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1" r:id="rId3"/>
    <p:sldId id="555" r:id="rId5"/>
    <p:sldId id="558" r:id="rId6"/>
    <p:sldId id="310" r:id="rId7"/>
    <p:sldId id="458" r:id="rId8"/>
    <p:sldId id="595" r:id="rId9"/>
    <p:sldId id="392" r:id="rId10"/>
    <p:sldId id="580" r:id="rId11"/>
    <p:sldId id="556" r:id="rId12"/>
    <p:sldId id="397" r:id="rId13"/>
    <p:sldId id="472" r:id="rId14"/>
    <p:sldId id="490" r:id="rId15"/>
    <p:sldId id="491" r:id="rId16"/>
    <p:sldId id="492" r:id="rId17"/>
    <p:sldId id="557" r:id="rId18"/>
    <p:sldId id="581" r:id="rId19"/>
    <p:sldId id="560" r:id="rId20"/>
    <p:sldId id="561" r:id="rId21"/>
    <p:sldId id="562" r:id="rId22"/>
    <p:sldId id="424" r:id="rId23"/>
    <p:sldId id="353"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FC2"/>
    <a:srgbClr val="2D7FC1"/>
    <a:srgbClr val="BFBFBF"/>
    <a:srgbClr val="3480C3"/>
    <a:srgbClr val="45B787"/>
    <a:srgbClr val="00206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4660"/>
  </p:normalViewPr>
  <p:slideViewPr>
    <p:cSldViewPr snapToGrid="0">
      <p:cViewPr varScale="1">
        <p:scale>
          <a:sx n="102" d="100"/>
          <a:sy n="102" d="100"/>
        </p:scale>
        <p:origin x="12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4B3AC-5AC6-4754-80BC-97D18EC8CB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5DF97-25C9-44B6-8137-907430D1D7B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Dear </a:t>
            </a:r>
            <a:r>
              <a:rPr lang="en-US" altLang="zh-CN"/>
              <a:t>all</a:t>
            </a:r>
            <a:r>
              <a:rPr lang="zh-CN" altLang="en-US"/>
              <a:t>, good day. My name is Xue Huaitong, and I am from Nanyang Normal University. It is a great honor to have the opportunity to participate in this conference and to present our recent work to you.</a:t>
            </a:r>
            <a:endParaRPr lang="zh-CN" altLang="en-US"/>
          </a:p>
          <a:p>
            <a:endParaRPr lang="zh-CN" altLang="en-US"/>
          </a:p>
          <a:p>
            <a:r>
              <a:rPr lang="zh-CN" altLang="en-US"/>
              <a:t>The </a:t>
            </a:r>
            <a:r>
              <a:rPr lang="en-US" altLang="zh-CN"/>
              <a:t>topic</a:t>
            </a:r>
            <a:r>
              <a:rPr lang="zh-CN" altLang="en-US"/>
              <a:t> of my presentation is "Shape Coexistence in Ne Isotopes and the Impurity Effect of Hyperons in Their Excited States." This </a:t>
            </a:r>
            <a:r>
              <a:rPr lang="en-US" altLang="zh-CN"/>
              <a:t>work</a:t>
            </a:r>
            <a:r>
              <a:rPr lang="zh-CN" altLang="en-US"/>
              <a:t> is related to hypernuclear physics and the exotic </a:t>
            </a:r>
            <a:r>
              <a:rPr lang="en-US" altLang="zh-CN"/>
              <a:t>phenomenon.</a:t>
            </a:r>
            <a:r>
              <a:rPr lang="zh-CN" altLang="en-US"/>
              <a:t> My collaborators include Professor Zhou from East China Normal University, who is also my PhD supervisor, Researcher Chen Qibo, Dr. Cui from Xidian University, and Professor Sagawa from Aizu University.</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The hypernuclear states are given by a superposition of</a:t>
            </a:r>
            <a:r>
              <a:rPr lang="en-US" altLang="zh-CN" dirty="0"/>
              <a:t> </a:t>
            </a:r>
            <a:r>
              <a:rPr lang="zh-CN" altLang="en-US" dirty="0"/>
              <a:t>projected MF wave functions onto exact angular momentum</a:t>
            </a:r>
            <a:r>
              <a:rPr lang="en-US" altLang="zh-CN" dirty="0"/>
              <a:t> J: </a:t>
            </a:r>
            <a:endParaRPr lang="en-US" altLang="zh-CN"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99EC462-B6B9-4B6F-A75B-42E20EC3D4A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To obtain the eigenstate |αJM</a:t>
            </a:r>
            <a:r>
              <a:rPr lang="en-US" altLang="zh-CN" dirty="0"/>
              <a:t>&gt;</a:t>
            </a:r>
            <a:r>
              <a:rPr lang="zh-CN" altLang="en-US" dirty="0"/>
              <a:t>  , each weight Fα</a:t>
            </a:r>
            <a:r>
              <a:rPr lang="en-US" altLang="zh-CN" dirty="0"/>
              <a:t> </a:t>
            </a:r>
            <a:r>
              <a:rPr lang="zh-CN" altLang="en-US" dirty="0"/>
              <a:t>J (β) in</a:t>
            </a:r>
            <a:r>
              <a:rPr lang="en-US" altLang="zh-CN" dirty="0"/>
              <a:t> </a:t>
            </a:r>
            <a:r>
              <a:rPr lang="zh-CN" altLang="en-US" dirty="0"/>
              <a:t>Eq. (1) is determined by the Hill-Wheeler-Griffin equation</a:t>
            </a:r>
            <a:r>
              <a:rPr lang="en-US" altLang="zh-CN" dirty="0"/>
              <a:t>, in which the corrected Hamiltonian and norm elements are</a:t>
            </a:r>
            <a:endParaRPr lang="en-US" altLang="zh-CN" dirty="0"/>
          </a:p>
          <a:p>
            <a:r>
              <a:rPr lang="zh-CN" altLang="en-US" dirty="0"/>
              <a:t>given by</a:t>
            </a:r>
            <a:r>
              <a:rPr lang="en-US" altLang="zh-CN" dirty="0"/>
              <a:t>,  The corrected Hamiltonian Hˆ is defined as</a:t>
            </a:r>
            <a:r>
              <a:rPr lang="zh-CN" altLang="en-US" dirty="0"/>
              <a:t> </a:t>
            </a:r>
            <a:endParaRPr lang="zh-CN" altLang="en-US" dirty="0"/>
          </a:p>
        </p:txBody>
      </p:sp>
      <p:sp>
        <p:nvSpPr>
          <p:cNvPr id="4" name="灯片编号占位符 3"/>
          <p:cNvSpPr>
            <a:spLocks noGrp="1"/>
          </p:cNvSpPr>
          <p:nvPr>
            <p:ph type="sldNum" sz="quarter" idx="5"/>
          </p:nvPr>
        </p:nvSpPr>
        <p:spPr/>
        <p:txBody>
          <a:bodyPr/>
          <a:lstStyle/>
          <a:p>
            <a:fld id="{999EC462-B6B9-4B6F-A75B-42E20EC3D4A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Since the projected states do not form an orthogonal basis, Fα</a:t>
            </a:r>
            <a:r>
              <a:rPr lang="en-US" altLang="zh-CN" dirty="0"/>
              <a:t> </a:t>
            </a:r>
            <a:r>
              <a:rPr lang="zh-CN" altLang="en-US" dirty="0"/>
              <a:t>J (β) are nonorthogonal functions [37], and orthogonal</a:t>
            </a:r>
            <a:endParaRPr lang="zh-CN" altLang="en-US" dirty="0"/>
          </a:p>
          <a:p>
            <a:r>
              <a:rPr lang="zh-CN" altLang="en-US" dirty="0"/>
              <a:t>collective wave functions are constructed as</a:t>
            </a:r>
            <a:r>
              <a:rPr lang="en-US" altLang="zh-CN" dirty="0"/>
              <a:t>,</a:t>
            </a:r>
            <a:endParaRPr lang="zh-CN" altLang="en-US" dirty="0"/>
          </a:p>
          <a:p>
            <a:endParaRPr lang="zh-CN" altLang="en-US" dirty="0"/>
          </a:p>
          <a:p>
            <a:r>
              <a:rPr lang="zh-CN" altLang="en-US" dirty="0"/>
              <a:t>Given the weight function Fα</a:t>
            </a:r>
            <a:r>
              <a:rPr lang="en-US" altLang="zh-CN" dirty="0"/>
              <a:t> </a:t>
            </a:r>
            <a:r>
              <a:rPr lang="zh-CN" altLang="en-US" dirty="0"/>
              <a:t>J (β), the</a:t>
            </a:r>
            <a:r>
              <a:rPr lang="en-US" altLang="zh-CN" dirty="0"/>
              <a:t> </a:t>
            </a:r>
            <a:r>
              <a:rPr lang="en-US" altLang="zh-CN" dirty="0">
                <a:solidFill>
                  <a:srgbClr val="2D7FC1"/>
                </a:solidFill>
                <a:effectLst/>
                <a:latin typeface="Times New Roman" panose="02020603050405020304" pitchFamily="18" charset="0"/>
                <a:cs typeface="Times New Roman" panose="02020603050405020304" pitchFamily="18" charset="0"/>
                <a:sym typeface="+mn-ea"/>
              </a:rPr>
              <a:t>Projected potential energy surface,</a:t>
            </a:r>
            <a:r>
              <a:rPr lang="zh-CN" altLang="en-US" dirty="0"/>
              <a:t> root-mean-square</a:t>
            </a:r>
            <a:r>
              <a:rPr lang="en-US" altLang="zh-CN" dirty="0"/>
              <a:t> </a:t>
            </a:r>
            <a:r>
              <a:rPr lang="zh-CN" altLang="en-US" dirty="0"/>
              <a:t>(rms) radius</a:t>
            </a:r>
            <a:r>
              <a:rPr lang="en-US" altLang="zh-CN" dirty="0"/>
              <a:t>, </a:t>
            </a:r>
            <a:r>
              <a:rPr lang="en-US" altLang="zh-CN"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sym typeface="+mn-ea"/>
              </a:rPr>
              <a:t>Average deformation, </a:t>
            </a:r>
            <a:r>
              <a:rPr lang="zh-CN" altLang="en-US" dirty="0"/>
              <a:t> </a:t>
            </a:r>
            <a:r>
              <a:rPr lang="en-US" altLang="zh-CN"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sym typeface="+mn-ea"/>
              </a:rPr>
              <a:t>electric quadrupole transition</a:t>
            </a:r>
            <a:r>
              <a:rPr lang="zh-CN" altLang="en-US" dirty="0"/>
              <a:t>is defined as</a:t>
            </a:r>
            <a:r>
              <a:rPr lang="en-US" altLang="zh-CN" dirty="0"/>
              <a:t>, </a:t>
            </a:r>
            <a:endParaRPr lang="en-US" altLang="zh-CN" dirty="0"/>
          </a:p>
        </p:txBody>
      </p:sp>
      <p:sp>
        <p:nvSpPr>
          <p:cNvPr id="4" name="灯片编号占位符 3"/>
          <p:cNvSpPr>
            <a:spLocks noGrp="1"/>
          </p:cNvSpPr>
          <p:nvPr>
            <p:ph type="sldNum" sz="quarter" idx="5"/>
          </p:nvPr>
        </p:nvSpPr>
        <p:spPr/>
        <p:txBody>
          <a:bodyPr/>
          <a:lstStyle/>
          <a:p>
            <a:fld id="{999EC462-B6B9-4B6F-A75B-42E20EC3D4A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Table I shows quadrupole deformations of the Ne-isotopes</a:t>
            </a:r>
            <a:r>
              <a:rPr lang="en-US" altLang="zh-CN" dirty="0"/>
              <a:t> </a:t>
            </a:r>
            <a:r>
              <a:rPr lang="zh-CN" altLang="en-US" dirty="0"/>
              <a:t>in this current work, compared to the ones from experiments</a:t>
            </a:r>
            <a:endParaRPr lang="zh-CN" altLang="en-US" dirty="0"/>
          </a:p>
          <a:p>
            <a:r>
              <a:rPr lang="zh-CN" altLang="en-US" dirty="0"/>
              <a:t>and the ones given by other models(AMD and HFB). It can</a:t>
            </a:r>
            <a:r>
              <a:rPr lang="en-US" altLang="zh-CN" dirty="0"/>
              <a:t> </a:t>
            </a:r>
            <a:r>
              <a:rPr lang="zh-CN" altLang="en-US" dirty="0"/>
              <a:t>be seen that, except for 24Ne, 26Ne, and 28Ne, the deformation obtained in this work, especially the average deformation</a:t>
            </a:r>
            <a:endParaRPr lang="zh-CN" altLang="en-US" dirty="0"/>
          </a:p>
          <a:p>
            <a:r>
              <a:rPr lang="zh-CN" altLang="en-US" dirty="0"/>
              <a:t>β¯ of the ground state, is reasonably consistent with the experimental one, which is closer to the experimental value than thatcalculated by AMD. </a:t>
            </a:r>
            <a:endParaRPr lang="zh-CN" altLang="en-US" dirty="0"/>
          </a:p>
          <a:p>
            <a:endParaRPr lang="zh-CN" altLang="en-US" dirty="0"/>
          </a:p>
          <a:p>
            <a:r>
              <a:rPr lang="zh-CN" altLang="en-US" dirty="0"/>
              <a:t>The mean field PESs (black solid line)</a:t>
            </a:r>
            <a:r>
              <a:rPr lang="en-US" altLang="zh-CN" dirty="0"/>
              <a:t> and projected energy</a:t>
            </a:r>
            <a:r>
              <a:rPr lang="zh-CN" altLang="en-US" dirty="0"/>
              <a:t> </a:t>
            </a:r>
            <a:r>
              <a:rPr lang="en-US" altLang="zh-CN" dirty="0"/>
              <a:t>curves </a:t>
            </a:r>
            <a:r>
              <a:rPr lang="zh-CN" altLang="en-US" dirty="0"/>
              <a:t>are shown in Fig. 1.</a:t>
            </a:r>
            <a:endParaRPr lang="zh-CN" altLang="en-US" dirty="0"/>
          </a:p>
          <a:p>
            <a:r>
              <a:rPr lang="zh-CN" altLang="en-US" dirty="0"/>
              <a:t>The most remarkable fact about </a:t>
            </a:r>
            <a:r>
              <a:rPr lang="en-US" altLang="zh-CN" dirty="0"/>
              <a:t>this </a:t>
            </a:r>
            <a:r>
              <a:rPr lang="zh-CN" altLang="en-US" dirty="0"/>
              <a:t>Fig is how strongly the restoration of the rotational symmetry modifies the mean-field </a:t>
            </a:r>
            <a:r>
              <a:rPr lang="en-US" altLang="zh-CN" dirty="0"/>
              <a:t>PES</a:t>
            </a:r>
            <a:r>
              <a:rPr lang="zh-CN" altLang="en-US" dirty="0"/>
              <a:t>. For most isotopes, the energy barrier between the two minima is enhanced due to the restoration of rotational symmetry.</a:t>
            </a:r>
            <a:r>
              <a:rPr lang="en-US" altLang="zh-CN" dirty="0"/>
              <a:t> </a:t>
            </a:r>
            <a:endParaRPr lang="en-US" altLang="zh-CN" dirty="0"/>
          </a:p>
          <a:p>
            <a:endParaRPr lang="en-US" altLang="zh-CN" dirty="0"/>
          </a:p>
          <a:p>
            <a:r>
              <a:rPr lang="zh-CN" altLang="en-US" dirty="0">
                <a:sym typeface="+mn-ea"/>
              </a:rPr>
              <a:t>The results of the mean field</a:t>
            </a:r>
            <a:r>
              <a:rPr lang="en-US" altLang="zh-CN" dirty="0">
                <a:sym typeface="+mn-ea"/>
              </a:rPr>
              <a:t> </a:t>
            </a:r>
            <a:r>
              <a:rPr lang="zh-CN" altLang="en-US" dirty="0">
                <a:sym typeface="+mn-ea"/>
              </a:rPr>
              <a:t>indicate that there is shape coexistence in the two isotopes</a:t>
            </a:r>
            <a:r>
              <a:rPr lang="en-US" altLang="zh-CN" dirty="0">
                <a:sym typeface="+mn-ea"/>
              </a:rPr>
              <a:t> </a:t>
            </a:r>
            <a:r>
              <a:rPr lang="zh-CN" altLang="en-US" dirty="0">
                <a:sym typeface="+mn-ea"/>
              </a:rPr>
              <a:t>24Ne and 28Ne, due to the presence of two minima on the</a:t>
            </a:r>
            <a:endParaRPr lang="zh-CN" altLang="en-US" dirty="0"/>
          </a:p>
          <a:p>
            <a:r>
              <a:rPr lang="zh-CN" altLang="en-US" dirty="0">
                <a:sym typeface="+mn-ea"/>
              </a:rPr>
              <a:t>potential energy surface with similar energy but completely</a:t>
            </a:r>
            <a:r>
              <a:rPr lang="en-US" altLang="zh-CN" dirty="0">
                <a:sym typeface="+mn-ea"/>
              </a:rPr>
              <a:t> </a:t>
            </a:r>
            <a:r>
              <a:rPr lang="zh-CN" altLang="en-US" dirty="0">
                <a:sym typeface="+mn-ea"/>
              </a:rPr>
              <a:t>different shapes. The angular momentum projection provides</a:t>
            </a:r>
            <a:r>
              <a:rPr lang="en-US" altLang="zh-CN" dirty="0">
                <a:sym typeface="+mn-ea"/>
              </a:rPr>
              <a:t> </a:t>
            </a:r>
            <a:r>
              <a:rPr lang="zh-CN" altLang="en-US" dirty="0">
                <a:sym typeface="+mn-ea"/>
              </a:rPr>
              <a:t>additional shape coexistence nuclei: 26Ne and 30Ne.</a:t>
            </a:r>
            <a:endParaRPr lang="zh-CN" altLang="en-US" dirty="0"/>
          </a:p>
          <a:p>
            <a:endParaRPr lang="zh-CN" altLang="en-US" dirty="0"/>
          </a:p>
          <a:p>
            <a:endParaRPr lang="en-US" altLang="zh-CN" dirty="0"/>
          </a:p>
          <a:p>
            <a:endParaRPr lang="zh-CN" altLang="en-US" dirty="0"/>
          </a:p>
          <a:p>
            <a:r>
              <a:rPr lang="en-US" altLang="zh-CN" dirty="0"/>
              <a:t>Therefore, t</a:t>
            </a:r>
            <a:r>
              <a:rPr lang="zh-CN" altLang="en-US" dirty="0"/>
              <a:t>he AMPPESs show the phenomenon of shape coexistence</a:t>
            </a:r>
            <a:r>
              <a:rPr lang="en-US" altLang="zh-CN" dirty="0"/>
              <a:t> </a:t>
            </a:r>
            <a:r>
              <a:rPr lang="zh-CN" altLang="en-US" dirty="0"/>
              <a:t>for some nuclei and/or some spin values, and t</a:t>
            </a:r>
            <a:r>
              <a:rPr lang="en-US" altLang="zh-CN" dirty="0"/>
              <a:t>hus</a:t>
            </a:r>
            <a:r>
              <a:rPr lang="zh-CN" altLang="en-US" dirty="0"/>
              <a:t> configuration mixing has to be considered in order to gain a better</a:t>
            </a:r>
            <a:endParaRPr lang="zh-CN" altLang="en-US" dirty="0"/>
          </a:p>
          <a:p>
            <a:r>
              <a:rPr lang="zh-CN" altLang="en-US" dirty="0"/>
              <a:t>understanding of the structure of these states. </a:t>
            </a:r>
            <a:endParaRPr lang="zh-CN" altLang="en-US" dirty="0"/>
          </a:p>
        </p:txBody>
      </p:sp>
      <p:sp>
        <p:nvSpPr>
          <p:cNvPr id="4" name="灯片编号占位符 3"/>
          <p:cNvSpPr>
            <a:spLocks noGrp="1"/>
          </p:cNvSpPr>
          <p:nvPr>
            <p:ph type="sldNum" sz="quarter" idx="5"/>
          </p:nvPr>
        </p:nvSpPr>
        <p:spPr/>
        <p:txBody>
          <a:bodyPr/>
          <a:lstStyle/>
          <a:p>
            <a:fld id="{999EC462-B6B9-4B6F-A75B-42E20EC3D4A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r>
              <a:rPr lang="zh-CN" altLang="en-US" dirty="0"/>
              <a:t>Based on the comparison of the energy of each excited</a:t>
            </a:r>
            <a:r>
              <a:rPr lang="en-US" altLang="zh-CN" dirty="0"/>
              <a:t> </a:t>
            </a:r>
            <a:r>
              <a:rPr lang="zh-CN" altLang="en-US" dirty="0"/>
              <a:t>state and B(E2) values between them in the ground state band</a:t>
            </a:r>
            <a:r>
              <a:rPr lang="en-US" altLang="zh-CN" dirty="0"/>
              <a:t> </a:t>
            </a:r>
            <a:r>
              <a:rPr lang="zh-CN" altLang="en-US" dirty="0"/>
              <a:t>shown in Fig.</a:t>
            </a:r>
            <a:r>
              <a:rPr lang="en-US" altLang="zh-CN" dirty="0"/>
              <a:t>  with the experimental values, </a:t>
            </a:r>
            <a:endParaRPr lang="en-US" altLang="zh-CN" dirty="0"/>
          </a:p>
          <a:p>
            <a:r>
              <a:rPr lang="en-US" altLang="zh-CN" dirty="0"/>
              <a:t> it can be said that our calculation reasonably provides a rotational band that is consistent with the experimental values for every Ne isotope except for 18Ne.</a:t>
            </a:r>
            <a:endParaRPr lang="en-US" altLang="zh-CN" dirty="0"/>
          </a:p>
          <a:p>
            <a:r>
              <a:rPr lang="en-US" altLang="zh-CN" dirty="0"/>
              <a:t> In addition, the excitation energy levels and predicted B(E2) values in the second band of these nuclei are also given in Fig. 2. </a:t>
            </a:r>
            <a:endParaRPr lang="en-US" altLang="zh-CN" dirty="0"/>
          </a:p>
          <a:p>
            <a:endParaRPr lang="en-US" altLang="zh-CN" dirty="0"/>
          </a:p>
          <a:p>
            <a:r>
              <a:rPr lang="en-US" altLang="zh-CN" dirty="0"/>
              <a:t>What`s more, the results of GCM indicate that the ground states of 24Ne, 26Ne, and 28Ne are not truly spherical, but are a mixture of prolate</a:t>
            </a:r>
            <a:endParaRPr lang="en-US" altLang="zh-CN" dirty="0"/>
          </a:p>
          <a:p>
            <a:r>
              <a:rPr lang="en-US" altLang="zh-CN" dirty="0"/>
              <a:t>and oblate configurations. However, there is a phenomenon of strong mixing of different shapes within one physical state</a:t>
            </a:r>
            <a:endParaRPr lang="en-US" altLang="zh-CN" dirty="0"/>
          </a:p>
          <a:p>
            <a:r>
              <a:rPr lang="en-US" altLang="zh-CN" dirty="0"/>
              <a:t>instead of coexistence of several physical states based on differently shaped configurations.</a:t>
            </a:r>
            <a:endParaRPr lang="en-US" altLang="zh-CN" dirty="0"/>
          </a:p>
        </p:txBody>
      </p:sp>
      <p:sp>
        <p:nvSpPr>
          <p:cNvPr id="4" name="灯片编号占位符 3"/>
          <p:cNvSpPr>
            <a:spLocks noGrp="1"/>
          </p:cNvSpPr>
          <p:nvPr>
            <p:ph type="sldNum" sz="quarter" idx="5"/>
          </p:nvPr>
        </p:nvSpPr>
        <p:spPr/>
        <p:txBody>
          <a:bodyPr/>
          <a:lstStyle/>
          <a:p>
            <a:fld id="{999EC462-B6B9-4B6F-A75B-42E20EC3D4A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To investigate the impurity effect of Λ1s on low-lying states,</a:t>
            </a:r>
            <a:r>
              <a:rPr lang="en-US" altLang="zh-CN" dirty="0"/>
              <a:t> </a:t>
            </a:r>
            <a:r>
              <a:rPr lang="zh-CN" altLang="en-US" dirty="0"/>
              <a:t>the comparion of low-lying spectra of hypernuclei and nuclei are shown. In Fig. 5, the level structures of the second bands of 20Ne and 21ΛNe, 22Ne and 23ΛNe, and 24Ne and25ΛNe are given, and it is found that the addition of Λs appears</a:t>
            </a:r>
            <a:r>
              <a:rPr lang="en-US" altLang="zh-CN" dirty="0"/>
              <a:t> </a:t>
            </a:r>
            <a:r>
              <a:rPr lang="zh-CN" altLang="en-US" dirty="0"/>
              <a:t>to affect the excitation modes of these bands. As shown in</a:t>
            </a:r>
            <a:endParaRPr lang="zh-CN" altLang="en-US" dirty="0"/>
          </a:p>
          <a:p>
            <a:r>
              <a:rPr lang="zh-CN" altLang="en-US" dirty="0"/>
              <a:t>Fig. 5, this phenomenon is particularly evident in 20Ne and21ΛNe, and is also reflected in 22Ne and 23</a:t>
            </a:r>
            <a:endParaRPr lang="zh-CN" altLang="en-US" dirty="0"/>
          </a:p>
          <a:p>
            <a:r>
              <a:rPr lang="zh-CN" altLang="en-US" dirty="0"/>
              <a:t>ΛNe, 24Ne and 25ΛNe,</a:t>
            </a:r>
            <a:r>
              <a:rPr lang="en-US" altLang="zh-CN" dirty="0"/>
              <a:t> </a:t>
            </a:r>
            <a:r>
              <a:rPr lang="zh-CN" altLang="en-US" dirty="0"/>
              <a:t>where structures resembling β vibration transition to vibration modes with equal energy gaps. </a:t>
            </a:r>
            <a:endParaRPr lang="zh-CN" altLang="en-US" dirty="0"/>
          </a:p>
        </p:txBody>
      </p:sp>
      <p:sp>
        <p:nvSpPr>
          <p:cNvPr id="4" name="灯片编号占位符 3"/>
          <p:cNvSpPr>
            <a:spLocks noGrp="1"/>
          </p:cNvSpPr>
          <p:nvPr>
            <p:ph type="sldNum" sz="quarter" idx="5"/>
          </p:nvPr>
        </p:nvSpPr>
        <p:spPr/>
        <p:txBody>
          <a:bodyPr/>
          <a:lstStyle/>
          <a:p>
            <a:fld id="{999EC462-B6B9-4B6F-A75B-42E20EC3D4A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45DF97-25C9-44B6-8137-907430D1D7B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as we all konw, t</a:t>
            </a:r>
            <a:r>
              <a:rPr dirty="0"/>
              <a:t>he shape of a nucleus is one of its most fundamental properties, and its exploration across the nuclear landscape provides insight into the mechanisms underlying how protons</a:t>
            </a:r>
            <a:endParaRPr dirty="0"/>
          </a:p>
          <a:p>
            <a:r>
              <a:rPr dirty="0"/>
              <a:t>and neutrons are organized</a:t>
            </a:r>
            <a:r>
              <a:rPr lang="en-US" dirty="0"/>
              <a:t>.</a:t>
            </a:r>
            <a:endParaRPr lang="en-US" dirty="0"/>
          </a:p>
          <a:p>
            <a:r>
              <a:rPr dirty="0"/>
              <a:t>Generally speaking,</a:t>
            </a:r>
            <a:r>
              <a:rPr lang="en-US" dirty="0"/>
              <a:t> n</a:t>
            </a:r>
            <a:r>
              <a:rPr dirty="0"/>
              <a:t>uclear shape coexistence</a:t>
            </a:r>
            <a:r>
              <a:rPr lang="en-US" dirty="0"/>
              <a:t> </a:t>
            </a:r>
            <a:r>
              <a:rPr dirty="0"/>
              <a:t>is the phenomenon in which distinct shapes occur within the</a:t>
            </a:r>
            <a:r>
              <a:rPr lang="en-US" dirty="0"/>
              <a:t> </a:t>
            </a:r>
            <a:r>
              <a:rPr dirty="0"/>
              <a:t>same nucleus and at a similar energy. Minima in the total potential energy can be found for shapes that include</a:t>
            </a:r>
            <a:r>
              <a:rPr lang="en-US" dirty="0"/>
              <a:t> </a:t>
            </a:r>
            <a:r>
              <a:rPr dirty="0"/>
              <a:t>spherical, </a:t>
            </a:r>
            <a:r>
              <a:rPr lang="en-US" dirty="0"/>
              <a:t>prolate</a:t>
            </a:r>
            <a:r>
              <a:rPr dirty="0"/>
              <a:t> or oblate</a:t>
            </a:r>
            <a:r>
              <a:rPr lang="en-US" dirty="0"/>
              <a:t> and even triaxial.</a:t>
            </a:r>
            <a:endParaRPr lang="en-US" dirty="0"/>
          </a:p>
          <a:p>
            <a:endParaRPr lang="en-US" dirty="0"/>
          </a:p>
          <a:p>
            <a:r>
              <a:rPr dirty="0"/>
              <a:t>After it was first proposed in 1956, shape coexistence has</a:t>
            </a:r>
            <a:r>
              <a:rPr lang="en-US" dirty="0"/>
              <a:t> </a:t>
            </a:r>
            <a:r>
              <a:rPr dirty="0"/>
              <a:t>been observed in heavy and medium-heavy nuclei, as well as</a:t>
            </a:r>
            <a:r>
              <a:rPr lang="en-US" dirty="0"/>
              <a:t> </a:t>
            </a:r>
            <a:r>
              <a:rPr dirty="0"/>
              <a:t>light nuclei</a:t>
            </a:r>
            <a:r>
              <a:rPr lang="en-US" altLang="zh-CN" dirty="0"/>
              <a:t> ,and an up-to-date view of the experimental and theoretical thinks that it occurs in all nuclei.</a:t>
            </a:r>
            <a:endParaRPr lang="en-US" altLang="zh-CN" dirty="0"/>
          </a:p>
          <a:p>
            <a:endParaRPr lang="en-US" altLang="zh-CN" dirty="0"/>
          </a:p>
          <a:p>
            <a:r>
              <a:rPr lang="en-US" altLang="zh-CN" dirty="0"/>
              <a:t>In recent years, the concept of shape coexistence has not only been studied at the mean field level, but also discussed in the low-lying spectra. </a:t>
            </a:r>
            <a:endParaRPr lang="en-US" altLang="zh-CN" dirty="0"/>
          </a:p>
          <a:p>
            <a:r>
              <a:rPr lang="en-US" altLang="zh-CN" dirty="0">
                <a:sym typeface="+mn-ea"/>
              </a:rPr>
              <a:t>for example, </a:t>
            </a:r>
            <a:r>
              <a:rPr lang="en-US" altLang="zh-CN" dirty="0"/>
              <a:t> In  110 Cd  </a:t>
            </a:r>
            <a:r>
              <a:rPr lang="en-US" altLang="zh-CN" dirty="0">
                <a:sym typeface="+mn-ea"/>
              </a:rPr>
              <a:t>/ˈkædmiəm/ </a:t>
            </a:r>
            <a:r>
              <a:rPr lang="en-US" altLang="zh-CN" dirty="0"/>
              <a:t>, a gamma band built on the shape-coexisting intruder configuration is suggested. </a:t>
            </a:r>
            <a:endParaRPr lang="en-US" altLang="zh-CN" dirty="0"/>
          </a:p>
        </p:txBody>
      </p:sp>
      <p:sp>
        <p:nvSpPr>
          <p:cNvPr id="4" name="灯片编号占位符 3"/>
          <p:cNvSpPr>
            <a:spLocks noGrp="1"/>
          </p:cNvSpPr>
          <p:nvPr>
            <p:ph type="sldNum" sz="quarter" idx="5"/>
          </p:nvPr>
        </p:nvSpPr>
        <p:spPr/>
        <p:txBody>
          <a:bodyPr/>
          <a:lstStyle/>
          <a:p>
            <a:fld id="{999EC462-B6B9-4B6F-A75B-42E20EC3D4A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Meanwhile, the investigation of hypernuclei is also another</a:t>
            </a:r>
            <a:r>
              <a:rPr lang="en-US" altLang="zh-CN" dirty="0"/>
              <a:t> </a:t>
            </a:r>
            <a:r>
              <a:rPr lang="zh-CN" altLang="en-US" dirty="0"/>
              <a:t>hot topic in nuclear physics nowadays. </a:t>
            </a:r>
            <a:endParaRPr lang="zh-CN" altLang="en-US" dirty="0"/>
          </a:p>
          <a:p>
            <a:endParaRPr lang="zh-CN" altLang="en-US" dirty="0"/>
          </a:p>
          <a:p>
            <a:r>
              <a:rPr lang="zh-CN" altLang="en-US" dirty="0"/>
              <a:t>As mentioned by the previous </a:t>
            </a:r>
            <a:r>
              <a:rPr lang="en-US" altLang="zh-CN" dirty="0"/>
              <a:t>speakers, t</a:t>
            </a:r>
            <a:r>
              <a:rPr lang="zh-CN" altLang="en-US" dirty="0"/>
              <a:t>he explorations of</a:t>
            </a:r>
            <a:r>
              <a:rPr lang="en-US" altLang="zh-CN" dirty="0"/>
              <a:t> </a:t>
            </a:r>
            <a:r>
              <a:rPr lang="zh-CN" altLang="en-US" dirty="0"/>
              <a:t>hypernuclear systems comprising nucleons and hyperons can</a:t>
            </a:r>
            <a:r>
              <a:rPr lang="en-US" altLang="zh-CN" dirty="0"/>
              <a:t> exert far-reaching implications on nuclear physics.</a:t>
            </a:r>
            <a:endParaRPr lang="en-US" altLang="zh-CN" dirty="0"/>
          </a:p>
          <a:p>
            <a:endParaRPr lang="zh-CN" altLang="en-US" dirty="0"/>
          </a:p>
          <a:p>
            <a:endParaRPr lang="zh-CN" altLang="en-US" dirty="0"/>
          </a:p>
          <a:p>
            <a:r>
              <a:rPr lang="en-US" altLang="zh-CN" dirty="0"/>
              <a:t>C====================================================================</a:t>
            </a:r>
            <a:endParaRPr lang="zh-CN" altLang="en-US" dirty="0"/>
          </a:p>
          <a:p>
            <a:r>
              <a:rPr lang="zh-CN" altLang="en-US" dirty="0"/>
              <a:t>To begin, let me briefly introduce hypernuclei. The atomic nucleus, as many of you are familiar with, is a self-bound finite quantum system composed of protons and neutrons. When one or more nucleons in the nucleus are replaced by particles </a:t>
            </a:r>
            <a:r>
              <a:rPr lang="en-US" altLang="zh-CN" dirty="0"/>
              <a:t>with</a:t>
            </a:r>
            <a:r>
              <a:rPr lang="zh-CN" altLang="en-US" dirty="0"/>
              <a:t> strange quantum number (S), a hypernucleus is formed. Hypernuclei are categorized based on the type of strange particles they contain. For example, a single-Lambda hypernucleus contains one Lambda hyperon, a double-Lambda hypernucleus contains two, a Xi hypernucleus contains a Xi hyperon, and a Sigma hypernucleus contains a Sigma hyperon. Additionally, there are mesonic nuclei formed by K- mesons and two protons. Among all hypernuclei, the single-Lambda hypernucleus has the most experimental data available, and it has been a focal point for many theoretical studies.</a:t>
            </a:r>
            <a:endParaRPr lang="zh-CN" altLang="en-US" dirty="0"/>
          </a:p>
        </p:txBody>
      </p:sp>
      <p:sp>
        <p:nvSpPr>
          <p:cNvPr id="4" name="灯片编号占位符 3"/>
          <p:cNvSpPr>
            <a:spLocks noGrp="1"/>
          </p:cNvSpPr>
          <p:nvPr>
            <p:ph type="sldNum" sz="quarter" idx="5"/>
          </p:nvPr>
        </p:nvSpPr>
        <p:spPr/>
        <p:txBody>
          <a:bodyPr/>
          <a:lstStyle/>
          <a:p>
            <a:fld id="{9545DF97-25C9-44B6-8137-907430D1D7B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zh-CN" altLang="en-US" dirty="0"/>
              <a:t>Single L hypernucleus is the earliest discovered hypernucleus in experiments and</a:t>
            </a:r>
            <a:r>
              <a:rPr lang="en-US" altLang="zh-CN" dirty="0"/>
              <a:t> is also</a:t>
            </a:r>
            <a:r>
              <a:rPr lang="zh-CN" altLang="en-US" dirty="0"/>
              <a:t> currently the most data rich hypernucleus.</a:t>
            </a:r>
            <a:endParaRPr lang="zh-CN" altLang="en-US" dirty="0"/>
          </a:p>
          <a:p>
            <a:endParaRPr lang="zh-CN" altLang="en-US" dirty="0"/>
          </a:p>
          <a:p>
            <a:r>
              <a:rPr lang="zh-CN" altLang="en-US" dirty="0"/>
              <a:t>Subsequently, with the introduction of more experimental methods and the development of detection instruments,  </a:t>
            </a:r>
            <a:endParaRPr lang="zh-CN" altLang="en-US" dirty="0"/>
          </a:p>
          <a:p>
            <a:r>
              <a:rPr lang="zh-CN" altLang="en-US" dirty="0"/>
              <a:t>the measurement of hypernuclei extended to heavier regions, and the properties of excited states of hypernuclei were measured.</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545DF97-25C9-44B6-8137-907430D1D7B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r>
              <a:rPr lang="zh-CN" altLang="en-US" dirty="0"/>
              <a:t>At present, several large experimental facilities worldwide are conducting or planning hypernuclear experiments. As shown in the </a:t>
            </a:r>
            <a:r>
              <a:rPr lang="en-US" altLang="zh-CN" dirty="0"/>
              <a:t>picture</a:t>
            </a:r>
            <a:r>
              <a:rPr lang="zh-CN" altLang="en-US" dirty="0"/>
              <a:t>, facilities interested in hypernuclear physics span the globe, from the United States to Europe to Asia. For instance, the High Intensity Heavy Ion Accelerator Facility (HIAF), which began construction in 2018 under the Chinese Academy of Sciences, is expected to produce</a:t>
            </a:r>
            <a:r>
              <a:rPr lang="en-US" altLang="zh-CN" dirty="0"/>
              <a:t> </a:t>
            </a:r>
            <a:r>
              <a:rPr lang="zh-CN" altLang="en-US" dirty="0">
                <a:sym typeface="+mn-ea"/>
              </a:rPr>
              <a:t>exotic</a:t>
            </a:r>
            <a:r>
              <a:rPr lang="zh-CN" altLang="en-US" dirty="0"/>
              <a:t> hypernuclei </a:t>
            </a:r>
            <a:r>
              <a:rPr lang="en-US" altLang="zh-CN" dirty="0"/>
              <a:t>in the future</a:t>
            </a:r>
            <a:r>
              <a:rPr lang="zh-CN" altLang="en-US" dirty="0"/>
              <a:t>.</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545DF97-25C9-44B6-8137-907430D1D7B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r>
              <a:rPr lang="zh-CN" altLang="en-US"/>
              <a:t>Many theoretical approaches </a:t>
            </a:r>
            <a:r>
              <a:rPr lang="en-US" altLang="zh-CN"/>
              <a:t>have been</a:t>
            </a:r>
            <a:r>
              <a:rPr lang="zh-CN" altLang="en-US"/>
              <a:t> developed to study the properties of hypernuclei, </a:t>
            </a:r>
            <a:endParaRPr lang="zh-CN" altLang="en-US"/>
          </a:p>
          <a:p>
            <a:r>
              <a:rPr lang="zh-CN" altLang="en-US"/>
              <a:t>such as the shell model, </a:t>
            </a:r>
            <a:r>
              <a:rPr lang="en-US" altLang="zh-CN"/>
              <a:t> </a:t>
            </a:r>
            <a:r>
              <a:rPr lang="zh-CN" altLang="en-US"/>
              <a:t>cluster model, antisymmetrized molecular dynamics model, nonrelativistic and relativistic mean-field model, and the beyond mean-field approach and so on. </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studies of hypernuclei, the impurity effect of hyperons on the shape of  nuclei is often discussed.</a:t>
            </a:r>
            <a:endParaRPr lang="en-US" altLang="zh-CN" dirty="0"/>
          </a:p>
          <a:p>
            <a:endParaRPr lang="en-US" altLang="zh-CN" dirty="0"/>
          </a:p>
          <a:p>
            <a:r>
              <a:rPr lang="en-US" altLang="zh-CN" dirty="0"/>
              <a:t>The impurity effects of the Λ hyperon may drastically change the nuclear shape. Generally, the lowest sΛ hyperon can reduce nuclear deformation and render the core nucleus more spherical. </a:t>
            </a:r>
            <a:endParaRPr lang="en-US" altLang="zh-CN" dirty="0"/>
          </a:p>
          <a:p>
            <a:r>
              <a:rPr lang="en-US" altLang="zh-CN" dirty="0"/>
              <a:t>For example, in ref. [42], the deformation properties of Λ hypernuclei 29ΛSi and 13ΛC were investigated by the axial-deformed relativistic-mean-field (RMF) model and they were observed to be spherical owing to the additional sΛ hyperon while the core nuclei 28Si and 12C were oblate. </a:t>
            </a:r>
            <a:endParaRPr lang="en-US" altLang="zh-CN" dirty="0"/>
          </a:p>
          <a:p>
            <a:endParaRPr lang="en-US" altLang="zh-CN" dirty="0"/>
          </a:p>
          <a:p>
            <a:r>
              <a:rPr lang="en-US" altLang="zh-CN" dirty="0"/>
              <a:t>In addition, the </a:t>
            </a:r>
            <a:r>
              <a:rPr lang="en-US" altLang="zh-CN" dirty="0">
                <a:sym typeface="+mn-ea"/>
              </a:rPr>
              <a:t>the impurity effect of hyperons on shape coexistence has been studied at the mean field aspect. However,</a:t>
            </a:r>
            <a:endParaRPr lang="en-US" altLang="zh-CN" dirty="0"/>
          </a:p>
          <a:p>
            <a:endParaRPr lang="en-US" altLang="zh-CN" dirty="0"/>
          </a:p>
          <a:p>
            <a:r>
              <a:rPr lang="en-US" altLang="zh-CN" dirty="0"/>
              <a:t>The change of energy spectra due to the interplay between the shape coexistence and the Λ hyperon has not been carefully discussed. </a:t>
            </a:r>
            <a:endParaRPr lang="en-US" altLang="zh-CN" dirty="0"/>
          </a:p>
          <a:p>
            <a:r>
              <a:rPr lang="en-US" altLang="zh-CN" dirty="0"/>
              <a:t>Such works need the restoration of rotational symmetry and the Generator coordinate method, which has been successfully realized in some works.</a:t>
            </a:r>
            <a:endParaRPr lang="en-US" altLang="zh-CN" dirty="0"/>
          </a:p>
          <a:p>
            <a:r>
              <a:rPr lang="en-US" altLang="zh-CN" dirty="0"/>
              <a:t>The purpose of this paper is to use the beyond SHF model with AMP and GCM calculations to study the neon hyperisotopes from A = 20 up to A = 34 and to investigate the impurity effect of Λ hyperon on shape coexistence.</a:t>
            </a:r>
            <a:endParaRPr lang="en-US" altLang="zh-CN" dirty="0"/>
          </a:p>
          <a:p>
            <a:endParaRPr lang="en-US" altLang="zh-CN" dirty="0"/>
          </a:p>
          <a:p>
            <a:r>
              <a:rPr lang="zh-CN" altLang="en-US" dirty="0">
                <a:sym typeface="+mn-ea"/>
              </a:rPr>
              <a:t>Therefore, we are particularly interested in hypernuclei with exotic </a:t>
            </a:r>
            <a:r>
              <a:rPr lang="en-US" altLang="zh-CN" dirty="0">
                <a:sym typeface="+mn-ea"/>
              </a:rPr>
              <a:t> phenomenon</a:t>
            </a:r>
            <a:r>
              <a:rPr lang="zh-CN" altLang="en-US" dirty="0">
                <a:sym typeface="+mn-ea"/>
              </a:rPr>
              <a:t>, specifically the effects of hyperons on the </a:t>
            </a:r>
            <a:r>
              <a:rPr lang="zh-CN" altLang="en-US" dirty="0">
                <a:sym typeface="+mn-ea"/>
              </a:rPr>
              <a:t>exotic </a:t>
            </a:r>
            <a:r>
              <a:rPr lang="zh-CN" altLang="en-US" dirty="0">
                <a:sym typeface="+mn-ea"/>
              </a:rPr>
              <a:t> properties of nuclei. In this study, we investigate the shape coexistence in Ne isotopes and the impurity effect of hyperons on their low-lying states.</a:t>
            </a:r>
            <a:endParaRPr lang="zh-CN" altLang="en-US" dirty="0"/>
          </a:p>
          <a:p>
            <a:endParaRPr lang="en-US" altLang="zh-CN" dirty="0"/>
          </a:p>
        </p:txBody>
      </p:sp>
      <p:sp>
        <p:nvSpPr>
          <p:cNvPr id="4" name="灯片编号占位符 3"/>
          <p:cNvSpPr>
            <a:spLocks noGrp="1"/>
          </p:cNvSpPr>
          <p:nvPr>
            <p:ph type="sldNum" sz="quarter" idx="5"/>
          </p:nvPr>
        </p:nvSpPr>
        <p:spPr/>
        <p:txBody>
          <a:bodyPr/>
          <a:lstStyle/>
          <a:p>
            <a:fld id="{999EC462-B6B9-4B6F-A75B-42E20EC3D4A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In the DSHF approach, the total energy of a hypernucleus</a:t>
            </a:r>
            <a:r>
              <a:rPr lang="en-US" altLang="zh-CN"/>
              <a:t> </a:t>
            </a:r>
            <a:r>
              <a:rPr lang="zh-CN" altLang="en-US"/>
              <a:t>is given by</a:t>
            </a:r>
            <a:r>
              <a:rPr lang="en-US" altLang="zh-CN"/>
              <a:t> the equation 1, where the energy-density functional is eq2, with εN and εL as contributions from NN and L N interactions, respectively.</a:t>
            </a:r>
            <a:endParaRPr lang="en-US" altLang="zh-CN"/>
          </a:p>
          <a:p>
            <a:r>
              <a:rPr lang="en-US" altLang="zh-CN"/>
              <a:t>The one-body density ρq, kinetic density τq, and s.o. current Jq can be calculated by the single particle wavefunction.</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For the Skyrme-type interactions, ε</a:t>
            </a:r>
            <a:r>
              <a:rPr lang="en-US" altLang="zh-CN"/>
              <a:t>L</a:t>
            </a:r>
            <a:r>
              <a:rPr lang="zh-CN" altLang="en-US"/>
              <a:t> is given as</a:t>
            </a:r>
            <a:r>
              <a:rPr lang="en-US" altLang="zh-CN"/>
              <a:t> Eq1, where the last term is the s.o. part, which is adjusted to reproduce the observed s.o. splitting of 13LC in our approach.</a:t>
            </a:r>
            <a:endParaRPr lang="en-US" altLang="zh-CN"/>
          </a:p>
          <a:p>
            <a:endParaRPr lang="en-US" altLang="zh-CN"/>
          </a:p>
          <a:p>
            <a:r>
              <a:rPr lang="en-US" altLang="zh-CN"/>
              <a:t>Two alternative parametrizations of nonlinear effects are indicated, i.e., the first one a3 derived from a G matrix and the second one a3 from a  NN contact force,  The SLL4 L N force used in this work employs the</a:t>
            </a:r>
            <a:endParaRPr lang="en-US" altLang="zh-CN"/>
          </a:p>
          <a:p>
            <a:r>
              <a:rPr lang="en-US" altLang="zh-CN"/>
              <a:t>first choice.</a:t>
            </a:r>
            <a:endParaRPr lang="en-US" altLang="zh-CN"/>
          </a:p>
          <a:p>
            <a:endParaRPr lang="en-US" altLang="zh-CN"/>
          </a:p>
          <a:p>
            <a:r>
              <a:rPr lang="en-US" altLang="zh-CN"/>
              <a:t>Then we can get the nucleonic mean field and hyperonic mean field by the density functonal.</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0C4356C-F819-49DE-95D1-E3DCC93027ED}"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7AABCA-BF8C-47E2-B322-6BC8FCEB0E6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334F0EB-302F-4792-BCBB-4BD45C61FB4F}"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7AABCA-BF8C-47E2-B322-6BC8FCEB0E6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691905-842B-4E95-AB71-F311ECA192B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sz="2000" baseline="0">
                <a:latin typeface="黑体" panose="02010609060101010101" pitchFamily="49" charset="-122"/>
              </a:defRPr>
            </a:lvl1pPr>
          </a:lstStyle>
          <a:p>
            <a:fld id="{AA7AABCA-BF8C-47E2-B322-6BC8FCEB0E65}"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B7ABC4-3618-49AA-900D-203C5565311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11EE44-FADC-44F3-8EAF-6EEBAEA37A9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ECF25E3-9E1A-49E9-ACDE-991E9DABFDE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11612878" y="6481043"/>
            <a:ext cx="530629" cy="365125"/>
          </a:xfrm>
        </p:spPr>
        <p:txBody>
          <a:bodyPr/>
          <a:lstStyle/>
          <a:p>
            <a:fld id="{AA7AABCA-BF8C-47E2-B322-6BC8FCEB0E65}"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DC3326C-8763-4717-B2E0-189C32F23F1F}"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7AABCA-BF8C-47E2-B322-6BC8FCEB0E6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F739289-CE08-4ADD-9960-3BAD90F86652}"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7AABCA-BF8C-47E2-B322-6BC8FCEB0E6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601D6C9-57B9-447A-A1FF-40720B3E3115}"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7AABCA-BF8C-47E2-B322-6BC8FCEB0E6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F1657A7-B785-4AA5-9DD3-BE91E67C577C}"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A7AABCA-BF8C-47E2-B322-6BC8FCEB0E6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92FCF5-DDE5-4ECE-95A9-8352BE88F60B}"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7AABCA-BF8C-47E2-B322-6BC8FCEB0E6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77B1910-85A7-4926-A678-2268BA291AF2}"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7AABCA-BF8C-47E2-B322-6BC8FCEB0E6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25101-EB80-4CAB-B887-DFEC2F2CB44E}"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1">
                <a:solidFill>
                  <a:schemeClr val="tx1"/>
                </a:solidFill>
                <a:latin typeface="+mj-ea"/>
                <a:ea typeface="+mj-ea"/>
              </a:defRPr>
            </a:lvl1pPr>
          </a:lstStyle>
          <a:p>
            <a:fld id="{AA7AABCA-BF8C-47E2-B322-6BC8FCEB0E65}"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46.png"/><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image" Target="../media/image44.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49.png"/><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53000"/>
          </a:blip>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1913255" y="2793365"/>
            <a:ext cx="8187690" cy="2466340"/>
          </a:xfrm>
          <a:prstGeom prst="rect">
            <a:avLst/>
          </a:prstGeom>
          <a:noFill/>
        </p:spPr>
        <p:txBody>
          <a:bodyPr wrap="square" rtlCol="0">
            <a:spAutoFit/>
          </a:bodyPr>
          <a:lstStyle/>
          <a:p>
            <a:pPr algn="ctr">
              <a:lnSpc>
                <a:spcPts val="4630"/>
              </a:lnSpc>
            </a:pPr>
            <a:r>
              <a:rPr kumimoji="1" lang="en-US" altLang="zh-CN" sz="2000" dirty="0">
                <a:solidFill>
                  <a:srgbClr val="002060"/>
                </a:solidFill>
                <a:latin typeface="Times New Roman" panose="02020603050405020304" pitchFamily="18" charset="0"/>
                <a:ea typeface="华文行楷" panose="02010800040101010101" pitchFamily="2" charset="-122"/>
                <a:cs typeface="Times New Roman" panose="02020603050405020304" pitchFamily="18" charset="0"/>
              </a:rPr>
              <a:t> Huai-Tong Xue</a:t>
            </a:r>
            <a:endParaRPr kumimoji="1" lang="en-US" altLang="zh-CN" sz="2000" dirty="0">
              <a:solidFill>
                <a:srgbClr val="002060"/>
              </a:solidFill>
              <a:latin typeface="Times New Roman" panose="02020603050405020304" pitchFamily="18" charset="0"/>
              <a:ea typeface="华文行楷" panose="02010800040101010101" pitchFamily="2" charset="-122"/>
              <a:cs typeface="Times New Roman" panose="02020603050405020304" pitchFamily="18" charset="0"/>
            </a:endParaRPr>
          </a:p>
          <a:p>
            <a:pPr algn="ctr">
              <a:lnSpc>
                <a:spcPts val="4630"/>
              </a:lnSpc>
            </a:pPr>
            <a:r>
              <a:rPr kumimoji="1" lang="en-US" altLang="zh-CN" sz="2000" dirty="0">
                <a:solidFill>
                  <a:srgbClr val="002060"/>
                </a:solidFill>
                <a:latin typeface="Times New Roman" panose="02020603050405020304" pitchFamily="18" charset="0"/>
                <a:ea typeface="华文行楷" panose="02010800040101010101" pitchFamily="2" charset="-122"/>
                <a:cs typeface="Times New Roman" panose="02020603050405020304" pitchFamily="18" charset="0"/>
              </a:rPr>
              <a:t>Nanyang Normal University</a:t>
            </a:r>
            <a:endParaRPr kumimoji="1" lang="en-US" altLang="zh-CN" sz="2000" dirty="0">
              <a:solidFill>
                <a:srgbClr val="002060"/>
              </a:solidFill>
              <a:latin typeface="Times New Roman" panose="02020603050405020304" pitchFamily="18" charset="0"/>
              <a:ea typeface="华文行楷" panose="02010800040101010101" pitchFamily="2" charset="-122"/>
              <a:cs typeface="Times New Roman" panose="02020603050405020304" pitchFamily="18" charset="0"/>
            </a:endParaRPr>
          </a:p>
          <a:p>
            <a:pPr algn="ctr">
              <a:lnSpc>
                <a:spcPts val="4630"/>
              </a:lnSpc>
            </a:pPr>
            <a:r>
              <a:rPr lang="en-US" altLang="zh-CN" sz="2000" dirty="0">
                <a:latin typeface="Times New Roman" panose="02020603050405020304" pitchFamily="18" charset="0"/>
                <a:ea typeface="仿宋" panose="02010609060101010101" pitchFamily="49" charset="-122"/>
                <a:cs typeface="Times New Roman" panose="02020603050405020304" pitchFamily="18" charset="0"/>
                <a:sym typeface="+mn-ea"/>
              </a:rPr>
              <a:t>Cooperator: </a:t>
            </a:r>
            <a:r>
              <a:rPr lang="en-US" altLang="zh-CN" sz="2000" dirty="0">
                <a:latin typeface="Times New Roman" panose="02020603050405020304" pitchFamily="18" charset="0"/>
                <a:ea typeface="仿宋" panose="02010609060101010101" pitchFamily="49" charset="-122"/>
                <a:cs typeface="Times New Roman" panose="02020603050405020304" pitchFamily="18" charset="0"/>
                <a:sym typeface="+mn-ea"/>
              </a:rPr>
              <a:t>Xian-Rong Zhou, Q. B. Chen(ECNU), </a:t>
            </a:r>
            <a:endParaRPr lang="en-US" altLang="zh-CN" sz="2000" dirty="0">
              <a:latin typeface="Times New Roman" panose="02020603050405020304" pitchFamily="18" charset="0"/>
              <a:ea typeface="仿宋" panose="02010609060101010101" pitchFamily="49" charset="-122"/>
              <a:cs typeface="Times New Roman" panose="02020603050405020304" pitchFamily="18" charset="0"/>
              <a:sym typeface="+mn-ea"/>
            </a:endParaRPr>
          </a:p>
          <a:p>
            <a:pPr algn="ctr">
              <a:lnSpc>
                <a:spcPts val="4630"/>
              </a:lnSpc>
            </a:pPr>
            <a:r>
              <a:rPr lang="en-US" altLang="zh-CN" sz="2000" dirty="0">
                <a:latin typeface="Times New Roman" panose="02020603050405020304" pitchFamily="18" charset="0"/>
                <a:ea typeface="仿宋" panose="02010609060101010101" pitchFamily="49" charset="-122"/>
                <a:cs typeface="Times New Roman" panose="02020603050405020304" pitchFamily="18" charset="0"/>
                <a:sym typeface="+mn-ea"/>
              </a:rPr>
              <a:t>Ji-Wei Cui (Xidian),  Hiroyuki Sagawa( Aizu Aizu-Wakamatsu,) </a:t>
            </a:r>
            <a:endParaRPr lang="en-US" altLang="zh-CN" sz="2000" dirty="0">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8" name="文本框 7"/>
          <p:cNvSpPr txBox="1"/>
          <p:nvPr/>
        </p:nvSpPr>
        <p:spPr>
          <a:xfrm>
            <a:off x="1054100" y="6146800"/>
            <a:ext cx="10480040" cy="400685"/>
          </a:xfrm>
          <a:prstGeom prst="rect">
            <a:avLst/>
          </a:prstGeom>
          <a:noFill/>
        </p:spPr>
        <p:txBody>
          <a:bodyPr wrap="square" rtlCol="0">
            <a:noAutofit/>
          </a:bodyPr>
          <a:lstStyle/>
          <a:p>
            <a:pPr>
              <a:lnSpc>
                <a:spcPts val="1060"/>
              </a:lnSpc>
            </a:pPr>
            <a:r>
              <a:rPr lang="en-GB" altLang="zh-CN" dirty="0">
                <a:solidFill>
                  <a:srgbClr val="7030A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The 23</a:t>
            </a:r>
            <a:r>
              <a:rPr lang="en-GB" altLang="zh-CN" baseline="30000" dirty="0">
                <a:solidFill>
                  <a:srgbClr val="7030A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rd</a:t>
            </a:r>
            <a:r>
              <a:rPr lang="en-GB" altLang="zh-CN" dirty="0">
                <a:solidFill>
                  <a:srgbClr val="7030A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 International Conference on Few-Body Problems in Physics (FB23), Beijing, China, 2024/9/23 </a:t>
            </a:r>
            <a:endParaRPr lang="zh-CN" altLang="en-US"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1060"/>
              </a:lnSpc>
            </a:pPr>
            <a:r>
              <a:rPr kumimoji="1" lang="en-US" altLang="zh-CN" sz="2400" dirty="0">
                <a:solidFill>
                  <a:srgbClr val="C00000"/>
                </a:solidFill>
                <a:latin typeface="Times New Roman" panose="02020603050405020304" pitchFamily="18" charset="0"/>
                <a:ea typeface="Gotham Rounded Book" charset="0"/>
                <a:cs typeface="Times New Roman" panose="02020603050405020304" pitchFamily="18" charset="0"/>
              </a:rPr>
              <a:t> </a:t>
            </a:r>
            <a:endParaRPr kumimoji="1" lang="en-US" altLang="zh-CN" sz="2400" dirty="0">
              <a:solidFill>
                <a:srgbClr val="C00000"/>
              </a:solidFill>
              <a:latin typeface="Times New Roman" panose="02020603050405020304" pitchFamily="18" charset="0"/>
              <a:ea typeface="Gotham Rounded Book" charset="0"/>
              <a:cs typeface="Times New Roman" panose="02020603050405020304" pitchFamily="18" charset="0"/>
            </a:endParaRPr>
          </a:p>
        </p:txBody>
      </p:sp>
      <p:sp>
        <p:nvSpPr>
          <p:cNvPr id="3" name="标题 1"/>
          <p:cNvSpPr txBox="1"/>
          <p:nvPr/>
        </p:nvSpPr>
        <p:spPr>
          <a:xfrm>
            <a:off x="1617064" y="1595172"/>
            <a:ext cx="9065716" cy="9725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a:solidFill>
                  <a:schemeClr val="tx1"/>
                </a:solidFill>
                <a:effectLst/>
                <a:latin typeface="Times New Roman" panose="02020603050405020304" pitchFamily="18" charset="0"/>
                <a:cs typeface="Times New Roman" panose="02020603050405020304" pitchFamily="18" charset="0"/>
              </a:rPr>
              <a:t>Shape coexistence in Ne isotopes and hyperon impurity effect on low-lying states</a:t>
            </a:r>
            <a:endParaRPr lang="en-US" altLang="zh-CN" sz="3600" b="1">
              <a:solidFill>
                <a:schemeClr val="tx1"/>
              </a:solidFill>
              <a:effectLst/>
              <a:latin typeface="Times New Roman" panose="02020603050405020304" pitchFamily="18" charset="0"/>
              <a:cs typeface="Times New Roman" panose="02020603050405020304" pitchFamily="18" charset="0"/>
            </a:endParaRPr>
          </a:p>
        </p:txBody>
      </p:sp>
      <p:pic>
        <p:nvPicPr>
          <p:cNvPr id="15" name="图片 14" descr="102433wyFXAjLCvE0hy89O"/>
          <p:cNvPicPr>
            <a:picLocks noChangeAspect="1"/>
          </p:cNvPicPr>
          <p:nvPr/>
        </p:nvPicPr>
        <p:blipFill>
          <a:blip r:embed="rId2"/>
          <a:srcRect l="6627" t="33866" r="5750" b="35287"/>
          <a:stretch>
            <a:fillRect/>
          </a:stretch>
        </p:blipFill>
        <p:spPr>
          <a:xfrm>
            <a:off x="8761095" y="-13335"/>
            <a:ext cx="3430905" cy="8718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2"/>
          <p:cNvSpPr>
            <a:spLocks noGrp="1"/>
          </p:cNvSpPr>
          <p:nvPr>
            <p:ph idx="1"/>
          </p:nvPr>
        </p:nvSpPr>
        <p:spPr>
          <a:xfrm>
            <a:off x="154003" y="1245240"/>
            <a:ext cx="11574527" cy="4996000"/>
          </a:xfrm>
        </p:spPr>
        <p:txBody>
          <a:bodyPr>
            <a:normAutofit/>
          </a:bodyPr>
          <a:lstStyle/>
          <a:p>
            <a:pPr marL="0" indent="0" algn="ctr">
              <a:buNone/>
            </a:pPr>
            <a:r>
              <a:rPr lang="en-US" altLang="zh-CN" sz="2400" dirty="0">
                <a:solidFill>
                  <a:srgbClr val="2D7FC1"/>
                </a:solidFill>
                <a:latin typeface="Times New Roman" panose="02020603050405020304" pitchFamily="18" charset="0"/>
                <a:cs typeface="Times New Roman" panose="02020603050405020304" pitchFamily="18" charset="0"/>
              </a:rPr>
              <a:t>Total energy of a </a:t>
            </a:r>
            <a:r>
              <a:rPr lang="en-US" altLang="zh-CN" sz="2400" dirty="0" err="1">
                <a:solidFill>
                  <a:srgbClr val="2D7FC1"/>
                </a:solidFill>
                <a:latin typeface="Times New Roman" panose="02020603050405020304" pitchFamily="18" charset="0"/>
                <a:cs typeface="Times New Roman" panose="02020603050405020304" pitchFamily="18" charset="0"/>
              </a:rPr>
              <a:t>hypernucleus</a:t>
            </a:r>
            <a:r>
              <a:rPr lang="en-US" altLang="zh-CN" sz="2400" dirty="0">
                <a:solidFill>
                  <a:srgbClr val="2D7FC1"/>
                </a:solidFill>
                <a:latin typeface="Times New Roman" panose="02020603050405020304" pitchFamily="18" charset="0"/>
                <a:cs typeface="Times New Roman" panose="02020603050405020304" pitchFamily="18" charset="0"/>
              </a:rPr>
              <a:t> in </a:t>
            </a:r>
            <a:r>
              <a:rPr lang="en-US" altLang="zh-CN" sz="2400" dirty="0" err="1">
                <a:solidFill>
                  <a:srgbClr val="2D7FC1"/>
                </a:solidFill>
                <a:latin typeface="Times New Roman" panose="02020603050405020304" pitchFamily="18" charset="0"/>
                <a:cs typeface="Times New Roman" panose="02020603050405020304" pitchFamily="18" charset="0"/>
              </a:rPr>
              <a:t>Skyrme</a:t>
            </a:r>
            <a:r>
              <a:rPr lang="en-US" altLang="zh-CN" sz="2400" dirty="0">
                <a:solidFill>
                  <a:srgbClr val="2D7FC1"/>
                </a:solidFill>
                <a:latin typeface="Times New Roman" panose="02020603050405020304" pitchFamily="18" charset="0"/>
                <a:cs typeface="Times New Roman" panose="02020603050405020304" pitchFamily="18" charset="0"/>
              </a:rPr>
              <a:t> Hartree-Fork(SHF)</a:t>
            </a:r>
            <a:endParaRPr lang="zh-CN" altLang="en-US" sz="2400" dirty="0">
              <a:solidFill>
                <a:srgbClr val="2D7FC1"/>
              </a:solidFill>
              <a:latin typeface="Times New Roman" panose="02020603050405020304" pitchFamily="18" charset="0"/>
              <a:cs typeface="Times New Roman" panose="02020603050405020304" pitchFamily="18" charset="0"/>
            </a:endParaRPr>
          </a:p>
          <a:p>
            <a:pPr marL="0" indent="0" algn="ctr">
              <a:buSzPct val="70000"/>
              <a:buNone/>
            </a:pPr>
            <a:endParaRPr lang="en-US" altLang="zh-CN" sz="24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ctr">
              <a:buSzPct val="70000"/>
              <a:buNone/>
            </a:pPr>
            <a:endParaRPr lang="en-US" altLang="zh-CN" sz="24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ctr">
              <a:buNone/>
            </a:pPr>
            <a:r>
              <a:rPr lang="en-US" altLang="zh-CN" sz="2400" dirty="0">
                <a:solidFill>
                  <a:srgbClr val="2D7FC1"/>
                </a:solidFill>
                <a:latin typeface="Times New Roman" panose="02020603050405020304" pitchFamily="18" charset="0"/>
                <a:cs typeface="Times New Roman" panose="02020603050405020304" pitchFamily="18" charset="0"/>
              </a:rPr>
              <a:t>The SHF local energy-density functional of </a:t>
            </a:r>
            <a:r>
              <a:rPr lang="en-US" altLang="zh-CN" sz="2400" dirty="0" err="1">
                <a:solidFill>
                  <a:srgbClr val="2D7FC1"/>
                </a:solidFill>
                <a:latin typeface="Times New Roman" panose="02020603050405020304" pitchFamily="18" charset="0"/>
                <a:cs typeface="Times New Roman" panose="02020603050405020304" pitchFamily="18" charset="0"/>
              </a:rPr>
              <a:t>hypernuclear</a:t>
            </a:r>
            <a:endParaRPr lang="zh-CN" altLang="en-US" sz="2400" dirty="0">
              <a:solidFill>
                <a:srgbClr val="2D7FC1"/>
              </a:solidFill>
              <a:latin typeface="Times New Roman" panose="02020603050405020304" pitchFamily="18" charset="0"/>
              <a:cs typeface="Times New Roman" panose="02020603050405020304" pitchFamily="18" charset="0"/>
            </a:endParaRPr>
          </a:p>
          <a:p>
            <a:pPr algn="ctr">
              <a:buSzPct val="70000"/>
              <a:buFont typeface="Wingdings" panose="05000000000000000000" pitchFamily="2" charset="2"/>
              <a:buChar char="p"/>
            </a:pPr>
            <a:endParaRPr lang="en-US" altLang="zh-CN" sz="24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lgn="ctr">
              <a:buSzPct val="70000"/>
              <a:buFont typeface="Wingdings" panose="05000000000000000000" pitchFamily="2" charset="2"/>
              <a:buChar char="p"/>
            </a:pPr>
            <a:endParaRPr lang="en-US" altLang="zh-CN" sz="24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lgn="ctr"/>
            <a:endParaRPr lang="en-US" altLang="zh-CN" sz="2400" dirty="0">
              <a:solidFill>
                <a:srgbClr val="C00000"/>
              </a:solidFill>
              <a:latin typeface="Times New Roman" panose="02020603050405020304" pitchFamily="18" charset="0"/>
              <a:cs typeface="Times New Roman" panose="02020603050405020304" pitchFamily="18" charset="0"/>
            </a:endParaRPr>
          </a:p>
          <a:p>
            <a:pPr marL="0" indent="0" algn="ctr">
              <a:buNone/>
            </a:pPr>
            <a:r>
              <a:rPr lang="en-US" altLang="zh-CN" sz="2400" dirty="0">
                <a:solidFill>
                  <a:srgbClr val="2D7FC1"/>
                </a:solidFill>
                <a:latin typeface="Times New Roman" panose="02020603050405020304" pitchFamily="18" charset="0"/>
                <a:cs typeface="Times New Roman" panose="02020603050405020304" pitchFamily="18" charset="0"/>
              </a:rPr>
              <a:t>They depend on the one-body densities, kinetic densities, and spin-orbit currents</a:t>
            </a:r>
            <a:endParaRPr lang="zh-CN" altLang="en-US" sz="2400" dirty="0">
              <a:solidFill>
                <a:srgbClr val="2D7FC1"/>
              </a:solidFill>
              <a:latin typeface="Times New Roman" panose="02020603050405020304" pitchFamily="18" charset="0"/>
              <a:cs typeface="Times New Roman" panose="02020603050405020304" pitchFamily="18" charset="0"/>
            </a:endParaRPr>
          </a:p>
          <a:p>
            <a:pPr algn="ctr">
              <a:buSzPct val="70000"/>
              <a:buFont typeface="Wingdings" panose="05000000000000000000" pitchFamily="2" charset="2"/>
              <a:buChar char="p"/>
            </a:pP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buSzPct val="70000"/>
              <a:buNone/>
            </a:pP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marL="0" indent="0">
              <a:buSzPct val="70000"/>
              <a:buNone/>
            </a:pP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b="1" dirty="0">
              <a:solidFill>
                <a:srgbClr val="000000"/>
              </a:solidFill>
              <a:latin typeface="Times New Roman" panose="02020603050405020304" pitchFamily="18" charset="0"/>
              <a:cs typeface="Times New Roman" panose="02020603050405020304" pitchFamily="18" charset="0"/>
            </a:endParaRPr>
          </a:p>
        </p:txBody>
      </p:sp>
      <p:sp>
        <p:nvSpPr>
          <p:cNvPr id="30" name="文本框 29"/>
          <p:cNvSpPr txBox="1"/>
          <p:nvPr/>
        </p:nvSpPr>
        <p:spPr>
          <a:xfrm>
            <a:off x="3088537" y="6448886"/>
            <a:ext cx="4892237" cy="307777"/>
          </a:xfrm>
          <a:prstGeom prst="rect">
            <a:avLst/>
          </a:prstGeom>
          <a:noFill/>
        </p:spPr>
        <p:txBody>
          <a:bodyPr wrap="none" rtlCol="0">
            <a:spAutoFit/>
          </a:bodyPr>
          <a:lstStyle/>
          <a:p>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X.-R. Zhou, H.-J. Schulze et al, Phys. Rev. C 76, 034312 (2007).</a:t>
            </a:r>
            <a:endParaRPr lang="zh-CN" altLang="en-US" sz="1400" dirty="0">
              <a:latin typeface="Times New Roman" panose="02020603050405020304" pitchFamily="18" charset="0"/>
              <a:cs typeface="Times New Roman" panose="02020603050405020304" pitchFamily="18" charset="0"/>
            </a:endParaRPr>
          </a:p>
        </p:txBody>
      </p:sp>
      <p:sp>
        <p:nvSpPr>
          <p:cNvPr id="7" name="标题 1"/>
          <p:cNvSpPr txBox="1"/>
          <p:nvPr/>
        </p:nvSpPr>
        <p:spPr>
          <a:xfrm>
            <a:off x="7128" y="44593"/>
            <a:ext cx="8702117" cy="5667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SzPct val="67000"/>
            </a:pPr>
            <a:r>
              <a:rPr lang="en-US" altLang="zh-CN" sz="3200" b="1" dirty="0" err="1">
                <a:effectLst/>
                <a:latin typeface="Times New Roman" panose="02020603050405020304" pitchFamily="18" charset="0"/>
                <a:cs typeface="Times New Roman" panose="02020603050405020304" pitchFamily="18" charset="0"/>
              </a:rPr>
              <a:t>Skyrme</a:t>
            </a:r>
            <a:r>
              <a:rPr lang="en-US" altLang="zh-CN" sz="3200" b="1" dirty="0">
                <a:effectLst/>
                <a:latin typeface="Times New Roman" panose="02020603050405020304" pitchFamily="18" charset="0"/>
                <a:cs typeface="Times New Roman" panose="02020603050405020304" pitchFamily="18" charset="0"/>
              </a:rPr>
              <a:t>-Hartree-</a:t>
            </a:r>
            <a:r>
              <a:rPr lang="en-US" altLang="zh-CN" sz="3200" b="1" dirty="0" err="1">
                <a:effectLst/>
                <a:latin typeface="Times New Roman" panose="02020603050405020304" pitchFamily="18" charset="0"/>
                <a:cs typeface="Times New Roman" panose="02020603050405020304" pitchFamily="18" charset="0"/>
              </a:rPr>
              <a:t>Fock</a:t>
            </a:r>
            <a:r>
              <a:rPr lang="en-US" altLang="zh-CN" sz="3200" b="1" dirty="0">
                <a:effectLst/>
                <a:latin typeface="Times New Roman" panose="02020603050405020304" pitchFamily="18" charset="0"/>
                <a:cs typeface="Times New Roman" panose="02020603050405020304" pitchFamily="18" charset="0"/>
              </a:rPr>
              <a:t> for </a:t>
            </a:r>
            <a:r>
              <a:rPr lang="en-US" altLang="zh-CN" sz="3200" b="1" dirty="0" err="1">
                <a:effectLst/>
                <a:latin typeface="Times New Roman" panose="02020603050405020304" pitchFamily="18" charset="0"/>
                <a:cs typeface="Times New Roman" panose="02020603050405020304" pitchFamily="18" charset="0"/>
              </a:rPr>
              <a:t>hypernuclei</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p:txBody>
      </p:sp>
      <p:cxnSp>
        <p:nvCxnSpPr>
          <p:cNvPr id="8" name="直接连接符 7"/>
          <p:cNvCxnSpPr/>
          <p:nvPr/>
        </p:nvCxnSpPr>
        <p:spPr>
          <a:xfrm>
            <a:off x="0" y="743849"/>
            <a:ext cx="8618220" cy="0"/>
          </a:xfrm>
          <a:prstGeom prst="line">
            <a:avLst/>
          </a:prstGeom>
          <a:ln w="88900">
            <a:solidFill>
              <a:srgbClr val="2B7FC2"/>
            </a:solidFill>
          </a:ln>
        </p:spPr>
        <p:style>
          <a:lnRef idx="3">
            <a:schemeClr val="accent2"/>
          </a:lnRef>
          <a:fillRef idx="0">
            <a:schemeClr val="accent2"/>
          </a:fillRef>
          <a:effectRef idx="2">
            <a:schemeClr val="accent2"/>
          </a:effectRef>
          <a:fontRef idx="minor">
            <a:schemeClr val="tx1"/>
          </a:fontRef>
        </p:style>
      </p:cxnSp>
      <p:sp>
        <p:nvSpPr>
          <p:cNvPr id="2" name="灯片编号占位符 1"/>
          <p:cNvSpPr>
            <a:spLocks noGrp="1"/>
          </p:cNvSpPr>
          <p:nvPr>
            <p:ph type="sldNum" sz="quarter" idx="12"/>
          </p:nvPr>
        </p:nvSpPr>
        <p:spPr/>
        <p:txBody>
          <a:bodyPr/>
          <a:lstStyle/>
          <a:p>
            <a:fld id="{AA7AABCA-BF8C-47E2-B322-6BC8FCEB0E65}"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4379977" y="1822495"/>
            <a:ext cx="1987362" cy="676352"/>
          </a:xfrm>
          <a:prstGeom prst="rect">
            <a:avLst/>
          </a:prstGeom>
        </p:spPr>
      </p:pic>
      <p:pic>
        <p:nvPicPr>
          <p:cNvPr id="5" name="图片 4"/>
          <p:cNvPicPr>
            <a:picLocks noChangeAspect="1"/>
          </p:cNvPicPr>
          <p:nvPr/>
        </p:nvPicPr>
        <p:blipFill>
          <a:blip r:embed="rId2"/>
          <a:stretch>
            <a:fillRect/>
          </a:stretch>
        </p:blipFill>
        <p:spPr>
          <a:xfrm>
            <a:off x="1869063" y="3336146"/>
            <a:ext cx="6996669" cy="625820"/>
          </a:xfrm>
          <a:prstGeom prst="rect">
            <a:avLst/>
          </a:prstGeom>
        </p:spPr>
      </p:pic>
      <p:pic>
        <p:nvPicPr>
          <p:cNvPr id="10" name="图片 9"/>
          <p:cNvPicPr>
            <a:picLocks noChangeAspect="1"/>
          </p:cNvPicPr>
          <p:nvPr/>
        </p:nvPicPr>
        <p:blipFill>
          <a:blip r:embed="rId3"/>
          <a:stretch>
            <a:fillRect/>
          </a:stretch>
        </p:blipFill>
        <p:spPr>
          <a:xfrm>
            <a:off x="2638486" y="5127348"/>
            <a:ext cx="5457825" cy="822529"/>
          </a:xfrm>
          <a:prstGeom prst="rect">
            <a:avLst/>
          </a:prstGeom>
        </p:spPr>
      </p:pic>
      <p:pic>
        <p:nvPicPr>
          <p:cNvPr id="11" name="图片 10" descr="102433wyFXAjLCvE0hy89O"/>
          <p:cNvPicPr>
            <a:picLocks noChangeAspect="1"/>
          </p:cNvPicPr>
          <p:nvPr/>
        </p:nvPicPr>
        <p:blipFill>
          <a:blip r:embed="rId4"/>
          <a:srcRect l="6627" t="33866" r="5750" b="35287"/>
          <a:stretch>
            <a:fillRect/>
          </a:stretch>
        </p:blipFill>
        <p:spPr>
          <a:xfrm>
            <a:off x="8761095" y="-13335"/>
            <a:ext cx="3430905" cy="8718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12614" y="-1040"/>
            <a:ext cx="7035938" cy="4979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SzPct val="67000"/>
            </a:pPr>
            <a:r>
              <a:rPr lang="en-US" altLang="zh-CN" sz="3200" b="1" dirty="0" err="1">
                <a:effectLst/>
                <a:latin typeface="Times New Roman" panose="02020603050405020304" pitchFamily="18" charset="0"/>
                <a:cs typeface="Times New Roman" panose="02020603050405020304" pitchFamily="18" charset="0"/>
              </a:rPr>
              <a:t>Skyrme</a:t>
            </a:r>
            <a:r>
              <a:rPr lang="en-US" altLang="zh-CN" sz="3200" b="1" dirty="0">
                <a:effectLst/>
                <a:latin typeface="Times New Roman" panose="02020603050405020304" pitchFamily="18" charset="0"/>
                <a:cs typeface="Times New Roman" panose="02020603050405020304" pitchFamily="18" charset="0"/>
              </a:rPr>
              <a:t>-Hartree-</a:t>
            </a:r>
            <a:r>
              <a:rPr lang="en-US" altLang="zh-CN" sz="3200" b="1" dirty="0" err="1">
                <a:effectLst/>
                <a:latin typeface="Times New Roman" panose="02020603050405020304" pitchFamily="18" charset="0"/>
                <a:cs typeface="Times New Roman" panose="02020603050405020304" pitchFamily="18" charset="0"/>
              </a:rPr>
              <a:t>Fock</a:t>
            </a:r>
            <a:r>
              <a:rPr lang="en-US" altLang="zh-CN" sz="3200" b="1" dirty="0">
                <a:effectLst/>
                <a:latin typeface="Times New Roman" panose="02020603050405020304" pitchFamily="18" charset="0"/>
                <a:cs typeface="Times New Roman" panose="02020603050405020304" pitchFamily="18" charset="0"/>
              </a:rPr>
              <a:t> for </a:t>
            </a:r>
            <a:r>
              <a:rPr lang="en-US" altLang="zh-CN" sz="3200" b="1" dirty="0" err="1">
                <a:effectLst/>
                <a:latin typeface="Times New Roman" panose="02020603050405020304" pitchFamily="18" charset="0"/>
                <a:cs typeface="Times New Roman" panose="02020603050405020304" pitchFamily="18" charset="0"/>
              </a:rPr>
              <a:t>hypernuclei</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p:txBody>
      </p:sp>
      <p:cxnSp>
        <p:nvCxnSpPr>
          <p:cNvPr id="8" name="直接连接符 7"/>
          <p:cNvCxnSpPr/>
          <p:nvPr/>
        </p:nvCxnSpPr>
        <p:spPr>
          <a:xfrm>
            <a:off x="12614" y="722296"/>
            <a:ext cx="8618220" cy="0"/>
          </a:xfrm>
          <a:prstGeom prst="line">
            <a:avLst/>
          </a:prstGeom>
          <a:ln w="88900">
            <a:solidFill>
              <a:srgbClr val="2B7FC2"/>
            </a:solidFill>
          </a:ln>
        </p:spPr>
        <p:style>
          <a:lnRef idx="3">
            <a:schemeClr val="accent2"/>
          </a:lnRef>
          <a:fillRef idx="0">
            <a:schemeClr val="accent2"/>
          </a:fillRef>
          <a:effectRef idx="2">
            <a:schemeClr val="accent2"/>
          </a:effectRef>
          <a:fontRef idx="minor">
            <a:schemeClr val="tx1"/>
          </a:fontRef>
        </p:style>
      </p:cxnSp>
      <p:sp>
        <p:nvSpPr>
          <p:cNvPr id="16" name="文本框 15"/>
          <p:cNvSpPr txBox="1"/>
          <p:nvPr/>
        </p:nvSpPr>
        <p:spPr>
          <a:xfrm>
            <a:off x="3579361" y="6464358"/>
            <a:ext cx="4548442"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H.-J. Schulze, E. </a:t>
            </a:r>
            <a:r>
              <a:rPr lang="en-US" altLang="zh-CN" sz="1400" dirty="0" err="1">
                <a:latin typeface="Times New Roman" panose="02020603050405020304" pitchFamily="18" charset="0"/>
                <a:cs typeface="Times New Roman" panose="02020603050405020304" pitchFamily="18" charset="0"/>
              </a:rPr>
              <a:t>Hiyama</a:t>
            </a:r>
            <a:r>
              <a:rPr lang="en-US" altLang="zh-CN" sz="1400" dirty="0">
                <a:latin typeface="Times New Roman" panose="02020603050405020304" pitchFamily="18" charset="0"/>
                <a:cs typeface="Times New Roman" panose="02020603050405020304" pitchFamily="18" charset="0"/>
              </a:rPr>
              <a:t>, Phys. Rev. C 90, 047301 (2014).</a:t>
            </a:r>
            <a:endParaRPr lang="zh-CN" altLang="en-US" sz="1400" dirty="0">
              <a:latin typeface="Times New Roman" panose="02020603050405020304" pitchFamily="18" charset="0"/>
              <a:cs typeface="Times New Roman" panose="02020603050405020304" pitchFamily="18" charset="0"/>
            </a:endParaRPr>
          </a:p>
        </p:txBody>
      </p:sp>
      <p:sp>
        <p:nvSpPr>
          <p:cNvPr id="18" name="内容占位符 2"/>
          <p:cNvSpPr txBox="1"/>
          <p:nvPr/>
        </p:nvSpPr>
        <p:spPr>
          <a:xfrm>
            <a:off x="66319" y="1926156"/>
            <a:ext cx="11574527" cy="4462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en-US" altLang="zh-CN" sz="2400" dirty="0">
                <a:solidFill>
                  <a:srgbClr val="2D7FC1"/>
                </a:solidFill>
                <a:latin typeface="Times New Roman" panose="02020603050405020304" pitchFamily="18" charset="0"/>
                <a:cs typeface="Times New Roman" panose="02020603050405020304" pitchFamily="18" charset="0"/>
              </a:rPr>
              <a:t>The functional for the hyperon(s) part</a:t>
            </a:r>
            <a:endParaRPr lang="zh-CN" altLang="en-US" sz="2400" dirty="0">
              <a:solidFill>
                <a:srgbClr val="2D7FC1"/>
              </a:solidFill>
              <a:latin typeface="Times New Roman" panose="02020603050405020304" pitchFamily="18" charset="0"/>
              <a:cs typeface="Times New Roman" panose="02020603050405020304" pitchFamily="18" charset="0"/>
            </a:endParaRPr>
          </a:p>
          <a:p>
            <a:pPr marL="0" indent="0">
              <a:buSzPct val="70000"/>
              <a:buNone/>
            </a:pP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marL="0" indent="0">
              <a:buSzPct val="70000"/>
              <a:buNone/>
            </a:pP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Mean field</a:t>
            </a:r>
            <a:r>
              <a:rPr lang="zh-CN" altLang="en-US"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of</a:t>
            </a:r>
            <a:r>
              <a:rPr lang="zh-CN" altLang="en-US"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 </a:t>
            </a:r>
            <a:r>
              <a:rPr lang="el-GR"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Λ</a:t>
            </a:r>
            <a:endPar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buSzPct val="70000"/>
              <a:buFont typeface="Arial" panose="020B0604020202020204" pitchFamily="34" charset="0"/>
              <a:buNone/>
            </a:pP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r>
              <a:rPr lang="zh-CN" altLang="en-US"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2D7FC1"/>
                </a:solidFill>
                <a:effectLst/>
                <a:latin typeface="Times New Roman" panose="02020603050405020304" pitchFamily="18" charset="0"/>
                <a:cs typeface="Times New Roman" panose="02020603050405020304" pitchFamily="18" charset="0"/>
              </a:rPr>
              <a:t>ontribution to the mean field of nucleon</a:t>
            </a:r>
            <a:endParaRPr lang="en-US" altLang="zh-CN" sz="2400" dirty="0">
              <a:solidFill>
                <a:srgbClr val="2D7FC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文本框 20"/>
          <p:cNvSpPr txBox="1"/>
          <p:nvPr/>
        </p:nvSpPr>
        <p:spPr>
          <a:xfrm flipH="1">
            <a:off x="66319" y="922852"/>
            <a:ext cx="11889773" cy="830997"/>
          </a:xfrm>
          <a:prstGeom prst="rect">
            <a:avLst/>
          </a:prstGeom>
          <a:noFill/>
        </p:spPr>
        <p:txBody>
          <a:bodyPr wrap="square" rtlCol="0">
            <a:spAutoFit/>
          </a:bodyPr>
          <a:lstStyle/>
          <a:p>
            <a:r>
              <a:rPr lang="en-US" altLang="zh-CN" sz="2400" b="1" dirty="0" err="1">
                <a:solidFill>
                  <a:srgbClr val="2D7FC1"/>
                </a:solidFill>
                <a:latin typeface="Times New Roman" panose="02020603050405020304" pitchFamily="18" charset="0"/>
                <a:cs typeface="Times New Roman" panose="02020603050405020304" pitchFamily="18" charset="0"/>
              </a:rPr>
              <a:t>Skyrme</a:t>
            </a:r>
            <a:r>
              <a:rPr lang="zh-CN" altLang="en-US" sz="2400" b="1" dirty="0">
                <a:solidFill>
                  <a:srgbClr val="2D7FC1"/>
                </a:solidFill>
                <a:latin typeface="Times New Roman" panose="02020603050405020304" pitchFamily="18" charset="0"/>
                <a:cs typeface="Times New Roman" panose="02020603050405020304" pitchFamily="18" charset="0"/>
              </a:rPr>
              <a:t> </a:t>
            </a:r>
            <a:r>
              <a:rPr lang="el-GR" altLang="zh-CN" sz="2400" b="1"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Λ </a:t>
            </a: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N</a:t>
            </a:r>
            <a:r>
              <a:rPr lang="zh-CN" altLang="en-US" sz="2400" b="1" dirty="0">
                <a:solidFill>
                  <a:srgbClr val="2D7FC1"/>
                </a:solidFill>
                <a:latin typeface="Times New Roman" panose="02020603050405020304" pitchFamily="18" charset="0"/>
                <a:cs typeface="Times New Roman" panose="02020603050405020304" pitchFamily="18" charset="0"/>
              </a:rPr>
              <a:t> </a:t>
            </a:r>
            <a:r>
              <a:rPr lang="en-US" altLang="zh-CN" sz="2400" b="1" dirty="0">
                <a:solidFill>
                  <a:srgbClr val="2D7FC1"/>
                </a:solidFill>
                <a:latin typeface="Times New Roman" panose="02020603050405020304" pitchFamily="18" charset="0"/>
                <a:cs typeface="Times New Roman" panose="02020603050405020304" pitchFamily="18" charset="0"/>
              </a:rPr>
              <a:t>interaction</a:t>
            </a:r>
            <a:r>
              <a:rPr lang="zh-CN" altLang="en-US" sz="2400" b="1" dirty="0">
                <a:solidFill>
                  <a:srgbClr val="2D7FC1"/>
                </a:solidFill>
                <a:latin typeface="Times New Roman" panose="02020603050405020304" pitchFamily="18" charset="0"/>
                <a:cs typeface="Times New Roman" panose="02020603050405020304" pitchFamily="18" charset="0"/>
              </a:rPr>
              <a:t> </a:t>
            </a:r>
            <a:r>
              <a:rPr lang="en-US" altLang="zh-CN" sz="2400" b="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Determine the parameters by phenomenologically fitting the experimental data.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AA7AABCA-BF8C-47E2-B322-6BC8FCEB0E65}"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2851435" y="2331154"/>
            <a:ext cx="6489129" cy="1751491"/>
          </a:xfrm>
          <a:prstGeom prst="rect">
            <a:avLst/>
          </a:prstGeom>
        </p:spPr>
      </p:pic>
      <p:pic>
        <p:nvPicPr>
          <p:cNvPr id="11" name="图片 10"/>
          <p:cNvPicPr>
            <a:picLocks noChangeAspect="1"/>
          </p:cNvPicPr>
          <p:nvPr/>
        </p:nvPicPr>
        <p:blipFill>
          <a:blip r:embed="rId2"/>
          <a:stretch>
            <a:fillRect/>
          </a:stretch>
        </p:blipFill>
        <p:spPr>
          <a:xfrm>
            <a:off x="2740954" y="4487643"/>
            <a:ext cx="6578938" cy="577880"/>
          </a:xfrm>
          <a:prstGeom prst="rect">
            <a:avLst/>
          </a:prstGeom>
        </p:spPr>
      </p:pic>
      <p:pic>
        <p:nvPicPr>
          <p:cNvPr id="13" name="图片 12"/>
          <p:cNvPicPr>
            <a:picLocks noChangeAspect="1"/>
          </p:cNvPicPr>
          <p:nvPr/>
        </p:nvPicPr>
        <p:blipFill>
          <a:blip r:embed="rId3"/>
          <a:stretch>
            <a:fillRect/>
          </a:stretch>
        </p:blipFill>
        <p:spPr>
          <a:xfrm>
            <a:off x="2420262" y="5665259"/>
            <a:ext cx="7220321" cy="539778"/>
          </a:xfrm>
          <a:prstGeom prst="rect">
            <a:avLst/>
          </a:prstGeom>
        </p:spPr>
      </p:pic>
      <p:cxnSp>
        <p:nvCxnSpPr>
          <p:cNvPr id="14" name="直接箭头连接符 13"/>
          <p:cNvCxnSpPr>
            <a:stCxn id="19" idx="1"/>
          </p:cNvCxnSpPr>
          <p:nvPr/>
        </p:nvCxnSpPr>
        <p:spPr>
          <a:xfrm flipH="1" flipV="1">
            <a:off x="7414863" y="2928347"/>
            <a:ext cx="2391621" cy="175056"/>
          </a:xfrm>
          <a:prstGeom prst="straightConnector1">
            <a:avLst/>
          </a:prstGeom>
          <a:ln w="28575">
            <a:solidFill>
              <a:srgbClr val="2B7FC2"/>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806484" y="1672877"/>
            <a:ext cx="2149608" cy="2861310"/>
          </a:xfrm>
          <a:prstGeom prst="rect">
            <a:avLst/>
          </a:prstGeom>
          <a:noFill/>
          <a:ln w="19050">
            <a:solidFill>
              <a:srgbClr val="2B7FC2"/>
            </a:solidFill>
          </a:ln>
        </p:spPr>
        <p:txBody>
          <a:bodyPr wrap="square" rtlCol="0">
            <a:spAutoFit/>
          </a:bodyPr>
          <a:lstStyle/>
          <a:p>
            <a:r>
              <a:rPr lang="en-US" altLang="zh-CN" dirty="0">
                <a:solidFill>
                  <a:srgbClr val="2D7FC1"/>
                </a:solidFill>
                <a:latin typeface="Times New Roman" panose="02020603050405020304" pitchFamily="18" charset="0"/>
                <a:cs typeface="Times New Roman" panose="02020603050405020304" pitchFamily="18" charset="0"/>
              </a:rPr>
              <a:t>T</a:t>
            </a:r>
            <a:r>
              <a:rPr lang="en-US" altLang="zh-CN" dirty="0">
                <a:solidFill>
                  <a:srgbClr val="2D7FC1"/>
                </a:solidFill>
                <a:effectLst/>
                <a:latin typeface="Times New Roman" panose="02020603050405020304" pitchFamily="18" charset="0"/>
                <a:cs typeface="Times New Roman" panose="02020603050405020304" pitchFamily="18" charset="0"/>
              </a:rPr>
              <a:t>wo alternative parametrizations of nonlinear effects are indicated: the first one (~a3) motivated from G-matrix calculations, and the second one (~a3) derived from a NN contact force.</a:t>
            </a:r>
            <a:endParaRPr lang="en-US" altLang="zh-CN" dirty="0">
              <a:solidFill>
                <a:srgbClr val="2D7FC1"/>
              </a:solidFill>
              <a:effectLst/>
              <a:latin typeface="Times New Roman" panose="02020603050405020304" pitchFamily="18" charset="0"/>
              <a:cs typeface="Times New Roman" panose="02020603050405020304" pitchFamily="18" charset="0"/>
            </a:endParaRPr>
          </a:p>
        </p:txBody>
      </p:sp>
      <p:cxnSp>
        <p:nvCxnSpPr>
          <p:cNvPr id="28" name="直接箭头连接符 27"/>
          <p:cNvCxnSpPr/>
          <p:nvPr/>
        </p:nvCxnSpPr>
        <p:spPr>
          <a:xfrm flipH="1">
            <a:off x="5910092" y="1697914"/>
            <a:ext cx="3896392" cy="894987"/>
          </a:xfrm>
          <a:prstGeom prst="straightConnector1">
            <a:avLst/>
          </a:prstGeom>
          <a:ln w="28575">
            <a:solidFill>
              <a:srgbClr val="2B7FC2"/>
            </a:solidFill>
            <a:tailEnd type="triangle"/>
          </a:ln>
        </p:spPr>
        <p:style>
          <a:lnRef idx="1">
            <a:schemeClr val="accent1"/>
          </a:lnRef>
          <a:fillRef idx="0">
            <a:schemeClr val="accent1"/>
          </a:fillRef>
          <a:effectRef idx="0">
            <a:schemeClr val="accent1"/>
          </a:effectRef>
          <a:fontRef idx="minor">
            <a:schemeClr val="tx1"/>
          </a:fontRef>
        </p:style>
      </p:cxnSp>
      <p:pic>
        <p:nvPicPr>
          <p:cNvPr id="3" name="图片 2" descr="102433wyFXAjLCvE0hy89O"/>
          <p:cNvPicPr>
            <a:picLocks noChangeAspect="1"/>
          </p:cNvPicPr>
          <p:nvPr/>
        </p:nvPicPr>
        <p:blipFill>
          <a:blip r:embed="rId4"/>
          <a:srcRect l="6627" t="33866" r="5750" b="35287"/>
          <a:stretch>
            <a:fillRect/>
          </a:stretch>
        </p:blipFill>
        <p:spPr>
          <a:xfrm>
            <a:off x="8761095" y="-13335"/>
            <a:ext cx="3430905" cy="8718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309110" y="5383060"/>
            <a:ext cx="2566426" cy="585218"/>
          </a:xfrm>
          <a:prstGeom prst="rect">
            <a:avLst/>
          </a:prstGeom>
        </p:spPr>
      </p:pic>
      <p:pic>
        <p:nvPicPr>
          <p:cNvPr id="6" name="图片 5"/>
          <p:cNvPicPr>
            <a:picLocks noChangeAspect="1"/>
          </p:cNvPicPr>
          <p:nvPr/>
        </p:nvPicPr>
        <p:blipFill>
          <a:blip r:embed="rId2"/>
          <a:stretch>
            <a:fillRect/>
          </a:stretch>
        </p:blipFill>
        <p:spPr>
          <a:xfrm>
            <a:off x="4126800" y="2926493"/>
            <a:ext cx="3797495" cy="1466925"/>
          </a:xfrm>
          <a:prstGeom prst="rect">
            <a:avLst/>
          </a:prstGeom>
        </p:spPr>
      </p:pic>
      <p:cxnSp>
        <p:nvCxnSpPr>
          <p:cNvPr id="33" name="直接箭头连接符 32"/>
          <p:cNvCxnSpPr/>
          <p:nvPr/>
        </p:nvCxnSpPr>
        <p:spPr>
          <a:xfrm flipH="1">
            <a:off x="6607479" y="2709199"/>
            <a:ext cx="1506375" cy="2819201"/>
          </a:xfrm>
          <a:prstGeom prst="straightConnector1">
            <a:avLst/>
          </a:prstGeom>
          <a:ln w="28575">
            <a:solidFill>
              <a:srgbClr val="2B7FC2"/>
            </a:solidFill>
            <a:tailEnd type="triangle"/>
          </a:ln>
        </p:spPr>
        <p:style>
          <a:lnRef idx="1">
            <a:schemeClr val="accent1"/>
          </a:lnRef>
          <a:fillRef idx="0">
            <a:schemeClr val="accent1"/>
          </a:fillRef>
          <a:effectRef idx="0">
            <a:schemeClr val="accent1"/>
          </a:effectRef>
          <a:fontRef idx="minor">
            <a:schemeClr val="tx1"/>
          </a:fontRef>
        </p:style>
      </p:cxnSp>
      <p:sp>
        <p:nvSpPr>
          <p:cNvPr id="12" name="内容占位符 2"/>
          <p:cNvSpPr>
            <a:spLocks noGrp="1"/>
          </p:cNvSpPr>
          <p:nvPr>
            <p:ph idx="1"/>
          </p:nvPr>
        </p:nvSpPr>
        <p:spPr>
          <a:xfrm>
            <a:off x="303665" y="977828"/>
            <a:ext cx="11574527" cy="4501441"/>
          </a:xfrm>
        </p:spPr>
        <p:txBody>
          <a:bodyPr>
            <a:normAutofit/>
          </a:bodyPr>
          <a:lstStyle/>
          <a:p>
            <a:pPr marL="0" indent="0">
              <a:buSzPct val="70000"/>
              <a:buNone/>
            </a:pP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The projected wave function of </a:t>
            </a:r>
            <a:r>
              <a:rPr lang="en-US" altLang="zh-CN" sz="2400" dirty="0" err="1">
                <a:solidFill>
                  <a:srgbClr val="2D7FC1"/>
                </a:solidFill>
                <a:latin typeface="Times New Roman" panose="02020603050405020304" pitchFamily="18" charset="0"/>
                <a:ea typeface="黑体" panose="02010609060101010101" pitchFamily="49" charset="-122"/>
                <a:cs typeface="Times New Roman" panose="02020603050405020304" pitchFamily="18" charset="0"/>
              </a:rPr>
              <a:t>hypernuclus</a:t>
            </a:r>
            <a:endParaRPr lang="en-US" altLang="zh-CN" sz="20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buSzPct val="70000"/>
              <a:buNone/>
            </a:pP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Construct the wave function space:</a:t>
            </a:r>
            <a:endPar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buSzPct val="70000"/>
              <a:buNone/>
            </a:pP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Expand the wave function of </a:t>
            </a:r>
            <a:r>
              <a:rPr lang="en-US" altLang="zh-CN" sz="2400" dirty="0" err="1">
                <a:solidFill>
                  <a:srgbClr val="2D7FC1"/>
                </a:solidFill>
                <a:latin typeface="Times New Roman" panose="02020603050405020304" pitchFamily="18" charset="0"/>
                <a:ea typeface="黑体" panose="02010609060101010101" pitchFamily="49" charset="-122"/>
                <a:cs typeface="Times New Roman" panose="02020603050405020304" pitchFamily="18" charset="0"/>
              </a:rPr>
              <a:t>hypernucleus</a:t>
            </a: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 in the space:</a:t>
            </a:r>
            <a:endPar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标题 1"/>
          <p:cNvSpPr txBox="1"/>
          <p:nvPr/>
        </p:nvSpPr>
        <p:spPr>
          <a:xfrm>
            <a:off x="48493" y="106482"/>
            <a:ext cx="8355736" cy="5255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Angular momentum </a:t>
            </a:r>
            <a:r>
              <a:rPr lang="en-US" altLang="zh-CN" sz="2400" b="1" dirty="0" err="1">
                <a:latin typeface="Times New Roman" panose="02020603050405020304" pitchFamily="18" charset="0"/>
                <a:ea typeface="黑体" panose="02010609060101010101" pitchFamily="49" charset="-122"/>
                <a:cs typeface="Times New Roman" panose="02020603050405020304" pitchFamily="18" charset="0"/>
              </a:rPr>
              <a:t>projection+coordinate</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 generation method</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3" name="直接连接符 12"/>
          <p:cNvCxnSpPr/>
          <p:nvPr/>
        </p:nvCxnSpPr>
        <p:spPr>
          <a:xfrm>
            <a:off x="0" y="781427"/>
            <a:ext cx="8618220" cy="0"/>
          </a:xfrm>
          <a:prstGeom prst="line">
            <a:avLst/>
          </a:prstGeom>
          <a:ln w="88900">
            <a:solidFill>
              <a:srgbClr val="2B7FC2"/>
            </a:solidFill>
          </a:ln>
        </p:spPr>
        <p:style>
          <a:lnRef idx="3">
            <a:schemeClr val="accent2"/>
          </a:lnRef>
          <a:fillRef idx="0">
            <a:schemeClr val="accent2"/>
          </a:fillRef>
          <a:effectRef idx="2">
            <a:schemeClr val="accent2"/>
          </a:effectRef>
          <a:fontRef idx="minor">
            <a:schemeClr val="tx1"/>
          </a:fontRef>
        </p:style>
      </p:cxnSp>
      <p:sp>
        <p:nvSpPr>
          <p:cNvPr id="2" name="灯片编号占位符 1"/>
          <p:cNvSpPr>
            <a:spLocks noGrp="1"/>
          </p:cNvSpPr>
          <p:nvPr>
            <p:ph type="sldNum" sz="quarter" idx="12"/>
          </p:nvPr>
        </p:nvSpPr>
        <p:spPr/>
        <p:txBody>
          <a:bodyPr/>
          <a:lstStyle/>
          <a:p>
            <a:fld id="{AA7AABCA-BF8C-47E2-B322-6BC8FCEB0E65}" type="slidenum">
              <a:rPr lang="zh-CN" altLang="en-US" smtClean="0"/>
            </a:fld>
            <a:endParaRPr lang="zh-CN" altLang="en-US"/>
          </a:p>
        </p:txBody>
      </p:sp>
      <p:pic>
        <p:nvPicPr>
          <p:cNvPr id="4" name="图片 3"/>
          <p:cNvPicPr>
            <a:picLocks noChangeAspect="1"/>
          </p:cNvPicPr>
          <p:nvPr/>
        </p:nvPicPr>
        <p:blipFill>
          <a:blip r:embed="rId3"/>
          <a:stretch>
            <a:fillRect/>
          </a:stretch>
        </p:blipFill>
        <p:spPr>
          <a:xfrm>
            <a:off x="4226361" y="1465540"/>
            <a:ext cx="2838596" cy="647733"/>
          </a:xfrm>
          <a:prstGeom prst="rect">
            <a:avLst/>
          </a:prstGeom>
        </p:spPr>
      </p:pic>
      <p:cxnSp>
        <p:nvCxnSpPr>
          <p:cNvPr id="10" name="直接箭头连接符 9"/>
          <p:cNvCxnSpPr>
            <a:stCxn id="16" idx="1"/>
          </p:cNvCxnSpPr>
          <p:nvPr/>
        </p:nvCxnSpPr>
        <p:spPr>
          <a:xfrm flipH="1">
            <a:off x="6751529" y="1514671"/>
            <a:ext cx="931884" cy="230872"/>
          </a:xfrm>
          <a:prstGeom prst="straightConnector1">
            <a:avLst/>
          </a:prstGeom>
          <a:ln w="28575">
            <a:solidFill>
              <a:srgbClr val="2B7FC2"/>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683413" y="1191505"/>
            <a:ext cx="4194779" cy="646331"/>
          </a:xfrm>
          <a:prstGeom prst="rect">
            <a:avLst/>
          </a:prstGeom>
          <a:noFill/>
          <a:ln w="19050">
            <a:solidFill>
              <a:srgbClr val="2B7FC2"/>
            </a:solidFill>
          </a:ln>
        </p:spPr>
        <p:txBody>
          <a:bodyPr wrap="square" rtlCol="0">
            <a:spAutoFit/>
          </a:bodyPr>
          <a:lstStyle/>
          <a:p>
            <a:r>
              <a:rPr lang="en-US" altLang="zh-CN" dirty="0">
                <a:latin typeface="Times New Roman" panose="02020603050405020304" pitchFamily="18" charset="0"/>
                <a:ea typeface="+mj-ea"/>
                <a:cs typeface="Times New Roman" panose="02020603050405020304" pitchFamily="18" charset="0"/>
              </a:rPr>
              <a:t>β is the collective coordinate, here are the deformation parameter.</a:t>
            </a:r>
            <a:endParaRPr lang="zh-CN" altLang="en-US" dirty="0">
              <a:latin typeface="Times New Roman" panose="02020603050405020304" pitchFamily="18" charset="0"/>
              <a:ea typeface="+mj-ea"/>
              <a:cs typeface="Times New Roman" panose="02020603050405020304" pitchFamily="18" charset="0"/>
            </a:endParaRPr>
          </a:p>
        </p:txBody>
      </p:sp>
      <p:sp>
        <p:nvSpPr>
          <p:cNvPr id="36" name="文本框 35"/>
          <p:cNvSpPr txBox="1"/>
          <p:nvPr/>
        </p:nvSpPr>
        <p:spPr>
          <a:xfrm>
            <a:off x="7612023" y="2359567"/>
            <a:ext cx="4531484" cy="369332"/>
          </a:xfrm>
          <a:prstGeom prst="rect">
            <a:avLst/>
          </a:prstGeom>
          <a:noFill/>
          <a:ln w="19050">
            <a:solidFill>
              <a:srgbClr val="2B7FC2"/>
            </a:solidFill>
          </a:ln>
        </p:spPr>
        <p:txBody>
          <a:bodyPr wrap="square" rtlCol="0">
            <a:spAutoFit/>
          </a:bodyPr>
          <a:lstStyle/>
          <a:p>
            <a:r>
              <a:rPr lang="en-US" altLang="zh-CN" dirty="0">
                <a:latin typeface="Times New Roman" panose="02020603050405020304" pitchFamily="18" charset="0"/>
                <a:ea typeface="+mj-ea"/>
                <a:cs typeface="Times New Roman" panose="02020603050405020304" pitchFamily="18" charset="0"/>
              </a:rPr>
              <a:t>Consider shape fluctuations by summing up β</a:t>
            </a:r>
            <a:endParaRPr lang="zh-CN" altLang="en-US" dirty="0">
              <a:latin typeface="Times New Roman" panose="02020603050405020304" pitchFamily="18" charset="0"/>
              <a:ea typeface="+mj-ea"/>
              <a:cs typeface="Times New Roman" panose="02020603050405020304" pitchFamily="18" charset="0"/>
            </a:endParaRPr>
          </a:p>
        </p:txBody>
      </p:sp>
      <p:pic>
        <p:nvPicPr>
          <p:cNvPr id="38" name="图片 37"/>
          <p:cNvPicPr>
            <a:picLocks noChangeAspect="1"/>
          </p:cNvPicPr>
          <p:nvPr/>
        </p:nvPicPr>
        <p:blipFill>
          <a:blip r:embed="rId4"/>
          <a:stretch>
            <a:fillRect/>
          </a:stretch>
        </p:blipFill>
        <p:spPr>
          <a:xfrm>
            <a:off x="8288018" y="3047032"/>
            <a:ext cx="3324860" cy="1725760"/>
          </a:xfrm>
          <a:prstGeom prst="rect">
            <a:avLst/>
          </a:prstGeom>
        </p:spPr>
      </p:pic>
      <p:sp>
        <p:nvSpPr>
          <p:cNvPr id="39" name="文本框 1"/>
          <p:cNvSpPr txBox="1"/>
          <p:nvPr/>
        </p:nvSpPr>
        <p:spPr>
          <a:xfrm>
            <a:off x="8325542" y="5206776"/>
            <a:ext cx="3685307"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latin typeface="Times New Roman" panose="02020603050405020304" pitchFamily="18" charset="0"/>
                <a:cs typeface="Times New Roman" panose="02020603050405020304" pitchFamily="18" charset="0"/>
              </a:rPr>
              <a:t>J.</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Yao</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et</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al.,</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Phys. Rev. C 90, 054307 (2014)</a:t>
            </a:r>
            <a:endParaRPr lang="zh-CN" altLang="en-US" sz="1400" dirty="0">
              <a:latin typeface="Times New Roman" panose="02020603050405020304" pitchFamily="18" charset="0"/>
              <a:cs typeface="Times New Roman" panose="02020603050405020304" pitchFamily="18" charset="0"/>
            </a:endParaRPr>
          </a:p>
        </p:txBody>
      </p:sp>
      <p:cxnSp>
        <p:nvCxnSpPr>
          <p:cNvPr id="40" name="直接箭头连接符 39"/>
          <p:cNvCxnSpPr>
            <a:stCxn id="44" idx="1"/>
          </p:cNvCxnSpPr>
          <p:nvPr/>
        </p:nvCxnSpPr>
        <p:spPr>
          <a:xfrm flipH="1" flipV="1">
            <a:off x="6475956" y="5742943"/>
            <a:ext cx="713017" cy="461665"/>
          </a:xfrm>
          <a:prstGeom prst="straightConnector1">
            <a:avLst/>
          </a:prstGeom>
          <a:ln w="28575">
            <a:solidFill>
              <a:srgbClr val="2B7FC2"/>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188973" y="5742943"/>
            <a:ext cx="4737579" cy="923330"/>
          </a:xfrm>
          <a:prstGeom prst="rect">
            <a:avLst/>
          </a:prstGeom>
          <a:noFill/>
          <a:ln w="19050">
            <a:solidFill>
              <a:srgbClr val="2B7FC2"/>
            </a:solidFill>
          </a:ln>
        </p:spPr>
        <p:txBody>
          <a:bodyPr wrap="square" rtlCol="0">
            <a:spAutoFit/>
          </a:bodyPr>
          <a:lstStyle/>
          <a:p>
            <a:r>
              <a:rPr lang="en-US" altLang="zh-CN" dirty="0">
                <a:latin typeface="Times New Roman" panose="02020603050405020304" pitchFamily="18" charset="0"/>
                <a:ea typeface="+mj-ea"/>
                <a:cs typeface="Times New Roman" panose="02020603050405020304" pitchFamily="18" charset="0"/>
              </a:rPr>
              <a:t>By summing </a:t>
            </a:r>
            <a:r>
              <a:rPr lang="en-US" altLang="zh-CN" i="1" dirty="0">
                <a:latin typeface="Times New Roman" panose="02020603050405020304" pitchFamily="18" charset="0"/>
                <a:ea typeface="+mj-ea"/>
                <a:cs typeface="Times New Roman" panose="02020603050405020304" pitchFamily="18" charset="0"/>
              </a:rPr>
              <a:t>K</a:t>
            </a:r>
            <a:r>
              <a:rPr lang="en-US" altLang="zh-CN" dirty="0">
                <a:latin typeface="Times New Roman" panose="02020603050405020304" pitchFamily="18" charset="0"/>
                <a:ea typeface="+mj-ea"/>
                <a:cs typeface="Times New Roman" panose="02020603050405020304" pitchFamily="18" charset="0"/>
              </a:rPr>
              <a:t> to mix components with different </a:t>
            </a:r>
            <a:r>
              <a:rPr lang="en-US" altLang="zh-CN" i="1" dirty="0">
                <a:latin typeface="Times New Roman" panose="02020603050405020304" pitchFamily="18" charset="0"/>
                <a:ea typeface="+mj-ea"/>
                <a:cs typeface="Times New Roman" panose="02020603050405020304" pitchFamily="18" charset="0"/>
              </a:rPr>
              <a:t>K. </a:t>
            </a:r>
            <a:r>
              <a:rPr lang="en-US" altLang="zh-CN" dirty="0">
                <a:latin typeface="Times New Roman" panose="02020603050405020304" pitchFamily="18" charset="0"/>
                <a:ea typeface="+mj-ea"/>
                <a:cs typeface="Times New Roman" panose="02020603050405020304" pitchFamily="18" charset="0"/>
              </a:rPr>
              <a:t>For axisymmetric even-even nuclei, </a:t>
            </a:r>
            <a:r>
              <a:rPr lang="en-US" altLang="zh-CN" i="1" dirty="0">
                <a:latin typeface="Times New Roman" panose="02020603050405020304" pitchFamily="18" charset="0"/>
                <a:ea typeface="+mj-ea"/>
                <a:cs typeface="Times New Roman" panose="02020603050405020304" pitchFamily="18" charset="0"/>
              </a:rPr>
              <a:t>K</a:t>
            </a:r>
            <a:r>
              <a:rPr lang="en-US" altLang="zh-CN" dirty="0">
                <a:latin typeface="Times New Roman" panose="02020603050405020304" pitchFamily="18" charset="0"/>
                <a:ea typeface="+mj-ea"/>
                <a:cs typeface="Times New Roman" panose="02020603050405020304" pitchFamily="18" charset="0"/>
              </a:rPr>
              <a:t> is generally taken as 0.</a:t>
            </a:r>
            <a:endParaRPr lang="zh-CN" altLang="en-US" dirty="0">
              <a:latin typeface="Times New Roman" panose="02020603050405020304" pitchFamily="18" charset="0"/>
              <a:ea typeface="+mj-ea"/>
              <a:cs typeface="Times New Roman" panose="02020603050405020304" pitchFamily="18" charset="0"/>
            </a:endParaRPr>
          </a:p>
        </p:txBody>
      </p:sp>
      <p:pic>
        <p:nvPicPr>
          <p:cNvPr id="11" name="图片 10" descr="102433wyFXAjLCvE0hy89O"/>
          <p:cNvPicPr>
            <a:picLocks noChangeAspect="1"/>
          </p:cNvPicPr>
          <p:nvPr/>
        </p:nvPicPr>
        <p:blipFill>
          <a:blip r:embed="rId5"/>
          <a:srcRect l="6627" t="33866" r="5750" b="35287"/>
          <a:stretch>
            <a:fillRect/>
          </a:stretch>
        </p:blipFill>
        <p:spPr>
          <a:xfrm>
            <a:off x="8761095" y="-13335"/>
            <a:ext cx="3430905" cy="8718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2"/>
          <p:cNvSpPr>
            <a:spLocks noGrp="1"/>
          </p:cNvSpPr>
          <p:nvPr>
            <p:ph idx="1"/>
          </p:nvPr>
        </p:nvSpPr>
        <p:spPr>
          <a:xfrm>
            <a:off x="308113" y="1234967"/>
            <a:ext cx="11574527" cy="4501441"/>
          </a:xfrm>
        </p:spPr>
        <p:txBody>
          <a:bodyPr>
            <a:normAutofit/>
          </a:bodyPr>
          <a:lstStyle/>
          <a:p>
            <a:pPr marL="0" indent="0">
              <a:buSzPct val="70000"/>
              <a:buNone/>
            </a:pP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Solve the Hill-Wheeler equation to obtain the energy eigenvalues:</a:t>
            </a:r>
            <a:endPar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 Matrix elements</a:t>
            </a:r>
            <a:endPar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Particle number correction:</a:t>
            </a:r>
            <a:endPar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标题 1"/>
          <p:cNvSpPr txBox="1"/>
          <p:nvPr/>
        </p:nvSpPr>
        <p:spPr>
          <a:xfrm>
            <a:off x="0" y="28891"/>
            <a:ext cx="8355736" cy="5649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Angular momentum </a:t>
            </a:r>
            <a:r>
              <a:rPr lang="en-US" altLang="zh-CN" sz="2400" b="1" dirty="0" err="1">
                <a:latin typeface="Times New Roman" panose="02020603050405020304" pitchFamily="18" charset="0"/>
                <a:ea typeface="黑体" panose="02010609060101010101" pitchFamily="49" charset="-122"/>
                <a:cs typeface="Times New Roman" panose="02020603050405020304" pitchFamily="18" charset="0"/>
              </a:rPr>
              <a:t>projection+coordinate</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 generation method</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3" name="直接连接符 12"/>
          <p:cNvCxnSpPr/>
          <p:nvPr/>
        </p:nvCxnSpPr>
        <p:spPr>
          <a:xfrm>
            <a:off x="0" y="706270"/>
            <a:ext cx="8618220" cy="0"/>
          </a:xfrm>
          <a:prstGeom prst="line">
            <a:avLst/>
          </a:prstGeom>
          <a:ln w="88900">
            <a:solidFill>
              <a:srgbClr val="2B7FC2"/>
            </a:solidFill>
          </a:ln>
        </p:spPr>
        <p:style>
          <a:lnRef idx="3">
            <a:schemeClr val="accent2"/>
          </a:lnRef>
          <a:fillRef idx="0">
            <a:schemeClr val="accent2"/>
          </a:fillRef>
          <a:effectRef idx="2">
            <a:schemeClr val="accent2"/>
          </a:effectRef>
          <a:fontRef idx="minor">
            <a:schemeClr val="tx1"/>
          </a:fontRef>
        </p:style>
      </p:cxnSp>
      <p:sp>
        <p:nvSpPr>
          <p:cNvPr id="2" name="灯片编号占位符 1"/>
          <p:cNvSpPr>
            <a:spLocks noGrp="1"/>
          </p:cNvSpPr>
          <p:nvPr>
            <p:ph type="sldNum" sz="quarter" idx="12"/>
          </p:nvPr>
        </p:nvSpPr>
        <p:spPr/>
        <p:txBody>
          <a:bodyPr/>
          <a:lstStyle/>
          <a:p>
            <a:fld id="{AA7AABCA-BF8C-47E2-B322-6BC8FCEB0E65}"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3257736" y="1909620"/>
            <a:ext cx="3759393" cy="673135"/>
          </a:xfrm>
          <a:prstGeom prst="rect">
            <a:avLst/>
          </a:prstGeom>
        </p:spPr>
      </p:pic>
      <p:pic>
        <p:nvPicPr>
          <p:cNvPr id="11" name="图片 10"/>
          <p:cNvPicPr>
            <a:picLocks noChangeAspect="1"/>
          </p:cNvPicPr>
          <p:nvPr/>
        </p:nvPicPr>
        <p:blipFill>
          <a:blip r:embed="rId2"/>
          <a:stretch>
            <a:fillRect/>
          </a:stretch>
        </p:blipFill>
        <p:spPr>
          <a:xfrm>
            <a:off x="3389624" y="3223898"/>
            <a:ext cx="3397425" cy="1035103"/>
          </a:xfrm>
          <a:prstGeom prst="rect">
            <a:avLst/>
          </a:prstGeom>
        </p:spPr>
      </p:pic>
      <p:pic>
        <p:nvPicPr>
          <p:cNvPr id="17" name="图片 16"/>
          <p:cNvPicPr>
            <a:picLocks noChangeAspect="1"/>
          </p:cNvPicPr>
          <p:nvPr/>
        </p:nvPicPr>
        <p:blipFill>
          <a:blip r:embed="rId3"/>
          <a:stretch>
            <a:fillRect/>
          </a:stretch>
        </p:blipFill>
        <p:spPr>
          <a:xfrm>
            <a:off x="7267419" y="1931748"/>
            <a:ext cx="4711872" cy="2427058"/>
          </a:xfrm>
          <a:prstGeom prst="rect">
            <a:avLst/>
          </a:prstGeom>
        </p:spPr>
      </p:pic>
      <p:pic>
        <p:nvPicPr>
          <p:cNvPr id="19" name="图片 18"/>
          <p:cNvPicPr>
            <a:picLocks noChangeAspect="1"/>
          </p:cNvPicPr>
          <p:nvPr/>
        </p:nvPicPr>
        <p:blipFill>
          <a:blip r:embed="rId4"/>
          <a:stretch>
            <a:fillRect/>
          </a:stretch>
        </p:blipFill>
        <p:spPr>
          <a:xfrm>
            <a:off x="3257736" y="5253783"/>
            <a:ext cx="4064209" cy="482625"/>
          </a:xfrm>
          <a:prstGeom prst="rect">
            <a:avLst/>
          </a:prstGeom>
        </p:spPr>
      </p:pic>
      <p:cxnSp>
        <p:nvCxnSpPr>
          <p:cNvPr id="20" name="直接箭头连接符 19"/>
          <p:cNvCxnSpPr/>
          <p:nvPr/>
        </p:nvCxnSpPr>
        <p:spPr>
          <a:xfrm flipH="1">
            <a:off x="7207659" y="4189956"/>
            <a:ext cx="514637" cy="1158214"/>
          </a:xfrm>
          <a:prstGeom prst="straightConnector1">
            <a:avLst/>
          </a:prstGeom>
          <a:ln w="28575">
            <a:solidFill>
              <a:srgbClr val="2B7FC2"/>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030140" y="5055587"/>
            <a:ext cx="4113367" cy="923330"/>
          </a:xfrm>
          <a:prstGeom prst="rect">
            <a:avLst/>
          </a:prstGeom>
          <a:noFill/>
          <a:ln w="19050">
            <a:solidFill>
              <a:srgbClr val="2B7FC2"/>
            </a:solidFill>
          </a:ln>
        </p:spPr>
        <p:txBody>
          <a:bodyPr wrap="square" rtlCol="0">
            <a:spAutoFit/>
          </a:bodyPr>
          <a:lstStyle/>
          <a:p>
            <a:r>
              <a:rPr lang="en-US" altLang="zh-CN" dirty="0">
                <a:latin typeface="Times New Roman" panose="02020603050405020304" pitchFamily="18" charset="0"/>
                <a:ea typeface="+mj-ea"/>
                <a:cs typeface="Times New Roman" panose="02020603050405020304" pitchFamily="18" charset="0"/>
              </a:rPr>
              <a:t>Particle number correction can achieve an effect similar to particle number projection, and the calculation speed is faster.</a:t>
            </a:r>
            <a:endParaRPr lang="zh-CN" altLang="en-US" dirty="0">
              <a:latin typeface="Times New Roman" panose="02020603050405020304" pitchFamily="18" charset="0"/>
              <a:ea typeface="+mj-ea"/>
              <a:cs typeface="Times New Roman" panose="02020603050405020304" pitchFamily="18" charset="0"/>
            </a:endParaRPr>
          </a:p>
        </p:txBody>
      </p:sp>
      <p:sp>
        <p:nvSpPr>
          <p:cNvPr id="25" name="文本框 24"/>
          <p:cNvSpPr txBox="1"/>
          <p:nvPr/>
        </p:nvSpPr>
        <p:spPr>
          <a:xfrm>
            <a:off x="8618220" y="4284708"/>
            <a:ext cx="2501747" cy="307777"/>
          </a:xfrm>
          <a:prstGeom prst="rect">
            <a:avLst/>
          </a:prstGeom>
          <a:noFill/>
        </p:spPr>
        <p:txBody>
          <a:bodyPr wrap="square">
            <a:spAutoFit/>
          </a:bodyPr>
          <a:lstStyle/>
          <a:p>
            <a:r>
              <a:rPr lang="en-US" altLang="zh-CN" sz="1400" dirty="0">
                <a:solidFill>
                  <a:srgbClr val="000000"/>
                </a:solidFill>
                <a:effectLst/>
                <a:latin typeface="Times New Roman" panose="02020603050405020304" pitchFamily="18" charset="0"/>
                <a:cs typeface="Times New Roman" panose="02020603050405020304" pitchFamily="18" charset="0"/>
              </a:rPr>
              <a:t>J. M. Yao, </a:t>
            </a:r>
            <a:r>
              <a:rPr lang="en-US" altLang="zh-CN" sz="1400" dirty="0">
                <a:effectLst/>
                <a:latin typeface="Times New Roman" panose="02020603050405020304" pitchFamily="18" charset="0"/>
                <a:cs typeface="Times New Roman" panose="02020603050405020304" pitchFamily="18" charset="0"/>
              </a:rPr>
              <a:t>arXiv:2204.12126v1</a:t>
            </a:r>
            <a:r>
              <a:rPr lang="en-US" altLang="zh-CN" sz="1400" dirty="0">
                <a:solidFill>
                  <a:srgbClr val="000000"/>
                </a:solidFill>
                <a:effectLst/>
                <a:latin typeface="Times New Roman" panose="02020603050405020304" pitchFamily="18" charset="0"/>
                <a:cs typeface="Times New Roman" panose="02020603050405020304" pitchFamily="18" charset="0"/>
              </a:rPr>
              <a:t> </a:t>
            </a:r>
            <a:endParaRPr lang="zh-CN" altLang="en-US" sz="1400" dirty="0">
              <a:latin typeface="Times New Roman" panose="02020603050405020304" pitchFamily="18" charset="0"/>
              <a:cs typeface="Times New Roman" panose="02020603050405020304" pitchFamily="18" charset="0"/>
            </a:endParaRPr>
          </a:p>
        </p:txBody>
      </p:sp>
      <p:pic>
        <p:nvPicPr>
          <p:cNvPr id="3" name="图片 2" descr="102433wyFXAjLCvE0hy89O"/>
          <p:cNvPicPr>
            <a:picLocks noChangeAspect="1"/>
          </p:cNvPicPr>
          <p:nvPr/>
        </p:nvPicPr>
        <p:blipFill>
          <a:blip r:embed="rId5"/>
          <a:srcRect l="6627" t="33866" r="5750" b="35287"/>
          <a:stretch>
            <a:fillRect/>
          </a:stretch>
        </p:blipFill>
        <p:spPr>
          <a:xfrm>
            <a:off x="8761095" y="-13335"/>
            <a:ext cx="3430905" cy="8718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2"/>
          <p:cNvSpPr>
            <a:spLocks noGrp="1"/>
          </p:cNvSpPr>
          <p:nvPr>
            <p:ph idx="1"/>
          </p:nvPr>
        </p:nvSpPr>
        <p:spPr>
          <a:xfrm>
            <a:off x="269875" y="1409700"/>
            <a:ext cx="11574780" cy="4724400"/>
          </a:xfrm>
        </p:spPr>
        <p:txBody>
          <a:bodyPr>
            <a:normAutofit/>
          </a:bodyPr>
          <a:lstStyle/>
          <a:p>
            <a:pPr>
              <a:buSzPct val="70000"/>
              <a:buFont typeface="Wingdings" panose="05000000000000000000" pitchFamily="2" charset="2"/>
              <a:buChar char="p"/>
            </a:pP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lang="en-US" altLang="zh-CN" sz="2400" dirty="0">
                <a:solidFill>
                  <a:srgbClr val="2D7FC1"/>
                </a:solidFill>
                <a:effectLst/>
                <a:latin typeface="Times New Roman" panose="02020603050405020304" pitchFamily="18" charset="0"/>
                <a:cs typeface="Times New Roman" panose="02020603050405020304" pitchFamily="18" charset="0"/>
                <a:sym typeface="+mn-ea"/>
              </a:rPr>
              <a:t>collective wave functions </a:t>
            </a:r>
            <a:endParaRPr lang="en-US" altLang="zh-CN" sz="2400" dirty="0">
              <a:solidFill>
                <a:srgbClr val="2D7FC1"/>
              </a:solidFill>
              <a:effectLst/>
              <a:latin typeface="Times New Roman" panose="02020603050405020304" pitchFamily="18" charset="0"/>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2D7FC1"/>
              </a:solidFill>
              <a:effectLst/>
              <a:latin typeface="Times New Roman" panose="02020603050405020304" pitchFamily="18" charset="0"/>
              <a:cs typeface="Times New Roman" panose="02020603050405020304" pitchFamily="18" charset="0"/>
            </a:endParaRPr>
          </a:p>
          <a:p>
            <a:pPr>
              <a:buSzPct val="70000"/>
              <a:buFont typeface="Wingdings" panose="05000000000000000000" pitchFamily="2" charset="2"/>
              <a:buChar char="p"/>
            </a:pPr>
            <a:r>
              <a:rPr lang="en-US" altLang="zh-CN" sz="2400" dirty="0">
                <a:solidFill>
                  <a:srgbClr val="2D7FC1"/>
                </a:solidFill>
                <a:effectLst/>
                <a:latin typeface="Times New Roman" panose="02020603050405020304" pitchFamily="18" charset="0"/>
                <a:cs typeface="Times New Roman" panose="02020603050405020304" pitchFamily="18" charset="0"/>
              </a:rPr>
              <a:t>Projected potential energy surface</a:t>
            </a:r>
            <a:endParaRPr lang="en-US" altLang="zh-CN" sz="2400" dirty="0">
              <a:solidFill>
                <a:srgbClr val="2D7FC1"/>
              </a:solidFill>
              <a:effectLst/>
              <a:latin typeface="Times New Roman" panose="02020603050405020304" pitchFamily="18" charset="0"/>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Average deformation</a:t>
            </a:r>
            <a:r>
              <a:rPr lang="zh-CN" altLang="en-US"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r>
              <a:rPr lang="en-US" altLang="zh-CN" sz="2400" dirty="0" err="1">
                <a:solidFill>
                  <a:srgbClr val="2D7FC1"/>
                </a:solidFill>
                <a:latin typeface="Times New Roman" panose="02020603050405020304" pitchFamily="18" charset="0"/>
                <a:ea typeface="黑体" panose="02010609060101010101" pitchFamily="49" charset="-122"/>
                <a:cs typeface="Times New Roman" panose="02020603050405020304" pitchFamily="18" charset="0"/>
              </a:rPr>
              <a:t>r.m.s.</a:t>
            </a: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 radius:</a:t>
            </a:r>
            <a:endPar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endPar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a:buSzPct val="70000"/>
              <a:buFont typeface="Wingdings" panose="05000000000000000000" pitchFamily="2" charset="2"/>
              <a:buChar char="p"/>
            </a:pPr>
            <a:r>
              <a:rPr lang="en-US" altLang="zh-CN" sz="24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electric quadrupole transition</a:t>
            </a:r>
            <a:endParaRPr lang="en-US" altLang="zh-CN" sz="2400" dirty="0">
              <a:solidFill>
                <a:srgbClr val="2D7FC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3" name="直接连接符 12"/>
          <p:cNvCxnSpPr/>
          <p:nvPr/>
        </p:nvCxnSpPr>
        <p:spPr>
          <a:xfrm>
            <a:off x="-250" y="708784"/>
            <a:ext cx="8618220" cy="0"/>
          </a:xfrm>
          <a:prstGeom prst="line">
            <a:avLst/>
          </a:prstGeom>
          <a:ln w="88900">
            <a:solidFill>
              <a:srgbClr val="2D7FC1"/>
            </a:solidFill>
          </a:ln>
        </p:spPr>
        <p:style>
          <a:lnRef idx="3">
            <a:schemeClr val="accent2"/>
          </a:lnRef>
          <a:fillRef idx="0">
            <a:schemeClr val="accent2"/>
          </a:fillRef>
          <a:effectRef idx="2">
            <a:schemeClr val="accent2"/>
          </a:effectRef>
          <a:fontRef idx="minor">
            <a:schemeClr val="tx1"/>
          </a:fontRef>
        </p:style>
      </p:cxnSp>
      <p:sp>
        <p:nvSpPr>
          <p:cNvPr id="2" name="灯片编号占位符 1"/>
          <p:cNvSpPr>
            <a:spLocks noGrp="1"/>
          </p:cNvSpPr>
          <p:nvPr>
            <p:ph type="sldNum" sz="quarter" idx="12"/>
          </p:nvPr>
        </p:nvSpPr>
        <p:spPr/>
        <p:txBody>
          <a:bodyPr/>
          <a:lstStyle/>
          <a:p>
            <a:fld id="{AA7AABCA-BF8C-47E2-B322-6BC8FCEB0E65}"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6218508" y="2106918"/>
            <a:ext cx="2137228" cy="750917"/>
          </a:xfrm>
          <a:prstGeom prst="rect">
            <a:avLst/>
          </a:prstGeom>
        </p:spPr>
      </p:pic>
      <p:pic>
        <p:nvPicPr>
          <p:cNvPr id="7" name="图片 6"/>
          <p:cNvPicPr>
            <a:picLocks noChangeAspect="1"/>
          </p:cNvPicPr>
          <p:nvPr/>
        </p:nvPicPr>
        <p:blipFill>
          <a:blip r:embed="rId2"/>
          <a:stretch>
            <a:fillRect/>
          </a:stretch>
        </p:blipFill>
        <p:spPr>
          <a:xfrm>
            <a:off x="4208786" y="1373261"/>
            <a:ext cx="3001523" cy="604624"/>
          </a:xfrm>
          <a:prstGeom prst="rect">
            <a:avLst/>
          </a:prstGeom>
        </p:spPr>
      </p:pic>
      <p:pic>
        <p:nvPicPr>
          <p:cNvPr id="10" name="图片 9"/>
          <p:cNvPicPr>
            <a:picLocks noChangeAspect="1"/>
          </p:cNvPicPr>
          <p:nvPr/>
        </p:nvPicPr>
        <p:blipFill>
          <a:blip r:embed="rId3"/>
          <a:stretch>
            <a:fillRect/>
          </a:stretch>
        </p:blipFill>
        <p:spPr>
          <a:xfrm>
            <a:off x="7429515" y="1357559"/>
            <a:ext cx="3201843" cy="598629"/>
          </a:xfrm>
          <a:prstGeom prst="rect">
            <a:avLst/>
          </a:prstGeom>
        </p:spPr>
      </p:pic>
      <p:pic>
        <p:nvPicPr>
          <p:cNvPr id="16" name="图片 15"/>
          <p:cNvPicPr>
            <a:picLocks noChangeAspect="1"/>
          </p:cNvPicPr>
          <p:nvPr/>
        </p:nvPicPr>
        <p:blipFill>
          <a:blip r:embed="rId4"/>
          <a:stretch>
            <a:fillRect/>
          </a:stretch>
        </p:blipFill>
        <p:spPr>
          <a:xfrm>
            <a:off x="6388061" y="3119257"/>
            <a:ext cx="2082907" cy="673135"/>
          </a:xfrm>
          <a:prstGeom prst="rect">
            <a:avLst/>
          </a:prstGeom>
        </p:spPr>
      </p:pic>
      <p:pic>
        <p:nvPicPr>
          <p:cNvPr id="21" name="图片 20"/>
          <p:cNvPicPr>
            <a:picLocks noChangeAspect="1"/>
          </p:cNvPicPr>
          <p:nvPr/>
        </p:nvPicPr>
        <p:blipFill>
          <a:blip r:embed="rId5"/>
          <a:stretch>
            <a:fillRect/>
          </a:stretch>
        </p:blipFill>
        <p:spPr>
          <a:xfrm>
            <a:off x="4764324" y="3977016"/>
            <a:ext cx="4891970" cy="763862"/>
          </a:xfrm>
          <a:prstGeom prst="rect">
            <a:avLst/>
          </a:prstGeom>
        </p:spPr>
      </p:pic>
      <p:pic>
        <p:nvPicPr>
          <p:cNvPr id="26" name="图片 25"/>
          <p:cNvPicPr>
            <a:picLocks noChangeAspect="1"/>
          </p:cNvPicPr>
          <p:nvPr/>
        </p:nvPicPr>
        <p:blipFill>
          <a:blip r:embed="rId6"/>
          <a:stretch>
            <a:fillRect/>
          </a:stretch>
        </p:blipFill>
        <p:spPr>
          <a:xfrm>
            <a:off x="5135781" y="4957796"/>
            <a:ext cx="4591286" cy="711237"/>
          </a:xfrm>
          <a:prstGeom prst="rect">
            <a:avLst/>
          </a:prstGeom>
        </p:spPr>
      </p:pic>
      <p:sp>
        <p:nvSpPr>
          <p:cNvPr id="3" name="标题 1"/>
          <p:cNvSpPr txBox="1"/>
          <p:nvPr/>
        </p:nvSpPr>
        <p:spPr>
          <a:xfrm>
            <a:off x="0" y="316"/>
            <a:ext cx="8355736" cy="56493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Angular momentum </a:t>
            </a:r>
            <a:r>
              <a:rPr lang="en-US" altLang="zh-CN" sz="2400" b="1" dirty="0" err="1">
                <a:solidFill>
                  <a:srgbClr val="2D7FC1"/>
                </a:solidFill>
                <a:latin typeface="Times New Roman" panose="02020603050405020304" pitchFamily="18" charset="0"/>
                <a:ea typeface="黑体" panose="02010609060101010101" pitchFamily="49" charset="-122"/>
                <a:cs typeface="Times New Roman" panose="02020603050405020304" pitchFamily="18" charset="0"/>
              </a:rPr>
              <a:t>projection+coordinate</a:t>
            </a:r>
            <a:r>
              <a:rPr lang="en-US" altLang="zh-CN" sz="2400" b="1"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 generation method</a:t>
            </a:r>
            <a:endParaRPr lang="en-US" altLang="zh-CN" sz="2400" b="1"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 name="图片 4" descr="102433wyFXAjLCvE0hy89O"/>
          <p:cNvPicPr>
            <a:picLocks noChangeAspect="1"/>
          </p:cNvPicPr>
          <p:nvPr/>
        </p:nvPicPr>
        <p:blipFill>
          <a:blip r:embed="rId7"/>
          <a:srcRect l="6627" t="33866" r="5750" b="35287"/>
          <a:stretch>
            <a:fillRect/>
          </a:stretch>
        </p:blipFill>
        <p:spPr>
          <a:xfrm>
            <a:off x="8761095" y="-13335"/>
            <a:ext cx="3430905" cy="8718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0" y="858418"/>
            <a:ext cx="8618220" cy="0"/>
          </a:xfrm>
          <a:prstGeom prst="line">
            <a:avLst/>
          </a:prstGeom>
          <a:ln w="88900">
            <a:solidFill>
              <a:srgbClr val="3480C3"/>
            </a:solidFill>
          </a:ln>
        </p:spPr>
        <p:style>
          <a:lnRef idx="3">
            <a:schemeClr val="accent2"/>
          </a:lnRef>
          <a:fillRef idx="0">
            <a:schemeClr val="accent2"/>
          </a:fillRef>
          <a:effectRef idx="2">
            <a:schemeClr val="accent2"/>
          </a:effectRef>
          <a:fontRef idx="minor">
            <a:schemeClr val="tx1"/>
          </a:fontRef>
        </p:style>
      </p:cxnSp>
      <p:sp>
        <p:nvSpPr>
          <p:cNvPr id="7" name="文本框 6"/>
          <p:cNvSpPr txBox="1"/>
          <p:nvPr/>
        </p:nvSpPr>
        <p:spPr>
          <a:xfrm>
            <a:off x="903909" y="1729355"/>
            <a:ext cx="5440913" cy="3675045"/>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Introduction</a:t>
            </a:r>
            <a:endPar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Formalism</a:t>
            </a:r>
            <a:endPar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Results and discussions</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Summary</a:t>
            </a:r>
            <a:endPar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12"/>
          <p:cNvSpPr txBox="1"/>
          <p:nvPr/>
        </p:nvSpPr>
        <p:spPr>
          <a:xfrm>
            <a:off x="243476" y="198"/>
            <a:ext cx="1782445" cy="73723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200" dirty="0">
                <a:latin typeface="Times New Roman" panose="02020603050405020304" pitchFamily="18" charset="0"/>
                <a:ea typeface="微软雅黑" panose="020B0503020204020204" pitchFamily="34" charset="-122"/>
                <a:cs typeface="Times New Roman" panose="02020603050405020304" pitchFamily="18" charset="0"/>
              </a:rPr>
              <a:t>Outline</a:t>
            </a:r>
            <a:endParaRPr lang="en-US" altLang="zh-CN" sz="42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descr="102433wyFXAjLCvE0hy89O"/>
          <p:cNvPicPr>
            <a:picLocks noChangeAspect="1"/>
          </p:cNvPicPr>
          <p:nvPr/>
        </p:nvPicPr>
        <p:blipFill>
          <a:blip r:embed="rId1"/>
          <a:srcRect l="6627" t="33866" r="5750" b="35287"/>
          <a:stretch>
            <a:fillRect/>
          </a:stretch>
        </p:blipFill>
        <p:spPr>
          <a:xfrm>
            <a:off x="8761095" y="-13335"/>
            <a:ext cx="3430905" cy="871855"/>
          </a:xfrm>
          <a:prstGeom prst="rect">
            <a:avLst/>
          </a:prstGeom>
        </p:spPr>
      </p:pic>
      <p:pic>
        <p:nvPicPr>
          <p:cNvPr id="6" name="图片 5" descr="high_res_sketch_image"/>
          <p:cNvPicPr>
            <a:picLocks noChangeAspect="1"/>
          </p:cNvPicPr>
          <p:nvPr/>
        </p:nvPicPr>
        <p:blipFill>
          <a:blip r:embed="rId2">
            <a:alphaModFix amt="39000"/>
          </a:blip>
          <a:srcRect t="23672" b="29559"/>
          <a:stretch>
            <a:fillRect/>
          </a:stretch>
        </p:blipFill>
        <p:spPr>
          <a:xfrm>
            <a:off x="6768465" y="4941570"/>
            <a:ext cx="5418455" cy="19107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a:spLocks noGrp="1"/>
          </p:cNvSpPr>
          <p:nvPr>
            <p:ph type="title"/>
          </p:nvPr>
        </p:nvSpPr>
        <p:spPr>
          <a:xfrm>
            <a:off x="1" y="54518"/>
            <a:ext cx="5971216" cy="885505"/>
          </a:xfrm>
        </p:spPr>
        <p:txBody>
          <a:bodyPr>
            <a:noAutofit/>
          </a:bodyPr>
          <a:lstStyle/>
          <a:p>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deformation and PES of Ne </a:t>
            </a:r>
            <a:endParaRPr lang="zh-CN" altLang="en-US" sz="3200"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4" name="直接连接符 3"/>
          <p:cNvCxnSpPr/>
          <p:nvPr/>
        </p:nvCxnSpPr>
        <p:spPr>
          <a:xfrm>
            <a:off x="0" y="799439"/>
            <a:ext cx="8618220" cy="0"/>
          </a:xfrm>
          <a:prstGeom prst="line">
            <a:avLst/>
          </a:prstGeom>
          <a:ln w="88900">
            <a:solidFill>
              <a:srgbClr val="2B7FC2"/>
            </a:solidFill>
          </a:ln>
        </p:spPr>
        <p:style>
          <a:lnRef idx="3">
            <a:schemeClr val="accent2"/>
          </a:lnRef>
          <a:fillRef idx="0">
            <a:schemeClr val="accent2"/>
          </a:fillRef>
          <a:effectRef idx="2">
            <a:schemeClr val="accent2"/>
          </a:effectRef>
          <a:fontRef idx="minor">
            <a:schemeClr val="tx1"/>
          </a:fontRef>
        </p:style>
      </p:cxnSp>
      <p:sp>
        <p:nvSpPr>
          <p:cNvPr id="2" name="灯片编号占位符 1"/>
          <p:cNvSpPr>
            <a:spLocks noGrp="1"/>
          </p:cNvSpPr>
          <p:nvPr>
            <p:ph type="sldNum" sz="quarter" idx="12"/>
          </p:nvPr>
        </p:nvSpPr>
        <p:spPr/>
        <p:txBody>
          <a:bodyPr/>
          <a:lstStyle/>
          <a:p>
            <a:fld id="{AA7AABCA-BF8C-47E2-B322-6BC8FCEB0E65}" type="slidenum">
              <a:rPr lang="zh-CN" altLang="en-US" smtClean="0">
                <a:latin typeface="Times New Roman" panose="02020603050405020304" pitchFamily="18" charset="0"/>
                <a:cs typeface="Times New Roman" panose="02020603050405020304" pitchFamily="18" charset="0"/>
              </a:rPr>
            </a:fld>
            <a:endParaRPr lang="zh-CN" altLang="en-US" smtClean="0">
              <a:latin typeface="Times New Roman" panose="02020603050405020304" pitchFamily="18" charset="0"/>
              <a:cs typeface="Times New Roman" panose="02020603050405020304" pitchFamily="18" charset="0"/>
            </a:endParaRPr>
          </a:p>
        </p:txBody>
      </p:sp>
      <p:sp>
        <p:nvSpPr>
          <p:cNvPr id="7" name="文本框 6"/>
          <p:cNvSpPr txBox="1"/>
          <p:nvPr/>
        </p:nvSpPr>
        <p:spPr>
          <a:xfrm>
            <a:off x="162560" y="6192520"/>
            <a:ext cx="5427345" cy="521970"/>
          </a:xfrm>
          <a:prstGeom prst="rect">
            <a:avLst/>
          </a:prstGeom>
          <a:noFill/>
        </p:spPr>
        <p:txBody>
          <a:bodyPr wrap="square">
            <a:spAutoFit/>
          </a:bodyPr>
          <a:lstStyle/>
          <a:p>
            <a:r>
              <a:rPr lang="en-US" altLang="zh-CN" sz="1400" b="1" dirty="0" err="1">
                <a:solidFill>
                  <a:srgbClr val="000000"/>
                </a:solidFill>
                <a:effectLst/>
                <a:latin typeface="Times New Roman" panose="02020603050405020304" pitchFamily="18" charset="0"/>
                <a:cs typeface="Times New Roman" panose="02020603050405020304" pitchFamily="18" charset="0"/>
              </a:rPr>
              <a:t>Huai</a:t>
            </a:r>
            <a:r>
              <a:rPr lang="en-US" altLang="zh-CN" sz="1400" b="1" dirty="0">
                <a:solidFill>
                  <a:srgbClr val="000000"/>
                </a:solidFill>
                <a:effectLst/>
                <a:latin typeface="Times New Roman" panose="02020603050405020304" pitchFamily="18" charset="0"/>
                <a:cs typeface="Times New Roman" panose="02020603050405020304" pitchFamily="18" charset="0"/>
              </a:rPr>
              <a:t>-Tong Xue</a:t>
            </a:r>
            <a:r>
              <a:rPr lang="en-US" altLang="zh-CN" sz="1400" dirty="0">
                <a:solidFill>
                  <a:srgbClr val="000000"/>
                </a:solidFill>
                <a:effectLst/>
                <a:latin typeface="Times New Roman" panose="02020603050405020304" pitchFamily="18" charset="0"/>
                <a:cs typeface="Times New Roman" panose="02020603050405020304" pitchFamily="18" charset="0"/>
              </a:rPr>
              <a:t>, et al., Shape coexistence in Ne isotopes and hyperon impurity effect in </a:t>
            </a:r>
            <a:r>
              <a:rPr lang="en-US" altLang="zh-CN" sz="1400" dirty="0" err="1">
                <a:solidFill>
                  <a:srgbClr val="000000"/>
                </a:solidFill>
                <a:effectLst/>
                <a:latin typeface="Times New Roman" panose="02020603050405020304" pitchFamily="18" charset="0"/>
                <a:cs typeface="Times New Roman" panose="02020603050405020304" pitchFamily="18" charset="0"/>
              </a:rPr>
              <a:t>hypernuclei</a:t>
            </a:r>
            <a:r>
              <a:rPr lang="en-US" altLang="zh-CN" sz="1400" dirty="0">
                <a:solidFill>
                  <a:srgbClr val="000000"/>
                </a:solidFill>
                <a:effectLst/>
                <a:latin typeface="Times New Roman" panose="02020603050405020304" pitchFamily="18" charset="0"/>
                <a:cs typeface="Times New Roman" panose="02020603050405020304" pitchFamily="18" charset="0"/>
              </a:rPr>
              <a:t>, accepted by Phys. Rev. C. </a:t>
            </a:r>
            <a:endParaRPr lang="zh-CN" altLang="en-US" sz="1400" dirty="0">
              <a:latin typeface="Times New Roman" panose="02020603050405020304" pitchFamily="18" charset="0"/>
              <a:cs typeface="Times New Roman" panose="02020603050405020304" pitchFamily="18" charset="0"/>
            </a:endParaRPr>
          </a:p>
        </p:txBody>
      </p:sp>
      <p:pic>
        <p:nvPicPr>
          <p:cNvPr id="11" name="图片 10" descr="102433wyFXAjLCvE0hy89O"/>
          <p:cNvPicPr>
            <a:picLocks noChangeAspect="1"/>
          </p:cNvPicPr>
          <p:nvPr/>
        </p:nvPicPr>
        <p:blipFill>
          <a:blip r:embed="rId1"/>
          <a:srcRect l="6627" t="33866" r="5750" b="35287"/>
          <a:stretch>
            <a:fillRect/>
          </a:stretch>
        </p:blipFill>
        <p:spPr>
          <a:xfrm>
            <a:off x="8761095" y="-13335"/>
            <a:ext cx="3430905" cy="871855"/>
          </a:xfrm>
          <a:prstGeom prst="rect">
            <a:avLst/>
          </a:prstGeom>
        </p:spPr>
      </p:pic>
      <p:pic>
        <p:nvPicPr>
          <p:cNvPr id="3" name="图片 2"/>
          <p:cNvPicPr>
            <a:picLocks noChangeAspect="1"/>
          </p:cNvPicPr>
          <p:nvPr/>
        </p:nvPicPr>
        <p:blipFill>
          <a:blip r:embed="rId2"/>
          <a:stretch>
            <a:fillRect/>
          </a:stretch>
        </p:blipFill>
        <p:spPr>
          <a:xfrm>
            <a:off x="378460" y="939800"/>
            <a:ext cx="5326380" cy="3536950"/>
          </a:xfrm>
          <a:prstGeom prst="rect">
            <a:avLst/>
          </a:prstGeom>
        </p:spPr>
      </p:pic>
      <p:sp>
        <p:nvSpPr>
          <p:cNvPr id="5" name="矩形 4"/>
          <p:cNvSpPr/>
          <p:nvPr/>
        </p:nvSpPr>
        <p:spPr>
          <a:xfrm>
            <a:off x="3315970" y="2419350"/>
            <a:ext cx="403225" cy="1009650"/>
          </a:xfrm>
          <a:prstGeom prst="rect">
            <a:avLst/>
          </a:prstGeom>
          <a:noFill/>
          <a:ln w="28575">
            <a:solidFill>
              <a:srgbClr val="2D7FC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1077595" y="2419350"/>
            <a:ext cx="419100" cy="1009650"/>
          </a:xfrm>
          <a:prstGeom prst="rect">
            <a:avLst/>
          </a:prstGeom>
          <a:noFill/>
          <a:ln w="28575">
            <a:solidFill>
              <a:srgbClr val="2D7FC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332105" y="4709160"/>
            <a:ext cx="5763260" cy="1337945"/>
          </a:xfrm>
          <a:prstGeom prst="rect">
            <a:avLst/>
          </a:prstGeom>
          <a:noFill/>
        </p:spPr>
        <p:txBody>
          <a:bodyPr wrap="square" rtlCol="0" anchor="t">
            <a:spAutoFit/>
          </a:bodyPr>
          <a:p>
            <a:pPr marL="342900" indent="-342900">
              <a:lnSpc>
                <a:spcPct val="150000"/>
              </a:lnSpc>
              <a:buSzPct val="70000"/>
              <a:buFont typeface="Wingdings" panose="05000000000000000000" pitchFamily="2" charset="2"/>
              <a:buChar char="p"/>
            </a:pPr>
            <a:r>
              <a:rPr lang="zh-CN" altLang="en-US" b="1" dirty="0">
                <a:latin typeface="Times New Roman" panose="02020603050405020304" pitchFamily="18" charset="0"/>
                <a:ea typeface="黑体" panose="02010609060101010101" pitchFamily="49" charset="-122"/>
                <a:cs typeface="Times New Roman" panose="02020603050405020304" pitchFamily="18" charset="0"/>
                <a:sym typeface="+mn-ea"/>
              </a:rPr>
              <a:t>The deformation calculated in this work is in good agreement with the experimental values, and the results are reliable.</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13" name="文本框 12"/>
          <p:cNvSpPr txBox="1"/>
          <p:nvPr/>
        </p:nvSpPr>
        <p:spPr>
          <a:xfrm>
            <a:off x="5516880" y="6069330"/>
            <a:ext cx="6096000" cy="645160"/>
          </a:xfrm>
          <a:prstGeom prst="rect">
            <a:avLst/>
          </a:prstGeom>
          <a:noFill/>
        </p:spPr>
        <p:txBody>
          <a:bodyPr wrap="square" rtlCol="0" anchor="t">
            <a:spAutoFit/>
          </a:bodyPr>
          <a:p>
            <a:r>
              <a:rPr lang="zh-CN" altLang="en-US" b="1" dirty="0">
                <a:latin typeface="Times New Roman" panose="02020603050405020304" pitchFamily="18" charset="0"/>
                <a:ea typeface="黑体" panose="02010609060101010101" pitchFamily="49" charset="-122"/>
                <a:cs typeface="Times New Roman" panose="02020603050405020304" pitchFamily="18" charset="0"/>
              </a:rPr>
              <a:t>Angular momentum projection not only </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enhance</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 energy, but also changes the shape of the energy </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curves</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6" name="图片 15"/>
          <p:cNvPicPr>
            <a:picLocks noChangeAspect="1"/>
          </p:cNvPicPr>
          <p:nvPr/>
        </p:nvPicPr>
        <p:blipFill>
          <a:blip r:embed="rId3"/>
          <a:stretch>
            <a:fillRect/>
          </a:stretch>
        </p:blipFill>
        <p:spPr>
          <a:xfrm>
            <a:off x="6362700" y="863600"/>
            <a:ext cx="5355590" cy="50673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a:spLocks noGrp="1"/>
          </p:cNvSpPr>
          <p:nvPr>
            <p:ph type="title"/>
          </p:nvPr>
        </p:nvSpPr>
        <p:spPr>
          <a:xfrm>
            <a:off x="99695" y="60960"/>
            <a:ext cx="5970905" cy="619125"/>
          </a:xfrm>
        </p:spPr>
        <p:txBody>
          <a:bodyPr>
            <a:noAutofit/>
          </a:bodyPr>
          <a:lstStyle/>
          <a:p>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Low-lying states of Ne</a:t>
            </a:r>
            <a:endParaRPr lang="zh-CN" altLang="en-US" sz="3200"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4" name="直接连接符 3"/>
          <p:cNvCxnSpPr/>
          <p:nvPr/>
        </p:nvCxnSpPr>
        <p:spPr>
          <a:xfrm>
            <a:off x="0" y="680059"/>
            <a:ext cx="8618220" cy="0"/>
          </a:xfrm>
          <a:prstGeom prst="line">
            <a:avLst/>
          </a:prstGeom>
          <a:ln w="88900">
            <a:solidFill>
              <a:srgbClr val="2B7FC2"/>
            </a:solidFill>
          </a:ln>
        </p:spPr>
        <p:style>
          <a:lnRef idx="3">
            <a:schemeClr val="accent2"/>
          </a:lnRef>
          <a:fillRef idx="0">
            <a:schemeClr val="accent2"/>
          </a:fillRef>
          <a:effectRef idx="2">
            <a:schemeClr val="accent2"/>
          </a:effectRef>
          <a:fontRef idx="minor">
            <a:schemeClr val="tx1"/>
          </a:fontRef>
        </p:style>
      </p:cxnSp>
      <p:sp>
        <p:nvSpPr>
          <p:cNvPr id="2" name="灯片编号占位符 1"/>
          <p:cNvSpPr>
            <a:spLocks noGrp="1"/>
          </p:cNvSpPr>
          <p:nvPr>
            <p:ph type="sldNum" sz="quarter" idx="12"/>
          </p:nvPr>
        </p:nvSpPr>
        <p:spPr/>
        <p:txBody>
          <a:bodyPr/>
          <a:lstStyle/>
          <a:p>
            <a:fld id="{AA7AABCA-BF8C-47E2-B322-6BC8FCEB0E65}" type="slidenum">
              <a:rPr lang="zh-CN" altLang="en-US" smtClean="0">
                <a:latin typeface="Times New Roman" panose="02020603050405020304" pitchFamily="18" charset="0"/>
                <a:cs typeface="Times New Roman" panose="02020603050405020304" pitchFamily="18" charset="0"/>
              </a:rPr>
            </a:fld>
            <a:endParaRPr lang="zh-CN" altLang="en-US" smtClean="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矩形 13"/>
              <p:cNvSpPr/>
              <p:nvPr/>
            </p:nvSpPr>
            <p:spPr>
              <a:xfrm>
                <a:off x="5033645" y="760095"/>
                <a:ext cx="3584575" cy="5758815"/>
              </a:xfrm>
              <a:prstGeom prst="rect">
                <a:avLst/>
              </a:prstGeom>
              <a:ln w="34925">
                <a:solidFill>
                  <a:schemeClr val="bg1"/>
                </a:solidFill>
              </a:ln>
            </p:spPr>
            <p:txBody>
              <a:bodyPr wrap="square">
                <a:noAutofit/>
              </a:bodyPr>
              <a:lstStyle/>
              <a:p>
                <a:pPr marL="285750" indent="-285750" algn="l" fontAlgn="auto">
                  <a:lnSpc>
                    <a:spcPts val="2560"/>
                  </a:lnSpc>
                  <a:buClrTx/>
                  <a:buSzPct val="70000"/>
                  <a:buFont typeface="Wingdings" panose="05000000000000000000" charset="0"/>
                  <a:buChar char="Ø"/>
                </a:pPr>
                <a:r>
                  <a:rPr lang="en-US" altLang="zh-CN" b="1" dirty="0">
                    <a:latin typeface="Times New Roman" panose="02020603050405020304" pitchFamily="18" charset="0"/>
                    <a:ea typeface="黑体" panose="02010609060101010101" pitchFamily="49" charset="-122"/>
                    <a:cs typeface="Times New Roman" panose="02020603050405020304" pitchFamily="18" charset="0"/>
                  </a:rPr>
                  <a:t>The energy level spacing in the second excitation band of </a:t>
                </a:r>
                <a14:m>
                  <m:oMath xmlns:m="http://schemas.openxmlformats.org/officeDocument/2006/math">
                    <m:sSup>
                      <m:sSupPr>
                        <m:ctrlPr>
                          <a:rPr lang="en-US" altLang="zh-CN" b="1" i="1" smtClean="0">
                            <a:latin typeface="Cambria Math" panose="02040503050406030204" pitchFamily="18" charset="0"/>
                            <a:ea typeface="黑体" panose="02010609060101010101" pitchFamily="49" charset="-122"/>
                            <a:cs typeface="Times New Roman" panose="02020603050405020304" pitchFamily="18" charset="0"/>
                          </a:rPr>
                        </m:ctrlPr>
                      </m:sSupPr>
                      <m:e/>
                      <m:sup>
                        <m:r>
                          <a:rPr lang="en-US" altLang="zh-CN" b="1" i="1" smtClean="0">
                            <a:latin typeface="Cambria Math" panose="02040503050406030204" pitchFamily="18" charset="0"/>
                            <a:ea typeface="黑体" panose="02010609060101010101" pitchFamily="49" charset="-122"/>
                            <a:cs typeface="Times New Roman" panose="02020603050405020304" pitchFamily="18" charset="0"/>
                          </a:rPr>
                          <m:t>𝟐𝟎</m:t>
                        </m:r>
                        <m:r>
                          <a:rPr lang="en-US" altLang="zh-CN" b="1" i="1" smtClean="0">
                            <a:latin typeface="Cambria Math" panose="02040503050406030204" pitchFamily="18" charset="0"/>
                            <a:ea typeface="黑体" panose="02010609060101010101" pitchFamily="49" charset="-122"/>
                            <a:cs typeface="Times New Roman" panose="02020603050405020304" pitchFamily="18" charset="0"/>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rPr>
                          <m:t>𝟐𝟔</m:t>
                        </m:r>
                        <m:r>
                          <a:rPr lang="en-US" altLang="zh-CN" b="1" i="1" smtClean="0">
                            <a:latin typeface="Cambria Math" panose="02040503050406030204" pitchFamily="18" charset="0"/>
                            <a:ea typeface="黑体" panose="02010609060101010101" pitchFamily="49" charset="-122"/>
                            <a:cs typeface="Times New Roman" panose="02020603050405020304" pitchFamily="18" charset="0"/>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rPr>
                          <m:t>𝟑𝟒</m:t>
                        </m:r>
                      </m:sup>
                    </m:sSup>
                  </m:oMath>
                </a14:m>
                <a:r>
                  <a:rPr lang="en-US" altLang="zh-CN" b="1" dirty="0">
                    <a:latin typeface="Times New Roman" panose="02020603050405020304" pitchFamily="18" charset="0"/>
                    <a:ea typeface="黑体" panose="02010609060101010101" pitchFamily="49" charset="-122"/>
                    <a:cs typeface="Times New Roman" panose="02020603050405020304" pitchFamily="18" charset="0"/>
                    <a:sym typeface="+mn-ea"/>
                  </a:rPr>
                  <a:t>Ne</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 is comparable to that of the rotational band, and the phase exhibits oscillatory characteristics, which may be the β vibration band.</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SzPct val="70000"/>
                  <a:buFont typeface="Wingdings" panose="05000000000000000000" charset="0"/>
                  <a:buChar char="Ø"/>
                </a:pP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SzPct val="70000"/>
                  <a:buFont typeface="Wingdings" panose="05000000000000000000" charset="0"/>
                  <a:buChar char="Ø"/>
                </a:pPr>
                <a:r>
                  <a:rPr lang="en-US" altLang="zh-CN" b="1" dirty="0">
                    <a:latin typeface="Times New Roman" panose="02020603050405020304" pitchFamily="18" charset="0"/>
                    <a:ea typeface="黑体" panose="02010609060101010101" pitchFamily="49" charset="-122"/>
                    <a:cs typeface="Times New Roman" panose="02020603050405020304" pitchFamily="18" charset="0"/>
                  </a:rPr>
                  <a:t>For the second band of </a:t>
                </a:r>
                <a14:m>
                  <m:oMath xmlns:m="http://schemas.openxmlformats.org/officeDocument/2006/math">
                    <m:sSup>
                      <m:sSupPr>
                        <m:ctrlPr>
                          <a:rPr lang="en-US" altLang="zh-CN" b="1" i="1" smtClean="0">
                            <a:latin typeface="Cambria Math" panose="02040503050406030204" pitchFamily="18" charset="0"/>
                            <a:ea typeface="黑体" panose="02010609060101010101" pitchFamily="49" charset="-122"/>
                            <a:cs typeface="Times New Roman" panose="02020603050405020304" pitchFamily="18" charset="0"/>
                          </a:rPr>
                        </m:ctrlPr>
                      </m:sSupPr>
                      <m:e/>
                      <m:sup>
                        <m:r>
                          <a:rPr lang="en-US" altLang="zh-CN" b="1" i="1" smtClean="0">
                            <a:latin typeface="Cambria Math" panose="02040503050406030204" pitchFamily="18" charset="0"/>
                            <a:ea typeface="黑体" panose="02010609060101010101" pitchFamily="49" charset="-122"/>
                            <a:cs typeface="Times New Roman" panose="02020603050405020304" pitchFamily="18" charset="0"/>
                          </a:rPr>
                          <m:t>𝟐𝟖</m:t>
                        </m:r>
                        <m:r>
                          <a:rPr lang="en-US" altLang="zh-CN" b="1" i="1" smtClean="0">
                            <a:latin typeface="Cambria Math" panose="02040503050406030204" pitchFamily="18" charset="0"/>
                            <a:ea typeface="黑体" panose="02010609060101010101" pitchFamily="49" charset="-122"/>
                            <a:cs typeface="Times New Roman" panose="02020603050405020304" pitchFamily="18" charset="0"/>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rPr>
                          <m:t>𝟑𝟎</m:t>
                        </m:r>
                      </m:sup>
                    </m:sSup>
                  </m:oMath>
                </a14:m>
                <a:r>
                  <a:rPr lang="en-US" altLang="zh-CN" b="1" dirty="0">
                    <a:latin typeface="Times New Roman" panose="02020603050405020304" pitchFamily="18" charset="0"/>
                    <a:ea typeface="黑体" panose="02010609060101010101" pitchFamily="49" charset="-122"/>
                    <a:cs typeface="Times New Roman" panose="02020603050405020304" pitchFamily="18" charset="0"/>
                    <a:sym typeface="+mn-ea"/>
                  </a:rPr>
                  <a:t>Ne</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 the spacing of energy levels within the band are roughly equal, exhibiting characteristics of vibrational bands (harmonic like spectrum ).</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mc:Choice>
        <mc:Fallback>
          <p:sp>
            <p:nvSpPr>
              <p:cNvPr id="14" name="矩形 13"/>
              <p:cNvSpPr>
                <a:spLocks noRot="1" noChangeAspect="1" noMove="1" noResize="1" noEditPoints="1" noAdjustHandles="1" noChangeArrowheads="1" noChangeShapeType="1" noTextEdit="1"/>
              </p:cNvSpPr>
              <p:nvPr/>
            </p:nvSpPr>
            <p:spPr>
              <a:xfrm>
                <a:off x="5033645" y="760095"/>
                <a:ext cx="3584575" cy="5758815"/>
              </a:xfrm>
              <a:prstGeom prst="rect">
                <a:avLst/>
              </a:prstGeom>
              <a:blipFill rotWithShape="1">
                <a:blip r:embed="rId1"/>
                <a:stretch>
                  <a:fillRect l="-496" t="-309" r="-478" b="-298"/>
                </a:stretch>
              </a:blipFill>
              <a:ln w="34925">
                <a:solidFill>
                  <a:schemeClr val="bg1"/>
                </a:solidFill>
              </a:ln>
            </p:spPr>
            <p:txBody>
              <a:bodyPr/>
              <a:lstStyle/>
              <a:p>
                <a:r>
                  <a:rPr lang="zh-CN" altLang="en-US">
                    <a:noFill/>
                  </a:rPr>
                  <a:t> </a:t>
                </a:r>
              </a:p>
            </p:txBody>
          </p:sp>
        </mc:Fallback>
      </mc:AlternateContent>
      <p:pic>
        <p:nvPicPr>
          <p:cNvPr id="5" name="图片 4"/>
          <p:cNvPicPr>
            <a:picLocks noChangeAspect="1"/>
          </p:cNvPicPr>
          <p:nvPr/>
        </p:nvPicPr>
        <p:blipFill>
          <a:blip r:embed="rId2"/>
          <a:stretch>
            <a:fillRect/>
          </a:stretch>
        </p:blipFill>
        <p:spPr>
          <a:xfrm>
            <a:off x="271780" y="760095"/>
            <a:ext cx="4526915" cy="5480050"/>
          </a:xfrm>
          <a:prstGeom prst="rect">
            <a:avLst/>
          </a:prstGeom>
        </p:spPr>
      </p:pic>
      <p:pic>
        <p:nvPicPr>
          <p:cNvPr id="6" name="图片 5" descr="102433wyFXAjLCvE0hy89O"/>
          <p:cNvPicPr>
            <a:picLocks noChangeAspect="1"/>
          </p:cNvPicPr>
          <p:nvPr/>
        </p:nvPicPr>
        <p:blipFill>
          <a:blip r:embed="rId3"/>
          <a:srcRect l="6627" t="33866" r="5750" b="35287"/>
          <a:stretch>
            <a:fillRect/>
          </a:stretch>
        </p:blipFill>
        <p:spPr>
          <a:xfrm>
            <a:off x="8761095" y="-13335"/>
            <a:ext cx="3430905" cy="871855"/>
          </a:xfrm>
          <a:prstGeom prst="rect">
            <a:avLst/>
          </a:prstGeom>
        </p:spPr>
      </p:pic>
      <p:sp>
        <p:nvSpPr>
          <p:cNvPr id="7" name="文本框 6"/>
          <p:cNvSpPr txBox="1"/>
          <p:nvPr/>
        </p:nvSpPr>
        <p:spPr>
          <a:xfrm>
            <a:off x="271780" y="6240145"/>
            <a:ext cx="5427345" cy="521970"/>
          </a:xfrm>
          <a:prstGeom prst="rect">
            <a:avLst/>
          </a:prstGeom>
          <a:noFill/>
        </p:spPr>
        <p:txBody>
          <a:bodyPr wrap="square">
            <a:spAutoFit/>
          </a:bodyPr>
          <a:p>
            <a:r>
              <a:rPr lang="en-US" altLang="zh-CN" sz="1400" b="1" dirty="0" err="1">
                <a:solidFill>
                  <a:srgbClr val="000000"/>
                </a:solidFill>
                <a:effectLst/>
                <a:latin typeface="Times New Roman" panose="02020603050405020304" pitchFamily="18" charset="0"/>
                <a:cs typeface="Times New Roman" panose="02020603050405020304" pitchFamily="18" charset="0"/>
              </a:rPr>
              <a:t>Huai</a:t>
            </a:r>
            <a:r>
              <a:rPr lang="en-US" altLang="zh-CN" sz="1400" b="1" dirty="0">
                <a:solidFill>
                  <a:srgbClr val="000000"/>
                </a:solidFill>
                <a:effectLst/>
                <a:latin typeface="Times New Roman" panose="02020603050405020304" pitchFamily="18" charset="0"/>
                <a:cs typeface="Times New Roman" panose="02020603050405020304" pitchFamily="18" charset="0"/>
              </a:rPr>
              <a:t>-Tong Xue</a:t>
            </a:r>
            <a:r>
              <a:rPr lang="en-US" altLang="zh-CN" sz="1400" dirty="0">
                <a:solidFill>
                  <a:srgbClr val="000000"/>
                </a:solidFill>
                <a:effectLst/>
                <a:latin typeface="Times New Roman" panose="02020603050405020304" pitchFamily="18" charset="0"/>
                <a:cs typeface="Times New Roman" panose="02020603050405020304" pitchFamily="18" charset="0"/>
              </a:rPr>
              <a:t>, et al., Shape coexistence in Ne isotopes and hyperon impurity effect in </a:t>
            </a:r>
            <a:r>
              <a:rPr lang="en-US" altLang="zh-CN" sz="1400" dirty="0" err="1">
                <a:solidFill>
                  <a:srgbClr val="000000"/>
                </a:solidFill>
                <a:effectLst/>
                <a:latin typeface="Times New Roman" panose="02020603050405020304" pitchFamily="18" charset="0"/>
                <a:cs typeface="Times New Roman" panose="02020603050405020304" pitchFamily="18" charset="0"/>
              </a:rPr>
              <a:t>hypernuclei</a:t>
            </a:r>
            <a:r>
              <a:rPr lang="en-US" altLang="zh-CN" sz="1400" dirty="0">
                <a:solidFill>
                  <a:srgbClr val="000000"/>
                </a:solidFill>
                <a:effectLst/>
                <a:latin typeface="Times New Roman" panose="02020603050405020304" pitchFamily="18" charset="0"/>
                <a:cs typeface="Times New Roman" panose="02020603050405020304" pitchFamily="18" charset="0"/>
              </a:rPr>
              <a:t>, accepted by Phys. Rev. C. </a:t>
            </a:r>
            <a:endParaRPr lang="zh-CN" altLang="en-US" sz="14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4"/>
          <a:stretch>
            <a:fillRect/>
          </a:stretch>
        </p:blipFill>
        <p:spPr>
          <a:xfrm>
            <a:off x="8464550" y="1355725"/>
            <a:ext cx="3616960" cy="45675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 name="标题 1"/>
              <p:cNvSpPr>
                <a:spLocks noGrp="1"/>
              </p:cNvSpPr>
              <p:nvPr>
                <p:ph type="title"/>
              </p:nvPr>
            </p:nvSpPr>
            <p:spPr>
              <a:xfrm>
                <a:off x="0" y="-13335"/>
                <a:ext cx="8342630" cy="786765"/>
              </a:xfrm>
            </p:spPr>
            <p:txBody>
              <a:bodyPr>
                <a:noAutofit/>
              </a:bodyPr>
              <a:lstStyle/>
              <a:p>
                <a:r>
                  <a:rPr sz="3200" b="1" dirty="0">
                    <a:latin typeface="Times New Roman" panose="02020603050405020304" pitchFamily="18" charset="0"/>
                    <a:ea typeface="黑体" panose="02010609060101010101" pitchFamily="49" charset="-122"/>
                    <a:cs typeface="Times New Roman" panose="02020603050405020304" pitchFamily="18" charset="0"/>
                  </a:rPr>
                  <a:t>Impurity effects of </a:t>
                </a:r>
                <a14:m>
                  <m:oMath xmlns:m="http://schemas.openxmlformats.org/officeDocument/2006/math">
                    <m:r>
                      <m:rPr>
                        <m:nor/>
                      </m:rPr>
                      <a:rPr lang="el-GR" altLang="zh-CN" sz="3200" b="1" dirty="0">
                        <a:latin typeface="Times New Roman" panose="02020603050405020304" pitchFamily="18" charset="0"/>
                        <a:ea typeface="黑体" panose="02010609060101010101" pitchFamily="49" charset="-122"/>
                        <a:cs typeface="Times New Roman" panose="02020603050405020304" pitchFamily="18" charset="0"/>
                      </a:rPr>
                      <m:t>Λ</m:t>
                    </m:r>
                  </m:oMath>
                </a14:m>
                <a:r>
                  <a:rPr lang="en-US" sz="3200" b="1" dirty="0">
                    <a:latin typeface="Times New Roman" panose="02020603050405020304" pitchFamily="18" charset="0"/>
                    <a:ea typeface="黑体" panose="02010609060101010101" pitchFamily="49" charset="-122"/>
                    <a:cs typeface="Times New Roman" panose="02020603050405020304" pitchFamily="18" charset="0"/>
                  </a:rPr>
                  <a:t> </a:t>
                </a:r>
                <a:r>
                  <a:rPr sz="3200" b="1" dirty="0">
                    <a:latin typeface="Times New Roman" panose="02020603050405020304" pitchFamily="18" charset="0"/>
                    <a:ea typeface="黑体" panose="02010609060101010101" pitchFamily="49" charset="-122"/>
                    <a:cs typeface="Times New Roman" panose="02020603050405020304" pitchFamily="18" charset="0"/>
                  </a:rPr>
                  <a:t>on the hypernuclei</a:t>
                </a:r>
                <a:endParaRPr sz="3200" b="1" dirty="0">
                  <a:latin typeface="Times New Roman" panose="02020603050405020304" pitchFamily="18" charset="0"/>
                  <a:ea typeface="黑体" panose="02010609060101010101" pitchFamily="49" charset="-122"/>
                  <a:cs typeface="Times New Roman" panose="02020603050405020304" pitchFamily="18" charset="0"/>
                </a:endParaRPr>
              </a:p>
            </p:txBody>
          </p:sp>
        </mc:Choice>
        <mc:Fallback>
          <p:sp>
            <p:nvSpPr>
              <p:cNvPr id="15" name="标题 1"/>
              <p:cNvSpPr>
                <a:spLocks noRot="1" noChangeAspect="1" noMove="1" noResize="1" noEditPoints="1" noAdjustHandles="1" noChangeArrowheads="1" noChangeShapeType="1" noTextEdit="1"/>
              </p:cNvSpPr>
              <p:nvPr>
                <p:ph type="title"/>
              </p:nvPr>
            </p:nvSpPr>
            <p:spPr>
              <a:xfrm>
                <a:off x="0" y="-13335"/>
                <a:ext cx="8342630" cy="786765"/>
              </a:xfrm>
              <a:blipFill rotWithShape="1">
                <a:blip r:embed="rId1"/>
                <a:stretch>
                  <a:fillRect/>
                </a:stretch>
              </a:blipFill>
            </p:spPr>
            <p:txBody>
              <a:bodyPr/>
              <a:lstStyle/>
              <a:p>
                <a:r>
                  <a:rPr lang="zh-CN" altLang="en-US">
                    <a:noFill/>
                  </a:rPr>
                  <a:t> </a:t>
                </a:r>
              </a:p>
            </p:txBody>
          </p:sp>
        </mc:Fallback>
      </mc:AlternateContent>
      <p:cxnSp>
        <p:nvCxnSpPr>
          <p:cNvPr id="4" name="直接连接符 3"/>
          <p:cNvCxnSpPr/>
          <p:nvPr/>
        </p:nvCxnSpPr>
        <p:spPr>
          <a:xfrm>
            <a:off x="0" y="799439"/>
            <a:ext cx="8618220" cy="0"/>
          </a:xfrm>
          <a:prstGeom prst="line">
            <a:avLst/>
          </a:prstGeom>
          <a:ln w="88900">
            <a:solidFill>
              <a:srgbClr val="2B7FC2"/>
            </a:solidFill>
          </a:ln>
        </p:spPr>
        <p:style>
          <a:lnRef idx="3">
            <a:schemeClr val="accent2"/>
          </a:lnRef>
          <a:fillRef idx="0">
            <a:schemeClr val="accent2"/>
          </a:fillRef>
          <a:effectRef idx="2">
            <a:schemeClr val="accent2"/>
          </a:effectRef>
          <a:fontRef idx="minor">
            <a:schemeClr val="tx1"/>
          </a:fontRef>
        </p:style>
      </p:cxnSp>
      <p:sp>
        <p:nvSpPr>
          <p:cNvPr id="2" name="灯片编号占位符 1"/>
          <p:cNvSpPr>
            <a:spLocks noGrp="1"/>
          </p:cNvSpPr>
          <p:nvPr>
            <p:ph type="sldNum" sz="quarter" idx="12"/>
          </p:nvPr>
        </p:nvSpPr>
        <p:spPr/>
        <p:txBody>
          <a:bodyPr/>
          <a:lstStyle/>
          <a:p>
            <a:fld id="{AA7AABCA-BF8C-47E2-B322-6BC8FCEB0E65}" type="slidenum">
              <a:rPr lang="zh-CN" altLang="en-US" smtClean="0">
                <a:latin typeface="Times New Roman" panose="02020603050405020304" pitchFamily="18" charset="0"/>
                <a:cs typeface="Times New Roman" panose="02020603050405020304" pitchFamily="18" charset="0"/>
              </a:rPr>
            </a:fld>
            <a:endParaRPr lang="zh-CN" altLang="en-US" smtClean="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49530" y="1597660"/>
            <a:ext cx="6484620" cy="3658235"/>
          </a:xfrm>
          <a:prstGeom prst="rect">
            <a:avLst/>
          </a:prstGeom>
        </p:spPr>
      </p:pic>
      <p:pic>
        <p:nvPicPr>
          <p:cNvPr id="11" name="图片 10" descr="102433wyFXAjLCvE0hy89O"/>
          <p:cNvPicPr>
            <a:picLocks noChangeAspect="1"/>
          </p:cNvPicPr>
          <p:nvPr/>
        </p:nvPicPr>
        <p:blipFill>
          <a:blip r:embed="rId3"/>
          <a:srcRect l="6627" t="33866" r="5750" b="35287"/>
          <a:stretch>
            <a:fillRect/>
          </a:stretch>
        </p:blipFill>
        <p:spPr>
          <a:xfrm>
            <a:off x="8761095" y="-13335"/>
            <a:ext cx="3430905" cy="871855"/>
          </a:xfrm>
          <a:prstGeom prst="rect">
            <a:avLst/>
          </a:prstGeom>
        </p:spPr>
      </p:pic>
      <p:sp>
        <p:nvSpPr>
          <p:cNvPr id="7" name="文本框 6"/>
          <p:cNvSpPr txBox="1"/>
          <p:nvPr/>
        </p:nvSpPr>
        <p:spPr>
          <a:xfrm>
            <a:off x="6083935" y="6238240"/>
            <a:ext cx="5427345" cy="521970"/>
          </a:xfrm>
          <a:prstGeom prst="rect">
            <a:avLst/>
          </a:prstGeom>
          <a:noFill/>
        </p:spPr>
        <p:txBody>
          <a:bodyPr wrap="square">
            <a:spAutoFit/>
          </a:bodyPr>
          <a:p>
            <a:r>
              <a:rPr lang="en-US" altLang="zh-CN" sz="1400" b="1" dirty="0" err="1">
                <a:solidFill>
                  <a:srgbClr val="000000"/>
                </a:solidFill>
                <a:effectLst/>
                <a:latin typeface="Times New Roman" panose="02020603050405020304" pitchFamily="18" charset="0"/>
                <a:cs typeface="Times New Roman" panose="02020603050405020304" pitchFamily="18" charset="0"/>
              </a:rPr>
              <a:t>Huai</a:t>
            </a:r>
            <a:r>
              <a:rPr lang="en-US" altLang="zh-CN" sz="1400" b="1" dirty="0">
                <a:solidFill>
                  <a:srgbClr val="000000"/>
                </a:solidFill>
                <a:effectLst/>
                <a:latin typeface="Times New Roman" panose="02020603050405020304" pitchFamily="18" charset="0"/>
                <a:cs typeface="Times New Roman" panose="02020603050405020304" pitchFamily="18" charset="0"/>
              </a:rPr>
              <a:t>-Tong Xue</a:t>
            </a:r>
            <a:r>
              <a:rPr lang="en-US" altLang="zh-CN" sz="1400" dirty="0">
                <a:solidFill>
                  <a:srgbClr val="000000"/>
                </a:solidFill>
                <a:effectLst/>
                <a:latin typeface="Times New Roman" panose="02020603050405020304" pitchFamily="18" charset="0"/>
                <a:cs typeface="Times New Roman" panose="02020603050405020304" pitchFamily="18" charset="0"/>
              </a:rPr>
              <a:t>, et al., Shape coexistence in Ne isotopes and hyperon impurity effect in </a:t>
            </a:r>
            <a:r>
              <a:rPr lang="en-US" altLang="zh-CN" sz="1400" dirty="0" err="1">
                <a:solidFill>
                  <a:srgbClr val="000000"/>
                </a:solidFill>
                <a:effectLst/>
                <a:latin typeface="Times New Roman" panose="02020603050405020304" pitchFamily="18" charset="0"/>
                <a:cs typeface="Times New Roman" panose="02020603050405020304" pitchFamily="18" charset="0"/>
              </a:rPr>
              <a:t>hypernuclei</a:t>
            </a:r>
            <a:r>
              <a:rPr lang="en-US" altLang="zh-CN" sz="1400" dirty="0">
                <a:solidFill>
                  <a:srgbClr val="000000"/>
                </a:solidFill>
                <a:effectLst/>
                <a:latin typeface="Times New Roman" panose="02020603050405020304" pitchFamily="18" charset="0"/>
                <a:cs typeface="Times New Roman" panose="02020603050405020304" pitchFamily="18" charset="0"/>
              </a:rPr>
              <a:t>, accepted by Phys. Rev. C. </a:t>
            </a:r>
            <a:endParaRPr lang="zh-CN"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文本框 4"/>
              <p:cNvSpPr txBox="1"/>
              <p:nvPr/>
            </p:nvSpPr>
            <p:spPr>
              <a:xfrm>
                <a:off x="6618605" y="1504315"/>
                <a:ext cx="5287010" cy="3751580"/>
              </a:xfrm>
              <a:prstGeom prst="rect">
                <a:avLst/>
              </a:prstGeom>
              <a:noFill/>
            </p:spPr>
            <p:txBody>
              <a:bodyPr wrap="square" rtlCol="0" anchor="t">
                <a:spAutoFit/>
              </a:bodyPr>
              <a:p>
                <a:pPr marL="285750" indent="-285750">
                  <a:buFont typeface="Wingdings" panose="05000000000000000000" charset="0"/>
                  <a:buChar char="Ø"/>
                </a:pPr>
                <a:r>
                  <a:rPr lang="zh-CN" altLang="en-US" b="1">
                    <a:latin typeface="Times New Roman" panose="02020603050405020304" pitchFamily="18" charset="0"/>
                    <a:cs typeface="Times New Roman" panose="02020603050405020304" pitchFamily="18" charset="0"/>
                  </a:rPr>
                  <a:t>The influence of </a:t>
                </a:r>
                <a:r>
                  <a:rPr lang="el-GR" altLang="zh-CN" b="1" dirty="0">
                    <a:latin typeface="Times New Roman" panose="02020603050405020304" pitchFamily="18" charset="0"/>
                    <a:ea typeface="黑体" panose="02010609060101010101" pitchFamily="49" charset="-122"/>
                    <a:cs typeface="Times New Roman" panose="02020603050405020304" pitchFamily="18" charset="0"/>
                    <a:sym typeface="+mn-ea"/>
                  </a:rPr>
                  <a:t>Λ</a:t>
                </a:r>
                <a:r>
                  <a:rPr lang="zh-CN" altLang="en-US" b="1">
                    <a:latin typeface="Times New Roman" panose="02020603050405020304" pitchFamily="18" charset="0"/>
                    <a:cs typeface="Times New Roman" panose="02020603050405020304" pitchFamily="18" charset="0"/>
                  </a:rPr>
                  <a:t> hyperons on the rotating band is limited because the excited states within the band are all located at the lowest energy of the projected potential energy surface.</a:t>
                </a:r>
                <a:endParaRPr lang="zh-CN" altLang="en-US" b="1">
                  <a:latin typeface="Times New Roman" panose="02020603050405020304" pitchFamily="18" charset="0"/>
                  <a:cs typeface="Times New Roman" panose="02020603050405020304" pitchFamily="18" charset="0"/>
                </a:endParaRPr>
              </a:p>
              <a:p>
                <a:pPr marL="285750" indent="-285750">
                  <a:buFont typeface="Wingdings" panose="05000000000000000000" charset="0"/>
                  <a:buChar char="Ø"/>
                </a:pPr>
                <a:endParaRPr lang="zh-CN" altLang="en-US" b="1">
                  <a:latin typeface="Times New Roman" panose="02020603050405020304" pitchFamily="18" charset="0"/>
                  <a:cs typeface="Times New Roman" panose="02020603050405020304" pitchFamily="18" charset="0"/>
                </a:endParaRPr>
              </a:p>
              <a:p>
                <a:pPr marL="285750" indent="-285750">
                  <a:buFont typeface="Wingdings" panose="05000000000000000000" charset="0"/>
                  <a:buChar char="Ø"/>
                </a:pPr>
                <a:r>
                  <a:rPr lang="zh-CN" altLang="en-US" b="1">
                    <a:latin typeface="Times New Roman" panose="02020603050405020304" pitchFamily="18" charset="0"/>
                    <a:cs typeface="Times New Roman" panose="02020603050405020304" pitchFamily="18" charset="0"/>
                  </a:rPr>
                  <a:t>The impact of </a:t>
                </a:r>
                <a:r>
                  <a:rPr lang="el-GR" altLang="zh-CN" b="1" dirty="0">
                    <a:latin typeface="Times New Roman" panose="02020603050405020304" pitchFamily="18" charset="0"/>
                    <a:ea typeface="黑体" panose="02010609060101010101" pitchFamily="49" charset="-122"/>
                    <a:cs typeface="Times New Roman" panose="02020603050405020304" pitchFamily="18" charset="0"/>
                    <a:sym typeface="+mn-ea"/>
                  </a:rPr>
                  <a:t>Λ</a:t>
                </a:r>
                <a:r>
                  <a:rPr lang="zh-CN" altLang="en-US" b="1">
                    <a:latin typeface="Times New Roman" panose="02020603050405020304" pitchFamily="18" charset="0"/>
                    <a:cs typeface="Times New Roman" panose="02020603050405020304" pitchFamily="18" charset="0"/>
                  </a:rPr>
                  <a:t> hyperons on the second excitation band is significant, with most band structures being disrupted.</a:t>
                </a:r>
                <a:endParaRPr lang="zh-CN" altLang="en-US" b="1">
                  <a:latin typeface="Times New Roman" panose="02020603050405020304" pitchFamily="18" charset="0"/>
                  <a:cs typeface="Times New Roman" panose="02020603050405020304" pitchFamily="18" charset="0"/>
                </a:endParaRPr>
              </a:p>
              <a:p>
                <a:pPr marL="285750" indent="-285750">
                  <a:buFont typeface="Wingdings" panose="05000000000000000000" charset="0"/>
                  <a:buChar char="Ø"/>
                </a:pPr>
                <a:endParaRPr lang="zh-CN" altLang="en-US" b="1">
                  <a:latin typeface="Times New Roman" panose="02020603050405020304" pitchFamily="18" charset="0"/>
                  <a:cs typeface="Times New Roman" panose="02020603050405020304" pitchFamily="18" charset="0"/>
                </a:endParaRPr>
              </a:p>
              <a:p>
                <a:pPr marL="285750" indent="-285750">
                  <a:buFont typeface="Wingdings" panose="05000000000000000000" charset="0"/>
                  <a:buChar char="Ø"/>
                </a:pPr>
                <a:r>
                  <a:rPr lang="zh-CN" altLang="en-US" b="1">
                    <a:latin typeface="Times New Roman" panose="02020603050405020304" pitchFamily="18" charset="0"/>
                    <a:cs typeface="Times New Roman" panose="02020603050405020304" pitchFamily="18" charset="0"/>
                  </a:rPr>
                  <a:t>The </a:t>
                </a:r>
                <a:r>
                  <a:rPr lang="el-GR" altLang="zh-CN" b="1" dirty="0">
                    <a:latin typeface="Times New Roman" panose="02020603050405020304" pitchFamily="18" charset="0"/>
                    <a:ea typeface="黑体" panose="02010609060101010101" pitchFamily="49" charset="-122"/>
                    <a:cs typeface="Times New Roman" panose="02020603050405020304" pitchFamily="18" charset="0"/>
                    <a:sym typeface="+mn-ea"/>
                  </a:rPr>
                  <a:t>Λ</a:t>
                </a:r>
                <a:r>
                  <a:rPr lang="zh-CN" altLang="en-US" b="1">
                    <a:latin typeface="Times New Roman" panose="02020603050405020304" pitchFamily="18" charset="0"/>
                    <a:cs typeface="Times New Roman" panose="02020603050405020304" pitchFamily="18" charset="0"/>
                  </a:rPr>
                  <a:t> hyperon affects the original excitation mode, and the second excitation of</a:t>
                </a:r>
                <a14:m>
                  <m:oMath xmlns:m="http://schemas.openxmlformats.org/officeDocument/2006/math">
                    <m:sSubSup>
                      <m:sSubSupPr>
                        <m:ctrlPr>
                          <a:rPr lang="en-US" altLang="zh-CN" b="1" i="1" smtClean="0">
                            <a:latin typeface="Cambria Math" panose="02040503050406030204" pitchFamily="18" charset="0"/>
                            <a:ea typeface="黑体" panose="02010609060101010101" pitchFamily="49" charset="-122"/>
                            <a:cs typeface="Cambria Math" panose="02040503050406030204" pitchFamily="18" charset="0"/>
                          </a:rPr>
                        </m:ctrlPr>
                      </m:sSubSupPr>
                      <m:e/>
                      <m:sub>
                        <m:r>
                          <m:rPr>
                            <m:nor/>
                          </m:rPr>
                          <a:rPr lang="el-GR" altLang="zh-CN" b="1" dirty="0">
                            <a:latin typeface="Cambria Math" panose="02040503050406030204" pitchFamily="18" charset="0"/>
                            <a:ea typeface="黑体" panose="02010609060101010101" pitchFamily="49" charset="-122"/>
                            <a:cs typeface="Cambria Math" panose="02040503050406030204" pitchFamily="18" charset="0"/>
                          </a:rPr>
                          <m:t>Λ</m:t>
                        </m:r>
                      </m:sub>
                      <m:sup>
                        <m:r>
                          <a:rPr lang="en-US" altLang="zh-CN" b="1" i="1" smtClean="0">
                            <a:latin typeface="Cambria Math" panose="02040503050406030204" pitchFamily="18" charset="0"/>
                            <a:ea typeface="黑体" panose="02010609060101010101" pitchFamily="49" charset="-122"/>
                            <a:cs typeface="Cambria Math" panose="02040503050406030204" pitchFamily="18" charset="0"/>
                          </a:rPr>
                          <m:t>𝟐𝟏</m:t>
                        </m:r>
                        <m:r>
                          <a:rPr lang="en-US" altLang="zh-CN" b="1" i="1" smtClean="0">
                            <a:latin typeface="Cambria Math" panose="02040503050406030204" pitchFamily="18" charset="0"/>
                            <a:ea typeface="MS Mincho" charset="0"/>
                            <a:cs typeface="Cambria Math" panose="02040503050406030204" pitchFamily="18" charset="0"/>
                          </a:rPr>
                          <m:t>~</m:t>
                        </m:r>
                        <m:r>
                          <a:rPr lang="en-US" altLang="zh-CN" b="1" i="1" smtClean="0">
                            <a:latin typeface="Cambria Math" panose="02040503050406030204" pitchFamily="18" charset="0"/>
                            <a:ea typeface="黑体" panose="02010609060101010101" pitchFamily="49" charset="-122"/>
                            <a:cs typeface="Cambria Math" panose="02040503050406030204" pitchFamily="18" charset="0"/>
                          </a:rPr>
                          <m:t>𝟐𝟓</m:t>
                        </m:r>
                      </m:sup>
                    </m:sSubSup>
                  </m:oMath>
                </a14:m>
                <a:r>
                  <a:rPr lang="en-US" altLang="zh-CN" b="1" dirty="0">
                    <a:latin typeface="Times New Roman" panose="02020603050405020304" pitchFamily="18" charset="0"/>
                    <a:ea typeface="黑体" panose="02010609060101010101" pitchFamily="49" charset="-122"/>
                    <a:cs typeface="Times New Roman" panose="02020603050405020304" pitchFamily="18" charset="0"/>
                    <a:sym typeface="+mn-ea"/>
                  </a:rPr>
                  <a:t>Ne</a:t>
                </a:r>
                <a:r>
                  <a:rPr lang="zh-CN" altLang="en-US" b="1">
                    <a:latin typeface="Times New Roman" panose="02020603050405020304" pitchFamily="18" charset="0"/>
                    <a:cs typeface="Times New Roman" panose="02020603050405020304" pitchFamily="18" charset="0"/>
                  </a:rPr>
                  <a:t> shows a trend of developing from β vibration to vibration.</a:t>
                </a:r>
                <a:endParaRPr lang="zh-CN" altLang="en-US" b="1">
                  <a:latin typeface="Times New Roman" panose="02020603050405020304" pitchFamily="18" charset="0"/>
                  <a:cs typeface="Times New Roman" panose="02020603050405020304" pitchFamily="18" charset="0"/>
                </a:endParaRPr>
              </a:p>
            </p:txBody>
          </p:sp>
        </mc:Choice>
        <mc:Fallback>
          <p:sp>
            <p:nvSpPr>
              <p:cNvPr id="5" name="文本框 4"/>
              <p:cNvSpPr txBox="1">
                <a:spLocks noRot="1" noChangeAspect="1" noMove="1" noResize="1" noEditPoints="1" noAdjustHandles="1" noChangeArrowheads="1" noChangeShapeType="1" noTextEdit="1"/>
              </p:cNvSpPr>
              <p:nvPr/>
            </p:nvSpPr>
            <p:spPr>
              <a:xfrm>
                <a:off x="6618605" y="1504315"/>
                <a:ext cx="5287010" cy="3751580"/>
              </a:xfrm>
              <a:prstGeom prst="rect">
                <a:avLst/>
              </a:prstGeom>
              <a:blipFill rotWithShape="1">
                <a:blip r:embed="rId4"/>
                <a:stretch>
                  <a:fillRect/>
                </a:stretch>
              </a:blipFill>
            </p:spPr>
            <p:txBody>
              <a:bodyPr/>
              <a:lstStyle/>
              <a:p>
                <a:r>
                  <a:rPr lang="zh-CN" alt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0" y="858418"/>
            <a:ext cx="8618220" cy="0"/>
          </a:xfrm>
          <a:prstGeom prst="line">
            <a:avLst/>
          </a:prstGeom>
          <a:ln w="88900">
            <a:solidFill>
              <a:srgbClr val="3480C3"/>
            </a:solidFill>
          </a:ln>
        </p:spPr>
        <p:style>
          <a:lnRef idx="3">
            <a:schemeClr val="accent2"/>
          </a:lnRef>
          <a:fillRef idx="0">
            <a:schemeClr val="accent2"/>
          </a:fillRef>
          <a:effectRef idx="2">
            <a:schemeClr val="accent2"/>
          </a:effectRef>
          <a:fontRef idx="minor">
            <a:schemeClr val="tx1"/>
          </a:fontRef>
        </p:style>
      </p:cxnSp>
      <p:sp>
        <p:nvSpPr>
          <p:cNvPr id="7" name="文本框 6"/>
          <p:cNvSpPr txBox="1"/>
          <p:nvPr/>
        </p:nvSpPr>
        <p:spPr>
          <a:xfrm>
            <a:off x="903909" y="1729355"/>
            <a:ext cx="5440913" cy="3675045"/>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Introduction</a:t>
            </a:r>
            <a:endPar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Formalism</a:t>
            </a:r>
            <a:endPar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Results and discussions</a:t>
            </a:r>
            <a:endPar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Summary</a:t>
            </a:r>
            <a:endParaRPr lang="en-US" altLang="zh-CN" sz="4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12"/>
          <p:cNvSpPr txBox="1"/>
          <p:nvPr/>
        </p:nvSpPr>
        <p:spPr>
          <a:xfrm>
            <a:off x="243476" y="198"/>
            <a:ext cx="1782445" cy="73723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200" dirty="0">
                <a:latin typeface="Times New Roman" panose="02020603050405020304" pitchFamily="18" charset="0"/>
                <a:ea typeface="微软雅黑" panose="020B0503020204020204" pitchFamily="34" charset="-122"/>
                <a:cs typeface="Times New Roman" panose="02020603050405020304" pitchFamily="18" charset="0"/>
              </a:rPr>
              <a:t>Outline</a:t>
            </a:r>
            <a:endParaRPr lang="en-US" altLang="zh-CN" sz="42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descr="102433wyFXAjLCvE0hy89O"/>
          <p:cNvPicPr>
            <a:picLocks noChangeAspect="1"/>
          </p:cNvPicPr>
          <p:nvPr/>
        </p:nvPicPr>
        <p:blipFill>
          <a:blip r:embed="rId1"/>
          <a:srcRect l="6627" t="33866" r="5750" b="35287"/>
          <a:stretch>
            <a:fillRect/>
          </a:stretch>
        </p:blipFill>
        <p:spPr>
          <a:xfrm>
            <a:off x="8761095" y="-13335"/>
            <a:ext cx="3430905" cy="871855"/>
          </a:xfrm>
          <a:prstGeom prst="rect">
            <a:avLst/>
          </a:prstGeom>
        </p:spPr>
      </p:pic>
      <p:pic>
        <p:nvPicPr>
          <p:cNvPr id="6" name="图片 5" descr="high_res_sketch_image"/>
          <p:cNvPicPr>
            <a:picLocks noChangeAspect="1"/>
          </p:cNvPicPr>
          <p:nvPr/>
        </p:nvPicPr>
        <p:blipFill>
          <a:blip r:embed="rId2">
            <a:alphaModFix amt="39000"/>
          </a:blip>
          <a:srcRect t="23672" b="29559"/>
          <a:stretch>
            <a:fillRect/>
          </a:stretch>
        </p:blipFill>
        <p:spPr>
          <a:xfrm>
            <a:off x="6768465" y="4941570"/>
            <a:ext cx="5418455" cy="19107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0" y="858418"/>
            <a:ext cx="8618220" cy="0"/>
          </a:xfrm>
          <a:prstGeom prst="line">
            <a:avLst/>
          </a:prstGeom>
          <a:ln w="88900">
            <a:solidFill>
              <a:srgbClr val="3480C3"/>
            </a:solidFill>
          </a:ln>
        </p:spPr>
        <p:style>
          <a:lnRef idx="3">
            <a:schemeClr val="accent2"/>
          </a:lnRef>
          <a:fillRef idx="0">
            <a:schemeClr val="accent2"/>
          </a:fillRef>
          <a:effectRef idx="2">
            <a:schemeClr val="accent2"/>
          </a:effectRef>
          <a:fontRef idx="minor">
            <a:schemeClr val="tx1"/>
          </a:fontRef>
        </p:style>
      </p:cxnSp>
      <p:sp>
        <p:nvSpPr>
          <p:cNvPr id="7" name="文本框 6"/>
          <p:cNvSpPr txBox="1"/>
          <p:nvPr/>
        </p:nvSpPr>
        <p:spPr>
          <a:xfrm>
            <a:off x="903909" y="1729355"/>
            <a:ext cx="5440913" cy="3675045"/>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Introduction</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Formalism</a:t>
            </a:r>
            <a:endParaRPr lang="en-US" altLang="zh-CN" sz="4000"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Results and discussions</a:t>
            </a:r>
            <a:endParaRPr lang="en-US" altLang="zh-CN" sz="4000"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Summary</a:t>
            </a:r>
            <a:endParaRPr lang="en-US" altLang="zh-CN" sz="4000"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12"/>
          <p:cNvSpPr txBox="1"/>
          <p:nvPr/>
        </p:nvSpPr>
        <p:spPr>
          <a:xfrm>
            <a:off x="243476" y="198"/>
            <a:ext cx="1782445" cy="73723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200" dirty="0">
                <a:latin typeface="Times New Roman" panose="02020603050405020304" pitchFamily="18" charset="0"/>
                <a:ea typeface="微软雅黑" panose="020B0503020204020204" pitchFamily="34" charset="-122"/>
                <a:cs typeface="Times New Roman" panose="02020603050405020304" pitchFamily="18" charset="0"/>
              </a:rPr>
              <a:t>Outline</a:t>
            </a:r>
            <a:endParaRPr lang="en-US" altLang="zh-CN" sz="42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descr="102433wyFXAjLCvE0hy89O"/>
          <p:cNvPicPr>
            <a:picLocks noChangeAspect="1"/>
          </p:cNvPicPr>
          <p:nvPr/>
        </p:nvPicPr>
        <p:blipFill>
          <a:blip r:embed="rId1"/>
          <a:srcRect l="6627" t="33866" r="5750" b="35287"/>
          <a:stretch>
            <a:fillRect/>
          </a:stretch>
        </p:blipFill>
        <p:spPr>
          <a:xfrm>
            <a:off x="8761095" y="-13335"/>
            <a:ext cx="3430905" cy="871855"/>
          </a:xfrm>
          <a:prstGeom prst="rect">
            <a:avLst/>
          </a:prstGeom>
        </p:spPr>
      </p:pic>
      <p:pic>
        <p:nvPicPr>
          <p:cNvPr id="6" name="图片 5" descr="high_res_sketch_image"/>
          <p:cNvPicPr>
            <a:picLocks noChangeAspect="1"/>
          </p:cNvPicPr>
          <p:nvPr/>
        </p:nvPicPr>
        <p:blipFill>
          <a:blip r:embed="rId2">
            <a:alphaModFix amt="39000"/>
          </a:blip>
          <a:srcRect t="23672" b="29559"/>
          <a:stretch>
            <a:fillRect/>
          </a:stretch>
        </p:blipFill>
        <p:spPr>
          <a:xfrm>
            <a:off x="6768465" y="4941570"/>
            <a:ext cx="5418455" cy="19107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145415" y="871855"/>
            <a:ext cx="11633835" cy="5594985"/>
          </a:xfrm>
          <a:prstGeom prst="rect">
            <a:avLst/>
          </a:prstGeom>
        </p:spPr>
        <p:txBody>
          <a:bodyPr>
            <a:no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just">
              <a:lnSpc>
                <a:spcPts val="2400"/>
              </a:lnSpc>
              <a:spcBef>
                <a:spcPts val="0"/>
              </a:spcBef>
              <a:buSzPct val="70000"/>
              <a:buFont typeface="Wingdings" panose="05000000000000000000" pitchFamily="2" charset="2"/>
              <a:buChar char="p"/>
              <a:defRPr/>
            </a:pPr>
            <a:r>
              <a:rPr lang="en-US" altLang="zh-CN" sz="1800" dirty="0">
                <a:latin typeface="Times New Roman" panose="02020603050405020304" pitchFamily="18" charset="0"/>
                <a:ea typeface="+mj-ea"/>
                <a:cs typeface="Times New Roman" panose="02020603050405020304" pitchFamily="18" charset="0"/>
              </a:rPr>
              <a:t> The results of the mean field indicate that there is shape coexistence in the two isotopes </a:t>
            </a:r>
            <a:r>
              <a:rPr lang="en-US" altLang="zh-CN" sz="1800" baseline="30000" dirty="0">
                <a:latin typeface="Times New Roman" panose="02020603050405020304" pitchFamily="18" charset="0"/>
                <a:ea typeface="+mj-ea"/>
                <a:cs typeface="Times New Roman" panose="02020603050405020304" pitchFamily="18" charset="0"/>
              </a:rPr>
              <a:t>24</a:t>
            </a:r>
            <a:r>
              <a:rPr lang="en-US" altLang="zh-CN" sz="1800" dirty="0">
                <a:latin typeface="Times New Roman" panose="02020603050405020304" pitchFamily="18" charset="0"/>
                <a:ea typeface="+mj-ea"/>
                <a:cs typeface="Times New Roman" panose="02020603050405020304" pitchFamily="18" charset="0"/>
              </a:rPr>
              <a:t>Ne and </a:t>
            </a:r>
            <a:r>
              <a:rPr lang="en-US" altLang="zh-CN" sz="1800" baseline="30000" dirty="0">
                <a:latin typeface="Times New Roman" panose="02020603050405020304" pitchFamily="18" charset="0"/>
                <a:ea typeface="+mj-ea"/>
                <a:cs typeface="Times New Roman" panose="02020603050405020304" pitchFamily="18" charset="0"/>
              </a:rPr>
              <a:t>28</a:t>
            </a:r>
            <a:r>
              <a:rPr lang="en-US" altLang="zh-CN" sz="1800" dirty="0">
                <a:latin typeface="Times New Roman" panose="02020603050405020304" pitchFamily="18" charset="0"/>
                <a:ea typeface="+mj-ea"/>
                <a:cs typeface="Times New Roman" panose="02020603050405020304" pitchFamily="18" charset="0"/>
              </a:rPr>
              <a:t>Ne, due to the presence of two minima on the potential energy surface with similar energy but completely different shapes.</a:t>
            </a:r>
            <a:endParaRPr lang="en-US" altLang="zh-CN" sz="1800" dirty="0">
              <a:latin typeface="Times New Roman" panose="02020603050405020304" pitchFamily="18" charset="0"/>
              <a:ea typeface="+mj-ea"/>
              <a:cs typeface="Times New Roman" panose="02020603050405020304" pitchFamily="18" charset="0"/>
            </a:endParaRPr>
          </a:p>
          <a:p>
            <a:pPr algn="just">
              <a:lnSpc>
                <a:spcPts val="2400"/>
              </a:lnSpc>
              <a:spcBef>
                <a:spcPts val="0"/>
              </a:spcBef>
              <a:buSzPct val="70000"/>
              <a:buFont typeface="Wingdings" panose="05000000000000000000" pitchFamily="2" charset="2"/>
              <a:buChar char="p"/>
              <a:defRPr/>
            </a:pPr>
            <a:endParaRPr lang="en-US" altLang="zh-CN" sz="1800" dirty="0">
              <a:latin typeface="Times New Roman" panose="02020603050405020304" pitchFamily="18" charset="0"/>
              <a:ea typeface="+mj-ea"/>
              <a:cs typeface="Times New Roman" panose="02020603050405020304" pitchFamily="18" charset="0"/>
            </a:endParaRPr>
          </a:p>
          <a:p>
            <a:pPr algn="just">
              <a:lnSpc>
                <a:spcPts val="2400"/>
              </a:lnSpc>
              <a:spcBef>
                <a:spcPts val="0"/>
              </a:spcBef>
              <a:buSzPct val="70000"/>
              <a:buFont typeface="Wingdings" panose="05000000000000000000" pitchFamily="2" charset="2"/>
              <a:buChar char="p"/>
              <a:defRPr/>
            </a:pPr>
            <a:r>
              <a:rPr lang="en-US" altLang="zh-CN" sz="1800" dirty="0">
                <a:latin typeface="Times New Roman" panose="02020603050405020304" pitchFamily="18" charset="0"/>
                <a:ea typeface="+mj-ea"/>
                <a:cs typeface="Times New Roman" panose="02020603050405020304" pitchFamily="18" charset="0"/>
                <a:sym typeface="+mn-ea"/>
              </a:rPr>
              <a:t>The angular momentum projection provides additional shape coexistence nuclei: 26Ne and 30Ne.</a:t>
            </a:r>
            <a:endParaRPr lang="en-US" altLang="zh-CN" sz="1800" dirty="0">
              <a:latin typeface="Times New Roman" panose="02020603050405020304" pitchFamily="18" charset="0"/>
              <a:ea typeface="+mj-ea"/>
              <a:cs typeface="Times New Roman" panose="02020603050405020304" pitchFamily="18" charset="0"/>
            </a:endParaRPr>
          </a:p>
          <a:p>
            <a:pPr algn="just">
              <a:lnSpc>
                <a:spcPts val="2400"/>
              </a:lnSpc>
              <a:spcBef>
                <a:spcPts val="0"/>
              </a:spcBef>
              <a:buSzPct val="70000"/>
              <a:buFont typeface="Wingdings" panose="05000000000000000000" pitchFamily="2" charset="2"/>
              <a:buChar char="p"/>
              <a:defRPr/>
            </a:pPr>
            <a:endParaRPr lang="en-US" altLang="zh-CN" sz="1800" dirty="0">
              <a:latin typeface="Times New Roman" panose="02020603050405020304" pitchFamily="18" charset="0"/>
              <a:ea typeface="+mj-ea"/>
              <a:cs typeface="Times New Roman" panose="02020603050405020304" pitchFamily="18" charset="0"/>
            </a:endParaRPr>
          </a:p>
          <a:p>
            <a:pPr algn="just">
              <a:lnSpc>
                <a:spcPts val="2400"/>
              </a:lnSpc>
              <a:spcBef>
                <a:spcPts val="0"/>
              </a:spcBef>
              <a:buSzPct val="70000"/>
              <a:buFont typeface="Wingdings" panose="05000000000000000000" pitchFamily="2" charset="2"/>
              <a:buChar char="p"/>
              <a:defRPr/>
            </a:pPr>
            <a:r>
              <a:rPr lang="en-US" altLang="zh-CN" sz="1800" dirty="0">
                <a:latin typeface="Times New Roman" panose="02020603050405020304" pitchFamily="18" charset="0"/>
                <a:ea typeface="+mj-ea"/>
                <a:cs typeface="Times New Roman" panose="02020603050405020304" pitchFamily="18" charset="0"/>
              </a:rPr>
              <a:t> The results of GCM indicate that the ground states of </a:t>
            </a:r>
            <a:r>
              <a:rPr lang="en-US" altLang="zh-CN" sz="1800" baseline="30000" dirty="0">
                <a:latin typeface="Times New Roman" panose="02020603050405020304" pitchFamily="18" charset="0"/>
                <a:ea typeface="+mj-ea"/>
                <a:cs typeface="Times New Roman" panose="02020603050405020304" pitchFamily="18" charset="0"/>
              </a:rPr>
              <a:t>24</a:t>
            </a:r>
            <a:r>
              <a:rPr lang="en-US" altLang="zh-CN" sz="1800" dirty="0">
                <a:latin typeface="Times New Roman" panose="02020603050405020304" pitchFamily="18" charset="0"/>
                <a:ea typeface="+mj-ea"/>
                <a:cs typeface="Times New Roman" panose="02020603050405020304" pitchFamily="18" charset="0"/>
              </a:rPr>
              <a:t>Ne, </a:t>
            </a:r>
            <a:r>
              <a:rPr lang="en-US" altLang="zh-CN" sz="1800" baseline="30000" dirty="0">
                <a:latin typeface="Times New Roman" panose="02020603050405020304" pitchFamily="18" charset="0"/>
                <a:ea typeface="+mj-ea"/>
                <a:cs typeface="Times New Roman" panose="02020603050405020304" pitchFamily="18" charset="0"/>
              </a:rPr>
              <a:t>26</a:t>
            </a:r>
            <a:r>
              <a:rPr lang="en-US" altLang="zh-CN" sz="1800" dirty="0">
                <a:latin typeface="Times New Roman" panose="02020603050405020304" pitchFamily="18" charset="0"/>
                <a:ea typeface="+mj-ea"/>
                <a:cs typeface="Times New Roman" panose="02020603050405020304" pitchFamily="18" charset="0"/>
              </a:rPr>
              <a:t>Ne, and </a:t>
            </a:r>
            <a:r>
              <a:rPr lang="en-US" altLang="zh-CN" sz="1800" baseline="30000" dirty="0">
                <a:latin typeface="Times New Roman" panose="02020603050405020304" pitchFamily="18" charset="0"/>
                <a:ea typeface="+mj-ea"/>
                <a:cs typeface="Times New Roman" panose="02020603050405020304" pitchFamily="18" charset="0"/>
              </a:rPr>
              <a:t>28</a:t>
            </a:r>
            <a:r>
              <a:rPr lang="en-US" altLang="zh-CN" sz="1800" dirty="0">
                <a:latin typeface="Times New Roman" panose="02020603050405020304" pitchFamily="18" charset="0"/>
                <a:ea typeface="+mj-ea"/>
                <a:cs typeface="Times New Roman" panose="02020603050405020304" pitchFamily="18" charset="0"/>
              </a:rPr>
              <a:t>Ne are not truly spherical, but are a mixture of prolate and oblate configurations. However, there is a phenomenon of strong mixing of different shapes within one physical state instead of coexistence of several physical states based on differently shaped configurations. The results of GCM indicate that shape coexistence is difficult to form in Ne isotopes.</a:t>
            </a:r>
            <a:endParaRPr lang="en-US" altLang="zh-CN" sz="1800" dirty="0">
              <a:latin typeface="Times New Roman" panose="02020603050405020304" pitchFamily="18" charset="0"/>
              <a:ea typeface="+mj-ea"/>
              <a:cs typeface="Times New Roman" panose="02020603050405020304" pitchFamily="18" charset="0"/>
            </a:endParaRPr>
          </a:p>
          <a:p>
            <a:pPr algn="just">
              <a:lnSpc>
                <a:spcPts val="2400"/>
              </a:lnSpc>
              <a:spcBef>
                <a:spcPts val="0"/>
              </a:spcBef>
              <a:buSzPct val="70000"/>
              <a:buFont typeface="Wingdings" panose="05000000000000000000" pitchFamily="2" charset="2"/>
              <a:buChar char="p"/>
              <a:defRPr/>
            </a:pPr>
            <a:endParaRPr lang="en-US" altLang="zh-CN" sz="1800" dirty="0">
              <a:latin typeface="Times New Roman" panose="02020603050405020304" pitchFamily="18" charset="0"/>
              <a:ea typeface="+mj-ea"/>
              <a:cs typeface="Times New Roman" panose="02020603050405020304" pitchFamily="18" charset="0"/>
            </a:endParaRPr>
          </a:p>
          <a:p>
            <a:pPr algn="just">
              <a:lnSpc>
                <a:spcPts val="2400"/>
              </a:lnSpc>
              <a:spcBef>
                <a:spcPts val="0"/>
              </a:spcBef>
              <a:buSzPct val="70000"/>
              <a:buFont typeface="Wingdings" panose="05000000000000000000" pitchFamily="2" charset="2"/>
              <a:buChar char="p"/>
              <a:defRPr/>
            </a:pPr>
            <a:r>
              <a:rPr lang="en-US" altLang="zh-CN" sz="1800" dirty="0">
                <a:latin typeface="Times New Roman" panose="02020603050405020304" pitchFamily="18" charset="0"/>
                <a:ea typeface="+mj-ea"/>
                <a:cs typeface="Times New Roman" panose="02020603050405020304" pitchFamily="18" charset="0"/>
              </a:rPr>
              <a:t>In addition, well established rotational bands based on deformed ground states and β vibrational bands, whose collective wave functions exhibit positive and negative phase oscillations with similar structures to rotational bands, were found in the isotopes </a:t>
            </a:r>
            <a:r>
              <a:rPr lang="en-US" altLang="zh-CN" sz="1800" baseline="30000" dirty="0">
                <a:latin typeface="Times New Roman" panose="02020603050405020304" pitchFamily="18" charset="0"/>
                <a:ea typeface="+mj-ea"/>
                <a:cs typeface="Times New Roman" panose="02020603050405020304" pitchFamily="18" charset="0"/>
              </a:rPr>
              <a:t>20−24,34</a:t>
            </a:r>
            <a:r>
              <a:rPr lang="en-US" altLang="zh-CN" sz="1800" dirty="0">
                <a:latin typeface="Times New Roman" panose="02020603050405020304" pitchFamily="18" charset="0"/>
                <a:ea typeface="+mj-ea"/>
                <a:cs typeface="Times New Roman" panose="02020603050405020304" pitchFamily="18" charset="0"/>
              </a:rPr>
              <a:t>Ne.</a:t>
            </a:r>
            <a:endParaRPr lang="en-US" altLang="zh-CN" sz="1800" dirty="0">
              <a:latin typeface="Times New Roman" panose="02020603050405020304" pitchFamily="18" charset="0"/>
              <a:ea typeface="+mj-ea"/>
              <a:cs typeface="Times New Roman" panose="02020603050405020304" pitchFamily="18" charset="0"/>
            </a:endParaRPr>
          </a:p>
          <a:p>
            <a:pPr algn="just">
              <a:lnSpc>
                <a:spcPts val="2400"/>
              </a:lnSpc>
              <a:spcBef>
                <a:spcPts val="0"/>
              </a:spcBef>
              <a:buSzPct val="70000"/>
              <a:buFont typeface="Wingdings" panose="05000000000000000000" pitchFamily="2" charset="2"/>
              <a:buChar char="p"/>
              <a:defRPr/>
            </a:pPr>
            <a:endParaRPr lang="en-US" altLang="zh-CN" sz="1800" dirty="0">
              <a:latin typeface="Times New Roman" panose="02020603050405020304" pitchFamily="18" charset="0"/>
              <a:ea typeface="+mj-ea"/>
              <a:cs typeface="Times New Roman" panose="02020603050405020304" pitchFamily="18" charset="0"/>
            </a:endParaRPr>
          </a:p>
          <a:p>
            <a:pPr algn="just">
              <a:lnSpc>
                <a:spcPts val="2400"/>
              </a:lnSpc>
              <a:spcBef>
                <a:spcPts val="0"/>
              </a:spcBef>
              <a:buSzPct val="70000"/>
              <a:buFont typeface="Wingdings" panose="05000000000000000000" pitchFamily="2" charset="2"/>
              <a:buChar char="p"/>
              <a:defRPr/>
            </a:pPr>
            <a:r>
              <a:rPr lang="en-US" altLang="zh-CN" sz="1800" dirty="0">
                <a:latin typeface="Times New Roman" panose="02020603050405020304" pitchFamily="18" charset="0"/>
                <a:ea typeface="+mj-ea"/>
                <a:cs typeface="Times New Roman" panose="02020603050405020304" pitchFamily="18" charset="0"/>
              </a:rPr>
              <a:t>We found that the s-state Λ has a shrinkage effect on the states in the ground band, similar to its effect on the ground state in the mean-field. However, more dramatic is the influence of the Λs on the second band, which is quite unusual, as it seems to change the excitation mode of this band. The addition of the Λs results in an equidistant orientation within the band, shifting it from a β vibration band to a vibration band limit.</a:t>
            </a:r>
            <a:endParaRPr lang="en-US" altLang="zh-CN" sz="1800" dirty="0">
              <a:latin typeface="Times New Roman" panose="02020603050405020304" pitchFamily="18" charset="0"/>
              <a:ea typeface="+mj-ea"/>
              <a:cs typeface="Times New Roman" panose="02020603050405020304" pitchFamily="18" charset="0"/>
            </a:endParaRPr>
          </a:p>
        </p:txBody>
      </p:sp>
      <p:cxnSp>
        <p:nvCxnSpPr>
          <p:cNvPr id="7" name="直接连接符 6"/>
          <p:cNvCxnSpPr/>
          <p:nvPr/>
        </p:nvCxnSpPr>
        <p:spPr>
          <a:xfrm>
            <a:off x="0" y="609208"/>
            <a:ext cx="8618220" cy="0"/>
          </a:xfrm>
          <a:prstGeom prst="line">
            <a:avLst/>
          </a:prstGeom>
          <a:ln w="88900">
            <a:solidFill>
              <a:srgbClr val="2B7FC2"/>
            </a:solidFill>
          </a:ln>
        </p:spPr>
        <p:style>
          <a:lnRef idx="3">
            <a:schemeClr val="accent2"/>
          </a:lnRef>
          <a:fillRef idx="0">
            <a:schemeClr val="accent2"/>
          </a:fillRef>
          <a:effectRef idx="2">
            <a:schemeClr val="accent2"/>
          </a:effectRef>
          <a:fontRef idx="minor">
            <a:schemeClr val="tx1"/>
          </a:fontRef>
        </p:style>
      </p:cxnSp>
      <p:sp>
        <p:nvSpPr>
          <p:cNvPr id="8" name="标题 1"/>
          <p:cNvSpPr txBox="1"/>
          <p:nvPr/>
        </p:nvSpPr>
        <p:spPr>
          <a:xfrm>
            <a:off x="145188" y="-100208"/>
            <a:ext cx="2128286" cy="660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SzPct val="67000"/>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Summary</a:t>
            </a:r>
            <a:endParaRPr lang="en-US" altLang="zh-CN"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AA7AABCA-BF8C-47E2-B322-6BC8FCEB0E65}" type="slidenum">
              <a:rPr lang="zh-CN" altLang="en-US" smtClean="0"/>
            </a:fld>
            <a:endParaRPr lang="zh-CN" altLang="en-US"/>
          </a:p>
        </p:txBody>
      </p:sp>
      <p:pic>
        <p:nvPicPr>
          <p:cNvPr id="3" name="图片 2" descr="102433wyFXAjLCvE0hy89O"/>
          <p:cNvPicPr>
            <a:picLocks noChangeAspect="1"/>
          </p:cNvPicPr>
          <p:nvPr/>
        </p:nvPicPr>
        <p:blipFill>
          <a:blip r:embed="rId1"/>
          <a:srcRect l="6627" t="33866" r="5750" b="35287"/>
          <a:stretch>
            <a:fillRect/>
          </a:stretch>
        </p:blipFill>
        <p:spPr>
          <a:xfrm>
            <a:off x="8761095" y="-13335"/>
            <a:ext cx="3430905" cy="8718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AA7AABCA-BF8C-47E2-B322-6BC8FCEB0E65}" type="slidenum">
              <a:rPr lang="zh-CN" altLang="en-US" smtClean="0"/>
            </a:fld>
            <a:endParaRPr lang="zh-CN" altLang="en-US"/>
          </a:p>
        </p:txBody>
      </p:sp>
      <p:sp>
        <p:nvSpPr>
          <p:cNvPr id="6" name="矩形 5"/>
          <p:cNvSpPr/>
          <p:nvPr/>
        </p:nvSpPr>
        <p:spPr>
          <a:xfrm>
            <a:off x="1818677" y="1676597"/>
            <a:ext cx="7828844" cy="2614930"/>
          </a:xfrm>
          <a:prstGeom prst="rect">
            <a:avLst/>
          </a:prstGeom>
          <a:noFill/>
        </p:spPr>
        <p:txBody>
          <a:bodyPr wrap="square" lIns="91440" tIns="45720" rIns="91440" bIns="45720">
            <a:spAutoFit/>
          </a:bodyPr>
          <a:lstStyle/>
          <a:p>
            <a:pPr algn="ctr"/>
            <a:r>
              <a:rPr lang="en-US" altLang="zh-CN" sz="4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Collaborator :</a:t>
            </a:r>
            <a:endParaRPr lang="en-US" altLang="zh-CN" sz="4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altLang="zh-CN" sz="2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Xian-Rong Zhou</a:t>
            </a:r>
            <a:endParaRPr lang="en-US" altLang="zh-CN" sz="2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altLang="zh-CN" sz="2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 B. Chen</a:t>
            </a:r>
            <a:endParaRPr lang="en-US" altLang="zh-CN" sz="2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altLang="zh-CN" sz="2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Ji-Wei Cui </a:t>
            </a:r>
            <a:endParaRPr lang="en-US" altLang="zh-CN" sz="2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altLang="zh-CN" sz="2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 Sagawa </a:t>
            </a:r>
            <a:endParaRPr lang="en-US" altLang="zh-CN" sz="2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endParaRPr lang="en-US" altLang="zh-CN" sz="2400" b="0" cap="none" spc="0" dirty="0">
              <a:ln w="0"/>
              <a:solidFill>
                <a:srgbClr val="2B7FC2"/>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7" name="矩形 6"/>
          <p:cNvSpPr/>
          <p:nvPr/>
        </p:nvSpPr>
        <p:spPr>
          <a:xfrm>
            <a:off x="1928060" y="806140"/>
            <a:ext cx="78348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5400" b="1" cap="none" spc="0" dirty="0">
                <a:solidFill>
                  <a:srgbClr val="2B7FC2"/>
                </a:solidFill>
                <a:effectLst/>
                <a:latin typeface="Times New Roman" panose="02020603050405020304" pitchFamily="18" charset="0"/>
                <a:ea typeface="黑体" panose="02010609060101010101" pitchFamily="49" charset="-122"/>
                <a:cs typeface="Times New Roman" panose="02020603050405020304" pitchFamily="18" charset="0"/>
              </a:rPr>
              <a:t>Thanks</a:t>
            </a:r>
            <a:r>
              <a:rPr lang="zh-CN" altLang="en-US" sz="5400" b="1" cap="none" spc="0" dirty="0">
                <a:solidFill>
                  <a:srgbClr val="2B7FC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5400" b="1" cap="none" spc="0" dirty="0">
                <a:solidFill>
                  <a:srgbClr val="2B7FC2"/>
                </a:solidFill>
                <a:effectLst/>
                <a:latin typeface="Times New Roman" panose="02020603050405020304" pitchFamily="18" charset="0"/>
                <a:ea typeface="黑体" panose="02010609060101010101" pitchFamily="49" charset="-122"/>
                <a:cs typeface="Times New Roman" panose="02020603050405020304" pitchFamily="18" charset="0"/>
              </a:rPr>
              <a:t>for</a:t>
            </a:r>
            <a:r>
              <a:rPr lang="zh-CN" altLang="en-US" sz="5400" b="1" cap="none" spc="0" dirty="0">
                <a:solidFill>
                  <a:srgbClr val="2B7FC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5400" b="1" cap="none" spc="0" dirty="0">
                <a:solidFill>
                  <a:srgbClr val="2B7FC2"/>
                </a:solidFill>
                <a:effectLst/>
                <a:latin typeface="Times New Roman" panose="02020603050405020304" pitchFamily="18" charset="0"/>
                <a:ea typeface="黑体" panose="02010609060101010101" pitchFamily="49" charset="-122"/>
                <a:cs typeface="Times New Roman" panose="02020603050405020304" pitchFamily="18" charset="0"/>
              </a:rPr>
              <a:t>your attention</a:t>
            </a:r>
            <a:endParaRPr lang="en-US" altLang="zh-CN" sz="5400" b="1" cap="none" spc="0" dirty="0">
              <a:solidFill>
                <a:srgbClr val="2B7FC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文本框 10"/>
          <p:cNvSpPr txBox="1"/>
          <p:nvPr/>
        </p:nvSpPr>
        <p:spPr>
          <a:xfrm>
            <a:off x="1460500" y="5284470"/>
            <a:ext cx="9627235" cy="306705"/>
          </a:xfrm>
          <a:prstGeom prst="rect">
            <a:avLst/>
          </a:prstGeom>
          <a:noFill/>
        </p:spPr>
        <p:txBody>
          <a:bodyPr wrap="square">
            <a:spAutoFit/>
          </a:bodyPr>
          <a:lstStyle/>
          <a:p>
            <a:r>
              <a:rPr lang="en-US" altLang="zh-CN" sz="1400" dirty="0" err="1">
                <a:solidFill>
                  <a:srgbClr val="000000"/>
                </a:solidFill>
                <a:effectLst/>
                <a:latin typeface="Times New Roman" panose="02020603050405020304" pitchFamily="18" charset="0"/>
                <a:cs typeface="Times New Roman" panose="02020603050405020304" pitchFamily="18" charset="0"/>
                <a:sym typeface="+mn-ea"/>
              </a:rPr>
              <a:t>Huai</a:t>
            </a:r>
            <a:r>
              <a:rPr lang="en-US" altLang="zh-CN" sz="1400" dirty="0">
                <a:solidFill>
                  <a:srgbClr val="000000"/>
                </a:solidFill>
                <a:effectLst/>
                <a:latin typeface="Times New Roman" panose="02020603050405020304" pitchFamily="18" charset="0"/>
                <a:cs typeface="Times New Roman" panose="02020603050405020304" pitchFamily="18" charset="0"/>
                <a:sym typeface="+mn-ea"/>
              </a:rPr>
              <a:t>-Tong Xue, et al., Shape coexistence in Ne isotopes and hyperon impurity effect in </a:t>
            </a:r>
            <a:r>
              <a:rPr lang="en-US" altLang="zh-CN" sz="1400" dirty="0" err="1">
                <a:solidFill>
                  <a:srgbClr val="000000"/>
                </a:solidFill>
                <a:effectLst/>
                <a:latin typeface="Times New Roman" panose="02020603050405020304" pitchFamily="18" charset="0"/>
                <a:cs typeface="Times New Roman" panose="02020603050405020304" pitchFamily="18" charset="0"/>
                <a:sym typeface="+mn-ea"/>
              </a:rPr>
              <a:t>hypernuclei</a:t>
            </a:r>
            <a:r>
              <a:rPr lang="en-US" altLang="zh-CN" sz="1400" dirty="0">
                <a:solidFill>
                  <a:srgbClr val="000000"/>
                </a:solidFill>
                <a:effectLst/>
                <a:latin typeface="Times New Roman" panose="02020603050405020304" pitchFamily="18" charset="0"/>
                <a:cs typeface="Times New Roman" panose="02020603050405020304" pitchFamily="18" charset="0"/>
                <a:sym typeface="+mn-ea"/>
              </a:rPr>
              <a:t>, accepted by Phys. Rev. C. </a:t>
            </a:r>
            <a:endParaRPr lang="en-US" altLang="zh-CN" sz="14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129155" y="4633595"/>
            <a:ext cx="8289290" cy="368300"/>
          </a:xfrm>
          <a:prstGeom prst="rect">
            <a:avLst/>
          </a:prstGeom>
          <a:noFill/>
        </p:spPr>
        <p:txBody>
          <a:bodyPr wrap="square" rtlCol="0" anchor="t">
            <a:spAutoFit/>
          </a:bodyPr>
          <a:p>
            <a:r>
              <a:rPr lang="zh-CN" altLang="en-US">
                <a:latin typeface="Times New Roman" panose="02020603050405020304" pitchFamily="18" charset="0"/>
                <a:cs typeface="Times New Roman" panose="02020603050405020304" pitchFamily="18" charset="0"/>
              </a:rPr>
              <a:t>If you are interested in the details of this job, please refer to arXiv: 2407.15048</a:t>
            </a:r>
            <a:endParaRPr lang="zh-CN"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5403" y="841273"/>
            <a:ext cx="8618220" cy="0"/>
          </a:xfrm>
          <a:prstGeom prst="line">
            <a:avLst/>
          </a:prstGeom>
          <a:ln w="88900">
            <a:solidFill>
              <a:schemeClr val="accent1"/>
            </a:solidFill>
          </a:ln>
        </p:spPr>
        <p:style>
          <a:lnRef idx="3">
            <a:schemeClr val="accent2"/>
          </a:lnRef>
          <a:fillRef idx="0">
            <a:schemeClr val="accent2"/>
          </a:fillRef>
          <a:effectRef idx="2">
            <a:schemeClr val="accent2"/>
          </a:effectRef>
          <a:fontRef idx="minor">
            <a:schemeClr val="tx1"/>
          </a:fontRef>
        </p:style>
      </p:cxnSp>
      <p:sp>
        <p:nvSpPr>
          <p:cNvPr id="8" name="标题 1"/>
          <p:cNvSpPr txBox="1"/>
          <p:nvPr/>
        </p:nvSpPr>
        <p:spPr>
          <a:xfrm>
            <a:off x="0" y="85725"/>
            <a:ext cx="6510020" cy="7454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l-GR" sz="4000" b="1" dirty="0">
                <a:latin typeface="Times New Roman" panose="02020603050405020304" pitchFamily="18" charset="0"/>
                <a:ea typeface="黑体" panose="02010609060101010101" pitchFamily="49" charset="-122"/>
                <a:cs typeface="Times New Roman" panose="02020603050405020304" pitchFamily="18" charset="0"/>
              </a:rPr>
              <a:t>Shape </a:t>
            </a:r>
            <a:r>
              <a:rPr lang="en-US" altLang="el-GR" sz="4000" b="1" dirty="0">
                <a:latin typeface="Times New Roman" panose="02020603050405020304" pitchFamily="18" charset="0"/>
                <a:ea typeface="黑体" panose="02010609060101010101" pitchFamily="49" charset="-122"/>
                <a:cs typeface="Times New Roman" panose="02020603050405020304" pitchFamily="18" charset="0"/>
                <a:sym typeface="+mn-ea"/>
              </a:rPr>
              <a:t>coexistence in nuclei</a:t>
            </a:r>
            <a:endParaRPr lang="en-US" altLang="el-GR"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AA7AABCA-BF8C-47E2-B322-6BC8FCEB0E65}" type="slidenum">
              <a:rPr lang="zh-CN" altLang="en-US" smtClean="0"/>
            </a:fld>
            <a:endParaRPr lang="zh-CN" altLang="en-US"/>
          </a:p>
        </p:txBody>
      </p:sp>
      <p:sp>
        <p:nvSpPr>
          <p:cNvPr id="5" name="文本框 4"/>
          <p:cNvSpPr txBox="1"/>
          <p:nvPr/>
        </p:nvSpPr>
        <p:spPr>
          <a:xfrm>
            <a:off x="191135" y="1137920"/>
            <a:ext cx="3942080" cy="645160"/>
          </a:xfrm>
          <a:prstGeom prst="rect">
            <a:avLst/>
          </a:prstGeom>
          <a:noFill/>
          <a:ln w="19050">
            <a:solidFill>
              <a:srgbClr val="2D7FC1"/>
            </a:solidFill>
          </a:ln>
        </p:spPr>
        <p:txBody>
          <a:bodyPr wrap="square" rtlCol="0">
            <a:spAutoFit/>
          </a:bodyPr>
          <a:lstStyle/>
          <a:p>
            <a:r>
              <a:rPr lang="zh-CN" altLang="en-US" dirty="0">
                <a:latin typeface="Times New Roman" panose="02020603050405020304" pitchFamily="18" charset="0"/>
                <a:ea typeface="+mj-ea"/>
                <a:cs typeface="Times New Roman" panose="02020603050405020304" pitchFamily="18" charset="0"/>
              </a:rPr>
              <a:t>Shape coexistence manifests as multiple energy minima with different shapes</a:t>
            </a:r>
            <a:endParaRPr lang="zh-CN" altLang="en-US" dirty="0">
              <a:latin typeface="Times New Roman" panose="02020603050405020304" pitchFamily="18" charset="0"/>
              <a:ea typeface="+mj-ea"/>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303530" y="1891665"/>
            <a:ext cx="3589020" cy="3455035"/>
          </a:xfrm>
          <a:prstGeom prst="rect">
            <a:avLst/>
          </a:prstGeom>
        </p:spPr>
      </p:pic>
      <p:sp>
        <p:nvSpPr>
          <p:cNvPr id="12" name="文本框 11"/>
          <p:cNvSpPr txBox="1"/>
          <p:nvPr/>
        </p:nvSpPr>
        <p:spPr>
          <a:xfrm>
            <a:off x="4958715" y="1470025"/>
            <a:ext cx="1990725" cy="368300"/>
          </a:xfrm>
          <a:prstGeom prst="rect">
            <a:avLst/>
          </a:prstGeom>
          <a:noFill/>
        </p:spPr>
        <p:txBody>
          <a:bodyPr wrap="square">
            <a:spAutoFit/>
          </a:bodyPr>
          <a:lstStyle/>
          <a:p>
            <a:r>
              <a:rPr lang="en-US" altLang="zh-CN" dirty="0">
                <a:effectLst/>
                <a:latin typeface="Times New Roman" panose="02020603050405020304" pitchFamily="18" charset="0"/>
                <a:cs typeface="Times New Roman" panose="02020603050405020304" pitchFamily="18" charset="0"/>
              </a:rPr>
              <a:t>“shape coexistence”</a:t>
            </a:r>
            <a:endParaRPr lang="zh-CN" altLang="en-US"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476885" y="5710555"/>
            <a:ext cx="3242945" cy="521970"/>
          </a:xfrm>
          <a:prstGeom prst="rect">
            <a:avLst/>
          </a:prstGeom>
          <a:noFill/>
        </p:spPr>
        <p:txBody>
          <a:bodyPr wrap="square">
            <a:spAutoFit/>
          </a:bodyPr>
          <a:lstStyle/>
          <a:p>
            <a:r>
              <a:rPr lang="en-US" altLang="zh-CN" sz="1400" dirty="0">
                <a:effectLst/>
                <a:latin typeface="Times New Roman" panose="02020603050405020304" pitchFamily="18" charset="0"/>
                <a:cs typeface="Times New Roman" panose="02020603050405020304" pitchFamily="18" charset="0"/>
              </a:rPr>
              <a:t>Andreyev</a:t>
            </a: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 </a:t>
            </a:r>
            <a:r>
              <a:rPr lang="en-US" altLang="zh-CN" sz="14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Huyse</a:t>
            </a:r>
            <a:r>
              <a:rPr lang="en-US" altLang="zh-CN" sz="1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dirty="0" err="1">
                <a:solidFill>
                  <a:srgbClr val="000000"/>
                </a:solidFill>
                <a:effectLst/>
                <a:latin typeface="Times New Roman" panose="02020603050405020304" pitchFamily="18" charset="0"/>
                <a:cs typeface="Times New Roman" panose="02020603050405020304" pitchFamily="18" charset="0"/>
              </a:rPr>
              <a:t>Duppen</a:t>
            </a:r>
            <a:r>
              <a:rPr lang="en-US" altLang="zh-CN" sz="1400" dirty="0">
                <a:solidFill>
                  <a:srgbClr val="000000"/>
                </a:solidFill>
                <a:latin typeface="Times New Roman" panose="02020603050405020304" pitchFamily="18" charset="0"/>
                <a:cs typeface="Times New Roman" panose="02020603050405020304" pitchFamily="18" charset="0"/>
              </a:rPr>
              <a:t>,</a:t>
            </a:r>
            <a:r>
              <a:rPr lang="zh-CN" altLang="en-US" sz="1400" dirty="0">
                <a:solidFill>
                  <a:srgbClr val="000000"/>
                </a:solidFill>
                <a:latin typeface="Times New Roman" panose="02020603050405020304" pitchFamily="18" charset="0"/>
                <a:cs typeface="Times New Roman" panose="02020603050405020304" pitchFamily="18" charset="0"/>
              </a:rPr>
              <a:t> </a:t>
            </a:r>
            <a:r>
              <a:rPr lang="en-US" altLang="zh-CN" sz="1400" dirty="0">
                <a:solidFill>
                  <a:srgbClr val="000000"/>
                </a:solidFill>
                <a:latin typeface="Times New Roman" panose="02020603050405020304" pitchFamily="18" charset="0"/>
                <a:cs typeface="Times New Roman" panose="02020603050405020304" pitchFamily="18" charset="0"/>
              </a:rPr>
              <a:t>et</a:t>
            </a:r>
            <a:r>
              <a:rPr lang="zh-CN" altLang="en-US" sz="1400" dirty="0">
                <a:solidFill>
                  <a:srgbClr val="000000"/>
                </a:solidFill>
                <a:latin typeface="Times New Roman" panose="02020603050405020304" pitchFamily="18" charset="0"/>
                <a:cs typeface="Times New Roman" panose="02020603050405020304" pitchFamily="18" charset="0"/>
              </a:rPr>
              <a:t> </a:t>
            </a:r>
            <a:r>
              <a:rPr lang="en-US" altLang="zh-CN" sz="1400" dirty="0">
                <a:solidFill>
                  <a:srgbClr val="000000"/>
                </a:solidFill>
                <a:latin typeface="Times New Roman" panose="02020603050405020304" pitchFamily="18" charset="0"/>
                <a:cs typeface="Times New Roman" panose="02020603050405020304" pitchFamily="18" charset="0"/>
              </a:rPr>
              <a:t>al., nature 405, 6785 (2000)</a:t>
            </a:r>
            <a:endParaRPr lang="zh-CN" altLang="en-US" sz="1400" dirty="0">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nvPicPr>
        <p:blipFill>
          <a:blip r:embed="rId2"/>
          <a:stretch>
            <a:fillRect/>
          </a:stretch>
        </p:blipFill>
        <p:spPr>
          <a:xfrm>
            <a:off x="3830320" y="1838325"/>
            <a:ext cx="4075430" cy="2875280"/>
          </a:xfrm>
          <a:prstGeom prst="rect">
            <a:avLst/>
          </a:prstGeom>
        </p:spPr>
      </p:pic>
      <p:sp>
        <p:nvSpPr>
          <p:cNvPr id="21" name="文本框 20"/>
          <p:cNvSpPr txBox="1"/>
          <p:nvPr/>
        </p:nvSpPr>
        <p:spPr>
          <a:xfrm>
            <a:off x="4283710" y="4973320"/>
            <a:ext cx="3563620" cy="306705"/>
          </a:xfrm>
          <a:prstGeom prst="rect">
            <a:avLst/>
          </a:prstGeom>
          <a:noFill/>
        </p:spPr>
        <p:txBody>
          <a:bodyPr wrap="square">
            <a:spAutoFit/>
          </a:bodyPr>
          <a:lstStyle/>
          <a:p>
            <a:r>
              <a:rPr lang="en-US" altLang="zh-CN" sz="1400" dirty="0" err="1">
                <a:solidFill>
                  <a:srgbClr val="231F20"/>
                </a:solidFill>
                <a:effectLst/>
                <a:latin typeface="Times New Roman" panose="02020603050405020304" pitchFamily="18" charset="0"/>
                <a:ea typeface="宋体" panose="02010600030101010101" pitchFamily="2" charset="-122"/>
                <a:cs typeface="Times New Roman" panose="02020603050405020304" pitchFamily="18" charset="0"/>
              </a:rPr>
              <a:t>Heyde</a:t>
            </a:r>
            <a:r>
              <a:rPr lang="en-US" altLang="zh-CN" sz="1400" dirty="0">
                <a:solidFill>
                  <a:srgbClr val="231F20"/>
                </a:solidFill>
                <a:effectLst/>
                <a:latin typeface="Times New Roman" panose="02020603050405020304" pitchFamily="18" charset="0"/>
                <a:ea typeface="宋体" panose="02010600030101010101" pitchFamily="2" charset="-122"/>
                <a:cs typeface="Times New Roman" panose="02020603050405020304" pitchFamily="18" charset="0"/>
              </a:rPr>
              <a:t>, Wood, Rev. Mod.Phys.83, 1467(2011)</a:t>
            </a:r>
            <a:endParaRPr lang="zh-CN" altLang="en-US" sz="1400"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4083050" y="5494655"/>
            <a:ext cx="3822700" cy="645160"/>
          </a:xfrm>
          <a:prstGeom prst="rect">
            <a:avLst/>
          </a:prstGeom>
          <a:noFill/>
          <a:ln w="19050">
            <a:solidFill>
              <a:srgbClr val="2D7FC1"/>
            </a:solidFill>
          </a:ln>
        </p:spPr>
        <p:txBody>
          <a:bodyPr wrap="square" rtlCol="0">
            <a:spAutoFit/>
          </a:bodyPr>
          <a:lstStyle/>
          <a:p>
            <a:r>
              <a:rPr lang="zh-CN" altLang="en-US" dirty="0">
                <a:latin typeface="Times New Roman" panose="02020603050405020304" pitchFamily="18" charset="0"/>
                <a:ea typeface="+mj-ea"/>
                <a:cs typeface="Times New Roman" panose="02020603050405020304" pitchFamily="18" charset="0"/>
              </a:rPr>
              <a:t>Shape coexistence widely distributed throughout the entire</a:t>
            </a:r>
            <a:r>
              <a:rPr lang="en-US" altLang="zh-CN" dirty="0">
                <a:latin typeface="Times New Roman" panose="02020603050405020304" pitchFamily="18" charset="0"/>
                <a:ea typeface="+mj-ea"/>
                <a:cs typeface="Times New Roman" panose="02020603050405020304" pitchFamily="18" charset="0"/>
              </a:rPr>
              <a:t> nuclear chart</a:t>
            </a:r>
            <a:endParaRPr lang="en-US" altLang="zh-CN" dirty="0">
              <a:latin typeface="Times New Roman" panose="02020603050405020304" pitchFamily="18" charset="0"/>
              <a:ea typeface="+mj-ea"/>
              <a:cs typeface="Times New Roman" panose="02020603050405020304" pitchFamily="18" charset="0"/>
            </a:endParaRPr>
          </a:p>
        </p:txBody>
      </p:sp>
      <p:pic>
        <p:nvPicPr>
          <p:cNvPr id="3" name="图片 2" descr="102433wyFXAjLCvE0hy89O"/>
          <p:cNvPicPr>
            <a:picLocks noChangeAspect="1"/>
          </p:cNvPicPr>
          <p:nvPr/>
        </p:nvPicPr>
        <p:blipFill>
          <a:blip r:embed="rId3"/>
          <a:srcRect l="6627" t="33866" r="5750" b="35287"/>
          <a:stretch>
            <a:fillRect/>
          </a:stretch>
        </p:blipFill>
        <p:spPr>
          <a:xfrm>
            <a:off x="8761095" y="-13335"/>
            <a:ext cx="3430905" cy="871855"/>
          </a:xfrm>
          <a:prstGeom prst="rect">
            <a:avLst/>
          </a:prstGeom>
        </p:spPr>
      </p:pic>
      <p:sp>
        <p:nvSpPr>
          <p:cNvPr id="16" name="文本框 15"/>
          <p:cNvSpPr txBox="1"/>
          <p:nvPr/>
        </p:nvSpPr>
        <p:spPr>
          <a:xfrm>
            <a:off x="476885" y="5375275"/>
            <a:ext cx="3479165" cy="306705"/>
          </a:xfrm>
          <a:prstGeom prst="rect">
            <a:avLst/>
          </a:prstGeom>
        </p:spPr>
        <p:txBody>
          <a:bodyPr wrap="square">
            <a:spAutoFit/>
          </a:bodyPr>
          <a:p>
            <a:r>
              <a:rPr lang="en-US" altLang="zh-CN" sz="1400">
                <a:solidFill>
                  <a:srgbClr val="000000"/>
                </a:solidFill>
                <a:latin typeface="Times New Roman" panose="02020603050405020304" pitchFamily="18" charset="0"/>
                <a:ea typeface="AdvPS81DB"/>
                <a:cs typeface="Times New Roman" panose="02020603050405020304" pitchFamily="18" charset="0"/>
              </a:rPr>
              <a:t>Calculated potential energy surface of </a:t>
            </a:r>
            <a:r>
              <a:rPr lang="en-US" altLang="zh-CN" sz="1400" baseline="30000">
                <a:solidFill>
                  <a:srgbClr val="000000"/>
                </a:solidFill>
                <a:latin typeface="Times New Roman" panose="02020603050405020304" pitchFamily="18" charset="0"/>
                <a:ea typeface="AdvPS81DB"/>
                <a:cs typeface="Times New Roman" panose="02020603050405020304" pitchFamily="18" charset="0"/>
              </a:rPr>
              <a:t>186</a:t>
            </a:r>
            <a:r>
              <a:rPr lang="en-US" altLang="zh-CN" sz="1400">
                <a:solidFill>
                  <a:srgbClr val="000000"/>
                </a:solidFill>
                <a:latin typeface="Times New Roman" panose="02020603050405020304" pitchFamily="18" charset="0"/>
                <a:ea typeface="AdvPS81DB"/>
                <a:cs typeface="Times New Roman" panose="02020603050405020304" pitchFamily="18" charset="0"/>
              </a:rPr>
              <a:t> Pb.</a:t>
            </a:r>
            <a:endParaRPr lang="en-US" altLang="zh-CN" sz="1400">
              <a:solidFill>
                <a:srgbClr val="000000"/>
              </a:solidFill>
              <a:latin typeface="Times New Roman" panose="02020603050405020304" pitchFamily="18" charset="0"/>
              <a:ea typeface="AdvPS81DB"/>
              <a:cs typeface="Times New Roman" panose="02020603050405020304" pitchFamily="18" charset="0"/>
            </a:endParaRPr>
          </a:p>
        </p:txBody>
      </p:sp>
      <p:pic>
        <p:nvPicPr>
          <p:cNvPr id="19" name="图片 18"/>
          <p:cNvPicPr>
            <a:picLocks noChangeAspect="1"/>
          </p:cNvPicPr>
          <p:nvPr/>
        </p:nvPicPr>
        <p:blipFill>
          <a:blip r:embed="rId4"/>
          <a:stretch>
            <a:fillRect/>
          </a:stretch>
        </p:blipFill>
        <p:spPr>
          <a:xfrm>
            <a:off x="7974330" y="1341755"/>
            <a:ext cx="4169410" cy="3408045"/>
          </a:xfrm>
          <a:prstGeom prst="rect">
            <a:avLst/>
          </a:prstGeom>
        </p:spPr>
      </p:pic>
      <p:sp>
        <p:nvSpPr>
          <p:cNvPr id="20" name="文本框 19"/>
          <p:cNvSpPr txBox="1"/>
          <p:nvPr/>
        </p:nvSpPr>
        <p:spPr>
          <a:xfrm>
            <a:off x="9012555" y="4911090"/>
            <a:ext cx="3048635" cy="583565"/>
          </a:xfrm>
          <a:prstGeom prst="rect">
            <a:avLst/>
          </a:prstGeom>
        </p:spPr>
        <p:txBody>
          <a:bodyPr wrap="square">
            <a:spAutoFit/>
          </a:bodyPr>
          <a:p>
            <a:r>
              <a:rPr lang="en-US" altLang="zh-CN" sz="1600">
                <a:latin typeface="Times New Roman" panose="02020603050405020304" pitchFamily="18" charset="0"/>
                <a:cs typeface="Times New Roman" panose="02020603050405020304" pitchFamily="18" charset="0"/>
              </a:rPr>
              <a:t>P. E. Garrett, et al., Phys. Rev. Lett. 123, 142502 (2019)</a:t>
            </a:r>
            <a:endParaRPr lang="en-US" altLang="zh-CN" sz="1600">
              <a:latin typeface="Times New Roman" panose="02020603050405020304" pitchFamily="18" charset="0"/>
              <a:cs typeface="Times New Roman" panose="02020603050405020304" pitchFamily="18" charset="0"/>
            </a:endParaRPr>
          </a:p>
        </p:txBody>
      </p:sp>
      <p:sp>
        <p:nvSpPr>
          <p:cNvPr id="23" name="文本框 22"/>
          <p:cNvSpPr txBox="1"/>
          <p:nvPr/>
        </p:nvSpPr>
        <p:spPr>
          <a:xfrm>
            <a:off x="8215630" y="5558790"/>
            <a:ext cx="3686810" cy="922020"/>
          </a:xfrm>
          <a:prstGeom prst="rect">
            <a:avLst/>
          </a:prstGeom>
          <a:noFill/>
        </p:spPr>
        <p:txBody>
          <a:bodyPr wrap="square" rtlCol="0" anchor="t">
            <a:spAutoFit/>
          </a:bodyPr>
          <a:p>
            <a:r>
              <a:rPr lang="zh-CN" altLang="en-US">
                <a:latin typeface="Times New Roman" panose="02020603050405020304" pitchFamily="18" charset="0"/>
                <a:cs typeface="Times New Roman" panose="02020603050405020304" pitchFamily="18" charset="0"/>
              </a:rPr>
              <a:t>In</a:t>
            </a:r>
            <a:r>
              <a:rPr lang="en-US" altLang="zh-CN">
                <a:latin typeface="Times New Roman" panose="02020603050405020304" pitchFamily="18" charset="0"/>
                <a:cs typeface="Times New Roman" panose="02020603050405020304" pitchFamily="18" charset="0"/>
              </a:rPr>
              <a:t> </a:t>
            </a:r>
            <a:r>
              <a:rPr lang="zh-CN" altLang="en-US" baseline="30000">
                <a:latin typeface="Times New Roman" panose="02020603050405020304" pitchFamily="18" charset="0"/>
                <a:cs typeface="Times New Roman" panose="02020603050405020304" pitchFamily="18" charset="0"/>
              </a:rPr>
              <a:t> 110</a:t>
            </a:r>
            <a:r>
              <a:rPr lang="zh-CN" altLang="en-US">
                <a:latin typeface="Times New Roman" panose="02020603050405020304" pitchFamily="18" charset="0"/>
                <a:cs typeface="Times New Roman" panose="02020603050405020304" pitchFamily="18" charset="0"/>
              </a:rPr>
              <a:t>Cd, a γ band built on the shape-coexisting intruder configuration is suggested.</a:t>
            </a:r>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high_res_sketch_image"/>
          <p:cNvPicPr>
            <a:picLocks noChangeAspect="1"/>
          </p:cNvPicPr>
          <p:nvPr/>
        </p:nvPicPr>
        <p:blipFill>
          <a:blip r:embed="rId1">
            <a:alphaModFix amt="39000"/>
          </a:blip>
          <a:srcRect t="23672" b="29559"/>
          <a:stretch>
            <a:fillRect/>
          </a:stretch>
        </p:blipFill>
        <p:spPr>
          <a:xfrm>
            <a:off x="6768465" y="4941570"/>
            <a:ext cx="5418455" cy="1910715"/>
          </a:xfrm>
          <a:prstGeom prst="rect">
            <a:avLst/>
          </a:prstGeom>
        </p:spPr>
      </p:pic>
      <p:sp>
        <p:nvSpPr>
          <p:cNvPr id="2" name="标题 1"/>
          <p:cNvSpPr>
            <a:spLocks noGrp="1"/>
          </p:cNvSpPr>
          <p:nvPr>
            <p:ph type="title"/>
          </p:nvPr>
        </p:nvSpPr>
        <p:spPr>
          <a:xfrm>
            <a:off x="173990" y="59690"/>
            <a:ext cx="3718560" cy="679450"/>
          </a:xfrm>
        </p:spPr>
        <p:txBody>
          <a:bodyPr>
            <a:noAutofit/>
          </a:bodyPr>
          <a:lstStyle/>
          <a:p>
            <a:r>
              <a:rPr lang="en-US" altLang="zh-CN" sz="4000" b="1" dirty="0" err="1">
                <a:solidFill>
                  <a:prstClr val="black"/>
                </a:solidFill>
                <a:latin typeface="Times New Roman" panose="02020603050405020304" pitchFamily="18" charset="0"/>
                <a:ea typeface="黑体" panose="02010609060101010101" pitchFamily="49" charset="-122"/>
                <a:cs typeface="Times New Roman" panose="02020603050405020304" pitchFamily="18" charset="0"/>
              </a:rPr>
              <a:t>Hypernucleus</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内容占位符 5" descr="~@DG88UI~H`7XV`81N6]$F6"/>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670" t="4456" r="2445"/>
          <a:stretch>
            <a:fillRect/>
          </a:stretch>
        </p:blipFill>
        <p:spPr bwMode="auto">
          <a:xfrm>
            <a:off x="6080316" y="934991"/>
            <a:ext cx="5901112" cy="41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8"/>
          <p:cNvSpPr txBox="1">
            <a:spLocks noChangeArrowheads="1"/>
          </p:cNvSpPr>
          <p:nvPr/>
        </p:nvSpPr>
        <p:spPr bwMode="auto">
          <a:xfrm>
            <a:off x="7015088" y="4941525"/>
            <a:ext cx="4121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sz="1400" dirty="0">
                <a:latin typeface="Times New Roman" panose="02020603050405020304" pitchFamily="18" charset="0"/>
                <a:cs typeface="Times New Roman" panose="02020603050405020304" pitchFamily="18" charset="0"/>
              </a:rPr>
              <a:t>H. Tamura, Prog. Theor. Exp. Phys. 1, 02B012 (2012)</a:t>
            </a:r>
            <a:r>
              <a:rPr lang="en-US" altLang="zh-CN" sz="1400" dirty="0">
                <a:latin typeface="Times New Roman" panose="02020603050405020304" pitchFamily="18" charset="0"/>
                <a:cs typeface="Times New Roman" panose="02020603050405020304" pitchFamily="18" charset="0"/>
              </a:rPr>
              <a:t>.</a:t>
            </a:r>
            <a:endParaRPr lang="zh-CN" altLang="en-US" sz="1400" dirty="0">
              <a:latin typeface="Times New Roman" panose="02020603050405020304" pitchFamily="18" charset="0"/>
              <a:cs typeface="Times New Roman" panose="02020603050405020304" pitchFamily="18" charset="0"/>
            </a:endParaRPr>
          </a:p>
        </p:txBody>
      </p:sp>
      <p:grpSp>
        <p:nvGrpSpPr>
          <p:cNvPr id="15" name="组合 14"/>
          <p:cNvGrpSpPr/>
          <p:nvPr/>
        </p:nvGrpSpPr>
        <p:grpSpPr>
          <a:xfrm>
            <a:off x="181375" y="1252347"/>
            <a:ext cx="3975781" cy="4976678"/>
            <a:chOff x="404512" y="2180978"/>
            <a:chExt cx="3975781" cy="4976678"/>
          </a:xfrm>
        </p:grpSpPr>
        <p:pic>
          <p:nvPicPr>
            <p:cNvPr id="4" name="图片 3"/>
            <p:cNvPicPr>
              <a:picLocks noChangeAspect="1"/>
            </p:cNvPicPr>
            <p:nvPr/>
          </p:nvPicPr>
          <p:blipFill>
            <a:blip r:embed="rId3"/>
            <a:stretch>
              <a:fillRect/>
            </a:stretch>
          </p:blipFill>
          <p:spPr>
            <a:xfrm>
              <a:off x="404512" y="2180978"/>
              <a:ext cx="3057525" cy="1285875"/>
            </a:xfrm>
            <a:prstGeom prst="rect">
              <a:avLst/>
            </a:prstGeom>
          </p:spPr>
        </p:pic>
        <p:pic>
          <p:nvPicPr>
            <p:cNvPr id="7" name="图片 6"/>
            <p:cNvPicPr>
              <a:picLocks noChangeAspect="1"/>
            </p:cNvPicPr>
            <p:nvPr/>
          </p:nvPicPr>
          <p:blipFill>
            <a:blip r:embed="rId4"/>
            <a:stretch>
              <a:fillRect/>
            </a:stretch>
          </p:blipFill>
          <p:spPr>
            <a:xfrm rot="5400000">
              <a:off x="1589036" y="4167157"/>
              <a:ext cx="885825" cy="447675"/>
            </a:xfrm>
            <a:prstGeom prst="rect">
              <a:avLst/>
            </a:prstGeom>
          </p:spPr>
        </p:pic>
        <p:pic>
          <p:nvPicPr>
            <p:cNvPr id="9" name="图片 8"/>
            <p:cNvPicPr>
              <a:picLocks noChangeAspect="1"/>
            </p:cNvPicPr>
            <p:nvPr/>
          </p:nvPicPr>
          <p:blipFill>
            <a:blip r:embed="rId5"/>
            <a:stretch>
              <a:fillRect/>
            </a:stretch>
          </p:blipFill>
          <p:spPr>
            <a:xfrm>
              <a:off x="1204613" y="4834754"/>
              <a:ext cx="1457325" cy="1247775"/>
            </a:xfrm>
            <a:prstGeom prst="rect">
              <a:avLst/>
            </a:prstGeom>
          </p:spPr>
        </p:pic>
        <p:sp>
          <p:nvSpPr>
            <p:cNvPr id="11" name="文本框 10"/>
            <p:cNvSpPr txBox="1"/>
            <p:nvPr/>
          </p:nvSpPr>
          <p:spPr>
            <a:xfrm>
              <a:off x="587840" y="3486417"/>
              <a:ext cx="1157689" cy="461665"/>
            </a:xfrm>
            <a:prstGeom prst="rect">
              <a:avLst/>
            </a:prstGeom>
            <a:noFill/>
          </p:spPr>
          <p:txBody>
            <a:bodyPr wrap="none" rtlCol="0">
              <a:spAutoFit/>
            </a:bodyPr>
            <a:lstStyle/>
            <a:p>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nucleon</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文本框 11"/>
            <p:cNvSpPr txBox="1"/>
            <p:nvPr/>
          </p:nvSpPr>
          <p:spPr>
            <a:xfrm>
              <a:off x="1933274" y="3492633"/>
              <a:ext cx="2447019" cy="461665"/>
            </a:xfrm>
            <a:prstGeom prst="rect">
              <a:avLst/>
            </a:prstGeom>
            <a:noFill/>
          </p:spPr>
          <p:txBody>
            <a:bodyPr wrap="square" rtlCol="0">
              <a:spAutoFit/>
            </a:bodyPr>
            <a:lstStyle/>
            <a:p>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hyperon/meson</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文本框 12"/>
            <p:cNvSpPr txBox="1"/>
            <p:nvPr/>
          </p:nvSpPr>
          <p:spPr>
            <a:xfrm>
              <a:off x="536216" y="6326659"/>
              <a:ext cx="1693600" cy="830997"/>
            </a:xfrm>
            <a:prstGeom prst="rect">
              <a:avLst/>
            </a:prstGeom>
            <a:noFill/>
          </p:spPr>
          <p:txBody>
            <a:bodyPr wrap="square" rtlCol="0">
              <a:spAutoFit/>
            </a:bodyPr>
            <a:lstStyle/>
            <a:p>
              <a:r>
                <a:rPr lang="en-US" altLang="zh-CN" sz="2400" dirty="0">
                  <a:effectLst/>
                  <a:latin typeface="Times New Roman" panose="02020603050405020304" pitchFamily="18" charset="0"/>
                  <a:cs typeface="Times New Roman" panose="02020603050405020304" pitchFamily="18" charset="0"/>
                </a:rPr>
                <a:t>nuclei with strangeness</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grpSp>
      <p:cxnSp>
        <p:nvCxnSpPr>
          <p:cNvPr id="3" name="直接连接符 2"/>
          <p:cNvCxnSpPr/>
          <p:nvPr/>
        </p:nvCxnSpPr>
        <p:spPr>
          <a:xfrm>
            <a:off x="0" y="836828"/>
            <a:ext cx="8618220" cy="0"/>
          </a:xfrm>
          <a:prstGeom prst="line">
            <a:avLst/>
          </a:prstGeom>
          <a:ln w="88900">
            <a:solidFill>
              <a:srgbClr val="2D7FC1"/>
            </a:solidFill>
          </a:ln>
        </p:spPr>
        <p:style>
          <a:lnRef idx="3">
            <a:schemeClr val="accent2"/>
          </a:lnRef>
          <a:fillRef idx="0">
            <a:schemeClr val="accent2"/>
          </a:fillRef>
          <a:effectRef idx="2">
            <a:schemeClr val="accent2"/>
          </a:effectRef>
          <a:fontRef idx="minor">
            <a:schemeClr val="tx1"/>
          </a:fontRef>
        </p:style>
      </p:cxnSp>
      <p:grpSp>
        <p:nvGrpSpPr>
          <p:cNvPr id="5" name="组合 4"/>
          <p:cNvGrpSpPr/>
          <p:nvPr/>
        </p:nvGrpSpPr>
        <p:grpSpPr>
          <a:xfrm>
            <a:off x="1808811" y="5219181"/>
            <a:ext cx="3888220" cy="1213127"/>
            <a:chOff x="4196288" y="5045964"/>
            <a:chExt cx="3427773" cy="1213127"/>
          </a:xfrm>
        </p:grpSpPr>
        <p:grpSp>
          <p:nvGrpSpPr>
            <p:cNvPr id="18" name="组合 17"/>
            <p:cNvGrpSpPr/>
            <p:nvPr/>
          </p:nvGrpSpPr>
          <p:grpSpPr>
            <a:xfrm>
              <a:off x="4450585" y="5045964"/>
              <a:ext cx="3173476" cy="1213127"/>
              <a:chOff x="4449949" y="4805444"/>
              <a:chExt cx="3173476" cy="1213127"/>
            </a:xfrm>
          </p:grpSpPr>
          <p:sp>
            <p:nvSpPr>
              <p:cNvPr id="16" name="文本框 15"/>
              <p:cNvSpPr txBox="1"/>
              <p:nvPr/>
            </p:nvSpPr>
            <p:spPr>
              <a:xfrm>
                <a:off x="4466801" y="4805444"/>
                <a:ext cx="3019939" cy="830997"/>
              </a:xfrm>
              <a:prstGeom prst="rect">
                <a:avLst/>
              </a:prstGeom>
              <a:noFill/>
            </p:spPr>
            <p:txBody>
              <a:bodyPr wrap="square" rtlCol="0">
                <a:spAutoFit/>
              </a:bodyPr>
              <a:lstStyle/>
              <a:p>
                <a:r>
                  <a:rPr lang="en-US" altLang="zh-CN" sz="2400" b="1" dirty="0" err="1">
                    <a:latin typeface="Times New Roman" panose="02020603050405020304" pitchFamily="18" charset="0"/>
                    <a:ea typeface="黑体" panose="02010609060101010101" pitchFamily="49" charset="-122"/>
                    <a:cs typeface="Times New Roman" panose="02020603050405020304" pitchFamily="18" charset="0"/>
                  </a:rPr>
                  <a:t>hypernuclei</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a:t>
                </a:r>
                <a:r>
                  <a:rPr lang="el-GR"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a:t>
                </a:r>
                <a:r>
                  <a:rPr lang="el-GR" altLang="zh-CN" sz="2400" b="1"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Λ</a:t>
                </a:r>
                <a:r>
                  <a:rPr lang="zh-CN" altLang="en-US"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r>
                  <a:rPr lang="el-GR"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Λ Λ</a:t>
                </a:r>
                <a:r>
                  <a:rPr lang="zh-CN" altLang="en-US"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a:t>
                </a:r>
                <a:r>
                  <a:rPr lang="el-GR"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a:t>
                </a:r>
                <a:r>
                  <a:rPr lang="el-GR"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Ξ</a:t>
                </a:r>
                <a:r>
                  <a:rPr lang="zh-CN" altLang="en-US"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Σ</a:t>
                </a:r>
                <a:endParaRPr lang="zh-CN" altLang="en-US" sz="2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 name="文本框 16"/>
              <p:cNvSpPr txBox="1"/>
              <p:nvPr/>
            </p:nvSpPr>
            <p:spPr>
              <a:xfrm>
                <a:off x="4449949" y="5556906"/>
                <a:ext cx="3173476" cy="461665"/>
              </a:xfrm>
              <a:prstGeom prst="rect">
                <a:avLst/>
              </a:prstGeom>
              <a:noFill/>
            </p:spPr>
            <p:txBody>
              <a:bodyPr wrap="square" rtlCol="0">
                <a:spAutoFit/>
              </a:bodyPr>
              <a:lstStyle/>
              <a:p>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Meson nuclei</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sz="2400" baseline="30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pp</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9" name="左大括号 18"/>
            <p:cNvSpPr/>
            <p:nvPr/>
          </p:nvSpPr>
          <p:spPr>
            <a:xfrm>
              <a:off x="4196288" y="5171740"/>
              <a:ext cx="288000" cy="10080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65000"/>
                  </a:schemeClr>
                </a:solidFill>
              </a:endParaRPr>
            </a:p>
          </p:txBody>
        </p:sp>
      </p:grpSp>
      <p:sp>
        <p:nvSpPr>
          <p:cNvPr id="8" name="灯片编号占位符 7"/>
          <p:cNvSpPr>
            <a:spLocks noGrp="1"/>
          </p:cNvSpPr>
          <p:nvPr>
            <p:ph type="sldNum" sz="quarter" idx="12"/>
          </p:nvPr>
        </p:nvSpPr>
        <p:spPr/>
        <p:txBody>
          <a:bodyPr/>
          <a:lstStyle/>
          <a:p>
            <a:fld id="{AA7AABCA-BF8C-47E2-B322-6BC8FCEB0E65}" type="slidenum">
              <a:rPr lang="zh-CN" altLang="en-US" smtClean="0"/>
            </a:fld>
            <a:endParaRPr lang="zh-CN" altLang="en-US"/>
          </a:p>
        </p:txBody>
      </p:sp>
      <p:cxnSp>
        <p:nvCxnSpPr>
          <p:cNvPr id="21" name="直接箭头连接符 20"/>
          <p:cNvCxnSpPr/>
          <p:nvPr/>
        </p:nvCxnSpPr>
        <p:spPr>
          <a:xfrm flipH="1">
            <a:off x="3783737" y="3905276"/>
            <a:ext cx="108856" cy="10882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177625" y="3141598"/>
            <a:ext cx="3364361" cy="646331"/>
          </a:xfrm>
          <a:prstGeom prst="rect">
            <a:avLst/>
          </a:prstGeom>
          <a:noFill/>
          <a:ln w="28575">
            <a:solidFill>
              <a:srgbClr val="0070C0"/>
            </a:solidFill>
            <a:prstDash val="dash"/>
          </a:ln>
        </p:spPr>
        <p:txBody>
          <a:bodyPr wrap="square" rtlCol="0">
            <a:spAutoFit/>
          </a:bodyPr>
          <a:lstStyle/>
          <a:p>
            <a:r>
              <a:rPr lang="en-US" altLang="zh-CN" sz="18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The experimental data of single </a:t>
            </a:r>
            <a:r>
              <a:rPr lang="el-GR" altLang="zh-CN" sz="18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Λ </a:t>
            </a:r>
            <a:r>
              <a:rPr lang="en-US" altLang="zh-CN" sz="1800" dirty="0" err="1">
                <a:solidFill>
                  <a:srgbClr val="2D7FC1"/>
                </a:solidFill>
                <a:latin typeface="Times New Roman" panose="02020603050405020304" pitchFamily="18" charset="0"/>
                <a:ea typeface="黑体" panose="02010609060101010101" pitchFamily="49" charset="-122"/>
                <a:cs typeface="Times New Roman" panose="02020603050405020304" pitchFamily="18" charset="0"/>
              </a:rPr>
              <a:t>hypernucleus</a:t>
            </a:r>
            <a:r>
              <a:rPr lang="en-US" altLang="zh-CN" sz="18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 is the most abundant</a:t>
            </a:r>
            <a:endParaRPr lang="en-US" altLang="zh-CN" sz="1800"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2" name="图片 21" descr="102433wyFXAjLCvE0hy89O"/>
          <p:cNvPicPr>
            <a:picLocks noChangeAspect="1"/>
          </p:cNvPicPr>
          <p:nvPr/>
        </p:nvPicPr>
        <p:blipFill>
          <a:blip r:embed="rId6"/>
          <a:srcRect l="6627" t="33866" r="5750" b="35287"/>
          <a:stretch>
            <a:fillRect/>
          </a:stretch>
        </p:blipFill>
        <p:spPr>
          <a:xfrm>
            <a:off x="8761095" y="-13335"/>
            <a:ext cx="3430905" cy="8718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high_res_sketch_image"/>
          <p:cNvPicPr>
            <a:picLocks noChangeAspect="1"/>
          </p:cNvPicPr>
          <p:nvPr/>
        </p:nvPicPr>
        <p:blipFill>
          <a:blip r:embed="rId1">
            <a:alphaModFix amt="39000"/>
          </a:blip>
          <a:srcRect t="23672" b="29559"/>
          <a:stretch>
            <a:fillRect/>
          </a:stretch>
        </p:blipFill>
        <p:spPr>
          <a:xfrm>
            <a:off x="6768465" y="4941570"/>
            <a:ext cx="5418455" cy="1910715"/>
          </a:xfrm>
          <a:prstGeom prst="rect">
            <a:avLst/>
          </a:prstGeom>
        </p:spPr>
      </p:pic>
      <p:sp>
        <p:nvSpPr>
          <p:cNvPr id="13" name="标题 1"/>
          <p:cNvSpPr txBox="1"/>
          <p:nvPr/>
        </p:nvSpPr>
        <p:spPr>
          <a:xfrm>
            <a:off x="95625" y="118309"/>
            <a:ext cx="4869153" cy="716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latin typeface="Times New Roman" panose="02020603050405020304" pitchFamily="18" charset="0"/>
                <a:cs typeface="Times New Roman" panose="02020603050405020304" pitchFamily="18" charset="0"/>
              </a:rPr>
              <a:t>E</a:t>
            </a:r>
            <a:r>
              <a:rPr lang="en-US" altLang="zh-CN" sz="4000" dirty="0">
                <a:effectLst/>
                <a:latin typeface="Times New Roman" panose="02020603050405020304" pitchFamily="18" charset="0"/>
                <a:cs typeface="Times New Roman" panose="02020603050405020304" pitchFamily="18" charset="0"/>
              </a:rPr>
              <a:t>xperimental progress</a:t>
            </a:r>
            <a:endParaRPr lang="zh-CN" altLang="en-US" sz="4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文本框 8"/>
          <p:cNvSpPr txBox="1"/>
          <p:nvPr/>
        </p:nvSpPr>
        <p:spPr>
          <a:xfrm>
            <a:off x="391588" y="3429268"/>
            <a:ext cx="3858128" cy="307777"/>
          </a:xfrm>
          <a:prstGeom prst="rect">
            <a:avLst/>
          </a:prstGeom>
          <a:noFill/>
        </p:spPr>
        <p:txBody>
          <a:bodyPr wrap="square" rtlCol="0">
            <a:spAutoFit/>
          </a:bodyPr>
          <a:lstStyle/>
          <a:p>
            <a:r>
              <a:rPr lang="da-DK" altLang="zh-CN" sz="1400" dirty="0">
                <a:latin typeface="Times New Roman" panose="02020603050405020304" pitchFamily="18" charset="0"/>
                <a:cs typeface="Times New Roman" panose="02020603050405020304" pitchFamily="18" charset="0"/>
              </a:rPr>
              <a:t>H. Tamura, </a:t>
            </a:r>
            <a:r>
              <a:rPr lang="en-US" altLang="zh-CN" sz="1400" dirty="0">
                <a:latin typeface="Times New Roman" panose="02020603050405020304" pitchFamily="18" charset="0"/>
                <a:cs typeface="Times New Roman" panose="02020603050405020304" pitchFamily="18" charset="0"/>
              </a:rPr>
              <a:t>Prog. </a:t>
            </a:r>
            <a:r>
              <a:rPr lang="en-US" altLang="zh-CN" sz="1400" dirty="0" err="1">
                <a:latin typeface="Times New Roman" panose="02020603050405020304" pitchFamily="18" charset="0"/>
                <a:cs typeface="Times New Roman" panose="02020603050405020304" pitchFamily="18" charset="0"/>
              </a:rPr>
              <a:t>Theor</a:t>
            </a:r>
            <a:r>
              <a:rPr lang="en-US" altLang="zh-CN" sz="1400" dirty="0">
                <a:latin typeface="Times New Roman" panose="02020603050405020304" pitchFamily="18" charset="0"/>
                <a:cs typeface="Times New Roman" panose="02020603050405020304" pitchFamily="18" charset="0"/>
              </a:rPr>
              <a:t>. Exp. Phys. 2012, 02B012.</a:t>
            </a:r>
            <a:endParaRPr lang="zh-CN" altLang="en-US" sz="14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325755" y="1029970"/>
            <a:ext cx="3990975" cy="2399030"/>
          </a:xfrm>
          <a:prstGeom prst="rect">
            <a:avLst/>
          </a:prstGeom>
        </p:spPr>
      </p:pic>
      <p:cxnSp>
        <p:nvCxnSpPr>
          <p:cNvPr id="2" name="直接连接符 1"/>
          <p:cNvCxnSpPr/>
          <p:nvPr/>
        </p:nvCxnSpPr>
        <p:spPr>
          <a:xfrm>
            <a:off x="0" y="868578"/>
            <a:ext cx="8618220" cy="0"/>
          </a:xfrm>
          <a:prstGeom prst="line">
            <a:avLst/>
          </a:prstGeom>
          <a:ln w="88900">
            <a:solidFill>
              <a:srgbClr val="2B7FC2"/>
            </a:solidFill>
          </a:ln>
        </p:spPr>
        <p:style>
          <a:lnRef idx="3">
            <a:schemeClr val="accent2"/>
          </a:lnRef>
          <a:fillRef idx="0">
            <a:schemeClr val="accent2"/>
          </a:fillRef>
          <a:effectRef idx="2">
            <a:schemeClr val="accent2"/>
          </a:effectRef>
          <a:fontRef idx="minor">
            <a:schemeClr val="tx1"/>
          </a:fontRef>
        </p:style>
      </p:cxnSp>
      <p:sp>
        <p:nvSpPr>
          <p:cNvPr id="3" name="灯片编号占位符 2"/>
          <p:cNvSpPr>
            <a:spLocks noGrp="1"/>
          </p:cNvSpPr>
          <p:nvPr>
            <p:ph type="sldNum" sz="quarter" idx="12"/>
          </p:nvPr>
        </p:nvSpPr>
        <p:spPr/>
        <p:txBody>
          <a:bodyPr/>
          <a:lstStyle/>
          <a:p>
            <a:fld id="{AA7AABCA-BF8C-47E2-B322-6BC8FCEB0E65}" type="slidenum">
              <a:rPr lang="zh-CN" altLang="en-US" smtClean="0">
                <a:latin typeface="Times New Roman" panose="02020603050405020304" pitchFamily="18" charset="0"/>
                <a:cs typeface="Times New Roman" panose="02020603050405020304" pitchFamily="18" charset="0"/>
              </a:rPr>
            </a:fld>
            <a:endParaRPr lang="zh-CN" altLang="en-US" smtClean="0">
              <a:latin typeface="Times New Roman" panose="02020603050405020304" pitchFamily="18" charset="0"/>
              <a:cs typeface="Times New Roman" panose="02020603050405020304" pitchFamily="18" charset="0"/>
            </a:endParaRPr>
          </a:p>
        </p:txBody>
      </p:sp>
      <p:pic>
        <p:nvPicPr>
          <p:cNvPr id="11" name="图片 10" descr="102433wyFXAjLCvE0hy89O"/>
          <p:cNvPicPr>
            <a:picLocks noChangeAspect="1"/>
          </p:cNvPicPr>
          <p:nvPr/>
        </p:nvPicPr>
        <p:blipFill>
          <a:blip r:embed="rId3"/>
          <a:srcRect l="6627" t="33866" r="5750" b="35287"/>
          <a:stretch>
            <a:fillRect/>
          </a:stretch>
        </p:blipFill>
        <p:spPr>
          <a:xfrm>
            <a:off x="8761095" y="-13335"/>
            <a:ext cx="3430905" cy="871855"/>
          </a:xfrm>
          <a:prstGeom prst="rect">
            <a:avLst/>
          </a:prstGeom>
        </p:spPr>
      </p:pic>
      <p:pic>
        <p:nvPicPr>
          <p:cNvPr id="4" name="图片 3"/>
          <p:cNvPicPr>
            <a:picLocks noChangeAspect="1"/>
          </p:cNvPicPr>
          <p:nvPr/>
        </p:nvPicPr>
        <p:blipFill>
          <a:blip r:embed="rId4"/>
          <a:stretch>
            <a:fillRect/>
          </a:stretch>
        </p:blipFill>
        <p:spPr>
          <a:xfrm>
            <a:off x="391795" y="3988435"/>
            <a:ext cx="3833495" cy="2770505"/>
          </a:xfrm>
          <a:prstGeom prst="rect">
            <a:avLst/>
          </a:prstGeom>
        </p:spPr>
      </p:pic>
      <p:pic>
        <p:nvPicPr>
          <p:cNvPr id="5" name="图片 4"/>
          <p:cNvPicPr>
            <a:picLocks noChangeAspect="1"/>
          </p:cNvPicPr>
          <p:nvPr/>
        </p:nvPicPr>
        <p:blipFill>
          <a:blip r:embed="rId5"/>
          <a:stretch>
            <a:fillRect/>
          </a:stretch>
        </p:blipFill>
        <p:spPr>
          <a:xfrm>
            <a:off x="4887595" y="1568450"/>
            <a:ext cx="6948805" cy="3721100"/>
          </a:xfrm>
          <a:prstGeom prst="rect">
            <a:avLst/>
          </a:prstGeom>
        </p:spPr>
      </p:pic>
      <p:sp>
        <p:nvSpPr>
          <p:cNvPr id="7" name="文本框 6"/>
          <p:cNvSpPr txBox="1"/>
          <p:nvPr/>
        </p:nvSpPr>
        <p:spPr>
          <a:xfrm>
            <a:off x="5894893" y="5524733"/>
            <a:ext cx="3908681" cy="307777"/>
          </a:xfrm>
          <a:prstGeom prst="rect">
            <a:avLst/>
          </a:prstGeom>
          <a:noFill/>
        </p:spPr>
        <p:txBody>
          <a:bodyPr wrap="square" rtlCol="0">
            <a:spAutoFit/>
          </a:bodyPr>
          <a:p>
            <a:r>
              <a:rPr lang="en-US" altLang="zh-CN" sz="1400" dirty="0">
                <a:latin typeface="Times New Roman" panose="02020603050405020304" pitchFamily="18" charset="0"/>
                <a:cs typeface="Times New Roman" panose="02020603050405020304" pitchFamily="18" charset="0"/>
              </a:rPr>
              <a:t>A. Gal, et. al., </a:t>
            </a:r>
            <a:r>
              <a:rPr lang="da-DK" altLang="zh-CN" sz="1400" dirty="0">
                <a:latin typeface="Times New Roman" panose="02020603050405020304" pitchFamily="18" charset="0"/>
                <a:cs typeface="Times New Roman" panose="02020603050405020304" pitchFamily="18" charset="0"/>
              </a:rPr>
              <a:t>Rev. Mod. Phys., Vol. 88, No.3(2016)</a:t>
            </a:r>
            <a:endParaRPr lang="zh-CN" altLang="en-US" sz="1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0" y="0"/>
            <a:ext cx="6508697" cy="782276"/>
          </a:xfrm>
        </p:spPr>
        <p:txBody>
          <a:bodyPr>
            <a:noAutofit/>
          </a:bodyPr>
          <a:lstStyle/>
          <a:p>
            <a:r>
              <a:rPr lang="en-US" altLang="zh-CN" sz="3200" b="1" dirty="0">
                <a:latin typeface="Times New Roman" panose="02020603050405020304" pitchFamily="18" charset="0"/>
                <a:cs typeface="Times New Roman" panose="02020603050405020304" pitchFamily="18" charset="0"/>
              </a:rPr>
              <a:t>E</a:t>
            </a:r>
            <a:r>
              <a:rPr lang="en-US" altLang="zh-CN" sz="3200" b="1" dirty="0">
                <a:effectLst/>
                <a:latin typeface="Times New Roman" panose="02020603050405020304" pitchFamily="18" charset="0"/>
                <a:cs typeface="Times New Roman" panose="02020603050405020304" pitchFamily="18" charset="0"/>
              </a:rPr>
              <a:t>xperimental facilities in the world</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7" name="直接连接符 6"/>
          <p:cNvCxnSpPr/>
          <p:nvPr/>
        </p:nvCxnSpPr>
        <p:spPr>
          <a:xfrm>
            <a:off x="0" y="837794"/>
            <a:ext cx="8618220" cy="0"/>
          </a:xfrm>
          <a:prstGeom prst="line">
            <a:avLst/>
          </a:prstGeom>
          <a:ln w="88900">
            <a:solidFill>
              <a:srgbClr val="2B7FC2"/>
            </a:solidFill>
          </a:ln>
        </p:spPr>
        <p:style>
          <a:lnRef idx="3">
            <a:schemeClr val="accent2"/>
          </a:lnRef>
          <a:fillRef idx="0">
            <a:schemeClr val="accent2"/>
          </a:fillRef>
          <a:effectRef idx="2">
            <a:schemeClr val="accent2"/>
          </a:effectRef>
          <a:fontRef idx="minor">
            <a:schemeClr val="tx1"/>
          </a:fontRef>
        </p:style>
      </p:cxnSp>
      <p:pic>
        <p:nvPicPr>
          <p:cNvPr id="10" name="图片 9"/>
          <p:cNvPicPr>
            <a:picLocks noChangeAspect="1"/>
          </p:cNvPicPr>
          <p:nvPr/>
        </p:nvPicPr>
        <p:blipFill>
          <a:blip r:embed="rId1"/>
          <a:stretch>
            <a:fillRect/>
          </a:stretch>
        </p:blipFill>
        <p:spPr>
          <a:xfrm>
            <a:off x="100247" y="1143831"/>
            <a:ext cx="9639919" cy="5599075"/>
          </a:xfrm>
          <a:prstGeom prst="rect">
            <a:avLst/>
          </a:prstGeom>
        </p:spPr>
      </p:pic>
      <p:cxnSp>
        <p:nvCxnSpPr>
          <p:cNvPr id="12" name="直接箭头连接符 11"/>
          <p:cNvCxnSpPr/>
          <p:nvPr/>
        </p:nvCxnSpPr>
        <p:spPr>
          <a:xfrm flipH="1">
            <a:off x="8525760" y="2701241"/>
            <a:ext cx="1214406" cy="6661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9740167" y="1271392"/>
            <a:ext cx="2403340" cy="4891413"/>
          </a:xfrm>
          <a:prstGeom prst="rect">
            <a:avLst/>
          </a:prstGeom>
          <a:noFill/>
          <a:ln w="19050">
            <a:solidFill>
              <a:srgbClr val="2B7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HIAF (</a:t>
            </a:r>
            <a:r>
              <a:rPr lang="en-US" altLang="zh-CN" dirty="0">
                <a:solidFill>
                  <a:schemeClr val="tx1"/>
                </a:solidFill>
                <a:effectLst/>
                <a:latin typeface="Times New Roman" panose="02020603050405020304" pitchFamily="18" charset="0"/>
                <a:cs typeface="Times New Roman" panose="02020603050405020304" pitchFamily="18" charset="0"/>
              </a:rPr>
              <a:t>High Intensity heavy ion Accelerator Facility </a:t>
            </a:r>
            <a:r>
              <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started construction in 2018)</a:t>
            </a:r>
            <a:endPar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solidFill>
                <a:schemeClr val="tx1"/>
              </a:solidFill>
              <a:latin typeface="黑体" panose="02010609060101010101" pitchFamily="49" charset="-122"/>
              <a:ea typeface="黑体" panose="02010609060101010101" pitchFamily="49" charset="-122"/>
            </a:endParaRPr>
          </a:p>
          <a:p>
            <a:pPr marL="285750" indent="-285750">
              <a:buSzPct val="60000"/>
              <a:buFont typeface="Wingdings" panose="05000000000000000000" pitchFamily="2" charset="2"/>
              <a:buChar char="p"/>
            </a:pPr>
            <a:r>
              <a:rPr lang="en-US" altLang="zh-CN"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To Understand the interactions within nucleus.</a:t>
            </a:r>
            <a:endParaRPr lang="en-US" altLang="zh-CN"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buSzPct val="60000"/>
              <a:buFont typeface="Wingdings" panose="05000000000000000000" pitchFamily="2" charset="2"/>
              <a:buChar char="p"/>
            </a:pPr>
            <a:r>
              <a:rPr lang="en-US" altLang="zh-CN"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rPr>
              <a:t>To Study the properties of high energy density matter.</a:t>
            </a:r>
            <a:endParaRPr lang="en-US" altLang="zh-CN"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buSzPct val="60000"/>
              <a:buFont typeface="Wingdings" panose="05000000000000000000" pitchFamily="2" charset="2"/>
              <a:buChar char="p"/>
            </a:pPr>
            <a:r>
              <a:rPr lang="en-US" altLang="zh-CN" dirty="0">
                <a:solidFill>
                  <a:srgbClr val="2D7FC1"/>
                </a:solidFill>
                <a:effectLst/>
                <a:latin typeface="Times New Roman" panose="02020603050405020304" pitchFamily="18" charset="0"/>
                <a:cs typeface="Times New Roman" panose="02020603050405020304" pitchFamily="18" charset="0"/>
              </a:rPr>
              <a:t>Expected to produce exotic </a:t>
            </a:r>
            <a:r>
              <a:rPr lang="en-US" altLang="zh-CN" dirty="0" err="1">
                <a:solidFill>
                  <a:srgbClr val="2D7FC1"/>
                </a:solidFill>
                <a:effectLst/>
                <a:latin typeface="Times New Roman" panose="02020603050405020304" pitchFamily="18" charset="0"/>
                <a:cs typeface="Times New Roman" panose="02020603050405020304" pitchFamily="18" charset="0"/>
              </a:rPr>
              <a:t>hypernuclei</a:t>
            </a:r>
            <a:r>
              <a:rPr lang="en-US" altLang="zh-CN" dirty="0">
                <a:solidFill>
                  <a:srgbClr val="2D7FC1"/>
                </a:solidFill>
                <a:effectLst/>
                <a:latin typeface="Times New Roman" panose="02020603050405020304" pitchFamily="18" charset="0"/>
                <a:cs typeface="Times New Roman" panose="02020603050405020304" pitchFamily="18" charset="0"/>
              </a:rPr>
              <a:t> in the future</a:t>
            </a:r>
            <a:endParaRPr lang="en-US" altLang="zh-CN"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a:buSzPct val="60000"/>
              <a:buFont typeface="Wingdings" panose="05000000000000000000" pitchFamily="2" charset="2"/>
              <a:buChar char="p"/>
            </a:pPr>
            <a:endParaRPr lang="en-US" altLang="zh-CN" dirty="0">
              <a:solidFill>
                <a:srgbClr val="2D7FC1"/>
              </a:solidFill>
              <a:latin typeface="Times New Roman" panose="02020603050405020304" pitchFamily="18" charset="0"/>
              <a:ea typeface="黑体" panose="02010609060101010101" pitchFamily="49" charset="-122"/>
              <a:cs typeface="Times New Roman" panose="02020603050405020304" pitchFamily="18" charset="0"/>
            </a:endParaRPr>
          </a:p>
          <a:p>
            <a:pPr>
              <a:buSzPct val="60000"/>
            </a:pPr>
            <a:r>
              <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Hui Zhou, China</a:t>
            </a:r>
            <a:endPar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AA7AABCA-BF8C-47E2-B322-6BC8FCEB0E65}" type="slidenum">
              <a:rPr lang="zh-CN" altLang="en-US" smtClean="0"/>
            </a:fld>
            <a:endParaRPr lang="zh-CN" altLang="en-US"/>
          </a:p>
        </p:txBody>
      </p:sp>
      <p:pic>
        <p:nvPicPr>
          <p:cNvPr id="11" name="图片 10" descr="102433wyFXAjLCvE0hy89O"/>
          <p:cNvPicPr>
            <a:picLocks noChangeAspect="1"/>
          </p:cNvPicPr>
          <p:nvPr/>
        </p:nvPicPr>
        <p:blipFill>
          <a:blip r:embed="rId2"/>
          <a:srcRect l="6627" t="33866" r="5750" b="35287"/>
          <a:stretch>
            <a:fillRect/>
          </a:stretch>
        </p:blipFill>
        <p:spPr>
          <a:xfrm>
            <a:off x="8761095" y="-13335"/>
            <a:ext cx="3430905" cy="8718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76846" y="1216781"/>
            <a:ext cx="5408275" cy="4801314"/>
          </a:xfrm>
          <a:prstGeom prst="rect">
            <a:avLst/>
          </a:prstGeom>
          <a:noFill/>
        </p:spPr>
        <p:txBody>
          <a:bodyPr wrap="none" rtlCol="0">
            <a:spAutoFit/>
          </a:bodyPr>
          <a:lstStyle/>
          <a:p>
            <a:pPr marL="342900" indent="-342900">
              <a:buSzPct val="60000"/>
              <a:buFont typeface="Wingdings" panose="05000000000000000000" pitchFamily="2" charset="2"/>
              <a:buChar char="p"/>
            </a:pPr>
            <a:r>
              <a:rPr lang="en-US" altLang="zh-CN" sz="2400" b="1" dirty="0">
                <a:solidFill>
                  <a:prstClr val="black"/>
                </a:solidFill>
                <a:latin typeface="Times New Roman" panose="02020603050405020304" pitchFamily="18" charset="0"/>
                <a:cs typeface="Times New Roman" panose="02020603050405020304" pitchFamily="18" charset="0"/>
              </a:rPr>
              <a:t>Relativistic Mean Field (RMF)</a:t>
            </a:r>
            <a:endParaRPr lang="en-US" altLang="zh-CN" sz="2400" b="1" dirty="0">
              <a:latin typeface="Times New Roman" panose="02020603050405020304" pitchFamily="18" charset="0"/>
              <a:cs typeface="Times New Roman" panose="02020603050405020304" pitchFamily="18" charset="0"/>
            </a:endParaRPr>
          </a:p>
          <a:p>
            <a:pPr lvl="0"/>
            <a:r>
              <a:rPr lang="en-US" altLang="zh-CN" dirty="0">
                <a:solidFill>
                  <a:prstClr val="black"/>
                </a:solidFill>
                <a:latin typeface="Times New Roman" panose="02020603050405020304" pitchFamily="18" charset="0"/>
                <a:cs typeface="Times New Roman" panose="02020603050405020304" pitchFamily="18" charset="0"/>
              </a:rPr>
              <a:t>N. K. Glendenning et</a:t>
            </a:r>
            <a:r>
              <a:rPr lang="zh-CN" altLang="en-US" dirty="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al,</a:t>
            </a:r>
            <a:r>
              <a:rPr lang="zh-CN" altLang="en-US" dirty="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Phys. Rev. C 48, 889 (1993).</a:t>
            </a:r>
            <a:endParaRPr lang="en-US" altLang="zh-CN" dirty="0">
              <a:solidFill>
                <a:prstClr val="black"/>
              </a:solidFill>
              <a:latin typeface="Times New Roman" panose="02020603050405020304" pitchFamily="18" charset="0"/>
              <a:cs typeface="Times New Roman" panose="02020603050405020304" pitchFamily="18" charset="0"/>
            </a:endParaRPr>
          </a:p>
          <a:p>
            <a:pPr lvl="0"/>
            <a:r>
              <a:rPr lang="en-US" altLang="zh-CN" dirty="0">
                <a:solidFill>
                  <a:prstClr val="black"/>
                </a:solidFill>
                <a:latin typeface="Times New Roman" panose="02020603050405020304" pitchFamily="18" charset="0"/>
                <a:cs typeface="Times New Roman" panose="02020603050405020304" pitchFamily="18" charset="0"/>
              </a:rPr>
              <a:t>T.-T. Sun et al, Phys. Rev. C 96, 044312 (2017).</a:t>
            </a:r>
            <a:endParaRPr lang="en-US" altLang="zh-CN" dirty="0">
              <a:solidFill>
                <a:prstClr val="black"/>
              </a:solidFill>
              <a:latin typeface="Times New Roman" panose="02020603050405020304" pitchFamily="18" charset="0"/>
              <a:cs typeface="Times New Roman" panose="02020603050405020304" pitchFamily="18" charset="0"/>
            </a:endParaRPr>
          </a:p>
          <a:p>
            <a:pPr lvl="0"/>
            <a:r>
              <a:rPr lang="en-US" altLang="zh-CN" dirty="0">
                <a:solidFill>
                  <a:prstClr val="black"/>
                </a:solidFill>
                <a:latin typeface="Times New Roman" panose="02020603050405020304" pitchFamily="18" charset="0"/>
                <a:cs typeface="Times New Roman" panose="02020603050405020304" pitchFamily="18" charset="0"/>
              </a:rPr>
              <a:t>B. </a:t>
            </a:r>
            <a:r>
              <a:rPr lang="en-US" altLang="zh-CN" dirty="0" err="1">
                <a:solidFill>
                  <a:prstClr val="black"/>
                </a:solidFill>
                <a:latin typeface="Times New Roman" panose="02020603050405020304" pitchFamily="18" charset="0"/>
                <a:cs typeface="Times New Roman" panose="02020603050405020304" pitchFamily="18" charset="0"/>
              </a:rPr>
              <a:t>Bhowmick</a:t>
            </a:r>
            <a:r>
              <a:rPr lang="en-US" altLang="zh-CN" dirty="0">
                <a:solidFill>
                  <a:prstClr val="black"/>
                </a:solidFill>
                <a:latin typeface="Times New Roman" panose="02020603050405020304" pitchFamily="18" charset="0"/>
                <a:cs typeface="Times New Roman" panose="02020603050405020304" pitchFamily="18" charset="0"/>
              </a:rPr>
              <a:t> et al, Eur. Phys. J. A 50, 125 (2014).</a:t>
            </a:r>
            <a:endParaRPr lang="en-US" altLang="zh-CN" dirty="0">
              <a:latin typeface="Times New Roman" panose="02020603050405020304" pitchFamily="18" charset="0"/>
              <a:cs typeface="Times New Roman" panose="02020603050405020304" pitchFamily="18" charset="0"/>
            </a:endParaRPr>
          </a:p>
          <a:p>
            <a:r>
              <a:rPr lang="fr-FR" altLang="zh-CN" dirty="0">
                <a:latin typeface="Times New Roman" panose="02020603050405020304" pitchFamily="18" charset="0"/>
                <a:cs typeface="Times New Roman" panose="02020603050405020304" pitchFamily="18" charset="0"/>
              </a:rPr>
              <a:t>Y.-T. Rong, Phys. Rev. C 104, 054321 (2021)......</a:t>
            </a:r>
            <a:endParaRPr lang="fr-FR"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342900" lvl="0" indent="-342900">
              <a:buSzPct val="60000"/>
              <a:buFont typeface="Wingdings" panose="05000000000000000000" pitchFamily="2" charset="2"/>
              <a:buChar char="p"/>
            </a:pPr>
            <a:r>
              <a:rPr lang="en-US" altLang="zh-CN" sz="2400" b="1" dirty="0" err="1">
                <a:solidFill>
                  <a:srgbClr val="000000"/>
                </a:solidFill>
                <a:latin typeface="Times New Roman" panose="02020603050405020304" pitchFamily="18" charset="0"/>
                <a:cs typeface="Times New Roman" panose="02020603050405020304" pitchFamily="18" charset="0"/>
              </a:rPr>
              <a:t>Brueckner</a:t>
            </a:r>
            <a:r>
              <a:rPr lang="en-US" altLang="zh-CN" sz="2400" b="1" dirty="0">
                <a:solidFill>
                  <a:srgbClr val="000000"/>
                </a:solidFill>
                <a:latin typeface="Times New Roman" panose="02020603050405020304" pitchFamily="18" charset="0"/>
                <a:cs typeface="Times New Roman" panose="02020603050405020304" pitchFamily="18" charset="0"/>
              </a:rPr>
              <a:t>-Hartree-</a:t>
            </a:r>
            <a:r>
              <a:rPr lang="en-US" altLang="zh-CN" sz="2400" b="1" dirty="0" err="1">
                <a:solidFill>
                  <a:srgbClr val="000000"/>
                </a:solidFill>
                <a:latin typeface="Times New Roman" panose="02020603050405020304" pitchFamily="18" charset="0"/>
                <a:cs typeface="Times New Roman" panose="02020603050405020304" pitchFamily="18" charset="0"/>
              </a:rPr>
              <a:t>Fock</a:t>
            </a:r>
            <a:r>
              <a:rPr lang="en-US" altLang="zh-CN" sz="2400" b="1" dirty="0">
                <a:solidFill>
                  <a:srgbClr val="000000"/>
                </a:solidFill>
                <a:latin typeface="Times New Roman" panose="02020603050405020304" pitchFamily="18" charset="0"/>
                <a:cs typeface="Times New Roman" panose="02020603050405020304" pitchFamily="18" charset="0"/>
              </a:rPr>
              <a:t> (BHF)</a:t>
            </a:r>
            <a:endParaRPr lang="en-US" altLang="zh-CN" sz="2400" b="1" dirty="0">
              <a:solidFill>
                <a:srgbClr val="000000"/>
              </a:solidFill>
              <a:latin typeface="Times New Roman" panose="02020603050405020304" pitchFamily="18" charset="0"/>
              <a:cs typeface="Times New Roman" panose="02020603050405020304" pitchFamily="18" charset="0"/>
            </a:endParaRPr>
          </a:p>
          <a:p>
            <a:pPr lvl="0">
              <a:buSzPct val="60000"/>
            </a:pPr>
            <a:r>
              <a:rPr lang="en-US" altLang="zh-CN" dirty="0">
                <a:latin typeface="Times New Roman" panose="02020603050405020304" pitchFamily="18" charset="0"/>
                <a:cs typeface="Times New Roman" panose="02020603050405020304" pitchFamily="18" charset="0"/>
              </a:rPr>
              <a:t>J. </a:t>
            </a:r>
            <a:r>
              <a:rPr lang="en-US" altLang="zh-CN" dirty="0" err="1">
                <a:latin typeface="Times New Roman" panose="02020603050405020304" pitchFamily="18" charset="0"/>
                <a:cs typeface="Times New Roman" panose="02020603050405020304" pitchFamily="18" charset="0"/>
              </a:rPr>
              <a:t>Cugnon</a:t>
            </a:r>
            <a:r>
              <a:rPr lang="en-US" altLang="zh-CN" dirty="0">
                <a:latin typeface="Times New Roman" panose="02020603050405020304" pitchFamily="18" charset="0"/>
                <a:cs typeface="Times New Roman" panose="02020603050405020304" pitchFamily="18" charset="0"/>
              </a:rPr>
              <a:t> et al, Phys. Rev. C 62, 064308 (2000). </a:t>
            </a:r>
            <a:endParaRPr lang="en-US" altLang="zh-CN" dirty="0">
              <a:latin typeface="Times New Roman" panose="02020603050405020304" pitchFamily="18" charset="0"/>
              <a:cs typeface="Times New Roman" panose="02020603050405020304" pitchFamily="18" charset="0"/>
            </a:endParaRPr>
          </a:p>
          <a:p>
            <a:pPr lvl="0"/>
            <a:r>
              <a:rPr lang="en-US" altLang="zh-CN" dirty="0">
                <a:latin typeface="Times New Roman" panose="02020603050405020304" pitchFamily="18" charset="0"/>
                <a:cs typeface="Times New Roman" panose="02020603050405020304" pitchFamily="18" charset="0"/>
              </a:rPr>
              <a:t>E. Khan et al, Phys. Rev. C 92, 044313 (2015).</a:t>
            </a:r>
            <a:endParaRPr lang="en-US" altLang="zh-CN" dirty="0">
              <a:latin typeface="Times New Roman" panose="02020603050405020304" pitchFamily="18" charset="0"/>
              <a:cs typeface="Times New Roman" panose="02020603050405020304" pitchFamily="18" charset="0"/>
            </a:endParaRPr>
          </a:p>
          <a:p>
            <a:pPr lvl="0"/>
            <a:r>
              <a:rPr lang="en-US" altLang="zh-CN" dirty="0">
                <a:latin typeface="Times New Roman" panose="02020603050405020304" pitchFamily="18" charset="0"/>
                <a:cs typeface="Times New Roman" panose="02020603050405020304" pitchFamily="18" charset="0"/>
              </a:rPr>
              <a:t>H.-J. Schulze et al, Phys. Rev. C 88, 024322 (2013)……</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NewRomanPS-ItalicMT"/>
              <a:cs typeface="Times New Roman" panose="02020603050405020304" pitchFamily="18" charset="0"/>
            </a:endParaRPr>
          </a:p>
          <a:p>
            <a:pPr marL="342900" indent="-342900">
              <a:buSzPct val="60000"/>
              <a:buFont typeface="Wingdings" panose="05000000000000000000" pitchFamily="2" charset="2"/>
              <a:buChar char="p"/>
            </a:pPr>
            <a:r>
              <a:rPr lang="en-US" altLang="zh-CN" sz="2400" b="1" dirty="0">
                <a:latin typeface="Times New Roman" panose="02020603050405020304" pitchFamily="18" charset="0"/>
                <a:cs typeface="Times New Roman" panose="02020603050405020304" pitchFamily="18" charset="0"/>
              </a:rPr>
              <a:t>Beyond-mean-field approach</a:t>
            </a:r>
            <a:endParaRPr lang="en-US" altLang="zh-CN" sz="2400" b="1" dirty="0">
              <a:latin typeface="Times New Roman" panose="02020603050405020304" pitchFamily="18" charset="0"/>
              <a:cs typeface="Times New Roman" panose="02020603050405020304" pitchFamily="18" charset="0"/>
            </a:endParaRPr>
          </a:p>
          <a:p>
            <a:pPr>
              <a:buSzPct val="60000"/>
            </a:pPr>
            <a:r>
              <a:rPr lang="en-US" altLang="zh-CN" dirty="0">
                <a:solidFill>
                  <a:srgbClr val="000000"/>
                </a:solidFill>
                <a:latin typeface="Times New Roman" panose="02020603050405020304" pitchFamily="18" charset="0"/>
                <a:cs typeface="Times New Roman" panose="02020603050405020304" pitchFamily="18" charset="0"/>
              </a:rPr>
              <a:t>H. Mei et al, Phys. Rev. C 91, 064305 (2015).</a:t>
            </a:r>
            <a:endParaRPr lang="en-US" altLang="zh-CN" dirty="0">
              <a:solidFill>
                <a:srgbClr val="000000"/>
              </a:solidFill>
              <a:latin typeface="Times New Roman" panose="02020603050405020304" pitchFamily="18" charset="0"/>
              <a:cs typeface="Times New Roman" panose="02020603050405020304" pitchFamily="18" charset="0"/>
            </a:endParaRPr>
          </a:p>
          <a:p>
            <a:pPr>
              <a:buSzPct val="60000"/>
            </a:pPr>
            <a:r>
              <a:rPr lang="en-US" altLang="zh-CN" dirty="0">
                <a:solidFill>
                  <a:srgbClr val="000000"/>
                </a:solidFill>
                <a:latin typeface="Times New Roman" panose="02020603050405020304" pitchFamily="18" charset="0"/>
                <a:cs typeface="Times New Roman" panose="02020603050405020304" pitchFamily="18" charset="0"/>
              </a:rPr>
              <a:t>J.-W. Cui et al, Phys. Rev. C 95, 024323 (2017).</a:t>
            </a:r>
            <a:endParaRPr lang="en-US" altLang="zh-CN" dirty="0">
              <a:solidFill>
                <a:srgbClr val="000000"/>
              </a:solidFill>
              <a:latin typeface="Times New Roman" panose="02020603050405020304" pitchFamily="18" charset="0"/>
              <a:cs typeface="Times New Roman" panose="02020603050405020304" pitchFamily="18" charset="0"/>
            </a:endParaRPr>
          </a:p>
          <a:p>
            <a:pPr>
              <a:buSzPct val="60000"/>
            </a:pPr>
            <a:r>
              <a:rPr lang="da-DK" altLang="zh-CN" dirty="0">
                <a:solidFill>
                  <a:srgbClr val="000000"/>
                </a:solidFill>
                <a:latin typeface="Times New Roman" panose="02020603050405020304" pitchFamily="18" charset="0"/>
                <a:cs typeface="Times New Roman" panose="02020603050405020304" pitchFamily="18" charset="0"/>
              </a:rPr>
              <a:t>X. Y. Wu et al, Phys. Rev. C 95,034309 (2017)......</a:t>
            </a:r>
            <a:endParaRPr lang="da-DK" altLang="zh-CN" dirty="0">
              <a:solidFill>
                <a:srgbClr val="000000"/>
              </a:solidFill>
              <a:latin typeface="Times New Roman" panose="02020603050405020304" pitchFamily="18" charset="0"/>
              <a:cs typeface="Times New Roman" panose="02020603050405020304" pitchFamily="18" charset="0"/>
            </a:endParaRPr>
          </a:p>
          <a:p>
            <a:endParaRPr lang="en-US" altLang="zh-CN" dirty="0">
              <a:latin typeface="TimesNewRomanPS-ItalicMT"/>
              <a:cs typeface="Times New Roman" panose="02020603050405020304" pitchFamily="18" charset="0"/>
            </a:endParaRPr>
          </a:p>
        </p:txBody>
      </p:sp>
      <p:sp>
        <p:nvSpPr>
          <p:cNvPr id="9" name="文本框 8"/>
          <p:cNvSpPr txBox="1"/>
          <p:nvPr/>
        </p:nvSpPr>
        <p:spPr>
          <a:xfrm>
            <a:off x="5774077" y="1137373"/>
            <a:ext cx="5969286" cy="4616648"/>
          </a:xfrm>
          <a:prstGeom prst="rect">
            <a:avLst/>
          </a:prstGeom>
          <a:noFill/>
        </p:spPr>
        <p:txBody>
          <a:bodyPr wrap="square" rtlCol="0">
            <a:spAutoFit/>
          </a:bodyPr>
          <a:lstStyle/>
          <a:p>
            <a:pPr marL="342900" indent="-342900">
              <a:buSzPct val="60000"/>
              <a:buFont typeface="Wingdings" panose="05000000000000000000" pitchFamily="2" charset="2"/>
              <a:buChar char="p"/>
            </a:pPr>
            <a:r>
              <a:rPr lang="en-US" altLang="zh-CN" sz="2400" b="1" dirty="0">
                <a:latin typeface="Times New Roman" panose="02020603050405020304" pitchFamily="18" charset="0"/>
                <a:cs typeface="Times New Roman" panose="02020603050405020304" pitchFamily="18" charset="0"/>
              </a:rPr>
              <a:t>Few-body calculation</a:t>
            </a:r>
            <a:endParaRPr lang="en-US" altLang="zh-CN" sz="2400" b="1" dirty="0">
              <a:latin typeface="Times New Roman" panose="02020603050405020304" pitchFamily="18" charset="0"/>
              <a:cs typeface="Times New Roman" panose="02020603050405020304" pitchFamily="18" charset="0"/>
            </a:endParaRPr>
          </a:p>
          <a:p>
            <a:r>
              <a:rPr lang="en-US" altLang="zh-CN" dirty="0" err="1">
                <a:latin typeface="Times New Roman" panose="02020603050405020304" pitchFamily="18" charset="0"/>
                <a:cs typeface="Times New Roman" panose="02020603050405020304" pitchFamily="18" charset="0"/>
              </a:rPr>
              <a:t>Hiyama</a:t>
            </a:r>
            <a:r>
              <a:rPr lang="en-US" altLang="zh-CN" dirty="0">
                <a:latin typeface="Times New Roman" panose="02020603050405020304" pitchFamily="18" charset="0"/>
                <a:cs typeface="Times New Roman" panose="02020603050405020304" pitchFamily="18" charset="0"/>
              </a:rPr>
              <a:t> &amp; </a:t>
            </a:r>
            <a:r>
              <a:rPr lang="en-US" altLang="zh-CN" dirty="0" err="1">
                <a:latin typeface="Times New Roman" panose="02020603050405020304" pitchFamily="18" charset="0"/>
                <a:cs typeface="Times New Roman" panose="02020603050405020304" pitchFamily="18" charset="0"/>
              </a:rPr>
              <a:t>Kamimura</a:t>
            </a:r>
            <a:r>
              <a:rPr lang="en-US" altLang="zh-CN" dirty="0">
                <a:latin typeface="Times New Roman" panose="02020603050405020304" pitchFamily="18" charset="0"/>
                <a:cs typeface="Times New Roman" panose="02020603050405020304" pitchFamily="18" charset="0"/>
              </a:rPr>
              <a:t> et al, PRC 66, 024007 (2002).</a:t>
            </a:r>
            <a:endParaRPr lang="en-US" altLang="zh-CN" dirty="0">
              <a:latin typeface="Times New Roman" panose="02020603050405020304" pitchFamily="18" charset="0"/>
              <a:cs typeface="Times New Roman" panose="02020603050405020304" pitchFamily="18" charset="0"/>
            </a:endParaRPr>
          </a:p>
          <a:p>
            <a:r>
              <a:rPr lang="en-US" altLang="zh-CN" dirty="0" err="1">
                <a:latin typeface="Times New Roman" panose="02020603050405020304" pitchFamily="18" charset="0"/>
                <a:cs typeface="Times New Roman" panose="02020603050405020304" pitchFamily="18" charset="0"/>
              </a:rPr>
              <a:t>Hiyama</a:t>
            </a:r>
            <a:r>
              <a:rPr lang="en-US" altLang="zh-CN" dirty="0">
                <a:latin typeface="Times New Roman" panose="02020603050405020304" pitchFamily="18" charset="0"/>
                <a:cs typeface="Times New Roman" panose="02020603050405020304" pitchFamily="18" charset="0"/>
              </a:rPr>
              <a:t> &amp; </a:t>
            </a:r>
            <a:r>
              <a:rPr lang="en-US" altLang="zh-CN" dirty="0" err="1">
                <a:latin typeface="Times New Roman" panose="02020603050405020304" pitchFamily="18" charset="0"/>
                <a:cs typeface="Times New Roman" panose="02020603050405020304" pitchFamily="18" charset="0"/>
              </a:rPr>
              <a:t>Kamimura</a:t>
            </a:r>
            <a:r>
              <a:rPr lang="en-US" altLang="zh-CN" dirty="0">
                <a:latin typeface="Times New Roman" panose="02020603050405020304" pitchFamily="18" charset="0"/>
                <a:cs typeface="Times New Roman" panose="02020603050405020304" pitchFamily="18" charset="0"/>
              </a:rPr>
              <a:t> et al, PRL 104, 212502 (2010)…...</a:t>
            </a:r>
            <a:endParaRPr lang="en-US" altLang="zh-CN" dirty="0">
              <a:latin typeface="Times New Roman" panose="02020603050405020304" pitchFamily="18" charset="0"/>
              <a:cs typeface="Times New Roman" panose="02020603050405020304" pitchFamily="18" charset="0"/>
            </a:endParaRPr>
          </a:p>
          <a:p>
            <a:pPr lvl="0"/>
            <a:endParaRPr lang="en-US" altLang="zh-CN" dirty="0">
              <a:latin typeface="TimesNewRomanPS-ItalicMT"/>
            </a:endParaRPr>
          </a:p>
          <a:p>
            <a:pPr marL="342900" indent="-342900">
              <a:buSzPct val="60000"/>
              <a:buFont typeface="Wingdings" panose="05000000000000000000" pitchFamily="2" charset="2"/>
              <a:buChar char="p"/>
            </a:pPr>
            <a:r>
              <a:rPr lang="en-US" altLang="zh-CN" sz="2400" b="1" dirty="0">
                <a:latin typeface="Times New Roman" panose="02020603050405020304" pitchFamily="18" charset="0"/>
                <a:cs typeface="Times New Roman" panose="02020603050405020304" pitchFamily="18" charset="0"/>
              </a:rPr>
              <a:t>Cluster model</a:t>
            </a:r>
            <a:endParaRPr lang="en-US" altLang="zh-CN" sz="2400" b="1"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E. </a:t>
            </a:r>
            <a:r>
              <a:rPr lang="en-US" altLang="zh-CN" dirty="0" err="1">
                <a:latin typeface="Times New Roman" panose="02020603050405020304" pitchFamily="18" charset="0"/>
                <a:cs typeface="Times New Roman" panose="02020603050405020304" pitchFamily="18" charset="0"/>
              </a:rPr>
              <a:t>Hiyama</a:t>
            </a:r>
            <a:r>
              <a:rPr lang="en-US" altLang="zh-CN" dirty="0">
                <a:latin typeface="Times New Roman" panose="02020603050405020304" pitchFamily="18" charset="0"/>
                <a:cs typeface="Times New Roman" panose="02020603050405020304" pitchFamily="18" charset="0"/>
              </a:rPr>
              <a:t> et al, Phys. Rev. C 66, 024007 (2002).</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E. </a:t>
            </a:r>
            <a:r>
              <a:rPr lang="en-US" altLang="zh-CN" dirty="0" err="1">
                <a:latin typeface="Times New Roman" panose="02020603050405020304" pitchFamily="18" charset="0"/>
                <a:cs typeface="Times New Roman" panose="02020603050405020304" pitchFamily="18" charset="0"/>
              </a:rPr>
              <a:t>Hiyama</a:t>
            </a:r>
            <a:r>
              <a:rPr lang="en-US" altLang="zh-CN" dirty="0">
                <a:latin typeface="Times New Roman" panose="02020603050405020304" pitchFamily="18" charset="0"/>
                <a:cs typeface="Times New Roman" panose="02020603050405020304" pitchFamily="18" charset="0"/>
              </a:rPr>
              <a:t> et al, Prog. Part. </a:t>
            </a:r>
            <a:r>
              <a:rPr lang="en-US" altLang="zh-CN" dirty="0" err="1">
                <a:latin typeface="Times New Roman" panose="02020603050405020304" pitchFamily="18" charset="0"/>
                <a:cs typeface="Times New Roman" panose="02020603050405020304" pitchFamily="18" charset="0"/>
              </a:rPr>
              <a:t>Nucl</a:t>
            </a:r>
            <a:r>
              <a:rPr lang="en-US" altLang="zh-CN" dirty="0">
                <a:latin typeface="Times New Roman" panose="02020603050405020304" pitchFamily="18" charset="0"/>
                <a:cs typeface="Times New Roman" panose="02020603050405020304" pitchFamily="18" charset="0"/>
              </a:rPr>
              <a:t>. Phys. 63, 339 (2009)……</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342900" indent="-342900">
              <a:buSzPct val="70000"/>
              <a:buFont typeface="Wingdings" panose="05000000000000000000" pitchFamily="2" charset="2"/>
              <a:buChar char="p"/>
            </a:pPr>
            <a:r>
              <a:rPr lang="en-US" altLang="zh-CN" sz="2400" b="1" dirty="0">
                <a:latin typeface="Times New Roman" panose="02020603050405020304" pitchFamily="18" charset="0"/>
                <a:cs typeface="Times New Roman" panose="02020603050405020304" pitchFamily="18" charset="0"/>
              </a:rPr>
              <a:t>Ab initio approach</a:t>
            </a:r>
            <a:endParaRPr lang="en-US" altLang="zh-CN" sz="2400" b="1"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H. </a:t>
            </a:r>
            <a:r>
              <a:rPr lang="en-US" altLang="zh-CN" dirty="0" err="1">
                <a:latin typeface="Times New Roman" panose="02020603050405020304" pitchFamily="18" charset="0"/>
                <a:cs typeface="Times New Roman" panose="02020603050405020304" pitchFamily="18" charset="0"/>
              </a:rPr>
              <a:t>Nemura</a:t>
            </a:r>
            <a:r>
              <a:rPr lang="en-US" altLang="zh-CN" dirty="0">
                <a:latin typeface="Times New Roman" panose="02020603050405020304" pitchFamily="18" charset="0"/>
                <a:cs typeface="Times New Roman" panose="02020603050405020304" pitchFamily="18" charset="0"/>
              </a:rPr>
              <a:t> et al, Phys. Rev. Lett. 89, 142504 (2002).</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Roland Wirth et al, Phys. Rev. Lett. 113, 192502 (2014)……</a:t>
            </a:r>
            <a:endParaRPr lang="en-US" altLang="zh-CN" dirty="0">
              <a:latin typeface="Times New Roman" panose="02020603050405020304" pitchFamily="18" charset="0"/>
              <a:cs typeface="Times New Roman" panose="02020603050405020304" pitchFamily="18" charset="0"/>
            </a:endParaRPr>
          </a:p>
          <a:p>
            <a:pPr>
              <a:buSzPct val="60000"/>
            </a:pPr>
            <a:endParaRPr lang="en-US" altLang="zh-CN" dirty="0">
              <a:latin typeface="TimesNewRomanPS-ItalicMT"/>
            </a:endParaRPr>
          </a:p>
          <a:p>
            <a:pPr marL="342900" indent="-342900">
              <a:buSzPct val="60000"/>
              <a:buFont typeface="Wingdings" panose="05000000000000000000" pitchFamily="2" charset="2"/>
              <a:buChar char="p"/>
            </a:pPr>
            <a:r>
              <a:rPr lang="en-US" altLang="zh-CN" sz="2400" b="1" dirty="0">
                <a:latin typeface="Times New Roman" panose="02020603050405020304" pitchFamily="18" charset="0"/>
                <a:cs typeface="Times New Roman" panose="02020603050405020304" pitchFamily="18" charset="0"/>
              </a:rPr>
              <a:t>Skyrme-Hartree-Fock (SHF)</a:t>
            </a:r>
            <a:endParaRPr lang="en-US" altLang="zh-CN" sz="2400" b="1" dirty="0">
              <a:solidFill>
                <a:srgbClr val="000000"/>
              </a:solidFill>
              <a:latin typeface="Times New Roman" panose="02020603050405020304" pitchFamily="18" charset="0"/>
              <a:cs typeface="Times New Roman" panose="02020603050405020304" pitchFamily="18" charset="0"/>
            </a:endParaRPr>
          </a:p>
          <a:p>
            <a:r>
              <a:rPr lang="en-US" altLang="zh-CN" dirty="0">
                <a:solidFill>
                  <a:srgbClr val="000000"/>
                </a:solidFill>
                <a:latin typeface="Times New Roman" panose="02020603050405020304" pitchFamily="18" charset="0"/>
                <a:cs typeface="Times New Roman" panose="02020603050405020304" pitchFamily="18" charset="0"/>
              </a:rPr>
              <a:t>X-</a:t>
            </a:r>
            <a:r>
              <a:rPr lang="en-US" altLang="zh-CN" dirty="0" err="1">
                <a:solidFill>
                  <a:srgbClr val="000000"/>
                </a:solidFill>
                <a:latin typeface="Times New Roman" panose="02020603050405020304" pitchFamily="18" charset="0"/>
                <a:cs typeface="Times New Roman" panose="02020603050405020304" pitchFamily="18" charset="0"/>
              </a:rPr>
              <a:t>R.Zhou</a:t>
            </a:r>
            <a:r>
              <a:rPr lang="en-US" altLang="zh-CN" dirty="0">
                <a:solidFill>
                  <a:srgbClr val="000000"/>
                </a:solidFill>
                <a:latin typeface="Times New Roman" panose="02020603050405020304" pitchFamily="18" charset="0"/>
                <a:cs typeface="Times New Roman" panose="02020603050405020304" pitchFamily="18" charset="0"/>
              </a:rPr>
              <a:t> et al, PRC 76 034312(2007)</a:t>
            </a:r>
            <a:endParaRPr lang="en-US" altLang="zh-CN" dirty="0">
              <a:solidFill>
                <a:srgbClr val="000000"/>
              </a:solidFill>
              <a:latin typeface="Times New Roman" panose="02020603050405020304" pitchFamily="18" charset="0"/>
              <a:cs typeface="Times New Roman" panose="02020603050405020304" pitchFamily="18" charset="0"/>
            </a:endParaRPr>
          </a:p>
          <a:p>
            <a:r>
              <a:rPr lang="nl-NL" altLang="zh-CN" dirty="0">
                <a:latin typeface="Times New Roman" panose="02020603050405020304" pitchFamily="18" charset="0"/>
                <a:cs typeface="Times New Roman" panose="02020603050405020304" pitchFamily="18" charset="0"/>
              </a:rPr>
              <a:t>H-J. Schulze et al, PRC 90   047301(2014)</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87891" y="5749208"/>
            <a:ext cx="11367369" cy="398780"/>
          </a:xfrm>
          <a:prstGeom prst="rect">
            <a:avLst/>
          </a:prstGeom>
          <a:noFill/>
        </p:spPr>
        <p:txBody>
          <a:bodyPr wrap="square" rtlCol="0">
            <a:spAutoFit/>
          </a:bodyPr>
          <a:lstStyle/>
          <a:p>
            <a:endParaRPr lang="zh-CN" altLang="en-US" sz="2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4" name="直接连接符 3"/>
          <p:cNvCxnSpPr/>
          <p:nvPr/>
        </p:nvCxnSpPr>
        <p:spPr>
          <a:xfrm>
            <a:off x="0" y="1044473"/>
            <a:ext cx="8618220" cy="0"/>
          </a:xfrm>
          <a:prstGeom prst="line">
            <a:avLst/>
          </a:prstGeom>
          <a:ln w="88900">
            <a:solidFill>
              <a:srgbClr val="FF0000"/>
            </a:solidFill>
          </a:ln>
        </p:spPr>
        <p:style>
          <a:lnRef idx="3">
            <a:schemeClr val="accent2"/>
          </a:lnRef>
          <a:fillRef idx="0">
            <a:schemeClr val="accent2"/>
          </a:fillRef>
          <a:effectRef idx="2">
            <a:schemeClr val="accent2"/>
          </a:effectRef>
          <a:fontRef idx="minor">
            <a:schemeClr val="tx1"/>
          </a:fontRef>
        </p:style>
      </p:cxnSp>
      <p:sp>
        <p:nvSpPr>
          <p:cNvPr id="6" name="标题 1"/>
          <p:cNvSpPr txBox="1"/>
          <p:nvPr/>
        </p:nvSpPr>
        <p:spPr>
          <a:xfrm>
            <a:off x="55085" y="126974"/>
            <a:ext cx="5969934" cy="715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Theory for </a:t>
            </a:r>
            <a:r>
              <a:rPr lang="en-US" altLang="zh-CN" sz="4000" b="1" dirty="0" err="1">
                <a:latin typeface="Times New Roman" panose="02020603050405020304" pitchFamily="18" charset="0"/>
                <a:ea typeface="黑体" panose="02010609060101010101" pitchFamily="49" charset="-122"/>
                <a:cs typeface="Times New Roman" panose="02020603050405020304" pitchFamily="18" charset="0"/>
              </a:rPr>
              <a:t>hypernucleus</a:t>
            </a:r>
            <a:endParaRPr lang="zh-CN" altLang="en-US" sz="40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58200" y="218762"/>
            <a:ext cx="3611880" cy="666113"/>
          </a:xfrm>
          <a:prstGeom prst="rect">
            <a:avLst/>
          </a:prstGeom>
        </p:spPr>
      </p:pic>
      <p:sp>
        <p:nvSpPr>
          <p:cNvPr id="3" name="灯片编号占位符 2"/>
          <p:cNvSpPr>
            <a:spLocks noGrp="1"/>
          </p:cNvSpPr>
          <p:nvPr>
            <p:ph type="sldNum" sz="quarter" idx="12"/>
          </p:nvPr>
        </p:nvSpPr>
        <p:spPr/>
        <p:txBody>
          <a:bodyPr/>
          <a:lstStyle/>
          <a:p>
            <a:fld id="{AA7AABCA-BF8C-47E2-B322-6BC8FCEB0E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5403" y="841273"/>
            <a:ext cx="8618220" cy="0"/>
          </a:xfrm>
          <a:prstGeom prst="line">
            <a:avLst/>
          </a:prstGeom>
          <a:ln w="88900">
            <a:solidFill>
              <a:schemeClr val="accent1"/>
            </a:solidFill>
          </a:ln>
        </p:spPr>
        <p:style>
          <a:lnRef idx="3">
            <a:schemeClr val="accent2"/>
          </a:lnRef>
          <a:fillRef idx="0">
            <a:schemeClr val="accent2"/>
          </a:fillRef>
          <a:effectRef idx="2">
            <a:schemeClr val="accent2"/>
          </a:effectRef>
          <a:fontRef idx="minor">
            <a:schemeClr val="tx1"/>
          </a:fontRef>
        </p:style>
      </p:cxnSp>
      <p:sp>
        <p:nvSpPr>
          <p:cNvPr id="8" name="标题 1"/>
          <p:cNvSpPr txBox="1"/>
          <p:nvPr/>
        </p:nvSpPr>
        <p:spPr>
          <a:xfrm>
            <a:off x="0" y="85725"/>
            <a:ext cx="9264650" cy="7454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latin typeface="Times New Roman" panose="02020603050405020304" pitchFamily="18" charset="0"/>
                <a:cs typeface="Times New Roman" panose="02020603050405020304" pitchFamily="18" charset="0"/>
                <a:sym typeface="+mn-ea"/>
              </a:rPr>
              <a:t>The impurity effects of the Λ hyperon</a:t>
            </a:r>
            <a:r>
              <a:rPr lang="en-US" altLang="zh-CN" sz="4000" dirty="0">
                <a:sym typeface="+mn-ea"/>
              </a:rPr>
              <a:t> </a:t>
            </a:r>
            <a:r>
              <a:rPr lang="en-US" altLang="el-GR" sz="4000" b="1" dirty="0">
                <a:latin typeface="Times New Roman" panose="02020603050405020304" pitchFamily="18" charset="0"/>
                <a:ea typeface="黑体" panose="02010609060101010101" pitchFamily="49" charset="-122"/>
                <a:cs typeface="Times New Roman" panose="02020603050405020304" pitchFamily="18" charset="0"/>
                <a:sym typeface="+mn-ea"/>
              </a:rPr>
              <a:t> </a:t>
            </a:r>
            <a:endParaRPr lang="en-US" altLang="el-GR" sz="4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AA7AABCA-BF8C-47E2-B322-6BC8FCEB0E65}" type="slidenum">
              <a:rPr lang="zh-CN" altLang="en-US" smtClean="0"/>
            </a:fld>
            <a:endParaRPr lang="zh-CN" altLang="en-US"/>
          </a:p>
        </p:txBody>
      </p:sp>
      <p:sp>
        <p:nvSpPr>
          <p:cNvPr id="6" name="文本框 5"/>
          <p:cNvSpPr txBox="1"/>
          <p:nvPr/>
        </p:nvSpPr>
        <p:spPr>
          <a:xfrm>
            <a:off x="3366264" y="5320600"/>
            <a:ext cx="3628732" cy="523220"/>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C. Chen, Q. K. Sun, Y. X. Li, and T.T. Sun, Sci. China-Phys. Mech. Astron. 64, 2820</a:t>
            </a:r>
            <a:endParaRPr lang="zh-CN" altLang="en-US" sz="1400" dirty="0">
              <a:latin typeface="Times New Roman" panose="02020603050405020304" pitchFamily="18" charset="0"/>
              <a:cs typeface="Times New Roman" panose="02020603050405020304" pitchFamily="18" charset="0"/>
            </a:endParaRPr>
          </a:p>
        </p:txBody>
      </p:sp>
      <p:pic>
        <p:nvPicPr>
          <p:cNvPr id="3" name="图片 2" descr="102433wyFXAjLCvE0hy89O"/>
          <p:cNvPicPr>
            <a:picLocks noChangeAspect="1"/>
          </p:cNvPicPr>
          <p:nvPr/>
        </p:nvPicPr>
        <p:blipFill>
          <a:blip r:embed="rId1"/>
          <a:srcRect l="6627" t="33866" r="5750" b="35287"/>
          <a:stretch>
            <a:fillRect/>
          </a:stretch>
        </p:blipFill>
        <p:spPr>
          <a:xfrm>
            <a:off x="8761095" y="-13335"/>
            <a:ext cx="3430905" cy="871855"/>
          </a:xfrm>
          <a:prstGeom prst="rect">
            <a:avLst/>
          </a:prstGeom>
        </p:spPr>
      </p:pic>
      <p:pic>
        <p:nvPicPr>
          <p:cNvPr id="7" name="图片 6"/>
          <p:cNvPicPr>
            <a:picLocks noChangeAspect="1"/>
          </p:cNvPicPr>
          <p:nvPr/>
        </p:nvPicPr>
        <p:blipFill>
          <a:blip r:embed="rId2"/>
          <a:stretch>
            <a:fillRect/>
          </a:stretch>
        </p:blipFill>
        <p:spPr>
          <a:xfrm>
            <a:off x="3366135" y="1003935"/>
            <a:ext cx="3134360" cy="4258310"/>
          </a:xfrm>
          <a:prstGeom prst="rect">
            <a:avLst/>
          </a:prstGeom>
        </p:spPr>
      </p:pic>
      <p:sp>
        <p:nvSpPr>
          <p:cNvPr id="13" name="椭圆 12"/>
          <p:cNvSpPr/>
          <p:nvPr/>
        </p:nvSpPr>
        <p:spPr>
          <a:xfrm>
            <a:off x="4499303" y="1893618"/>
            <a:ext cx="203200" cy="188383"/>
          </a:xfrm>
          <a:prstGeom prst="ellipse">
            <a:avLst/>
          </a:prstGeom>
          <a:noFill/>
          <a:ln w="1905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椭圆 14"/>
          <p:cNvSpPr/>
          <p:nvPr/>
        </p:nvSpPr>
        <p:spPr>
          <a:xfrm>
            <a:off x="5177956" y="1893619"/>
            <a:ext cx="203200" cy="188382"/>
          </a:xfrm>
          <a:prstGeom prst="ellipse">
            <a:avLst/>
          </a:prstGeom>
          <a:noFill/>
          <a:ln w="1905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文本框 9"/>
          <p:cNvSpPr txBox="1"/>
          <p:nvPr/>
        </p:nvSpPr>
        <p:spPr>
          <a:xfrm>
            <a:off x="2799715" y="5843905"/>
            <a:ext cx="5200650" cy="922020"/>
          </a:xfrm>
          <a:prstGeom prst="rect">
            <a:avLst/>
          </a:prstGeom>
          <a:noFill/>
          <a:ln w="19050">
            <a:solidFill>
              <a:srgbClr val="2D7FC1"/>
            </a:solidFill>
          </a:ln>
        </p:spPr>
        <p:txBody>
          <a:bodyPr wrap="square" rtlCol="0">
            <a:spAutoFit/>
          </a:bodyPr>
          <a:p>
            <a:r>
              <a:rPr dirty="0">
                <a:latin typeface="Times New Roman" panose="02020603050405020304" pitchFamily="18" charset="0"/>
                <a:ea typeface="+mj-ea"/>
                <a:cs typeface="Times New Roman" panose="02020603050405020304" pitchFamily="18" charset="0"/>
              </a:rPr>
              <a:t>PESs as a function of the deformation parameter β2 in the Ne isotopes, as well as the corresponding single-Λ hypernuclei</a:t>
            </a:r>
            <a:r>
              <a:rPr lang="en-US" dirty="0">
                <a:latin typeface="Times New Roman" panose="02020603050405020304" pitchFamily="18" charset="0"/>
                <a:ea typeface="+mj-ea"/>
                <a:cs typeface="Times New Roman" panose="02020603050405020304" pitchFamily="18" charset="0"/>
              </a:rPr>
              <a:t>.</a:t>
            </a:r>
            <a:endParaRPr lang="en-US" dirty="0">
              <a:latin typeface="Times New Roman" panose="02020603050405020304" pitchFamily="18" charset="0"/>
              <a:ea typeface="+mj-ea"/>
              <a:cs typeface="Times New Roman" panose="02020603050405020304" pitchFamily="18" charset="0"/>
            </a:endParaRPr>
          </a:p>
        </p:txBody>
      </p:sp>
      <p:pic>
        <p:nvPicPr>
          <p:cNvPr id="11" name="图片 10"/>
          <p:cNvPicPr>
            <a:picLocks noChangeAspect="1"/>
          </p:cNvPicPr>
          <p:nvPr/>
        </p:nvPicPr>
        <p:blipFill>
          <a:blip r:embed="rId3"/>
          <a:stretch>
            <a:fillRect/>
          </a:stretch>
        </p:blipFill>
        <p:spPr>
          <a:xfrm>
            <a:off x="6500495" y="1099185"/>
            <a:ext cx="2247900" cy="3223260"/>
          </a:xfrm>
          <a:prstGeom prst="rect">
            <a:avLst/>
          </a:prstGeom>
        </p:spPr>
      </p:pic>
      <p:sp>
        <p:nvSpPr>
          <p:cNvPr id="17" name="文本框 16"/>
          <p:cNvSpPr txBox="1"/>
          <p:nvPr/>
        </p:nvSpPr>
        <p:spPr>
          <a:xfrm>
            <a:off x="6633845" y="4373245"/>
            <a:ext cx="2248535" cy="521970"/>
          </a:xfrm>
          <a:prstGeom prst="rect">
            <a:avLst/>
          </a:prstGeom>
        </p:spPr>
        <p:txBody>
          <a:bodyPr wrap="square">
            <a:spAutoFit/>
          </a:bodyPr>
          <a:p>
            <a:r>
              <a:rPr lang="en-US" altLang="zh-CN" sz="1400">
                <a:solidFill>
                  <a:srgbClr val="000000"/>
                </a:solidFill>
                <a:latin typeface="Times New Roman" panose="02020603050405020304" pitchFamily="18" charset="0"/>
                <a:ea typeface="Times-Roman"/>
                <a:cs typeface="Times New Roman" panose="02020603050405020304" pitchFamily="18" charset="0"/>
              </a:rPr>
              <a:t>Huai-Tong Xue, et al., Phys. Rev. C 109, 024324 (2024) </a:t>
            </a:r>
            <a:endParaRPr lang="en-US" altLang="zh-CN" sz="1400">
              <a:solidFill>
                <a:srgbClr val="000000"/>
              </a:solidFill>
              <a:latin typeface="Times New Roman" panose="02020603050405020304" pitchFamily="18" charset="0"/>
              <a:ea typeface="Times-Roman"/>
              <a:cs typeface="Times New Roman" panose="02020603050405020304" pitchFamily="18" charset="0"/>
            </a:endParaRPr>
          </a:p>
        </p:txBody>
      </p:sp>
      <p:pic>
        <p:nvPicPr>
          <p:cNvPr id="19" name="图片 18"/>
          <p:cNvPicPr>
            <a:picLocks noChangeAspect="1"/>
          </p:cNvPicPr>
          <p:nvPr/>
        </p:nvPicPr>
        <p:blipFill>
          <a:blip r:embed="rId4"/>
          <a:stretch>
            <a:fillRect/>
          </a:stretch>
        </p:blipFill>
        <p:spPr>
          <a:xfrm>
            <a:off x="8943975" y="1073150"/>
            <a:ext cx="2851150" cy="2350135"/>
          </a:xfrm>
          <a:prstGeom prst="rect">
            <a:avLst/>
          </a:prstGeom>
        </p:spPr>
      </p:pic>
      <p:sp>
        <p:nvSpPr>
          <p:cNvPr id="20" name="文本框 19"/>
          <p:cNvSpPr txBox="1"/>
          <p:nvPr/>
        </p:nvSpPr>
        <p:spPr>
          <a:xfrm>
            <a:off x="9264650" y="3463925"/>
            <a:ext cx="2712720" cy="521970"/>
          </a:xfrm>
          <a:prstGeom prst="rect">
            <a:avLst/>
          </a:prstGeom>
        </p:spPr>
        <p:txBody>
          <a:bodyPr wrap="square">
            <a:spAutoFit/>
          </a:bodyPr>
          <a:p>
            <a:r>
              <a:rPr lang="en-US" altLang="zh-CN" sz="1400">
                <a:solidFill>
                  <a:srgbClr val="000000"/>
                </a:solidFill>
                <a:latin typeface="Times-Roman"/>
                <a:ea typeface="Times-Roman"/>
              </a:rPr>
              <a:t>Myaing Thi Win et al., Phys. Rev. C 83, 014301 (2011)</a:t>
            </a:r>
            <a:endParaRPr lang="en-US" altLang="zh-CN" sz="1400">
              <a:solidFill>
                <a:srgbClr val="000000"/>
              </a:solidFill>
              <a:latin typeface="Times-Roman"/>
              <a:ea typeface="Times-Roman"/>
            </a:endParaRPr>
          </a:p>
        </p:txBody>
      </p:sp>
      <p:pic>
        <p:nvPicPr>
          <p:cNvPr id="23" name="图片 22"/>
          <p:cNvPicPr>
            <a:picLocks noChangeAspect="1"/>
          </p:cNvPicPr>
          <p:nvPr/>
        </p:nvPicPr>
        <p:blipFill>
          <a:blip r:embed="rId5"/>
          <a:stretch>
            <a:fillRect/>
          </a:stretch>
        </p:blipFill>
        <p:spPr>
          <a:xfrm>
            <a:off x="146685" y="1099185"/>
            <a:ext cx="2773680" cy="2170430"/>
          </a:xfrm>
          <a:prstGeom prst="rect">
            <a:avLst/>
          </a:prstGeom>
        </p:spPr>
      </p:pic>
      <p:pic>
        <p:nvPicPr>
          <p:cNvPr id="24" name="图片 23"/>
          <p:cNvPicPr>
            <a:picLocks noChangeAspect="1"/>
          </p:cNvPicPr>
          <p:nvPr/>
        </p:nvPicPr>
        <p:blipFill>
          <a:blip r:embed="rId6"/>
          <a:stretch>
            <a:fillRect/>
          </a:stretch>
        </p:blipFill>
        <p:spPr>
          <a:xfrm>
            <a:off x="227965" y="3364865"/>
            <a:ext cx="2772410" cy="2193925"/>
          </a:xfrm>
          <a:prstGeom prst="rect">
            <a:avLst/>
          </a:prstGeom>
        </p:spPr>
      </p:pic>
      <p:sp>
        <p:nvSpPr>
          <p:cNvPr id="25" name="文本框 24"/>
          <p:cNvSpPr txBox="1"/>
          <p:nvPr/>
        </p:nvSpPr>
        <p:spPr>
          <a:xfrm>
            <a:off x="412750" y="5558790"/>
            <a:ext cx="2712720" cy="521970"/>
          </a:xfrm>
          <a:prstGeom prst="rect">
            <a:avLst/>
          </a:prstGeom>
        </p:spPr>
        <p:txBody>
          <a:bodyPr wrap="square">
            <a:spAutoFit/>
          </a:bodyPr>
          <a:p>
            <a:r>
              <a:rPr lang="en-US" altLang="zh-CN" sz="1400">
                <a:solidFill>
                  <a:srgbClr val="000000"/>
                </a:solidFill>
                <a:latin typeface="Times-Roman"/>
                <a:ea typeface="Times-Roman"/>
              </a:rPr>
              <a:t>Myaing Thi Win et al., Phys. Rev. C 78, 054311 (2008)</a:t>
            </a:r>
            <a:endParaRPr lang="en-US" altLang="zh-CN" sz="1400">
              <a:solidFill>
                <a:srgbClr val="000000"/>
              </a:solidFill>
              <a:latin typeface="Times-Roman"/>
              <a:ea typeface="Times-Roman"/>
            </a:endParaRPr>
          </a:p>
        </p:txBody>
      </p:sp>
      <p:pic>
        <p:nvPicPr>
          <p:cNvPr id="5" name="图片 4"/>
          <p:cNvPicPr>
            <a:picLocks noChangeAspect="1"/>
          </p:cNvPicPr>
          <p:nvPr/>
        </p:nvPicPr>
        <p:blipFill>
          <a:blip r:embed="rId7"/>
          <a:stretch>
            <a:fillRect/>
          </a:stretch>
        </p:blipFill>
        <p:spPr>
          <a:xfrm>
            <a:off x="9015730" y="4026535"/>
            <a:ext cx="3113405" cy="2117725"/>
          </a:xfrm>
          <a:prstGeom prst="rect">
            <a:avLst/>
          </a:prstGeom>
        </p:spPr>
      </p:pic>
      <p:sp>
        <p:nvSpPr>
          <p:cNvPr id="9" name="文本框 8"/>
          <p:cNvSpPr txBox="1"/>
          <p:nvPr/>
        </p:nvSpPr>
        <p:spPr>
          <a:xfrm>
            <a:off x="9264650" y="6156325"/>
            <a:ext cx="2248535" cy="521970"/>
          </a:xfrm>
          <a:prstGeom prst="rect">
            <a:avLst/>
          </a:prstGeom>
        </p:spPr>
        <p:txBody>
          <a:bodyPr wrap="square">
            <a:spAutoFit/>
          </a:bodyPr>
          <a:p>
            <a:r>
              <a:rPr lang="en-US" altLang="zh-CN" sz="1400">
                <a:solidFill>
                  <a:srgbClr val="000000"/>
                </a:solidFill>
                <a:latin typeface="Times New Roman" panose="02020603050405020304" pitchFamily="18" charset="0"/>
                <a:ea typeface="Times-Roman"/>
                <a:cs typeface="Times New Roman" panose="02020603050405020304" pitchFamily="18" charset="0"/>
              </a:rPr>
              <a:t>Ji-Wei Cui, et al., Phys. Rev. C 95, 024323 (2024) </a:t>
            </a:r>
            <a:endParaRPr lang="en-US" altLang="zh-CN" sz="1400">
              <a:solidFill>
                <a:srgbClr val="000000"/>
              </a:solidFill>
              <a:latin typeface="Times New Roman" panose="02020603050405020304" pitchFamily="18" charset="0"/>
              <a:ea typeface="Times-Roman"/>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0" y="858418"/>
            <a:ext cx="8618220" cy="0"/>
          </a:xfrm>
          <a:prstGeom prst="line">
            <a:avLst/>
          </a:prstGeom>
          <a:ln w="88900">
            <a:solidFill>
              <a:srgbClr val="3480C3"/>
            </a:solidFill>
          </a:ln>
        </p:spPr>
        <p:style>
          <a:lnRef idx="3">
            <a:schemeClr val="accent2"/>
          </a:lnRef>
          <a:fillRef idx="0">
            <a:schemeClr val="accent2"/>
          </a:fillRef>
          <a:effectRef idx="2">
            <a:schemeClr val="accent2"/>
          </a:effectRef>
          <a:fontRef idx="minor">
            <a:schemeClr val="tx1"/>
          </a:fontRef>
        </p:style>
      </p:cxnSp>
      <p:sp>
        <p:nvSpPr>
          <p:cNvPr id="7" name="文本框 6"/>
          <p:cNvSpPr txBox="1"/>
          <p:nvPr/>
        </p:nvSpPr>
        <p:spPr>
          <a:xfrm>
            <a:off x="903909" y="1729355"/>
            <a:ext cx="5440913" cy="3675045"/>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Introduction</a:t>
            </a:r>
            <a:endPar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Formalism</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Results and discussions</a:t>
            </a:r>
            <a:endPar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Summary</a:t>
            </a:r>
            <a:endParaRPr lang="en-US" altLang="zh-CN" sz="40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12"/>
          <p:cNvSpPr txBox="1"/>
          <p:nvPr/>
        </p:nvSpPr>
        <p:spPr>
          <a:xfrm>
            <a:off x="243476" y="198"/>
            <a:ext cx="1782445" cy="73723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200" dirty="0">
                <a:latin typeface="Times New Roman" panose="02020603050405020304" pitchFamily="18" charset="0"/>
                <a:ea typeface="微软雅黑" panose="020B0503020204020204" pitchFamily="34" charset="-122"/>
                <a:cs typeface="Times New Roman" panose="02020603050405020304" pitchFamily="18" charset="0"/>
              </a:rPr>
              <a:t>Outline</a:t>
            </a:r>
            <a:endParaRPr lang="en-US" altLang="zh-CN" sz="42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descr="102433wyFXAjLCvE0hy89O"/>
          <p:cNvPicPr>
            <a:picLocks noChangeAspect="1"/>
          </p:cNvPicPr>
          <p:nvPr/>
        </p:nvPicPr>
        <p:blipFill>
          <a:blip r:embed="rId1"/>
          <a:srcRect l="6627" t="33866" r="5750" b="35287"/>
          <a:stretch>
            <a:fillRect/>
          </a:stretch>
        </p:blipFill>
        <p:spPr>
          <a:xfrm>
            <a:off x="8761095" y="-13335"/>
            <a:ext cx="3430905" cy="871855"/>
          </a:xfrm>
          <a:prstGeom prst="rect">
            <a:avLst/>
          </a:prstGeom>
        </p:spPr>
      </p:pic>
      <p:pic>
        <p:nvPicPr>
          <p:cNvPr id="6" name="图片 5" descr="high_res_sketch_image"/>
          <p:cNvPicPr>
            <a:picLocks noChangeAspect="1"/>
          </p:cNvPicPr>
          <p:nvPr/>
        </p:nvPicPr>
        <p:blipFill>
          <a:blip r:embed="rId2">
            <a:alphaModFix amt="39000"/>
          </a:blip>
          <a:srcRect t="23672" b="29559"/>
          <a:stretch>
            <a:fillRect/>
          </a:stretch>
        </p:blipFill>
        <p:spPr>
          <a:xfrm>
            <a:off x="6768465" y="4941570"/>
            <a:ext cx="5418455" cy="1910715"/>
          </a:xfrm>
          <a:prstGeom prst="rect">
            <a:avLst/>
          </a:prstGeom>
        </p:spPr>
      </p:pic>
    </p:spTree>
  </p:cSld>
  <p:clrMapOvr>
    <a:masterClrMapping/>
  </p:clrMapOvr>
</p:sld>
</file>

<file path=ppt/tags/tag1.xml><?xml version="1.0" encoding="utf-8"?>
<p:tagLst xmlns:p="http://schemas.openxmlformats.org/presentationml/2006/main">
  <p:tag name="COMMONDATA" val="eyJoZGlkIjoiYzBmNDZkYmM4NTRiNDYzYTliODVlMjE3YTljYjMwNz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8226</Words>
  <Application>WPS 演示</Application>
  <PresentationFormat>宽屏</PresentationFormat>
  <Paragraphs>304</Paragraphs>
  <Slides>21</Slides>
  <Notes>40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21</vt:i4>
      </vt:variant>
    </vt:vector>
  </HeadingPairs>
  <TitlesOfParts>
    <vt:vector size="43" baseType="lpstr">
      <vt:lpstr>Arial</vt:lpstr>
      <vt:lpstr>宋体</vt:lpstr>
      <vt:lpstr>Wingdings</vt:lpstr>
      <vt:lpstr>黑体</vt:lpstr>
      <vt:lpstr>Times New Roman</vt:lpstr>
      <vt:lpstr>华文行楷</vt:lpstr>
      <vt:lpstr>仿宋</vt:lpstr>
      <vt:lpstr>微软雅黑</vt:lpstr>
      <vt:lpstr>Gotham Rounded Book</vt:lpstr>
      <vt:lpstr>Segoe Print</vt:lpstr>
      <vt:lpstr>AdvPS81DB</vt:lpstr>
      <vt:lpstr>TimesNewRomanPS-ItalicMT</vt:lpstr>
      <vt:lpstr>Times-Roman</vt:lpstr>
      <vt:lpstr>楷体</vt:lpstr>
      <vt:lpstr>Arial Unicode MS</vt:lpstr>
      <vt:lpstr>Cambria</vt:lpstr>
      <vt:lpstr>Calibri</vt:lpstr>
      <vt:lpstr>等线</vt:lpstr>
      <vt:lpstr>Wingdings</vt:lpstr>
      <vt:lpstr>Cambria Math</vt:lpstr>
      <vt:lpstr>MS Mincho</vt:lpstr>
      <vt:lpstr>Office 主题​​</vt:lpstr>
      <vt:lpstr>PowerPoint 演示文稿</vt:lpstr>
      <vt:lpstr>PowerPoint 演示文稿</vt:lpstr>
      <vt:lpstr>PowerPoint 演示文稿</vt:lpstr>
      <vt:lpstr>Hypernucleus</vt:lpstr>
      <vt:lpstr>PowerPoint 演示文稿</vt:lpstr>
      <vt:lpstr>Experimental facilities in the world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deformation and PES of Ne </vt:lpstr>
      <vt:lpstr>Low-lying states of Ne</vt:lpstr>
      <vt:lpstr>Impurity effects of  on the hypernuclei</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guojing</dc:creator>
  <cp:lastModifiedBy>怀通</cp:lastModifiedBy>
  <cp:revision>1568</cp:revision>
  <dcterms:created xsi:type="dcterms:W3CDTF">2023-03-11T12:03:00Z</dcterms:created>
  <dcterms:modified xsi:type="dcterms:W3CDTF">2024-09-24T01:03:55Z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61888273AFF94BD19804E54A29C2DEB6_12</vt:lpwstr>
  </property>
  <property fmtid="{D5CDD505-2E9C-101B-9397-08002B2CF9AE}" pid="3" name="KSOProductBuildVer">
    <vt:lpwstr>2052-12.1.0.18276</vt:lpwstr>
  </property>
</Properties>
</file>