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56" r:id="rId2"/>
    <p:sldId id="625" r:id="rId3"/>
    <p:sldId id="450" r:id="rId4"/>
    <p:sldId id="373" r:id="rId5"/>
    <p:sldId id="623" r:id="rId6"/>
    <p:sldId id="626" r:id="rId7"/>
    <p:sldId id="627" r:id="rId8"/>
    <p:sldId id="628" r:id="rId9"/>
    <p:sldId id="446" r:id="rId10"/>
    <p:sldId id="436" r:id="rId11"/>
    <p:sldId id="630" r:id="rId12"/>
    <p:sldId id="631" r:id="rId13"/>
    <p:sldId id="438" r:id="rId14"/>
    <p:sldId id="622" r:id="rId15"/>
    <p:sldId id="439" r:id="rId16"/>
    <p:sldId id="629" r:id="rId17"/>
    <p:sldId id="611" r:id="rId18"/>
    <p:sldId id="618" r:id="rId19"/>
    <p:sldId id="395" r:id="rId20"/>
    <p:sldId id="684" r:id="rId21"/>
    <p:sldId id="685" r:id="rId22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F0000"/>
    <a:srgbClr val="0066FF"/>
    <a:srgbClr val="0432FF"/>
    <a:srgbClr val="7F7FFF"/>
    <a:srgbClr val="00E3DE"/>
    <a:srgbClr val="000000"/>
    <a:srgbClr val="A4642A"/>
    <a:srgbClr val="469346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3" autoAdjust="0"/>
    <p:restoredTop sz="94110" autoAdjust="0"/>
  </p:normalViewPr>
  <p:slideViewPr>
    <p:cSldViewPr snapToGrid="0">
      <p:cViewPr varScale="1">
        <p:scale>
          <a:sx n="119" d="100"/>
          <a:sy n="119" d="100"/>
        </p:scale>
        <p:origin x="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E2FAA0-B2D7-6A43-AF55-61F3B5122A12}" type="doc">
      <dgm:prSet loTypeId="urn:microsoft.com/office/officeart/2005/8/layout/cycle1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9D220E0-08DE-A84F-B9A0-7822DE031476}">
      <dgm:prSet phldrT="[文本]" custT="1"/>
      <dgm:spPr/>
      <dgm:t>
        <a:bodyPr/>
        <a:lstStyle/>
        <a:p>
          <a:r>
            <a:rPr lang="en-US" altLang="zh-CN" sz="2400" dirty="0">
              <a:solidFill>
                <a:srgbClr val="0066FF"/>
              </a:solidFill>
            </a:rPr>
            <a:t>V2</a:t>
          </a:r>
          <a:endParaRPr lang="zh-CN" altLang="en-US" sz="2400" dirty="0">
            <a:solidFill>
              <a:srgbClr val="0066FF"/>
            </a:solidFill>
          </a:endParaRPr>
        </a:p>
      </dgm:t>
    </dgm:pt>
    <dgm:pt modelId="{D7910CAB-D095-B645-B4D5-E0D80B894B10}" type="parTrans" cxnId="{969DACFB-3A42-8D49-9F71-0B19AFEBC29D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F9DE2874-AFA4-8940-A622-CA8CBC446C5F}" type="sibTrans" cxnId="{969DACFB-3A42-8D49-9F71-0B19AFEBC29D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A02AEFEB-4A6B-534D-94FE-F19C9271591D}">
      <dgm:prSet phldrT="[文本]" custT="1"/>
      <dgm:spPr/>
      <dgm:t>
        <a:bodyPr/>
        <a:lstStyle/>
        <a:p>
          <a:r>
            <a:rPr lang="en-US" altLang="zh-CN" sz="2400" dirty="0">
              <a:solidFill>
                <a:srgbClr val="0066FF"/>
              </a:solidFill>
            </a:rPr>
            <a:t>V3</a:t>
          </a:r>
          <a:endParaRPr lang="zh-CN" altLang="en-US" sz="2400" dirty="0">
            <a:solidFill>
              <a:srgbClr val="0066FF"/>
            </a:solidFill>
          </a:endParaRPr>
        </a:p>
      </dgm:t>
    </dgm:pt>
    <dgm:pt modelId="{AE5A0611-92EE-2E42-83B7-2C91B51AE3DF}" type="parTrans" cxnId="{E5CCB438-AF46-0140-9DB9-4391BBBDC72C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CDC55412-9AE8-C841-9269-14959346722C}" type="sibTrans" cxnId="{E5CCB438-AF46-0140-9DB9-4391BBBDC72C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60B94AC1-A257-B145-AC10-D10472E7E8FB}">
      <dgm:prSet phldrT="[文本]" custT="1"/>
      <dgm:spPr/>
      <dgm:t>
        <a:bodyPr/>
        <a:lstStyle/>
        <a:p>
          <a:r>
            <a:rPr lang="en-US" altLang="zh-CN" sz="2400" dirty="0">
              <a:solidFill>
                <a:srgbClr val="0066FF"/>
              </a:solidFill>
            </a:rPr>
            <a:t>V4</a:t>
          </a:r>
          <a:endParaRPr lang="zh-CN" altLang="en-US" sz="2400" dirty="0">
            <a:solidFill>
              <a:srgbClr val="0066FF"/>
            </a:solidFill>
          </a:endParaRPr>
        </a:p>
      </dgm:t>
    </dgm:pt>
    <dgm:pt modelId="{53A33F4A-ABCA-744F-869C-BE25ACC985E7}" type="parTrans" cxnId="{990D1E04-38E4-7549-B0B2-108DB1FAE1E4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DE3B1EEB-1A72-7641-AC94-BE7C071332CF}" type="sibTrans" cxnId="{990D1E04-38E4-7549-B0B2-108DB1FAE1E4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10D411BB-AEA0-4D4B-8521-BE04568EB55D}">
      <dgm:prSet phldrT="[文本]" custT="1"/>
      <dgm:spPr/>
      <dgm:t>
        <a:bodyPr/>
        <a:lstStyle/>
        <a:p>
          <a:r>
            <a:rPr lang="en-US" altLang="zh-CN" sz="2400" dirty="0">
              <a:solidFill>
                <a:srgbClr val="0066FF"/>
              </a:solidFill>
            </a:rPr>
            <a:t>V1</a:t>
          </a:r>
          <a:endParaRPr lang="zh-CN" altLang="en-US" sz="2400" dirty="0">
            <a:solidFill>
              <a:srgbClr val="0066FF"/>
            </a:solidFill>
          </a:endParaRPr>
        </a:p>
      </dgm:t>
    </dgm:pt>
    <dgm:pt modelId="{C578A8B2-6DB3-4548-B100-E56D08DA0F35}" type="parTrans" cxnId="{D6B16847-E681-E546-BDF3-252AD8C7BF07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6E853144-FE94-EF4A-8620-498521B9D197}" type="sibTrans" cxnId="{D6B16847-E681-E546-BDF3-252AD8C7BF07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030B9C6C-C8B6-DC47-9576-06BA1941FA56}" type="pres">
      <dgm:prSet presAssocID="{7DE2FAA0-B2D7-6A43-AF55-61F3B5122A12}" presName="cycle" presStyleCnt="0">
        <dgm:presLayoutVars>
          <dgm:dir/>
          <dgm:resizeHandles val="exact"/>
        </dgm:presLayoutVars>
      </dgm:prSet>
      <dgm:spPr/>
    </dgm:pt>
    <dgm:pt modelId="{78CA93BD-2D9A-4644-AFB5-8E504A4D76AD}" type="pres">
      <dgm:prSet presAssocID="{69D220E0-08DE-A84F-B9A0-7822DE031476}" presName="dummy" presStyleCnt="0"/>
      <dgm:spPr/>
    </dgm:pt>
    <dgm:pt modelId="{87389C61-34CF-F040-855A-F00F651FAC28}" type="pres">
      <dgm:prSet presAssocID="{69D220E0-08DE-A84F-B9A0-7822DE031476}" presName="node" presStyleLbl="revTx" presStyleIdx="0" presStyleCnt="4">
        <dgm:presLayoutVars>
          <dgm:bulletEnabled val="1"/>
        </dgm:presLayoutVars>
      </dgm:prSet>
      <dgm:spPr/>
    </dgm:pt>
    <dgm:pt modelId="{F1C3860B-3CA1-0842-87E5-E9710194D53A}" type="pres">
      <dgm:prSet presAssocID="{F9DE2874-AFA4-8940-A622-CA8CBC446C5F}" presName="sibTrans" presStyleLbl="node1" presStyleIdx="0" presStyleCnt="4"/>
      <dgm:spPr/>
    </dgm:pt>
    <dgm:pt modelId="{624E96FA-25E0-404F-B329-2719495F88E2}" type="pres">
      <dgm:prSet presAssocID="{A02AEFEB-4A6B-534D-94FE-F19C9271591D}" presName="dummy" presStyleCnt="0"/>
      <dgm:spPr/>
    </dgm:pt>
    <dgm:pt modelId="{6D404D71-814D-954B-B5BF-E9BC7FEA9E74}" type="pres">
      <dgm:prSet presAssocID="{A02AEFEB-4A6B-534D-94FE-F19C9271591D}" presName="node" presStyleLbl="revTx" presStyleIdx="1" presStyleCnt="4">
        <dgm:presLayoutVars>
          <dgm:bulletEnabled val="1"/>
        </dgm:presLayoutVars>
      </dgm:prSet>
      <dgm:spPr/>
    </dgm:pt>
    <dgm:pt modelId="{37419887-AC2F-A941-8046-96FE96F3469E}" type="pres">
      <dgm:prSet presAssocID="{CDC55412-9AE8-C841-9269-14959346722C}" presName="sibTrans" presStyleLbl="node1" presStyleIdx="1" presStyleCnt="4"/>
      <dgm:spPr/>
    </dgm:pt>
    <dgm:pt modelId="{96D442C4-F46E-3E4A-9267-7F70F5BDCC54}" type="pres">
      <dgm:prSet presAssocID="{60B94AC1-A257-B145-AC10-D10472E7E8FB}" presName="dummy" presStyleCnt="0"/>
      <dgm:spPr/>
    </dgm:pt>
    <dgm:pt modelId="{32915CA7-564F-9F4C-8610-33D8158EE1E1}" type="pres">
      <dgm:prSet presAssocID="{60B94AC1-A257-B145-AC10-D10472E7E8FB}" presName="node" presStyleLbl="revTx" presStyleIdx="2" presStyleCnt="4">
        <dgm:presLayoutVars>
          <dgm:bulletEnabled val="1"/>
        </dgm:presLayoutVars>
      </dgm:prSet>
      <dgm:spPr/>
    </dgm:pt>
    <dgm:pt modelId="{649030A0-2B10-EB4A-91A9-1EE2285BACC6}" type="pres">
      <dgm:prSet presAssocID="{DE3B1EEB-1A72-7641-AC94-BE7C071332CF}" presName="sibTrans" presStyleLbl="node1" presStyleIdx="2" presStyleCnt="4"/>
      <dgm:spPr/>
    </dgm:pt>
    <dgm:pt modelId="{64D88821-BCC3-8148-A2E7-0E1FA3A63A34}" type="pres">
      <dgm:prSet presAssocID="{10D411BB-AEA0-4D4B-8521-BE04568EB55D}" presName="dummy" presStyleCnt="0"/>
      <dgm:spPr/>
    </dgm:pt>
    <dgm:pt modelId="{23A5D349-74BA-9848-BA87-A699C58C16BF}" type="pres">
      <dgm:prSet presAssocID="{10D411BB-AEA0-4D4B-8521-BE04568EB55D}" presName="node" presStyleLbl="revTx" presStyleIdx="3" presStyleCnt="4">
        <dgm:presLayoutVars>
          <dgm:bulletEnabled val="1"/>
        </dgm:presLayoutVars>
      </dgm:prSet>
      <dgm:spPr/>
    </dgm:pt>
    <dgm:pt modelId="{38875C60-FBB7-F543-B95E-25951F6A3CF2}" type="pres">
      <dgm:prSet presAssocID="{6E853144-FE94-EF4A-8620-498521B9D197}" presName="sibTrans" presStyleLbl="node1" presStyleIdx="3" presStyleCnt="4"/>
      <dgm:spPr/>
    </dgm:pt>
  </dgm:ptLst>
  <dgm:cxnLst>
    <dgm:cxn modelId="{990D1E04-38E4-7549-B0B2-108DB1FAE1E4}" srcId="{7DE2FAA0-B2D7-6A43-AF55-61F3B5122A12}" destId="{60B94AC1-A257-B145-AC10-D10472E7E8FB}" srcOrd="2" destOrd="0" parTransId="{53A33F4A-ABCA-744F-869C-BE25ACC985E7}" sibTransId="{DE3B1EEB-1A72-7641-AC94-BE7C071332CF}"/>
    <dgm:cxn modelId="{01F0920D-F99B-7A41-893C-5298E6159D35}" type="presOf" srcId="{F9DE2874-AFA4-8940-A622-CA8CBC446C5F}" destId="{F1C3860B-3CA1-0842-87E5-E9710194D53A}" srcOrd="0" destOrd="0" presId="urn:microsoft.com/office/officeart/2005/8/layout/cycle1"/>
    <dgm:cxn modelId="{045A1B1F-408B-B542-8367-A1E91B0A00CB}" type="presOf" srcId="{6E853144-FE94-EF4A-8620-498521B9D197}" destId="{38875C60-FBB7-F543-B95E-25951F6A3CF2}" srcOrd="0" destOrd="0" presId="urn:microsoft.com/office/officeart/2005/8/layout/cycle1"/>
    <dgm:cxn modelId="{94BA8D30-1738-0240-B802-C92DC69C017F}" type="presOf" srcId="{69D220E0-08DE-A84F-B9A0-7822DE031476}" destId="{87389C61-34CF-F040-855A-F00F651FAC28}" srcOrd="0" destOrd="0" presId="urn:microsoft.com/office/officeart/2005/8/layout/cycle1"/>
    <dgm:cxn modelId="{E5CCB438-AF46-0140-9DB9-4391BBBDC72C}" srcId="{7DE2FAA0-B2D7-6A43-AF55-61F3B5122A12}" destId="{A02AEFEB-4A6B-534D-94FE-F19C9271591D}" srcOrd="1" destOrd="0" parTransId="{AE5A0611-92EE-2E42-83B7-2C91B51AE3DF}" sibTransId="{CDC55412-9AE8-C841-9269-14959346722C}"/>
    <dgm:cxn modelId="{D6B16847-E681-E546-BDF3-252AD8C7BF07}" srcId="{7DE2FAA0-B2D7-6A43-AF55-61F3B5122A12}" destId="{10D411BB-AEA0-4D4B-8521-BE04568EB55D}" srcOrd="3" destOrd="0" parTransId="{C578A8B2-6DB3-4548-B100-E56D08DA0F35}" sibTransId="{6E853144-FE94-EF4A-8620-498521B9D197}"/>
    <dgm:cxn modelId="{26590661-199F-C44F-829B-8C26DDCB8974}" type="presOf" srcId="{60B94AC1-A257-B145-AC10-D10472E7E8FB}" destId="{32915CA7-564F-9F4C-8610-33D8158EE1E1}" srcOrd="0" destOrd="0" presId="urn:microsoft.com/office/officeart/2005/8/layout/cycle1"/>
    <dgm:cxn modelId="{B6872F87-772C-D44D-B7A4-0EE760786DCA}" type="presOf" srcId="{CDC55412-9AE8-C841-9269-14959346722C}" destId="{37419887-AC2F-A941-8046-96FE96F3469E}" srcOrd="0" destOrd="0" presId="urn:microsoft.com/office/officeart/2005/8/layout/cycle1"/>
    <dgm:cxn modelId="{58F41F9E-EF68-F14A-86C3-D1BCD56CAED1}" type="presOf" srcId="{DE3B1EEB-1A72-7641-AC94-BE7C071332CF}" destId="{649030A0-2B10-EB4A-91A9-1EE2285BACC6}" srcOrd="0" destOrd="0" presId="urn:microsoft.com/office/officeart/2005/8/layout/cycle1"/>
    <dgm:cxn modelId="{E4C1BBB1-CF1C-CC43-8AC5-7A180F569571}" type="presOf" srcId="{10D411BB-AEA0-4D4B-8521-BE04568EB55D}" destId="{23A5D349-74BA-9848-BA87-A699C58C16BF}" srcOrd="0" destOrd="0" presId="urn:microsoft.com/office/officeart/2005/8/layout/cycle1"/>
    <dgm:cxn modelId="{8D5DF9CA-976E-9140-8963-4F421AB55AD3}" type="presOf" srcId="{7DE2FAA0-B2D7-6A43-AF55-61F3B5122A12}" destId="{030B9C6C-C8B6-DC47-9576-06BA1941FA56}" srcOrd="0" destOrd="0" presId="urn:microsoft.com/office/officeart/2005/8/layout/cycle1"/>
    <dgm:cxn modelId="{72F291FA-0650-2444-BBB4-650C0E95896E}" type="presOf" srcId="{A02AEFEB-4A6B-534D-94FE-F19C9271591D}" destId="{6D404D71-814D-954B-B5BF-E9BC7FEA9E74}" srcOrd="0" destOrd="0" presId="urn:microsoft.com/office/officeart/2005/8/layout/cycle1"/>
    <dgm:cxn modelId="{969DACFB-3A42-8D49-9F71-0B19AFEBC29D}" srcId="{7DE2FAA0-B2D7-6A43-AF55-61F3B5122A12}" destId="{69D220E0-08DE-A84F-B9A0-7822DE031476}" srcOrd="0" destOrd="0" parTransId="{D7910CAB-D095-B645-B4D5-E0D80B894B10}" sibTransId="{F9DE2874-AFA4-8940-A622-CA8CBC446C5F}"/>
    <dgm:cxn modelId="{8DBC2F64-74FA-0640-A656-CCAA873B8A4B}" type="presParOf" srcId="{030B9C6C-C8B6-DC47-9576-06BA1941FA56}" destId="{78CA93BD-2D9A-4644-AFB5-8E504A4D76AD}" srcOrd="0" destOrd="0" presId="urn:microsoft.com/office/officeart/2005/8/layout/cycle1"/>
    <dgm:cxn modelId="{D6E0F5B9-558C-934A-B9C4-04A686189FBE}" type="presParOf" srcId="{030B9C6C-C8B6-DC47-9576-06BA1941FA56}" destId="{87389C61-34CF-F040-855A-F00F651FAC28}" srcOrd="1" destOrd="0" presId="urn:microsoft.com/office/officeart/2005/8/layout/cycle1"/>
    <dgm:cxn modelId="{E2552596-1EA2-9C4C-AF38-B574A99B4944}" type="presParOf" srcId="{030B9C6C-C8B6-DC47-9576-06BA1941FA56}" destId="{F1C3860B-3CA1-0842-87E5-E9710194D53A}" srcOrd="2" destOrd="0" presId="urn:microsoft.com/office/officeart/2005/8/layout/cycle1"/>
    <dgm:cxn modelId="{1B9D3BB8-183C-5642-8A36-13506AABB94D}" type="presParOf" srcId="{030B9C6C-C8B6-DC47-9576-06BA1941FA56}" destId="{624E96FA-25E0-404F-B329-2719495F88E2}" srcOrd="3" destOrd="0" presId="urn:microsoft.com/office/officeart/2005/8/layout/cycle1"/>
    <dgm:cxn modelId="{AF3475A6-D056-B34C-AAEE-D2D1A774248B}" type="presParOf" srcId="{030B9C6C-C8B6-DC47-9576-06BA1941FA56}" destId="{6D404D71-814D-954B-B5BF-E9BC7FEA9E74}" srcOrd="4" destOrd="0" presId="urn:microsoft.com/office/officeart/2005/8/layout/cycle1"/>
    <dgm:cxn modelId="{91928B14-3743-3D4C-B9F4-1F26AB97351C}" type="presParOf" srcId="{030B9C6C-C8B6-DC47-9576-06BA1941FA56}" destId="{37419887-AC2F-A941-8046-96FE96F3469E}" srcOrd="5" destOrd="0" presId="urn:microsoft.com/office/officeart/2005/8/layout/cycle1"/>
    <dgm:cxn modelId="{AB8C4B32-D7D5-C447-81E5-F4A703ACA69B}" type="presParOf" srcId="{030B9C6C-C8B6-DC47-9576-06BA1941FA56}" destId="{96D442C4-F46E-3E4A-9267-7F70F5BDCC54}" srcOrd="6" destOrd="0" presId="urn:microsoft.com/office/officeart/2005/8/layout/cycle1"/>
    <dgm:cxn modelId="{3A6300F0-2543-6444-A110-E417C0266507}" type="presParOf" srcId="{030B9C6C-C8B6-DC47-9576-06BA1941FA56}" destId="{32915CA7-564F-9F4C-8610-33D8158EE1E1}" srcOrd="7" destOrd="0" presId="urn:microsoft.com/office/officeart/2005/8/layout/cycle1"/>
    <dgm:cxn modelId="{A2E6B0AC-794B-2544-A313-0B5EB6D0278A}" type="presParOf" srcId="{030B9C6C-C8B6-DC47-9576-06BA1941FA56}" destId="{649030A0-2B10-EB4A-91A9-1EE2285BACC6}" srcOrd="8" destOrd="0" presId="urn:microsoft.com/office/officeart/2005/8/layout/cycle1"/>
    <dgm:cxn modelId="{33CB245B-5A03-534C-A549-1195219AEC93}" type="presParOf" srcId="{030B9C6C-C8B6-DC47-9576-06BA1941FA56}" destId="{64D88821-BCC3-8148-A2E7-0E1FA3A63A34}" srcOrd="9" destOrd="0" presId="urn:microsoft.com/office/officeart/2005/8/layout/cycle1"/>
    <dgm:cxn modelId="{3EE64F81-2AE1-7143-A8B2-59EEB7F64DCF}" type="presParOf" srcId="{030B9C6C-C8B6-DC47-9576-06BA1941FA56}" destId="{23A5D349-74BA-9848-BA87-A699C58C16BF}" srcOrd="10" destOrd="0" presId="urn:microsoft.com/office/officeart/2005/8/layout/cycle1"/>
    <dgm:cxn modelId="{E8CCB398-93A5-954C-8D8C-995604193FE6}" type="presParOf" srcId="{030B9C6C-C8B6-DC47-9576-06BA1941FA56}" destId="{38875C60-FBB7-F543-B95E-25951F6A3CF2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E2FAA0-B2D7-6A43-AF55-61F3B5122A12}" type="doc">
      <dgm:prSet loTypeId="urn:microsoft.com/office/officeart/2005/8/layout/cycle1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9D220E0-08DE-A84F-B9A0-7822DE031476}">
      <dgm:prSet phldrT="[文本]" custT="1"/>
      <dgm:spPr/>
      <dgm:t>
        <a:bodyPr/>
        <a:lstStyle/>
        <a:p>
          <a:r>
            <a:rPr lang="en-US" altLang="zh-CN" sz="2400" dirty="0">
              <a:solidFill>
                <a:srgbClr val="0066FF"/>
              </a:solidFill>
            </a:rPr>
            <a:t>B2</a:t>
          </a:r>
          <a:endParaRPr lang="zh-CN" altLang="en-US" sz="2400" dirty="0">
            <a:solidFill>
              <a:srgbClr val="0066FF"/>
            </a:solidFill>
          </a:endParaRPr>
        </a:p>
      </dgm:t>
    </dgm:pt>
    <dgm:pt modelId="{D7910CAB-D095-B645-B4D5-E0D80B894B10}" type="parTrans" cxnId="{969DACFB-3A42-8D49-9F71-0B19AFEBC29D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F9DE2874-AFA4-8940-A622-CA8CBC446C5F}" type="sibTrans" cxnId="{969DACFB-3A42-8D49-9F71-0B19AFEBC29D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A02AEFEB-4A6B-534D-94FE-F19C9271591D}">
      <dgm:prSet phldrT="[文本]" custT="1"/>
      <dgm:spPr/>
      <dgm:t>
        <a:bodyPr/>
        <a:lstStyle/>
        <a:p>
          <a:r>
            <a:rPr lang="en-US" altLang="zh-CN" sz="2400">
              <a:solidFill>
                <a:srgbClr val="0066FF"/>
              </a:solidFill>
            </a:rPr>
            <a:t>B3</a:t>
          </a:r>
          <a:endParaRPr lang="zh-CN" altLang="en-US" sz="2400" dirty="0">
            <a:solidFill>
              <a:srgbClr val="0066FF"/>
            </a:solidFill>
          </a:endParaRPr>
        </a:p>
      </dgm:t>
    </dgm:pt>
    <dgm:pt modelId="{AE5A0611-92EE-2E42-83B7-2C91B51AE3DF}" type="parTrans" cxnId="{E5CCB438-AF46-0140-9DB9-4391BBBDC72C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CDC55412-9AE8-C841-9269-14959346722C}" type="sibTrans" cxnId="{E5CCB438-AF46-0140-9DB9-4391BBBDC72C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60B94AC1-A257-B145-AC10-D10472E7E8FB}">
      <dgm:prSet phldrT="[文本]" custT="1"/>
      <dgm:spPr/>
      <dgm:t>
        <a:bodyPr/>
        <a:lstStyle/>
        <a:p>
          <a:r>
            <a:rPr lang="en-US" altLang="zh-CN" sz="2400">
              <a:solidFill>
                <a:srgbClr val="0066FF"/>
              </a:solidFill>
            </a:rPr>
            <a:t>B4</a:t>
          </a:r>
          <a:endParaRPr lang="zh-CN" altLang="en-US" sz="2400" dirty="0">
            <a:solidFill>
              <a:srgbClr val="0066FF"/>
            </a:solidFill>
          </a:endParaRPr>
        </a:p>
      </dgm:t>
    </dgm:pt>
    <dgm:pt modelId="{53A33F4A-ABCA-744F-869C-BE25ACC985E7}" type="parTrans" cxnId="{990D1E04-38E4-7549-B0B2-108DB1FAE1E4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DE3B1EEB-1A72-7641-AC94-BE7C071332CF}" type="sibTrans" cxnId="{990D1E04-38E4-7549-B0B2-108DB1FAE1E4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10D411BB-AEA0-4D4B-8521-BE04568EB55D}">
      <dgm:prSet phldrT="[文本]" custT="1"/>
      <dgm:spPr/>
      <dgm:t>
        <a:bodyPr/>
        <a:lstStyle/>
        <a:p>
          <a:r>
            <a:rPr lang="en-US" altLang="zh-CN" sz="2400">
              <a:solidFill>
                <a:srgbClr val="0066FF"/>
              </a:solidFill>
            </a:rPr>
            <a:t>B1</a:t>
          </a:r>
          <a:endParaRPr lang="zh-CN" altLang="en-US" sz="2400" dirty="0">
            <a:solidFill>
              <a:srgbClr val="0066FF"/>
            </a:solidFill>
          </a:endParaRPr>
        </a:p>
      </dgm:t>
    </dgm:pt>
    <dgm:pt modelId="{C578A8B2-6DB3-4548-B100-E56D08DA0F35}" type="parTrans" cxnId="{D6B16847-E681-E546-BDF3-252AD8C7BF07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6E853144-FE94-EF4A-8620-498521B9D197}" type="sibTrans" cxnId="{D6B16847-E681-E546-BDF3-252AD8C7BF07}">
      <dgm:prSet/>
      <dgm:spPr/>
      <dgm:t>
        <a:bodyPr/>
        <a:lstStyle/>
        <a:p>
          <a:endParaRPr lang="zh-CN" altLang="en-US">
            <a:solidFill>
              <a:srgbClr val="0066FF"/>
            </a:solidFill>
          </a:endParaRPr>
        </a:p>
      </dgm:t>
    </dgm:pt>
    <dgm:pt modelId="{030B9C6C-C8B6-DC47-9576-06BA1941FA56}" type="pres">
      <dgm:prSet presAssocID="{7DE2FAA0-B2D7-6A43-AF55-61F3B5122A12}" presName="cycle" presStyleCnt="0">
        <dgm:presLayoutVars>
          <dgm:dir/>
          <dgm:resizeHandles val="exact"/>
        </dgm:presLayoutVars>
      </dgm:prSet>
      <dgm:spPr/>
    </dgm:pt>
    <dgm:pt modelId="{78CA93BD-2D9A-4644-AFB5-8E504A4D76AD}" type="pres">
      <dgm:prSet presAssocID="{69D220E0-08DE-A84F-B9A0-7822DE031476}" presName="dummy" presStyleCnt="0"/>
      <dgm:spPr/>
    </dgm:pt>
    <dgm:pt modelId="{87389C61-34CF-F040-855A-F00F651FAC28}" type="pres">
      <dgm:prSet presAssocID="{69D220E0-08DE-A84F-B9A0-7822DE031476}" presName="node" presStyleLbl="revTx" presStyleIdx="0" presStyleCnt="4">
        <dgm:presLayoutVars>
          <dgm:bulletEnabled val="1"/>
        </dgm:presLayoutVars>
      </dgm:prSet>
      <dgm:spPr/>
    </dgm:pt>
    <dgm:pt modelId="{F1C3860B-3CA1-0842-87E5-E9710194D53A}" type="pres">
      <dgm:prSet presAssocID="{F9DE2874-AFA4-8940-A622-CA8CBC446C5F}" presName="sibTrans" presStyleLbl="node1" presStyleIdx="0" presStyleCnt="4"/>
      <dgm:spPr/>
    </dgm:pt>
    <dgm:pt modelId="{624E96FA-25E0-404F-B329-2719495F88E2}" type="pres">
      <dgm:prSet presAssocID="{A02AEFEB-4A6B-534D-94FE-F19C9271591D}" presName="dummy" presStyleCnt="0"/>
      <dgm:spPr/>
    </dgm:pt>
    <dgm:pt modelId="{6D404D71-814D-954B-B5BF-E9BC7FEA9E74}" type="pres">
      <dgm:prSet presAssocID="{A02AEFEB-4A6B-534D-94FE-F19C9271591D}" presName="node" presStyleLbl="revTx" presStyleIdx="1" presStyleCnt="4">
        <dgm:presLayoutVars>
          <dgm:bulletEnabled val="1"/>
        </dgm:presLayoutVars>
      </dgm:prSet>
      <dgm:spPr/>
    </dgm:pt>
    <dgm:pt modelId="{37419887-AC2F-A941-8046-96FE96F3469E}" type="pres">
      <dgm:prSet presAssocID="{CDC55412-9AE8-C841-9269-14959346722C}" presName="sibTrans" presStyleLbl="node1" presStyleIdx="1" presStyleCnt="4"/>
      <dgm:spPr/>
    </dgm:pt>
    <dgm:pt modelId="{96D442C4-F46E-3E4A-9267-7F70F5BDCC54}" type="pres">
      <dgm:prSet presAssocID="{60B94AC1-A257-B145-AC10-D10472E7E8FB}" presName="dummy" presStyleCnt="0"/>
      <dgm:spPr/>
    </dgm:pt>
    <dgm:pt modelId="{32915CA7-564F-9F4C-8610-33D8158EE1E1}" type="pres">
      <dgm:prSet presAssocID="{60B94AC1-A257-B145-AC10-D10472E7E8FB}" presName="node" presStyleLbl="revTx" presStyleIdx="2" presStyleCnt="4">
        <dgm:presLayoutVars>
          <dgm:bulletEnabled val="1"/>
        </dgm:presLayoutVars>
      </dgm:prSet>
      <dgm:spPr/>
    </dgm:pt>
    <dgm:pt modelId="{649030A0-2B10-EB4A-91A9-1EE2285BACC6}" type="pres">
      <dgm:prSet presAssocID="{DE3B1EEB-1A72-7641-AC94-BE7C071332CF}" presName="sibTrans" presStyleLbl="node1" presStyleIdx="2" presStyleCnt="4"/>
      <dgm:spPr/>
    </dgm:pt>
    <dgm:pt modelId="{64D88821-BCC3-8148-A2E7-0E1FA3A63A34}" type="pres">
      <dgm:prSet presAssocID="{10D411BB-AEA0-4D4B-8521-BE04568EB55D}" presName="dummy" presStyleCnt="0"/>
      <dgm:spPr/>
    </dgm:pt>
    <dgm:pt modelId="{23A5D349-74BA-9848-BA87-A699C58C16BF}" type="pres">
      <dgm:prSet presAssocID="{10D411BB-AEA0-4D4B-8521-BE04568EB55D}" presName="node" presStyleLbl="revTx" presStyleIdx="3" presStyleCnt="4">
        <dgm:presLayoutVars>
          <dgm:bulletEnabled val="1"/>
        </dgm:presLayoutVars>
      </dgm:prSet>
      <dgm:spPr/>
    </dgm:pt>
    <dgm:pt modelId="{38875C60-FBB7-F543-B95E-25951F6A3CF2}" type="pres">
      <dgm:prSet presAssocID="{6E853144-FE94-EF4A-8620-498521B9D197}" presName="sibTrans" presStyleLbl="node1" presStyleIdx="3" presStyleCnt="4"/>
      <dgm:spPr/>
    </dgm:pt>
  </dgm:ptLst>
  <dgm:cxnLst>
    <dgm:cxn modelId="{990D1E04-38E4-7549-B0B2-108DB1FAE1E4}" srcId="{7DE2FAA0-B2D7-6A43-AF55-61F3B5122A12}" destId="{60B94AC1-A257-B145-AC10-D10472E7E8FB}" srcOrd="2" destOrd="0" parTransId="{53A33F4A-ABCA-744F-869C-BE25ACC985E7}" sibTransId="{DE3B1EEB-1A72-7641-AC94-BE7C071332CF}"/>
    <dgm:cxn modelId="{01F0920D-F99B-7A41-893C-5298E6159D35}" type="presOf" srcId="{F9DE2874-AFA4-8940-A622-CA8CBC446C5F}" destId="{F1C3860B-3CA1-0842-87E5-E9710194D53A}" srcOrd="0" destOrd="0" presId="urn:microsoft.com/office/officeart/2005/8/layout/cycle1"/>
    <dgm:cxn modelId="{045A1B1F-408B-B542-8367-A1E91B0A00CB}" type="presOf" srcId="{6E853144-FE94-EF4A-8620-498521B9D197}" destId="{38875C60-FBB7-F543-B95E-25951F6A3CF2}" srcOrd="0" destOrd="0" presId="urn:microsoft.com/office/officeart/2005/8/layout/cycle1"/>
    <dgm:cxn modelId="{94BA8D30-1738-0240-B802-C92DC69C017F}" type="presOf" srcId="{69D220E0-08DE-A84F-B9A0-7822DE031476}" destId="{87389C61-34CF-F040-855A-F00F651FAC28}" srcOrd="0" destOrd="0" presId="urn:microsoft.com/office/officeart/2005/8/layout/cycle1"/>
    <dgm:cxn modelId="{E5CCB438-AF46-0140-9DB9-4391BBBDC72C}" srcId="{7DE2FAA0-B2D7-6A43-AF55-61F3B5122A12}" destId="{A02AEFEB-4A6B-534D-94FE-F19C9271591D}" srcOrd="1" destOrd="0" parTransId="{AE5A0611-92EE-2E42-83B7-2C91B51AE3DF}" sibTransId="{CDC55412-9AE8-C841-9269-14959346722C}"/>
    <dgm:cxn modelId="{D6B16847-E681-E546-BDF3-252AD8C7BF07}" srcId="{7DE2FAA0-B2D7-6A43-AF55-61F3B5122A12}" destId="{10D411BB-AEA0-4D4B-8521-BE04568EB55D}" srcOrd="3" destOrd="0" parTransId="{C578A8B2-6DB3-4548-B100-E56D08DA0F35}" sibTransId="{6E853144-FE94-EF4A-8620-498521B9D197}"/>
    <dgm:cxn modelId="{26590661-199F-C44F-829B-8C26DDCB8974}" type="presOf" srcId="{60B94AC1-A257-B145-AC10-D10472E7E8FB}" destId="{32915CA7-564F-9F4C-8610-33D8158EE1E1}" srcOrd="0" destOrd="0" presId="urn:microsoft.com/office/officeart/2005/8/layout/cycle1"/>
    <dgm:cxn modelId="{B6872F87-772C-D44D-B7A4-0EE760786DCA}" type="presOf" srcId="{CDC55412-9AE8-C841-9269-14959346722C}" destId="{37419887-AC2F-A941-8046-96FE96F3469E}" srcOrd="0" destOrd="0" presId="urn:microsoft.com/office/officeart/2005/8/layout/cycle1"/>
    <dgm:cxn modelId="{58F41F9E-EF68-F14A-86C3-D1BCD56CAED1}" type="presOf" srcId="{DE3B1EEB-1A72-7641-AC94-BE7C071332CF}" destId="{649030A0-2B10-EB4A-91A9-1EE2285BACC6}" srcOrd="0" destOrd="0" presId="urn:microsoft.com/office/officeart/2005/8/layout/cycle1"/>
    <dgm:cxn modelId="{E4C1BBB1-CF1C-CC43-8AC5-7A180F569571}" type="presOf" srcId="{10D411BB-AEA0-4D4B-8521-BE04568EB55D}" destId="{23A5D349-74BA-9848-BA87-A699C58C16BF}" srcOrd="0" destOrd="0" presId="urn:microsoft.com/office/officeart/2005/8/layout/cycle1"/>
    <dgm:cxn modelId="{8D5DF9CA-976E-9140-8963-4F421AB55AD3}" type="presOf" srcId="{7DE2FAA0-B2D7-6A43-AF55-61F3B5122A12}" destId="{030B9C6C-C8B6-DC47-9576-06BA1941FA56}" srcOrd="0" destOrd="0" presId="urn:microsoft.com/office/officeart/2005/8/layout/cycle1"/>
    <dgm:cxn modelId="{72F291FA-0650-2444-BBB4-650C0E95896E}" type="presOf" srcId="{A02AEFEB-4A6B-534D-94FE-F19C9271591D}" destId="{6D404D71-814D-954B-B5BF-E9BC7FEA9E74}" srcOrd="0" destOrd="0" presId="urn:microsoft.com/office/officeart/2005/8/layout/cycle1"/>
    <dgm:cxn modelId="{969DACFB-3A42-8D49-9F71-0B19AFEBC29D}" srcId="{7DE2FAA0-B2D7-6A43-AF55-61F3B5122A12}" destId="{69D220E0-08DE-A84F-B9A0-7822DE031476}" srcOrd="0" destOrd="0" parTransId="{D7910CAB-D095-B645-B4D5-E0D80B894B10}" sibTransId="{F9DE2874-AFA4-8940-A622-CA8CBC446C5F}"/>
    <dgm:cxn modelId="{8DBC2F64-74FA-0640-A656-CCAA873B8A4B}" type="presParOf" srcId="{030B9C6C-C8B6-DC47-9576-06BA1941FA56}" destId="{78CA93BD-2D9A-4644-AFB5-8E504A4D76AD}" srcOrd="0" destOrd="0" presId="urn:microsoft.com/office/officeart/2005/8/layout/cycle1"/>
    <dgm:cxn modelId="{D6E0F5B9-558C-934A-B9C4-04A686189FBE}" type="presParOf" srcId="{030B9C6C-C8B6-DC47-9576-06BA1941FA56}" destId="{87389C61-34CF-F040-855A-F00F651FAC28}" srcOrd="1" destOrd="0" presId="urn:microsoft.com/office/officeart/2005/8/layout/cycle1"/>
    <dgm:cxn modelId="{E2552596-1EA2-9C4C-AF38-B574A99B4944}" type="presParOf" srcId="{030B9C6C-C8B6-DC47-9576-06BA1941FA56}" destId="{F1C3860B-3CA1-0842-87E5-E9710194D53A}" srcOrd="2" destOrd="0" presId="urn:microsoft.com/office/officeart/2005/8/layout/cycle1"/>
    <dgm:cxn modelId="{1B9D3BB8-183C-5642-8A36-13506AABB94D}" type="presParOf" srcId="{030B9C6C-C8B6-DC47-9576-06BA1941FA56}" destId="{624E96FA-25E0-404F-B329-2719495F88E2}" srcOrd="3" destOrd="0" presId="urn:microsoft.com/office/officeart/2005/8/layout/cycle1"/>
    <dgm:cxn modelId="{AF3475A6-D056-B34C-AAEE-D2D1A774248B}" type="presParOf" srcId="{030B9C6C-C8B6-DC47-9576-06BA1941FA56}" destId="{6D404D71-814D-954B-B5BF-E9BC7FEA9E74}" srcOrd="4" destOrd="0" presId="urn:microsoft.com/office/officeart/2005/8/layout/cycle1"/>
    <dgm:cxn modelId="{91928B14-3743-3D4C-B9F4-1F26AB97351C}" type="presParOf" srcId="{030B9C6C-C8B6-DC47-9576-06BA1941FA56}" destId="{37419887-AC2F-A941-8046-96FE96F3469E}" srcOrd="5" destOrd="0" presId="urn:microsoft.com/office/officeart/2005/8/layout/cycle1"/>
    <dgm:cxn modelId="{AB8C4B32-D7D5-C447-81E5-F4A703ACA69B}" type="presParOf" srcId="{030B9C6C-C8B6-DC47-9576-06BA1941FA56}" destId="{96D442C4-F46E-3E4A-9267-7F70F5BDCC54}" srcOrd="6" destOrd="0" presId="urn:microsoft.com/office/officeart/2005/8/layout/cycle1"/>
    <dgm:cxn modelId="{3A6300F0-2543-6444-A110-E417C0266507}" type="presParOf" srcId="{030B9C6C-C8B6-DC47-9576-06BA1941FA56}" destId="{32915CA7-564F-9F4C-8610-33D8158EE1E1}" srcOrd="7" destOrd="0" presId="urn:microsoft.com/office/officeart/2005/8/layout/cycle1"/>
    <dgm:cxn modelId="{A2E6B0AC-794B-2544-A313-0B5EB6D0278A}" type="presParOf" srcId="{030B9C6C-C8B6-DC47-9576-06BA1941FA56}" destId="{649030A0-2B10-EB4A-91A9-1EE2285BACC6}" srcOrd="8" destOrd="0" presId="urn:microsoft.com/office/officeart/2005/8/layout/cycle1"/>
    <dgm:cxn modelId="{33CB245B-5A03-534C-A549-1195219AEC93}" type="presParOf" srcId="{030B9C6C-C8B6-DC47-9576-06BA1941FA56}" destId="{64D88821-BCC3-8148-A2E7-0E1FA3A63A34}" srcOrd="9" destOrd="0" presId="urn:microsoft.com/office/officeart/2005/8/layout/cycle1"/>
    <dgm:cxn modelId="{3EE64F81-2AE1-7143-A8B2-59EEB7F64DCF}" type="presParOf" srcId="{030B9C6C-C8B6-DC47-9576-06BA1941FA56}" destId="{23A5D349-74BA-9848-BA87-A699C58C16BF}" srcOrd="10" destOrd="0" presId="urn:microsoft.com/office/officeart/2005/8/layout/cycle1"/>
    <dgm:cxn modelId="{E8CCB398-93A5-954C-8D8C-995604193FE6}" type="presParOf" srcId="{030B9C6C-C8B6-DC47-9576-06BA1941FA56}" destId="{38875C60-FBB7-F543-B95E-25951F6A3CF2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89C61-34CF-F040-855A-F00F651FAC28}">
      <dsp:nvSpPr>
        <dsp:cNvPr id="0" name=""/>
        <dsp:cNvSpPr/>
      </dsp:nvSpPr>
      <dsp:spPr>
        <a:xfrm>
          <a:off x="2296495" y="52524"/>
          <a:ext cx="835864" cy="83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solidFill>
                <a:srgbClr val="0066FF"/>
              </a:solidFill>
            </a:rPr>
            <a:t>V2</a:t>
          </a:r>
          <a:endParaRPr lang="zh-CN" altLang="en-US" sz="2400" kern="1200" dirty="0">
            <a:solidFill>
              <a:srgbClr val="0066FF"/>
            </a:solidFill>
          </a:endParaRPr>
        </a:p>
      </dsp:txBody>
      <dsp:txXfrm>
        <a:off x="2296495" y="52524"/>
        <a:ext cx="835864" cy="835864"/>
      </dsp:txXfrm>
    </dsp:sp>
    <dsp:sp modelId="{F1C3860B-3CA1-0842-87E5-E9710194D53A}">
      <dsp:nvSpPr>
        <dsp:cNvPr id="0" name=""/>
        <dsp:cNvSpPr/>
      </dsp:nvSpPr>
      <dsp:spPr>
        <a:xfrm>
          <a:off x="823957" y="-177"/>
          <a:ext cx="2361104" cy="2361104"/>
        </a:xfrm>
        <a:prstGeom prst="circularArrow">
          <a:avLst>
            <a:gd name="adj1" fmla="val 6903"/>
            <a:gd name="adj2" fmla="val 465449"/>
            <a:gd name="adj3" fmla="val 549009"/>
            <a:gd name="adj4" fmla="val 20585543"/>
            <a:gd name="adj5" fmla="val 805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404D71-814D-954B-B5BF-E9BC7FEA9E74}">
      <dsp:nvSpPr>
        <dsp:cNvPr id="0" name=""/>
        <dsp:cNvSpPr/>
      </dsp:nvSpPr>
      <dsp:spPr>
        <a:xfrm>
          <a:off x="2296495" y="1472360"/>
          <a:ext cx="835864" cy="83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solidFill>
                <a:srgbClr val="0066FF"/>
              </a:solidFill>
            </a:rPr>
            <a:t>V3</a:t>
          </a:r>
          <a:endParaRPr lang="zh-CN" altLang="en-US" sz="2400" kern="1200" dirty="0">
            <a:solidFill>
              <a:srgbClr val="0066FF"/>
            </a:solidFill>
          </a:endParaRPr>
        </a:p>
      </dsp:txBody>
      <dsp:txXfrm>
        <a:off x="2296495" y="1472360"/>
        <a:ext cx="835864" cy="835864"/>
      </dsp:txXfrm>
    </dsp:sp>
    <dsp:sp modelId="{37419887-AC2F-A941-8046-96FE96F3469E}">
      <dsp:nvSpPr>
        <dsp:cNvPr id="0" name=""/>
        <dsp:cNvSpPr/>
      </dsp:nvSpPr>
      <dsp:spPr>
        <a:xfrm>
          <a:off x="823957" y="-177"/>
          <a:ext cx="2361104" cy="2361104"/>
        </a:xfrm>
        <a:prstGeom prst="circularArrow">
          <a:avLst>
            <a:gd name="adj1" fmla="val 6903"/>
            <a:gd name="adj2" fmla="val 465449"/>
            <a:gd name="adj3" fmla="val 5949009"/>
            <a:gd name="adj4" fmla="val 4385543"/>
            <a:gd name="adj5" fmla="val 805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2915CA7-564F-9F4C-8610-33D8158EE1E1}">
      <dsp:nvSpPr>
        <dsp:cNvPr id="0" name=""/>
        <dsp:cNvSpPr/>
      </dsp:nvSpPr>
      <dsp:spPr>
        <a:xfrm>
          <a:off x="876658" y="1472360"/>
          <a:ext cx="835864" cy="83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solidFill>
                <a:srgbClr val="0066FF"/>
              </a:solidFill>
            </a:rPr>
            <a:t>V4</a:t>
          </a:r>
          <a:endParaRPr lang="zh-CN" altLang="en-US" sz="2400" kern="1200" dirty="0">
            <a:solidFill>
              <a:srgbClr val="0066FF"/>
            </a:solidFill>
          </a:endParaRPr>
        </a:p>
      </dsp:txBody>
      <dsp:txXfrm>
        <a:off x="876658" y="1472360"/>
        <a:ext cx="835864" cy="835864"/>
      </dsp:txXfrm>
    </dsp:sp>
    <dsp:sp modelId="{649030A0-2B10-EB4A-91A9-1EE2285BACC6}">
      <dsp:nvSpPr>
        <dsp:cNvPr id="0" name=""/>
        <dsp:cNvSpPr/>
      </dsp:nvSpPr>
      <dsp:spPr>
        <a:xfrm>
          <a:off x="823957" y="-177"/>
          <a:ext cx="2361104" cy="2361104"/>
        </a:xfrm>
        <a:prstGeom prst="circularArrow">
          <a:avLst>
            <a:gd name="adj1" fmla="val 6903"/>
            <a:gd name="adj2" fmla="val 465449"/>
            <a:gd name="adj3" fmla="val 11349009"/>
            <a:gd name="adj4" fmla="val 9785543"/>
            <a:gd name="adj5" fmla="val 805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A5D349-74BA-9848-BA87-A699C58C16BF}">
      <dsp:nvSpPr>
        <dsp:cNvPr id="0" name=""/>
        <dsp:cNvSpPr/>
      </dsp:nvSpPr>
      <dsp:spPr>
        <a:xfrm>
          <a:off x="876658" y="52524"/>
          <a:ext cx="835864" cy="83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solidFill>
                <a:srgbClr val="0066FF"/>
              </a:solidFill>
            </a:rPr>
            <a:t>V1</a:t>
          </a:r>
          <a:endParaRPr lang="zh-CN" altLang="en-US" sz="2400" kern="1200" dirty="0">
            <a:solidFill>
              <a:srgbClr val="0066FF"/>
            </a:solidFill>
          </a:endParaRPr>
        </a:p>
      </dsp:txBody>
      <dsp:txXfrm>
        <a:off x="876658" y="52524"/>
        <a:ext cx="835864" cy="835864"/>
      </dsp:txXfrm>
    </dsp:sp>
    <dsp:sp modelId="{38875C60-FBB7-F543-B95E-25951F6A3CF2}">
      <dsp:nvSpPr>
        <dsp:cNvPr id="0" name=""/>
        <dsp:cNvSpPr/>
      </dsp:nvSpPr>
      <dsp:spPr>
        <a:xfrm>
          <a:off x="823957" y="-177"/>
          <a:ext cx="2361104" cy="2361104"/>
        </a:xfrm>
        <a:prstGeom prst="circularArrow">
          <a:avLst>
            <a:gd name="adj1" fmla="val 6903"/>
            <a:gd name="adj2" fmla="val 465449"/>
            <a:gd name="adj3" fmla="val 16749009"/>
            <a:gd name="adj4" fmla="val 15185543"/>
            <a:gd name="adj5" fmla="val 805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89C61-34CF-F040-855A-F00F651FAC28}">
      <dsp:nvSpPr>
        <dsp:cNvPr id="0" name=""/>
        <dsp:cNvSpPr/>
      </dsp:nvSpPr>
      <dsp:spPr>
        <a:xfrm>
          <a:off x="2296495" y="52524"/>
          <a:ext cx="835864" cy="83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solidFill>
                <a:srgbClr val="0066FF"/>
              </a:solidFill>
            </a:rPr>
            <a:t>B2</a:t>
          </a:r>
          <a:endParaRPr lang="zh-CN" altLang="en-US" sz="2400" kern="1200" dirty="0">
            <a:solidFill>
              <a:srgbClr val="0066FF"/>
            </a:solidFill>
          </a:endParaRPr>
        </a:p>
      </dsp:txBody>
      <dsp:txXfrm>
        <a:off x="2296495" y="52524"/>
        <a:ext cx="835864" cy="835864"/>
      </dsp:txXfrm>
    </dsp:sp>
    <dsp:sp modelId="{F1C3860B-3CA1-0842-87E5-E9710194D53A}">
      <dsp:nvSpPr>
        <dsp:cNvPr id="0" name=""/>
        <dsp:cNvSpPr/>
      </dsp:nvSpPr>
      <dsp:spPr>
        <a:xfrm>
          <a:off x="823957" y="-177"/>
          <a:ext cx="2361104" cy="2361104"/>
        </a:xfrm>
        <a:prstGeom prst="circularArrow">
          <a:avLst>
            <a:gd name="adj1" fmla="val 6903"/>
            <a:gd name="adj2" fmla="val 465449"/>
            <a:gd name="adj3" fmla="val 549009"/>
            <a:gd name="adj4" fmla="val 20585543"/>
            <a:gd name="adj5" fmla="val 805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404D71-814D-954B-B5BF-E9BC7FEA9E74}">
      <dsp:nvSpPr>
        <dsp:cNvPr id="0" name=""/>
        <dsp:cNvSpPr/>
      </dsp:nvSpPr>
      <dsp:spPr>
        <a:xfrm>
          <a:off x="2296495" y="1472360"/>
          <a:ext cx="835864" cy="83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>
              <a:solidFill>
                <a:srgbClr val="0066FF"/>
              </a:solidFill>
            </a:rPr>
            <a:t>B3</a:t>
          </a:r>
          <a:endParaRPr lang="zh-CN" altLang="en-US" sz="2400" kern="1200" dirty="0">
            <a:solidFill>
              <a:srgbClr val="0066FF"/>
            </a:solidFill>
          </a:endParaRPr>
        </a:p>
      </dsp:txBody>
      <dsp:txXfrm>
        <a:off x="2296495" y="1472360"/>
        <a:ext cx="835864" cy="835864"/>
      </dsp:txXfrm>
    </dsp:sp>
    <dsp:sp modelId="{37419887-AC2F-A941-8046-96FE96F3469E}">
      <dsp:nvSpPr>
        <dsp:cNvPr id="0" name=""/>
        <dsp:cNvSpPr/>
      </dsp:nvSpPr>
      <dsp:spPr>
        <a:xfrm>
          <a:off x="823957" y="-177"/>
          <a:ext cx="2361104" cy="2361104"/>
        </a:xfrm>
        <a:prstGeom prst="circularArrow">
          <a:avLst>
            <a:gd name="adj1" fmla="val 6903"/>
            <a:gd name="adj2" fmla="val 465449"/>
            <a:gd name="adj3" fmla="val 5949009"/>
            <a:gd name="adj4" fmla="val 4385543"/>
            <a:gd name="adj5" fmla="val 805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2915CA7-564F-9F4C-8610-33D8158EE1E1}">
      <dsp:nvSpPr>
        <dsp:cNvPr id="0" name=""/>
        <dsp:cNvSpPr/>
      </dsp:nvSpPr>
      <dsp:spPr>
        <a:xfrm>
          <a:off x="876658" y="1472360"/>
          <a:ext cx="835864" cy="83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>
              <a:solidFill>
                <a:srgbClr val="0066FF"/>
              </a:solidFill>
            </a:rPr>
            <a:t>B4</a:t>
          </a:r>
          <a:endParaRPr lang="zh-CN" altLang="en-US" sz="2400" kern="1200" dirty="0">
            <a:solidFill>
              <a:srgbClr val="0066FF"/>
            </a:solidFill>
          </a:endParaRPr>
        </a:p>
      </dsp:txBody>
      <dsp:txXfrm>
        <a:off x="876658" y="1472360"/>
        <a:ext cx="835864" cy="835864"/>
      </dsp:txXfrm>
    </dsp:sp>
    <dsp:sp modelId="{649030A0-2B10-EB4A-91A9-1EE2285BACC6}">
      <dsp:nvSpPr>
        <dsp:cNvPr id="0" name=""/>
        <dsp:cNvSpPr/>
      </dsp:nvSpPr>
      <dsp:spPr>
        <a:xfrm>
          <a:off x="823957" y="-177"/>
          <a:ext cx="2361104" cy="2361104"/>
        </a:xfrm>
        <a:prstGeom prst="circularArrow">
          <a:avLst>
            <a:gd name="adj1" fmla="val 6903"/>
            <a:gd name="adj2" fmla="val 465449"/>
            <a:gd name="adj3" fmla="val 11349009"/>
            <a:gd name="adj4" fmla="val 9785543"/>
            <a:gd name="adj5" fmla="val 805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A5D349-74BA-9848-BA87-A699C58C16BF}">
      <dsp:nvSpPr>
        <dsp:cNvPr id="0" name=""/>
        <dsp:cNvSpPr/>
      </dsp:nvSpPr>
      <dsp:spPr>
        <a:xfrm>
          <a:off x="876658" y="52524"/>
          <a:ext cx="835864" cy="83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>
              <a:solidFill>
                <a:srgbClr val="0066FF"/>
              </a:solidFill>
            </a:rPr>
            <a:t>B1</a:t>
          </a:r>
          <a:endParaRPr lang="zh-CN" altLang="en-US" sz="2400" kern="1200" dirty="0">
            <a:solidFill>
              <a:srgbClr val="0066FF"/>
            </a:solidFill>
          </a:endParaRPr>
        </a:p>
      </dsp:txBody>
      <dsp:txXfrm>
        <a:off x="876658" y="52524"/>
        <a:ext cx="835864" cy="835864"/>
      </dsp:txXfrm>
    </dsp:sp>
    <dsp:sp modelId="{38875C60-FBB7-F543-B95E-25951F6A3CF2}">
      <dsp:nvSpPr>
        <dsp:cNvPr id="0" name=""/>
        <dsp:cNvSpPr/>
      </dsp:nvSpPr>
      <dsp:spPr>
        <a:xfrm>
          <a:off x="823957" y="-177"/>
          <a:ext cx="2361104" cy="2361104"/>
        </a:xfrm>
        <a:prstGeom prst="circularArrow">
          <a:avLst>
            <a:gd name="adj1" fmla="val 6903"/>
            <a:gd name="adj2" fmla="val 465449"/>
            <a:gd name="adj3" fmla="val 16749009"/>
            <a:gd name="adj4" fmla="val 15185543"/>
            <a:gd name="adj5" fmla="val 805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B4AC0F4-CE2B-4AFA-AF80-9DBF738BF30C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E8428AB-DF9D-4FE3-A9FE-58D656777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70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9T11:52:20.9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 1 9760 0 0,'0'0'2360'0'0,"-12"0"-2248"0"0,-9 3-124 0 0,21-3 10 0 0,0 1 0 0 0,-1-1 0 0 0,1 0 0 0 0,0 0 0 0 0,0 1 0 0 0,-1-1 0 0 0,1 0 0 0 0,0 0 0 0 0,-1 1 0 0 0,1-1 0 0 0,0 0 0 0 0,-1 0 0 0 0,1 0 0 0 0,0 0 0 0 0,-1 0 0 0 0,1 0 0 0 0,0 1 0 0 0,-1-1 0 0 0,1 0 0 0 0,0 0 0 0 0,-1 0 0 0 0,1 0 0 0 0,0 0 0 0 0,-1 0 0 0 0,1 0 0 0 0,0 0 0 0 0,-1-1 0 0 0,1 1 0 0 0,0 0 0 0 0,-1 0 0 0 0,0 0 0 0 0,-1-1 9 0 0,-7 5 2 0 0,5-1 52 0 0,3-2 658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104FC0ED-1AEA-47A1-A1FF-416A5B36AF2E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5015CD7-3D58-4DDF-A86C-DECAF39CE4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901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940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635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257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547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08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734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128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226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74812-7014-469B-9BF2-632341FEEF4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83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971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3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8276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4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197405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5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1874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6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052455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7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858715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8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368751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42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16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97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84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027" y="731201"/>
            <a:ext cx="11471256" cy="5603631"/>
          </a:xfrm>
        </p:spPr>
        <p:txBody>
          <a:bodyPr>
            <a:normAutofit/>
          </a:bodyPr>
          <a:lstStyle>
            <a:lvl1pPr marL="228600" indent="-228600">
              <a:lnSpc>
                <a:spcPct val="114000"/>
              </a:lnSpc>
              <a:spcBef>
                <a:spcPts val="500"/>
              </a:spcBef>
              <a:buFont typeface="Wingdings" panose="05000000000000000000" pitchFamily="2" charset="2"/>
              <a:buChar char="l"/>
              <a:defRPr sz="2000">
                <a:latin typeface="+mn-lt"/>
                <a:ea typeface="Microsoft YaHei" panose="020B0503020204020204" pitchFamily="34" charset="-122"/>
              </a:defRPr>
            </a:lvl1pPr>
            <a:lvl2pPr marL="530352" indent="-274320">
              <a:lnSpc>
                <a:spcPct val="114000"/>
              </a:lnSpc>
              <a:spcBef>
                <a:spcPts val="400"/>
              </a:spcBef>
              <a:buFont typeface="Wingdings" panose="05000000000000000000" pitchFamily="2" charset="2"/>
              <a:buChar char="p"/>
              <a:defRPr sz="2000">
                <a:latin typeface="+mn-lt"/>
                <a:ea typeface="Microsoft YaHei" panose="020B0503020204020204" pitchFamily="34" charset="-122"/>
              </a:defRPr>
            </a:lvl2pPr>
            <a:lvl3pPr marL="713232" indent="-228600">
              <a:lnSpc>
                <a:spcPct val="114000"/>
              </a:lnSpc>
              <a:spcBef>
                <a:spcPts val="400"/>
              </a:spcBef>
              <a:buFont typeface="Wingdings" panose="05000000000000000000" pitchFamily="2" charset="2"/>
              <a:buChar char="Ø"/>
              <a:defRPr sz="2000">
                <a:latin typeface="+mn-lt"/>
                <a:ea typeface="Microsoft YaHei" panose="020B0503020204020204" pitchFamily="34" charset="-122"/>
              </a:defRPr>
            </a:lvl3pPr>
            <a:lvl4pPr marL="960120" indent="-228600">
              <a:spcBef>
                <a:spcPts val="400"/>
              </a:spcBef>
              <a:buFont typeface="系统字体常规体"/>
              <a:buChar char="✧"/>
              <a:defRPr sz="2000">
                <a:latin typeface="+mn-lt"/>
                <a:ea typeface="Microsoft YaHei" panose="020B0503020204020204" pitchFamily="34" charset="-122"/>
              </a:defRPr>
            </a:lvl4pPr>
            <a:lvl5pPr marL="1206000">
              <a:defRPr sz="2000">
                <a:latin typeface="+mn-lt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  <a:endParaRPr lang="en-US" altLang="zh-CN" dirty="0"/>
          </a:p>
          <a:p>
            <a:pPr lvl="3"/>
            <a:r>
              <a:rPr lang="zh-CN" altLang="en-US" dirty="0"/>
              <a:t>四级</a:t>
            </a:r>
            <a:endParaRPr lang="en-US" altLang="zh-CN" dirty="0"/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82472"/>
            <a:ext cx="2743200" cy="365125"/>
          </a:xfrm>
        </p:spPr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82472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63744" y="6482472"/>
            <a:ext cx="2743200" cy="365125"/>
          </a:xfrm>
        </p:spPr>
        <p:txBody>
          <a:bodyPr/>
          <a:lstStyle/>
          <a:p>
            <a:fld id="{A9FCA9F7-FCF1-4EB7-B566-BBDAC45E6C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2012B797-88CD-4DAD-821A-AA04C2A3728B}"/>
              </a:ext>
            </a:extLst>
          </p:cNvPr>
          <p:cNvSpPr/>
          <p:nvPr userDrawn="1"/>
        </p:nvSpPr>
        <p:spPr bwMode="auto">
          <a:xfrm>
            <a:off x="11353800" y="5416"/>
            <a:ext cx="838201" cy="798596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7DF9253-91E6-468E-AB72-8EFDC59BEC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361"/>
            <a:ext cx="12192000" cy="64597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endParaRPr lang="zh-CN" altLang="en-US" sz="3270" dirty="0">
              <a:ea typeface="黑体" panose="02010609060101010101" pitchFamily="49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3F762B-4A32-4FE3-AEDD-47C6C327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06"/>
            <a:ext cx="10515600" cy="645970"/>
          </a:xfrm>
        </p:spPr>
        <p:txBody>
          <a:bodyPr>
            <a:normAutofit/>
          </a:bodyPr>
          <a:lstStyle>
            <a:lvl1pPr>
              <a:defRPr sz="3200" b="1">
                <a:latin typeface="+mn-lt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116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6705" y="6435862"/>
            <a:ext cx="27432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08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706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21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966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486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13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012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601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92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00.png"/><Relationship Id="rId10" Type="http://schemas.openxmlformats.org/officeDocument/2006/relationships/image" Target="../media/image50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4.emf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01.png"/><Relationship Id="rId4" Type="http://schemas.openxmlformats.org/officeDocument/2006/relationships/image" Target="../media/image470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.jp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530.png"/><Relationship Id="rId10" Type="http://schemas.openxmlformats.org/officeDocument/2006/relationships/image" Target="../media/image72.gif"/><Relationship Id="rId4" Type="http://schemas.openxmlformats.org/officeDocument/2006/relationships/image" Target="../media/image63.png"/><Relationship Id="rId9" Type="http://schemas.openxmlformats.org/officeDocument/2006/relationships/image" Target="../media/image5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6.jpg"/><Relationship Id="rId7" Type="http://schemas.openxmlformats.org/officeDocument/2006/relationships/image" Target="../media/image6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580.png"/><Relationship Id="rId4" Type="http://schemas.openxmlformats.org/officeDocument/2006/relationships/image" Target="../media/image560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13" Type="http://schemas.openxmlformats.org/officeDocument/2006/relationships/image" Target="../media/image77.png"/><Relationship Id="rId3" Type="http://schemas.openxmlformats.org/officeDocument/2006/relationships/image" Target="../media/image6.jpg"/><Relationship Id="rId7" Type="http://schemas.openxmlformats.org/officeDocument/2006/relationships/image" Target="../media/image660.png"/><Relationship Id="rId12" Type="http://schemas.openxmlformats.org/officeDocument/2006/relationships/image" Target="../media/image7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731.png"/><Relationship Id="rId5" Type="http://schemas.openxmlformats.org/officeDocument/2006/relationships/image" Target="../media/image700.png"/><Relationship Id="rId10" Type="http://schemas.openxmlformats.org/officeDocument/2006/relationships/image" Target="../media/image721.png"/><Relationship Id="rId4" Type="http://schemas.openxmlformats.org/officeDocument/2006/relationships/image" Target="../media/image75.png"/><Relationship Id="rId9" Type="http://schemas.openxmlformats.org/officeDocument/2006/relationships/image" Target="../media/image680.png"/><Relationship Id="rId14" Type="http://schemas.openxmlformats.org/officeDocument/2006/relationships/image" Target="../media/image7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7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5" Type="http://schemas.openxmlformats.org/officeDocument/2006/relationships/image" Target="../media/image80.png"/><Relationship Id="rId4" Type="http://schemas.openxmlformats.org/officeDocument/2006/relationships/image" Target="../media/image78.png"/><Relationship Id="rId9" Type="http://schemas.openxmlformats.org/officeDocument/2006/relationships/image" Target="../media/image79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6.jp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13" Type="http://schemas.openxmlformats.org/officeDocument/2006/relationships/image" Target="../media/image89.emf"/><Relationship Id="rId18" Type="http://schemas.openxmlformats.org/officeDocument/2006/relationships/diagramColors" Target="../diagrams/colors1.xml"/><Relationship Id="rId3" Type="http://schemas.openxmlformats.org/officeDocument/2006/relationships/image" Target="../media/image83.emf"/><Relationship Id="rId7" Type="http://schemas.openxmlformats.org/officeDocument/2006/relationships/image" Target="../media/image85.emf"/><Relationship Id="rId12" Type="http://schemas.openxmlformats.org/officeDocument/2006/relationships/image" Target="../media/image820.png"/><Relationship Id="rId17" Type="http://schemas.openxmlformats.org/officeDocument/2006/relationships/diagramQuickStyle" Target="../diagrams/quickStyle1.xml"/><Relationship Id="rId2" Type="http://schemas.openxmlformats.org/officeDocument/2006/relationships/image" Target="../media/image84.png"/><Relationship Id="rId16" Type="http://schemas.openxmlformats.org/officeDocument/2006/relationships/diagramLayout" Target="../diagrams/layout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1.png"/><Relationship Id="rId11" Type="http://schemas.openxmlformats.org/officeDocument/2006/relationships/image" Target="../media/image88.emf"/><Relationship Id="rId5" Type="http://schemas.openxmlformats.org/officeDocument/2006/relationships/image" Target="../media/image690.png"/><Relationship Id="rId15" Type="http://schemas.openxmlformats.org/officeDocument/2006/relationships/diagramData" Target="../diagrams/data1.xml"/><Relationship Id="rId10" Type="http://schemas.openxmlformats.org/officeDocument/2006/relationships/image" Target="../media/image87.emf"/><Relationship Id="rId19" Type="http://schemas.microsoft.com/office/2007/relationships/diagramDrawing" Target="../diagrams/drawing1.xml"/><Relationship Id="rId4" Type="http://schemas.openxmlformats.org/officeDocument/2006/relationships/image" Target="../media/image84.emf"/><Relationship Id="rId9" Type="http://schemas.openxmlformats.org/officeDocument/2006/relationships/image" Target="../media/image780.png"/><Relationship Id="rId14" Type="http://schemas.openxmlformats.org/officeDocument/2006/relationships/image" Target="../media/image9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13" Type="http://schemas.openxmlformats.org/officeDocument/2006/relationships/image" Target="../media/image97.emf"/><Relationship Id="rId18" Type="http://schemas.openxmlformats.org/officeDocument/2006/relationships/diagramColors" Target="../diagrams/colors2.xml"/><Relationship Id="rId3" Type="http://schemas.openxmlformats.org/officeDocument/2006/relationships/image" Target="../media/image91.emf"/><Relationship Id="rId7" Type="http://schemas.openxmlformats.org/officeDocument/2006/relationships/image" Target="../media/image93.emf"/><Relationship Id="rId12" Type="http://schemas.openxmlformats.org/officeDocument/2006/relationships/image" Target="../media/image98.png"/><Relationship Id="rId17" Type="http://schemas.openxmlformats.org/officeDocument/2006/relationships/diagramQuickStyle" Target="../diagrams/quickStyle2.xml"/><Relationship Id="rId2" Type="http://schemas.openxmlformats.org/officeDocument/2006/relationships/notesSlide" Target="../notesSlides/notesSlide17.xml"/><Relationship Id="rId16" Type="http://schemas.openxmlformats.org/officeDocument/2006/relationships/diagramLayout" Target="../diagrams/layout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11" Type="http://schemas.openxmlformats.org/officeDocument/2006/relationships/image" Target="../media/image96.emf"/><Relationship Id="rId5" Type="http://schemas.openxmlformats.org/officeDocument/2006/relationships/image" Target="../media/image91.png"/><Relationship Id="rId15" Type="http://schemas.openxmlformats.org/officeDocument/2006/relationships/diagramData" Target="../diagrams/data2.xml"/><Relationship Id="rId10" Type="http://schemas.openxmlformats.org/officeDocument/2006/relationships/image" Target="../media/image95.emf"/><Relationship Id="rId19" Type="http://schemas.microsoft.com/office/2007/relationships/diagramDrawing" Target="../diagrams/drawing2.xml"/><Relationship Id="rId4" Type="http://schemas.openxmlformats.org/officeDocument/2006/relationships/image" Target="../media/image92.emf"/><Relationship Id="rId9" Type="http://schemas.openxmlformats.org/officeDocument/2006/relationships/image" Target="../media/image95.png"/><Relationship Id="rId14" Type="http://schemas.openxmlformats.org/officeDocument/2006/relationships/image" Target="../media/image98.em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1.png"/><Relationship Id="rId18" Type="http://schemas.openxmlformats.org/officeDocument/2006/relationships/image" Target="../media/image511.png"/><Relationship Id="rId3" Type="http://schemas.openxmlformats.org/officeDocument/2006/relationships/image" Target="../media/image6.jpg"/><Relationship Id="rId12" Type="http://schemas.openxmlformats.org/officeDocument/2006/relationships/image" Target="../media/image4500.png"/><Relationship Id="rId17" Type="http://schemas.openxmlformats.org/officeDocument/2006/relationships/image" Target="../media/image50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00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5" Type="http://schemas.openxmlformats.org/officeDocument/2006/relationships/image" Target="../media/image4800.png"/><Relationship Id="rId19" Type="http://schemas.openxmlformats.org/officeDocument/2006/relationships/image" Target="../media/image520.png"/><Relationship Id="rId4" Type="http://schemas.openxmlformats.org/officeDocument/2006/relationships/image" Target="../media/image7.png"/><Relationship Id="rId14" Type="http://schemas.openxmlformats.org/officeDocument/2006/relationships/image" Target="../media/image47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90.png"/><Relationship Id="rId3" Type="http://schemas.openxmlformats.org/officeDocument/2006/relationships/image" Target="../media/image6.jpg"/><Relationship Id="rId21" Type="http://schemas.openxmlformats.org/officeDocument/2006/relationships/image" Target="../media/image920.png"/><Relationship Id="rId2" Type="http://schemas.openxmlformats.org/officeDocument/2006/relationships/notesSlide" Target="../notesSlides/notesSlide5.xml"/><Relationship Id="rId20" Type="http://schemas.openxmlformats.org/officeDocument/2006/relationships/image" Target="../media/image911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23" Type="http://schemas.openxmlformats.org/officeDocument/2006/relationships/image" Target="../media/image16.png"/><Relationship Id="rId28" Type="http://schemas.openxmlformats.org/officeDocument/2006/relationships/image" Target="../media/image26.png"/><Relationship Id="rId19" Type="http://schemas.openxmlformats.org/officeDocument/2006/relationships/image" Target="../media/image901.png"/><Relationship Id="rId10" Type="http://schemas.openxmlformats.org/officeDocument/2006/relationships/image" Target="../media/image781.png"/><Relationship Id="rId4" Type="http://schemas.openxmlformats.org/officeDocument/2006/relationships/image" Target="../media/image12.png"/><Relationship Id="rId22" Type="http://schemas.openxmlformats.org/officeDocument/2006/relationships/image" Target="../media/image15.jpeg"/><Relationship Id="rId27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png"/><Relationship Id="rId3" Type="http://schemas.openxmlformats.org/officeDocument/2006/relationships/image" Target="../media/image6.jp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6.jp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735057"/>
            <a:ext cx="12192000" cy="1272627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7714" y="1977992"/>
            <a:ext cx="9696566" cy="941811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66FF"/>
                </a:solidFill>
                <a:latin typeface="+mn-lt"/>
                <a:ea typeface="黑体" panose="02010609060101010101" pitchFamily="49" charset="-122"/>
              </a:rPr>
              <a:t>Overview of Hadronic Molecules</a:t>
            </a:r>
            <a:endParaRPr lang="zh-CN" altLang="en-US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0198" y="3429000"/>
            <a:ext cx="9391598" cy="337674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ea typeface="KaiTi" panose="02010609060101010101" pitchFamily="49" charset="-122"/>
                <a:cs typeface="Times New Roman" panose="02020603050405020304" pitchFamily="18" charset="0"/>
              </a:rPr>
              <a:t>Feng-Kun Guo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ea typeface="KaiTi" panose="02010609060101010101" pitchFamily="49" charset="-122"/>
                <a:cs typeface="Times New Roman" panose="02020603050405020304" pitchFamily="18" charset="0"/>
              </a:rPr>
              <a:t>Institute of Theoretical Physics, Chinese Academy of Sciences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191" y="136525"/>
            <a:ext cx="1213218" cy="121557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E5A6C04-7706-545A-C65A-59F1558EA845}"/>
              </a:ext>
            </a:extLst>
          </p:cNvPr>
          <p:cNvSpPr txBox="1"/>
          <p:nvPr/>
        </p:nvSpPr>
        <p:spPr>
          <a:xfrm>
            <a:off x="8326320" y="6339593"/>
            <a:ext cx="177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05-09 Sept. 2022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E8D5F8C-203D-026C-0E9C-A44CF3A1B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5090604"/>
            <a:ext cx="7772400" cy="16183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D48B98-089A-3CB1-B78E-1103441FD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0"/>
            <a:ext cx="5249732" cy="172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7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11300046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0" y="6144"/>
                <a:ext cx="12192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Hidden-charm mesons: </a:t>
                </a:r>
                <a14:m>
                  <m:oMath xmlns:m="http://schemas.openxmlformats.org/officeDocument/2006/math">
                    <m:r>
                      <a:rPr lang="en-US" altLang="zh-CN" sz="3266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altLang="zh-CN" sz="3266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=+</m:t>
                    </m:r>
                  </m:oMath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144"/>
                <a:ext cx="12192000" cy="802080"/>
              </a:xfrm>
              <a:prstGeom prst="rect">
                <a:avLst/>
              </a:prstGeom>
              <a:blipFill>
                <a:blip r:embed="rId5"/>
                <a:stretch>
                  <a:fillRect l="-1351" b="-12308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56">
                <a:extLst>
                  <a:ext uri="{FF2B5EF4-FFF2-40B4-BE49-F238E27FC236}">
                    <a16:creationId xmlns:a16="http://schemas.microsoft.com/office/drawing/2014/main" id="{D6B32AC2-3BC6-4C9F-B41F-81B0B29DD839}"/>
                  </a:ext>
                </a:extLst>
              </p:cNvPr>
              <p:cNvSpPr txBox="1"/>
              <p:nvPr/>
            </p:nvSpPr>
            <p:spPr>
              <a:xfrm>
                <a:off x="5434584" y="738483"/>
                <a:ext cx="6648235" cy="5757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dirty="0">
                    <a:solidFill>
                      <a:srgbClr val="0066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Approximations: light-vector exchanges, single channel, no mixing</a:t>
                </a: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:endParaRPr lang="en-US" altLang="zh-CN" sz="2000" i="1" dirty="0">
                  <a:solidFill>
                    <a:srgbClr val="0066FF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2000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/>
                  <a:t>as 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bound state. </a:t>
                </a:r>
              </a:p>
              <a:p>
                <a:pPr marL="277200" lvl="1">
                  <a:lnSpc>
                    <a:spcPct val="125000"/>
                  </a:lnSpc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Some debates:</a:t>
                </a:r>
              </a:p>
              <a:p>
                <a:pPr marL="620100" lvl="1" indent="-342900">
                  <a:lnSpc>
                    <a:spcPct val="125000"/>
                  </a:lnSpc>
                  <a:buFont typeface="Wingdings" pitchFamily="2" charset="2"/>
                  <a:buChar char="p"/>
                </a:pPr>
                <a:r>
                  <a:rPr lang="en-US" altLang="zh-CN" sz="2000" dirty="0">
                    <a:solidFill>
                      <a:schemeClr val="tx1"/>
                    </a:solidFill>
                  </a:rPr>
                  <a:t>Are radiative decays 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𝜓𝛾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  sensitive to the structure?</a:t>
                </a:r>
              </a:p>
              <a:p>
                <a:pPr marL="620100" lvl="1" indent="-342900">
                  <a:lnSpc>
                    <a:spcPct val="125000"/>
                  </a:lnSpc>
                  <a:buFont typeface="Wingdings" pitchFamily="2" charset="2"/>
                  <a:buChar char="p"/>
                </a:pPr>
                <a:endParaRPr lang="en-US" altLang="zh-CN" sz="1400" dirty="0">
                  <a:solidFill>
                    <a:schemeClr val="tx1"/>
                  </a:solidFill>
                </a:endParaRPr>
              </a:p>
              <a:p>
                <a:pPr marL="620100" lvl="1" indent="-342900">
                  <a:lnSpc>
                    <a:spcPct val="125000"/>
                  </a:lnSpc>
                  <a:buFont typeface="Wingdings" pitchFamily="2" charset="2"/>
                  <a:buChar char="p"/>
                </a:pPr>
                <a:endParaRPr lang="en-US" altLang="zh-CN" sz="1400" dirty="0">
                  <a:solidFill>
                    <a:schemeClr val="tx1"/>
                  </a:solidFill>
                </a:endParaRPr>
              </a:p>
              <a:p>
                <a:pPr marL="620100" lvl="1" indent="-342900">
                  <a:lnSpc>
                    <a:spcPct val="125000"/>
                  </a:lnSpc>
                  <a:buFont typeface="Wingdings" pitchFamily="2" charset="2"/>
                  <a:buChar char="p"/>
                </a:pPr>
                <a:r>
                  <a:rPr lang="en-US" altLang="zh-CN" sz="2000" dirty="0">
                    <a:solidFill>
                      <a:schemeClr val="tx1"/>
                    </a:solidFill>
                  </a:rPr>
                  <a:t>What can be learned from its production in heavy-ion collisions?</a:t>
                </a:r>
              </a:p>
              <a:p>
                <a:pPr>
                  <a:lnSpc>
                    <a:spcPct val="125000"/>
                  </a:lnSpc>
                </a:pPr>
                <a:endParaRPr lang="en-US" altLang="zh-CN" sz="1400" i="1" dirty="0">
                  <a:solidFill>
                    <a:srgbClr val="0066FF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25000"/>
                  </a:lnSpc>
                </a:pPr>
                <a:endParaRPr lang="en-US" altLang="zh-CN" sz="1400" i="1" dirty="0">
                  <a:solidFill>
                    <a:srgbClr val="0066FF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 sz="20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sz="2000" dirty="0">
                    <a:solidFill>
                      <a:srgbClr val="0066FF"/>
                    </a:solidFill>
                  </a:rPr>
                  <a:t> bound state.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br>
                  <a:rPr lang="en-US" altLang="zh-CN" sz="2000" dirty="0">
                    <a:solidFill>
                      <a:srgbClr val="0066FF"/>
                    </a:solidFill>
                  </a:rPr>
                </a:br>
                <a:r>
                  <a:rPr lang="en-US" altLang="zh-CN" sz="2000" dirty="0">
                    <a:solidFill>
                      <a:srgbClr val="FF0000"/>
                    </a:solidFill>
                  </a:rPr>
                  <a:t>Conflicting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lattice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QCD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results,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what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is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the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reason?</a:t>
                </a:r>
              </a:p>
              <a:p>
                <a:pPr marL="619200" lvl="1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dirty="0"/>
                  <a:t>Near-threshold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bound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state</a:t>
                </a:r>
              </a:p>
              <a:p>
                <a:pPr marL="676350" lvl="1" indent="-342900">
                  <a:lnSpc>
                    <a:spcPct val="125000"/>
                  </a:lnSpc>
                  <a:buFont typeface="系统字体常规体"/>
                  <a:buChar char="✗"/>
                </a:pPr>
                <a:r>
                  <a:rPr lang="en-US" altLang="zh-CN" sz="2000" dirty="0"/>
                  <a:t>No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near-threshold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state</a:t>
                </a:r>
              </a:p>
            </p:txBody>
          </p:sp>
        </mc:Choice>
        <mc:Fallback xmlns="">
          <p:sp>
            <p:nvSpPr>
              <p:cNvPr id="7" name="文本框 56">
                <a:extLst>
                  <a:ext uri="{FF2B5EF4-FFF2-40B4-BE49-F238E27FC236}">
                    <a16:creationId xmlns:a16="http://schemas.microsoft.com/office/drawing/2014/main" id="{D6B32AC2-3BC6-4C9F-B41F-81B0B29DD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584" y="738483"/>
                <a:ext cx="6648235" cy="5757730"/>
              </a:xfrm>
              <a:prstGeom prst="rect">
                <a:avLst/>
              </a:prstGeom>
              <a:blipFill>
                <a:blip r:embed="rId6"/>
                <a:stretch>
                  <a:fillRect l="-954" b="-13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5">
            <a:extLst>
              <a:ext uri="{FF2B5EF4-FFF2-40B4-BE49-F238E27FC236}">
                <a16:creationId xmlns:a16="http://schemas.microsoft.com/office/drawing/2014/main" id="{C75AD503-0FDB-4517-BA42-7E4CED1691F6}"/>
              </a:ext>
            </a:extLst>
          </p:cNvPr>
          <p:cNvSpPr txBox="1"/>
          <p:nvPr/>
        </p:nvSpPr>
        <p:spPr>
          <a:xfrm>
            <a:off x="8956493" y="5703483"/>
            <a:ext cx="3272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</a:rPr>
              <a:t>S.Prelovsek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 et al., JHEP 06 (2021) 035</a:t>
            </a:r>
            <a:endParaRPr lang="en-US" sz="1600" dirty="0"/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E9762B28-AE52-304C-DB49-F9EB91593F4F}"/>
              </a:ext>
            </a:extLst>
          </p:cNvPr>
          <p:cNvSpPr txBox="1"/>
          <p:nvPr/>
        </p:nvSpPr>
        <p:spPr>
          <a:xfrm>
            <a:off x="6341850" y="356648"/>
            <a:ext cx="50343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X.-K. Dong, FKG, B.-S. Zou, </a:t>
            </a:r>
            <a:r>
              <a:rPr lang="en-US" altLang="zh-CN" sz="1600" dirty="0" err="1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Progr.Phys</a:t>
            </a:r>
            <a:r>
              <a:rPr lang="en-US" altLang="zh-CN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.</a:t>
            </a:r>
            <a:r>
              <a:rPr lang="zh-CN" altLang="en-US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41 (2021) 65 </a:t>
            </a:r>
            <a:endParaRPr lang="en-US" sz="1600" dirty="0">
              <a:solidFill>
                <a:schemeClr val="accent1"/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BED1829-D1BC-DF79-DDFA-87F76B1DFFAB}"/>
              </a:ext>
            </a:extLst>
          </p:cNvPr>
          <p:cNvGrpSpPr/>
          <p:nvPr/>
        </p:nvGrpSpPr>
        <p:grpSpPr>
          <a:xfrm>
            <a:off x="42921" y="804012"/>
            <a:ext cx="5415002" cy="5595978"/>
            <a:chOff x="373478" y="809935"/>
            <a:chExt cx="5415002" cy="55959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文本框 1">
                  <a:extLst>
                    <a:ext uri="{FF2B5EF4-FFF2-40B4-BE49-F238E27FC236}">
                      <a16:creationId xmlns:a16="http://schemas.microsoft.com/office/drawing/2014/main" id="{7FBAC722-3B42-431E-BE69-6B028D40D717}"/>
                    </a:ext>
                  </a:extLst>
                </p:cNvPr>
                <p:cNvSpPr txBox="1"/>
                <p:nvPr/>
              </p:nvSpPr>
              <p:spPr>
                <a:xfrm>
                  <a:off x="4120394" y="981519"/>
                  <a:ext cx="1241570" cy="246221"/>
                </a:xfrm>
                <a:prstGeom prst="rect">
                  <a:avLst/>
                </a:prstGeom>
                <a:noFill/>
                <a:ln>
                  <a:solidFill>
                    <a:srgbClr val="0066FF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=(0,0)</m:t>
                        </m:r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2" name="文本框 1">
                  <a:extLst>
                    <a:ext uri="{FF2B5EF4-FFF2-40B4-BE49-F238E27FC236}">
                      <a16:creationId xmlns:a16="http://schemas.microsoft.com/office/drawing/2014/main" id="{7FBAC722-3B42-431E-BE69-6B028D40D7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0394" y="981519"/>
                  <a:ext cx="1241570" cy="246221"/>
                </a:xfrm>
                <a:prstGeom prst="rect">
                  <a:avLst/>
                </a:prstGeom>
                <a:blipFill>
                  <a:blip r:embed="rId7"/>
                  <a:stretch>
                    <a:fillRect r="-3030" b="-33333"/>
                  </a:stretch>
                </a:blipFill>
                <a:ln>
                  <a:solidFill>
                    <a:srgbClr val="0066FF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BA54CF4-CFDD-6C73-B361-7AE282520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78" y="809935"/>
              <a:ext cx="5415002" cy="559597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B61CF5BF-C86C-AD6B-269F-26CA7C9CC324}"/>
                    </a:ext>
                  </a:extLst>
                </p:cNvPr>
                <p:cNvSpPr txBox="1"/>
                <p:nvPr/>
              </p:nvSpPr>
              <p:spPr>
                <a:xfrm>
                  <a:off x="3080979" y="979808"/>
                  <a:ext cx="1241570" cy="246221"/>
                </a:xfrm>
                <a:prstGeom prst="rect">
                  <a:avLst/>
                </a:prstGeom>
                <a:noFill/>
                <a:ln>
                  <a:solidFill>
                    <a:srgbClr val="0066FF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=(0,0)</m:t>
                        </m:r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B61CF5BF-C86C-AD6B-269F-26CA7C9CC3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0979" y="979808"/>
                  <a:ext cx="1241570" cy="246221"/>
                </a:xfrm>
                <a:prstGeom prst="rect">
                  <a:avLst/>
                </a:prstGeom>
                <a:blipFill>
                  <a:blip r:embed="rId9"/>
                  <a:stretch>
                    <a:fillRect r="-4040" b="-33333"/>
                  </a:stretch>
                </a:blipFill>
                <a:ln>
                  <a:solidFill>
                    <a:srgbClr val="0066FF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9B726BB-7EB1-3EFF-1157-32315BCD4794}"/>
                </a:ext>
              </a:extLst>
            </p:cNvPr>
            <p:cNvSpPr/>
            <p:nvPr/>
          </p:nvSpPr>
          <p:spPr>
            <a:xfrm>
              <a:off x="953036" y="5035636"/>
              <a:ext cx="334851" cy="77273"/>
            </a:xfrm>
            <a:prstGeom prst="rect">
              <a:avLst/>
            </a:prstGeom>
            <a:solidFill>
              <a:srgbClr val="7F7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371C0D58-8653-8130-9244-7F6837CDDAB2}"/>
                    </a:ext>
                  </a:extLst>
                </p:cNvPr>
                <p:cNvSpPr txBox="1"/>
                <p:nvPr/>
              </p:nvSpPr>
              <p:spPr>
                <a:xfrm>
                  <a:off x="927278" y="4929348"/>
                  <a:ext cx="401648" cy="123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kumimoji="1" lang="en-US" altLang="zh-CN" sz="800" b="0" i="1" smtClean="0">
                            <a:latin typeface="Cambria Math" panose="02040503050406030204" pitchFamily="18" charset="0"/>
                          </a:rPr>
                          <m:t>(3960)</m:t>
                        </m:r>
                      </m:oMath>
                    </m:oMathPara>
                  </a14:m>
                  <a:endParaRPr kumimoji="1" lang="zh-CN" altLang="en-US" sz="800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371C0D58-8653-8130-9244-7F6837CDDA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278" y="4929348"/>
                  <a:ext cx="401648" cy="123111"/>
                </a:xfrm>
                <a:prstGeom prst="rect">
                  <a:avLst/>
                </a:prstGeom>
                <a:blipFill>
                  <a:blip r:embed="rId10"/>
                  <a:stretch>
                    <a:fillRect l="-6250" r="-9375" b="-3636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5">
            <a:extLst>
              <a:ext uri="{FF2B5EF4-FFF2-40B4-BE49-F238E27FC236}">
                <a16:creationId xmlns:a16="http://schemas.microsoft.com/office/drawing/2014/main" id="{95E1CABE-E968-16CE-B84A-79C23B115408}"/>
              </a:ext>
            </a:extLst>
          </p:cNvPr>
          <p:cNvSpPr txBox="1"/>
          <p:nvPr/>
        </p:nvSpPr>
        <p:spPr>
          <a:xfrm>
            <a:off x="9082374" y="1982970"/>
            <a:ext cx="2905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First predicted in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</a:rPr>
              <a:t>Törnqvist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 (1993)</a:t>
            </a:r>
            <a:endParaRPr lang="en-US" sz="1600" dirty="0"/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195AC9D-BE17-6508-ECE7-E6B9074E8A8F}"/>
              </a:ext>
            </a:extLst>
          </p:cNvPr>
          <p:cNvSpPr txBox="1"/>
          <p:nvPr/>
        </p:nvSpPr>
        <p:spPr>
          <a:xfrm>
            <a:off x="8846419" y="6080648"/>
            <a:ext cx="3488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</a:rPr>
              <a:t>D.Wilson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 et al., PRL 132 (2024) 241901</a:t>
            </a:r>
            <a:endParaRPr lang="en-US" sz="1600" dirty="0"/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8D51D859-B212-FD05-60D4-DE2347FEFF36}"/>
              </a:ext>
            </a:extLst>
          </p:cNvPr>
          <p:cNvSpPr txBox="1"/>
          <p:nvPr/>
        </p:nvSpPr>
        <p:spPr>
          <a:xfrm>
            <a:off x="8179116" y="3956152"/>
            <a:ext cx="3763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S. Cho et al., PRL 106 (2011) 212001;</a:t>
            </a:r>
          </a:p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H. Zhang et al., PRL 126 (2021) 012301;</a:t>
            </a:r>
          </a:p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B. Chen et al., PRC 105 (2022) 054901;</a:t>
            </a:r>
          </a:p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E. Braaten et al., arXiv:2408.03935;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…</a:t>
            </a:r>
            <a:endParaRPr lang="en-US" altLang="zh-CN" sz="1600" dirty="0"/>
          </a:p>
          <a:p>
            <a:endParaRPr lang="en-US" sz="1600" dirty="0"/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B6CC3335-2ECA-B1D7-EA87-2F5E667B6780}"/>
              </a:ext>
            </a:extLst>
          </p:cNvPr>
          <p:cNvSpPr txBox="1"/>
          <p:nvPr/>
        </p:nvSpPr>
        <p:spPr>
          <a:xfrm>
            <a:off x="8179119" y="3050128"/>
            <a:ext cx="3763528" cy="6204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E. Swanson, PLB 598 (2004) 297;</a:t>
            </a:r>
          </a:p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rgbClr val="4472C4"/>
                </a:solidFill>
              </a:rPr>
              <a:t>FKG et al., PLB 742 (2015) 394</a:t>
            </a:r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BCECBC6A-4432-CFBC-9435-E722E251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2EF2F4-2619-EAC5-5436-C10E9AA61BE5}"/>
              </a:ext>
            </a:extLst>
          </p:cNvPr>
          <p:cNvSpPr txBox="1"/>
          <p:nvPr/>
        </p:nvSpPr>
        <p:spPr>
          <a:xfrm>
            <a:off x="6096000" y="3301222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The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answer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is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no!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25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>
            <a:extLst>
              <a:ext uri="{FF2B5EF4-FFF2-40B4-BE49-F238E27FC236}">
                <a16:creationId xmlns:a16="http://schemas.microsoft.com/office/drawing/2014/main" id="{93515BAA-0623-6C72-5CFF-A9D3568C917C}"/>
              </a:ext>
            </a:extLst>
          </p:cNvPr>
          <p:cNvSpPr/>
          <p:nvPr/>
        </p:nvSpPr>
        <p:spPr>
          <a:xfrm>
            <a:off x="401304" y="1386554"/>
            <a:ext cx="5762826" cy="2374900"/>
          </a:xfrm>
          <a:prstGeom prst="roundRect">
            <a:avLst>
              <a:gd name="adj" fmla="val 5437"/>
            </a:avLst>
          </a:prstGeom>
          <a:solidFill>
            <a:srgbClr val="FFC000">
              <a:alpha val="5137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6A4ACC5E-556E-D48E-70A6-E33F740D31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8600" y="645137"/>
                <a:ext cx="11471256" cy="5603631"/>
              </a:xfrm>
            </p:spPr>
            <p:txBody>
              <a:bodyPr/>
              <a:lstStyle/>
              <a:p>
                <a:r>
                  <a:rPr kumimoji="1" lang="en-US" altLang="zh-CN" dirty="0"/>
                  <a:t>Chiral EFT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zh-CN" dirty="0"/>
                  <a:t> interaction </a:t>
                </a:r>
                <a:r>
                  <a:rPr kumimoji="1" lang="en-US" altLang="zh-CN" dirty="0">
                    <a:solidFill>
                      <a:srgbClr val="0066FF"/>
                    </a:solidFill>
                  </a:rPr>
                  <a:t>with three-body effects</a:t>
                </a:r>
                <a:r>
                  <a:rPr kumimoji="1" lang="en-US" altLang="zh-CN" dirty="0"/>
                  <a:t>. Two low-energy constants at LO</a:t>
                </a:r>
              </a:p>
              <a:p>
                <a:r>
                  <a:rPr kumimoji="1" lang="en-US" altLang="zh-CN" dirty="0"/>
                  <a:t>Two inputs from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kumimoji="1" lang="en-US" altLang="zh-CN" dirty="0"/>
                  <a:t> properties :</a:t>
                </a:r>
              </a:p>
              <a:p>
                <a:pPr marL="475200" lvl="2"/>
                <a:r>
                  <a:rPr kumimoji="1" lang="en-US" altLang="zh-CN" dirty="0">
                    <a:solidFill>
                      <a:srgbClr val="0066FF"/>
                    </a:solidFill>
                  </a:rPr>
                  <a:t>Mass</a:t>
                </a:r>
                <a:r>
                  <a:rPr kumimoji="1" lang="zh-CN" altLang="en-US" dirty="0"/>
                  <a:t> </a:t>
                </a:r>
                <a:endParaRPr lang="en-US" altLang="zh-CN" sz="1800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84632" lvl="2" indent="0">
                  <a:buNone/>
                </a:pPr>
                <a:r>
                  <a:rPr lang="zh-CN" altLang="en-US" sz="18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zh-CN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3871.69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180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0.04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180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0.13</m:t>
                        </m:r>
                      </m:sub>
                      <m:sup>
                        <m:r>
                          <a:rPr lang="en-US" altLang="zh-CN" sz="180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+0.00+0.05</m:t>
                        </m:r>
                      </m:sup>
                    </m:sSubSup>
                    <m:r>
                      <m:rPr>
                        <m:sty m:val="p"/>
                      </m:rPr>
                      <a:rPr lang="en-US" altLang="zh-CN" sz="180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MeV</m:t>
                    </m:r>
                  </m:oMath>
                </a14:m>
                <a:endParaRPr lang="en-US" altLang="zh-CN" sz="1800" dirty="0"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484632" lvl="2" indent="0">
                  <a:buNone/>
                </a:pPr>
                <a:endParaRPr lang="en-US" altLang="zh-CN" sz="1800" dirty="0"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475200" lvl="2"/>
                <a:r>
                  <a:rPr lang="en-US" altLang="zh-CN" sz="1800" dirty="0">
                    <a:solidFill>
                      <a:srgbClr val="0066FF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Isospin breaking </a:t>
                </a:r>
                <a:r>
                  <a:rPr lang="en-US" altLang="zh-CN" sz="1800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in decays</a:t>
                </a:r>
              </a:p>
              <a:p>
                <a:pPr marL="475200" lvl="2"/>
                <a:endParaRPr lang="en-US" altLang="zh-CN" sz="1200" dirty="0"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475200" lvl="2"/>
                <a:endParaRPr lang="en-US" altLang="zh-CN" sz="1200" dirty="0"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46600" lvl="2" indent="0">
                  <a:buNone/>
                </a:pPr>
                <a:endParaRPr lang="en-US" altLang="zh-CN" sz="1200" dirty="0"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303750" lvl="1" indent="-285750">
                  <a:buFont typeface="Wingdings" pitchFamily="2" charset="2"/>
                  <a:buChar char="l"/>
                </a:pPr>
                <a:r>
                  <a:rPr lang="en-US" altLang="zh-CN" sz="1800" dirty="0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Prediction: there must exist an </a:t>
                </a:r>
                <a:r>
                  <a:rPr lang="en-US" altLang="zh-CN" sz="1800" dirty="0" err="1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isovector</a:t>
                </a:r>
                <a:r>
                  <a:rPr lang="en-US" altLang="zh-CN" sz="1800" dirty="0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𝑃𝐶</m:t>
                        </m:r>
                      </m:sup>
                    </m:sSup>
                    <m:r>
                      <a:rPr lang="en-US" altLang="zh-CN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altLang="zh-CN" sz="1800" dirty="0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 state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0,±</m:t>
                        </m:r>
                      </m:sup>
                    </m:sSubSup>
                  </m:oMath>
                </a14:m>
                <a:r>
                  <a:rPr lang="en-US" altLang="zh-CN" sz="1800" dirty="0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)</a:t>
                </a:r>
                <a:endParaRPr lang="zh-CN" altLang="zh-CN" sz="1800" dirty="0"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lvl="1">
                  <a:buFont typeface="Wingdings" pitchFamily="2" charset="2"/>
                  <a:buChar char="Ø"/>
                </a:pPr>
                <a:endParaRPr kumimoji="1" lang="en-US" altLang="zh-CN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6A4ACC5E-556E-D48E-70A6-E33F740D31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8600" y="645137"/>
                <a:ext cx="11471256" cy="5603631"/>
              </a:xfrm>
              <a:blipFill>
                <a:blip r:embed="rId2"/>
                <a:stretch>
                  <a:fillRect l="-442" t="-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3">
                <a:extLst>
                  <a:ext uri="{FF2B5EF4-FFF2-40B4-BE49-F238E27FC236}">
                    <a16:creationId xmlns:a16="http://schemas.microsoft.com/office/drawing/2014/main" id="{B1E63752-DC47-7275-76F1-CD3764D213F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Closer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look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into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1" dirty="0">
                        <a:latin typeface="Cambria Math" panose="02040503050406030204" pitchFamily="18" charset="0"/>
                      </a:rPr>
                      <m:t>𝑿</m:t>
                    </m:r>
                    <m:r>
                      <a:rPr kumimoji="1" lang="en-US" altLang="zh-CN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dirty="0"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kumimoji="1" lang="en-US" altLang="zh-CN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dirty="0"/>
                  <a:t> </a:t>
                </a:r>
              </a:p>
            </p:txBody>
          </p:sp>
        </mc:Choice>
        <mc:Fallback xmlns="">
          <p:sp>
            <p:nvSpPr>
              <p:cNvPr id="4" name="标题 3">
                <a:extLst>
                  <a:ext uri="{FF2B5EF4-FFF2-40B4-BE49-F238E27FC236}">
                    <a16:creationId xmlns:a16="http://schemas.microsoft.com/office/drawing/2014/main" id="{B1E63752-DC47-7275-76F1-CD3764D213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448" t="-9615" b="-21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1D1D4E2-6B36-7DAA-2671-FF835C5AEB3E}"/>
                  </a:ext>
                </a:extLst>
              </p:cNvPr>
              <p:cNvSpPr txBox="1"/>
              <p:nvPr/>
            </p:nvSpPr>
            <p:spPr>
              <a:xfrm>
                <a:off x="364660" y="2235023"/>
                <a:ext cx="3770779" cy="371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sz="18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sz="18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sz="18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3871.69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(7) </m:t>
                      </m:r>
                      <m:r>
                        <m:rPr>
                          <m:sty m:val="p"/>
                        </m:rPr>
                        <a:rPr lang="en-US" altLang="zh-CN" sz="18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MeV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1D1D4E2-6B36-7DAA-2671-FF835C5AE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60" y="2235023"/>
                <a:ext cx="3770779" cy="371255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FF737C3A-DE2E-42CB-CBB9-D80B57B05D89}"/>
              </a:ext>
            </a:extLst>
          </p:cNvPr>
          <p:cNvSpPr txBox="1"/>
          <p:nvPr/>
        </p:nvSpPr>
        <p:spPr>
          <a:xfrm>
            <a:off x="3752355" y="2634621"/>
            <a:ext cx="2902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LHCb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, PRD 108 (2023) L011103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C9CD7F6-E23E-C666-59C6-ADFB721CEF5E}"/>
              </a:ext>
            </a:extLst>
          </p:cNvPr>
          <p:cNvSpPr txBox="1"/>
          <p:nvPr/>
        </p:nvSpPr>
        <p:spPr>
          <a:xfrm>
            <a:off x="3773128" y="1863746"/>
            <a:ext cx="24093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LHCb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, PRD 102 (2020) 092005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B5FDC5E-A942-9801-3E29-A57C530C2F2B}"/>
              </a:ext>
            </a:extLst>
          </p:cNvPr>
          <p:cNvSpPr txBox="1"/>
          <p:nvPr/>
        </p:nvSpPr>
        <p:spPr>
          <a:xfrm>
            <a:off x="3752686" y="2284448"/>
            <a:ext cx="1416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PDG 2024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DB8DC1A-D737-E8B1-864C-A0CB95DF5BB4}"/>
                  </a:ext>
                </a:extLst>
              </p:cNvPr>
              <p:cNvSpPr txBox="1"/>
              <p:nvPr/>
            </p:nvSpPr>
            <p:spPr>
              <a:xfrm>
                <a:off x="364660" y="2988742"/>
                <a:ext cx="4361793" cy="720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d>
                                    <m:d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3872</m:t>
                                      </m:r>
                                    </m:e>
                                  </m:d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num>
                                    <m:den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p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d>
                                    <m:d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3872</m:t>
                                      </m:r>
                                    </m:e>
                                  </m:d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num>
                                    <m:den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den>
                                  </m:f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=0.29±0.04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DB8DC1A-D737-E8B1-864C-A0CB95DF5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60" y="2988742"/>
                <a:ext cx="4361793" cy="720069"/>
              </a:xfrm>
              <a:prstGeom prst="rect">
                <a:avLst/>
              </a:prstGeom>
              <a:blipFill>
                <a:blip r:embed="rId5"/>
                <a:stretch>
                  <a:fillRect t="-29825" b="-6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662A4AE5-DDA7-09EA-26D5-F2E3233F0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43" y="4194043"/>
            <a:ext cx="4019186" cy="265355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F7ABA29-BAF5-86CC-9924-3D9D3E48AB1F}"/>
              </a:ext>
            </a:extLst>
          </p:cNvPr>
          <p:cNvSpPr txBox="1"/>
          <p:nvPr/>
        </p:nvSpPr>
        <p:spPr>
          <a:xfrm>
            <a:off x="5203454" y="312240"/>
            <a:ext cx="55325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>
                <a:solidFill>
                  <a:srgbClr val="4472C4"/>
                </a:solidFill>
              </a:rPr>
              <a:t>Z.-H. Zhang, T. Ji, X.-K. Dong, FKG</a:t>
            </a:r>
            <a:r>
              <a:rPr lang="zh-CN" altLang="en-US" sz="1400" dirty="0">
                <a:solidFill>
                  <a:srgbClr val="4472C4"/>
                </a:solidFill>
              </a:rPr>
              <a:t> </a:t>
            </a:r>
            <a:r>
              <a:rPr lang="en-US" altLang="zh-CN" sz="1400" dirty="0">
                <a:solidFill>
                  <a:srgbClr val="4472C4"/>
                </a:solidFill>
              </a:rPr>
              <a:t>et</a:t>
            </a:r>
            <a:r>
              <a:rPr lang="zh-CN" altLang="en-US" sz="1400" dirty="0">
                <a:solidFill>
                  <a:srgbClr val="4472C4"/>
                </a:solidFill>
              </a:rPr>
              <a:t> </a:t>
            </a:r>
            <a:r>
              <a:rPr lang="en-US" altLang="zh-CN" sz="1400" dirty="0">
                <a:solidFill>
                  <a:srgbClr val="4472C4"/>
                </a:solidFill>
              </a:rPr>
              <a:t>al., JHEP</a:t>
            </a:r>
            <a:r>
              <a:rPr lang="zh-CN" altLang="en-US" sz="1400" dirty="0">
                <a:solidFill>
                  <a:srgbClr val="4472C4"/>
                </a:solidFill>
              </a:rPr>
              <a:t> </a:t>
            </a:r>
            <a:r>
              <a:rPr lang="en-US" altLang="zh-CN" sz="1400" dirty="0">
                <a:solidFill>
                  <a:srgbClr val="4472C4"/>
                </a:solidFill>
              </a:rPr>
              <a:t>08</a:t>
            </a:r>
            <a:r>
              <a:rPr lang="zh-CN" altLang="en-US" sz="1400" dirty="0">
                <a:solidFill>
                  <a:srgbClr val="4472C4"/>
                </a:solidFill>
              </a:rPr>
              <a:t> </a:t>
            </a:r>
            <a:r>
              <a:rPr lang="en-US" altLang="zh-CN" sz="1400" dirty="0">
                <a:solidFill>
                  <a:srgbClr val="4472C4"/>
                </a:solidFill>
              </a:rPr>
              <a:t>(2024)</a:t>
            </a:r>
            <a:r>
              <a:rPr lang="zh-CN" altLang="en-US" sz="1400" dirty="0">
                <a:solidFill>
                  <a:srgbClr val="4472C4"/>
                </a:solidFill>
              </a:rPr>
              <a:t> </a:t>
            </a:r>
            <a:r>
              <a:rPr lang="en-US" altLang="zh-CN" sz="1400" dirty="0">
                <a:solidFill>
                  <a:srgbClr val="4472C4"/>
                </a:solidFill>
              </a:rPr>
              <a:t>130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3958A18-FD8D-507F-34CE-BB78320A7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8521" y="1782792"/>
            <a:ext cx="3450708" cy="265355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AE212C5-1A82-D3B5-3C74-290DFC0D1B36}"/>
              </a:ext>
            </a:extLst>
          </p:cNvPr>
          <p:cNvSpPr txBox="1"/>
          <p:nvPr/>
        </p:nvSpPr>
        <p:spPr>
          <a:xfrm>
            <a:off x="6826676" y="1146724"/>
            <a:ext cx="3154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zh-CN" sz="2000" dirty="0">
                <a:solidFill>
                  <a:srgbClr val="FF0000"/>
                </a:solidFill>
              </a:rPr>
              <a:t>Support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from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lattice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QCD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4CDF693-D8D8-3B46-2081-6D3CD956A846}"/>
              </a:ext>
            </a:extLst>
          </p:cNvPr>
          <p:cNvSpPr txBox="1"/>
          <p:nvPr/>
        </p:nvSpPr>
        <p:spPr>
          <a:xfrm>
            <a:off x="8456416" y="1489385"/>
            <a:ext cx="3304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Sadl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 et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al.,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arXiv:2406.09842 [hep-lat]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1B17234-F5DF-8605-0EEC-C92EBD1C7070}"/>
                  </a:ext>
                </a:extLst>
              </p:cNvPr>
              <p:cNvSpPr txBox="1"/>
              <p:nvPr/>
            </p:nvSpPr>
            <p:spPr>
              <a:xfrm>
                <a:off x="4262875" y="4259061"/>
                <a:ext cx="2391680" cy="2232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itchFamily="2" charset="2"/>
                  <a:buChar char="Ø"/>
                </a:pPr>
                <a:r>
                  <a:rPr kumimoji="1" lang="en-US" altLang="zh-CN" dirty="0">
                    <a:solidFill>
                      <a:srgbClr val="0066FF"/>
                    </a:solidFill>
                  </a:rPr>
                  <a:t>Virtual</a:t>
                </a:r>
                <a:r>
                  <a:rPr kumimoji="1" lang="zh-CN" altLang="en-US" dirty="0">
                    <a:solidFill>
                      <a:srgbClr val="0066FF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0066FF"/>
                    </a:solidFill>
                  </a:rPr>
                  <a:t>state</a:t>
                </a:r>
                <a:r>
                  <a:rPr kumimoji="1" lang="zh-CN" altLang="en-US" dirty="0">
                    <a:solidFill>
                      <a:srgbClr val="0066FF"/>
                    </a:solidFill>
                  </a:rPr>
                  <a:t> 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(like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Pre>
                          <m:sPrePr>
                            <m:ctrlPr>
                              <a:rPr kumimoji="1" lang="zh-CN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sPre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kumimoji="1" lang="en-US" altLang="zh-CN" dirty="0"/>
                  <a:t>)</a:t>
                </a:r>
              </a:p>
              <a:p>
                <a:pPr marL="285750" indent="-285750">
                  <a:lnSpc>
                    <a:spcPct val="125000"/>
                  </a:lnSpc>
                  <a:buFont typeface="Wingdings" pitchFamily="2" charset="2"/>
                  <a:buChar char="Ø"/>
                </a:pPr>
                <a:r>
                  <a:rPr kumimoji="1" lang="en-US" altLang="zh-CN" dirty="0">
                    <a:solidFill>
                      <a:srgbClr val="0066FF"/>
                    </a:solidFill>
                  </a:rPr>
                  <a:t>Threshold</a:t>
                </a:r>
                <a:r>
                  <a:rPr kumimoji="1" lang="zh-CN" altLang="en-US" dirty="0">
                    <a:solidFill>
                      <a:srgbClr val="0066FF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0066FF"/>
                    </a:solidFill>
                  </a:rPr>
                  <a:t>cusps</a:t>
                </a:r>
              </a:p>
              <a:p>
                <a:pPr marL="285750" indent="-285750">
                  <a:lnSpc>
                    <a:spcPct val="12500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</m:oMath>
                </a14:m>
                <a:r>
                  <a:rPr kumimoji="1" lang="en-US" altLang="zh-CN" dirty="0"/>
                  <a:t>:</a:t>
                </a:r>
                <a:r>
                  <a:rPr kumimoji="1" lang="zh-CN" altLang="en-US" dirty="0"/>
                  <a:t> </a:t>
                </a:r>
                <a:br>
                  <a:rPr kumimoji="1" lang="en-US" altLang="zh-CN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+8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MeV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threshold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01B17234-F5DF-8605-0EEC-C92EBD1C7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875" y="4259061"/>
                <a:ext cx="2391680" cy="2232471"/>
              </a:xfrm>
              <a:prstGeom prst="rect">
                <a:avLst/>
              </a:prstGeom>
              <a:blipFill>
                <a:blip r:embed="rId8"/>
                <a:stretch>
                  <a:fillRect l="-1579" b="-2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81A43BF3-AD4A-BA17-568D-499C59C0B9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120440" y="4508150"/>
            <a:ext cx="4672248" cy="1576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圆角矩形 19">
            <a:extLst>
              <a:ext uri="{FF2B5EF4-FFF2-40B4-BE49-F238E27FC236}">
                <a16:creationId xmlns:a16="http://schemas.microsoft.com/office/drawing/2014/main" id="{1632CE6E-BE11-63A8-D19B-EB9A57C0BCFB}"/>
              </a:ext>
            </a:extLst>
          </p:cNvPr>
          <p:cNvSpPr/>
          <p:nvPr/>
        </p:nvSpPr>
        <p:spPr>
          <a:xfrm>
            <a:off x="6826677" y="1146724"/>
            <a:ext cx="5104962" cy="5112802"/>
          </a:xfrm>
          <a:prstGeom prst="roundRect">
            <a:avLst>
              <a:gd name="adj" fmla="val 2839"/>
            </a:avLst>
          </a:prstGeom>
          <a:noFill/>
          <a:ln w="28575">
            <a:solidFill>
              <a:srgbClr val="00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0D4CCD8-9133-4E27-D1CB-758D926C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A9F7-FCF1-4EB7-B566-BBDAC45E6C5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307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2F11D-0511-2200-83AF-5EF2315F2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1E8D1BEA-D528-F9FE-7AC6-D2C1898CD7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8600" y="645137"/>
                <a:ext cx="11471256" cy="5603631"/>
              </a:xfrm>
            </p:spPr>
            <p:txBody>
              <a:bodyPr/>
              <a:lstStyle/>
              <a:p>
                <a:r>
                  <a:rPr kumimoji="1" lang="en-US" altLang="zh-CN" dirty="0"/>
                  <a:t>Update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with</a:t>
                </a:r>
                <a:r>
                  <a:rPr kumimoji="1" lang="zh-CN" altLang="en-US" dirty="0"/>
                  <a:t> </a:t>
                </a:r>
                <a:r>
                  <a:rPr lang="en-US" altLang="zh-CN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model-independent</a:t>
                </a:r>
                <a:r>
                  <a:rPr lang="zh-CN" altLang="en-US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analysis</a:t>
                </a:r>
                <a:r>
                  <a:rPr lang="zh-CN" altLang="en-US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66FF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isospin breaking </a:t>
                </a:r>
                <a:r>
                  <a:rPr lang="en-US" altLang="zh-CN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in</a:t>
                </a:r>
                <a:r>
                  <a:rPr lang="zh-CN" alt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1" dirty="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b="0" i="1" dirty="0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decay</a:t>
                </a:r>
              </a:p>
              <a:p>
                <a:pPr lvl="1"/>
                <a:r>
                  <a:rPr lang="en-US" altLang="zh-CN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Omnes</a:t>
                </a:r>
                <a:r>
                  <a:rPr lang="zh-CN" alt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description</a:t>
                </a:r>
                <a:r>
                  <a:rPr lang="zh-CN" alt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of</a:t>
                </a:r>
                <a:r>
                  <a:rPr lang="zh-CN" alt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the</a:t>
                </a:r>
                <a:r>
                  <a:rPr lang="zh-CN" alt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𝜋𝜋</m:t>
                    </m:r>
                  </m:oMath>
                </a14:m>
                <a:r>
                  <a:rPr lang="zh-CN" alt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final</a:t>
                </a:r>
                <a:r>
                  <a:rPr lang="zh-CN" alt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state</a:t>
                </a:r>
                <a:r>
                  <a:rPr lang="zh-CN" alt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interaction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𝜌</m:t>
                    </m:r>
                    <m:r>
                      <m:rPr>
                        <m:lit/>
                      </m:rPr>
                      <a:rPr lang="en-US" altLang="zh-CN" b="0" i="1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𝜔</m:t>
                    </m:r>
                  </m:oMath>
                </a14:m>
                <a:r>
                  <a:rPr lang="zh-CN" alt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mixing</a:t>
                </a:r>
                <a:r>
                  <a:rPr lang="zh-CN" alt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from</a:t>
                </a:r>
                <a:r>
                  <a:rPr lang="zh-CN" alt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with</a:t>
                </a:r>
                <a:r>
                  <a:rPr lang="zh-CN" alt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vac.</a:t>
                </a:r>
                <a:r>
                  <a:rPr lang="zh-CN" alt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pol.</a:t>
                </a:r>
                <a:r>
                  <a:rPr lang="zh-CN" altLang="en-US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ea typeface="DengXian" panose="02010600030101010101" pitchFamily="2" charset="-122"/>
                    <a:cs typeface="Times New Roman" panose="02020603050405020304" pitchFamily="18" charset="0"/>
                  </a:rPr>
                  <a:t>correction</a:t>
                </a:r>
              </a:p>
              <a:p>
                <a:pPr marL="475200" lvl="2"/>
                <a:endParaRPr lang="en-US" altLang="zh-CN" sz="18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84632" lvl="2" indent="0">
                  <a:buNone/>
                </a:pPr>
                <a:r>
                  <a:rPr lang="zh-CN" altLang="en-US" sz="18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800" dirty="0"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475200" lvl="2"/>
                <a:endParaRPr lang="en-US" altLang="zh-CN" sz="1200" dirty="0"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475200" lvl="2"/>
                <a:endParaRPr lang="en-US" altLang="zh-CN" sz="1200" dirty="0"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46600" lvl="2" indent="0">
                  <a:buNone/>
                </a:pPr>
                <a:endParaRPr lang="en-US" altLang="zh-CN" sz="1200" dirty="0"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303750" lvl="1" indent="-285750">
                  <a:buFont typeface="Wingdings" pitchFamily="2" charset="2"/>
                  <a:buChar char="l"/>
                </a:pPr>
                <a:r>
                  <a:rPr lang="en-US" altLang="zh-CN" sz="1800" dirty="0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Updated</a:t>
                </a:r>
                <a:r>
                  <a:rPr lang="zh-CN" altLang="en-US" sz="1800" dirty="0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pole</a:t>
                </a:r>
                <a:r>
                  <a:rPr lang="zh-CN" altLang="en-US" sz="1800" dirty="0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position</a:t>
                </a:r>
                <a:r>
                  <a:rPr lang="zh-CN" altLang="en-US" sz="1800" dirty="0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sz="1800" dirty="0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𝑃𝐶</m:t>
                        </m:r>
                      </m:sup>
                    </m:sSup>
                    <m:r>
                      <a:rPr lang="en-US" altLang="zh-CN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altLang="zh-CN" sz="1800" dirty="0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 state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0,±</m:t>
                        </m:r>
                      </m:sup>
                    </m:sSubSup>
                  </m:oMath>
                </a14:m>
                <a:r>
                  <a:rPr lang="en-US" altLang="zh-CN" sz="1800" dirty="0">
                    <a:solidFill>
                      <a:srgbClr val="FF0000"/>
                    </a:solidFill>
                    <a:ea typeface="DengXian" panose="02010600030101010101" pitchFamily="2" charset="-122"/>
                    <a:cs typeface="Times New Roman" panose="02020603050405020304" pitchFamily="18" charset="0"/>
                  </a:rPr>
                  <a:t>)</a:t>
                </a:r>
                <a:endParaRPr lang="zh-CN" altLang="zh-CN" sz="1800" dirty="0"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lvl="1">
                  <a:buFont typeface="Wingdings" pitchFamily="2" charset="2"/>
                  <a:buChar char="Ø"/>
                </a:pPr>
                <a:endParaRPr kumimoji="1" lang="en-US" altLang="zh-CN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1E8D1BEA-D528-F9FE-7AC6-D2C1898CD7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8600" y="645137"/>
                <a:ext cx="11471256" cy="5603631"/>
              </a:xfrm>
              <a:blipFill>
                <a:blip r:embed="rId2"/>
                <a:stretch>
                  <a:fillRect l="-442" t="-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3">
                <a:extLst>
                  <a:ext uri="{FF2B5EF4-FFF2-40B4-BE49-F238E27FC236}">
                    <a16:creationId xmlns:a16="http://schemas.microsoft.com/office/drawing/2014/main" id="{781832AA-D82A-3352-ACE1-DAFACFECCC1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Closer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look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into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1" dirty="0">
                        <a:latin typeface="Cambria Math" panose="02040503050406030204" pitchFamily="18" charset="0"/>
                      </a:rPr>
                      <m:t>𝑿</m:t>
                    </m:r>
                    <m:r>
                      <a:rPr kumimoji="1" lang="en-US" altLang="zh-CN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dirty="0"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kumimoji="1" lang="en-US" altLang="zh-CN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dirty="0"/>
                  <a:t> </a:t>
                </a:r>
              </a:p>
            </p:txBody>
          </p:sp>
        </mc:Choice>
        <mc:Fallback xmlns="">
          <p:sp>
            <p:nvSpPr>
              <p:cNvPr id="4" name="标题 3">
                <a:extLst>
                  <a:ext uri="{FF2B5EF4-FFF2-40B4-BE49-F238E27FC236}">
                    <a16:creationId xmlns:a16="http://schemas.microsoft.com/office/drawing/2014/main" id="{781832AA-D82A-3352-ACE1-DAFACFECCC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448" t="-9615" b="-21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43BF2A0-30BB-8E2F-9DAC-D7DE6BC160FC}"/>
                  </a:ext>
                </a:extLst>
              </p:cNvPr>
              <p:cNvSpPr txBox="1"/>
              <p:nvPr/>
            </p:nvSpPr>
            <p:spPr>
              <a:xfrm>
                <a:off x="396931" y="2135109"/>
                <a:ext cx="4361793" cy="720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d>
                                    <m:d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3872</m:t>
                                      </m:r>
                                    </m:e>
                                  </m:d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num>
                                    <m:den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p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d>
                                    <m:d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3872</m:t>
                                      </m:r>
                                    </m:e>
                                  </m:d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num>
                                    <m:den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den>
                                  </m:f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9±0.0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43BF2A0-30BB-8E2F-9DAC-D7DE6BC16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31" y="2135109"/>
                <a:ext cx="4361793" cy="720069"/>
              </a:xfrm>
              <a:prstGeom prst="rect">
                <a:avLst/>
              </a:prstGeom>
              <a:blipFill>
                <a:blip r:embed="rId4"/>
                <a:stretch>
                  <a:fillRect t="-29825" b="-6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DAD1C672-30E3-6773-38A3-20BE1238C57C}"/>
              </a:ext>
            </a:extLst>
          </p:cNvPr>
          <p:cNvSpPr txBox="1"/>
          <p:nvPr/>
        </p:nvSpPr>
        <p:spPr>
          <a:xfrm>
            <a:off x="5203455" y="312240"/>
            <a:ext cx="4308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>
                <a:solidFill>
                  <a:srgbClr val="4472C4"/>
                </a:solidFill>
              </a:rPr>
              <a:t>J.</a:t>
            </a:r>
            <a:r>
              <a:rPr lang="zh-CN" altLang="en-US" sz="1400" dirty="0">
                <a:solidFill>
                  <a:srgbClr val="4472C4"/>
                </a:solidFill>
              </a:rPr>
              <a:t> </a:t>
            </a:r>
            <a:r>
              <a:rPr lang="en-US" altLang="zh-CN" sz="1400" dirty="0">
                <a:solidFill>
                  <a:srgbClr val="4472C4"/>
                </a:solidFill>
              </a:rPr>
              <a:t>M.</a:t>
            </a:r>
            <a:r>
              <a:rPr lang="zh-CN" altLang="en-US" sz="1400" dirty="0">
                <a:solidFill>
                  <a:srgbClr val="4472C4"/>
                </a:solidFill>
              </a:rPr>
              <a:t> </a:t>
            </a:r>
            <a:r>
              <a:rPr lang="en-US" altLang="zh-CN" sz="1400" dirty="0">
                <a:solidFill>
                  <a:srgbClr val="4472C4"/>
                </a:solidFill>
              </a:rPr>
              <a:t>Dias, T. Ji, X.-K. Dong</a:t>
            </a:r>
            <a:r>
              <a:rPr lang="zh-CN" altLang="en-US" sz="1400" dirty="0">
                <a:solidFill>
                  <a:srgbClr val="4472C4"/>
                </a:solidFill>
              </a:rPr>
              <a:t> </a:t>
            </a:r>
            <a:r>
              <a:rPr lang="en-US" altLang="zh-CN" sz="1400" dirty="0">
                <a:solidFill>
                  <a:srgbClr val="4472C4"/>
                </a:solidFill>
              </a:rPr>
              <a:t>et</a:t>
            </a:r>
            <a:r>
              <a:rPr lang="zh-CN" altLang="en-US" sz="1400" dirty="0">
                <a:solidFill>
                  <a:srgbClr val="4472C4"/>
                </a:solidFill>
              </a:rPr>
              <a:t> </a:t>
            </a:r>
            <a:r>
              <a:rPr lang="en-US" altLang="zh-CN" sz="1400" dirty="0">
                <a:solidFill>
                  <a:srgbClr val="4472C4"/>
                </a:solidFill>
              </a:rPr>
              <a:t>al., arXiv:2409.13245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4425F2F-5236-5255-8030-653A7224E447}"/>
                  </a:ext>
                </a:extLst>
              </p:cNvPr>
              <p:cNvSpPr txBox="1"/>
              <p:nvPr/>
            </p:nvSpPr>
            <p:spPr>
              <a:xfrm>
                <a:off x="676546" y="6267421"/>
                <a:ext cx="4930869" cy="37273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p"/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Experimental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confirmation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(cusp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in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)?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4425F2F-5236-5255-8030-653A7224E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46" y="6267421"/>
                <a:ext cx="4930869" cy="372731"/>
              </a:xfrm>
              <a:prstGeom prst="rect">
                <a:avLst/>
              </a:prstGeom>
              <a:blipFill>
                <a:blip r:embed="rId5"/>
                <a:stretch>
                  <a:fillRect l="-512" t="-3125" b="-2187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B9CD6DA4-7C06-DC7B-B543-40574764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A9F7-FCF1-4EB7-B566-BBDAC45E6C5F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78B2F2E-9CB1-74CA-8A12-ADC0D3134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140" y="1033183"/>
            <a:ext cx="3423425" cy="26321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FDC1277-2B89-B496-5225-CC2FC72EA4B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546" y="3896118"/>
            <a:ext cx="3802565" cy="17794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C4E50BF-9606-E09D-8F4B-A05D7DF0A53D}"/>
                  </a:ext>
                </a:extLst>
              </p:cNvPr>
              <p:cNvSpPr txBox="1"/>
              <p:nvPr/>
            </p:nvSpPr>
            <p:spPr>
              <a:xfrm>
                <a:off x="1285301" y="5774049"/>
                <a:ext cx="3802565" cy="376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−13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+20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rgbClr val="0066FF"/>
                    </a:solidFill>
                  </a:rPr>
                  <a:t> 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below</a:t>
                </a:r>
                <a:r>
                  <a:rPr lang="zh-CN" altLang="en-US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the</a:t>
                </a:r>
                <a:r>
                  <a:rPr lang="zh-CN" altLang="en-US" dirty="0">
                    <a:solidFill>
                      <a:srgbClr val="0066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threshold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C4E50BF-9606-E09D-8F4B-A05D7DF0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301" y="5774049"/>
                <a:ext cx="3802565" cy="376193"/>
              </a:xfrm>
              <a:prstGeom prst="rect">
                <a:avLst/>
              </a:prstGeom>
              <a:blipFill>
                <a:blip r:embed="rId8"/>
                <a:stretch>
                  <a:fillRect t="-3226" b="-258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AF7366E-E9A7-950E-CC8B-EDD584B3D38E}"/>
                  </a:ext>
                </a:extLst>
              </p:cNvPr>
              <p:cNvSpPr txBox="1"/>
              <p:nvPr/>
            </p:nvSpPr>
            <p:spPr>
              <a:xfrm>
                <a:off x="1285301" y="4306658"/>
                <a:ext cx="3802565" cy="373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4.3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−1.1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+1.4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above</a:t>
                </a:r>
                <a:r>
                  <a:rPr lang="zh-CN" altLang="en-US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the</a:t>
                </a:r>
                <a:r>
                  <a:rPr lang="zh-CN" altLang="en-US" dirty="0">
                    <a:solidFill>
                      <a:srgbClr val="0066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threshold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AF7366E-E9A7-950E-CC8B-EDD584B3D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301" y="4306658"/>
                <a:ext cx="3802565" cy="373307"/>
              </a:xfrm>
              <a:prstGeom prst="rect">
                <a:avLst/>
              </a:prstGeom>
              <a:blipFill>
                <a:blip r:embed="rId9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CA72B878-D712-203B-F28C-2A5D28EFB5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1349" y="3790261"/>
            <a:ext cx="3782713" cy="1779407"/>
          </a:xfrm>
          <a:prstGeom prst="rect">
            <a:avLst/>
          </a:prstGeom>
        </p:spPr>
      </p:pic>
      <p:sp>
        <p:nvSpPr>
          <p:cNvPr id="27" name="椭圆 26">
            <a:extLst>
              <a:ext uri="{FF2B5EF4-FFF2-40B4-BE49-F238E27FC236}">
                <a16:creationId xmlns:a16="http://schemas.microsoft.com/office/drawing/2014/main" id="{0ACF8242-75D2-9F3D-E4E4-24EF6B19202D}"/>
              </a:ext>
            </a:extLst>
          </p:cNvPr>
          <p:cNvSpPr/>
          <p:nvPr/>
        </p:nvSpPr>
        <p:spPr>
          <a:xfrm>
            <a:off x="7002966" y="4159405"/>
            <a:ext cx="1092819" cy="1516119"/>
          </a:xfrm>
          <a:prstGeom prst="ellipse">
            <a:avLst/>
          </a:prstGeom>
          <a:solidFill>
            <a:srgbClr val="4472C4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3441127-0CC3-0BFA-A655-63541C388F40}"/>
              </a:ext>
            </a:extLst>
          </p:cNvPr>
          <p:cNvSpPr txBox="1"/>
          <p:nvPr/>
        </p:nvSpPr>
        <p:spPr>
          <a:xfrm>
            <a:off x="6735959" y="5888762"/>
            <a:ext cx="2022089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en-US" altLang="zh-CN" dirty="0">
                <a:solidFill>
                  <a:srgbClr val="0066FF"/>
                </a:solidFill>
              </a:rPr>
              <a:t>Threshold</a:t>
            </a:r>
            <a:r>
              <a:rPr kumimoji="1" lang="zh-CN" altLang="en-US" dirty="0">
                <a:solidFill>
                  <a:srgbClr val="0066FF"/>
                </a:solidFill>
              </a:rPr>
              <a:t> </a:t>
            </a:r>
            <a:r>
              <a:rPr kumimoji="1" lang="en-US" altLang="zh-CN" dirty="0">
                <a:solidFill>
                  <a:srgbClr val="0066FF"/>
                </a:solidFill>
              </a:rPr>
              <a:t>cusps</a:t>
            </a:r>
          </a:p>
        </p:txBody>
      </p:sp>
      <p:sp>
        <p:nvSpPr>
          <p:cNvPr id="32" name="下箭头 31">
            <a:extLst>
              <a:ext uri="{FF2B5EF4-FFF2-40B4-BE49-F238E27FC236}">
                <a16:creationId xmlns:a16="http://schemas.microsoft.com/office/drawing/2014/main" id="{F27F3848-55F6-359C-22F1-52E4423D488C}"/>
              </a:ext>
            </a:extLst>
          </p:cNvPr>
          <p:cNvSpPr/>
          <p:nvPr/>
        </p:nvSpPr>
        <p:spPr>
          <a:xfrm>
            <a:off x="7402880" y="5700644"/>
            <a:ext cx="292990" cy="2866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428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9818974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0" y="361"/>
                <a:ext cx="12192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Hidden-charm mesons: </a:t>
                </a:r>
                <a14:m>
                  <m:oMath xmlns:m="http://schemas.openxmlformats.org/officeDocument/2006/math">
                    <m:r>
                      <a:rPr lang="en-US" altLang="zh-CN" sz="3266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altLang="zh-CN" sz="3266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</m:oMath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61"/>
                <a:ext cx="12192000" cy="802080"/>
              </a:xfrm>
              <a:prstGeom prst="rect">
                <a:avLst/>
              </a:prstGeom>
              <a:blipFill>
                <a:blip r:embed="rId4"/>
                <a:stretch>
                  <a:fillRect l="-1351" b="-13846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D6B32AC2-3BC6-4C9F-B41F-81B0B29DD839}"/>
                  </a:ext>
                </a:extLst>
              </p:cNvPr>
              <p:cNvSpPr txBox="1"/>
              <p:nvPr/>
            </p:nvSpPr>
            <p:spPr>
              <a:xfrm>
                <a:off x="5815895" y="825302"/>
                <a:ext cx="5918908" cy="1430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(4260)/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(4230)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as 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bound state</a:t>
                </a: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4360</m:t>
                        </m:r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(4415)</m:t>
                    </m:r>
                  </m:oMath>
                </a14:m>
                <a:r>
                  <a:rPr lang="en-US" altLang="zh-CN" sz="20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/>
                  <a:t>? </a:t>
                </a: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dirty="0">
                    <a:solidFill>
                      <a:srgbClr val="0066FF"/>
                    </a:solidFill>
                  </a:rPr>
                  <a:t>Evidence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altLang="zh-CN" sz="200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−−</m:t>
                            </m:r>
                          </m:sup>
                        </m:sSup>
                        <m:r>
                          <a:rPr lang="en-US" altLang="zh-CN" sz="20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b>
                      <m:sSubPr>
                        <m:ctrlPr>
                          <a:rPr lang="en-US" altLang="zh-CN" sz="2000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2000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0066FF"/>
                    </a:solidFill>
                  </a:rPr>
                  <a:t> bound state in BESIII data</a:t>
                </a:r>
              </a:p>
              <a:p>
                <a:pPr marL="742950" lvl="1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Sommerfeld factor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+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Near-threshold pole</a:t>
                </a:r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D6B32AC2-3BC6-4C9F-B41F-81B0B29DD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895" y="825302"/>
                <a:ext cx="5918908" cy="1430392"/>
              </a:xfrm>
              <a:prstGeom prst="rect">
                <a:avLst/>
              </a:prstGeom>
              <a:blipFill>
                <a:blip r:embed="rId5"/>
                <a:stretch>
                  <a:fillRect l="-641" t="-877" b="-61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文本框 64">
            <a:extLst>
              <a:ext uri="{FF2B5EF4-FFF2-40B4-BE49-F238E27FC236}">
                <a16:creationId xmlns:a16="http://schemas.microsoft.com/office/drawing/2014/main" id="{46268A9B-4B0C-44C4-85C7-F85A4772BD6B}"/>
              </a:ext>
            </a:extLst>
          </p:cNvPr>
          <p:cNvSpPr txBox="1"/>
          <p:nvPr/>
        </p:nvSpPr>
        <p:spPr>
          <a:xfrm>
            <a:off x="5844868" y="4514613"/>
            <a:ext cx="3633669" cy="1162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Data taken from BESIII, PRL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120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(2018)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132001;</a:t>
            </a:r>
          </a:p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See also Q.-F. Cao et al., PRD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100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(2019)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054040</a:t>
            </a:r>
          </a:p>
        </p:txBody>
      </p:sp>
      <p:pic>
        <p:nvPicPr>
          <p:cNvPr id="5" name="图片 4" descr="图表, 折线图&#10;&#10;描述已自动生成">
            <a:extLst>
              <a:ext uri="{FF2B5EF4-FFF2-40B4-BE49-F238E27FC236}">
                <a16:creationId xmlns:a16="http://schemas.microsoft.com/office/drawing/2014/main" id="{D5C861C7-18A7-4952-96AA-8CC611F244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94" y="2276984"/>
            <a:ext cx="3273407" cy="2216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1B4DDCB-EFAC-4BBF-9C82-3B73CA4B294C}"/>
                  </a:ext>
                </a:extLst>
              </p:cNvPr>
              <p:cNvSpPr txBox="1"/>
              <p:nvPr/>
            </p:nvSpPr>
            <p:spPr>
              <a:xfrm>
                <a:off x="5844868" y="5661174"/>
                <a:ext cx="5918908" cy="1091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dirty="0"/>
                  <a:t>Numerous states with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exotic quantum numbers</a:t>
                </a: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dirty="0">
                    <a:solidFill>
                      <a:srgbClr val="0066FF"/>
                    </a:solidFill>
                  </a:rPr>
                  <a:t>Many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0066FF"/>
                    </a:solidFill>
                  </a:rPr>
                  <a:t> states in [4.8, 5.6] GeV: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BEPC-II-Upgrade, Belle-II, STCF</a:t>
                </a:r>
                <a:endParaRPr lang="en-US" altLang="zh-CN" sz="20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1B4DDCB-EFAC-4BBF-9C82-3B73CA4B2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868" y="5661174"/>
                <a:ext cx="5918908" cy="1091068"/>
              </a:xfrm>
              <a:prstGeom prst="rect">
                <a:avLst/>
              </a:prstGeom>
              <a:blipFill>
                <a:blip r:embed="rId7"/>
                <a:stretch>
                  <a:fillRect l="-857" t="-1149" b="-9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08B00C9D-CD2A-B811-71B2-E974C240B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97" y="784807"/>
            <a:ext cx="4901501" cy="602184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2BE3A94-0801-7123-D7A8-0AB5C027163D}"/>
              </a:ext>
            </a:extLst>
          </p:cNvPr>
          <p:cNvSpPr/>
          <p:nvPr/>
        </p:nvSpPr>
        <p:spPr>
          <a:xfrm>
            <a:off x="1392863" y="5465135"/>
            <a:ext cx="446567" cy="123337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0774E3E1-6421-7F74-2273-8717A466FC98}"/>
              </a:ext>
            </a:extLst>
          </p:cNvPr>
          <p:cNvSpPr/>
          <p:nvPr/>
        </p:nvSpPr>
        <p:spPr>
          <a:xfrm>
            <a:off x="2332516" y="1037639"/>
            <a:ext cx="485110" cy="2885774"/>
          </a:xfrm>
          <a:prstGeom prst="roundRect">
            <a:avLst/>
          </a:prstGeom>
          <a:solidFill>
            <a:srgbClr val="FF0000">
              <a:alpha val="2701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6F9D07B-762E-E17B-9B57-4E560311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5CD866-BB08-0B23-5564-423EF758B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4291" y="2299286"/>
            <a:ext cx="3277709" cy="184696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2782E2E-61BC-27CA-01B6-57FBEF24521C}"/>
              </a:ext>
            </a:extLst>
          </p:cNvPr>
          <p:cNvSpPr txBox="1"/>
          <p:nvPr/>
        </p:nvSpPr>
        <p:spPr>
          <a:xfrm>
            <a:off x="9246705" y="4060890"/>
            <a:ext cx="2964785" cy="554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Updated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measurement: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BESIII,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PRL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131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(2023)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191901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35784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11287165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0" y="361"/>
                <a:ext cx="12192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Closer look into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66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66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sz="3266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en-US" altLang="zh-CN" sz="3266" b="1" dirty="0">
                    <a:solidFill>
                      <a:srgbClr val="000000"/>
                    </a:solidFill>
                  </a:rPr>
                  <a:t> state</a:t>
                </a:r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61"/>
                <a:ext cx="12192000" cy="802080"/>
              </a:xfrm>
              <a:prstGeom prst="rect">
                <a:avLst/>
              </a:prstGeom>
              <a:blipFill>
                <a:blip r:embed="rId4"/>
                <a:stretch>
                  <a:fillRect l="-1351" b="-13846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735EC8B-C4A5-4BE7-9D70-C2A2BF6C6CDF}"/>
                  </a:ext>
                </a:extLst>
              </p:cNvPr>
              <p:cNvSpPr txBox="1"/>
              <p:nvPr/>
            </p:nvSpPr>
            <p:spPr>
              <a:xfrm>
                <a:off x="154546" y="844980"/>
                <a:ext cx="11706896" cy="4197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000" dirty="0"/>
                  <a:t>Prediction of an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exotic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 spin partner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(4360)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] </a:t>
                </a:r>
                <a:r>
                  <a:rPr lang="en-US" altLang="zh-CN" sz="2000" dirty="0"/>
                  <a:t>of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4230</m:t>
                        </m:r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4360</m:t>
                        </m:r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(4415)</m:t>
                    </m:r>
                  </m:oMath>
                </a14:m>
                <a:r>
                  <a:rPr lang="en-US" altLang="zh-CN" sz="2000" dirty="0"/>
                  <a:t> as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/>
                  <a:t> hadronic molecules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000" dirty="0"/>
                  <a:t>Robust against  the inclusion of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coupled channels </a:t>
                </a:r>
                <a:r>
                  <a:rPr lang="en-US" altLang="zh-CN" sz="2000" dirty="0"/>
                  <a:t>and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three-body effects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en-US" altLang="zh-CN" sz="2000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en-US" altLang="zh-CN" sz="2000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en-US" altLang="zh-CN" sz="2000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en-US" altLang="zh-CN" sz="2000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en-US" altLang="zh-CN" sz="2000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000" dirty="0"/>
                  <a:t>May be searched for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𝜓𝜂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735EC8B-C4A5-4BE7-9D70-C2A2BF6C6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46" y="844980"/>
                <a:ext cx="11706896" cy="4197624"/>
              </a:xfrm>
              <a:prstGeom prst="rect">
                <a:avLst/>
              </a:prstGeom>
              <a:blipFill>
                <a:blip r:embed="rId5"/>
                <a:stretch>
                  <a:fillRect l="-433" b="-1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本框 31">
            <a:extLst>
              <a:ext uri="{FF2B5EF4-FFF2-40B4-BE49-F238E27FC236}">
                <a16:creationId xmlns:a16="http://schemas.microsoft.com/office/drawing/2014/main" id="{FF9AE46C-82EB-442F-9B6A-0CDBE9E55947}"/>
              </a:ext>
            </a:extLst>
          </p:cNvPr>
          <p:cNvSpPr txBox="1"/>
          <p:nvPr/>
        </p:nvSpPr>
        <p:spPr>
          <a:xfrm>
            <a:off x="6133815" y="408451"/>
            <a:ext cx="4760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</a:rPr>
              <a:t>T. Ji, X.-K. Dong, FKG, B.-S. Zou, PRL 129 (2022) 102002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5B87DD8-49AF-3ABC-BF6E-F82C31B5D7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382" y="2684541"/>
            <a:ext cx="3606997" cy="1613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8B57EFD7-ABC2-EA3C-83AB-485FF3B5C96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9853751"/>
                  </p:ext>
                </p:extLst>
              </p:nvPr>
            </p:nvGraphicFramePr>
            <p:xfrm>
              <a:off x="792548" y="2311245"/>
              <a:ext cx="5143970" cy="223551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89959">
                      <a:extLst>
                        <a:ext uri="{9D8B030D-6E8A-4147-A177-3AD203B41FA5}">
                          <a16:colId xmlns:a16="http://schemas.microsoft.com/office/drawing/2014/main" val="912338674"/>
                        </a:ext>
                      </a:extLst>
                    </a:gridCol>
                    <a:gridCol w="1777978">
                      <a:extLst>
                        <a:ext uri="{9D8B030D-6E8A-4147-A177-3AD203B41FA5}">
                          <a16:colId xmlns:a16="http://schemas.microsoft.com/office/drawing/2014/main" val="3010536355"/>
                        </a:ext>
                      </a:extLst>
                    </a:gridCol>
                    <a:gridCol w="645819">
                      <a:extLst>
                        <a:ext uri="{9D8B030D-6E8A-4147-A177-3AD203B41FA5}">
                          <a16:colId xmlns:a16="http://schemas.microsoft.com/office/drawing/2014/main" val="2013564309"/>
                        </a:ext>
                      </a:extLst>
                    </a:gridCol>
                    <a:gridCol w="962395">
                      <a:extLst>
                        <a:ext uri="{9D8B030D-6E8A-4147-A177-3AD203B41FA5}">
                          <a16:colId xmlns:a16="http://schemas.microsoft.com/office/drawing/2014/main" val="750455835"/>
                        </a:ext>
                      </a:extLst>
                    </a:gridCol>
                    <a:gridCol w="867819">
                      <a:extLst>
                        <a:ext uri="{9D8B030D-6E8A-4147-A177-3AD203B41FA5}">
                          <a16:colId xmlns:a16="http://schemas.microsoft.com/office/drawing/2014/main" val="3413408557"/>
                        </a:ext>
                      </a:extLst>
                    </a:gridCol>
                  </a:tblGrid>
                  <a:tr h="526002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Molecule</a:t>
                          </a:r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Components</a:t>
                          </a:r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𝑃𝐶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Threshold</a:t>
                          </a:r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395156150"/>
                      </a:ext>
                    </a:extLst>
                  </a:tr>
                  <a:tr h="427377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(4230)</m:t>
                                </m:r>
                              </m:oMath>
                            </m:oMathPara>
                          </a14:m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d>
                                  <m:d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sSub>
                                      <m:sSubPr>
                                        <m:ctrlPr>
                                          <a:rPr lang="zh-CN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‾"/>
                                            <m:ctrlPr>
                                              <a:rPr lang="zh-CN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‾"/>
                                        <m:ctrlPr>
                                          <a:rPr lang="zh-CN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  <m:sSub>
                                      <m:sSubPr>
                                        <m:ctrlPr>
                                          <a:rPr lang="zh-CN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4287</a:t>
                          </a:r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67±15</m:t>
                                </m:r>
                              </m:oMath>
                            </m:oMathPara>
                          </a14:m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495652036"/>
                      </a:ext>
                    </a:extLst>
                  </a:tr>
                  <a:tr h="427377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(4360)</m:t>
                                </m:r>
                              </m:oMath>
                            </m:oMathPara>
                          </a14:m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d>
                                  <m:d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zh-CN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zh-CN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‾"/>
                                            <m:ctrlPr>
                                              <a:rPr lang="zh-CN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zh-CN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‾"/>
                                            <m:ctrlPr>
                                              <a:rPr lang="zh-CN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zh-CN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4429</a:t>
                          </a:r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62±14</m:t>
                                </m:r>
                              </m:oMath>
                            </m:oMathPara>
                          </a14:m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3817284829"/>
                      </a:ext>
                    </a:extLst>
                  </a:tr>
                  <a:tr h="427377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(4415)</m:t>
                                </m:r>
                              </m:oMath>
                            </m:oMathPara>
                          </a14:m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d>
                                  <m:d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zh-CN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zh-CN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‾"/>
                                            <m:ctrlPr>
                                              <a:rPr lang="zh-CN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zh-CN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‾"/>
                                            <m:ctrlPr>
                                              <a:rPr lang="zh-CN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zh-CN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4472</a:t>
                          </a:r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49±4</m:t>
                                </m:r>
                              </m:oMath>
                            </m:oMathPara>
                          </a14:m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3213908850"/>
                      </a:ext>
                    </a:extLst>
                  </a:tr>
                  <a:tr h="427377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400" i="1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400" dirty="0">
                            <a:solidFill>
                              <a:srgbClr val="FF0000"/>
                            </a:solidFill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1400" i="1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sz="1400" i="1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40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d>
                                  <m:dPr>
                                    <m:ctrlPr>
                                      <a:rPr lang="zh-CN" sz="1400" i="1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zh-CN" sz="1400" i="1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sz="140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zh-CN" sz="1400" i="1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‾"/>
                                            <m:ctrlPr>
                                              <a:rPr lang="zh-CN" sz="1400" i="1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zh-CN" sz="1400" i="1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‾"/>
                                            <m:ctrlPr>
                                              <a:rPr lang="zh-CN" sz="1400" i="1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sz="140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zh-CN" sz="1400" i="1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zh-CN" sz="1400" dirty="0">
                            <a:solidFill>
                              <a:srgbClr val="FF0000"/>
                            </a:solidFill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zh-CN" sz="1400" i="1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1400" dirty="0">
                            <a:solidFill>
                              <a:srgbClr val="FF0000"/>
                            </a:solidFill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solidFill>
                                <a:srgbClr val="FF0000"/>
                              </a:solidFill>
                              <a:effectLst/>
                            </a:rPr>
                            <a:t>4429</a:t>
                          </a:r>
                          <a:endParaRPr lang="zh-CN" sz="1400">
                            <a:solidFill>
                              <a:srgbClr val="FF0000"/>
                            </a:solidFill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𝟔𝟑</m:t>
                                </m:r>
                                <m:r>
                                  <a:rPr lang="en-US" sz="14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sz="14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𝟏𝟖</m:t>
                                </m:r>
                              </m:oMath>
                            </m:oMathPara>
                          </a14:m>
                          <a:endParaRPr lang="zh-CN" sz="1400" dirty="0">
                            <a:solidFill>
                              <a:srgbClr val="FF0000"/>
                            </a:solidFill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23384629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8B57EFD7-ABC2-EA3C-83AB-485FF3B5C96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9853751"/>
                  </p:ext>
                </p:extLst>
              </p:nvPr>
            </p:nvGraphicFramePr>
            <p:xfrm>
              <a:off x="792548" y="2311245"/>
              <a:ext cx="5143970" cy="223551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89959">
                      <a:extLst>
                        <a:ext uri="{9D8B030D-6E8A-4147-A177-3AD203B41FA5}">
                          <a16:colId xmlns:a16="http://schemas.microsoft.com/office/drawing/2014/main" val="912338674"/>
                        </a:ext>
                      </a:extLst>
                    </a:gridCol>
                    <a:gridCol w="1777978">
                      <a:extLst>
                        <a:ext uri="{9D8B030D-6E8A-4147-A177-3AD203B41FA5}">
                          <a16:colId xmlns:a16="http://schemas.microsoft.com/office/drawing/2014/main" val="3010536355"/>
                        </a:ext>
                      </a:extLst>
                    </a:gridCol>
                    <a:gridCol w="645819">
                      <a:extLst>
                        <a:ext uri="{9D8B030D-6E8A-4147-A177-3AD203B41FA5}">
                          <a16:colId xmlns:a16="http://schemas.microsoft.com/office/drawing/2014/main" val="2013564309"/>
                        </a:ext>
                      </a:extLst>
                    </a:gridCol>
                    <a:gridCol w="962395">
                      <a:extLst>
                        <a:ext uri="{9D8B030D-6E8A-4147-A177-3AD203B41FA5}">
                          <a16:colId xmlns:a16="http://schemas.microsoft.com/office/drawing/2014/main" val="750455835"/>
                        </a:ext>
                      </a:extLst>
                    </a:gridCol>
                    <a:gridCol w="867819">
                      <a:extLst>
                        <a:ext uri="{9D8B030D-6E8A-4147-A177-3AD203B41FA5}">
                          <a16:colId xmlns:a16="http://schemas.microsoft.com/office/drawing/2014/main" val="3413408557"/>
                        </a:ext>
                      </a:extLst>
                    </a:gridCol>
                  </a:tblGrid>
                  <a:tr h="526002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Molecule</a:t>
                          </a:r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Components</a:t>
                          </a:r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415686" r="-286275" b="-32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Threshold</a:t>
                          </a:r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498529" r="-2941" b="-32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5156150"/>
                      </a:ext>
                    </a:extLst>
                  </a:tr>
                  <a:tr h="4273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1429" t="-123529" r="-482857" b="-3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50355" t="-123529" r="-139716" b="-3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415686" t="-123529" r="-286275" b="-3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4287</a:t>
                          </a:r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498529" t="-123529" r="-2941" b="-30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5652036"/>
                      </a:ext>
                    </a:extLst>
                  </a:tr>
                  <a:tr h="4273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1429" t="-223529" r="-482857" b="-2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50355" t="-223529" r="-139716" b="-2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415686" t="-223529" r="-286275" b="-2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4429</a:t>
                          </a:r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498529" t="-223529" r="-2941" b="-20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7284829"/>
                      </a:ext>
                    </a:extLst>
                  </a:tr>
                  <a:tr h="4273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1429" t="-323529" r="-482857" b="-1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50355" t="-323529" r="-139716" b="-1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415686" t="-323529" r="-286275" b="-1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4472</a:t>
                          </a:r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498529" t="-323529" r="-2941" b="-10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3908850"/>
                      </a:ext>
                    </a:extLst>
                  </a:tr>
                  <a:tr h="4273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1429" t="-423529" r="-482857" b="-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50355" t="-423529" r="-139716" b="-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415686" t="-423529" r="-286275" b="-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>
                              <a:solidFill>
                                <a:srgbClr val="FF0000"/>
                              </a:solidFill>
                              <a:effectLst/>
                            </a:rPr>
                            <a:t>4429</a:t>
                          </a:r>
                          <a:endParaRPr lang="zh-CN" sz="1400">
                            <a:solidFill>
                              <a:srgbClr val="FF0000"/>
                            </a:solidFill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498529" t="-423529" r="-2941" b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3846296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69027ECC-44E8-98F1-4C79-F795F95EC8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4749" y="4435806"/>
            <a:ext cx="3606997" cy="23580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B2F98DD-9E90-9C1F-1599-190C790A04FE}"/>
                  </a:ext>
                </a:extLst>
              </p:cNvPr>
              <p:cNvSpPr txBox="1"/>
              <p:nvPr/>
            </p:nvSpPr>
            <p:spPr>
              <a:xfrm>
                <a:off x="554393" y="5123477"/>
                <a:ext cx="2400529" cy="787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kumimoji="1" lang="en-US" altLang="zh-CN" i="1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4366±18</m:t>
                          </m:r>
                        </m:e>
                      </m:d>
                      <m:r>
                        <a:rPr kumimoji="1" lang="en-US" altLang="zh-CN" i="1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kumimoji="1" lang="en-US" altLang="zh-CN" i="1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en-US" altLang="zh-CN" dirty="0">
                  <a:solidFill>
                    <a:srgbClr val="0066FF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1" lang="en-US" altLang="zh-CN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kumimoji="1"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&lt;10 </m:t>
                    </m:r>
                    <m:r>
                      <m:rPr>
                        <m:sty m:val="p"/>
                      </m:rPr>
                      <a:rPr kumimoji="1" lang="en-US" altLang="zh-CN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kumimoji="1" lang="en-US" altLang="zh-CN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dirty="0">
                    <a:solidFill>
                      <a:srgbClr val="0066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B2F98DD-9E90-9C1F-1599-190C790A0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93" y="5123477"/>
                <a:ext cx="2400529" cy="787331"/>
              </a:xfrm>
              <a:prstGeom prst="rect">
                <a:avLst/>
              </a:prstGeom>
              <a:blipFill>
                <a:blip r:embed="rId9"/>
                <a:stretch>
                  <a:fillRect l="-4737" b="-126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94B05AA2-5D42-F01D-4C68-D3CE49855D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141" r="20270"/>
          <a:stretch/>
        </p:blipFill>
        <p:spPr>
          <a:xfrm>
            <a:off x="9857610" y="1379485"/>
            <a:ext cx="2073498" cy="1863519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7FF727-0844-AC2C-B86A-C7B0DF58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C7D41D8-F36A-E620-5EC8-48E1F6586B73}"/>
              </a:ext>
            </a:extLst>
          </p:cNvPr>
          <p:cNvSpPr txBox="1"/>
          <p:nvPr/>
        </p:nvSpPr>
        <p:spPr>
          <a:xfrm>
            <a:off x="554393" y="6264883"/>
            <a:ext cx="6185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</a:rPr>
              <a:t>Can be searche</a:t>
            </a:r>
            <a:r>
              <a:rPr lang="en-US" altLang="zh-CN" dirty="0">
                <a:solidFill>
                  <a:srgbClr val="FF0000"/>
                </a:solidFill>
              </a:rPr>
              <a:t>d for at </a:t>
            </a:r>
            <a:r>
              <a:rPr lang="en-US" altLang="zh-CN" sz="1800" dirty="0">
                <a:solidFill>
                  <a:srgbClr val="FF0000"/>
                </a:solidFill>
              </a:rPr>
              <a:t>BEPC-II-Upgrade, Belle-II, STCF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816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11300048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0" y="361"/>
            <a:ext cx="12192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Hidden-charm pentaquarks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B6625CA-DB45-4FE3-B8D6-D6A4B9187A00}"/>
                  </a:ext>
                </a:extLst>
              </p:cNvPr>
              <p:cNvSpPr txBox="1"/>
              <p:nvPr/>
            </p:nvSpPr>
            <p:spPr>
              <a:xfrm>
                <a:off x="5174240" y="809067"/>
                <a:ext cx="6367967" cy="1105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i="0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hadronic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molecules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above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4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GeV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were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predicted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well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before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endParaRPr lang="en-US" altLang="zh-CN" sz="2000" dirty="0">
                  <a:solidFill>
                    <a:srgbClr val="0066FF"/>
                  </a:solidFill>
                </a:endParaRP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endParaRPr lang="en-US" altLang="zh-CN" sz="20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B6625CA-DB45-4FE3-B8D6-D6A4B9187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240" y="809067"/>
                <a:ext cx="6367967" cy="1105174"/>
              </a:xfrm>
              <a:prstGeom prst="rect">
                <a:avLst/>
              </a:prstGeom>
              <a:blipFill>
                <a:blip r:embed="rId4"/>
                <a:stretch>
                  <a:fillRect l="-797" t="-11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5C35321-36AF-4ACF-9A5F-DFADB011B9D3}"/>
                  </a:ext>
                </a:extLst>
              </p:cNvPr>
              <p:cNvSpPr txBox="1"/>
              <p:nvPr/>
            </p:nvSpPr>
            <p:spPr>
              <a:xfrm>
                <a:off x="5246636" y="2602257"/>
                <a:ext cx="6902445" cy="468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dirty="0">
                    <a:solidFill>
                      <a:srgbClr val="0066FF"/>
                    </a:solidFill>
                  </a:rPr>
                  <a:t>Heavy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quark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spin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symmetry</a:t>
                </a:r>
                <a:r>
                  <a:rPr lang="en-US" altLang="zh-CN" sz="2000" dirty="0"/>
                  <a:t>:</a:t>
                </a:r>
                <a:r>
                  <a:rPr lang="zh-CN" altLang="en-US" sz="2000" dirty="0"/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7</a:t>
                </a:r>
                <a:r>
                  <a:rPr lang="zh-CN" alt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bSup>
                      <m:sSubSup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hadronic</a:t>
                </a:r>
                <a:r>
                  <a:rPr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molecules</a:t>
                </a:r>
                <a:r>
                  <a:rPr lang="zh-CN" altLang="en-US" sz="2000" dirty="0">
                    <a:solidFill>
                      <a:schemeClr val="tx1"/>
                    </a:solidFill>
                  </a:rPr>
                  <a:t> 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5C35321-36AF-4ACF-9A5F-DFADB011B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636" y="2602257"/>
                <a:ext cx="6902445" cy="468270"/>
              </a:xfrm>
              <a:prstGeom prst="rect">
                <a:avLst/>
              </a:prstGeom>
              <a:blipFill>
                <a:blip r:embed="rId5"/>
                <a:stretch>
                  <a:fillRect l="-919" b="-21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182BBCA8-15EE-408C-84DF-B744AC908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93" y="1583001"/>
            <a:ext cx="3457354" cy="322825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F76257D-D355-16BF-9B00-A0F63E0AEE70}"/>
              </a:ext>
            </a:extLst>
          </p:cNvPr>
          <p:cNvSpPr txBox="1"/>
          <p:nvPr/>
        </p:nvSpPr>
        <p:spPr>
          <a:xfrm>
            <a:off x="1732984" y="4775707"/>
            <a:ext cx="273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600" dirty="0" err="1">
                <a:solidFill>
                  <a:schemeClr val="bg1">
                    <a:lumMod val="50000"/>
                  </a:schemeClr>
                </a:solidFill>
                <a:effectLst/>
              </a:rPr>
              <a:t>LHCb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, PRL 122 (2019) 222001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表格 19">
                <a:extLst>
                  <a:ext uri="{FF2B5EF4-FFF2-40B4-BE49-F238E27FC236}">
                    <a16:creationId xmlns:a16="http://schemas.microsoft.com/office/drawing/2014/main" id="{FF3AB6E0-8BF2-3D1C-2DD9-A3460B612F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5746367"/>
                  </p:ext>
                </p:extLst>
              </p:nvPr>
            </p:nvGraphicFramePr>
            <p:xfrm>
              <a:off x="470456" y="5114261"/>
              <a:ext cx="4007037" cy="147167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25644">
                      <a:extLst>
                        <a:ext uri="{9D8B030D-6E8A-4147-A177-3AD203B41FA5}">
                          <a16:colId xmlns:a16="http://schemas.microsoft.com/office/drawing/2014/main" val="1591855541"/>
                        </a:ext>
                      </a:extLst>
                    </a:gridCol>
                    <a:gridCol w="1745714">
                      <a:extLst>
                        <a:ext uri="{9D8B030D-6E8A-4147-A177-3AD203B41FA5}">
                          <a16:colId xmlns:a16="http://schemas.microsoft.com/office/drawing/2014/main" val="292201796"/>
                        </a:ext>
                      </a:extLst>
                    </a:gridCol>
                    <a:gridCol w="1335679">
                      <a:extLst>
                        <a:ext uri="{9D8B030D-6E8A-4147-A177-3AD203B41FA5}">
                          <a16:colId xmlns:a16="http://schemas.microsoft.com/office/drawing/2014/main" val="3600710958"/>
                        </a:ext>
                      </a:extLst>
                    </a:gridCol>
                  </a:tblGrid>
                  <a:tr h="39384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State</a:t>
                          </a:r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/>
                    </a:tc>
                    <a:extLst>
                      <a:ext uri="{0D108BD9-81ED-4DB2-BD59-A6C34878D82A}">
                        <a16:rowId xmlns:a16="http://schemas.microsoft.com/office/drawing/2014/main" val="2627388307"/>
                      </a:ext>
                    </a:extLst>
                  </a:tr>
                  <a:tr h="35927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400" i="1" smtClean="0">
                                        <a:solidFill>
                                          <a:srgbClr val="FFFF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solidFill>
                                          <a:srgbClr val="FFFF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solidFill>
                                          <a:srgbClr val="FFFF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sz="1400">
                                    <a:solidFill>
                                      <a:srgbClr val="FFFF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(4312</m:t>
                                </m:r>
                                <m:sSup>
                                  <m:sSupPr>
                                    <m:ctrlPr>
                                      <a:rPr lang="zh-CN" sz="1400" i="1">
                                        <a:solidFill>
                                          <a:srgbClr val="FFFF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solidFill>
                                          <a:srgbClr val="FFFF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solidFill>
                                          <a:srgbClr val="FFFF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4311.9±</m:t>
                                </m:r>
                                <m:sSubSup>
                                  <m:sSubSup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0.7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−0.6</m:t>
                                    </m:r>
                                  </m:sub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+6.8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9.8±</m:t>
                                </m:r>
                                <m:sSubSup>
                                  <m:sSubSup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2.7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−4.5</m:t>
                                    </m:r>
                                  </m:sub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+3.7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2745781392"/>
                      </a:ext>
                    </a:extLst>
                  </a:tr>
                  <a:tr h="35927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(4440</m:t>
                                </m:r>
                                <m:sSup>
                                  <m:sSup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4440.3±</m:t>
                                </m:r>
                                <m:sSubSup>
                                  <m:sSubSup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1.3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−4.7</m:t>
                                    </m:r>
                                  </m:sub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+4.1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20.6±</m:t>
                                </m:r>
                                <m:sSubSup>
                                  <m:sSubSup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4.9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−10.1</m:t>
                                    </m:r>
                                  </m:sub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+8.7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2440843152"/>
                      </a:ext>
                    </a:extLst>
                  </a:tr>
                  <a:tr h="35927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(4457</m:t>
                                </m:r>
                                <m:sSup>
                                  <m:sSup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4457.3±</m:t>
                                </m:r>
                                <m:sSubSup>
                                  <m:sSubSup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0.6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−1.7</m:t>
                                    </m:r>
                                  </m:sub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+4.1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sz="140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6.4±</m:t>
                                </m:r>
                                <m:sSubSup>
                                  <m:sSubSupPr>
                                    <m:ctrlPr>
                                      <a:rPr lang="zh-CN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2.0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−1.9</m:t>
                                    </m:r>
                                  </m:sub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+5.7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35752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表格 19">
                <a:extLst>
                  <a:ext uri="{FF2B5EF4-FFF2-40B4-BE49-F238E27FC236}">
                    <a16:creationId xmlns:a16="http://schemas.microsoft.com/office/drawing/2014/main" id="{FF3AB6E0-8BF2-3D1C-2DD9-A3460B612F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5746367"/>
                  </p:ext>
                </p:extLst>
              </p:nvPr>
            </p:nvGraphicFramePr>
            <p:xfrm>
              <a:off x="470456" y="5114261"/>
              <a:ext cx="4007037" cy="147167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25644">
                      <a:extLst>
                        <a:ext uri="{9D8B030D-6E8A-4147-A177-3AD203B41FA5}">
                          <a16:colId xmlns:a16="http://schemas.microsoft.com/office/drawing/2014/main" val="1591855541"/>
                        </a:ext>
                      </a:extLst>
                    </a:gridCol>
                    <a:gridCol w="1745714">
                      <a:extLst>
                        <a:ext uri="{9D8B030D-6E8A-4147-A177-3AD203B41FA5}">
                          <a16:colId xmlns:a16="http://schemas.microsoft.com/office/drawing/2014/main" val="292201796"/>
                        </a:ext>
                      </a:extLst>
                    </a:gridCol>
                    <a:gridCol w="1335679">
                      <a:extLst>
                        <a:ext uri="{9D8B030D-6E8A-4147-A177-3AD203B41FA5}">
                          <a16:colId xmlns:a16="http://schemas.microsoft.com/office/drawing/2014/main" val="3600710958"/>
                        </a:ext>
                      </a:extLst>
                    </a:gridCol>
                  </a:tblGrid>
                  <a:tr h="39384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2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State</a:t>
                          </a:r>
                          <a:endParaRPr lang="zh-CN" sz="1400" dirty="0">
                            <a:effectLst/>
                            <a:latin typeface="Georgia" panose="02040502050405020303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01600" marR="1016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53623" t="-3226" r="-77536" b="-280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>
                        <a:blipFill>
                          <a:blip r:embed="rId7"/>
                          <a:stretch>
                            <a:fillRect l="-201905" t="-3226" r="-1905" b="-2806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7388307"/>
                      </a:ext>
                    </a:extLst>
                  </a:tr>
                  <a:tr h="35927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1370" t="-110345" r="-3356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53623" t="-110345" r="-7753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201905" t="-110345" r="-1905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5781392"/>
                      </a:ext>
                    </a:extLst>
                  </a:tr>
                  <a:tr h="35927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1370" t="-217857" r="-335616" b="-1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53623" t="-217857" r="-77536" b="-1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201905" t="-217857" r="-1905" b="-10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843152"/>
                      </a:ext>
                    </a:extLst>
                  </a:tr>
                  <a:tr h="35927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1370" t="-306897" r="-33561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53623" t="-306897" r="-7753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1600" marR="101600" marT="50800" marB="50800" anchor="ctr">
                        <a:blipFill>
                          <a:blip r:embed="rId7"/>
                          <a:stretch>
                            <a:fillRect l="-201905" t="-306897" r="-190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7526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FA8EB5E-AD9C-A902-FA0B-22EE3269D007}"/>
                  </a:ext>
                </a:extLst>
              </p:cNvPr>
              <p:cNvSpPr txBox="1"/>
              <p:nvPr/>
            </p:nvSpPr>
            <p:spPr>
              <a:xfrm>
                <a:off x="60364" y="899183"/>
                <a:ext cx="5186273" cy="720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ü"/>
                </a:pPr>
                <a:r>
                  <a:rPr lang="en-US" altLang="zh-CN" sz="2000" dirty="0"/>
                  <a:t>LHCb: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3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narrow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states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below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0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sz="20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0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thresholds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FA8EB5E-AD9C-A902-FA0B-22EE3269D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4" y="899183"/>
                <a:ext cx="5186273" cy="720710"/>
              </a:xfrm>
              <a:prstGeom prst="rect">
                <a:avLst/>
              </a:prstGeom>
              <a:blipFill>
                <a:blip r:embed="rId8"/>
                <a:stretch>
                  <a:fillRect l="-976" t="-3509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4808DEBC-FD56-4411-14AE-751AB17542F2}"/>
              </a:ext>
            </a:extLst>
          </p:cNvPr>
          <p:cNvSpPr txBox="1"/>
          <p:nvPr/>
        </p:nvSpPr>
        <p:spPr>
          <a:xfrm>
            <a:off x="5729374" y="1421808"/>
            <a:ext cx="61162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J.-J. Wu, R. Molina, E. </a:t>
            </a:r>
            <a:r>
              <a:rPr lang="de-DE" altLang="zh-CN" sz="1600" dirty="0" err="1">
                <a:solidFill>
                  <a:schemeClr val="bg1">
                    <a:lumMod val="50000"/>
                  </a:schemeClr>
                </a:solidFill>
                <a:effectLst/>
              </a:rPr>
              <a:t>Oset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, B.-S. Zou, PRL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105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(2010)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232001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J.-J. Wu, T.-S. H. Lee, B.-S. Zou, PRC85(2012)044002 </a:t>
            </a:r>
          </a:p>
          <a:p>
            <a:pPr>
              <a:lnSpc>
                <a:spcPct val="125000"/>
              </a:lnSpc>
            </a:pPr>
            <a:r>
              <a:rPr lang="de-DE" altLang="zh-CN" sz="1600" dirty="0">
                <a:effectLst/>
              </a:rPr>
              <a:t>Other </a:t>
            </a:r>
            <a:r>
              <a:rPr lang="de-DE" altLang="zh-CN" sz="1600" dirty="0" err="1">
                <a:effectLst/>
              </a:rPr>
              <a:t>predictions</a:t>
            </a:r>
            <a:r>
              <a:rPr lang="de-DE" altLang="zh-CN" sz="1600" dirty="0">
                <a:effectLst/>
              </a:rPr>
              <a:t>: </a:t>
            </a:r>
            <a:r>
              <a:rPr lang="de-DE" altLang="zh-CN" sz="1600" dirty="0" err="1">
                <a:solidFill>
                  <a:schemeClr val="bg1">
                    <a:lumMod val="50000"/>
                  </a:schemeClr>
                </a:solidFill>
                <a:effectLst/>
              </a:rPr>
              <a:t>W.L.Wang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 et al.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(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20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11); Z.C.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Yang et al.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(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20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12); Xiao, Nieves, </a:t>
            </a:r>
            <a:r>
              <a:rPr lang="de-DE" altLang="zh-CN" sz="1600" dirty="0" err="1">
                <a:solidFill>
                  <a:schemeClr val="bg1">
                    <a:lumMod val="50000"/>
                  </a:schemeClr>
                </a:solidFill>
                <a:effectLst/>
              </a:rPr>
              <a:t>Oset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(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20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13); </a:t>
            </a:r>
            <a:r>
              <a:rPr lang="de-DE" altLang="zh-CN" sz="1600" dirty="0" err="1">
                <a:solidFill>
                  <a:schemeClr val="bg1">
                    <a:lumMod val="50000"/>
                  </a:schemeClr>
                </a:solidFill>
                <a:effectLst/>
              </a:rPr>
              <a:t>Karliner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, Rosner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(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20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15)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…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</a:p>
          <a:p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0C6E7B9-3152-92BE-2C86-1C8508163107}"/>
              </a:ext>
            </a:extLst>
          </p:cNvPr>
          <p:cNvSpPr txBox="1"/>
          <p:nvPr/>
        </p:nvSpPr>
        <p:spPr>
          <a:xfrm>
            <a:off x="5547063" y="3037553"/>
            <a:ext cx="63015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Xiao, Nieves, </a:t>
            </a:r>
            <a:r>
              <a:rPr lang="de-DE" altLang="zh-CN" sz="1600" dirty="0" err="1">
                <a:solidFill>
                  <a:schemeClr val="bg1">
                    <a:lumMod val="50000"/>
                  </a:schemeClr>
                </a:solidFill>
                <a:effectLst/>
              </a:rPr>
              <a:t>Oset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 (2013); Liu et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al. (2018, 2019); </a:t>
            </a:r>
            <a:r>
              <a:rPr lang="de-DE" altLang="zh-CN" sz="1600" dirty="0">
                <a:solidFill>
                  <a:schemeClr val="accent1"/>
                </a:solidFill>
                <a:effectLst/>
              </a:rPr>
              <a:t>Sakai et al. (2019)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; . . .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BD56D6A-3359-3DF2-EA0B-6FEAADB942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0020" y="3362802"/>
            <a:ext cx="3372081" cy="3358673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898A0BC9-A0C7-D0E0-31AE-E9AB198E37A2}"/>
              </a:ext>
            </a:extLst>
          </p:cNvPr>
          <p:cNvSpPr txBox="1"/>
          <p:nvPr/>
        </p:nvSpPr>
        <p:spPr>
          <a:xfrm>
            <a:off x="9102444" y="5917825"/>
            <a:ext cx="274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M.-Z. Liu et al., PRL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122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(2019)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DE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242001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5EC958F-35C9-9B3B-CBDC-8EC362FC9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709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11300048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0" y="361"/>
            <a:ext cx="12192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Hidden-charm pentaquarks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4" name="图片 3" descr="图表, 瀑布图&#10;&#10;描述已自动生成">
            <a:extLst>
              <a:ext uri="{FF2B5EF4-FFF2-40B4-BE49-F238E27FC236}">
                <a16:creationId xmlns:a16="http://schemas.microsoft.com/office/drawing/2014/main" id="{09B4B365-C60D-4359-B434-A2FB47DBE9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" y="1066047"/>
            <a:ext cx="6553929" cy="24999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B6625CA-DB45-4FE3-B8D6-D6A4B9187A00}"/>
                  </a:ext>
                </a:extLst>
              </p:cNvPr>
              <p:cNvSpPr txBox="1"/>
              <p:nvPr/>
            </p:nvSpPr>
            <p:spPr>
              <a:xfrm>
                <a:off x="7036244" y="1242760"/>
                <a:ext cx="4861216" cy="15022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0066FF"/>
                    </a:solidFill>
                  </a:rPr>
                  <a:t> states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bSup>
                      <m:sSubSupPr>
                        <m:ctrlPr>
                          <a:rPr lang="en-US" altLang="zh-CN" sz="2000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0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altLang="zh-CN" sz="20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rgbClr val="0066FF"/>
                    </a:solidFill>
                  </a:rPr>
                  <a:t>molecules</a:t>
                </a: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dirty="0"/>
                  <a:t>The </a:t>
                </a:r>
                <a:r>
                  <a:rPr lang="en-US" altLang="zh-CN" sz="2000" dirty="0" err="1"/>
                  <a:t>LHCb</a:t>
                </a:r>
                <a:r>
                  <a:rPr lang="en-US" altLang="zh-CN" sz="2000" dirty="0"/>
                  <a:t> data can be well described with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a chiral EFT</a:t>
                </a: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endParaRPr lang="en-US" altLang="zh-CN" sz="20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B6625CA-DB45-4FE3-B8D6-D6A4B9187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244" y="1242760"/>
                <a:ext cx="4861216" cy="1502206"/>
              </a:xfrm>
              <a:prstGeom prst="rect">
                <a:avLst/>
              </a:prstGeom>
              <a:blipFill>
                <a:blip r:embed="rId5"/>
                <a:stretch>
                  <a:fillRect l="-781" r="-5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5D465D9-D166-4795-B184-1319DBA831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826" y="2470373"/>
            <a:ext cx="4084768" cy="284508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2FBA0E1-ED34-4F4C-93C4-C0F55EA3A38E}"/>
              </a:ext>
            </a:extLst>
          </p:cNvPr>
          <p:cNvSpPr txBox="1"/>
          <p:nvPr/>
        </p:nvSpPr>
        <p:spPr>
          <a:xfrm>
            <a:off x="6711186" y="848123"/>
            <a:ext cx="51862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</a:rPr>
              <a:t>M.-L. Du et al., PRL 124 (2020) 072001; JHEP 08 (2021) 157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5C35321-36AF-4ACF-9A5F-DFADB011B9D3}"/>
                  </a:ext>
                </a:extLst>
              </p:cNvPr>
              <p:cNvSpPr txBox="1"/>
              <p:nvPr/>
            </p:nvSpPr>
            <p:spPr>
              <a:xfrm>
                <a:off x="7116332" y="5429687"/>
                <a:ext cx="4237468" cy="4119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(4459)</m:t>
                    </m:r>
                  </m:oMath>
                </a14:m>
                <a:r>
                  <a:rPr lang="en-US" altLang="zh-CN" sz="2000" dirty="0">
                    <a:solidFill>
                      <a:srgbClr val="0066FF"/>
                    </a:solidFill>
                  </a:rPr>
                  <a:t>: </a:t>
                </a:r>
                <a:r>
                  <a:rPr lang="en-US" altLang="zh-CN" sz="2000" dirty="0"/>
                  <a:t>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000" dirty="0"/>
                  <a:t> molecular states</a:t>
                </a: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5C35321-36AF-4ACF-9A5F-DFADB011B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332" y="5429687"/>
                <a:ext cx="4237468" cy="411972"/>
              </a:xfrm>
              <a:prstGeom prst="rect">
                <a:avLst/>
              </a:prstGeom>
              <a:blipFill>
                <a:blip r:embed="rId7"/>
                <a:stretch>
                  <a:fillRect l="-1194" t="-606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D1B2FF6-1BF2-4E24-8935-3D386C2B8552}"/>
                  </a:ext>
                </a:extLst>
              </p:cNvPr>
              <p:cNvSpPr txBox="1"/>
              <p:nvPr/>
            </p:nvSpPr>
            <p:spPr>
              <a:xfrm>
                <a:off x="1038349" y="819833"/>
                <a:ext cx="1614879" cy="246221"/>
              </a:xfrm>
              <a:prstGeom prst="rect">
                <a:avLst/>
              </a:prstGeom>
              <a:noFill/>
              <a:ln>
                <a:solidFill>
                  <a:srgbClr val="0066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=(1/2,0)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D1B2FF6-1BF2-4E24-8935-3D386C2B8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349" y="819833"/>
                <a:ext cx="1614879" cy="246221"/>
              </a:xfrm>
              <a:prstGeom prst="rect">
                <a:avLst/>
              </a:prstGeom>
              <a:blipFill>
                <a:blip r:embed="rId8"/>
                <a:stretch>
                  <a:fillRect b="-31818"/>
                </a:stretch>
              </a:blipFill>
              <a:ln>
                <a:solidFill>
                  <a:srgbClr val="0066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64A521E-136A-4E09-8F29-C0464498BFAE}"/>
                  </a:ext>
                </a:extLst>
              </p:cNvPr>
              <p:cNvSpPr txBox="1"/>
              <p:nvPr/>
            </p:nvSpPr>
            <p:spPr>
              <a:xfrm>
                <a:off x="4321240" y="807555"/>
                <a:ext cx="1614879" cy="246221"/>
              </a:xfrm>
              <a:prstGeom prst="rect">
                <a:avLst/>
              </a:prstGeom>
              <a:noFill/>
              <a:ln>
                <a:solidFill>
                  <a:srgbClr val="0066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=(1/2,0)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64A521E-136A-4E09-8F29-C0464498B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240" y="807555"/>
                <a:ext cx="1614879" cy="246221"/>
              </a:xfrm>
              <a:prstGeom prst="rect">
                <a:avLst/>
              </a:prstGeom>
              <a:blipFill>
                <a:blip r:embed="rId9"/>
                <a:stretch>
                  <a:fillRect b="-31818"/>
                </a:stretch>
              </a:blipFill>
              <a:ln>
                <a:solidFill>
                  <a:srgbClr val="0066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CECA4FF-0DCF-4B5F-B1EA-DFBCD8794ACF}"/>
                  </a:ext>
                </a:extLst>
              </p:cNvPr>
              <p:cNvSpPr txBox="1"/>
              <p:nvPr/>
            </p:nvSpPr>
            <p:spPr>
              <a:xfrm>
                <a:off x="1041147" y="3570484"/>
                <a:ext cx="1614879" cy="246221"/>
              </a:xfrm>
              <a:prstGeom prst="rect">
                <a:avLst/>
              </a:prstGeom>
              <a:noFill/>
              <a:ln>
                <a:solidFill>
                  <a:srgbClr val="0066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=(0,1)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CECA4FF-0DCF-4B5F-B1EA-DFBCD8794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147" y="3570484"/>
                <a:ext cx="1614879" cy="246221"/>
              </a:xfrm>
              <a:prstGeom prst="rect">
                <a:avLst/>
              </a:prstGeom>
              <a:blipFill>
                <a:blip r:embed="rId10"/>
                <a:stretch>
                  <a:fillRect b="-33333"/>
                </a:stretch>
              </a:blipFill>
              <a:ln>
                <a:solidFill>
                  <a:srgbClr val="0066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3E9C6B94-F5B5-4148-AC53-182F93627564}"/>
                  </a:ext>
                </a:extLst>
              </p:cNvPr>
              <p:cNvSpPr txBox="1"/>
              <p:nvPr/>
            </p:nvSpPr>
            <p:spPr>
              <a:xfrm>
                <a:off x="4326835" y="3570483"/>
                <a:ext cx="1614879" cy="246221"/>
              </a:xfrm>
              <a:prstGeom prst="rect">
                <a:avLst/>
              </a:prstGeom>
              <a:noFill/>
              <a:ln>
                <a:solidFill>
                  <a:srgbClr val="0066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=(0,1)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3E9C6B94-F5B5-4148-AC53-182F93627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835" y="3570483"/>
                <a:ext cx="1614879" cy="246221"/>
              </a:xfrm>
              <a:prstGeom prst="rect">
                <a:avLst/>
              </a:prstGeom>
              <a:blipFill>
                <a:blip r:embed="rId11"/>
                <a:stretch>
                  <a:fillRect b="-33333"/>
                </a:stretch>
              </a:blipFill>
              <a:ln>
                <a:solidFill>
                  <a:srgbClr val="0066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393E121-F5A3-4126-BCE2-246CC7DB5822}"/>
                  </a:ext>
                </a:extLst>
              </p:cNvPr>
              <p:cNvSpPr txBox="1"/>
              <p:nvPr/>
            </p:nvSpPr>
            <p:spPr>
              <a:xfrm>
                <a:off x="307116" y="6353256"/>
                <a:ext cx="8212939" cy="428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STCF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can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contribute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here: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zh-CN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Λ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i="1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bSup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dirty="0"/>
                  <a:t>, …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393E121-F5A3-4126-BCE2-246CC7DB5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16" y="6353256"/>
                <a:ext cx="8212939" cy="428707"/>
              </a:xfrm>
              <a:prstGeom prst="rect">
                <a:avLst/>
              </a:prstGeom>
              <a:blipFill>
                <a:blip r:embed="rId12"/>
                <a:stretch>
                  <a:fillRect l="-617" b="-1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 descr="图表&#10;&#10;描述已自动生成">
            <a:extLst>
              <a:ext uri="{FF2B5EF4-FFF2-40B4-BE49-F238E27FC236}">
                <a16:creationId xmlns:a16="http://schemas.microsoft.com/office/drawing/2014/main" id="{712068E5-3BB1-60E6-63A3-397C6599936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" y="3870562"/>
            <a:ext cx="6511022" cy="246831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2E28D68-2B38-8222-624C-BE50B0F70D2A}"/>
              </a:ext>
            </a:extLst>
          </p:cNvPr>
          <p:cNvSpPr/>
          <p:nvPr/>
        </p:nvSpPr>
        <p:spPr>
          <a:xfrm>
            <a:off x="831124" y="6134588"/>
            <a:ext cx="360000" cy="36000"/>
          </a:xfrm>
          <a:prstGeom prst="rect">
            <a:avLst/>
          </a:prstGeom>
          <a:solidFill>
            <a:srgbClr val="7F7F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BB4DE43-7BCF-DEAA-87E2-7D5B00D3D5CF}"/>
                  </a:ext>
                </a:extLst>
              </p:cNvPr>
              <p:cNvSpPr txBox="1"/>
              <p:nvPr/>
            </p:nvSpPr>
            <p:spPr>
              <a:xfrm>
                <a:off x="7116332" y="5946602"/>
                <a:ext cx="4237468" cy="4119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d>
                      <m:dPr>
                        <m:ctrlP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4338</m:t>
                        </m:r>
                      </m:e>
                    </m:d>
                    <m:r>
                      <a:rPr lang="en-US" altLang="zh-CN" sz="200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zh-CN" sz="2000" dirty="0">
                    <a:solidFill>
                      <a:srgbClr val="0066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000" dirty="0"/>
                  <a:t> molecular state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BB4DE43-7BCF-DEAA-87E2-7D5B00D3D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332" y="5946602"/>
                <a:ext cx="4237468" cy="411972"/>
              </a:xfrm>
              <a:prstGeom prst="rect">
                <a:avLst/>
              </a:prstGeom>
              <a:blipFill>
                <a:blip r:embed="rId14"/>
                <a:stretch>
                  <a:fillRect l="-1194" t="-606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9">
            <a:extLst>
              <a:ext uri="{FF2B5EF4-FFF2-40B4-BE49-F238E27FC236}">
                <a16:creationId xmlns:a16="http://schemas.microsoft.com/office/drawing/2014/main" id="{72C6873E-5600-C0BB-8D91-FC2F02228E05}"/>
              </a:ext>
            </a:extLst>
          </p:cNvPr>
          <p:cNvSpPr txBox="1"/>
          <p:nvPr/>
        </p:nvSpPr>
        <p:spPr>
          <a:xfrm>
            <a:off x="6711186" y="483228"/>
            <a:ext cx="50343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X.-K. Dong, FKG, B.-S. Zou, </a:t>
            </a:r>
            <a:r>
              <a:rPr lang="en-US" altLang="zh-CN" sz="1600" dirty="0" err="1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Progr.Phys</a:t>
            </a:r>
            <a:r>
              <a:rPr lang="en-US" altLang="zh-CN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.</a:t>
            </a:r>
            <a:r>
              <a:rPr lang="zh-CN" altLang="en-US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41 (2021) 65 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24555-B9E2-F01E-A320-D0D20DCA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826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11287165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0" y="0"/>
            <a:ext cx="12192000" cy="768886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Double-charm tetraquarks and dibaryons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961838A-112A-4F5B-A434-1E543C2B9824}"/>
              </a:ext>
            </a:extLst>
          </p:cNvPr>
          <p:cNvSpPr txBox="1"/>
          <p:nvPr/>
        </p:nvSpPr>
        <p:spPr>
          <a:xfrm>
            <a:off x="7201717" y="404714"/>
            <a:ext cx="43117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</a:rPr>
              <a:t>X.-K. Dong, FKG, B.-S. Zou, CTP 73 (2021) 125201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D2A27-AE22-4EBA-9112-E07D37A5F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79" y="1057783"/>
            <a:ext cx="7520026" cy="4250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4">
                <a:extLst>
                  <a:ext uri="{FF2B5EF4-FFF2-40B4-BE49-F238E27FC236}">
                    <a16:creationId xmlns:a16="http://schemas.microsoft.com/office/drawing/2014/main" id="{5A78E6D1-DEBF-4BC7-BF1F-01C69DE69666}"/>
                  </a:ext>
                </a:extLst>
              </p:cNvPr>
              <p:cNvSpPr txBox="1"/>
              <p:nvPr/>
            </p:nvSpPr>
            <p:spPr>
              <a:xfrm>
                <a:off x="149122" y="5426867"/>
                <a:ext cx="9110788" cy="1429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dirty="0"/>
                  <a:t>There is an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isoscalar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/>
                  <a:t>molecular state</a:t>
                </a: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dirty="0"/>
                  <a:t>It has a spin partner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0066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/>
                  <a:t>state</a:t>
                </a: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dirty="0"/>
                  <a:t>Many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(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&gt;100</m:t>
                    </m:r>
                  </m:oMath>
                </a14:m>
                <a:r>
                  <a:rPr lang="en-US" altLang="zh-CN" sz="2000" dirty="0"/>
                  <a:t>) double-charm molecular states in other sectors</a:t>
                </a: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dirty="0">
                    <a:solidFill>
                      <a:srgbClr val="0066FF"/>
                    </a:solidFill>
                  </a:rPr>
                  <a:t>3-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and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4-body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effects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for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most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of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them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remain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to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be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explored  </a:t>
                </a:r>
              </a:p>
            </p:txBody>
          </p:sp>
        </mc:Choice>
        <mc:Fallback xmlns="">
          <p:sp>
            <p:nvSpPr>
              <p:cNvPr id="16" name="文本框 14">
                <a:extLst>
                  <a:ext uri="{FF2B5EF4-FFF2-40B4-BE49-F238E27FC236}">
                    <a16:creationId xmlns:a16="http://schemas.microsoft.com/office/drawing/2014/main" id="{5A78E6D1-DEBF-4BC7-BF1F-01C69DE69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22" y="5426867"/>
                <a:ext cx="9110788" cy="1429622"/>
              </a:xfrm>
              <a:prstGeom prst="rect">
                <a:avLst/>
              </a:prstGeom>
              <a:blipFill>
                <a:blip r:embed="rId5"/>
                <a:stretch>
                  <a:fillRect l="-556" t="-1770" b="-70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2">
                <a:extLst>
                  <a:ext uri="{FF2B5EF4-FFF2-40B4-BE49-F238E27FC236}">
                    <a16:creationId xmlns:a16="http://schemas.microsoft.com/office/drawing/2014/main" id="{43F99CDA-DAB5-4D67-B03A-3B5A08EF43F5}"/>
                  </a:ext>
                </a:extLst>
              </p:cNvPr>
              <p:cNvSpPr txBox="1"/>
              <p:nvPr/>
            </p:nvSpPr>
            <p:spPr>
              <a:xfrm>
                <a:off x="1219571" y="814596"/>
                <a:ext cx="1614879" cy="246221"/>
              </a:xfrm>
              <a:prstGeom prst="rect">
                <a:avLst/>
              </a:prstGeom>
              <a:noFill/>
              <a:ln>
                <a:solidFill>
                  <a:srgbClr val="0066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=(0,0,0)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7" name="文本框 12">
                <a:extLst>
                  <a:ext uri="{FF2B5EF4-FFF2-40B4-BE49-F238E27FC236}">
                    <a16:creationId xmlns:a16="http://schemas.microsoft.com/office/drawing/2014/main" id="{43F99CDA-DAB5-4D67-B03A-3B5A08EF4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571" y="814596"/>
                <a:ext cx="1614879" cy="246221"/>
              </a:xfrm>
              <a:prstGeom prst="rect">
                <a:avLst/>
              </a:prstGeom>
              <a:blipFill>
                <a:blip r:embed="rId6"/>
                <a:stretch>
                  <a:fillRect r="-2326" b="-33333"/>
                </a:stretch>
              </a:blipFill>
              <a:ln>
                <a:solidFill>
                  <a:srgbClr val="0066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2">
                <a:extLst>
                  <a:ext uri="{FF2B5EF4-FFF2-40B4-BE49-F238E27FC236}">
                    <a16:creationId xmlns:a16="http://schemas.microsoft.com/office/drawing/2014/main" id="{461C8EF8-6D21-4D39-8BF8-B94839FD0C48}"/>
                  </a:ext>
                </a:extLst>
              </p:cNvPr>
              <p:cNvSpPr txBox="1"/>
              <p:nvPr/>
            </p:nvSpPr>
            <p:spPr>
              <a:xfrm>
                <a:off x="5153929" y="785680"/>
                <a:ext cx="1614879" cy="246221"/>
              </a:xfrm>
              <a:prstGeom prst="rect">
                <a:avLst/>
              </a:prstGeom>
              <a:noFill/>
              <a:ln>
                <a:solidFill>
                  <a:srgbClr val="0066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=(0,2)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8" name="文本框 12">
                <a:extLst>
                  <a:ext uri="{FF2B5EF4-FFF2-40B4-BE49-F238E27FC236}">
                    <a16:creationId xmlns:a16="http://schemas.microsoft.com/office/drawing/2014/main" id="{461C8EF8-6D21-4D39-8BF8-B94839FD0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929" y="785680"/>
                <a:ext cx="1614879" cy="246221"/>
              </a:xfrm>
              <a:prstGeom prst="rect">
                <a:avLst/>
              </a:prstGeom>
              <a:blipFill>
                <a:blip r:embed="rId7"/>
                <a:stretch>
                  <a:fillRect b="-33333"/>
                </a:stretch>
              </a:blipFill>
              <a:ln>
                <a:solidFill>
                  <a:srgbClr val="0066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B6BE5E75-5D6C-BF05-9E12-03E1476896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4561" y="2148852"/>
            <a:ext cx="3676161" cy="25526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1EB251E-5306-1A72-5283-0F7C850F9C77}"/>
                  </a:ext>
                </a:extLst>
              </p:cNvPr>
              <p:cNvSpPr txBox="1"/>
              <p:nvPr/>
            </p:nvSpPr>
            <p:spPr>
              <a:xfrm>
                <a:off x="7824475" y="938880"/>
                <a:ext cx="4311723" cy="1429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(3875)</m:t>
                    </m:r>
                  </m:oMath>
                </a14:m>
                <a:r>
                  <a:rPr lang="en-US" altLang="zh-CN" sz="2000" dirty="0">
                    <a:solidFill>
                      <a:srgbClr val="0066FF"/>
                    </a:solidFill>
                  </a:rPr>
                  <a:t>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sz="2000" dirty="0">
                    <a:solidFill>
                      <a:srgbClr val="0066FF"/>
                    </a:solidFill>
                  </a:rPr>
                  <a:t> molecule</a:t>
                </a: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dirty="0"/>
                  <a:t>The </a:t>
                </a:r>
                <a:r>
                  <a:rPr lang="en-US" altLang="zh-CN" sz="2000" dirty="0" err="1"/>
                  <a:t>LHCb</a:t>
                </a:r>
                <a:r>
                  <a:rPr lang="en-US" altLang="zh-CN" sz="2000" dirty="0"/>
                  <a:t> data can be well described in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a chiral EFT </a:t>
                </a:r>
                <a:r>
                  <a:rPr lang="en-US" altLang="zh-CN" sz="2000" dirty="0"/>
                  <a:t>w/ 3-body effects</a:t>
                </a: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endParaRPr lang="en-US" altLang="zh-CN" sz="20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1EB251E-5306-1A72-5283-0F7C850F9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475" y="938880"/>
                <a:ext cx="4311723" cy="1429622"/>
              </a:xfrm>
              <a:prstGeom prst="rect">
                <a:avLst/>
              </a:prstGeom>
              <a:blipFill>
                <a:blip r:embed="rId9"/>
                <a:stretch>
                  <a:fillRect l="-1176" t="-877" r="-1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DB8563B9-137C-A535-4AA6-3D9BA141CF6B}"/>
              </a:ext>
            </a:extLst>
          </p:cNvPr>
          <p:cNvSpPr txBox="1"/>
          <p:nvPr/>
        </p:nvSpPr>
        <p:spPr>
          <a:xfrm>
            <a:off x="7954561" y="4802522"/>
            <a:ext cx="41742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</a:rPr>
              <a:t>M.-L. Du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et al., PRD 105 (2022) 014024;</a:t>
            </a:r>
          </a:p>
          <a:p>
            <a:r>
              <a:rPr lang="en-US" altLang="zh-CN" sz="1600" dirty="0"/>
              <a:t>For</a:t>
            </a:r>
            <a:r>
              <a:rPr lang="zh-CN" altLang="en-US" sz="1600" dirty="0"/>
              <a:t> </a:t>
            </a:r>
            <a:r>
              <a:rPr lang="en-US" altLang="zh-CN" sz="1600" dirty="0"/>
              <a:t>discussions</a:t>
            </a:r>
            <a:r>
              <a:rPr lang="zh-CN" altLang="en-US" sz="1600" dirty="0"/>
              <a:t> </a:t>
            </a:r>
            <a:r>
              <a:rPr lang="en-US" altLang="zh-CN" sz="1600" dirty="0"/>
              <a:t>on</a:t>
            </a:r>
            <a:r>
              <a:rPr lang="zh-CN" altLang="en-US" sz="1600" dirty="0"/>
              <a:t> </a:t>
            </a:r>
            <a:r>
              <a:rPr lang="en-US" altLang="zh-CN" sz="1600" dirty="0"/>
              <a:t>related</a:t>
            </a:r>
            <a:r>
              <a:rPr lang="zh-CN" altLang="en-US" sz="1600" dirty="0"/>
              <a:t> </a:t>
            </a:r>
            <a:r>
              <a:rPr lang="en-US" altLang="zh-CN" sz="1600" dirty="0"/>
              <a:t>left-hand</a:t>
            </a:r>
            <a:r>
              <a:rPr lang="zh-CN" altLang="en-US" sz="1600" dirty="0"/>
              <a:t> </a:t>
            </a:r>
            <a:r>
              <a:rPr lang="en-US" altLang="zh-CN" sz="1600" dirty="0"/>
              <a:t>cut</a:t>
            </a:r>
            <a:r>
              <a:rPr lang="zh-CN" altLang="en-US" sz="1600" dirty="0"/>
              <a:t> </a:t>
            </a:r>
            <a:r>
              <a:rPr lang="en-US" altLang="zh-CN" sz="1600" dirty="0"/>
              <a:t>effects,</a:t>
            </a:r>
            <a:r>
              <a:rPr lang="zh-CN" altLang="en-US" sz="1600" dirty="0"/>
              <a:t> </a:t>
            </a:r>
            <a:endParaRPr lang="en-US" altLang="zh-CN" sz="1600" dirty="0"/>
          </a:p>
          <a:p>
            <a:r>
              <a:rPr lang="en-US" altLang="zh-CN" sz="1600" dirty="0">
                <a:solidFill>
                  <a:schemeClr val="accent1"/>
                </a:solidFill>
              </a:rPr>
              <a:t>M.-L. Du</a:t>
            </a:r>
            <a:r>
              <a:rPr lang="zh-CN" altLang="en-US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</a:rPr>
              <a:t>et al., PRL 131 (2023) 131903;</a:t>
            </a:r>
          </a:p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J.-Z. Wang et al., PRD 109 (2024) L071505;</a:t>
            </a:r>
          </a:p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L. Meng et al., PRD 109 (2024) L071506;</a:t>
            </a:r>
          </a:p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M.T.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Hansen et al., JHEP 06 (2024) 051;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… </a:t>
            </a:r>
          </a:p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Talks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A.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Rusetsky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M.-L.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Du,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X.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Zhang,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M.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Mai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3ED83F-6071-1D22-73CF-C9E5B962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2777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98E3250-BFF0-D868-B3D6-ABF742EC6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26" y="602586"/>
            <a:ext cx="11568243" cy="6473294"/>
          </a:xfrm>
        </p:spPr>
        <p:txBody>
          <a:bodyPr>
            <a:normAutofit lnSpcReduction="10000"/>
          </a:bodyPr>
          <a:lstStyle/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H.-X. Chen et al., </a:t>
            </a:r>
            <a:r>
              <a:rPr lang="en-US" altLang="zh-CN" sz="1400" i="1" dirty="0"/>
              <a:t>The hidden-charm pentaquark and tetraquark states</a:t>
            </a:r>
            <a:r>
              <a:rPr lang="en-US" altLang="zh-CN" sz="1400" dirty="0"/>
              <a:t>, Phys. Rept. 639 (2016) 1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A. </a:t>
            </a:r>
            <a:r>
              <a:rPr lang="en-US" altLang="zh-CN" sz="1400" dirty="0" err="1"/>
              <a:t>Hosaka</a:t>
            </a:r>
            <a:r>
              <a:rPr lang="en-US" altLang="zh-CN" sz="1400" dirty="0"/>
              <a:t> et al., </a:t>
            </a:r>
            <a:r>
              <a:rPr lang="en-US" altLang="zh-CN" sz="1400" i="1" dirty="0"/>
              <a:t>Exotic hadrons with heavy flavors: X, Y, Z, and related states</a:t>
            </a:r>
            <a:r>
              <a:rPr lang="en-US" altLang="zh-CN" sz="1400" dirty="0"/>
              <a:t>, PTEP 2016 (2016) 062C01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J.-M. Richard, </a:t>
            </a:r>
            <a:r>
              <a:rPr lang="en-US" altLang="zh-CN" sz="1400" i="1" dirty="0"/>
              <a:t>Exotic hadrons: review and perspectives</a:t>
            </a:r>
            <a:r>
              <a:rPr lang="en-US" altLang="zh-CN" sz="1400" dirty="0"/>
              <a:t>, Few Body Syst. 57 (2016) 1185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R. F. Lebed, R. E. Mitchell, E. Swanson, </a:t>
            </a:r>
            <a:r>
              <a:rPr lang="en-US" altLang="zh-CN" sz="1400" i="1" dirty="0"/>
              <a:t>Heavy-quark QCD exoti</a:t>
            </a:r>
            <a:r>
              <a:rPr lang="en-US" altLang="zh-CN" sz="1400" dirty="0"/>
              <a:t>ca, PPNP 93 (2017)143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A. Esposito, A. </a:t>
            </a:r>
            <a:r>
              <a:rPr lang="en-US" altLang="zh-CN" sz="1400" dirty="0" err="1"/>
              <a:t>Pilloni</a:t>
            </a:r>
            <a:r>
              <a:rPr lang="en-US" altLang="zh-CN" sz="1400" dirty="0"/>
              <a:t>, A. D. </a:t>
            </a:r>
            <a:r>
              <a:rPr lang="en-US" altLang="zh-CN" sz="1400" dirty="0" err="1"/>
              <a:t>Polosa</a:t>
            </a:r>
            <a:r>
              <a:rPr lang="en-US" altLang="zh-CN" sz="1400" dirty="0"/>
              <a:t>, </a:t>
            </a:r>
            <a:r>
              <a:rPr lang="en-US" altLang="zh-CN" sz="1400" i="1" dirty="0"/>
              <a:t>Multiquark resonances</a:t>
            </a:r>
            <a:r>
              <a:rPr lang="en-US" altLang="zh-CN" sz="1400" dirty="0"/>
              <a:t>, Phys. Rept. 668 (2017) 1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FKG, C. </a:t>
            </a:r>
            <a:r>
              <a:rPr lang="en-US" altLang="zh-CN" sz="1400" dirty="0" err="1"/>
              <a:t>Hanhart</a:t>
            </a:r>
            <a:r>
              <a:rPr lang="en-US" altLang="zh-CN" sz="1400" dirty="0"/>
              <a:t>, U.-G. </a:t>
            </a:r>
            <a:r>
              <a:rPr lang="en-US" altLang="zh-CN" sz="1400" dirty="0" err="1"/>
              <a:t>Meißner</a:t>
            </a:r>
            <a:r>
              <a:rPr lang="en-US" altLang="zh-CN" sz="1400" dirty="0"/>
              <a:t>, Q. Wang, Q. Zhao, B.-S. Zou, </a:t>
            </a:r>
            <a:r>
              <a:rPr lang="en-US" altLang="zh-CN" sz="1400" i="1" dirty="0"/>
              <a:t>Hadronic molecules</a:t>
            </a:r>
            <a:r>
              <a:rPr lang="en-US" altLang="zh-CN" sz="1400" dirty="0"/>
              <a:t>, RMP 90 (2018) 015004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A. Ali, J. S. Lange, S. Stone, Exotics: </a:t>
            </a:r>
            <a:r>
              <a:rPr lang="en-US" altLang="zh-CN" sz="1400" i="1" dirty="0"/>
              <a:t>Heavy pentaquarks and tetraquarks</a:t>
            </a:r>
            <a:r>
              <a:rPr lang="en-US" altLang="zh-CN" sz="1400" dirty="0"/>
              <a:t>, PPNP 97 (2017) 123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S. L. Olsen, T. </a:t>
            </a:r>
            <a:r>
              <a:rPr lang="en-US" altLang="zh-CN" sz="1400" dirty="0" err="1"/>
              <a:t>Skwarnicki</a:t>
            </a:r>
            <a:r>
              <a:rPr lang="en-US" altLang="zh-CN" sz="1400" dirty="0"/>
              <a:t>, </a:t>
            </a:r>
            <a:r>
              <a:rPr lang="en-US" altLang="zh-CN" sz="1400" i="1" dirty="0"/>
              <a:t>Nonstandard heavy mesons and baryons: Experimental evidence</a:t>
            </a:r>
            <a:r>
              <a:rPr lang="en-US" altLang="zh-CN" sz="1400" dirty="0"/>
              <a:t>, RMP 90 (2018) 015003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Y.-R. Liu et al</a:t>
            </a:r>
            <a:r>
              <a:rPr lang="en-US" altLang="zh-CN" sz="1400" i="1" dirty="0"/>
              <a:t>., Pentaquark and tetraquark states</a:t>
            </a:r>
            <a:r>
              <a:rPr lang="en-US" altLang="zh-CN" sz="1400" dirty="0"/>
              <a:t>, PPNP107 (2019) 237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N. Brambilla et al., </a:t>
            </a:r>
            <a:r>
              <a:rPr lang="en-US" altLang="zh-CN" sz="1400" i="1" dirty="0"/>
              <a:t>The XYZ states: experimental and theoretical status and perspectives</a:t>
            </a:r>
            <a:r>
              <a:rPr lang="en-US" altLang="zh-CN" sz="1400" dirty="0"/>
              <a:t>, Phys. Rept. 873 (2020) 154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Y. Yamaguchi et al., </a:t>
            </a:r>
            <a:r>
              <a:rPr lang="en-US" altLang="zh-CN" sz="1400" i="1" dirty="0"/>
              <a:t>Heavy hadronic molecules with pion exchange and quark core couplings: a guide for practitioners</a:t>
            </a:r>
            <a:r>
              <a:rPr lang="en-US" altLang="zh-CN" sz="1400" dirty="0"/>
              <a:t>, JPG 47 (2020) 053001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FKG, X.-H. Liu, S. Sakai, </a:t>
            </a:r>
            <a:r>
              <a:rPr lang="en-US" altLang="zh-CN" sz="1400" i="1" dirty="0"/>
              <a:t>Threshold cusps and triangle singularities in hadronic reactions</a:t>
            </a:r>
            <a:r>
              <a:rPr lang="en-US" altLang="zh-CN" sz="1400" dirty="0"/>
              <a:t>, PPNP 112 (2020) 103757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G. Yang, J. Ping, J. Segovia, </a:t>
            </a:r>
            <a:r>
              <a:rPr lang="en-US" altLang="zh-CN" sz="1400" i="1" dirty="0"/>
              <a:t>Tetra- and penta-quark structures in the constituent quark model</a:t>
            </a:r>
            <a:r>
              <a:rPr lang="en-US" altLang="zh-CN" sz="1400" dirty="0"/>
              <a:t>, Symmetry 12 (2020) 1869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C.-Z. Yuan, Charmonium and charmoniumlike states at the BESIII experiment, Natl. Sci. Rev. 8 (2021) nwab182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H.-X.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Chen,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W.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Chen,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X.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Liu,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Y.-R.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Liu,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S.-L.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Zhu,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updated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review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hadron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states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RPP 86 (2023) 026201 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M.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Mai,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U.-G.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Mei</a:t>
            </a:r>
            <a:r>
              <a:rPr lang="de-DE" altLang="zh-CN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ß</a:t>
            </a:r>
            <a:r>
              <a:rPr lang="en-US" altLang="zh-CN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ner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, C. Urbach, Towards a theory of resonances, Phys. Rept.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1001 (2023) 2248;</a:t>
            </a:r>
            <a:endParaRPr lang="en-US" altLang="zh-C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L.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Meng,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Wang,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G.-J.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Wang,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S.-L.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Zhu,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Chiral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perturbation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theory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heavy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hadrons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and chiral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effective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theory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heavy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hadronic</a:t>
            </a:r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zh-CN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molecules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Phys. Rept. 1019 (2023) 2266; 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M.-Z.</a:t>
            </a:r>
            <a:r>
              <a:rPr lang="zh-CN" altLang="en-US" sz="1400" dirty="0"/>
              <a:t> </a:t>
            </a:r>
            <a:r>
              <a:rPr lang="en-US" altLang="zh-CN" sz="1400" dirty="0"/>
              <a:t>Liu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al.,</a:t>
            </a:r>
            <a:r>
              <a:rPr lang="zh-CN" altLang="en-US" sz="1400" dirty="0"/>
              <a:t> </a:t>
            </a:r>
            <a:r>
              <a:rPr lang="de-DE" altLang="zh-CN" sz="1400" i="1" dirty="0" err="1"/>
              <a:t>Three</a:t>
            </a:r>
            <a:r>
              <a:rPr lang="de-DE" altLang="zh-CN" sz="1400" i="1" dirty="0"/>
              <a:t> </a:t>
            </a:r>
            <a:r>
              <a:rPr lang="de-DE" altLang="zh-CN" sz="1400" i="1" dirty="0" err="1"/>
              <a:t>ways</a:t>
            </a:r>
            <a:r>
              <a:rPr lang="de-DE" altLang="zh-CN" sz="1400" i="1" dirty="0"/>
              <a:t> </a:t>
            </a:r>
            <a:r>
              <a:rPr lang="de-DE" altLang="zh-CN" sz="1400" i="1" dirty="0" err="1"/>
              <a:t>to</a:t>
            </a:r>
            <a:r>
              <a:rPr lang="de-DE" altLang="zh-CN" sz="1400" i="1" dirty="0"/>
              <a:t> </a:t>
            </a:r>
            <a:r>
              <a:rPr lang="de-DE" altLang="zh-CN" sz="1400" i="1" dirty="0" err="1"/>
              <a:t>decipher</a:t>
            </a:r>
            <a:r>
              <a:rPr lang="de-DE" altLang="zh-CN" sz="1400" i="1" dirty="0"/>
              <a:t> </a:t>
            </a:r>
            <a:r>
              <a:rPr lang="de-DE" altLang="zh-CN" sz="1400" i="1" dirty="0" err="1"/>
              <a:t>the</a:t>
            </a:r>
            <a:r>
              <a:rPr lang="de-DE" altLang="zh-CN" sz="1400" i="1" dirty="0"/>
              <a:t> </a:t>
            </a:r>
            <a:r>
              <a:rPr lang="de-DE" altLang="zh-CN" sz="1400" i="1" dirty="0" err="1"/>
              <a:t>nature</a:t>
            </a:r>
            <a:r>
              <a:rPr lang="de-DE" altLang="zh-CN" sz="1400" i="1" dirty="0"/>
              <a:t> </a:t>
            </a:r>
            <a:r>
              <a:rPr lang="de-DE" altLang="zh-CN" sz="1400" i="1" dirty="0" err="1"/>
              <a:t>of</a:t>
            </a:r>
            <a:r>
              <a:rPr lang="de-DE" altLang="zh-CN" sz="1400" i="1" dirty="0"/>
              <a:t> </a:t>
            </a:r>
            <a:r>
              <a:rPr lang="de-DE" altLang="zh-CN" sz="1400" i="1" dirty="0" err="1"/>
              <a:t>exotic</a:t>
            </a:r>
            <a:r>
              <a:rPr lang="de-DE" altLang="zh-CN" sz="1400" i="1" dirty="0"/>
              <a:t> </a:t>
            </a:r>
            <a:r>
              <a:rPr lang="de-DE" altLang="zh-CN" sz="1400" i="1" dirty="0" err="1"/>
              <a:t>hadrons</a:t>
            </a:r>
            <a:r>
              <a:rPr lang="de-DE" altLang="zh-CN" sz="1400" i="1" dirty="0"/>
              <a:t>: </a:t>
            </a:r>
            <a:r>
              <a:rPr lang="de-DE" altLang="zh-CN" sz="1400" i="1" dirty="0" err="1"/>
              <a:t>multiplets</a:t>
            </a:r>
            <a:r>
              <a:rPr lang="de-DE" altLang="zh-CN" sz="1400" i="1" dirty="0"/>
              <a:t>, </a:t>
            </a:r>
            <a:r>
              <a:rPr lang="de-DE" altLang="zh-CN" sz="1400" i="1" dirty="0" err="1"/>
              <a:t>three</a:t>
            </a:r>
            <a:r>
              <a:rPr lang="de-DE" altLang="zh-CN" sz="1400" i="1" dirty="0"/>
              <a:t>-body </a:t>
            </a:r>
            <a:r>
              <a:rPr lang="de-DE" altLang="zh-CN" sz="1400" i="1" dirty="0" err="1"/>
              <a:t>hadronic</a:t>
            </a:r>
            <a:r>
              <a:rPr lang="de-DE" altLang="zh-CN" sz="1400" i="1" dirty="0"/>
              <a:t> </a:t>
            </a:r>
            <a:r>
              <a:rPr lang="de-DE" altLang="zh-CN" sz="1400" i="1" dirty="0" err="1"/>
              <a:t>molecules</a:t>
            </a:r>
            <a:r>
              <a:rPr lang="de-DE" altLang="zh-CN" sz="1400" i="1" dirty="0"/>
              <a:t>, and </a:t>
            </a:r>
            <a:r>
              <a:rPr lang="de-DE" altLang="zh-CN" sz="1400" i="1" dirty="0" err="1"/>
              <a:t>correlation</a:t>
            </a:r>
            <a:r>
              <a:rPr lang="de-DE" altLang="zh-CN" sz="1400" i="1" dirty="0"/>
              <a:t> </a:t>
            </a:r>
            <a:r>
              <a:rPr lang="de-DE" altLang="zh-CN" sz="1400" i="1" dirty="0" err="1"/>
              <a:t>functions</a:t>
            </a:r>
            <a:r>
              <a:rPr lang="en-US" altLang="zh-CN" sz="1400" dirty="0"/>
              <a:t>,</a:t>
            </a:r>
            <a:r>
              <a:rPr lang="zh-CN" altLang="en-US" sz="1400" dirty="0"/>
              <a:t> </a:t>
            </a:r>
            <a:r>
              <a:rPr lang="en-US" altLang="zh-CN" sz="1400" dirty="0" err="1"/>
              <a:t>arXiv</a:t>
            </a:r>
            <a:r>
              <a:rPr lang="en-US" altLang="zh-CN" sz="1400" dirty="0"/>
              <a:t>:</a:t>
            </a:r>
            <a:r>
              <a:rPr lang="zh-CN" altLang="en-US" sz="1400" dirty="0"/>
              <a:t> </a:t>
            </a:r>
            <a:r>
              <a:rPr lang="en-US" altLang="zh-CN" sz="1400" dirty="0"/>
              <a:t>2404.06399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……</a:t>
            </a:r>
          </a:p>
          <a:p>
            <a:r>
              <a:rPr lang="en-US" altLang="zh-CN" dirty="0"/>
              <a:t>+ a book: </a:t>
            </a:r>
            <a:endParaRPr lang="zh-CN" altLang="en-US" dirty="0"/>
          </a:p>
          <a:p>
            <a:pPr lvl="1">
              <a:buFont typeface="Wingdings" pitchFamily="2" charset="2"/>
              <a:buChar char="Ø"/>
            </a:pPr>
            <a:r>
              <a:rPr lang="en-US" altLang="zh-CN" sz="1400" dirty="0"/>
              <a:t>A. Ali, L. </a:t>
            </a:r>
            <a:r>
              <a:rPr lang="en-US" altLang="zh-CN" sz="1400" dirty="0" err="1"/>
              <a:t>Maiani</a:t>
            </a:r>
            <a:r>
              <a:rPr lang="en-US" altLang="zh-CN" sz="1400" dirty="0"/>
              <a:t>, A. D. </a:t>
            </a:r>
            <a:r>
              <a:rPr lang="en-US" altLang="zh-CN" sz="1400" dirty="0" err="1"/>
              <a:t>Polosa</a:t>
            </a:r>
            <a:r>
              <a:rPr lang="en-US" altLang="zh-CN" sz="1400" dirty="0"/>
              <a:t>, </a:t>
            </a:r>
            <a:r>
              <a:rPr lang="en-US" altLang="zh-CN" sz="1400" i="1" dirty="0"/>
              <a:t>Multiquark Hadrons</a:t>
            </a:r>
            <a:r>
              <a:rPr lang="en-US" altLang="zh-CN" sz="1400" dirty="0"/>
              <a:t>, Cambridge University Press (2019)</a:t>
            </a:r>
            <a:endParaRPr lang="zh-CN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4">
                <a:extLst>
                  <a:ext uri="{FF2B5EF4-FFF2-40B4-BE49-F238E27FC236}">
                    <a16:creationId xmlns:a16="http://schemas.microsoft.com/office/drawing/2014/main" id="{26C26A07-44AB-FC96-B488-A210D81A4D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Reviews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kumimoji="1" lang="en-US" altLang="zh-CN" dirty="0"/>
                  <a:t>) in the last few years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5" name="标题 4">
                <a:extLst>
                  <a:ext uri="{FF2B5EF4-FFF2-40B4-BE49-F238E27FC236}">
                    <a16:creationId xmlns:a16="http://schemas.microsoft.com/office/drawing/2014/main" id="{26C26A07-44AB-FC96-B488-A210D81A4D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48" t="-9615" b="-21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37AA72-C6E5-B25E-5A90-3214083C7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A9F7-FCF1-4EB7-B566-BBDAC45E6C5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380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572DF59-EE21-232D-9D97-73754D374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800" y="2567271"/>
            <a:ext cx="7632700" cy="77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BA86FF2-AB81-66A0-866F-A911BE334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9800" y="3558387"/>
            <a:ext cx="7632000" cy="692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/>
          <p:cNvSpPr/>
          <p:nvPr/>
        </p:nvSpPr>
        <p:spPr bwMode="auto">
          <a:xfrm>
            <a:off x="11274286" y="5416"/>
            <a:ext cx="849033" cy="798596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33E2EC9-2059-4FDD-97B4-A88E7888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545" y="4970377"/>
            <a:ext cx="9172910" cy="821184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/>
              <a:t>Thank you for your attention!</a:t>
            </a:r>
            <a:endParaRPr lang="zh-CN" altLang="en-US" b="1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0" y="361"/>
            <a:ext cx="12192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600" b="1" dirty="0">
                <a:solidFill>
                  <a:srgbClr val="000000"/>
                </a:solidFill>
              </a:rPr>
              <a:t>Open</a:t>
            </a:r>
            <a:r>
              <a:rPr lang="zh-CN" altLang="en-US" sz="3600" b="1" dirty="0">
                <a:solidFill>
                  <a:srgbClr val="000000"/>
                </a:solidFill>
              </a:rPr>
              <a:t> </a:t>
            </a:r>
            <a:r>
              <a:rPr lang="en-US" altLang="zh-CN" sz="3600" b="1" dirty="0">
                <a:solidFill>
                  <a:srgbClr val="000000"/>
                </a:solidFill>
              </a:rPr>
              <a:t>questions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910" y="878541"/>
            <a:ext cx="11848563" cy="4644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itchFamily="2" charset="2"/>
              <a:buChar char="l"/>
            </a:pPr>
            <a:r>
              <a:rPr lang="en-US" altLang="zh-CN" sz="2000" dirty="0"/>
              <a:t>Open questions for almost every exotic hadron candidate … 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l"/>
            </a:pPr>
            <a:r>
              <a:rPr lang="en-US" altLang="zh-CN" sz="2000" dirty="0">
                <a:solidFill>
                  <a:srgbClr val="0066FF"/>
                </a:solidFill>
              </a:rPr>
              <a:t>How</a:t>
            </a:r>
            <a:r>
              <a:rPr lang="zh-CN" altLang="en-US" sz="2000" dirty="0">
                <a:solidFill>
                  <a:srgbClr val="0066FF"/>
                </a:solidFill>
              </a:rPr>
              <a:t> </a:t>
            </a:r>
            <a:r>
              <a:rPr lang="en-US" altLang="zh-CN" sz="2000" dirty="0">
                <a:solidFill>
                  <a:srgbClr val="0066FF"/>
                </a:solidFill>
              </a:rPr>
              <a:t>can</a:t>
            </a:r>
            <a:r>
              <a:rPr lang="zh-CN" altLang="en-US" sz="2000" dirty="0">
                <a:solidFill>
                  <a:srgbClr val="0066FF"/>
                </a:solidFill>
              </a:rPr>
              <a:t> </a:t>
            </a:r>
            <a:r>
              <a:rPr lang="en-US" altLang="zh-CN" sz="2000" dirty="0">
                <a:solidFill>
                  <a:srgbClr val="0066FF"/>
                </a:solidFill>
              </a:rPr>
              <a:t>the</a:t>
            </a:r>
            <a:r>
              <a:rPr lang="zh-CN" altLang="en-US" sz="2000" dirty="0">
                <a:solidFill>
                  <a:srgbClr val="0066FF"/>
                </a:solidFill>
              </a:rPr>
              <a:t> </a:t>
            </a:r>
            <a:r>
              <a:rPr lang="en-US" altLang="zh-CN" sz="2000" dirty="0">
                <a:solidFill>
                  <a:srgbClr val="0066FF"/>
                </a:solidFill>
              </a:rPr>
              <a:t>many</a:t>
            </a:r>
            <a:r>
              <a:rPr lang="zh-CN" altLang="en-US" sz="2000" dirty="0">
                <a:solidFill>
                  <a:srgbClr val="0066FF"/>
                </a:solidFill>
              </a:rPr>
              <a:t> </a:t>
            </a:r>
            <a:r>
              <a:rPr lang="en-US" altLang="zh-CN" sz="2000" dirty="0">
                <a:solidFill>
                  <a:srgbClr val="0066FF"/>
                </a:solidFill>
              </a:rPr>
              <a:t>resonant</a:t>
            </a:r>
            <a:r>
              <a:rPr lang="zh-CN" altLang="en-US" sz="2000" dirty="0">
                <a:solidFill>
                  <a:srgbClr val="0066FF"/>
                </a:solidFill>
              </a:rPr>
              <a:t> </a:t>
            </a:r>
            <a:r>
              <a:rPr lang="en-US" altLang="zh-CN" sz="2000" dirty="0">
                <a:solidFill>
                  <a:srgbClr val="0066FF"/>
                </a:solidFill>
              </a:rPr>
              <a:t>structures</a:t>
            </a:r>
            <a:r>
              <a:rPr lang="zh-CN" altLang="en-US" sz="2000" dirty="0">
                <a:solidFill>
                  <a:srgbClr val="0066FF"/>
                </a:solidFill>
              </a:rPr>
              <a:t> </a:t>
            </a:r>
            <a:r>
              <a:rPr lang="en-US" altLang="zh-CN" sz="2000" dirty="0">
                <a:solidFill>
                  <a:srgbClr val="0066FF"/>
                </a:solidFill>
              </a:rPr>
              <a:t>beyond</a:t>
            </a:r>
            <a:r>
              <a:rPr lang="zh-CN" altLang="en-US" sz="2000" dirty="0">
                <a:solidFill>
                  <a:srgbClr val="0066FF"/>
                </a:solidFill>
              </a:rPr>
              <a:t> </a:t>
            </a:r>
            <a:r>
              <a:rPr lang="en-US" altLang="zh-CN" sz="2000" dirty="0">
                <a:solidFill>
                  <a:srgbClr val="0066FF"/>
                </a:solidFill>
              </a:rPr>
              <a:t>naïve</a:t>
            </a:r>
            <a:r>
              <a:rPr lang="zh-CN" altLang="en-US" sz="2000" dirty="0">
                <a:solidFill>
                  <a:srgbClr val="0066FF"/>
                </a:solidFill>
              </a:rPr>
              <a:t> </a:t>
            </a:r>
            <a:r>
              <a:rPr lang="en-US" altLang="zh-CN" sz="2000" dirty="0">
                <a:solidFill>
                  <a:srgbClr val="0066FF"/>
                </a:solidFill>
              </a:rPr>
              <a:t>quark</a:t>
            </a:r>
            <a:r>
              <a:rPr lang="zh-CN" altLang="en-US" sz="2000" dirty="0">
                <a:solidFill>
                  <a:srgbClr val="0066FF"/>
                </a:solidFill>
              </a:rPr>
              <a:t> </a:t>
            </a:r>
            <a:r>
              <a:rPr lang="en-US" altLang="zh-CN" sz="2000" dirty="0">
                <a:solidFill>
                  <a:srgbClr val="0066FF"/>
                </a:solidFill>
              </a:rPr>
              <a:t>model</a:t>
            </a:r>
            <a:r>
              <a:rPr lang="zh-CN" altLang="en-US" sz="2000" dirty="0">
                <a:solidFill>
                  <a:srgbClr val="0066FF"/>
                </a:solidFill>
              </a:rPr>
              <a:t> </a:t>
            </a:r>
            <a:r>
              <a:rPr lang="en-US" altLang="zh-CN" sz="2000" dirty="0">
                <a:solidFill>
                  <a:srgbClr val="0066FF"/>
                </a:solidFill>
              </a:rPr>
              <a:t>be</a:t>
            </a:r>
            <a:r>
              <a:rPr lang="zh-CN" altLang="en-US" sz="2000" dirty="0">
                <a:solidFill>
                  <a:srgbClr val="0066FF"/>
                </a:solidFill>
              </a:rPr>
              <a:t> </a:t>
            </a:r>
            <a:r>
              <a:rPr lang="en-US" altLang="zh-CN" sz="2000" dirty="0">
                <a:solidFill>
                  <a:srgbClr val="0066FF"/>
                </a:solidFill>
              </a:rPr>
              <a:t>classified?</a:t>
            </a:r>
          </a:p>
          <a:p>
            <a:pPr marL="800100" lvl="1" indent="-342900">
              <a:lnSpc>
                <a:spcPct val="125000"/>
              </a:lnSpc>
              <a:buFont typeface="Wingdings" pitchFamily="2" charset="2"/>
              <a:buChar char="p"/>
            </a:pPr>
            <a:r>
              <a:rPr lang="en-US" altLang="zh-CN" sz="2000" dirty="0">
                <a:solidFill>
                  <a:srgbClr val="0066FF"/>
                </a:solidFill>
              </a:rPr>
              <a:t>Which</a:t>
            </a:r>
            <a:r>
              <a:rPr lang="zh-CN" altLang="en-US" sz="2000" dirty="0">
                <a:solidFill>
                  <a:srgbClr val="0066FF"/>
                </a:solidFill>
              </a:rPr>
              <a:t> </a:t>
            </a:r>
            <a:r>
              <a:rPr lang="en-US" altLang="zh-CN" sz="2000" dirty="0">
                <a:solidFill>
                  <a:srgbClr val="0066FF"/>
                </a:solidFill>
              </a:rPr>
              <a:t>ones</a:t>
            </a:r>
            <a:r>
              <a:rPr lang="zh-CN" altLang="en-US" sz="2000" dirty="0">
                <a:solidFill>
                  <a:srgbClr val="0066FF"/>
                </a:solidFill>
              </a:rPr>
              <a:t> </a:t>
            </a:r>
            <a:r>
              <a:rPr lang="en-US" altLang="zh-CN" sz="2000" dirty="0">
                <a:solidFill>
                  <a:srgbClr val="0066FF"/>
                </a:solidFill>
              </a:rPr>
              <a:t>are</a:t>
            </a:r>
            <a:r>
              <a:rPr lang="zh-CN" altLang="en-US" sz="2000" dirty="0">
                <a:solidFill>
                  <a:srgbClr val="0066FF"/>
                </a:solidFill>
              </a:rPr>
              <a:t> </a:t>
            </a:r>
            <a:r>
              <a:rPr lang="en-US" altLang="zh-CN" sz="2000" dirty="0">
                <a:solidFill>
                  <a:srgbClr val="0066FF"/>
                </a:solidFill>
              </a:rPr>
              <a:t>reliable, i.e., lay the foundation for deeper insights?</a:t>
            </a:r>
          </a:p>
          <a:p>
            <a:pPr marL="800100" lvl="1" indent="-342900">
              <a:lnSpc>
                <a:spcPct val="125000"/>
              </a:lnSpc>
              <a:buFont typeface="Wingdings" pitchFamily="2" charset="2"/>
              <a:buChar char="p"/>
            </a:pPr>
            <a:r>
              <a:rPr lang="en-US" altLang="zh-CN" sz="2000" dirty="0">
                <a:solidFill>
                  <a:srgbClr val="0066FF"/>
                </a:solidFill>
              </a:rPr>
              <a:t>What can be learned about confinement mechanism?</a:t>
            </a: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l"/>
            </a:pPr>
            <a:r>
              <a:rPr lang="en-US" altLang="zh-CN" sz="2000" dirty="0">
                <a:solidFill>
                  <a:srgbClr val="FF0000"/>
                </a:solidFill>
              </a:rPr>
              <a:t>Lessons from Zweig (1980):</a:t>
            </a:r>
          </a:p>
          <a:p>
            <a:pPr lvl="1">
              <a:lnSpc>
                <a:spcPct val="125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itchFamily="2" charset="2"/>
              <a:buChar char="l"/>
            </a:pPr>
            <a:endParaRPr lang="en-US" altLang="zh-CN" sz="2000" dirty="0"/>
          </a:p>
          <a:p>
            <a:pPr>
              <a:lnSpc>
                <a:spcPct val="125000"/>
              </a:lnSpc>
            </a:pPr>
            <a:endParaRPr lang="en-US" altLang="zh-CN" sz="2000" dirty="0"/>
          </a:p>
          <a:p>
            <a:pPr marL="1200150" lvl="2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endParaRPr lang="en-US" altLang="zh-CN" sz="2000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endParaRPr lang="en-US" altLang="zh-CN" sz="2000" dirty="0"/>
          </a:p>
          <a:p>
            <a:pPr>
              <a:lnSpc>
                <a:spcPct val="125000"/>
              </a:lnSpc>
            </a:pPr>
            <a:endParaRPr lang="en-US" altLang="zh-C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B31F43-152E-4C96-AB2C-603954F00B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57" y="3915637"/>
            <a:ext cx="4908163" cy="2930679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F3C90A-BD7B-7C84-6231-B7392B12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635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01FDFEC-4C01-B794-89E9-6AD6BC003941}"/>
                  </a:ext>
                </a:extLst>
              </p:cNvPr>
              <p:cNvSpPr txBox="1"/>
              <p:nvPr/>
            </p:nvSpPr>
            <p:spPr>
              <a:xfrm>
                <a:off x="326265" y="908705"/>
                <a:ext cx="11539470" cy="5909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kumimoji="1" lang="de-DE" altLang="zh-CN" sz="2000" dirty="0"/>
                  <a:t>Hadronic </a:t>
                </a:r>
                <a:r>
                  <a:rPr kumimoji="1" lang="de-DE" altLang="zh-CN" sz="2000" dirty="0" err="1"/>
                  <a:t>molecule</a:t>
                </a:r>
                <a:r>
                  <a:rPr kumimoji="1" lang="de-DE" altLang="zh-CN" sz="2000" dirty="0"/>
                  <a:t>: </a:t>
                </a:r>
                <a:r>
                  <a:rPr kumimoji="1" lang="de-DE" altLang="zh-CN" sz="2000" dirty="0" err="1">
                    <a:solidFill>
                      <a:srgbClr val="0066FF"/>
                    </a:solidFill>
                  </a:rPr>
                  <a:t>analogue</a:t>
                </a:r>
                <a:r>
                  <a:rPr kumimoji="1" lang="de-DE" altLang="zh-CN" sz="2000" dirty="0">
                    <a:solidFill>
                      <a:srgbClr val="0066FF"/>
                    </a:solidFill>
                  </a:rPr>
                  <a:t> </a:t>
                </a:r>
                <a:r>
                  <a:rPr kumimoji="1" lang="de-DE" altLang="zh-CN" sz="2000" dirty="0" err="1">
                    <a:solidFill>
                      <a:srgbClr val="0066FF"/>
                    </a:solidFill>
                  </a:rPr>
                  <a:t>of</a:t>
                </a:r>
                <a:r>
                  <a:rPr kumimoji="1" lang="de-DE" altLang="zh-CN" sz="2000" dirty="0">
                    <a:solidFill>
                      <a:srgbClr val="0066FF"/>
                    </a:solidFill>
                  </a:rPr>
                  <a:t> light </a:t>
                </a:r>
                <a:r>
                  <a:rPr kumimoji="1" lang="de-DE" altLang="zh-CN" sz="2000" dirty="0" err="1">
                    <a:solidFill>
                      <a:srgbClr val="0066FF"/>
                    </a:solidFill>
                  </a:rPr>
                  <a:t>nuclei</a:t>
                </a:r>
                <a:r>
                  <a:rPr kumimoji="1" lang="de-DE" altLang="zh-CN" sz="2000" dirty="0"/>
                  <a:t>;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de-DE" altLang="zh-CN" sz="2000" dirty="0"/>
                  <a:t>     </a:t>
                </a:r>
                <a:r>
                  <a:rPr kumimoji="1" lang="de-DE" altLang="zh-CN" sz="2000" dirty="0">
                    <a:solidFill>
                      <a:srgbClr val="0066FF"/>
                    </a:solidFill>
                  </a:rPr>
                  <a:t>dominant </a:t>
                </a:r>
                <a:r>
                  <a:rPr kumimoji="1" lang="de-DE" altLang="zh-CN" sz="2000" dirty="0" err="1">
                    <a:solidFill>
                      <a:srgbClr val="0066FF"/>
                    </a:solidFill>
                  </a:rPr>
                  <a:t>component</a:t>
                </a:r>
                <a:r>
                  <a:rPr kumimoji="1" lang="de-DE" altLang="zh-CN" sz="2000" dirty="0">
                    <a:solidFill>
                      <a:srgbClr val="0066FF"/>
                    </a:solidFill>
                  </a:rPr>
                  <a:t> </a:t>
                </a:r>
                <a:r>
                  <a:rPr kumimoji="1" lang="de-DE" altLang="zh-CN" sz="2000" dirty="0" err="1"/>
                  <a:t>is</a:t>
                </a:r>
                <a:r>
                  <a:rPr kumimoji="1" lang="de-DE" altLang="zh-CN" sz="2000" dirty="0"/>
                  <a:t> a </a:t>
                </a:r>
                <a:r>
                  <a:rPr kumimoji="1" lang="de-DE" altLang="zh-CN" sz="2000" dirty="0" err="1"/>
                  <a:t>composite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state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of</a:t>
                </a:r>
                <a:r>
                  <a:rPr kumimoji="1" lang="de-DE" altLang="zh-CN" sz="2000" dirty="0"/>
                  <a:t> 2 </a:t>
                </a:r>
                <a:r>
                  <a:rPr kumimoji="1" lang="de-DE" altLang="zh-CN" sz="2000" dirty="0" err="1"/>
                  <a:t>or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more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hadrons</a:t>
                </a:r>
                <a:r>
                  <a:rPr kumimoji="1" lang="de-DE" altLang="zh-CN" sz="2000" dirty="0"/>
                  <a:t>; </a:t>
                </a:r>
                <a:r>
                  <a:rPr kumimoji="1" lang="de-DE" altLang="zh-CN" sz="2000" dirty="0" err="1"/>
                  <a:t>extended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object</a:t>
                </a:r>
                <a:endParaRPr kumimoji="1" lang="de-DE" altLang="zh-CN" sz="2000" dirty="0"/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kumimoji="1" lang="de-DE" altLang="zh-CN" sz="2000" dirty="0">
                    <a:solidFill>
                      <a:srgbClr val="0066FF"/>
                    </a:solidFill>
                  </a:rPr>
                  <a:t>Concept at large </a:t>
                </a:r>
                <a:r>
                  <a:rPr kumimoji="1" lang="de-DE" altLang="zh-CN" sz="2000" dirty="0" err="1">
                    <a:solidFill>
                      <a:srgbClr val="0066FF"/>
                    </a:solidFill>
                  </a:rPr>
                  <a:t>distances</a:t>
                </a:r>
                <a:r>
                  <a:rPr kumimoji="1" lang="de-DE" altLang="zh-CN" sz="2000" dirty="0"/>
                  <a:t>, so </a:t>
                </a:r>
                <a:r>
                  <a:rPr kumimoji="1" lang="de-DE" altLang="zh-CN" sz="2000" dirty="0" err="1"/>
                  <a:t>that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can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be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approximated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by</a:t>
                </a:r>
                <a:r>
                  <a:rPr kumimoji="1" lang="de-DE" altLang="zh-CN" sz="2000" dirty="0"/>
                  <a:t> a </a:t>
                </a:r>
                <a:r>
                  <a:rPr kumimoji="1" lang="de-DE" altLang="zh-CN" sz="2000" dirty="0" err="1"/>
                  <a:t>composite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system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of</a:t>
                </a:r>
                <a:r>
                  <a:rPr kumimoji="1" lang="de-DE" altLang="zh-CN" sz="2000" dirty="0"/>
                  <a:t> multi-</a:t>
                </a:r>
                <a:r>
                  <a:rPr kumimoji="1" lang="de-DE" altLang="zh-CN" sz="2000" dirty="0" err="1"/>
                  <a:t>hadrons</a:t>
                </a:r>
                <a:r>
                  <a:rPr kumimoji="1" lang="de-DE" altLang="zh-CN" sz="2000" dirty="0"/>
                  <a:t> at </a:t>
                </a:r>
                <a:r>
                  <a:rPr kumimoji="1" lang="de-DE" altLang="zh-CN" sz="2000" dirty="0" err="1"/>
                  <a:t>low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energies</a:t>
                </a:r>
                <a:br>
                  <a:rPr kumimoji="1" lang="de-DE" altLang="zh-CN" sz="2000" dirty="0"/>
                </a:br>
                <a:r>
                  <a:rPr kumimoji="1" lang="de-DE" altLang="zh-CN" sz="2000" dirty="0" err="1"/>
                  <a:t>Consider</a:t>
                </a:r>
                <a:r>
                  <a:rPr kumimoji="1" lang="de-DE" altLang="zh-CN" sz="2000" dirty="0"/>
                  <a:t> a 2-body </a:t>
                </a:r>
                <a:r>
                  <a:rPr kumimoji="1" lang="de-DE" altLang="zh-CN" sz="2000" dirty="0" err="1"/>
                  <a:t>bound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state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with</a:t>
                </a:r>
                <a:r>
                  <a:rPr kumimoji="1" lang="de-DE" altLang="zh-CN" sz="2000" dirty="0"/>
                  <a:t> a </a:t>
                </a:r>
                <a:r>
                  <a:rPr kumimoji="1" lang="de-DE" altLang="zh-CN" sz="2000" dirty="0" err="1"/>
                  <a:t>mass</a:t>
                </a:r>
                <a:r>
                  <a:rPr kumimoji="1" lang="de-DE" altLang="zh-CN" sz="2000" dirty="0"/>
                  <a:t> </a:t>
                </a:r>
                <a14:m>
                  <m:oMath xmlns:m="http://schemas.openxmlformats.org/officeDocument/2006/math">
                    <m:r>
                      <a:rPr kumimoji="1" lang="de-DE" altLang="zh-CN" sz="20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kumimoji="1" lang="de-DE" altLang="zh-CN" sz="200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de-DE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de-DE" altLang="zh-CN" sz="20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de-DE" altLang="zh-CN" sz="20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de-DE" altLang="zh-CN" sz="200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de-DE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de-DE" altLang="zh-CN" sz="20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de-DE" altLang="zh-CN" sz="20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de-DE" altLang="zh-CN" sz="2000" i="1" dirty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de-DE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de-DE" altLang="zh-CN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de-DE" altLang="zh-CN" sz="20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kumimoji="1" lang="de-DE" altLang="zh-CN" sz="2000" dirty="0"/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endParaRPr kumimoji="1" lang="de-DE" altLang="zh-CN" sz="2000" dirty="0"/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endParaRPr kumimoji="1" lang="de-DE" altLang="zh-CN" sz="2000" dirty="0"/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endParaRPr kumimoji="1" lang="de-DE" altLang="zh-CN" sz="2000" dirty="0"/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endParaRPr kumimoji="1" lang="de-DE" altLang="zh-CN" sz="2000" dirty="0"/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kumimoji="1" lang="de-DE" altLang="zh-CN" sz="2000" dirty="0"/>
                  <a:t>Well-</a:t>
                </a:r>
                <a:r>
                  <a:rPr kumimoji="1" lang="de-DE" altLang="zh-CN" sz="2000" dirty="0" err="1"/>
                  <a:t>separated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scales</a:t>
                </a:r>
                <a:r>
                  <a:rPr kumimoji="1" lang="en-US" altLang="zh-CN" sz="2000" dirty="0"/>
                  <a:t>: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>
                    <a:solidFill>
                      <a:srgbClr val="FF0000"/>
                    </a:solidFill>
                  </a:rPr>
                  <a:t>effective</a:t>
                </a:r>
                <a:r>
                  <a:rPr kumimoji="1" lang="de-DE" altLang="zh-CN" sz="2000" dirty="0">
                    <a:solidFill>
                      <a:srgbClr val="FF0000"/>
                    </a:solidFill>
                  </a:rPr>
                  <a:t> </a:t>
                </a:r>
                <a:r>
                  <a:rPr kumimoji="1" lang="de-DE" altLang="zh-CN" sz="2000" dirty="0" err="1">
                    <a:solidFill>
                      <a:srgbClr val="FF0000"/>
                    </a:solidFill>
                  </a:rPr>
                  <a:t>field</a:t>
                </a:r>
                <a:r>
                  <a:rPr kumimoji="1" lang="de-DE" altLang="zh-CN" sz="2000" dirty="0">
                    <a:solidFill>
                      <a:srgbClr val="FF0000"/>
                    </a:solidFill>
                  </a:rPr>
                  <a:t> </a:t>
                </a:r>
                <a:r>
                  <a:rPr kumimoji="1" lang="de-DE" altLang="zh-CN" sz="2000" dirty="0" err="1">
                    <a:solidFill>
                      <a:srgbClr val="FF0000"/>
                    </a:solidFill>
                  </a:rPr>
                  <a:t>theor</a:t>
                </a:r>
                <a:r>
                  <a:rPr kumimoji="1" lang="en-US" altLang="zh-CN" sz="2000" dirty="0" err="1">
                    <a:solidFill>
                      <a:srgbClr val="FF0000"/>
                    </a:solidFill>
                  </a:rPr>
                  <a:t>ies</a:t>
                </a:r>
                <a:r>
                  <a:rPr kumimoji="1"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rgbClr val="FF0000"/>
                    </a:solidFill>
                  </a:rPr>
                  <a:t>(EFTs)</a:t>
                </a:r>
                <a:endParaRPr kumimoji="1" lang="de-DE" altLang="zh-CN" sz="2000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kumimoji="1" lang="de-DE" altLang="zh-CN" sz="2000" dirty="0" err="1"/>
                  <a:t>Only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>
                    <a:solidFill>
                      <a:srgbClr val="0066FF"/>
                    </a:solidFill>
                  </a:rPr>
                  <a:t>narrow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hadrons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can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be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considered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as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components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of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hadronic</a:t>
                </a:r>
                <a:r>
                  <a:rPr kumimoji="1" lang="de-DE" altLang="zh-CN" sz="2000" dirty="0"/>
                  <a:t> </a:t>
                </a:r>
                <a:r>
                  <a:rPr kumimoji="1" lang="de-DE" altLang="zh-CN" sz="2000" dirty="0" err="1"/>
                  <a:t>molecules</a:t>
                </a:r>
                <a:r>
                  <a:rPr kumimoji="1" lang="de-DE" altLang="zh-CN" sz="2000" dirty="0"/>
                  <a:t>,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kumimoji="1" lang="en-US" altLang="zh-CN" sz="20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≪1</m:t>
                    </m:r>
                    <m:r>
                      <m:rPr>
                        <m:lit/>
                      </m:rPr>
                      <a:rPr kumimoji="1" lang="en-US" altLang="zh-CN" sz="20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20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kumimoji="1" lang="en-US" altLang="zh-CN" sz="2000" dirty="0"/>
                  <a:t>,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zh-CN" sz="20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range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of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forces</a:t>
                </a:r>
                <a:endParaRPr kumimoji="1" lang="de-DE" altLang="zh-CN" sz="2000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01FDFEC-4C01-B794-89E9-6AD6BC003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65" y="908705"/>
                <a:ext cx="11539470" cy="5909310"/>
              </a:xfrm>
              <a:prstGeom prst="rect">
                <a:avLst/>
              </a:prstGeom>
              <a:blipFill>
                <a:blip r:embed="rId3"/>
                <a:stretch>
                  <a:fillRect l="-4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C15F5555-4B35-7A36-E99C-AEEE21A83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742" y="3342717"/>
            <a:ext cx="6210300" cy="1562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11274287" y="5416"/>
            <a:ext cx="849033" cy="798596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0" y="1932"/>
            <a:ext cx="12192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70" b="1" dirty="0">
                <a:solidFill>
                  <a:srgbClr val="000000"/>
                </a:solidFill>
              </a:rPr>
              <a:t>Hadronic molecules</a:t>
            </a:r>
            <a:endParaRPr lang="zh-CN" altLang="en-US" sz="3270" b="1" dirty="0">
              <a:solidFill>
                <a:srgbClr val="00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7625B3-9945-B939-D480-FAFDF2182121}"/>
              </a:ext>
            </a:extLst>
          </p:cNvPr>
          <p:cNvSpPr txBox="1"/>
          <p:nvPr/>
        </p:nvSpPr>
        <p:spPr>
          <a:xfrm>
            <a:off x="4148254" y="5949295"/>
            <a:ext cx="72055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</a:rPr>
              <a:t>FKG, Meißner, PRD 84 (2011) 014013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; see also Filin et al., PRL 105 (2010) 019101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5AC81BB-BD2A-6CE0-2FA7-61130FEDB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575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ED8D8EB8-5EEC-E4DF-DFB0-375E398EE4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0930" y="732995"/>
                <a:ext cx="2447544" cy="5603631"/>
              </a:xfrm>
            </p:spPr>
            <p:txBody>
              <a:bodyPr/>
              <a:lstStyle/>
              <a:p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kumimoji="1"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m:rPr>
                        <m:lit/>
                      </m:rPr>
                      <a:rPr kumimoji="1"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kumimoji="1"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kumimoji="1"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dirty="0"/>
                  <a:t>system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corresponds to case V4 in the classification of coupled-channel near-threshold structures in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ED8D8EB8-5EEC-E4DF-DFB0-375E398EE4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0930" y="732995"/>
                <a:ext cx="2447544" cy="5603631"/>
              </a:xfrm>
              <a:blipFill>
                <a:blip r:embed="rId2"/>
                <a:stretch>
                  <a:fillRect l="-20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2E1BABD-D9E0-B362-9CA1-7D7D3E82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A9F7-FCF1-4EB7-B566-BBDAC45E6C5F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090CDECC-7B27-A37C-06E3-1BF348369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Poles and line shapes</a:t>
            </a:r>
            <a:endParaRPr kumimoji="1" lang="zh-CN" altLang="en-US" dirty="0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51897452-4241-42CA-F012-21F03943EA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86862" y="845334"/>
            <a:ext cx="2791029" cy="17485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8D81D0-DE96-69A9-00D4-4A49154FC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67207" y="839135"/>
            <a:ext cx="2791029" cy="1732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4BB3DC8-60DC-DF81-C2DE-55C0BE0339C7}"/>
                  </a:ext>
                </a:extLst>
              </p:cNvPr>
              <p:cNvSpPr txBox="1"/>
              <p:nvPr/>
            </p:nvSpPr>
            <p:spPr>
              <a:xfrm>
                <a:off x="3022720" y="599787"/>
                <a:ext cx="22910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rgbClr val="0066FF"/>
                    </a:solidFill>
                  </a:rPr>
                  <a:t>V1: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≫1, </m:t>
                    </m:r>
                    <m:d>
                      <m:dPr>
                        <m:begChr m:val="|"/>
                        <m:endChr m:val="|"/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endParaRPr kumimoji="1" lang="zh-CN" altLang="en-US" sz="14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4BB3DC8-60DC-DF81-C2DE-55C0BE033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2720" y="599787"/>
                <a:ext cx="2291026" cy="307777"/>
              </a:xfrm>
              <a:prstGeom prst="rect">
                <a:avLst/>
              </a:prstGeom>
              <a:blipFill>
                <a:blip r:embed="rId5"/>
                <a:stretch>
                  <a:fillRect l="-1105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4A5A419-185E-5F26-FA32-66F5BC0A74E9}"/>
                  </a:ext>
                </a:extLst>
              </p:cNvPr>
              <p:cNvSpPr txBox="1"/>
              <p:nvPr/>
            </p:nvSpPr>
            <p:spPr>
              <a:xfrm>
                <a:off x="8633788" y="523168"/>
                <a:ext cx="23148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rgbClr val="0066FF"/>
                    </a:solidFill>
                  </a:rPr>
                  <a:t>V2: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∈(0,1), </m:t>
                    </m:r>
                    <m:d>
                      <m:dPr>
                        <m:begChr m:val="|"/>
                        <m:endChr m:val="|"/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endParaRPr kumimoji="1" lang="zh-CN" altLang="en-US" sz="14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4A5A419-185E-5F26-FA32-66F5BC0A7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788" y="523168"/>
                <a:ext cx="2314801" cy="307777"/>
              </a:xfrm>
              <a:prstGeom prst="rect">
                <a:avLst/>
              </a:prstGeom>
              <a:blipFill>
                <a:blip r:embed="rId6"/>
                <a:stretch>
                  <a:fillRect l="-543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D1A15DFF-6708-18E1-72A7-5E45779E3F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800398" y="599787"/>
            <a:ext cx="2583518" cy="168628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D1DEACB-2AFF-9649-C8CF-68F21922F9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09831" y="4391848"/>
            <a:ext cx="2791029" cy="1732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6D497F0-317E-204E-0118-1B1B9A298948}"/>
                  </a:ext>
                </a:extLst>
              </p:cNvPr>
              <p:cNvSpPr txBox="1"/>
              <p:nvPr/>
            </p:nvSpPr>
            <p:spPr>
              <a:xfrm>
                <a:off x="8576412" y="6088523"/>
                <a:ext cx="25519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rgbClr val="0066FF"/>
                    </a:solidFill>
                  </a:rPr>
                  <a:t>V3: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∈(0,1)</m:t>
                    </m:r>
                  </m:oMath>
                </a14:m>
                <a:endParaRPr kumimoji="1" lang="zh-CN" altLang="en-US" sz="14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6D497F0-317E-204E-0118-1B1B9A298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12" y="6088523"/>
                <a:ext cx="2551981" cy="307777"/>
              </a:xfrm>
              <a:prstGeom prst="rect">
                <a:avLst/>
              </a:prstGeom>
              <a:blipFill>
                <a:blip r:embed="rId9"/>
                <a:stretch>
                  <a:fillRect l="-990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10AAAF9E-3487-F77E-C00A-08E8DCC9005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006332" y="2647702"/>
            <a:ext cx="2583520" cy="168628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EF8DA5-93CB-1B0B-A8F7-ECE000FF34B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886863" y="4383659"/>
            <a:ext cx="2791027" cy="1748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F953BE1-0ED8-CF67-21CE-294BFE36EA0B}"/>
                  </a:ext>
                </a:extLst>
              </p:cNvPr>
              <p:cNvSpPr txBox="1"/>
              <p:nvPr/>
            </p:nvSpPr>
            <p:spPr>
              <a:xfrm>
                <a:off x="3053443" y="6088523"/>
                <a:ext cx="23148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rgbClr val="0066FF"/>
                    </a:solidFill>
                  </a:rPr>
                  <a:t>V4: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≫1, </m:t>
                    </m:r>
                    <m:d>
                      <m:dPr>
                        <m:begChr m:val="|"/>
                        <m:endChr m:val="|"/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∈(0,1)</m:t>
                    </m:r>
                  </m:oMath>
                </a14:m>
                <a:endParaRPr kumimoji="1" lang="zh-CN" altLang="en-US" sz="14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F953BE1-0ED8-CF67-21CE-294BFE36E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443" y="6088523"/>
                <a:ext cx="2314801" cy="307777"/>
              </a:xfrm>
              <a:prstGeom prst="rect">
                <a:avLst/>
              </a:prstGeom>
              <a:blipFill>
                <a:blip r:embed="rId12"/>
                <a:stretch>
                  <a:fillRect l="-546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01DD5BF2-9025-19E4-C7DB-531DFB220D9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5703884" y="5122043"/>
            <a:ext cx="2583518" cy="16862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B4B58A5-2BAE-DF33-976F-18AC27209D4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548383" y="2645611"/>
            <a:ext cx="2583518" cy="1686286"/>
          </a:xfrm>
          <a:prstGeom prst="rect">
            <a:avLst/>
          </a:prstGeom>
        </p:spPr>
      </p:pic>
      <p:graphicFrame>
        <p:nvGraphicFramePr>
          <p:cNvPr id="17" name="图示 16">
            <a:extLst>
              <a:ext uri="{FF2B5EF4-FFF2-40B4-BE49-F238E27FC236}">
                <a16:creationId xmlns:a16="http://schemas.microsoft.com/office/drawing/2014/main" id="{E87DF529-9531-BCA5-6022-62443346EB10}"/>
              </a:ext>
            </a:extLst>
          </p:cNvPr>
          <p:cNvGraphicFramePr/>
          <p:nvPr/>
        </p:nvGraphicFramePr>
        <p:xfrm>
          <a:off x="5087647" y="2415170"/>
          <a:ext cx="4009019" cy="2360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20599280-D017-587C-3DCA-49A8BCB36FB6}"/>
              </a:ext>
            </a:extLst>
          </p:cNvPr>
          <p:cNvSpPr txBox="1"/>
          <p:nvPr/>
        </p:nvSpPr>
        <p:spPr>
          <a:xfrm>
            <a:off x="395242" y="3572948"/>
            <a:ext cx="2530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Zhen-Hua Zhang, FKG, arXiv:2407.10620</a:t>
            </a:r>
            <a:endParaRPr kumimoji="1"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E877BE70-14E3-CD52-70C2-9DC96EB2274F}"/>
              </a:ext>
            </a:extLst>
          </p:cNvPr>
          <p:cNvSpPr/>
          <p:nvPr/>
        </p:nvSpPr>
        <p:spPr>
          <a:xfrm>
            <a:off x="2456761" y="599787"/>
            <a:ext cx="9276203" cy="6208542"/>
          </a:xfrm>
          <a:prstGeom prst="roundRect">
            <a:avLst>
              <a:gd name="adj" fmla="val 5310"/>
            </a:avLst>
          </a:prstGeom>
          <a:solidFill>
            <a:srgbClr val="D39E61">
              <a:alpha val="47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B2CD9B51-97E8-FABE-8505-5CF85CB96CAE}"/>
              </a:ext>
            </a:extLst>
          </p:cNvPr>
          <p:cNvSpPr/>
          <p:nvPr/>
        </p:nvSpPr>
        <p:spPr>
          <a:xfrm>
            <a:off x="2886862" y="4331897"/>
            <a:ext cx="2791028" cy="2064403"/>
          </a:xfrm>
          <a:prstGeom prst="roundRect">
            <a:avLst>
              <a:gd name="adj" fmla="val 6944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1411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D8D8EB8-5EEC-E4DF-DFB0-375E398EE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27" y="731201"/>
            <a:ext cx="2447544" cy="5603631"/>
          </a:xfrm>
        </p:spPr>
        <p:txBody>
          <a:bodyPr/>
          <a:lstStyle/>
          <a:p>
            <a:r>
              <a:rPr kumimoji="1" lang="en-US" altLang="zh-CN" dirty="0"/>
              <a:t>Other cases with two poles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2E1BABD-D9E0-B362-9CA1-7D7D3E82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A9F7-FCF1-4EB7-B566-BBDAC45E6C5F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090CDECC-7B27-A37C-06E3-1BF348369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Poles and line shapes</a:t>
            </a:r>
            <a:endParaRPr kumimoji="1"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0599280-D017-587C-3DCA-49A8BCB36FB6}"/>
              </a:ext>
            </a:extLst>
          </p:cNvPr>
          <p:cNvSpPr txBox="1"/>
          <p:nvPr/>
        </p:nvSpPr>
        <p:spPr>
          <a:xfrm>
            <a:off x="522608" y="1466709"/>
            <a:ext cx="2530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Zhen-Hua Zhang, FKG, arXiv:2407.10620</a:t>
            </a:r>
            <a:endParaRPr kumimoji="1"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内容占位符 5">
            <a:extLst>
              <a:ext uri="{FF2B5EF4-FFF2-40B4-BE49-F238E27FC236}">
                <a16:creationId xmlns:a16="http://schemas.microsoft.com/office/drawing/2014/main" id="{3A296F2E-6582-B1F5-4C80-C48079609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377" y="869112"/>
            <a:ext cx="2791029" cy="17485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3B30BCD-8AFF-90A6-F267-A55450310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722" y="854723"/>
            <a:ext cx="2791029" cy="17485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A724856-3244-338B-DE60-FC0A9B589AA7}"/>
                  </a:ext>
                </a:extLst>
              </p:cNvPr>
              <p:cNvSpPr txBox="1"/>
              <p:nvPr/>
            </p:nvSpPr>
            <p:spPr>
              <a:xfrm>
                <a:off x="3019235" y="623565"/>
                <a:ext cx="22910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rgbClr val="0066FF"/>
                    </a:solidFill>
                  </a:rPr>
                  <a:t>B1: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≪−1, </m:t>
                    </m:r>
                    <m:d>
                      <m:dPr>
                        <m:begChr m:val="|"/>
                        <m:endChr m:val="|"/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endParaRPr kumimoji="1" lang="zh-CN" altLang="en-US" sz="14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A724856-3244-338B-DE60-FC0A9B589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235" y="623565"/>
                <a:ext cx="2291026" cy="307777"/>
              </a:xfrm>
              <a:prstGeom prst="rect">
                <a:avLst/>
              </a:prstGeom>
              <a:blipFill>
                <a:blip r:embed="rId5"/>
                <a:stretch>
                  <a:fillRect l="-549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DE84D78-9DD2-A1E9-9D66-52067C90DD60}"/>
                  </a:ext>
                </a:extLst>
              </p:cNvPr>
              <p:cNvSpPr txBox="1"/>
              <p:nvPr/>
            </p:nvSpPr>
            <p:spPr>
              <a:xfrm>
                <a:off x="8630303" y="546946"/>
                <a:ext cx="24446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rgbClr val="0066FF"/>
                    </a:solidFill>
                  </a:rPr>
                  <a:t>B2: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∈(−1,0), </m:t>
                    </m:r>
                    <m:d>
                      <m:dPr>
                        <m:begChr m:val="|"/>
                        <m:endChr m:val="|"/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endParaRPr kumimoji="1" lang="zh-CN" altLang="en-US" sz="14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DE84D78-9DD2-A1E9-9D66-52067C90D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0303" y="546946"/>
                <a:ext cx="2444644" cy="307777"/>
              </a:xfrm>
              <a:prstGeom prst="rect">
                <a:avLst/>
              </a:prstGeom>
              <a:blipFill>
                <a:blip r:embed="rId6"/>
                <a:stretch>
                  <a:fillRect l="-515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DB8C12D5-CBBA-3D8A-1023-A8D029FA0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912" y="623565"/>
            <a:ext cx="2583520" cy="168628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8C51096-225C-EC7C-74F8-6F74B4C1DF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06346" y="4407437"/>
            <a:ext cx="2791029" cy="1748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A110EBD-1617-C127-25B1-E3A63CAE8127}"/>
                  </a:ext>
                </a:extLst>
              </p:cNvPr>
              <p:cNvSpPr txBox="1"/>
              <p:nvPr/>
            </p:nvSpPr>
            <p:spPr>
              <a:xfrm>
                <a:off x="8572927" y="6112301"/>
                <a:ext cx="2681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rgbClr val="0066FF"/>
                    </a:solidFill>
                  </a:rPr>
                  <a:t>B3: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−1,0</m:t>
                        </m:r>
                      </m:e>
                    </m:d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∈(0,1)</m:t>
                    </m:r>
                  </m:oMath>
                </a14:m>
                <a:endParaRPr kumimoji="1" lang="zh-CN" altLang="en-US" sz="14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A110EBD-1617-C127-25B1-E3A63CAE8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927" y="6112301"/>
                <a:ext cx="2681824" cy="307777"/>
              </a:xfrm>
              <a:prstGeom prst="rect">
                <a:avLst/>
              </a:prstGeom>
              <a:blipFill>
                <a:blip r:embed="rId9"/>
                <a:stretch>
                  <a:fillRect l="-469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>
            <a:extLst>
              <a:ext uri="{FF2B5EF4-FFF2-40B4-BE49-F238E27FC236}">
                <a16:creationId xmlns:a16="http://schemas.microsoft.com/office/drawing/2014/main" id="{A35D5269-39C7-30A3-1A9C-34E0113608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2847" y="2671480"/>
            <a:ext cx="2583521" cy="168628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BFE07BF-53FD-3E41-245B-45F2366C36E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883377" y="4407437"/>
            <a:ext cx="2791029" cy="1748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9D17331-CBEF-5EDC-EA35-E08B8A1B6F56}"/>
                  </a:ext>
                </a:extLst>
              </p:cNvPr>
              <p:cNvSpPr txBox="1"/>
              <p:nvPr/>
            </p:nvSpPr>
            <p:spPr>
              <a:xfrm>
                <a:off x="3049958" y="6112301"/>
                <a:ext cx="24446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rgbClr val="0066FF"/>
                    </a:solidFill>
                  </a:rPr>
                  <a:t>B4: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≪−1, </m:t>
                    </m:r>
                    <m:d>
                      <m:dPr>
                        <m:begChr m:val="|"/>
                        <m:endChr m:val="|"/>
                        <m:ctrlPr>
                          <a:rPr kumimoji="1" lang="en-US" altLang="zh-CN" sz="14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zh-CN" sz="14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∈(0,1)</m:t>
                    </m:r>
                  </m:oMath>
                </a14:m>
                <a:endParaRPr kumimoji="1" lang="zh-CN" altLang="en-US" sz="14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9D17331-CBEF-5EDC-EA35-E08B8A1B6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958" y="6112301"/>
                <a:ext cx="2444644" cy="307777"/>
              </a:xfrm>
              <a:prstGeom prst="rect">
                <a:avLst/>
              </a:prstGeom>
              <a:blipFill>
                <a:blip r:embed="rId12"/>
                <a:stretch>
                  <a:fillRect l="-1036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>
            <a:extLst>
              <a:ext uri="{FF2B5EF4-FFF2-40B4-BE49-F238E27FC236}">
                <a16:creationId xmlns:a16="http://schemas.microsoft.com/office/drawing/2014/main" id="{A7B711B4-43FE-38AA-FA23-B2D0B67BDB7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5700399" y="5145821"/>
            <a:ext cx="2583518" cy="168628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931134C-6502-F0F5-EF11-3D66C9850D9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544898" y="2669389"/>
            <a:ext cx="2583518" cy="1686287"/>
          </a:xfrm>
          <a:prstGeom prst="rect">
            <a:avLst/>
          </a:prstGeom>
        </p:spPr>
      </p:pic>
      <p:graphicFrame>
        <p:nvGraphicFramePr>
          <p:cNvPr id="32" name="图示 31">
            <a:extLst>
              <a:ext uri="{FF2B5EF4-FFF2-40B4-BE49-F238E27FC236}">
                <a16:creationId xmlns:a16="http://schemas.microsoft.com/office/drawing/2014/main" id="{B8340211-6CD0-583D-2C0C-685FA8A23A47}"/>
              </a:ext>
            </a:extLst>
          </p:cNvPr>
          <p:cNvGraphicFramePr/>
          <p:nvPr/>
        </p:nvGraphicFramePr>
        <p:xfrm>
          <a:off x="5084162" y="2438948"/>
          <a:ext cx="4009019" cy="2360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9" name="圆角矩形 18">
            <a:extLst>
              <a:ext uri="{FF2B5EF4-FFF2-40B4-BE49-F238E27FC236}">
                <a16:creationId xmlns:a16="http://schemas.microsoft.com/office/drawing/2014/main" id="{E877BE70-14E3-CD52-70C2-9DC96EB2274F}"/>
              </a:ext>
            </a:extLst>
          </p:cNvPr>
          <p:cNvSpPr/>
          <p:nvPr/>
        </p:nvSpPr>
        <p:spPr>
          <a:xfrm>
            <a:off x="2456761" y="599787"/>
            <a:ext cx="9276203" cy="6208542"/>
          </a:xfrm>
          <a:prstGeom prst="roundRect">
            <a:avLst>
              <a:gd name="adj" fmla="val 5310"/>
            </a:avLst>
          </a:prstGeom>
          <a:solidFill>
            <a:srgbClr val="D39E61">
              <a:alpha val="47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929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1308624" y="3845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361"/>
            <a:ext cx="12192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Hadronic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molecules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6D6E3A9-5B2C-4CDC-9CD2-27067E3A3C46}"/>
                  </a:ext>
                </a:extLst>
              </p:cNvPr>
              <p:cNvSpPr txBox="1"/>
              <p:nvPr/>
            </p:nvSpPr>
            <p:spPr>
              <a:xfrm>
                <a:off x="218941" y="837830"/>
                <a:ext cx="8858972" cy="349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How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is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energy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excited inside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a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hadron:</a:t>
                </a:r>
              </a:p>
              <a:p>
                <a:pPr marL="614934" lvl="1" indent="-342900">
                  <a:lnSpc>
                    <a:spcPct val="125000"/>
                  </a:lnSpc>
                  <a:buFont typeface="Wingdings" pitchFamily="2" charset="2"/>
                  <a:buChar char="p"/>
                </a:pPr>
                <a:r>
                  <a:rPr lang="en-US" altLang="zh-CN" sz="2000" dirty="0"/>
                  <a:t>Radial excitations?</a:t>
                </a:r>
              </a:p>
              <a:p>
                <a:pPr marL="614934" lvl="1" indent="-342900">
                  <a:lnSpc>
                    <a:spcPct val="125000"/>
                  </a:lnSpc>
                  <a:buFont typeface="Wingdings" pitchFamily="2" charset="2"/>
                  <a:buChar char="p"/>
                </a:pPr>
                <a:r>
                  <a:rPr lang="en-US" altLang="zh-CN" sz="2000" dirty="0"/>
                  <a:t>Excitation of light quark-antiquark pairs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altLang="zh-CN" sz="2000" dirty="0"/>
                  <a:t> compact multiquarks?</a:t>
                </a:r>
              </a:p>
              <a:p>
                <a:pPr marL="614934" lvl="1" indent="-342900">
                  <a:lnSpc>
                    <a:spcPct val="125000"/>
                  </a:lnSpc>
                  <a:buFont typeface="Wingdings" pitchFamily="2" charset="2"/>
                  <a:buChar char="p"/>
                </a:pPr>
                <a:r>
                  <a:rPr lang="en-US" altLang="zh-CN" sz="2000" dirty="0">
                    <a:solidFill>
                      <a:srgbClr val="0066FF"/>
                    </a:solidFill>
                  </a:rPr>
                  <a:t>Hadron-hadron pairs? In the form of hadronic molecules</a:t>
                </a:r>
              </a:p>
              <a:p>
                <a:pPr marL="925254" lvl="2" indent="-342900">
                  <a:lnSpc>
                    <a:spcPct val="125000"/>
                  </a:lnSpc>
                  <a:buFont typeface="Wingdings" pitchFamily="2" charset="2"/>
                  <a:buChar char="Ø"/>
                </a:pPr>
                <a:r>
                  <a:rPr lang="en-US" altLang="zh-CN" sz="2000" dirty="0">
                    <a:solidFill>
                      <a:srgbClr val="0066FF"/>
                    </a:solidFill>
                  </a:rPr>
                  <a:t>Implication of confinement (large-size systems in favor of color-singlet clusters)?</a:t>
                </a:r>
              </a:p>
              <a:p>
                <a:pPr marL="925254" lvl="2" indent="-342900">
                  <a:lnSpc>
                    <a:spcPct val="125000"/>
                  </a:lnSpc>
                  <a:buFont typeface="Wingdings" pitchFamily="2" charset="2"/>
                  <a:buChar char="Ø"/>
                </a:pPr>
                <a:r>
                  <a:rPr lang="en-US" altLang="zh-CN" sz="2000" dirty="0"/>
                  <a:t>More and more molecular candidates have been observed </a:t>
                </a:r>
                <a:r>
                  <a:rPr lang="en-US" altLang="zh-CN" sz="2000" dirty="0">
                    <a:solidFill>
                      <a:schemeClr val="bg1">
                        <a:lumMod val="50000"/>
                      </a:schemeClr>
                    </a:solidFill>
                  </a:rPr>
                  <a:t>(see below)</a:t>
                </a:r>
                <a:br>
                  <a:rPr lang="en-US" altLang="zh-CN" sz="2000" dirty="0">
                    <a:solidFill>
                      <a:schemeClr val="bg1">
                        <a:lumMod val="50000"/>
                      </a:schemeClr>
                    </a:solidFill>
                  </a:rPr>
                </a:br>
                <a:endParaRPr lang="en-US" altLang="zh-CN" sz="20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25000"/>
                  </a:lnSpc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6D6E3A9-5B2C-4CDC-9CD2-27067E3A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41" y="837830"/>
                <a:ext cx="8858972" cy="3490699"/>
              </a:xfrm>
              <a:prstGeom prst="rect">
                <a:avLst/>
              </a:prstGeom>
              <a:blipFill>
                <a:blip r:embed="rId4"/>
                <a:stretch>
                  <a:fillRect l="-7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037F506D-8A55-462B-A04B-1104F8879F27}"/>
              </a:ext>
            </a:extLst>
          </p:cNvPr>
          <p:cNvSpPr txBox="1"/>
          <p:nvPr/>
        </p:nvSpPr>
        <p:spPr>
          <a:xfrm>
            <a:off x="2615102" y="251722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EE4ADB-FBFF-C797-D904-6D39EF926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65" y="5278378"/>
            <a:ext cx="6395554" cy="1295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C1904AF-B0DE-6744-64E2-FB0C10E75216}"/>
                  </a:ext>
                </a:extLst>
              </p:cNvPr>
              <p:cNvSpPr txBox="1"/>
              <p:nvPr/>
            </p:nvSpPr>
            <p:spPr>
              <a:xfrm>
                <a:off x="218940" y="3642367"/>
                <a:ext cx="11861898" cy="15286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32104" lvl="2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>
                  <a:solidFill>
                    <a:srgbClr val="0066FF"/>
                  </a:solidFill>
                </a:endParaRPr>
              </a:p>
              <a:p>
                <a:pPr marL="285750" indent="-285750">
                  <a:lnSpc>
                    <a:spcPct val="125000"/>
                  </a:lnSpc>
                  <a:buFont typeface="Wingdings" pitchFamily="2" charset="2"/>
                  <a:buChar char="l"/>
                </a:pPr>
                <a:r>
                  <a:rPr lang="en-US" altLang="zh-CN" sz="2000" dirty="0"/>
                  <a:t>Crucial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quantity:</a:t>
                </a:r>
                <a:r>
                  <a:rPr lang="zh-CN" altLang="en-US" sz="2000" dirty="0"/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compositeness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altLang="zh-CN" sz="2000" dirty="0"/>
                  <a:t>, well-defined for S-wave loosely bound state; can be expressed in terms of low-energy observables</a:t>
                </a:r>
              </a:p>
              <a:p>
                <a:pPr marL="293850" lvl="1">
                  <a:lnSpc>
                    <a:spcPct val="125000"/>
                  </a:lnSpc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C1904AF-B0DE-6744-64E2-FB0C10E75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40" y="3642367"/>
                <a:ext cx="11861898" cy="1528624"/>
              </a:xfrm>
              <a:prstGeom prst="rect">
                <a:avLst/>
              </a:prstGeom>
              <a:blipFill>
                <a:blip r:embed="rId6"/>
                <a:stretch>
                  <a:fillRect l="-535" r="-8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组合 34">
            <a:extLst>
              <a:ext uri="{FF2B5EF4-FFF2-40B4-BE49-F238E27FC236}">
                <a16:creationId xmlns:a16="http://schemas.microsoft.com/office/drawing/2014/main" id="{B772D240-8E03-1214-2114-49B28941A41B}"/>
              </a:ext>
            </a:extLst>
          </p:cNvPr>
          <p:cNvGrpSpPr/>
          <p:nvPr/>
        </p:nvGrpSpPr>
        <p:grpSpPr>
          <a:xfrm>
            <a:off x="8570518" y="1082308"/>
            <a:ext cx="3402541" cy="1644669"/>
            <a:chOff x="8280929" y="1246425"/>
            <a:chExt cx="3402541" cy="1644669"/>
          </a:xfrm>
        </p:grpSpPr>
        <p:sp>
          <p:nvSpPr>
            <p:cNvPr id="36" name="Rectangle 74">
              <a:extLst>
                <a:ext uri="{FF2B5EF4-FFF2-40B4-BE49-F238E27FC236}">
                  <a16:creationId xmlns:a16="http://schemas.microsoft.com/office/drawing/2014/main" id="{6B9B2996-DEE7-678F-B82B-5AA7FE0F0444}"/>
                </a:ext>
              </a:extLst>
            </p:cNvPr>
            <p:cNvSpPr/>
            <p:nvPr/>
          </p:nvSpPr>
          <p:spPr>
            <a:xfrm>
              <a:off x="8280929" y="1246425"/>
              <a:ext cx="3402541" cy="31400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Different confinement pictures</a:t>
              </a:r>
            </a:p>
          </p:txBody>
        </p:sp>
        <p:sp>
          <p:nvSpPr>
            <p:cNvPr id="37" name="矩形 95">
              <a:extLst>
                <a:ext uri="{FF2B5EF4-FFF2-40B4-BE49-F238E27FC236}">
                  <a16:creationId xmlns:a16="http://schemas.microsoft.com/office/drawing/2014/main" id="{38A0DD9C-EA71-30AE-0F4C-F6B7B596F7BA}"/>
                </a:ext>
              </a:extLst>
            </p:cNvPr>
            <p:cNvSpPr/>
            <p:nvPr/>
          </p:nvSpPr>
          <p:spPr>
            <a:xfrm>
              <a:off x="8280929" y="1246425"/>
              <a:ext cx="3402541" cy="1629606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grpSp>
          <p:nvGrpSpPr>
            <p:cNvPr id="38" name="Group 77">
              <a:extLst>
                <a:ext uri="{FF2B5EF4-FFF2-40B4-BE49-F238E27FC236}">
                  <a16:creationId xmlns:a16="http://schemas.microsoft.com/office/drawing/2014/main" id="{6B017DC2-5FE0-6487-5084-D9285B9D87B8}"/>
                </a:ext>
              </a:extLst>
            </p:cNvPr>
            <p:cNvGrpSpPr/>
            <p:nvPr/>
          </p:nvGrpSpPr>
          <p:grpSpPr>
            <a:xfrm>
              <a:off x="9982199" y="1693814"/>
              <a:ext cx="1576330" cy="1182217"/>
              <a:chOff x="4012107" y="2769150"/>
              <a:chExt cx="2101773" cy="1576288"/>
            </a:xfrm>
          </p:grpSpPr>
          <p:sp>
            <p:nvSpPr>
              <p:cNvPr id="50" name="椭圆 38">
                <a:extLst>
                  <a:ext uri="{FF2B5EF4-FFF2-40B4-BE49-F238E27FC236}">
                    <a16:creationId xmlns:a16="http://schemas.microsoft.com/office/drawing/2014/main" id="{9C6CC7FC-4479-F465-FC58-CE6E31385448}"/>
                  </a:ext>
                </a:extLst>
              </p:cNvPr>
              <p:cNvSpPr/>
              <p:nvPr/>
            </p:nvSpPr>
            <p:spPr>
              <a:xfrm>
                <a:off x="4481136" y="2769150"/>
                <a:ext cx="1188720" cy="11887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tint val="66000"/>
                      <a:satMod val="160000"/>
                    </a:schemeClr>
                  </a:gs>
                  <a:gs pos="50000">
                    <a:schemeClr val="accent3">
                      <a:tint val="44500"/>
                      <a:satMod val="160000"/>
                    </a:schemeClr>
                  </a:gs>
                  <a:gs pos="100000">
                    <a:schemeClr val="accent3">
                      <a:tint val="23500"/>
                      <a:satMod val="16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innerShdw blurRad="469900" dist="50800" dir="2700000">
                  <a:prstClr val="black">
                    <a:alpha val="50000"/>
                  </a:prstClr>
                </a:innerShdw>
                <a:softEdge rad="31750"/>
              </a:effectLst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/>
              </a:p>
            </p:txBody>
          </p:sp>
          <p:sp>
            <p:nvSpPr>
              <p:cNvPr id="51" name="文本框 44">
                <a:extLst>
                  <a:ext uri="{FF2B5EF4-FFF2-40B4-BE49-F238E27FC236}">
                    <a16:creationId xmlns:a16="http://schemas.microsoft.com/office/drawing/2014/main" id="{C7679B55-C361-DFC3-9AF1-F9D5BEDA92CE}"/>
                  </a:ext>
                </a:extLst>
              </p:cNvPr>
              <p:cNvSpPr txBox="1"/>
              <p:nvPr/>
            </p:nvSpPr>
            <p:spPr>
              <a:xfrm>
                <a:off x="4012107" y="3945329"/>
                <a:ext cx="210177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350" dirty="0">
                    <a:solidFill>
                      <a:schemeClr val="accent1"/>
                    </a:solidFill>
                    <a:ea typeface="方正姚体" panose="02010601030101010101" pitchFamily="2" charset="-122"/>
                    <a:cs typeface="Times New Roman" panose="02020603050405020304" pitchFamily="18" charset="0"/>
                  </a:rPr>
                  <a:t>compact tetraquark</a:t>
                </a:r>
                <a:endParaRPr lang="zh-CN" altLang="en-US" sz="1350" dirty="0">
                  <a:solidFill>
                    <a:schemeClr val="accent1"/>
                  </a:solidFill>
                  <a:ea typeface="方正姚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2" name="Group 80">
                <a:extLst>
                  <a:ext uri="{FF2B5EF4-FFF2-40B4-BE49-F238E27FC236}">
                    <a16:creationId xmlns:a16="http://schemas.microsoft.com/office/drawing/2014/main" id="{8DA670E6-9629-F7AA-8614-3FD5EA5AFB5F}"/>
                  </a:ext>
                </a:extLst>
              </p:cNvPr>
              <p:cNvGrpSpPr/>
              <p:nvPr/>
            </p:nvGrpSpPr>
            <p:grpSpPr>
              <a:xfrm rot="1210092">
                <a:off x="4809736" y="3033577"/>
                <a:ext cx="495592" cy="645326"/>
                <a:chOff x="3608737" y="5561155"/>
                <a:chExt cx="495592" cy="645326"/>
              </a:xfrm>
            </p:grpSpPr>
            <p:sp>
              <p:nvSpPr>
                <p:cNvPr id="58" name="Block Arc 86">
                  <a:extLst>
                    <a:ext uri="{FF2B5EF4-FFF2-40B4-BE49-F238E27FC236}">
                      <a16:creationId xmlns:a16="http://schemas.microsoft.com/office/drawing/2014/main" id="{98236ABB-8A46-9676-E9E2-4C4671A7563E}"/>
                    </a:ext>
                  </a:extLst>
                </p:cNvPr>
                <p:cNvSpPr/>
                <p:nvPr/>
              </p:nvSpPr>
              <p:spPr>
                <a:xfrm flipV="1">
                  <a:off x="3608738" y="5561155"/>
                  <a:ext cx="495591" cy="211431"/>
                </a:xfrm>
                <a:prstGeom prst="blockArc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9" name="Block Arc 87">
                  <a:extLst>
                    <a:ext uri="{FF2B5EF4-FFF2-40B4-BE49-F238E27FC236}">
                      <a16:creationId xmlns:a16="http://schemas.microsoft.com/office/drawing/2014/main" id="{79E4ACED-31AF-CFEA-C276-3513FA129456}"/>
                    </a:ext>
                  </a:extLst>
                </p:cNvPr>
                <p:cNvSpPr/>
                <p:nvPr/>
              </p:nvSpPr>
              <p:spPr>
                <a:xfrm rot="10800000" flipV="1">
                  <a:off x="3608737" y="5995050"/>
                  <a:ext cx="495591" cy="211431"/>
                </a:xfrm>
                <a:prstGeom prst="blockArc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0" name="Rectangle 88">
                  <a:extLst>
                    <a:ext uri="{FF2B5EF4-FFF2-40B4-BE49-F238E27FC236}">
                      <a16:creationId xmlns:a16="http://schemas.microsoft.com/office/drawing/2014/main" id="{723F8FC5-3F9F-D5C3-BBFE-8BB9B69EE073}"/>
                    </a:ext>
                  </a:extLst>
                </p:cNvPr>
                <p:cNvSpPr/>
                <p:nvPr/>
              </p:nvSpPr>
              <p:spPr>
                <a:xfrm rot="16200000">
                  <a:off x="3709672" y="5853724"/>
                  <a:ext cx="293720" cy="58212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53" name="Group 81">
                <a:extLst>
                  <a:ext uri="{FF2B5EF4-FFF2-40B4-BE49-F238E27FC236}">
                    <a16:creationId xmlns:a16="http://schemas.microsoft.com/office/drawing/2014/main" id="{1E801779-F8DD-3C09-2230-784982066D15}"/>
                  </a:ext>
                </a:extLst>
              </p:cNvPr>
              <p:cNvGrpSpPr/>
              <p:nvPr/>
            </p:nvGrpSpPr>
            <p:grpSpPr>
              <a:xfrm>
                <a:off x="4575601" y="2874383"/>
                <a:ext cx="967628" cy="977404"/>
                <a:chOff x="4575601" y="2874383"/>
                <a:chExt cx="967628" cy="97740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椭圆 40">
                      <a:extLst>
                        <a:ext uri="{FF2B5EF4-FFF2-40B4-BE49-F238E27FC236}">
                          <a16:creationId xmlns:a16="http://schemas.microsoft.com/office/drawing/2014/main" id="{9C22BF95-44EB-54C1-34DF-622BDFAE92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96155" y="2874383"/>
                      <a:ext cx="320040" cy="320040"/>
                    </a:xfrm>
                    <a:prstGeom prst="ellipse">
                      <a:avLst/>
                    </a:prstGeom>
                    <a:solidFill>
                      <a:srgbClr val="00D6D1"/>
                    </a:solidFill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lang="zh-CN" altLang="en-US" sz="15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oMath>
                        </m:oMathPara>
                      </a14:m>
                      <a:endParaRPr lang="zh-CN" altLang="en-US" sz="1500" dirty="0"/>
                    </a:p>
                  </p:txBody>
                </p:sp>
              </mc:Choice>
              <mc:Fallback xmlns="">
                <p:sp>
                  <p:nvSpPr>
                    <p:cNvPr id="91" name="椭圆 40">
                      <a:extLst>
                        <a:ext uri="{FF2B5EF4-FFF2-40B4-BE49-F238E27FC236}">
                          <a16:creationId xmlns:a16="http://schemas.microsoft.com/office/drawing/2014/main" id="{0D015753-875E-4D69-A576-42E78D7B52E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96155" y="2874383"/>
                      <a:ext cx="320040" cy="320040"/>
                    </a:xfrm>
                    <a:prstGeom prst="ellipse">
                      <a:avLst/>
                    </a:prstGeom>
                    <a:blipFill>
                      <a:blip r:embed="rId12"/>
                      <a:stretch>
                        <a:fillRect l="-9434" b="-23077"/>
                      </a:stretch>
                    </a:blipFill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椭圆 41">
                      <a:extLst>
                        <a:ext uri="{FF2B5EF4-FFF2-40B4-BE49-F238E27FC236}">
                          <a16:creationId xmlns:a16="http://schemas.microsoft.com/office/drawing/2014/main" id="{019CC82B-732B-CC9D-4D80-4A109E77B4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5601" y="3407369"/>
                      <a:ext cx="320040" cy="320040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15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oMath>
                        </m:oMathPara>
                      </a14:m>
                      <a:endParaRPr lang="zh-CN" altLang="en-US" sz="1500" dirty="0"/>
                    </a:p>
                  </p:txBody>
                </p:sp>
              </mc:Choice>
              <mc:Fallback xmlns="">
                <p:sp>
                  <p:nvSpPr>
                    <p:cNvPr id="92" name="椭圆 41">
                      <a:extLst>
                        <a:ext uri="{FF2B5EF4-FFF2-40B4-BE49-F238E27FC236}">
                          <a16:creationId xmlns:a16="http://schemas.microsoft.com/office/drawing/2014/main" id="{5146AB8D-3F70-444B-B520-FFB834BC9E3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75601" y="3407369"/>
                      <a:ext cx="320040" cy="320040"/>
                    </a:xfrm>
                    <a:prstGeom prst="ellipse">
                      <a:avLst/>
                    </a:prstGeom>
                    <a:blipFill>
                      <a:blip r:embed="rId13"/>
                      <a:stretch>
                        <a:fillRect l="-9434" b="-20755"/>
                      </a:stretch>
                    </a:blipFill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椭圆 42">
                      <a:extLst>
                        <a:ext uri="{FF2B5EF4-FFF2-40B4-BE49-F238E27FC236}">
                          <a16:creationId xmlns:a16="http://schemas.microsoft.com/office/drawing/2014/main" id="{606AD7A1-6095-3C53-5C32-C0217176F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3206" y="3531747"/>
                      <a:ext cx="320040" cy="320040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15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oMath>
                        </m:oMathPara>
                      </a14:m>
                      <a:endParaRPr lang="zh-CN" altLang="en-US" sz="1500" dirty="0"/>
                    </a:p>
                  </p:txBody>
                </p:sp>
              </mc:Choice>
              <mc:Fallback xmlns="">
                <p:sp>
                  <p:nvSpPr>
                    <p:cNvPr id="93" name="椭圆 42">
                      <a:extLst>
                        <a:ext uri="{FF2B5EF4-FFF2-40B4-BE49-F238E27FC236}">
                          <a16:creationId xmlns:a16="http://schemas.microsoft.com/office/drawing/2014/main" id="{C4826A54-2DA6-4004-ADB7-CF62228F0F2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13206" y="3531747"/>
                      <a:ext cx="320040" cy="320040"/>
                    </a:xfrm>
                    <a:prstGeom prst="ellipse">
                      <a:avLst/>
                    </a:prstGeom>
                    <a:blipFill>
                      <a:blip r:embed="rId14"/>
                      <a:stretch>
                        <a:fillRect l="-9615" b="-23077"/>
                      </a:stretch>
                    </a:blipFill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椭圆 43">
                      <a:extLst>
                        <a:ext uri="{FF2B5EF4-FFF2-40B4-BE49-F238E27FC236}">
                          <a16:creationId xmlns:a16="http://schemas.microsoft.com/office/drawing/2014/main" id="{C497D369-CD67-6BC5-2835-2C1D9C0B2A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3189" y="2986340"/>
                      <a:ext cx="320040" cy="320040"/>
                    </a:xfrm>
                    <a:prstGeom prst="ellipse">
                      <a:avLst/>
                    </a:prstGeom>
                    <a:solidFill>
                      <a:srgbClr val="BB8D3B"/>
                    </a:solidFill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lang="zh-CN" altLang="en-US" sz="15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oMath>
                        </m:oMathPara>
                      </a14:m>
                      <a:endParaRPr lang="zh-CN" altLang="en-US" sz="1500" dirty="0"/>
                    </a:p>
                  </p:txBody>
                </p:sp>
              </mc:Choice>
              <mc:Fallback xmlns="">
                <p:sp>
                  <p:nvSpPr>
                    <p:cNvPr id="94" name="椭圆 43">
                      <a:extLst>
                        <a:ext uri="{FF2B5EF4-FFF2-40B4-BE49-F238E27FC236}">
                          <a16:creationId xmlns:a16="http://schemas.microsoft.com/office/drawing/2014/main" id="{3FF96BAF-573D-4BB1-8610-542020F3006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223189" y="2986340"/>
                      <a:ext cx="320040" cy="320040"/>
                    </a:xfrm>
                    <a:prstGeom prst="ellipse">
                      <a:avLst/>
                    </a:prstGeom>
                    <a:blipFill>
                      <a:blip r:embed="rId15"/>
                      <a:stretch>
                        <a:fillRect l="-9434" b="-20755"/>
                      </a:stretch>
                    </a:blipFill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39" name="Group 89">
              <a:extLst>
                <a:ext uri="{FF2B5EF4-FFF2-40B4-BE49-F238E27FC236}">
                  <a16:creationId xmlns:a16="http://schemas.microsoft.com/office/drawing/2014/main" id="{2A7DA9D3-9BDE-C2A8-C262-0BBA16292AEA}"/>
                </a:ext>
              </a:extLst>
            </p:cNvPr>
            <p:cNvGrpSpPr/>
            <p:nvPr/>
          </p:nvGrpSpPr>
          <p:grpSpPr>
            <a:xfrm>
              <a:off x="8372567" y="1682636"/>
              <a:ext cx="1491499" cy="1208458"/>
              <a:chOff x="6320019" y="2747349"/>
              <a:chExt cx="1988666" cy="1611276"/>
            </a:xfrm>
          </p:grpSpPr>
          <p:sp>
            <p:nvSpPr>
              <p:cNvPr id="40" name="椭圆 21">
                <a:extLst>
                  <a:ext uri="{FF2B5EF4-FFF2-40B4-BE49-F238E27FC236}">
                    <a16:creationId xmlns:a16="http://schemas.microsoft.com/office/drawing/2014/main" id="{9559BA7A-A026-9BDE-9DA5-F16AA2F6D52A}"/>
                  </a:ext>
                </a:extLst>
              </p:cNvPr>
              <p:cNvSpPr/>
              <p:nvPr/>
            </p:nvSpPr>
            <p:spPr>
              <a:xfrm>
                <a:off x="6697980" y="2747349"/>
                <a:ext cx="1188720" cy="11887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tint val="66000"/>
                      <a:satMod val="160000"/>
                    </a:schemeClr>
                  </a:gs>
                  <a:gs pos="50000">
                    <a:schemeClr val="accent3">
                      <a:tint val="44500"/>
                      <a:satMod val="160000"/>
                    </a:schemeClr>
                  </a:gs>
                  <a:gs pos="100000">
                    <a:schemeClr val="accent3">
                      <a:tint val="23500"/>
                      <a:satMod val="16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innerShdw blurRad="469900" dist="50800" dir="2700000">
                  <a:prstClr val="black">
                    <a:alpha val="50000"/>
                  </a:prstClr>
                </a:innerShdw>
                <a:softEdge rad="31750"/>
              </a:effectLst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1" name="文本框 37">
                <a:extLst>
                  <a:ext uri="{FF2B5EF4-FFF2-40B4-BE49-F238E27FC236}">
                    <a16:creationId xmlns:a16="http://schemas.microsoft.com/office/drawing/2014/main" id="{F6B48E69-BFBC-BC81-4E0A-DBF472AA4B20}"/>
                  </a:ext>
                </a:extLst>
              </p:cNvPr>
              <p:cNvSpPr txBox="1"/>
              <p:nvPr/>
            </p:nvSpPr>
            <p:spPr>
              <a:xfrm>
                <a:off x="6320019" y="3958516"/>
                <a:ext cx="198866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350" dirty="0">
                    <a:solidFill>
                      <a:srgbClr val="FF0000"/>
                    </a:solidFill>
                    <a:ea typeface="方正姚体" panose="02010601030101010101" pitchFamily="2" charset="-122"/>
                    <a:cs typeface="Times New Roman" panose="02020603050405020304" pitchFamily="18" charset="0"/>
                  </a:rPr>
                  <a:t>hadronic molecule</a:t>
                </a:r>
                <a:endParaRPr lang="zh-CN" altLang="en-US" sz="1350" dirty="0">
                  <a:solidFill>
                    <a:srgbClr val="FF0000"/>
                  </a:solidFill>
                  <a:ea typeface="方正姚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椭圆 58">
                <a:extLst>
                  <a:ext uri="{FF2B5EF4-FFF2-40B4-BE49-F238E27FC236}">
                    <a16:creationId xmlns:a16="http://schemas.microsoft.com/office/drawing/2014/main" id="{CE5BB2EB-9ADD-6162-E740-DFF8673CA94D}"/>
                  </a:ext>
                </a:extLst>
              </p:cNvPr>
              <p:cNvSpPr/>
              <p:nvPr/>
            </p:nvSpPr>
            <p:spPr>
              <a:xfrm rot="20032807">
                <a:off x="6789846" y="3060863"/>
                <a:ext cx="517323" cy="8030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tint val="66000"/>
                      <a:satMod val="160000"/>
                    </a:schemeClr>
                  </a:gs>
                  <a:gs pos="50000">
                    <a:schemeClr val="accent3">
                      <a:tint val="44500"/>
                      <a:satMod val="160000"/>
                    </a:schemeClr>
                  </a:gs>
                  <a:gs pos="100000">
                    <a:schemeClr val="accent3">
                      <a:tint val="23500"/>
                      <a:satMod val="16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innerShdw blurRad="469900" dist="50800" dir="2700000">
                  <a:prstClr val="black">
                    <a:alpha val="50000"/>
                  </a:prstClr>
                </a:innerShdw>
                <a:softEdge rad="31750"/>
              </a:effectLst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3" name="椭圆 70">
                <a:extLst>
                  <a:ext uri="{FF2B5EF4-FFF2-40B4-BE49-F238E27FC236}">
                    <a16:creationId xmlns:a16="http://schemas.microsoft.com/office/drawing/2014/main" id="{2630A41F-16DC-0FEC-F9C0-8BAC174744C0}"/>
                  </a:ext>
                </a:extLst>
              </p:cNvPr>
              <p:cNvSpPr/>
              <p:nvPr/>
            </p:nvSpPr>
            <p:spPr>
              <a:xfrm rot="20032807">
                <a:off x="7250199" y="2806084"/>
                <a:ext cx="517323" cy="8030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tint val="66000"/>
                      <a:satMod val="160000"/>
                    </a:schemeClr>
                  </a:gs>
                  <a:gs pos="50000">
                    <a:schemeClr val="accent3">
                      <a:tint val="44500"/>
                      <a:satMod val="160000"/>
                    </a:schemeClr>
                  </a:gs>
                  <a:gs pos="100000">
                    <a:schemeClr val="accent3">
                      <a:tint val="23500"/>
                      <a:satMod val="16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innerShdw blurRad="469900" dist="50800" dir="2700000">
                  <a:prstClr val="black">
                    <a:alpha val="50000"/>
                  </a:prstClr>
                </a:innerShdw>
                <a:softEdge rad="31750"/>
              </a:effectLst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4" name="Rectangle 94">
                <a:extLst>
                  <a:ext uri="{FF2B5EF4-FFF2-40B4-BE49-F238E27FC236}">
                    <a16:creationId xmlns:a16="http://schemas.microsoft.com/office/drawing/2014/main" id="{63E483B6-BC90-A94B-8388-09064B428198}"/>
                  </a:ext>
                </a:extLst>
              </p:cNvPr>
              <p:cNvSpPr/>
              <p:nvPr/>
            </p:nvSpPr>
            <p:spPr>
              <a:xfrm rot="3213857">
                <a:off x="6854574" y="3446508"/>
                <a:ext cx="409627" cy="4571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Rectangle 95">
                <a:extLst>
                  <a:ext uri="{FF2B5EF4-FFF2-40B4-BE49-F238E27FC236}">
                    <a16:creationId xmlns:a16="http://schemas.microsoft.com/office/drawing/2014/main" id="{58C4F5B0-8CD9-8BAB-97E3-F55F01916063}"/>
                  </a:ext>
                </a:extLst>
              </p:cNvPr>
              <p:cNvSpPr/>
              <p:nvPr/>
            </p:nvSpPr>
            <p:spPr>
              <a:xfrm rot="3396531">
                <a:off x="7382289" y="3208931"/>
                <a:ext cx="409627" cy="4571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椭圆 60">
                    <a:extLst>
                      <a:ext uri="{FF2B5EF4-FFF2-40B4-BE49-F238E27FC236}">
                        <a16:creationId xmlns:a16="http://schemas.microsoft.com/office/drawing/2014/main" id="{F4FF4737-BC6D-A661-E9AD-1B5C83F4FA35}"/>
                      </a:ext>
                    </a:extLst>
                  </p:cNvPr>
                  <p:cNvSpPr/>
                  <p:nvPr/>
                </p:nvSpPr>
                <p:spPr>
                  <a:xfrm>
                    <a:off x="6753608" y="3123285"/>
                    <a:ext cx="320040" cy="320040"/>
                  </a:xfrm>
                  <a:prstGeom prst="ellipse">
                    <a:avLst/>
                  </a:prstGeom>
                  <a:ln>
                    <a:noFill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𝑞</m:t>
                          </m:r>
                        </m:oMath>
                      </m:oMathPara>
                    </a14:m>
                    <a:endParaRPr lang="zh-CN" altLang="en-US" sz="1500" dirty="0"/>
                  </a:p>
                </p:txBody>
              </p:sp>
            </mc:Choice>
            <mc:Fallback xmlns="">
              <p:sp>
                <p:nvSpPr>
                  <p:cNvPr id="80" name="椭圆 60">
                    <a:extLst>
                      <a:ext uri="{FF2B5EF4-FFF2-40B4-BE49-F238E27FC236}">
                        <a16:creationId xmlns:a16="http://schemas.microsoft.com/office/drawing/2014/main" id="{A6235E6C-66AD-4C0A-904D-1D4E9021A38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3608" y="3123285"/>
                    <a:ext cx="320040" cy="320040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 l="-11538" b="-20755"/>
                    </a:stretch>
                  </a:blipFill>
                  <a:ln>
                    <a:noFill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椭圆 62">
                    <a:extLst>
                      <a:ext uri="{FF2B5EF4-FFF2-40B4-BE49-F238E27FC236}">
                        <a16:creationId xmlns:a16="http://schemas.microsoft.com/office/drawing/2014/main" id="{EE0E0EA9-06D1-D466-1233-7E5D4249099F}"/>
                      </a:ext>
                    </a:extLst>
                  </p:cNvPr>
                  <p:cNvSpPr/>
                  <p:nvPr/>
                </p:nvSpPr>
                <p:spPr>
                  <a:xfrm>
                    <a:off x="7019934" y="3488932"/>
                    <a:ext cx="320040" cy="320040"/>
                  </a:xfrm>
                  <a:prstGeom prst="ellipse">
                    <a:avLst/>
                  </a:prstGeom>
                  <a:solidFill>
                    <a:srgbClr val="BB8D3B"/>
                  </a:solidFill>
                  <a:ln>
                    <a:noFill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zh-CN" altLang="en-US" sz="15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5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oMath>
                      </m:oMathPara>
                    </a14:m>
                    <a:endParaRPr lang="zh-CN" altLang="en-US" sz="1500" dirty="0"/>
                  </a:p>
                </p:txBody>
              </p:sp>
            </mc:Choice>
            <mc:Fallback xmlns="">
              <p:sp>
                <p:nvSpPr>
                  <p:cNvPr id="81" name="椭圆 62">
                    <a:extLst>
                      <a:ext uri="{FF2B5EF4-FFF2-40B4-BE49-F238E27FC236}">
                        <a16:creationId xmlns:a16="http://schemas.microsoft.com/office/drawing/2014/main" id="{F2C096D7-1DD3-4D08-A3EA-73EBE9EFE75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19934" y="3488932"/>
                    <a:ext cx="320040" cy="320040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 l="-9434" b="-20755"/>
                    </a:stretch>
                  </a:blipFill>
                  <a:ln>
                    <a:noFill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椭圆 72">
                    <a:extLst>
                      <a:ext uri="{FF2B5EF4-FFF2-40B4-BE49-F238E27FC236}">
                        <a16:creationId xmlns:a16="http://schemas.microsoft.com/office/drawing/2014/main" id="{6592B03A-0503-22EF-665D-6868D03C1A44}"/>
                      </a:ext>
                    </a:extLst>
                  </p:cNvPr>
                  <p:cNvSpPr/>
                  <p:nvPr/>
                </p:nvSpPr>
                <p:spPr>
                  <a:xfrm>
                    <a:off x="7257967" y="2845907"/>
                    <a:ext cx="320040" cy="320040"/>
                  </a:xfrm>
                  <a:prstGeom prst="ellipse">
                    <a:avLst/>
                  </a:prstGeom>
                  <a:ln>
                    <a:noFill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𝑞</m:t>
                          </m:r>
                        </m:oMath>
                      </m:oMathPara>
                    </a14:m>
                    <a:endParaRPr lang="zh-CN" altLang="en-US" sz="1500" dirty="0"/>
                  </a:p>
                </p:txBody>
              </p:sp>
            </mc:Choice>
            <mc:Fallback xmlns="">
              <p:sp>
                <p:nvSpPr>
                  <p:cNvPr id="83" name="椭圆 72">
                    <a:extLst>
                      <a:ext uri="{FF2B5EF4-FFF2-40B4-BE49-F238E27FC236}">
                        <a16:creationId xmlns:a16="http://schemas.microsoft.com/office/drawing/2014/main" id="{B93B4DD1-476E-436F-991B-CB6B98D66E3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7967" y="2845907"/>
                    <a:ext cx="320040" cy="320040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 l="-9434" b="-23077"/>
                    </a:stretch>
                  </a:blipFill>
                  <a:ln>
                    <a:noFill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椭圆 74">
                    <a:extLst>
                      <a:ext uri="{FF2B5EF4-FFF2-40B4-BE49-F238E27FC236}">
                        <a16:creationId xmlns:a16="http://schemas.microsoft.com/office/drawing/2014/main" id="{28626E29-72FB-7E6E-527B-AAE72F347ACB}"/>
                      </a:ext>
                    </a:extLst>
                  </p:cNvPr>
                  <p:cNvSpPr/>
                  <p:nvPr/>
                </p:nvSpPr>
                <p:spPr>
                  <a:xfrm>
                    <a:off x="7501466" y="3247349"/>
                    <a:ext cx="320040" cy="320040"/>
                  </a:xfrm>
                  <a:prstGeom prst="ellipse">
                    <a:avLst/>
                  </a:prstGeom>
                  <a:solidFill>
                    <a:srgbClr val="BB8D3B"/>
                  </a:solidFill>
                  <a:ln>
                    <a:noFill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zh-CN" altLang="en-US" sz="15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5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oMath>
                      </m:oMathPara>
                    </a14:m>
                    <a:endParaRPr lang="zh-CN" altLang="en-US" sz="1500" dirty="0"/>
                  </a:p>
                </p:txBody>
              </p:sp>
            </mc:Choice>
            <mc:Fallback xmlns="">
              <p:sp>
                <p:nvSpPr>
                  <p:cNvPr id="84" name="椭圆 74">
                    <a:extLst>
                      <a:ext uri="{FF2B5EF4-FFF2-40B4-BE49-F238E27FC236}">
                        <a16:creationId xmlns:a16="http://schemas.microsoft.com/office/drawing/2014/main" id="{9699F4E8-2483-4772-8437-E05BBC26C69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01466" y="3247349"/>
                    <a:ext cx="320040" cy="320040"/>
                  </a:xfrm>
                  <a:prstGeom prst="ellipse">
                    <a:avLst/>
                  </a:prstGeom>
                  <a:blipFill>
                    <a:blip r:embed="rId19"/>
                    <a:stretch>
                      <a:fillRect l="-9434" b="-23077"/>
                    </a:stretch>
                  </a:blipFill>
                  <a:ln>
                    <a:noFill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1" name="灯片编号占位符 60">
            <a:extLst>
              <a:ext uri="{FF2B5EF4-FFF2-40B4-BE49-F238E27FC236}">
                <a16:creationId xmlns:a16="http://schemas.microsoft.com/office/drawing/2014/main" id="{D3E086DE-FDCF-CEC5-FBEE-CBE74FB8C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5CF891D-0499-5C36-226A-5FAE73477F85}"/>
              </a:ext>
            </a:extLst>
          </p:cNvPr>
          <p:cNvSpPr txBox="1"/>
          <p:nvPr/>
        </p:nvSpPr>
        <p:spPr>
          <a:xfrm>
            <a:off x="546965" y="3545121"/>
            <a:ext cx="10277611" cy="448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8104" lvl="2" indent="-285750">
              <a:lnSpc>
                <a:spcPct val="125000"/>
              </a:lnSpc>
              <a:buFont typeface="Wingdings" pitchFamily="2" charset="2"/>
              <a:buChar char="p"/>
            </a:pPr>
            <a:r>
              <a:rPr lang="en-US" altLang="zh-CN" sz="2000" dirty="0">
                <a:solidFill>
                  <a:srgbClr val="0066FF"/>
                </a:solidFill>
              </a:rPr>
              <a:t>If compact multiquarks exist too, why are the extended molecules so easily produced?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A741EE2-62D5-CFA2-857C-AAC7AA58B800}"/>
                  </a:ext>
                </a:extLst>
              </p:cNvPr>
              <p:cNvSpPr txBox="1"/>
              <p:nvPr/>
            </p:nvSpPr>
            <p:spPr>
              <a:xfrm>
                <a:off x="6967284" y="5204267"/>
                <a:ext cx="4318170" cy="163570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kumimoji="1" lang="en-US" altLang="zh-CN" dirty="0">
                    <a:solidFill>
                      <a:srgbClr val="C00000"/>
                    </a:solidFill>
                  </a:rPr>
                  <a:t>After range corrections (for ERE up to NLO):</a:t>
                </a:r>
              </a:p>
              <a:p>
                <a:pPr>
                  <a:lnSpc>
                    <a:spcPct val="125000"/>
                  </a:lnSpc>
                </a:pPr>
                <a:r>
                  <a:rPr kumimoji="1" lang="en-US" altLang="zh-CN" dirty="0">
                    <a:solidFill>
                      <a:srgbClr val="C00000"/>
                    </a:solidFill>
                  </a:rPr>
                  <a:t>hold for  </a:t>
                </a:r>
                <a14:m>
                  <m:oMath xmlns:m="http://schemas.openxmlformats.org/officeDocument/2006/math">
                    <m:r>
                      <a:rPr kumimoji="1"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zh-CN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CN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1" lang="en-US" altLang="zh-CN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1" lang="en-US" altLang="zh-CN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sSub>
                                  <m:sSubPr>
                                    <m:ctrlPr>
                                      <a:rPr kumimoji="1" lang="en-US" altLang="zh-CN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kumimoji="1" lang="en-US" altLang="zh-CN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  <m:r>
                          <a:rPr kumimoji="1"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  <m:r>
                      <a:rPr kumimoji="1"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kumimoji="1" lang="en-US" altLang="zh-CN" dirty="0">
                    <a:solidFill>
                      <a:srgbClr val="C00000"/>
                    </a:solidFill>
                  </a:rPr>
                  <a:t>;</a:t>
                </a:r>
              </a:p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kumimoji="1"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zh-CN" dirty="0">
                    <a:solidFill>
                      <a:srgbClr val="C00000"/>
                    </a:solidFill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kumimoji="1"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kumimoji="1"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zh-CN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CN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1" lang="en-US" altLang="zh-CN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1" lang="en-US" altLang="zh-CN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sSub>
                                  <m:sSubPr>
                                    <m:ctrlPr>
                                      <a:rPr kumimoji="1" lang="en-US" altLang="zh-CN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kumimoji="1" lang="en-US" altLang="zh-CN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  <m:r>
                          <a:rPr kumimoji="1"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kumimoji="1"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A741EE2-62D5-CFA2-857C-AAC7AA58B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84" y="5204267"/>
                <a:ext cx="4318170" cy="1635704"/>
              </a:xfrm>
              <a:prstGeom prst="rect">
                <a:avLst/>
              </a:prstGeom>
              <a:blipFill>
                <a:blip r:embed="rId20"/>
                <a:stretch>
                  <a:fillRect l="-11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BA21B1D9-7461-E0B5-8856-A434CC6B798A}"/>
              </a:ext>
            </a:extLst>
          </p:cNvPr>
          <p:cNvSpPr txBox="1"/>
          <p:nvPr/>
        </p:nvSpPr>
        <p:spPr>
          <a:xfrm>
            <a:off x="529514" y="4744569"/>
            <a:ext cx="114435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S. Weinberg (1965); V.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Baru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 et al. (2004); T.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Hyodo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 et al. (2012); F.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Aceti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, E.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Oset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 (2012); Z.-H. Guo, J.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Oller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 (2016); I.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Matuschek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 et al. (2021); J. Song et al. (2022); M.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Albaladejo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, J. Nieves (2022) </a:t>
            </a:r>
            <a:r>
              <a:rPr lang="en-US" altLang="zh-CN" sz="1400" dirty="0">
                <a:solidFill>
                  <a:schemeClr val="accent1"/>
                </a:solidFill>
              </a:rPr>
              <a:t>;                                                                                       Y. Li, FKG, J.-Y. Pang, J.-J. Wu, PRD 105 (2022) L071502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…  </a:t>
            </a:r>
          </a:p>
        </p:txBody>
      </p:sp>
    </p:spTree>
    <p:extLst>
      <p:ext uri="{BB962C8B-B14F-4D97-AF65-F5344CB8AC3E}">
        <p14:creationId xmlns:p14="http://schemas.microsoft.com/office/powerpoint/2010/main" val="2988017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1287164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361"/>
            <a:ext cx="12192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Charm-strange mesons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B2F56D4-4DF1-399E-711F-3C3CAE86F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4" y="953479"/>
            <a:ext cx="9696713" cy="558106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29178F0-5395-0A84-8BED-2C1E32B065CA}"/>
              </a:ext>
            </a:extLst>
          </p:cNvPr>
          <p:cNvSpPr txBox="1"/>
          <p:nvPr/>
        </p:nvSpPr>
        <p:spPr>
          <a:xfrm>
            <a:off x="9265567" y="1365161"/>
            <a:ext cx="13981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err="1">
                <a:solidFill>
                  <a:schemeClr val="bg1">
                    <a:lumMod val="50000"/>
                  </a:schemeClr>
                </a:solidFill>
              </a:rPr>
              <a:t>BaBar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(2003)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A0EFD5-C393-583C-A069-CF546CEFEEF0}"/>
              </a:ext>
            </a:extLst>
          </p:cNvPr>
          <p:cNvSpPr txBox="1"/>
          <p:nvPr/>
        </p:nvSpPr>
        <p:spPr>
          <a:xfrm>
            <a:off x="9283130" y="2316051"/>
            <a:ext cx="13288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CLEO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(2003)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C5C29-6629-0038-A8A6-C6DD1B1E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222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1312923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361"/>
            <a:ext cx="12192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Hidden-charm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and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double-charm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exotic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hadrons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8EAC8C-E288-4373-8AF8-6C414BB58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807" y="1278465"/>
            <a:ext cx="6522020" cy="544301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B3EF066-E89C-7704-4C43-C5C77E0FB3E6}"/>
              </a:ext>
            </a:extLst>
          </p:cNvPr>
          <p:cNvSpPr txBox="1"/>
          <p:nvPr/>
        </p:nvSpPr>
        <p:spPr>
          <a:xfrm>
            <a:off x="7508327" y="3701985"/>
            <a:ext cx="3845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Data: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LHCb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PRL122 (2019) 222001;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Fit: </a:t>
            </a:r>
            <a:r>
              <a:rPr lang="en-US" altLang="zh-CN" sz="1400" dirty="0">
                <a:solidFill>
                  <a:schemeClr val="accent1"/>
                </a:solidFill>
              </a:rPr>
              <a:t>M.-L. Du,</a:t>
            </a:r>
            <a:r>
              <a:rPr lang="zh-CN" altLang="en-US" sz="1400" dirty="0">
                <a:solidFill>
                  <a:schemeClr val="accent1"/>
                </a:solidFill>
              </a:rPr>
              <a:t> </a:t>
            </a:r>
            <a:r>
              <a:rPr lang="en-US" altLang="zh-CN" sz="1400" dirty="0">
                <a:solidFill>
                  <a:schemeClr val="accent1"/>
                </a:solidFill>
              </a:rPr>
              <a:t>et al., PRL</a:t>
            </a:r>
            <a:r>
              <a:rPr lang="zh-CN" altLang="en-US" sz="1400" dirty="0">
                <a:solidFill>
                  <a:schemeClr val="accent1"/>
                </a:solidFill>
              </a:rPr>
              <a:t> </a:t>
            </a:r>
            <a:r>
              <a:rPr lang="en-US" altLang="zh-CN" sz="1400" dirty="0">
                <a:solidFill>
                  <a:schemeClr val="accent1"/>
                </a:solidFill>
              </a:rPr>
              <a:t>124 (2020) 072001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5BE2BC-3F3F-BBBF-4C7C-C835A60A4782}"/>
              </a:ext>
            </a:extLst>
          </p:cNvPr>
          <p:cNvGrpSpPr/>
          <p:nvPr/>
        </p:nvGrpSpPr>
        <p:grpSpPr>
          <a:xfrm>
            <a:off x="7278175" y="1097276"/>
            <a:ext cx="3765131" cy="2516539"/>
            <a:chOff x="385329" y="1995280"/>
            <a:chExt cx="3958727" cy="277859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F08C77D-D451-DAC3-DD48-989BF2E5A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5329" y="1995280"/>
              <a:ext cx="3958727" cy="27785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769A78EB-225F-E445-E3E0-C2C50B4C9876}"/>
                    </a:ext>
                  </a:extLst>
                </p:cNvPr>
                <p:cNvSpPr txBox="1"/>
                <p:nvPr/>
              </p:nvSpPr>
              <p:spPr>
                <a:xfrm>
                  <a:off x="1410221" y="4010043"/>
                  <a:ext cx="388841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16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acc>
                          <m:accPr>
                            <m:chr m:val="̅"/>
                            <m:ctrlPr>
                              <a:rPr lang="en-US" altLang="zh-CN" sz="16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zh-CN" altLang="en-US" sz="16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E296BFE4-BC2E-4302-8604-53FE2D2653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0221" y="4010043"/>
                  <a:ext cx="388841" cy="246221"/>
                </a:xfrm>
                <a:prstGeom prst="rect">
                  <a:avLst/>
                </a:prstGeom>
                <a:blipFill>
                  <a:blip r:embed="rId18"/>
                  <a:stretch>
                    <a:fillRect l="-12500" t="-5000" r="-70313" b="-1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147A1C32-C200-A9F5-8D64-CBC4FA17739D}"/>
                    </a:ext>
                  </a:extLst>
                </p:cNvPr>
                <p:cNvSpPr txBox="1"/>
                <p:nvPr/>
              </p:nvSpPr>
              <p:spPr>
                <a:xfrm>
                  <a:off x="2925255" y="3997602"/>
                  <a:ext cx="47666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16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6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60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1600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zh-CN" altLang="en-US" sz="16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4C21375F-C3FB-46F8-A37D-2B31A93CF1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5255" y="3997602"/>
                  <a:ext cx="476669" cy="246221"/>
                </a:xfrm>
                <a:prstGeom prst="rect">
                  <a:avLst/>
                </a:prstGeom>
                <a:blipFill>
                  <a:blip r:embed="rId19"/>
                  <a:stretch>
                    <a:fillRect l="-10256" t="-5000" r="-55128" b="-1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485845EB-2B58-11A5-F41C-61203AA95192}"/>
                    </a:ext>
                  </a:extLst>
                </p:cNvPr>
                <p:cNvSpPr txBox="1"/>
                <p:nvPr/>
              </p:nvSpPr>
              <p:spPr>
                <a:xfrm>
                  <a:off x="2138949" y="3997602"/>
                  <a:ext cx="388841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altLang="zh-CN" sz="16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1600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acc>
                          <m:accPr>
                            <m:chr m:val="̅"/>
                            <m:ctrlPr>
                              <a:rPr lang="en-US" altLang="zh-CN" sz="16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zh-CN" altLang="en-US" sz="16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4A88784C-B752-46ED-921B-9C7CCE8B9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8949" y="3997602"/>
                  <a:ext cx="388841" cy="246221"/>
                </a:xfrm>
                <a:prstGeom prst="rect">
                  <a:avLst/>
                </a:prstGeom>
                <a:blipFill>
                  <a:blip r:embed="rId20"/>
                  <a:stretch>
                    <a:fillRect l="-14063" t="-5000" r="-68750" b="-1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FD9B3F52-4EC5-9CD6-789C-45A9868D159E}"/>
                    </a:ext>
                  </a:extLst>
                </p:cNvPr>
                <p:cNvSpPr txBox="1"/>
                <p:nvPr/>
              </p:nvSpPr>
              <p:spPr>
                <a:xfrm>
                  <a:off x="3668241" y="4006322"/>
                  <a:ext cx="388841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altLang="zh-CN" sz="16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1600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CN" sz="16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600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16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zh-CN" altLang="en-US" sz="16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AD71FF4C-CE92-4F6B-BBB0-22E194BB6D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8241" y="4006322"/>
                  <a:ext cx="388841" cy="246221"/>
                </a:xfrm>
                <a:prstGeom prst="rect">
                  <a:avLst/>
                </a:prstGeom>
                <a:blipFill>
                  <a:blip r:embed="rId21"/>
                  <a:stretch>
                    <a:fillRect l="-18750" t="-2439" r="-64063" b="-97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直接连接符 43">
              <a:extLst>
                <a:ext uri="{FF2B5EF4-FFF2-40B4-BE49-F238E27FC236}">
                  <a16:creationId xmlns:a16="http://schemas.microsoft.com/office/drawing/2014/main" id="{63162581-F366-B9F1-B5BF-3013882EFB05}"/>
                </a:ext>
              </a:extLst>
            </p:cNvPr>
            <p:cNvCxnSpPr/>
            <p:nvPr/>
          </p:nvCxnSpPr>
          <p:spPr>
            <a:xfrm>
              <a:off x="1790312" y="2041503"/>
              <a:ext cx="0" cy="2228540"/>
            </a:xfrm>
            <a:prstGeom prst="line">
              <a:avLst/>
            </a:prstGeom>
            <a:ln w="19050">
              <a:solidFill>
                <a:srgbClr val="FF00FF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44">
              <a:extLst>
                <a:ext uri="{FF2B5EF4-FFF2-40B4-BE49-F238E27FC236}">
                  <a16:creationId xmlns:a16="http://schemas.microsoft.com/office/drawing/2014/main" id="{EC763AD1-7BA5-A2D9-595F-502497AFA81E}"/>
                </a:ext>
              </a:extLst>
            </p:cNvPr>
            <p:cNvCxnSpPr/>
            <p:nvPr/>
          </p:nvCxnSpPr>
          <p:spPr>
            <a:xfrm>
              <a:off x="2517707" y="2058275"/>
              <a:ext cx="0" cy="2228540"/>
            </a:xfrm>
            <a:prstGeom prst="line">
              <a:avLst/>
            </a:prstGeom>
            <a:ln w="19050">
              <a:solidFill>
                <a:srgbClr val="FF00FF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45">
              <a:extLst>
                <a:ext uri="{FF2B5EF4-FFF2-40B4-BE49-F238E27FC236}">
                  <a16:creationId xmlns:a16="http://schemas.microsoft.com/office/drawing/2014/main" id="{004AB0DC-0CE2-8E4F-D47D-B0FFFD84B622}"/>
                </a:ext>
              </a:extLst>
            </p:cNvPr>
            <p:cNvCxnSpPr/>
            <p:nvPr/>
          </p:nvCxnSpPr>
          <p:spPr>
            <a:xfrm>
              <a:off x="3370126" y="2058275"/>
              <a:ext cx="0" cy="2228540"/>
            </a:xfrm>
            <a:prstGeom prst="line">
              <a:avLst/>
            </a:prstGeom>
            <a:ln w="19050">
              <a:solidFill>
                <a:srgbClr val="FF00FF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46">
              <a:extLst>
                <a:ext uri="{FF2B5EF4-FFF2-40B4-BE49-F238E27FC236}">
                  <a16:creationId xmlns:a16="http://schemas.microsoft.com/office/drawing/2014/main" id="{A366069A-B4DF-8C6F-18F0-76E1763C8A02}"/>
                </a:ext>
              </a:extLst>
            </p:cNvPr>
            <p:cNvCxnSpPr/>
            <p:nvPr/>
          </p:nvCxnSpPr>
          <p:spPr>
            <a:xfrm>
              <a:off x="4108792" y="2070672"/>
              <a:ext cx="0" cy="2228540"/>
            </a:xfrm>
            <a:prstGeom prst="line">
              <a:avLst/>
            </a:prstGeom>
            <a:ln w="19050">
              <a:solidFill>
                <a:srgbClr val="FF00FF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0EA8BB64-C13F-9E6E-6752-CB73228F499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4910" y="1148741"/>
            <a:ext cx="1344115" cy="79186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87571D8-9106-BC0C-68E5-B96F8A6400C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05015" y="4831483"/>
            <a:ext cx="2815329" cy="195488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FBC1BA3-0730-FAA0-E6C4-79D5250E42A1}"/>
              </a:ext>
            </a:extLst>
          </p:cNvPr>
          <p:cNvSpPr txBox="1"/>
          <p:nvPr/>
        </p:nvSpPr>
        <p:spPr>
          <a:xfrm>
            <a:off x="9925129" y="5513017"/>
            <a:ext cx="2103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Data: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LHCb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Nature Phys. 18 (2022) 751;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Fit: </a:t>
            </a:r>
            <a:r>
              <a:rPr lang="en-US" altLang="zh-CN" sz="1400" dirty="0">
                <a:solidFill>
                  <a:schemeClr val="accent1"/>
                </a:solidFill>
              </a:rPr>
              <a:t>M.-L. Du</a:t>
            </a:r>
            <a:r>
              <a:rPr lang="zh-CN" altLang="en-US" sz="1400" dirty="0">
                <a:solidFill>
                  <a:schemeClr val="accent1"/>
                </a:solidFill>
              </a:rPr>
              <a:t> </a:t>
            </a:r>
            <a:r>
              <a:rPr lang="en-US" altLang="zh-CN" sz="1400" dirty="0">
                <a:solidFill>
                  <a:schemeClr val="accent1"/>
                </a:solidFill>
              </a:rPr>
              <a:t>et al., PRD</a:t>
            </a:r>
            <a:r>
              <a:rPr lang="zh-CN" altLang="en-US" sz="1400" dirty="0">
                <a:solidFill>
                  <a:schemeClr val="accent1"/>
                </a:solidFill>
              </a:rPr>
              <a:t> </a:t>
            </a:r>
            <a:r>
              <a:rPr lang="en-US" altLang="zh-CN" sz="1400" dirty="0">
                <a:solidFill>
                  <a:schemeClr val="accent1"/>
                </a:solidFill>
              </a:rPr>
              <a:t>105 (2022) 014024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8B2B893-53AE-3B80-BEDE-55CB26FA4841}"/>
              </a:ext>
            </a:extLst>
          </p:cNvPr>
          <p:cNvGrpSpPr>
            <a:grpSpLocks noChangeAspect="1"/>
          </p:cNvGrpSpPr>
          <p:nvPr/>
        </p:nvGrpSpPr>
        <p:grpSpPr>
          <a:xfrm>
            <a:off x="10539679" y="4465352"/>
            <a:ext cx="773244" cy="773245"/>
            <a:chOff x="4215685" y="2975674"/>
            <a:chExt cx="815537" cy="815538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77076709-F13E-D92F-D47A-716E9AC607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5685" y="2975674"/>
              <a:ext cx="815537" cy="815538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tint val="66000"/>
                    <a:satMod val="160000"/>
                  </a:schemeClr>
                </a:gs>
                <a:gs pos="50000">
                  <a:schemeClr val="accent3">
                    <a:tint val="44500"/>
                    <a:satMod val="160000"/>
                  </a:schemeClr>
                </a:gs>
                <a:gs pos="100000">
                  <a:schemeClr val="accent3">
                    <a:tint val="23500"/>
                    <a:satMod val="16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effectLst>
              <a:innerShdw blurRad="469900" dist="50800" dir="2700000">
                <a:prstClr val="black">
                  <a:alpha val="50000"/>
                </a:prstClr>
              </a:innerShdw>
              <a:softEdge rad="31750"/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椭圆 21">
                  <a:extLst>
                    <a:ext uri="{FF2B5EF4-FFF2-40B4-BE49-F238E27FC236}">
                      <a16:creationId xmlns:a16="http://schemas.microsoft.com/office/drawing/2014/main" id="{4F9151D8-2BBE-B221-FBAC-68D650F866D1}"/>
                    </a:ext>
                  </a:extLst>
                </p:cNvPr>
                <p:cNvSpPr/>
                <p:nvPr/>
              </p:nvSpPr>
              <p:spPr>
                <a:xfrm>
                  <a:off x="4280294" y="3185332"/>
                  <a:ext cx="219568" cy="219568"/>
                </a:xfrm>
                <a:prstGeom prst="ellipse">
                  <a:avLst/>
                </a:prstGeom>
                <a:solidFill>
                  <a:srgbClr val="00D6D1"/>
                </a:solidFill>
                <a:ln>
                  <a:noFill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zh-CN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zh-CN" altLang="en-US" sz="160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椭圆 23">
                  <a:extLst>
                    <a:ext uri="{FF2B5EF4-FFF2-40B4-BE49-F238E27FC236}">
                      <a16:creationId xmlns:a16="http://schemas.microsoft.com/office/drawing/2014/main" id="{528CD93C-437C-81FB-2FBA-584AC4E487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0294" y="3185332"/>
                  <a:ext cx="219568" cy="219568"/>
                </a:xfrm>
                <a:prstGeom prst="ellipse">
                  <a:avLst/>
                </a:prstGeom>
                <a:blipFill>
                  <a:blip r:embed="rId27"/>
                  <a:stretch>
                    <a:fillRect l="-23529" b="-27778"/>
                  </a:stretch>
                </a:blipFill>
                <a:ln>
                  <a:noFill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椭圆 22">
                  <a:extLst>
                    <a:ext uri="{FF2B5EF4-FFF2-40B4-BE49-F238E27FC236}">
                      <a16:creationId xmlns:a16="http://schemas.microsoft.com/office/drawing/2014/main" id="{95B4FB4E-CFE7-7743-6B8A-12D1FFD52035}"/>
                    </a:ext>
                  </a:extLst>
                </p:cNvPr>
                <p:cNvSpPr/>
                <p:nvPr/>
              </p:nvSpPr>
              <p:spPr>
                <a:xfrm>
                  <a:off x="4338189" y="3386856"/>
                  <a:ext cx="219568" cy="219568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zh-CN" altLang="en-US" sz="160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椭圆 31">
                  <a:extLst>
                    <a:ext uri="{FF2B5EF4-FFF2-40B4-BE49-F238E27FC236}">
                      <a16:creationId xmlns:a16="http://schemas.microsoft.com/office/drawing/2014/main" id="{20D18233-06C0-446F-86B7-F70B776D0F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8189" y="3386856"/>
                  <a:ext cx="219568" cy="219568"/>
                </a:xfrm>
                <a:prstGeom prst="ellipse">
                  <a:avLst/>
                </a:prstGeom>
                <a:blipFill>
                  <a:blip r:embed="rId10"/>
                  <a:stretch>
                    <a:fillRect l="-11765" b="-11765"/>
                  </a:stretch>
                </a:blipFill>
                <a:ln>
                  <a:noFill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椭圆 23">
                  <a:extLst>
                    <a:ext uri="{FF2B5EF4-FFF2-40B4-BE49-F238E27FC236}">
                      <a16:creationId xmlns:a16="http://schemas.microsoft.com/office/drawing/2014/main" id="{F8B6C2AE-6371-8D80-1EDF-3208C6A199D4}"/>
                    </a:ext>
                  </a:extLst>
                </p:cNvPr>
                <p:cNvSpPr/>
                <p:nvPr/>
              </p:nvSpPr>
              <p:spPr>
                <a:xfrm>
                  <a:off x="4742824" y="3397168"/>
                  <a:ext cx="219568" cy="219568"/>
                </a:xfrm>
                <a:prstGeom prst="ellipse">
                  <a:avLst/>
                </a:prstGeom>
                <a:ln>
                  <a:noFill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zh-CN" altLang="en-US" sz="160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椭圆 25">
                  <a:extLst>
                    <a:ext uri="{FF2B5EF4-FFF2-40B4-BE49-F238E27FC236}">
                      <a16:creationId xmlns:a16="http://schemas.microsoft.com/office/drawing/2014/main" id="{8C329310-1EB3-39F9-F6B1-6C1AE5176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2824" y="3397168"/>
                  <a:ext cx="219568" cy="219568"/>
                </a:xfrm>
                <a:prstGeom prst="ellipse">
                  <a:avLst/>
                </a:prstGeom>
                <a:blipFill>
                  <a:blip r:embed="rId28"/>
                  <a:stretch>
                    <a:fillRect l="-5556" b="-11765"/>
                  </a:stretch>
                </a:blipFill>
                <a:ln>
                  <a:noFill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椭圆 24">
                  <a:extLst>
                    <a:ext uri="{FF2B5EF4-FFF2-40B4-BE49-F238E27FC236}">
                      <a16:creationId xmlns:a16="http://schemas.microsoft.com/office/drawing/2014/main" id="{3BCEE8CA-5ECE-BA49-CFF9-44D03EA0E2F1}"/>
                    </a:ext>
                  </a:extLst>
                </p:cNvPr>
                <p:cNvSpPr/>
                <p:nvPr/>
              </p:nvSpPr>
              <p:spPr>
                <a:xfrm>
                  <a:off x="4740466" y="3190127"/>
                  <a:ext cx="219568" cy="219568"/>
                </a:xfrm>
                <a:prstGeom prst="ellipse">
                  <a:avLst/>
                </a:prstGeom>
                <a:solidFill>
                  <a:srgbClr val="BB8D3B"/>
                </a:solidFill>
                <a:ln>
                  <a:noFill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zh-CN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zh-CN" altLang="en-US" sz="160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DA6D6016-4151-79AE-3077-2C9C439834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0466" y="3190127"/>
                  <a:ext cx="219568" cy="219568"/>
                </a:xfrm>
                <a:prstGeom prst="ellipse">
                  <a:avLst/>
                </a:prstGeom>
                <a:blipFill>
                  <a:blip r:embed="rId29"/>
                  <a:stretch>
                    <a:fillRect l="-16667" b="-35294"/>
                  </a:stretch>
                </a:blipFill>
                <a:ln>
                  <a:noFill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30A8A335-85D3-5381-6077-5D4F827AB2B4}"/>
              </a:ext>
            </a:extLst>
          </p:cNvPr>
          <p:cNvSpPr txBox="1"/>
          <p:nvPr/>
        </p:nvSpPr>
        <p:spPr>
          <a:xfrm>
            <a:off x="45608" y="819616"/>
            <a:ext cx="299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000" dirty="0"/>
              <a:t>Charmonium-like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states</a:t>
            </a:r>
            <a:endParaRPr kumimoji="1" lang="zh-CN" altLang="en-US" sz="20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DB718F1-5224-A414-90E3-FE8EA4D65DE4}"/>
              </a:ext>
            </a:extLst>
          </p:cNvPr>
          <p:cNvSpPr txBox="1"/>
          <p:nvPr/>
        </p:nvSpPr>
        <p:spPr>
          <a:xfrm>
            <a:off x="6822088" y="697166"/>
            <a:ext cx="3381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000" dirty="0"/>
              <a:t>Hidden-charm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pentaquarks</a:t>
            </a:r>
            <a:endParaRPr kumimoji="1" lang="zh-CN" altLang="en-US" sz="20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803C69A-B877-CFFD-3E6A-37D6E25F6D48}"/>
              </a:ext>
            </a:extLst>
          </p:cNvPr>
          <p:cNvSpPr txBox="1"/>
          <p:nvPr/>
        </p:nvSpPr>
        <p:spPr>
          <a:xfrm>
            <a:off x="6822088" y="4276525"/>
            <a:ext cx="3281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000" dirty="0"/>
              <a:t>Double-charm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tetraquarks</a:t>
            </a:r>
            <a:endParaRPr kumimoji="1" lang="zh-CN" altLang="en-US" sz="2000" dirty="0"/>
          </a:p>
        </p:txBody>
      </p:sp>
      <p:sp>
        <p:nvSpPr>
          <p:cNvPr id="29" name="灯片编号占位符 28">
            <a:extLst>
              <a:ext uri="{FF2B5EF4-FFF2-40B4-BE49-F238E27FC236}">
                <a16:creationId xmlns:a16="http://schemas.microsoft.com/office/drawing/2014/main" id="{8743900E-347A-18F5-FDA3-054180CB0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283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06A0C33E-5158-674C-F539-CD527B360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774" y="3652027"/>
            <a:ext cx="4819132" cy="30694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1312923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361"/>
            <a:ext cx="12192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Charm-strange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mesons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from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chiral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EFT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and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lattice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QCD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0A8A335-85D3-5381-6077-5D4F827AB2B4}"/>
                  </a:ext>
                </a:extLst>
              </p:cNvPr>
              <p:cNvSpPr txBox="1"/>
              <p:nvPr/>
            </p:nvSpPr>
            <p:spPr>
              <a:xfrm>
                <a:off x="45608" y="819616"/>
                <a:ext cx="7263079" cy="979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lang="en-US" altLang="zh-CN" sz="2000" dirty="0"/>
                  <a:t>I</a:t>
                </a:r>
                <a:r>
                  <a:rPr lang="de-DE" altLang="zh-CN" sz="2000" dirty="0" err="1">
                    <a:effectLst/>
                  </a:rPr>
                  <a:t>n</a:t>
                </a:r>
                <a:r>
                  <a:rPr lang="de-DE" altLang="zh-CN" sz="2000" dirty="0">
                    <a:effectLst/>
                  </a:rPr>
                  <a:t> </a:t>
                </a:r>
                <a:r>
                  <a:rPr lang="de-DE" altLang="zh-CN" sz="2000" dirty="0" err="1">
                    <a:effectLst/>
                  </a:rPr>
                  <a:t>hadronic</a:t>
                </a:r>
                <a:r>
                  <a:rPr lang="de-DE" altLang="zh-CN" sz="2000" dirty="0">
                    <a:effectLst/>
                  </a:rPr>
                  <a:t> </a:t>
                </a:r>
                <a:r>
                  <a:rPr lang="de-DE" altLang="zh-CN" sz="2000" dirty="0" err="1">
                    <a:effectLst/>
                  </a:rPr>
                  <a:t>molecular</a:t>
                </a:r>
                <a:r>
                  <a:rPr lang="de-DE" altLang="zh-CN" sz="2000" dirty="0">
                    <a:effectLst/>
                  </a:rPr>
                  <a:t> </a:t>
                </a:r>
                <a:r>
                  <a:rPr lang="de-DE" altLang="zh-CN" sz="2000" dirty="0" err="1">
                    <a:effectLst/>
                  </a:rPr>
                  <a:t>model</a:t>
                </a:r>
                <a:r>
                  <a:rPr lang="de-DE" altLang="zh-CN" sz="2000" dirty="0">
                    <a:effectLst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altLang="zh-CN" sz="200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de-DE" altLang="zh-CN" sz="200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bSup>
                    <m:r>
                      <a:rPr lang="de-DE" altLang="zh-CN" sz="2000" i="1" dirty="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</a:rPr>
                      <m:t>(2317)</m:t>
                    </m:r>
                    <m:r>
                      <a:rPr lang="de-DE" altLang="zh-CN" sz="20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lang="de-DE" altLang="zh-CN" sz="20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𝐷𝐾</m:t>
                    </m:r>
                    <m:r>
                      <a:rPr lang="de-DE" altLang="zh-CN" sz="20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], 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zh-CN" sz="200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altLang="zh-CN" sz="200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altLang="zh-CN" sz="200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altLang="zh-CN" sz="2000" i="1" dirty="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</a:rPr>
                      <m:t>(2460)</m:t>
                    </m:r>
                    <m:r>
                      <a:rPr lang="de-DE" altLang="zh-CN" sz="20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zh-CN" sz="2000" i="1" dirty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de-DE" altLang="zh-CN" sz="2000" i="1" dirty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altLang="zh-CN" sz="20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altLang="zh-CN" sz="20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de-DE" altLang="zh-CN" sz="2000" dirty="0">
                  <a:solidFill>
                    <a:srgbClr val="FF0000"/>
                  </a:solidFill>
                  <a:effectLst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l"/>
                </a:pPr>
                <a:endParaRPr lang="en-US" altLang="zh-CN" sz="2000" dirty="0">
                  <a:effectLst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0A8A335-85D3-5381-6077-5D4F827AB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8" y="819616"/>
                <a:ext cx="7263079" cy="979051"/>
              </a:xfrm>
              <a:prstGeom prst="rect">
                <a:avLst/>
              </a:prstGeom>
              <a:blipFill>
                <a:blip r:embed="rId5"/>
                <a:stretch>
                  <a:fillRect l="-6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F803C69A-B877-CFFD-3E6A-37D6E25F6D48}"/>
              </a:ext>
            </a:extLst>
          </p:cNvPr>
          <p:cNvSpPr txBox="1"/>
          <p:nvPr/>
        </p:nvSpPr>
        <p:spPr>
          <a:xfrm>
            <a:off x="419094" y="3139021"/>
            <a:ext cx="5783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dirty="0"/>
              <a:t>Parameters fixed from fitting to lattice QCD results</a:t>
            </a:r>
            <a:endParaRPr kumimoji="1" lang="zh-CN" altLang="en-US" sz="2000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F8AC36EE-2A31-B202-4245-1E91F3AF6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052" y="2006385"/>
            <a:ext cx="7586973" cy="107744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1802F289-6600-56C0-8FB8-BAEA04B9FBB9}"/>
              </a:ext>
            </a:extLst>
          </p:cNvPr>
          <p:cNvSpPr txBox="1"/>
          <p:nvPr/>
        </p:nvSpPr>
        <p:spPr>
          <a:xfrm>
            <a:off x="401897" y="1299911"/>
            <a:ext cx="118596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Barnes, Close, Lipkin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DE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(2003); van </a:t>
            </a:r>
            <a:r>
              <a:rPr lang="de-DE" altLang="zh-CN" sz="1400" dirty="0" err="1">
                <a:solidFill>
                  <a:schemeClr val="bg1">
                    <a:lumMod val="50000"/>
                  </a:schemeClr>
                </a:solidFill>
                <a:effectLst/>
              </a:rPr>
              <a:t>Beveren</a:t>
            </a:r>
            <a:r>
              <a:rPr lang="de-DE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, Rupp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DE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(2003); Y.-Q. Chen, X.-Q. Li (20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0</a:t>
            </a:r>
            <a:r>
              <a:rPr lang="de-DE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4); </a:t>
            </a:r>
            <a:r>
              <a:rPr lang="de-DE" altLang="zh-CN" sz="1400" dirty="0" err="1">
                <a:solidFill>
                  <a:schemeClr val="bg1">
                    <a:lumMod val="50000"/>
                  </a:schemeClr>
                </a:solidFill>
                <a:effectLst/>
              </a:rPr>
              <a:t>Kolomeitsev</a:t>
            </a:r>
            <a:r>
              <a:rPr lang="de-DE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, Lutz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de-DE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(2004); </a:t>
            </a:r>
            <a:r>
              <a:rPr lang="de-DE" altLang="zh-CN" sz="1400" dirty="0">
                <a:solidFill>
                  <a:srgbClr val="4472C4"/>
                </a:solidFill>
                <a:effectLst/>
              </a:rPr>
              <a:t>FKG et al.</a:t>
            </a:r>
            <a:r>
              <a:rPr lang="zh-CN" altLang="en-US" sz="1400" dirty="0">
                <a:solidFill>
                  <a:srgbClr val="4472C4"/>
                </a:solidFill>
                <a:effectLst/>
              </a:rPr>
              <a:t> </a:t>
            </a:r>
            <a:r>
              <a:rPr lang="de-DE" altLang="zh-CN" sz="1400" dirty="0">
                <a:solidFill>
                  <a:srgbClr val="4472C4"/>
                </a:solidFill>
                <a:effectLst/>
              </a:rPr>
              <a:t>(2006)</a:t>
            </a:r>
            <a:r>
              <a:rPr lang="de-DE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;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effectLst/>
              </a:rPr>
              <a:t>Gamermann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et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al.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(2007);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…</a:t>
            </a:r>
            <a:endParaRPr lang="de-DE" altLang="zh-CN" sz="14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1DA8B62A-D656-B743-6372-95B50085E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898" y="3594774"/>
            <a:ext cx="5817578" cy="2825383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07E4A8D2-B349-AC82-3900-F67A3B9C0150}"/>
              </a:ext>
            </a:extLst>
          </p:cNvPr>
          <p:cNvSpPr txBox="1"/>
          <p:nvPr/>
        </p:nvSpPr>
        <p:spPr>
          <a:xfrm>
            <a:off x="45607" y="1495340"/>
            <a:ext cx="10592341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dirty="0">
                <a:effectLst/>
              </a:rPr>
              <a:t>Chiral</a:t>
            </a:r>
            <a:r>
              <a:rPr lang="zh-CN" altLang="en-US" sz="2000" dirty="0">
                <a:effectLst/>
              </a:rPr>
              <a:t> </a:t>
            </a:r>
            <a:r>
              <a:rPr lang="en-US" altLang="zh-CN" sz="2000" dirty="0">
                <a:effectLst/>
              </a:rPr>
              <a:t>EFT</a:t>
            </a:r>
            <a:r>
              <a:rPr lang="zh-CN" altLang="en-US" sz="2000" dirty="0">
                <a:effectLst/>
              </a:rPr>
              <a:t> </a:t>
            </a:r>
            <a:r>
              <a:rPr lang="en-US" altLang="zh-CN" sz="2000" dirty="0">
                <a:effectLst/>
              </a:rPr>
              <a:t>for</a:t>
            </a:r>
            <a:r>
              <a:rPr lang="zh-CN" altLang="en-US" sz="2000" dirty="0">
                <a:effectLst/>
              </a:rPr>
              <a:t> </a:t>
            </a:r>
            <a:r>
              <a:rPr lang="en-US" altLang="zh-CN" sz="2000" dirty="0">
                <a:effectLst/>
              </a:rPr>
              <a:t>the</a:t>
            </a:r>
            <a:r>
              <a:rPr lang="zh-CN" altLang="en-US" sz="2000" dirty="0">
                <a:effectLst/>
              </a:rPr>
              <a:t> </a:t>
            </a:r>
            <a:r>
              <a:rPr lang="en-US" altLang="zh-CN" sz="2000" dirty="0" err="1">
                <a:effectLst/>
              </a:rPr>
              <a:t>sncattering</a:t>
            </a:r>
            <a:r>
              <a:rPr lang="zh-CN" altLang="en-US" sz="2000" dirty="0">
                <a:effectLst/>
              </a:rPr>
              <a:t> </a:t>
            </a:r>
            <a:r>
              <a:rPr lang="en-US" altLang="zh-CN" sz="2000" dirty="0">
                <a:effectLst/>
              </a:rPr>
              <a:t>between</a:t>
            </a:r>
            <a:r>
              <a:rPr lang="zh-CN" altLang="en-US" sz="2000" dirty="0">
                <a:effectLst/>
              </a:rPr>
              <a:t> </a:t>
            </a:r>
            <a:r>
              <a:rPr lang="en-US" altLang="zh-CN" sz="2000" dirty="0">
                <a:effectLst/>
              </a:rPr>
              <a:t>charmed</a:t>
            </a:r>
            <a:r>
              <a:rPr lang="zh-CN" altLang="en-US" sz="2000" dirty="0">
                <a:effectLst/>
              </a:rPr>
              <a:t> </a:t>
            </a:r>
            <a:r>
              <a:rPr lang="en-US" altLang="zh-CN" sz="2000" dirty="0">
                <a:effectLst/>
              </a:rPr>
              <a:t>mesons</a:t>
            </a:r>
            <a:r>
              <a:rPr lang="zh-CN" altLang="en-US" sz="2000" dirty="0">
                <a:effectLst/>
              </a:rPr>
              <a:t> </a:t>
            </a:r>
            <a:r>
              <a:rPr lang="en-US" altLang="zh-CN" sz="2000" dirty="0">
                <a:effectLst/>
              </a:rPr>
              <a:t>and</a:t>
            </a:r>
            <a:r>
              <a:rPr lang="zh-CN" altLang="en-US" sz="2000" dirty="0">
                <a:effectLst/>
              </a:rPr>
              <a:t> </a:t>
            </a:r>
            <a:r>
              <a:rPr lang="en-US" altLang="zh-CN" sz="2000" dirty="0">
                <a:effectLst/>
              </a:rPr>
              <a:t>light</a:t>
            </a:r>
            <a:r>
              <a:rPr lang="zh-CN" altLang="en-US" sz="2000" dirty="0">
                <a:effectLst/>
              </a:rPr>
              <a:t> </a:t>
            </a:r>
            <a:r>
              <a:rPr lang="en-US" altLang="zh-CN" sz="2000" dirty="0">
                <a:effectLst/>
              </a:rPr>
              <a:t>pseudoscalar</a:t>
            </a:r>
            <a:r>
              <a:rPr lang="zh-CN" altLang="en-US" sz="2000" dirty="0">
                <a:effectLst/>
              </a:rPr>
              <a:t> </a:t>
            </a:r>
            <a:r>
              <a:rPr lang="en-US" altLang="zh-CN" sz="2000" dirty="0">
                <a:effectLst/>
              </a:rPr>
              <a:t>mesons</a:t>
            </a:r>
            <a:br>
              <a:rPr lang="de-DE" altLang="zh-CN" sz="2000" dirty="0">
                <a:effectLst/>
              </a:rPr>
            </a:br>
            <a:endParaRPr lang="de-DE" altLang="zh-CN" sz="2000" dirty="0">
              <a:effectLst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56E6997-830B-24E1-6D8C-35E3630685A8}"/>
              </a:ext>
            </a:extLst>
          </p:cNvPr>
          <p:cNvSpPr txBox="1"/>
          <p:nvPr/>
        </p:nvSpPr>
        <p:spPr>
          <a:xfrm>
            <a:off x="514519" y="6423085"/>
            <a:ext cx="52423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600" dirty="0">
                <a:solidFill>
                  <a:schemeClr val="accent1"/>
                </a:solidFill>
                <a:effectLst/>
              </a:rPr>
              <a:t>L. Liu, </a:t>
            </a:r>
            <a:r>
              <a:rPr lang="de-DE" altLang="zh-CN" sz="1600" dirty="0" err="1">
                <a:solidFill>
                  <a:schemeClr val="accent1"/>
                </a:solidFill>
                <a:effectLst/>
              </a:rPr>
              <a:t>Orginos</a:t>
            </a:r>
            <a:r>
              <a:rPr lang="de-DE" altLang="zh-CN" sz="1600" dirty="0">
                <a:solidFill>
                  <a:schemeClr val="accent1"/>
                </a:solidFill>
                <a:effectLst/>
              </a:rPr>
              <a:t>, FKG, Hanhart, Meißner, PRD86(2013)014508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6434AB4-D790-662C-27B9-8DE10E565092}"/>
                  </a:ext>
                </a:extLst>
              </p:cNvPr>
              <p:cNvSpPr txBox="1"/>
              <p:nvPr/>
            </p:nvSpPr>
            <p:spPr>
              <a:xfrm>
                <a:off x="6458648" y="3153494"/>
                <a:ext cx="58028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altLang="zh-CN" sz="2000" i="1" dirty="0" smtClean="0">
                        <a:latin typeface="Cambria Math" panose="02040503050406030204" pitchFamily="18" charset="0"/>
                      </a:rPr>
                      <m:t>𝐷𝐾</m:t>
                    </m:r>
                  </m:oMath>
                </a14:m>
                <a:r>
                  <a:rPr kumimoji="1" lang="en-US" altLang="zh-CN" sz="2000" dirty="0"/>
                  <a:t> compositeness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altLang="zh-CN" sz="20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de-DE" altLang="zh-CN" sz="20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bSup>
                    <m:r>
                      <a:rPr lang="de-DE" altLang="zh-CN" sz="2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(2317)</m:t>
                    </m:r>
                  </m:oMath>
                </a14:m>
                <a:r>
                  <a:rPr kumimoji="1" lang="en-US" altLang="zh-CN" sz="2000" dirty="0"/>
                  <a:t> from lattice QCD</a:t>
                </a:r>
                <a:endParaRPr kumimoji="1" lang="zh-CN" altLang="en-US" sz="2000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6434AB4-D790-662C-27B9-8DE10E565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648" y="3153494"/>
                <a:ext cx="5802871" cy="400110"/>
              </a:xfrm>
              <a:prstGeom prst="rect">
                <a:avLst/>
              </a:prstGeom>
              <a:blipFill>
                <a:blip r:embed="rId8"/>
                <a:stretch>
                  <a:fillRect l="-873" t="-9375" r="-218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219F436-A8A6-12A1-4A44-A0E849AD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6576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1312923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361"/>
            <a:ext cx="12192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Charm-strange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mesons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from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chiral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EFT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and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lattice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QCD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0A8A335-85D3-5381-6077-5D4F827AB2B4}"/>
                  </a:ext>
                </a:extLst>
              </p:cNvPr>
              <p:cNvSpPr txBox="1"/>
              <p:nvPr/>
            </p:nvSpPr>
            <p:spPr>
              <a:xfrm>
                <a:off x="45608" y="766958"/>
                <a:ext cx="4872552" cy="1440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kumimoji="1" lang="en-US" altLang="zh-CN" sz="2000" dirty="0">
                    <a:solidFill>
                      <a:srgbClr val="FF0000"/>
                    </a:solidFill>
                  </a:rPr>
                  <a:t>SU(3)</a:t>
                </a:r>
                <a:r>
                  <a:rPr kumimoji="1"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rgbClr val="FF0000"/>
                    </a:solidFill>
                  </a:rPr>
                  <a:t>structures</a:t>
                </a:r>
                <a:r>
                  <a:rPr kumimoji="1"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rgbClr val="FF0000"/>
                    </a:solidFill>
                  </a:rPr>
                  <a:t>differ</a:t>
                </a:r>
                <a:r>
                  <a:rPr kumimoji="1"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rgbClr val="FF0000"/>
                    </a:solidFill>
                  </a:rPr>
                  <a:t>from</a:t>
                </a:r>
                <a:r>
                  <a:rPr kumimoji="1"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rgbClr val="FF0000"/>
                    </a:solidFill>
                  </a:rPr>
                  <a:t>quark</a:t>
                </a:r>
                <a:r>
                  <a:rPr kumimoji="1"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rgbClr val="FF0000"/>
                    </a:solidFill>
                  </a:rPr>
                  <a:t>model!</a:t>
                </a:r>
                <a:br>
                  <a:rPr kumimoji="1" lang="en-US" altLang="zh-CN" sz="2000" dirty="0">
                    <a:solidFill>
                      <a:srgbClr val="FF0000"/>
                    </a:solidFill>
                  </a:rPr>
                </a:br>
                <a:r>
                  <a:rPr lang="en-US" altLang="zh-CN" sz="2000" dirty="0">
                    <a:effectLst/>
                  </a:rPr>
                  <a:t>More </a:t>
                </a:r>
                <a:r>
                  <a:rPr lang="en-US" altLang="zh-CN" sz="2000" dirty="0"/>
                  <a:t>exotic states: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acc>
                    <m:r>
                      <a:rPr lang="en-US" altLang="zh-CN" sz="2000" b="0" i="1" dirty="0" smtClean="0">
                        <a:effectLst/>
                        <a:latin typeface="Cambria Math" panose="02040503050406030204" pitchFamily="18" charset="0"/>
                      </a:rPr>
                      <m:t>⊗8=</m:t>
                    </m:r>
                    <m:acc>
                      <m:accPr>
                        <m:chr m:val="̅"/>
                        <m:ctrlPr>
                          <a:rPr lang="en-US" altLang="zh-CN" sz="2000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dirty="0" smtClean="0">
                            <a:effectLst/>
                            <a:latin typeface="Cambria Math" panose="02040503050406030204" pitchFamily="18" charset="0"/>
                          </a:rPr>
                          <m:t>15</m:t>
                        </m:r>
                      </m:e>
                    </m:acc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altLang="zh-CN" sz="20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⊕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acc>
                  </m:oMath>
                </a14:m>
                <a:endParaRPr lang="de-DE" altLang="zh-CN" sz="2000" dirty="0">
                  <a:solidFill>
                    <a:srgbClr val="FF0000"/>
                  </a:solidFill>
                  <a:effectLst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l"/>
                </a:pPr>
                <a:endParaRPr lang="en-US" altLang="zh-CN" sz="2000" dirty="0">
                  <a:effectLst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0A8A335-85D3-5381-6077-5D4F827AB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8" y="766958"/>
                <a:ext cx="4872552" cy="1440138"/>
              </a:xfrm>
              <a:prstGeom prst="rect">
                <a:avLst/>
              </a:prstGeom>
              <a:blipFill>
                <a:blip r:embed="rId4"/>
                <a:stretch>
                  <a:fillRect l="-10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33">
            <a:extLst>
              <a:ext uri="{FF2B5EF4-FFF2-40B4-BE49-F238E27FC236}">
                <a16:creationId xmlns:a16="http://schemas.microsoft.com/office/drawing/2014/main" id="{07E4A8D2-B349-AC82-3900-F67A3B9C0150}"/>
              </a:ext>
            </a:extLst>
          </p:cNvPr>
          <p:cNvSpPr txBox="1"/>
          <p:nvPr/>
        </p:nvSpPr>
        <p:spPr>
          <a:xfrm>
            <a:off x="783679" y="1958313"/>
            <a:ext cx="1293796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altLang="zh-CN" sz="2000" dirty="0">
                <a:effectLst/>
              </a:rPr>
              <a:t>repulsive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6FE62C7-1257-D03C-98C1-AC911A0622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98"/>
          <a:stretch/>
        </p:blipFill>
        <p:spPr>
          <a:xfrm>
            <a:off x="271517" y="2358513"/>
            <a:ext cx="5265472" cy="193774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5214AA9-DE53-5F34-1A61-132209D05C1B}"/>
              </a:ext>
            </a:extLst>
          </p:cNvPr>
          <p:cNvSpPr txBox="1"/>
          <p:nvPr/>
        </p:nvSpPr>
        <p:spPr>
          <a:xfrm>
            <a:off x="366965" y="1766106"/>
            <a:ext cx="60125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600" dirty="0">
                <a:solidFill>
                  <a:schemeClr val="accent1"/>
                </a:solidFill>
                <a:effectLst/>
              </a:rPr>
              <a:t>M.</a:t>
            </a:r>
            <a:r>
              <a:rPr lang="zh-CN" altLang="en-US" sz="1600" dirty="0">
                <a:solidFill>
                  <a:schemeClr val="accent1"/>
                </a:solidFill>
                <a:effectLst/>
              </a:rPr>
              <a:t> </a:t>
            </a:r>
            <a:r>
              <a:rPr lang="de-DE" altLang="zh-CN" sz="1600" dirty="0" err="1">
                <a:solidFill>
                  <a:schemeClr val="accent1"/>
                </a:solidFill>
                <a:effectLst/>
              </a:rPr>
              <a:t>Albaladejo</a:t>
            </a:r>
            <a:r>
              <a:rPr lang="de-DE" altLang="zh-CN" sz="1600" dirty="0">
                <a:solidFill>
                  <a:schemeClr val="accent1"/>
                </a:solidFill>
                <a:effectLst/>
              </a:rPr>
              <a:t>, P. Fernandez-Soler, FKG, J. Nieves, PLB</a:t>
            </a:r>
            <a:r>
              <a:rPr lang="zh-CN" altLang="en-US" sz="1600" dirty="0">
                <a:solidFill>
                  <a:schemeClr val="accent1"/>
                </a:solidFill>
                <a:effectLst/>
              </a:rPr>
              <a:t> </a:t>
            </a:r>
            <a:r>
              <a:rPr lang="de-DE" altLang="zh-CN" sz="1600" dirty="0">
                <a:solidFill>
                  <a:schemeClr val="accent1"/>
                </a:solidFill>
                <a:effectLst/>
              </a:rPr>
              <a:t>767</a:t>
            </a:r>
            <a:r>
              <a:rPr lang="zh-CN" altLang="en-US" sz="1600" dirty="0">
                <a:solidFill>
                  <a:schemeClr val="accent1"/>
                </a:solidFill>
                <a:effectLst/>
              </a:rPr>
              <a:t> </a:t>
            </a:r>
            <a:r>
              <a:rPr lang="de-DE" altLang="zh-CN" sz="1600" dirty="0">
                <a:solidFill>
                  <a:schemeClr val="accent1"/>
                </a:solidFill>
                <a:effectLst/>
              </a:rPr>
              <a:t>(2017)</a:t>
            </a:r>
            <a:r>
              <a:rPr lang="zh-CN" altLang="en-US" sz="1600" dirty="0">
                <a:solidFill>
                  <a:schemeClr val="accent1"/>
                </a:solidFill>
                <a:effectLst/>
              </a:rPr>
              <a:t> </a:t>
            </a:r>
            <a:r>
              <a:rPr lang="de-DE" altLang="zh-CN" sz="1600" dirty="0">
                <a:solidFill>
                  <a:schemeClr val="accent1"/>
                </a:solidFill>
                <a:effectLst/>
              </a:rPr>
              <a:t>465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C3A96E-EAF9-B204-2880-4D88CBF97291}"/>
              </a:ext>
            </a:extLst>
          </p:cNvPr>
          <p:cNvSpPr txBox="1"/>
          <p:nvPr/>
        </p:nvSpPr>
        <p:spPr>
          <a:xfrm>
            <a:off x="2919425" y="1980360"/>
            <a:ext cx="1293796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altLang="zh-CN" sz="2000" dirty="0" err="1">
                <a:solidFill>
                  <a:srgbClr val="0066FF"/>
                </a:solidFill>
                <a:effectLst/>
              </a:rPr>
              <a:t>attractive</a:t>
            </a:r>
            <a:endParaRPr lang="de-DE" altLang="zh-CN" sz="2000" dirty="0">
              <a:solidFill>
                <a:srgbClr val="0066FF"/>
              </a:solidFill>
              <a:effectLst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382233E-C0A6-E121-B564-B0C763904800}"/>
              </a:ext>
            </a:extLst>
          </p:cNvPr>
          <p:cNvSpPr txBox="1"/>
          <p:nvPr/>
        </p:nvSpPr>
        <p:spPr>
          <a:xfrm>
            <a:off x="4346689" y="2071766"/>
            <a:ext cx="12937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sz="2000" dirty="0" err="1">
                <a:solidFill>
                  <a:srgbClr val="FF0000"/>
                </a:solidFill>
                <a:effectLst/>
              </a:rPr>
              <a:t>most</a:t>
            </a:r>
            <a:endParaRPr lang="de-DE" altLang="zh-CN" sz="200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de-DE" altLang="zh-CN" sz="2000" dirty="0" err="1">
                <a:solidFill>
                  <a:srgbClr val="FF0000"/>
                </a:solidFill>
                <a:effectLst/>
              </a:rPr>
              <a:t>attractive</a:t>
            </a:r>
            <a:endParaRPr lang="de-DE" altLang="zh-CN" sz="2000" dirty="0">
              <a:solidFill>
                <a:srgbClr val="FF0000"/>
              </a:solidFill>
              <a:effectLst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6DA56B8-9E7B-5BD2-1778-D51A08E94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527" y="1690029"/>
            <a:ext cx="4520073" cy="29466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DA9EBE2-BB83-A445-11FD-ED93F89C55F6}"/>
                  </a:ext>
                </a:extLst>
              </p:cNvPr>
              <p:cNvSpPr txBox="1"/>
              <p:nvPr/>
            </p:nvSpPr>
            <p:spPr>
              <a:xfrm>
                <a:off x="6096001" y="845081"/>
                <a:ext cx="6050392" cy="1275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5000"/>
                  </a:lnSpc>
                  <a:buFont typeface="Wingdings" pitchFamily="2" charset="2"/>
                  <a:buChar char="l"/>
                </a:pPr>
                <a:r>
                  <a:rPr lang="en-US" altLang="zh-CN" sz="2000" dirty="0">
                    <a:solidFill>
                      <a:srgbClr val="0066FF"/>
                    </a:solidFill>
                    <a:effectLst/>
                  </a:rPr>
                  <a:t>Prediction of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kumimoji="1" lang="en-US" altLang="zh-CN" sz="20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=0, </m:t>
                    </m:r>
                    <m:r>
                      <a:rPr kumimoji="1" lang="en-US" altLang="zh-CN" sz="20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kumimoji="1"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kumimoji="1" lang="en-US" altLang="zh-CN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  <a:effectLst/>
                  </a:rPr>
                  <a:t>virtual state</a:t>
                </a:r>
                <a:r>
                  <a:rPr lang="zh-CN" altLang="en-US" sz="2000" dirty="0">
                    <a:solidFill>
                      <a:srgbClr val="0066FF"/>
                    </a:solidFill>
                    <a:effectLst/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  <a:effectLst/>
                  </a:rPr>
                  <a:t>confirmed by lattice QCD</a:t>
                </a:r>
                <a:endParaRPr lang="de-DE" altLang="zh-CN" sz="2000" dirty="0">
                  <a:solidFill>
                    <a:srgbClr val="0066FF"/>
                  </a:solidFill>
                  <a:effectLst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l"/>
                </a:pPr>
                <a:endParaRPr lang="en-US" altLang="zh-CN" sz="2000" dirty="0">
                  <a:effectLst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DA9EBE2-BB83-A445-11FD-ED93F89C5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1" y="845081"/>
                <a:ext cx="6050392" cy="1275734"/>
              </a:xfrm>
              <a:prstGeom prst="rect">
                <a:avLst/>
              </a:prstGeom>
              <a:blipFill>
                <a:blip r:embed="rId7"/>
                <a:stretch>
                  <a:fillRect l="-8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BB5C4D1-0306-F803-CAE3-07BBFA240B17}"/>
                  </a:ext>
                </a:extLst>
              </p:cNvPr>
              <p:cNvSpPr txBox="1"/>
              <p:nvPr/>
            </p:nvSpPr>
            <p:spPr>
              <a:xfrm>
                <a:off x="6096000" y="5340748"/>
                <a:ext cx="5958725" cy="1429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lang="en-US" altLang="zh-CN" sz="2000" dirty="0">
                    <a:solidFill>
                      <a:srgbClr val="0066FF"/>
                    </a:solidFill>
                    <a:effectLst/>
                  </a:rPr>
                  <a:t>Solutions to the two problems: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𝐷𝐾</m:t>
                    </m:r>
                  </m:oMath>
                </a14:m>
                <a:r>
                  <a:rPr lang="en-US" altLang="zh-CN" sz="20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sz="2000" dirty="0"/>
                  <a:t> molecular states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000" dirty="0">
                    <a:effectLst/>
                  </a:rPr>
                  <a:t>Consequence of heavy quark spin symmetry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BB5C4D1-0306-F803-CAE3-07BBFA240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340748"/>
                <a:ext cx="5958725" cy="1429622"/>
              </a:xfrm>
              <a:prstGeom prst="rect">
                <a:avLst/>
              </a:prstGeom>
              <a:blipFill>
                <a:blip r:embed="rId8"/>
                <a:stretch>
                  <a:fillRect l="-853" b="-61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2AEE009D-ECFB-6447-05F9-EAE3C5D453FD}"/>
              </a:ext>
            </a:extLst>
          </p:cNvPr>
          <p:cNvSpPr txBox="1"/>
          <p:nvPr/>
        </p:nvSpPr>
        <p:spPr>
          <a:xfrm>
            <a:off x="6096000" y="4562939"/>
            <a:ext cx="5683832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dirty="0">
                <a:effectLst/>
              </a:rPr>
              <a:t>More supports from lattice &amp; exp. not shown</a:t>
            </a:r>
            <a:endParaRPr lang="de-DE" altLang="zh-CN" sz="2000" dirty="0">
              <a:effectLst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1E5DAAA-237B-A6E5-82BA-614AF53E6BE9}"/>
              </a:ext>
            </a:extLst>
          </p:cNvPr>
          <p:cNvSpPr txBox="1"/>
          <p:nvPr/>
        </p:nvSpPr>
        <p:spPr>
          <a:xfrm>
            <a:off x="6521103" y="5070802"/>
            <a:ext cx="56727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600" dirty="0">
                <a:solidFill>
                  <a:schemeClr val="accent1"/>
                </a:solidFill>
                <a:effectLst/>
              </a:rPr>
              <a:t>M.-L. Du, FKG, Hanhart, </a:t>
            </a:r>
            <a:r>
              <a:rPr lang="de-DE" altLang="zh-CN" sz="1600" dirty="0" err="1">
                <a:solidFill>
                  <a:schemeClr val="accent1"/>
                </a:solidFill>
                <a:effectLst/>
              </a:rPr>
              <a:t>Kubis</a:t>
            </a:r>
            <a:r>
              <a:rPr lang="de-DE" altLang="zh-CN" sz="1600" dirty="0">
                <a:solidFill>
                  <a:schemeClr val="accent1"/>
                </a:solidFill>
                <a:effectLst/>
              </a:rPr>
              <a:t>, Meißner, PRL 126 (2021) 192001;  … </a:t>
            </a:r>
            <a:endParaRPr lang="de-DE" altLang="zh-CN" sz="1600" dirty="0">
              <a:solidFill>
                <a:schemeClr val="accent1"/>
              </a:solidFill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7CF69BDE-3DB5-6C92-3BB6-D43B1DC70876}"/>
              </a:ext>
            </a:extLst>
          </p:cNvPr>
          <p:cNvSpPr/>
          <p:nvPr/>
        </p:nvSpPr>
        <p:spPr>
          <a:xfrm>
            <a:off x="3242930" y="3880947"/>
            <a:ext cx="489098" cy="415308"/>
          </a:xfrm>
          <a:prstGeom prst="ellipse">
            <a:avLst/>
          </a:prstGeom>
          <a:noFill/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右箭头 12">
            <a:extLst>
              <a:ext uri="{FF2B5EF4-FFF2-40B4-BE49-F238E27FC236}">
                <a16:creationId xmlns:a16="http://schemas.microsoft.com/office/drawing/2014/main" id="{E08F11AB-95B9-987E-9252-A5E7B57FFB79}"/>
              </a:ext>
            </a:extLst>
          </p:cNvPr>
          <p:cNvSpPr/>
          <p:nvPr/>
        </p:nvSpPr>
        <p:spPr>
          <a:xfrm>
            <a:off x="3817841" y="4050093"/>
            <a:ext cx="3018847" cy="118252"/>
          </a:xfrm>
          <a:prstGeom prst="rightArrow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93CDD99-99D1-C132-0A0F-B8FFC2C890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965" y="4319617"/>
            <a:ext cx="5170024" cy="252221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88093C6-B153-FEFD-072C-40C014AB05C9}"/>
              </a:ext>
            </a:extLst>
          </p:cNvPr>
          <p:cNvSpPr txBox="1"/>
          <p:nvPr/>
        </p:nvSpPr>
        <p:spPr>
          <a:xfrm>
            <a:off x="1075158" y="4430887"/>
            <a:ext cx="2460930" cy="646331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kumimoji="1" lang="en-US" altLang="zh-CN" b="1" dirty="0">
                <a:ln/>
                <a:solidFill>
                  <a:srgbClr val="0066FF"/>
                </a:solidFill>
              </a:rPr>
              <a:t>Comparison with lattice</a:t>
            </a:r>
          </a:p>
          <a:p>
            <a:r>
              <a:rPr kumimoji="1" lang="en-US" altLang="zh-CN" b="1" dirty="0">
                <a:ln/>
                <a:solidFill>
                  <a:srgbClr val="0066FF"/>
                </a:solidFill>
              </a:rPr>
              <a:t>Parameter</a:t>
            </a:r>
            <a:r>
              <a:rPr kumimoji="1" lang="zh-CN" altLang="en-US" b="1" dirty="0">
                <a:ln/>
                <a:solidFill>
                  <a:srgbClr val="0066FF"/>
                </a:solidFill>
              </a:rPr>
              <a:t> </a:t>
            </a:r>
            <a:r>
              <a:rPr kumimoji="1" lang="en-US" altLang="zh-CN" b="1" dirty="0">
                <a:ln/>
                <a:solidFill>
                  <a:srgbClr val="0066FF"/>
                </a:solidFill>
              </a:rPr>
              <a:t>free!</a:t>
            </a:r>
            <a:endParaRPr kumimoji="1" lang="zh-CN" altLang="en-US" b="1" dirty="0">
              <a:ln/>
              <a:solidFill>
                <a:srgbClr val="0066FF"/>
              </a:solidFill>
            </a:endParaRPr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1F472B20-2098-BE79-E45A-9B0F52C9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3988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1312923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361"/>
            <a:ext cx="12192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Charm-strange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mesons: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smoking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guns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of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molecular</a:t>
            </a:r>
            <a:r>
              <a:rPr lang="zh-CN" altLang="en-US" sz="3266" b="1" dirty="0">
                <a:solidFill>
                  <a:srgbClr val="000000"/>
                </a:solidFill>
              </a:rPr>
              <a:t> </a:t>
            </a:r>
            <a:r>
              <a:rPr lang="en-US" altLang="zh-CN" sz="3266" b="1" dirty="0">
                <a:solidFill>
                  <a:srgbClr val="000000"/>
                </a:solidFill>
              </a:rPr>
              <a:t>structure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0A8A335-85D3-5381-6077-5D4F827AB2B4}"/>
                  </a:ext>
                </a:extLst>
              </p:cNvPr>
              <p:cNvSpPr txBox="1"/>
              <p:nvPr/>
            </p:nvSpPr>
            <p:spPr>
              <a:xfrm>
                <a:off x="45608" y="819616"/>
                <a:ext cx="5381666" cy="50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zh-CN" alt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2317</m:t>
                        </m:r>
                      </m:e>
                    </m:d>
                    <m:r>
                      <a:rPr lang="en-US" altLang="zh-CN" sz="2000" b="0" i="1" smtClean="0">
                        <a:effectLst/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20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effectLst/>
                        <a:latin typeface="Cambria Math" panose="02040503050406030204" pitchFamily="18" charset="0"/>
                      </a:rPr>
                      <m:t>(2460)</m:t>
                    </m:r>
                  </m:oMath>
                </a14:m>
                <a:r>
                  <a:rPr lang="en-US" altLang="zh-CN" sz="2000" dirty="0">
                    <a:effectLst/>
                  </a:rPr>
                  <a:t>:</a:t>
                </a:r>
                <a:r>
                  <a:rPr lang="zh-CN" altLang="en-US" sz="2000" dirty="0">
                    <a:effectLst/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  <a:effectLst/>
                  </a:rPr>
                  <a:t>total</a:t>
                </a:r>
                <a:r>
                  <a:rPr lang="zh-CN" altLang="en-US" sz="2000" dirty="0">
                    <a:solidFill>
                      <a:srgbClr val="0066FF"/>
                    </a:solidFill>
                    <a:effectLst/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  <a:effectLst/>
                  </a:rPr>
                  <a:t>width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66FF"/>
                        </a:solidFill>
                        <a:effectLst/>
                        <a:latin typeface="Cambria Math" panose="02040503050406030204" pitchFamily="18" charset="0"/>
                      </a:rPr>
                      <m:t>∼100</m:t>
                    </m:r>
                    <m:r>
                      <a:rPr lang="zh-CN" altLang="en-US" sz="2000" b="0" i="1" smtClean="0">
                        <a:solidFill>
                          <a:srgbClr val="0066FF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rgbClr val="0066FF"/>
                        </a:solidFill>
                        <a:effectLst/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endParaRPr lang="en-US" altLang="zh-CN" sz="2000" dirty="0">
                  <a:effectLst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0A8A335-85D3-5381-6077-5D4F827AB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8" y="819616"/>
                <a:ext cx="5381666" cy="505523"/>
              </a:xfrm>
              <a:prstGeom prst="rect">
                <a:avLst/>
              </a:prstGeom>
              <a:blipFill>
                <a:blip r:embed="rId4"/>
                <a:stretch>
                  <a:fillRect l="-941" b="-195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85214AA9-DE53-5F34-1A61-132209D05C1B}"/>
              </a:ext>
            </a:extLst>
          </p:cNvPr>
          <p:cNvSpPr txBox="1"/>
          <p:nvPr/>
        </p:nvSpPr>
        <p:spPr>
          <a:xfrm>
            <a:off x="6010956" y="1341071"/>
            <a:ext cx="61352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effectLst/>
              </a:rPr>
              <a:t>M.-N.</a:t>
            </a:r>
            <a:r>
              <a:rPr lang="zh-CN" altLang="en-US" sz="1600" dirty="0">
                <a:solidFill>
                  <a:schemeClr val="accent1"/>
                </a:solidFill>
                <a:effectLst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effectLst/>
              </a:rPr>
              <a:t>Tang,</a:t>
            </a:r>
            <a:r>
              <a:rPr lang="zh-CN" altLang="en-US" sz="1600" dirty="0">
                <a:solidFill>
                  <a:schemeClr val="accent1"/>
                </a:solidFill>
                <a:effectLst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effectLst/>
              </a:rPr>
              <a:t>Y.-H.</a:t>
            </a:r>
            <a:r>
              <a:rPr lang="zh-CN" altLang="en-US" sz="1600" dirty="0">
                <a:solidFill>
                  <a:schemeClr val="accent1"/>
                </a:solidFill>
                <a:effectLst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effectLst/>
              </a:rPr>
              <a:t>Lin,</a:t>
            </a:r>
            <a:r>
              <a:rPr lang="zh-CN" altLang="en-US" sz="1600" dirty="0">
                <a:solidFill>
                  <a:schemeClr val="accent1"/>
                </a:solidFill>
                <a:effectLst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effectLst/>
              </a:rPr>
              <a:t>FKG,</a:t>
            </a:r>
            <a:r>
              <a:rPr lang="zh-CN" altLang="en-US" sz="1600" dirty="0">
                <a:solidFill>
                  <a:schemeClr val="accent1"/>
                </a:solidFill>
                <a:effectLst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effectLst/>
              </a:rPr>
              <a:t>U.-G.</a:t>
            </a:r>
            <a:r>
              <a:rPr lang="zh-CN" altLang="en-US" sz="1600" dirty="0">
                <a:solidFill>
                  <a:schemeClr val="accent1"/>
                </a:solidFill>
                <a:effectLst/>
              </a:rPr>
              <a:t> </a:t>
            </a:r>
            <a:r>
              <a:rPr lang="en-US" altLang="zh-CN" sz="1600" dirty="0" err="1">
                <a:solidFill>
                  <a:schemeClr val="accent1"/>
                </a:solidFill>
                <a:effectLst/>
              </a:rPr>
              <a:t>Meißner</a:t>
            </a:r>
            <a:r>
              <a:rPr lang="de-DE" altLang="zh-CN" sz="1600" dirty="0">
                <a:solidFill>
                  <a:schemeClr val="accent1"/>
                </a:solidFill>
                <a:effectLst/>
              </a:rPr>
              <a:t>, CTP 75 (2023) 055203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7F2D15-B932-E3B9-D63B-6F3E673C9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70" y="1453559"/>
            <a:ext cx="4944289" cy="7401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B14C6F-AD62-C865-A8EA-787C8F472B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481" y="2411396"/>
            <a:ext cx="4144370" cy="2585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99FDD4C-D2AA-5A4E-A295-F8340F14D931}"/>
                  </a:ext>
                </a:extLst>
              </p:cNvPr>
              <p:cNvSpPr txBox="1"/>
              <p:nvPr/>
            </p:nvSpPr>
            <p:spPr>
              <a:xfrm>
                <a:off x="5774210" y="819615"/>
                <a:ext cx="4481933" cy="50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2460</m:t>
                        </m:r>
                      </m:e>
                    </m:d>
                    <m:r>
                      <a:rPr lang="en-US" altLang="zh-CN" sz="2000" b="0" i="1" smtClean="0">
                        <a:effectLst/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effectLst/>
                  </a:rPr>
                  <a:t>:</a:t>
                </a:r>
                <a:r>
                  <a:rPr lang="zh-CN" altLang="en-US" sz="2000" dirty="0">
                    <a:effectLst/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  <a:effectLst/>
                  </a:rPr>
                  <a:t>double-bump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99FDD4C-D2AA-5A4E-A295-F8340F14D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210" y="819615"/>
                <a:ext cx="4481933" cy="505523"/>
              </a:xfrm>
              <a:prstGeom prst="rect">
                <a:avLst/>
              </a:prstGeom>
              <a:blipFill>
                <a:blip r:embed="rId7"/>
                <a:stretch>
                  <a:fillRect l="-1130" r="-565" b="-195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2EB9F1A5-2276-2D55-910E-07561323AF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8144" y="3123711"/>
            <a:ext cx="3093812" cy="19849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561A68B-5226-03A1-24F9-AA5715DF9D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5521" y="1741751"/>
            <a:ext cx="2682792" cy="1234084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23ADAE81-5176-B397-A0E2-EA673970BE48}"/>
              </a:ext>
            </a:extLst>
          </p:cNvPr>
          <p:cNvGrpSpPr/>
          <p:nvPr/>
        </p:nvGrpSpPr>
        <p:grpSpPr>
          <a:xfrm>
            <a:off x="6060065" y="2410765"/>
            <a:ext cx="2988304" cy="2493582"/>
            <a:chOff x="5958613" y="2976494"/>
            <a:chExt cx="3351948" cy="2796746"/>
          </a:xfrm>
        </p:grpSpPr>
        <p:sp>
          <p:nvSpPr>
            <p:cNvPr id="25" name="矩形标注 24">
              <a:extLst>
                <a:ext uri="{FF2B5EF4-FFF2-40B4-BE49-F238E27FC236}">
                  <a16:creationId xmlns:a16="http://schemas.microsoft.com/office/drawing/2014/main" id="{11FBE18D-1EEB-9474-1928-A2B51E18076A}"/>
                </a:ext>
              </a:extLst>
            </p:cNvPr>
            <p:cNvSpPr/>
            <p:nvPr/>
          </p:nvSpPr>
          <p:spPr>
            <a:xfrm>
              <a:off x="5958613" y="2976494"/>
              <a:ext cx="3351948" cy="2796746"/>
            </a:xfrm>
            <a:custGeom>
              <a:avLst/>
              <a:gdLst>
                <a:gd name="connsiteX0" fmla="*/ 0 w 3351948"/>
                <a:gd name="connsiteY0" fmla="*/ 0 h 1872000"/>
                <a:gd name="connsiteX1" fmla="*/ 558658 w 3351948"/>
                <a:gd name="connsiteY1" fmla="*/ 0 h 1872000"/>
                <a:gd name="connsiteX2" fmla="*/ 1342455 w 3351948"/>
                <a:gd name="connsiteY2" fmla="*/ -818420 h 1872000"/>
                <a:gd name="connsiteX3" fmla="*/ 1396645 w 3351948"/>
                <a:gd name="connsiteY3" fmla="*/ 0 h 1872000"/>
                <a:gd name="connsiteX4" fmla="*/ 3351948 w 3351948"/>
                <a:gd name="connsiteY4" fmla="*/ 0 h 1872000"/>
                <a:gd name="connsiteX5" fmla="*/ 3351948 w 3351948"/>
                <a:gd name="connsiteY5" fmla="*/ 312000 h 1872000"/>
                <a:gd name="connsiteX6" fmla="*/ 3351948 w 3351948"/>
                <a:gd name="connsiteY6" fmla="*/ 312000 h 1872000"/>
                <a:gd name="connsiteX7" fmla="*/ 3351948 w 3351948"/>
                <a:gd name="connsiteY7" fmla="*/ 780000 h 1872000"/>
                <a:gd name="connsiteX8" fmla="*/ 3351948 w 3351948"/>
                <a:gd name="connsiteY8" fmla="*/ 1872000 h 1872000"/>
                <a:gd name="connsiteX9" fmla="*/ 1396645 w 3351948"/>
                <a:gd name="connsiteY9" fmla="*/ 1872000 h 1872000"/>
                <a:gd name="connsiteX10" fmla="*/ 558658 w 3351948"/>
                <a:gd name="connsiteY10" fmla="*/ 1872000 h 1872000"/>
                <a:gd name="connsiteX11" fmla="*/ 558658 w 3351948"/>
                <a:gd name="connsiteY11" fmla="*/ 1872000 h 1872000"/>
                <a:gd name="connsiteX12" fmla="*/ 0 w 3351948"/>
                <a:gd name="connsiteY12" fmla="*/ 1872000 h 1872000"/>
                <a:gd name="connsiteX13" fmla="*/ 0 w 3351948"/>
                <a:gd name="connsiteY13" fmla="*/ 780000 h 1872000"/>
                <a:gd name="connsiteX14" fmla="*/ 0 w 3351948"/>
                <a:gd name="connsiteY14" fmla="*/ 312000 h 1872000"/>
                <a:gd name="connsiteX15" fmla="*/ 0 w 3351948"/>
                <a:gd name="connsiteY15" fmla="*/ 312000 h 1872000"/>
                <a:gd name="connsiteX16" fmla="*/ 0 w 3351948"/>
                <a:gd name="connsiteY16" fmla="*/ 0 h 1872000"/>
                <a:gd name="connsiteX0" fmla="*/ 0 w 3351948"/>
                <a:gd name="connsiteY0" fmla="*/ 818420 h 2690420"/>
                <a:gd name="connsiteX1" fmla="*/ 558658 w 3351948"/>
                <a:gd name="connsiteY1" fmla="*/ 818420 h 2690420"/>
                <a:gd name="connsiteX2" fmla="*/ 1342455 w 3351948"/>
                <a:gd name="connsiteY2" fmla="*/ 0 h 2690420"/>
                <a:gd name="connsiteX3" fmla="*/ 1024505 w 3351948"/>
                <a:gd name="connsiteY3" fmla="*/ 850318 h 2690420"/>
                <a:gd name="connsiteX4" fmla="*/ 3351948 w 3351948"/>
                <a:gd name="connsiteY4" fmla="*/ 818420 h 2690420"/>
                <a:gd name="connsiteX5" fmla="*/ 3351948 w 3351948"/>
                <a:gd name="connsiteY5" fmla="*/ 1130420 h 2690420"/>
                <a:gd name="connsiteX6" fmla="*/ 3351948 w 3351948"/>
                <a:gd name="connsiteY6" fmla="*/ 1130420 h 2690420"/>
                <a:gd name="connsiteX7" fmla="*/ 3351948 w 3351948"/>
                <a:gd name="connsiteY7" fmla="*/ 1598420 h 2690420"/>
                <a:gd name="connsiteX8" fmla="*/ 3351948 w 3351948"/>
                <a:gd name="connsiteY8" fmla="*/ 2690420 h 2690420"/>
                <a:gd name="connsiteX9" fmla="*/ 1396645 w 3351948"/>
                <a:gd name="connsiteY9" fmla="*/ 2690420 h 2690420"/>
                <a:gd name="connsiteX10" fmla="*/ 558658 w 3351948"/>
                <a:gd name="connsiteY10" fmla="*/ 2690420 h 2690420"/>
                <a:gd name="connsiteX11" fmla="*/ 558658 w 3351948"/>
                <a:gd name="connsiteY11" fmla="*/ 2690420 h 2690420"/>
                <a:gd name="connsiteX12" fmla="*/ 0 w 3351948"/>
                <a:gd name="connsiteY12" fmla="*/ 2690420 h 2690420"/>
                <a:gd name="connsiteX13" fmla="*/ 0 w 3351948"/>
                <a:gd name="connsiteY13" fmla="*/ 1598420 h 2690420"/>
                <a:gd name="connsiteX14" fmla="*/ 0 w 3351948"/>
                <a:gd name="connsiteY14" fmla="*/ 1130420 h 2690420"/>
                <a:gd name="connsiteX15" fmla="*/ 0 w 3351948"/>
                <a:gd name="connsiteY15" fmla="*/ 1130420 h 2690420"/>
                <a:gd name="connsiteX16" fmla="*/ 0 w 3351948"/>
                <a:gd name="connsiteY16" fmla="*/ 818420 h 2690420"/>
                <a:gd name="connsiteX0" fmla="*/ 0 w 3351948"/>
                <a:gd name="connsiteY0" fmla="*/ 924746 h 2796746"/>
                <a:gd name="connsiteX1" fmla="*/ 558658 w 3351948"/>
                <a:gd name="connsiteY1" fmla="*/ 924746 h 2796746"/>
                <a:gd name="connsiteX2" fmla="*/ 1268027 w 3351948"/>
                <a:gd name="connsiteY2" fmla="*/ 0 h 2796746"/>
                <a:gd name="connsiteX3" fmla="*/ 1024505 w 3351948"/>
                <a:gd name="connsiteY3" fmla="*/ 956644 h 2796746"/>
                <a:gd name="connsiteX4" fmla="*/ 3351948 w 3351948"/>
                <a:gd name="connsiteY4" fmla="*/ 924746 h 2796746"/>
                <a:gd name="connsiteX5" fmla="*/ 3351948 w 3351948"/>
                <a:gd name="connsiteY5" fmla="*/ 1236746 h 2796746"/>
                <a:gd name="connsiteX6" fmla="*/ 3351948 w 3351948"/>
                <a:gd name="connsiteY6" fmla="*/ 1236746 h 2796746"/>
                <a:gd name="connsiteX7" fmla="*/ 3351948 w 3351948"/>
                <a:gd name="connsiteY7" fmla="*/ 1704746 h 2796746"/>
                <a:gd name="connsiteX8" fmla="*/ 3351948 w 3351948"/>
                <a:gd name="connsiteY8" fmla="*/ 2796746 h 2796746"/>
                <a:gd name="connsiteX9" fmla="*/ 1396645 w 3351948"/>
                <a:gd name="connsiteY9" fmla="*/ 2796746 h 2796746"/>
                <a:gd name="connsiteX10" fmla="*/ 558658 w 3351948"/>
                <a:gd name="connsiteY10" fmla="*/ 2796746 h 2796746"/>
                <a:gd name="connsiteX11" fmla="*/ 558658 w 3351948"/>
                <a:gd name="connsiteY11" fmla="*/ 2796746 h 2796746"/>
                <a:gd name="connsiteX12" fmla="*/ 0 w 3351948"/>
                <a:gd name="connsiteY12" fmla="*/ 2796746 h 2796746"/>
                <a:gd name="connsiteX13" fmla="*/ 0 w 3351948"/>
                <a:gd name="connsiteY13" fmla="*/ 1704746 h 2796746"/>
                <a:gd name="connsiteX14" fmla="*/ 0 w 3351948"/>
                <a:gd name="connsiteY14" fmla="*/ 1236746 h 2796746"/>
                <a:gd name="connsiteX15" fmla="*/ 0 w 3351948"/>
                <a:gd name="connsiteY15" fmla="*/ 1236746 h 2796746"/>
                <a:gd name="connsiteX16" fmla="*/ 0 w 3351948"/>
                <a:gd name="connsiteY16" fmla="*/ 924746 h 2796746"/>
                <a:gd name="connsiteX0" fmla="*/ 0 w 3351948"/>
                <a:gd name="connsiteY0" fmla="*/ 924746 h 2796746"/>
                <a:gd name="connsiteX1" fmla="*/ 558658 w 3351948"/>
                <a:gd name="connsiteY1" fmla="*/ 924746 h 2796746"/>
                <a:gd name="connsiteX2" fmla="*/ 1268027 w 3351948"/>
                <a:gd name="connsiteY2" fmla="*/ 0 h 2796746"/>
                <a:gd name="connsiteX3" fmla="*/ 1035138 w 3351948"/>
                <a:gd name="connsiteY3" fmla="*/ 924746 h 2796746"/>
                <a:gd name="connsiteX4" fmla="*/ 3351948 w 3351948"/>
                <a:gd name="connsiteY4" fmla="*/ 924746 h 2796746"/>
                <a:gd name="connsiteX5" fmla="*/ 3351948 w 3351948"/>
                <a:gd name="connsiteY5" fmla="*/ 1236746 h 2796746"/>
                <a:gd name="connsiteX6" fmla="*/ 3351948 w 3351948"/>
                <a:gd name="connsiteY6" fmla="*/ 1236746 h 2796746"/>
                <a:gd name="connsiteX7" fmla="*/ 3351948 w 3351948"/>
                <a:gd name="connsiteY7" fmla="*/ 1704746 h 2796746"/>
                <a:gd name="connsiteX8" fmla="*/ 3351948 w 3351948"/>
                <a:gd name="connsiteY8" fmla="*/ 2796746 h 2796746"/>
                <a:gd name="connsiteX9" fmla="*/ 1396645 w 3351948"/>
                <a:gd name="connsiteY9" fmla="*/ 2796746 h 2796746"/>
                <a:gd name="connsiteX10" fmla="*/ 558658 w 3351948"/>
                <a:gd name="connsiteY10" fmla="*/ 2796746 h 2796746"/>
                <a:gd name="connsiteX11" fmla="*/ 558658 w 3351948"/>
                <a:gd name="connsiteY11" fmla="*/ 2796746 h 2796746"/>
                <a:gd name="connsiteX12" fmla="*/ 0 w 3351948"/>
                <a:gd name="connsiteY12" fmla="*/ 2796746 h 2796746"/>
                <a:gd name="connsiteX13" fmla="*/ 0 w 3351948"/>
                <a:gd name="connsiteY13" fmla="*/ 1704746 h 2796746"/>
                <a:gd name="connsiteX14" fmla="*/ 0 w 3351948"/>
                <a:gd name="connsiteY14" fmla="*/ 1236746 h 2796746"/>
                <a:gd name="connsiteX15" fmla="*/ 0 w 3351948"/>
                <a:gd name="connsiteY15" fmla="*/ 1236746 h 2796746"/>
                <a:gd name="connsiteX16" fmla="*/ 0 w 3351948"/>
                <a:gd name="connsiteY16" fmla="*/ 924746 h 279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51948" h="2796746">
                  <a:moveTo>
                    <a:pt x="0" y="924746"/>
                  </a:moveTo>
                  <a:lnTo>
                    <a:pt x="558658" y="924746"/>
                  </a:lnTo>
                  <a:lnTo>
                    <a:pt x="1268027" y="0"/>
                  </a:lnTo>
                  <a:lnTo>
                    <a:pt x="1035138" y="924746"/>
                  </a:lnTo>
                  <a:lnTo>
                    <a:pt x="3351948" y="924746"/>
                  </a:lnTo>
                  <a:lnTo>
                    <a:pt x="3351948" y="1236746"/>
                  </a:lnTo>
                  <a:lnTo>
                    <a:pt x="3351948" y="1236746"/>
                  </a:lnTo>
                  <a:lnTo>
                    <a:pt x="3351948" y="1704746"/>
                  </a:lnTo>
                  <a:lnTo>
                    <a:pt x="3351948" y="2796746"/>
                  </a:lnTo>
                  <a:lnTo>
                    <a:pt x="1396645" y="2796746"/>
                  </a:lnTo>
                  <a:lnTo>
                    <a:pt x="558658" y="2796746"/>
                  </a:lnTo>
                  <a:lnTo>
                    <a:pt x="558658" y="2796746"/>
                  </a:lnTo>
                  <a:lnTo>
                    <a:pt x="0" y="2796746"/>
                  </a:lnTo>
                  <a:lnTo>
                    <a:pt x="0" y="1704746"/>
                  </a:lnTo>
                  <a:lnTo>
                    <a:pt x="0" y="1236746"/>
                  </a:lnTo>
                  <a:lnTo>
                    <a:pt x="0" y="1236746"/>
                  </a:lnTo>
                  <a:lnTo>
                    <a:pt x="0" y="924746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CDA8D4C4-F81D-2176-9D15-DE02AFE68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92522" y="3937546"/>
              <a:ext cx="3275507" cy="1806870"/>
            </a:xfrm>
            <a:prstGeom prst="rect">
              <a:avLst/>
            </a:prstGeom>
          </p:spPr>
        </p:pic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DC2F16BC-EECE-1942-9AAF-2270AA686E15}"/>
              </a:ext>
            </a:extLst>
          </p:cNvPr>
          <p:cNvSpPr txBox="1"/>
          <p:nvPr/>
        </p:nvSpPr>
        <p:spPr>
          <a:xfrm>
            <a:off x="9284408" y="2329204"/>
            <a:ext cx="234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0066FF"/>
                </a:solidFill>
              </a:rPr>
              <a:t>Prediction to be tested: </a:t>
            </a:r>
            <a:r>
              <a:rPr kumimoji="1" lang="en-US" altLang="zh-CN" dirty="0">
                <a:solidFill>
                  <a:srgbClr val="FF0000"/>
                </a:solidFill>
              </a:rPr>
              <a:t>Belle II &amp; </a:t>
            </a:r>
            <a:r>
              <a:rPr kumimoji="1" lang="en-US" altLang="zh-CN" dirty="0" err="1">
                <a:solidFill>
                  <a:srgbClr val="FF0000"/>
                </a:solidFill>
              </a:rPr>
              <a:t>LHCb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2632DAC-4D90-9D77-C3DA-F50D0C0CB362}"/>
                  </a:ext>
                </a:extLst>
              </p:cNvPr>
              <p:cNvSpPr txBox="1"/>
              <p:nvPr/>
            </p:nvSpPr>
            <p:spPr>
              <a:xfrm>
                <a:off x="10703785" y="3270622"/>
                <a:ext cx="1225528" cy="523220"/>
              </a:xfrm>
              <a:prstGeom prst="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en-US" altLang="zh-CN" sz="1400" dirty="0">
                    <a:solidFill>
                      <a:srgbClr val="FF0000"/>
                    </a:solidFill>
                  </a:rPr>
                  <a:t> molecule</a:t>
                </a:r>
              </a:p>
              <a:p>
                <a:r>
                  <a:rPr kumimoji="1" lang="en-US" altLang="zh-CN" sz="1400" dirty="0">
                    <a:solidFill>
                      <a:srgbClr val="0066FF"/>
                    </a:solidFill>
                  </a:rPr>
                  <a:t>compact</a:t>
                </a:r>
                <a:endParaRPr kumimoji="1" lang="zh-CN" altLang="en-US" sz="14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2632DAC-4D90-9D77-C3DA-F50D0C0CB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3785" y="3270622"/>
                <a:ext cx="122552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E754A34-332F-376D-054E-471F2B601CC1}"/>
                  </a:ext>
                </a:extLst>
              </p:cNvPr>
              <p:cNvSpPr txBox="1"/>
              <p:nvPr/>
            </p:nvSpPr>
            <p:spPr>
              <a:xfrm>
                <a:off x="800065" y="5760904"/>
                <a:ext cx="7062812" cy="109029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kumimoji="1" lang="en-US" altLang="zh-CN" sz="2000" dirty="0"/>
                  <a:t>Universality of kaonic interaction with isospin-1/2 matter fields</a:t>
                </a: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kumimoji="1" lang="en-US" altLang="zh-CN" sz="2000" dirty="0"/>
                  <a:t> </a:t>
                </a:r>
                <a:r>
                  <a:rPr kumimoji="1" lang="en-US" altLang="zh-CN" sz="2000" dirty="0">
                    <a:solidFill>
                      <a:srgbClr val="FF0000"/>
                    </a:solidFill>
                  </a:rPr>
                  <a:t>a whole family of kaonic bound states!</a:t>
                </a:r>
              </a:p>
              <a:p>
                <a:pPr marL="285750" indent="-285750">
                  <a:lnSpc>
                    <a:spcPct val="11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1405</m:t>
                        </m:r>
                      </m:e>
                    </m:d>
                    <m:r>
                      <a:rPr kumimoji="1"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zh-CN" alt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en-US" altLang="zh-CN" sz="2000" dirty="0">
                    <a:solidFill>
                      <a:schemeClr val="tx1"/>
                    </a:solidFill>
                  </a:rPr>
                  <a:t>-nucleus</a:t>
                </a:r>
                <a:r>
                  <a:rPr kumimoji="1"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</a:rPr>
                  <a:t>bound</a:t>
                </a:r>
                <a:r>
                  <a:rPr kumimoji="1"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</a:rPr>
                  <a:t>states,</a:t>
                </a:r>
                <a:r>
                  <a:rPr kumimoji="1"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</a:rPr>
                  <a:t>…</a:t>
                </a:r>
                <a:endParaRPr kumimoji="1"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E754A34-332F-376D-054E-471F2B601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65" y="5760904"/>
                <a:ext cx="7062812" cy="1090298"/>
              </a:xfrm>
              <a:prstGeom prst="rect">
                <a:avLst/>
              </a:prstGeom>
              <a:blipFill>
                <a:blip r:embed="rId12"/>
                <a:stretch>
                  <a:fillRect l="-536" b="-7865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898C01-1954-113C-483D-82E40445A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4E11C53-86B8-1092-561C-588EE24F2F5F}"/>
                  </a:ext>
                </a:extLst>
              </p:cNvPr>
              <p:cNvSpPr txBox="1"/>
              <p:nvPr/>
            </p:nvSpPr>
            <p:spPr>
              <a:xfrm>
                <a:off x="341570" y="5055474"/>
                <a:ext cx="5010346" cy="709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kumimoji="1" lang="en-US" altLang="zh-CN" sz="2000" dirty="0"/>
                  <a:t>BESIII measured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pitchFamily="18" charset="0"/>
                      </a:rPr>
                      <m:t>Br</m:t>
                    </m:r>
                    <m:d>
                      <m:d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≈100%</m:t>
                    </m:r>
                  </m:oMath>
                </a14:m>
                <a:br>
                  <a:rPr kumimoji="1" lang="en-US" altLang="zh-CN" sz="2000" dirty="0"/>
                </a:br>
                <a:r>
                  <a:rPr kumimoji="1" lang="en-US" altLang="zh-CN" sz="2000" dirty="0">
                    <a:solidFill>
                      <a:srgbClr val="FF0000"/>
                    </a:solidFill>
                  </a:rPr>
                  <a:t>width still not measured!</a:t>
                </a:r>
                <a:endParaRPr kumimoji="1"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4E11C53-86B8-1092-561C-588EE24F2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70" y="5055474"/>
                <a:ext cx="5010346" cy="709105"/>
              </a:xfrm>
              <a:prstGeom prst="rect">
                <a:avLst/>
              </a:prstGeom>
              <a:blipFill>
                <a:blip r:embed="rId13"/>
                <a:stretch>
                  <a:fillRect l="-758" t="-3448" b="-120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5">
            <a:extLst>
              <a:ext uri="{FF2B5EF4-FFF2-40B4-BE49-F238E27FC236}">
                <a16:creationId xmlns:a16="http://schemas.microsoft.com/office/drawing/2014/main" id="{1AD22454-E8DC-BEFC-115C-AF3B0358D507}"/>
              </a:ext>
            </a:extLst>
          </p:cNvPr>
          <p:cNvSpPr txBox="1"/>
          <p:nvPr/>
        </p:nvSpPr>
        <p:spPr>
          <a:xfrm>
            <a:off x="5384190" y="5055474"/>
            <a:ext cx="2785440" cy="3495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BESIII, PRL 97 (2018) 051103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86797BB-55BA-5A70-A5AD-57961EFC0D4C}"/>
              </a:ext>
            </a:extLst>
          </p:cNvPr>
          <p:cNvSpPr txBox="1"/>
          <p:nvPr/>
        </p:nvSpPr>
        <p:spPr>
          <a:xfrm>
            <a:off x="5384190" y="6523232"/>
            <a:ext cx="5188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Dalitz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, Tuan, </a:t>
            </a:r>
            <a:r>
              <a:rPr kumimoji="1"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Oller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Meißner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Jido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Oset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Ramos, </a:t>
            </a:r>
            <a:r>
              <a:rPr kumimoji="1"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Hyodo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Weise,</a:t>
            </a: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Mai, …</a:t>
            </a:r>
            <a:endParaRPr kumimoji="1"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8F1CCF8C-66B9-1E16-49A2-AEA0A0D52BE5}"/>
              </a:ext>
            </a:extLst>
          </p:cNvPr>
          <p:cNvSpPr txBox="1"/>
          <p:nvPr/>
        </p:nvSpPr>
        <p:spPr>
          <a:xfrm>
            <a:off x="3821957" y="5394779"/>
            <a:ext cx="2785440" cy="3495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PANDA?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M.C.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altLang="zh-CN" sz="1600" dirty="0">
                <a:solidFill>
                  <a:schemeClr val="bg2">
                    <a:lumMod val="50000"/>
                  </a:schemeClr>
                </a:solidFill>
              </a:rPr>
              <a:t>Mertens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(2012)</a:t>
            </a:r>
          </a:p>
        </p:txBody>
      </p:sp>
    </p:spTree>
    <p:extLst>
      <p:ext uri="{BB962C8B-B14F-4D97-AF65-F5344CB8AC3E}">
        <p14:creationId xmlns:p14="http://schemas.microsoft.com/office/powerpoint/2010/main" val="3349118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5CCDE29-F95F-478E-B1F9-9C3C101D1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094" y="3796218"/>
            <a:ext cx="1524150" cy="8229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11312925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0" y="361"/>
            <a:ext cx="12192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(Near-)threshold structures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8138EEE-FF28-49A5-91E3-3BD06C9C7446}"/>
                  </a:ext>
                </a:extLst>
              </p:cNvPr>
              <p:cNvSpPr txBox="1"/>
              <p:nvPr/>
            </p:nvSpPr>
            <p:spPr>
              <a:xfrm>
                <a:off x="90153" y="822203"/>
                <a:ext cx="11848562" cy="2756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2000" dirty="0"/>
                  <a:t>(Near-)threshold structures (S-wave)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Nonrelativistic EFT at LO: nontrivial (near-)threshold structures for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attractive S-wave interaction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rgbClr val="0066FF"/>
                    </a:solidFill>
                  </a:rPr>
                  <a:t>Either threshold cusp or below-threshold peak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rgbClr val="0066FF"/>
                    </a:solidFill>
                  </a:rPr>
                  <a:t>Peak more pronounced for heavier hadrons and stronger interaction</a:t>
                </a:r>
              </a:p>
              <a:p>
                <a:pPr marL="1200150" lvl="2" indent="-285750">
                  <a:lnSpc>
                    <a:spcPct val="125000"/>
                  </a:lnSpc>
                  <a:buFont typeface="Wingdings" pitchFamily="2" charset="2"/>
                  <a:buChar char="ü"/>
                </a:pPr>
                <a:r>
                  <a:rPr lang="en-US" altLang="zh-CN" sz="2000" dirty="0"/>
                  <a:t>That’s why many (near-)threshold structures were observed in hidden-charm spectra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/>
                  <a:t>Structures are process (production-mechanism) dependent</a:t>
                </a:r>
              </a:p>
              <a:p>
                <a:pPr marL="1257300" lvl="2" indent="-342900">
                  <a:lnSpc>
                    <a:spcPct val="125000"/>
                  </a:lnSpc>
                  <a:buFont typeface="Wingdings" pitchFamily="2" charset="2"/>
                  <a:buChar char="ü"/>
                </a:pPr>
                <a:r>
                  <a:rPr lang="en-US" altLang="zh-CN" sz="2000" dirty="0">
                    <a:solidFill>
                      <a:srgbClr val="0066FF"/>
                    </a:solidFill>
                  </a:rPr>
                  <a:t>Universality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of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a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dip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for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large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scattering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length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66FF"/>
                    </a:solidFill>
                  </a:rPr>
                  <a:t>in</a:t>
                </a:r>
                <a:r>
                  <a:rPr lang="zh-CN" altLang="en-US" sz="2000" dirty="0">
                    <a:solidFill>
                      <a:srgbClr val="0066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endParaRPr lang="en-US" altLang="zh-CN" sz="20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8138EEE-FF28-49A5-91E3-3BD06C9C7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3" y="822203"/>
                <a:ext cx="11848562" cy="2756909"/>
              </a:xfrm>
              <a:prstGeom prst="rect">
                <a:avLst/>
              </a:prstGeom>
              <a:blipFill>
                <a:blip r:embed="rId5"/>
                <a:stretch>
                  <a:fillRect l="-536" b="-3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9" name="墨迹 58">
                <a:extLst>
                  <a:ext uri="{FF2B5EF4-FFF2-40B4-BE49-F238E27FC236}">
                    <a16:creationId xmlns:a16="http://schemas.microsoft.com/office/drawing/2014/main" id="{8E61895D-AF76-400D-9F33-149C4C7BC4C1}"/>
                  </a:ext>
                </a:extLst>
              </p14:cNvPr>
              <p14:cNvContentPartPr/>
              <p14:nvPr/>
            </p14:nvContentPartPr>
            <p14:xfrm>
              <a:off x="5007349" y="6018513"/>
              <a:ext cx="21960" cy="5040"/>
            </p14:xfrm>
          </p:contentPart>
        </mc:Choice>
        <mc:Fallback xmlns="">
          <p:pic>
            <p:nvPicPr>
              <p:cNvPr id="59" name="墨迹 58">
                <a:extLst>
                  <a:ext uri="{FF2B5EF4-FFF2-40B4-BE49-F238E27FC236}">
                    <a16:creationId xmlns:a16="http://schemas.microsoft.com/office/drawing/2014/main" id="{8E61895D-AF76-400D-9F33-149C4C7BC4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03029" y="6014193"/>
                <a:ext cx="30600" cy="136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95A8BF35-29BA-4734-8C53-4158E14302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1618" y="3674535"/>
            <a:ext cx="2224752" cy="276050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12754AC-4919-43E5-8F78-8D425671F24F}"/>
              </a:ext>
            </a:extLst>
          </p:cNvPr>
          <p:cNvGrpSpPr/>
          <p:nvPr/>
        </p:nvGrpSpPr>
        <p:grpSpPr>
          <a:xfrm>
            <a:off x="3317321" y="3661851"/>
            <a:ext cx="2213495" cy="2760508"/>
            <a:chOff x="2013195" y="3904737"/>
            <a:chExt cx="2213495" cy="276050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355DF8D-2025-460E-B0A6-288B70F4B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13195" y="3904737"/>
              <a:ext cx="2213495" cy="276050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D2303E8-50BA-4314-955C-13C800288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28503" y="3999798"/>
              <a:ext cx="749467" cy="40326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DE1D2009-1BE4-4AF8-9BB0-44C46B90531D}"/>
              </a:ext>
            </a:extLst>
          </p:cNvPr>
          <p:cNvSpPr txBox="1"/>
          <p:nvPr/>
        </p:nvSpPr>
        <p:spPr>
          <a:xfrm>
            <a:off x="5651618" y="431610"/>
            <a:ext cx="54533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X.-K. Dong, FKG, B.-S. Zou, PRL</a:t>
            </a:r>
            <a:r>
              <a:rPr lang="zh-CN" altLang="en-US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126 (2021) 152001</a:t>
            </a:r>
          </a:p>
          <a:p>
            <a:r>
              <a:rPr lang="en-US" altLang="zh-CN" sz="1600" dirty="0">
                <a:solidFill>
                  <a:srgbClr val="0066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Extension:</a:t>
            </a:r>
            <a:r>
              <a:rPr lang="zh-CN" altLang="en-US" sz="1600" dirty="0">
                <a:solidFill>
                  <a:srgbClr val="0066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600" dirty="0">
                <a:solidFill>
                  <a:srgbClr val="0066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classification</a:t>
            </a:r>
            <a:r>
              <a:rPr lang="zh-CN" altLang="en-US" sz="1600" dirty="0">
                <a:solidFill>
                  <a:srgbClr val="0066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600" dirty="0">
                <a:solidFill>
                  <a:srgbClr val="0066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of</a:t>
            </a:r>
            <a:r>
              <a:rPr lang="zh-CN" altLang="en-US" sz="1600" dirty="0">
                <a:solidFill>
                  <a:srgbClr val="0066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600" dirty="0">
                <a:solidFill>
                  <a:srgbClr val="0066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2-channel</a:t>
            </a:r>
            <a:r>
              <a:rPr lang="zh-CN" altLang="en-US" sz="1600" dirty="0">
                <a:solidFill>
                  <a:srgbClr val="0066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600" dirty="0">
                <a:solidFill>
                  <a:srgbClr val="0066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near-threshold</a:t>
            </a:r>
            <a:r>
              <a:rPr lang="zh-CN" altLang="en-US" sz="1600" dirty="0">
                <a:solidFill>
                  <a:srgbClr val="0066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600" dirty="0">
                <a:solidFill>
                  <a:srgbClr val="0066FF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structures</a:t>
            </a:r>
            <a:r>
              <a:rPr lang="en-US" altLang="zh-CN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,</a:t>
            </a:r>
            <a:r>
              <a:rPr lang="zh-CN" altLang="en-US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Z.-H.</a:t>
            </a:r>
            <a:r>
              <a:rPr lang="zh-CN" altLang="en-US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Zhang,</a:t>
            </a:r>
            <a:r>
              <a:rPr lang="zh-CN" altLang="en-US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FKG,</a:t>
            </a:r>
            <a:r>
              <a:rPr lang="zh-CN" altLang="en-US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arXiv:2407.10620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61E6593-3D4D-405E-AEA9-E59F2D7495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6370" y="3740338"/>
            <a:ext cx="2307769" cy="75698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75A8C81-BBB5-7E43-9AE9-91B6E351A109}"/>
              </a:ext>
            </a:extLst>
          </p:cNvPr>
          <p:cNvSpPr txBox="1"/>
          <p:nvPr/>
        </p:nvSpPr>
        <p:spPr>
          <a:xfrm>
            <a:off x="844391" y="6354800"/>
            <a:ext cx="9372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Distinct line shapes of amplitudes in the same coupled channels with the same poles</a:t>
            </a:r>
            <a:endParaRPr kumimoji="1" lang="zh-CN" altLang="en-US" sz="20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1C11747-525B-4A02-97B2-AD468546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B37216F-F70C-31AB-B8C0-44B0A52E941B}"/>
              </a:ext>
            </a:extLst>
          </p:cNvPr>
          <p:cNvSpPr txBox="1"/>
          <p:nvPr/>
        </p:nvSpPr>
        <p:spPr>
          <a:xfrm>
            <a:off x="6014434" y="1636287"/>
            <a:ext cx="5778954" cy="369332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Correction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due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3-body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threshold,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Alexey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Nefediev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4218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32849</TotalTime>
  <Words>3083</Words>
  <Application>Microsoft Macintosh PowerPoint</Application>
  <PresentationFormat>宽屏</PresentationFormat>
  <Paragraphs>366</Paragraphs>
  <Slides>21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DengXian</vt:lpstr>
      <vt:lpstr>方正姚体</vt:lpstr>
      <vt:lpstr>黑体</vt:lpstr>
      <vt:lpstr>KaiTi</vt:lpstr>
      <vt:lpstr>系统字体常规体</vt:lpstr>
      <vt:lpstr>Arial Unicode MS</vt:lpstr>
      <vt:lpstr>Arial</vt:lpstr>
      <vt:lpstr>Calibri</vt:lpstr>
      <vt:lpstr>Calibri Light</vt:lpstr>
      <vt:lpstr>Cambria Math</vt:lpstr>
      <vt:lpstr>Georgia</vt:lpstr>
      <vt:lpstr>Wingdings</vt:lpstr>
      <vt:lpstr>Office 主题​​</vt:lpstr>
      <vt:lpstr>Overview of Hadronic Molecules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Closer look into X(3872) </vt:lpstr>
      <vt:lpstr>Closer look into X(3872)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Reviews (≫10) in the last few years</vt:lpstr>
      <vt:lpstr>Thank you for your attention!</vt:lpstr>
      <vt:lpstr>Poles and line shapes</vt:lpstr>
      <vt:lpstr>Poles and line shapes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Hidden and open-charm mesons</dc:title>
  <dc:creator>fkguo</dc:creator>
  <cp:lastModifiedBy>FK Guo</cp:lastModifiedBy>
  <cp:revision>1378</cp:revision>
  <cp:lastPrinted>2018-06-20T20:16:44Z</cp:lastPrinted>
  <dcterms:created xsi:type="dcterms:W3CDTF">2018-06-20T11:44:51Z</dcterms:created>
  <dcterms:modified xsi:type="dcterms:W3CDTF">2024-09-27T00:24:35Z</dcterms:modified>
</cp:coreProperties>
</file>