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039" r:id="rId2"/>
    <p:sldId id="1150" r:id="rId3"/>
    <p:sldId id="1225" r:id="rId4"/>
    <p:sldId id="1228" r:id="rId5"/>
    <p:sldId id="1227" r:id="rId6"/>
    <p:sldId id="1234" r:id="rId7"/>
    <p:sldId id="1236" r:id="rId8"/>
    <p:sldId id="1038" r:id="rId9"/>
    <p:sldId id="993" r:id="rId10"/>
    <p:sldId id="994" r:id="rId11"/>
    <p:sldId id="1153" r:id="rId12"/>
    <p:sldId id="1081" r:id="rId13"/>
    <p:sldId id="1001" r:id="rId14"/>
    <p:sldId id="1002" r:id="rId15"/>
    <p:sldId id="1008" r:id="rId16"/>
    <p:sldId id="1037" r:id="rId17"/>
    <p:sldId id="1019" r:id="rId18"/>
    <p:sldId id="1004" r:id="rId19"/>
    <p:sldId id="1082" r:id="rId20"/>
    <p:sldId id="1083" r:id="rId21"/>
    <p:sldId id="1006" r:id="rId22"/>
    <p:sldId id="1022" r:id="rId23"/>
    <p:sldId id="1084" r:id="rId24"/>
    <p:sldId id="1229" r:id="rId25"/>
    <p:sldId id="1230" r:id="rId26"/>
    <p:sldId id="1018" r:id="rId27"/>
    <p:sldId id="1036" r:id="rId28"/>
    <p:sldId id="1223" r:id="rId29"/>
    <p:sldId id="1139" r:id="rId30"/>
    <p:sldId id="1140" r:id="rId31"/>
    <p:sldId id="1133" r:id="rId32"/>
    <p:sldId id="1134" r:id="rId33"/>
    <p:sldId id="1135" r:id="rId34"/>
    <p:sldId id="1136" r:id="rId35"/>
    <p:sldId id="1137" r:id="rId36"/>
    <p:sldId id="1154" r:id="rId37"/>
    <p:sldId id="1231" r:id="rId38"/>
    <p:sldId id="1232" r:id="rId39"/>
    <p:sldId id="1088" r:id="rId40"/>
    <p:sldId id="1138" r:id="rId41"/>
    <p:sldId id="123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申时行" initials="申时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6"/>
    <a:srgbClr val="3565D9"/>
    <a:srgbClr val="CE2121"/>
    <a:srgbClr val="D72B2B"/>
    <a:srgbClr val="1722F5"/>
    <a:srgbClr val="4D54E3"/>
    <a:srgbClr val="4A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80186" autoAdjust="0"/>
  </p:normalViewPr>
  <p:slideViewPr>
    <p:cSldViewPr snapToGrid="0">
      <p:cViewPr varScale="1">
        <p:scale>
          <a:sx n="86" d="100"/>
          <a:sy n="86" d="100"/>
        </p:scale>
        <p:origin x="186" y="96"/>
      </p:cViewPr>
      <p:guideLst/>
    </p:cSldViewPr>
  </p:slideViewPr>
  <p:outlineViewPr>
    <p:cViewPr>
      <p:scale>
        <a:sx n="33" d="100"/>
        <a:sy n="33" d="100"/>
      </p:scale>
      <p:origin x="0" y="-48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73FD-4536-49F3-A4B1-FC5AFE5CFB1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A9A6B-2BEF-4088-B2C4-D8D618D3E5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9A6B-2BEF-4088-B2C4-D8D618D3E54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358050"/>
            <a:ext cx="2057400" cy="365125"/>
          </a:xfrm>
        </p:spPr>
        <p:txBody>
          <a:bodyPr/>
          <a:lstStyle/>
          <a:p>
            <a:fld id="{F28732D8-79A2-4778-827F-774ECF8872BF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71500"/>
            <a:ext cx="20574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C7B-7D99-46B6-B9B8-630FF7774566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1FC7-533C-43B3-8B4A-D2B7DFC21299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D109-AEDA-477A-BD10-8CCE22867BD1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C67D-FB89-4727-A96E-EC211C6783F6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B6C7-05F7-4E75-88C2-EA36E2851D9B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676D-DAC1-46DD-BEB5-F670B15E0031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A17D-AC9C-41C1-AE70-3AADB98F28DD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DFEE-252E-47F4-A5D8-C4FEB459D64C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4D7-DD00-4CD5-9EC4-7E7B5454BD50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08E6-5844-469F-BA45-EF65F6596F66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4D0B-B420-41CB-AA32-378EEA3C8747}" type="datetime1">
              <a:rPr lang="en-US" altLang="zh-CN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9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.png"/><Relationship Id="rId4" Type="http://schemas.openxmlformats.org/officeDocument/2006/relationships/image" Target="../media/image83.pn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23rd International Conference on Few-Body Problems in Physics (FB23)">
            <a:extLst>
              <a:ext uri="{FF2B5EF4-FFF2-40B4-BE49-F238E27FC236}">
                <a16:creationId xmlns:a16="http://schemas.microsoft.com/office/drawing/2014/main" id="{4A99F0F8-DD57-8FCA-2780-64B8922D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5"/>
            <a:ext cx="9144000" cy="2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208844"/>
            <a:ext cx="9144000" cy="12231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Structure of Low-Lying States in Carbon-12 Using Nuclear Lattice Effective Field Theory</a:t>
            </a:r>
          </a:p>
        </p:txBody>
      </p:sp>
      <p:sp>
        <p:nvSpPr>
          <p:cNvPr id="5" name="Rectangle 6"/>
          <p:cNvSpPr/>
          <p:nvPr/>
        </p:nvSpPr>
        <p:spPr>
          <a:xfrm>
            <a:off x="203835" y="5980430"/>
            <a:ext cx="52495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 Serdar Elhatisari, Timo A. Lähde, Dean Lee, Bing-Nan Lu, and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Ulf-G. Meißner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350" y="5517515"/>
            <a:ext cx="1340485" cy="134048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7178040" y="5581015"/>
            <a:ext cx="1762125" cy="1047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F88E859-EC77-5C9F-1C01-341CA11F27E5}"/>
              </a:ext>
            </a:extLst>
          </p:cNvPr>
          <p:cNvGrpSpPr/>
          <p:nvPr/>
        </p:nvGrpSpPr>
        <p:grpSpPr>
          <a:xfrm>
            <a:off x="873888" y="3802580"/>
            <a:ext cx="7396223" cy="1256208"/>
            <a:chOff x="873888" y="3311927"/>
            <a:chExt cx="7396223" cy="1256208"/>
          </a:xfrm>
        </p:grpSpPr>
        <p:sp>
          <p:nvSpPr>
            <p:cNvPr id="6" name="Rectangle 5"/>
            <p:cNvSpPr/>
            <p:nvPr/>
          </p:nvSpPr>
          <p:spPr>
            <a:xfrm>
              <a:off x="873888" y="3311927"/>
              <a:ext cx="7396223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Shihang Shen</a:t>
              </a:r>
            </a:p>
            <a:p>
              <a:pPr algn="ctr"/>
              <a:r>
                <a:rPr lang="en-US" altLang="zh-C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Beihang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  <a:endParaRPr lang="it-IT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B1B3D91-7ACC-EEDA-E93C-347C7460D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702" y="3347542"/>
              <a:ext cx="1220593" cy="122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9546DF-FA64-BB3F-3228-8495F74C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7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Wigner SU(4) symmetric interaction (spin and isospin independent):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Theoretical Framework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66" y="1147189"/>
            <a:ext cx="3438525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7" y="1961229"/>
            <a:ext cx="4076933" cy="6549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356" y="2094084"/>
            <a:ext cx="2911757" cy="526594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87044" y="2878518"/>
            <a:ext cx="8465185" cy="36794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Sign problem is largely suppressed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Ground state properties of light and medium mass nuclei, and neutron matter can be well reproduced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Higher order (e.g. N3LO) can be built on with perturbation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B37C3-E755-627C-9D6D-EC2E415E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71D3F-66CB-8655-DD9C-40CBF605A8FC}"/>
              </a:ext>
            </a:extLst>
          </p:cNvPr>
          <p:cNvGrpSpPr/>
          <p:nvPr/>
        </p:nvGrpSpPr>
        <p:grpSpPr>
          <a:xfrm>
            <a:off x="300594" y="3898628"/>
            <a:ext cx="8458954" cy="2153779"/>
            <a:chOff x="300594" y="4656910"/>
            <a:chExt cx="8458954" cy="21537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D398CA-E2EF-2677-7F54-4D2CA9AFD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0109" y="4768157"/>
              <a:ext cx="2109439" cy="1877968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594" y="4656910"/>
              <a:ext cx="3426390" cy="2153779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08797" y="4734894"/>
              <a:ext cx="2430545" cy="2028955"/>
            </a:xfrm>
            <a:prstGeom prst="rect">
              <a:avLst/>
            </a:prstGeom>
          </p:spPr>
        </p:pic>
      </p:grpSp>
      <p:sp>
        <p:nvSpPr>
          <p:cNvPr id="122" name="Text Box 121"/>
          <p:cNvSpPr txBox="1"/>
          <p:nvPr/>
        </p:nvSpPr>
        <p:spPr>
          <a:xfrm>
            <a:off x="3313722" y="3482320"/>
            <a:ext cx="36429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B.-N. Luu et al., PLB 797 (2019) 134863</a:t>
            </a:r>
          </a:p>
        </p:txBody>
      </p:sp>
      <p:sp>
        <p:nvSpPr>
          <p:cNvPr id="117" name="Text Box 116"/>
          <p:cNvSpPr txBox="1"/>
          <p:nvPr/>
        </p:nvSpPr>
        <p:spPr>
          <a:xfrm>
            <a:off x="5431896" y="995151"/>
            <a:ext cx="36429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S. Elhatisari et al., PRL 119, 222505 (2017)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4837B-012B-780D-0069-FEAE997DB411}"/>
              </a:ext>
            </a:extLst>
          </p:cNvPr>
          <p:cNvSpPr txBox="1"/>
          <p:nvPr/>
        </p:nvSpPr>
        <p:spPr>
          <a:xfrm>
            <a:off x="4360128" y="2882536"/>
            <a:ext cx="4451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J.W. Chen, D. Lee, T. Schäfer, PRL, 93, 242302 (2004)</a:t>
            </a:r>
            <a:endParaRPr lang="zh-CN" altLang="en-US" sz="1600" dirty="0"/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734C1ECA-C83C-FDB2-C52E-2936ADBA7144}"/>
              </a:ext>
            </a:extLst>
          </p:cNvPr>
          <p:cNvSpPr txBox="1"/>
          <p:nvPr/>
        </p:nvSpPr>
        <p:spPr>
          <a:xfrm>
            <a:off x="3911617" y="6433967"/>
            <a:ext cx="338777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Elhatisari et al., Nature 630, 59 (2024)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76335" cy="3996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Auxilary field with Monte-Carlo sampling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Final states are a superposition of millions of configurations (Slater determinants)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Theoretical Framework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20" y="1328420"/>
            <a:ext cx="5895975" cy="7099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366520" y="2372360"/>
            <a:ext cx="1503680" cy="929005"/>
            <a:chOff x="813" y="3537"/>
            <a:chExt cx="2368" cy="146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133" y="3560"/>
              <a:ext cx="1728" cy="144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56" y="3537"/>
              <a:ext cx="1728" cy="144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901" y="4124"/>
              <a:ext cx="271" cy="2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813" y="3885"/>
              <a:ext cx="58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2597" y="3885"/>
              <a:ext cx="585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51045" y="2372360"/>
            <a:ext cx="2061845" cy="889635"/>
            <a:chOff x="6536" y="3560"/>
            <a:chExt cx="3247" cy="1401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8615" y="3560"/>
              <a:ext cx="864" cy="72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660" y="4241"/>
              <a:ext cx="864" cy="72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8503" y="4124"/>
              <a:ext cx="271" cy="2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6536" y="3820"/>
              <a:ext cx="1329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∫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9199" y="3885"/>
              <a:ext cx="585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646" y="4236"/>
              <a:ext cx="864" cy="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20" y="5675349"/>
            <a:ext cx="5572125" cy="4667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580" y="4801958"/>
            <a:ext cx="2076450" cy="6572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03376-EB5B-4914-134D-08764D3C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2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19820" cy="591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Pinhole algorithm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A time slice is inserted to sample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the positions and spin-isospin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indices in the middle time step.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a typeface="Arial Unicode MS" pitchFamily="34" charset="-122"/>
                <a:cs typeface="Arial" panose="020B0604020202020204" pitchFamily="34" charset="0"/>
              </a:rPr>
              <a:t>Those millions of A-body positions contains all correlation information and provides a powerful tool to study the structure and geometry of nuclei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Theoretical Framework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565" y="578562"/>
            <a:ext cx="5343525" cy="4257675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75297" y="1178243"/>
            <a:ext cx="36429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S. Elhatisari et al., PRL 119, 222505 (2017)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143000" y="3455670"/>
            <a:ext cx="2211705" cy="1934845"/>
            <a:chOff x="1866" y="6102"/>
            <a:chExt cx="3483" cy="3047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2170" y="6578"/>
              <a:ext cx="1308" cy="117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7" idx="0"/>
            </p:cNvCxnSpPr>
            <p:nvPr/>
          </p:nvCxnSpPr>
          <p:spPr>
            <a:xfrm flipH="1" flipV="1">
              <a:off x="3001" y="6372"/>
              <a:ext cx="388" cy="117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2170" y="7172"/>
              <a:ext cx="1263" cy="57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7" idx="5"/>
            </p:cNvCxnSpPr>
            <p:nvPr/>
          </p:nvCxnSpPr>
          <p:spPr>
            <a:xfrm>
              <a:off x="3484" y="7757"/>
              <a:ext cx="1595" cy="114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3"/>
            </p:cNvCxnSpPr>
            <p:nvPr/>
          </p:nvCxnSpPr>
          <p:spPr>
            <a:xfrm flipH="1">
              <a:off x="2170" y="7757"/>
              <a:ext cx="1123" cy="71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7" idx="7"/>
            </p:cNvCxnSpPr>
            <p:nvPr/>
          </p:nvCxnSpPr>
          <p:spPr>
            <a:xfrm flipV="1">
              <a:off x="3484" y="6578"/>
              <a:ext cx="1178" cy="10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253" y="7545"/>
              <a:ext cx="271" cy="2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79" y="8901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62" y="6372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899" y="6330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50" y="6102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93" y="7041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66" y="8439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15"/>
          <p:cNvSpPr txBox="1"/>
          <p:nvPr/>
        </p:nvSpPr>
        <p:spPr>
          <a:xfrm>
            <a:off x="3337560" y="4608830"/>
            <a:ext cx="214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800" b="1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800" i="1" baseline="-25000" dirty="0">
                <a:uFillTx/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, </a:t>
            </a:r>
            <a:r>
              <a:rPr lang="en-US" altLang="zh-CN" sz="2800" b="1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800" i="1" baseline="-25000" dirty="0">
                <a:uFillTx/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 , ..., </a:t>
            </a:r>
            <a:r>
              <a:rPr lang="en-US" altLang="zh-CN" sz="2800" b="1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800" i="1" baseline="-25000" dirty="0">
                <a:uFillTx/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i="1" baseline="-25000" dirty="0">
              <a:uFillTx/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TextBox 15"/>
          <p:cNvSpPr txBox="1"/>
          <p:nvPr/>
        </p:nvSpPr>
        <p:spPr>
          <a:xfrm>
            <a:off x="2296795" y="4135120"/>
            <a:ext cx="793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800" b="1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800" i="1" baseline="-25000" dirty="0">
                <a:uFillTx/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c.m.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7271D-C728-FE38-B170-A0377C33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7490E-57D9-084B-49E6-826EE476620E}"/>
              </a:ext>
            </a:extLst>
          </p:cNvPr>
          <p:cNvGrpSpPr/>
          <p:nvPr/>
        </p:nvGrpSpPr>
        <p:grpSpPr>
          <a:xfrm>
            <a:off x="4270919" y="571036"/>
            <a:ext cx="4694663" cy="446467"/>
            <a:chOff x="4270919" y="571036"/>
            <a:chExt cx="4694663" cy="4464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BE127A-4929-C1C3-6C92-A3798044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0919" y="571036"/>
              <a:ext cx="4694663" cy="4464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77417E-3A5C-84DA-7B2B-F51CF6F70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3248" y="663411"/>
              <a:ext cx="331416" cy="27942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34CAD7-E310-EDF0-9697-16AE4C858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0846" y="663410"/>
              <a:ext cx="331416" cy="279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1982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Lattice length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= 14.8 fm with spacing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= 1.64 </a:t>
            </a:r>
            <a:r>
              <a:rPr lang="en-US" altLang="zh-CN" sz="2000" dirty="0" err="1">
                <a:ea typeface="Arial Unicode MS" pitchFamily="34" charset="-122"/>
                <a:cs typeface="Arial" panose="020B0604020202020204" pitchFamily="34" charset="0"/>
              </a:rPr>
              <a:t>fm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π/a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~ 378 MeV)</a:t>
            </a:r>
            <a:endParaRPr lang="en-US" altLang="zh-CN" sz="2000" dirty="0">
              <a:latin typeface="Times New Roman" panose="02020603050405020304" pitchFamily="18" charset="0"/>
              <a:ea typeface="Arial Unicode MS" pitchFamily="34" charset="-122"/>
              <a:cs typeface="Arial" panose="020B0604020202020204" pitchFamily="34" charset="0"/>
              <a:sym typeface="+mn-ea"/>
            </a:endParaRPr>
          </a:p>
          <a:p>
            <a:pPr>
              <a:spcBef>
                <a:spcPts val="45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Arial Unicode MS" pitchFamily="34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Temporal lattice spacing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i="1" baseline="-25000" dirty="0">
                <a:uFillTx/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= 0.55 fm/c.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Fitted results for SU(4) interaction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Numerical Details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1372870" y="2633345"/>
          <a:ext cx="63982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i="1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  <a:sym typeface="+mn-ea"/>
                        </a:rPr>
                        <a:t>C</a:t>
                      </a:r>
                      <a:r>
                        <a:rPr lang="en-US" altLang="zh-CN" sz="1800" baseline="-25000" dirty="0">
                          <a:solidFill>
                            <a:schemeClr val="bg1"/>
                          </a:solidFill>
                          <a:uFillTx/>
                          <a:ea typeface="Arial Unicode MS" pitchFamily="34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[MeV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uFillTx/>
                          <a:sym typeface="+mn-ea"/>
                        </a:rPr>
                        <a:t>-2</a:t>
                      </a:r>
                      <a:r>
                        <a:rPr lang="en-US" sz="1800">
                          <a:sym typeface="+mn-ea"/>
                        </a:rPr>
                        <a:t>]</a:t>
                      </a:r>
                      <a:endParaRPr lang="en-US" altLang="zh-CN" sz="1800" baseline="-25000" dirty="0">
                        <a:solidFill>
                          <a:schemeClr val="bg1"/>
                        </a:solidFill>
                        <a:uFillTx/>
                        <a:ea typeface="Arial Unicode MS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i="1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  <a:sym typeface="+mn-ea"/>
                        </a:rPr>
                        <a:t>C</a:t>
                      </a:r>
                      <a:r>
                        <a:rPr lang="en-US" altLang="zh-CN" sz="1800" baseline="-25000" dirty="0">
                          <a:uFillTx/>
                          <a:ea typeface="Arial Unicode MS" pitchFamily="34" charset="-122"/>
                          <a:cs typeface="Arial" panose="020B0604020202020204" pitchFamily="34" charset="0"/>
                          <a:sym typeface="+mn-ea"/>
                        </a:rPr>
                        <a:t>3</a:t>
                      </a:r>
                      <a:r>
                        <a:rPr lang="en-US" sz="1800">
                          <a:sym typeface="+mn-ea"/>
                        </a:rPr>
                        <a:t> [MeV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uFillTx/>
                          <a:sym typeface="+mn-ea"/>
                        </a:rPr>
                        <a:t>-5</a:t>
                      </a:r>
                      <a:r>
                        <a:rPr lang="en-US" sz="1800">
                          <a:sym typeface="+mn-ea"/>
                        </a:rPr>
                        <a:t>]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i="1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lang="en-US" altLang="zh-CN" sz="1800" baseline="-25000" dirty="0">
                          <a:uFillTx/>
                          <a:ea typeface="Arial Unicode MS" pitchFamily="34" charset="-122"/>
                          <a:cs typeface="Arial" panose="020B0604020202020204" pitchFamily="34" charset="0"/>
                          <a:sym typeface="+mn-ea"/>
                        </a:rPr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i="1" dirty="0">
                          <a:latin typeface="Times New Roman" panose="02020603050405020304" pitchFamily="18" charset="0"/>
                          <a:ea typeface="Arial Unicode MS" pitchFamily="34" charset="-122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lang="en-US" altLang="zh-CN" sz="1800" baseline="-25000" dirty="0">
                          <a:uFillTx/>
                          <a:ea typeface="Arial Unicode MS" pitchFamily="34" charset="-122"/>
                          <a:cs typeface="Arial" panose="020B0604020202020204" pitchFamily="34" charset="0"/>
                          <a:sym typeface="+mn-ea"/>
                        </a:rPr>
                        <a:t>NL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−2.15×10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uFillTx/>
                        </a:rPr>
                        <a:t>−5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6.17×10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uFillTx/>
                        </a:rPr>
                        <a:t>−12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1372235" y="3869690"/>
          <a:ext cx="639889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E(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uFillTx/>
                        </a:rPr>
                        <a:t>4</a:t>
                      </a:r>
                      <a:r>
                        <a:rPr lang="en-US"/>
                        <a:t>He)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-28.1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-28.3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E(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uFillTx/>
                        </a:rPr>
                        <a:t>12</a:t>
                      </a:r>
                      <a:r>
                        <a:rPr lang="en-US"/>
                        <a:t>C)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-91.6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-92.2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</a:t>
                      </a:r>
                      <a:r>
                        <a:rPr lang="en-US" baseline="-25000">
                          <a:solidFill>
                            <a:schemeClr val="tx1"/>
                          </a:solidFill>
                          <a:uFillTx/>
                        </a:rPr>
                        <a:t>c</a:t>
                      </a:r>
                      <a:r>
                        <a:rPr lang="en-US"/>
                        <a:t>(</a:t>
                      </a:r>
                      <a:r>
                        <a:rPr lang="en-US" baseline="30000">
                          <a:solidFill>
                            <a:schemeClr val="tx1"/>
                          </a:solidFill>
                          <a:uFillTx/>
                        </a:rPr>
                        <a:t>12</a:t>
                      </a:r>
                      <a:r>
                        <a:rPr lang="en-US"/>
                        <a:t>C) [fm]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2.52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2.47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8"/>
          <p:cNvSpPr txBox="1"/>
          <p:nvPr/>
        </p:nvSpPr>
        <p:spPr>
          <a:xfrm>
            <a:off x="4410075" y="6145530"/>
            <a:ext cx="4248785" cy="353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S. Shen et al., Nature </a:t>
            </a:r>
            <a:r>
              <a:rPr lang="en-US" sz="1600" dirty="0" err="1">
                <a:solidFill>
                  <a:schemeClr val="accent6"/>
                </a:solidFill>
              </a:rPr>
              <a:t>Commun</a:t>
            </a:r>
            <a:r>
              <a:rPr lang="en-US" sz="1600" dirty="0">
                <a:solidFill>
                  <a:schemeClr val="accent6"/>
                </a:solidFill>
              </a:rPr>
              <a:t>. (2023) 14:2777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S. Shen et al., EPJA, 57, 276 (2021)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11384-2171-56FD-88E1-84680E50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0A816-095D-3214-F4CA-ED5647CCFCAD}"/>
              </a:ext>
            </a:extLst>
          </p:cNvPr>
          <p:cNvSpPr txBox="1"/>
          <p:nvPr/>
        </p:nvSpPr>
        <p:spPr>
          <a:xfrm>
            <a:off x="841916" y="5497557"/>
            <a:ext cx="4650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ea typeface="Arial Unicode MS" pitchFamily="34" charset="-122"/>
                <a:cs typeface="Arial" panose="020B0604020202020204" pitchFamily="34" charset="0"/>
              </a:rPr>
              <a:t>And to some extent transition properties.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19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Hoyle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Calculation of the Hoyle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953135"/>
            <a:ext cx="4705350" cy="3581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4940" y="1424305"/>
            <a:ext cx="1384935" cy="1294765"/>
            <a:chOff x="1210" y="2661"/>
            <a:chExt cx="2181" cy="203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220" y="3223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31" y="3675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10" y="4179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756" y="2661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292" y="2672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838" y="2672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739775" y="1649095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3425" y="1962785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0135" y="1962785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9385" y="2981960"/>
            <a:ext cx="1384935" cy="1294765"/>
            <a:chOff x="1210" y="2661"/>
            <a:chExt cx="2181" cy="203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220" y="3223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31" y="3675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0" y="4179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756" y="2661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292" y="2672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2838" y="2672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2720" y="4504055"/>
            <a:ext cx="1384935" cy="1294765"/>
            <a:chOff x="1210" y="2661"/>
            <a:chExt cx="2181" cy="203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220" y="3223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31" y="3675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10" y="4179"/>
              <a:ext cx="2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1756" y="2661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292" y="2672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838" y="2672"/>
              <a:ext cx="23" cy="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/>
          <p:cNvSpPr/>
          <p:nvPr/>
        </p:nvSpPr>
        <p:spPr>
          <a:xfrm>
            <a:off x="737870" y="3134793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88390" y="5340985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1205" y="5045710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8305" y="4750435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8505" y="3921125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8505" y="3523615"/>
            <a:ext cx="237744" cy="237744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6005195"/>
            <a:ext cx="2964180" cy="4286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185" y="4269740"/>
            <a:ext cx="695325" cy="2381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285" y="4635500"/>
            <a:ext cx="3525520" cy="1333500"/>
          </a:xfrm>
          <a:prstGeom prst="rect">
            <a:avLst/>
          </a:prstGeom>
        </p:spPr>
      </p:pic>
      <p:graphicFrame>
        <p:nvGraphicFramePr>
          <p:cNvPr id="48" name="Table 47"/>
          <p:cNvGraphicFramePr/>
          <p:nvPr/>
        </p:nvGraphicFramePr>
        <p:xfrm>
          <a:off x="1836420" y="3583305"/>
          <a:ext cx="238887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irrepresentation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</a:t>
                      </a:r>
                      <a:r>
                        <a:rPr lang="en-US" baseline="-25000">
                          <a:solidFill>
                            <a:schemeClr val="tx1"/>
                          </a:solidFill>
                          <a:uFillTx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 + </a:t>
                      </a:r>
                      <a:r>
                        <a:rPr lang="en-US" sz="1800">
                          <a:sym typeface="+mn-ea"/>
                        </a:rPr>
                        <a:t>T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2</a:t>
                      </a:r>
                      <a:r>
                        <a:rPr lang="en-US" sz="1800">
                          <a:sym typeface="+mn-ea"/>
                        </a:rPr>
                        <a:t> + T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1</a:t>
                      </a:r>
                      <a:r>
                        <a:rPr lang="en-US" sz="1800">
                          <a:sym typeface="+mn-ea"/>
                        </a:rPr>
                        <a:t> + T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A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1</a:t>
                      </a:r>
                      <a:r>
                        <a:rPr lang="en-US" sz="1800">
                          <a:sym typeface="+mn-ea"/>
                        </a:rPr>
                        <a:t> + E + T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1</a:t>
                      </a:r>
                      <a:r>
                        <a:rPr lang="en-US" sz="1800">
                          <a:sym typeface="+mn-ea"/>
                        </a:rPr>
                        <a:t> + T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46425" y="2430145"/>
            <a:ext cx="1087120" cy="981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1687195" y="2467610"/>
            <a:ext cx="979805" cy="980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Text Box 50"/>
          <p:cNvSpPr txBox="1"/>
          <p:nvPr/>
        </p:nvSpPr>
        <p:spPr>
          <a:xfrm>
            <a:off x="89208" y="6391784"/>
            <a:ext cx="470535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Web figures from: https://en.wikipedia.org/wiki/Sphere</a:t>
            </a:r>
          </a:p>
          <a:p>
            <a:r>
              <a:rPr lang="en-US" sz="1200" dirty="0"/>
              <a:t>https://math.ucr.edu/home/baez/icosidodecahedron/7.html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1579245" y="1192530"/>
            <a:ext cx="28873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Angular momentum projection: SO(3) group reducted to cubic group O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9555" y="5969000"/>
            <a:ext cx="35661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T. A. </a:t>
            </a:r>
            <a:r>
              <a:rPr lang="en-US" sz="1600" dirty="0" err="1">
                <a:solidFill>
                  <a:schemeClr val="accent6"/>
                </a:solidFill>
              </a:rPr>
              <a:t>Lähde</a:t>
            </a:r>
            <a:r>
              <a:rPr lang="en-US" sz="1600" dirty="0">
                <a:solidFill>
                  <a:schemeClr val="accent6"/>
                </a:solidFill>
              </a:rPr>
              <a:t> et al., JPG 42 (2015) 034012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4C07B-DC6A-DA27-6C47-00999E89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Shell-Model States Used as Initial Wave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753745"/>
            <a:ext cx="3530600" cy="26841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470" y="622935"/>
            <a:ext cx="3738245" cy="28378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440" y="3938905"/>
            <a:ext cx="3737610" cy="2825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622300"/>
            <a:ext cx="1411605" cy="13309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230" y="3732530"/>
            <a:ext cx="1867535" cy="1738630"/>
          </a:xfrm>
          <a:prstGeom prst="rect">
            <a:avLst/>
          </a:prstGeom>
        </p:spPr>
      </p:pic>
      <p:sp>
        <p:nvSpPr>
          <p:cNvPr id="57" name="Rectangles 56"/>
          <p:cNvSpPr/>
          <p:nvPr/>
        </p:nvSpPr>
        <p:spPr>
          <a:xfrm>
            <a:off x="6200775" y="827405"/>
            <a:ext cx="579755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</a:p>
        </p:txBody>
      </p:sp>
      <p:sp>
        <p:nvSpPr>
          <p:cNvPr id="59" name="Rectangles 58"/>
          <p:cNvSpPr/>
          <p:nvPr/>
        </p:nvSpPr>
        <p:spPr>
          <a:xfrm>
            <a:off x="6096000" y="4141470"/>
            <a:ext cx="579755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</a:p>
        </p:txBody>
      </p:sp>
      <p:sp>
        <p:nvSpPr>
          <p:cNvPr id="60" name="Rectangles 59"/>
          <p:cNvSpPr/>
          <p:nvPr/>
        </p:nvSpPr>
        <p:spPr>
          <a:xfrm>
            <a:off x="1368425" y="915035"/>
            <a:ext cx="1337310" cy="23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+, 0</a:t>
            </a:r>
            <a:r>
              <a:rPr lang="en-US" sz="2400" b="1" baseline="-250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70" y="3872230"/>
            <a:ext cx="3721735" cy="2818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4960" y="727075"/>
            <a:ext cx="962660" cy="749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3535" y="1810385"/>
            <a:ext cx="771525" cy="760730"/>
          </a:xfrm>
          <a:prstGeom prst="rect">
            <a:avLst/>
          </a:prstGeom>
        </p:spPr>
      </p:pic>
      <p:sp>
        <p:nvSpPr>
          <p:cNvPr id="65" name="Rectangles 64"/>
          <p:cNvSpPr/>
          <p:nvPr/>
        </p:nvSpPr>
        <p:spPr>
          <a:xfrm>
            <a:off x="1460500" y="4072890"/>
            <a:ext cx="1337310" cy="23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2+, 1+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3550" y="3718560"/>
            <a:ext cx="1188085" cy="944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7785" y="1318895"/>
            <a:ext cx="254635" cy="99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950" y="1318895"/>
            <a:ext cx="254635" cy="995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" y="4579620"/>
            <a:ext cx="254635" cy="9950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41C05-AC59-1446-E0E7-FF0B11D2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1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Spectrum of </a:t>
            </a:r>
            <a:r>
              <a:rPr lang="en-US" altLang="zh-CN" sz="2000" baseline="30000" dirty="0">
                <a:solidFill>
                  <a:schemeClr val="tx1"/>
                </a:solidFill>
                <a:uFillTx/>
                <a:ea typeface="Arial Unicode MS" pitchFamily="34" charset="-122"/>
                <a:cs typeface="Arial" panose="020B0604020202020204" pitchFamily="34" charset="0"/>
              </a:rPr>
              <a:t>12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 calculated by NLEFT using N2LO and SU(4) interaction in comparison with experimental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Low-lying Spectrum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653915" y="6096000"/>
            <a:ext cx="4241800" cy="32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1600" dirty="0">
                <a:solidFill>
                  <a:schemeClr val="accent6"/>
                </a:solidFill>
                <a:sym typeface="+mn-ea"/>
              </a:rPr>
              <a:t>S. Shen et al., Nature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Commun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. (2023) 14:2777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1428750"/>
            <a:ext cx="8103870" cy="44608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49688-A257-4B66-1520-A9337F87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19820" cy="41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Quadrupole moment and transition rates of </a:t>
            </a:r>
            <a:r>
              <a:rPr lang="en-US" altLang="zh-CN" sz="2000" baseline="30000" dirty="0">
                <a:solidFill>
                  <a:schemeClr val="tx1"/>
                </a:solidFill>
                <a:uFillTx/>
                <a:ea typeface="Arial Unicode MS" pitchFamily="34" charset="-122"/>
                <a:cs typeface="Arial" panose="020B0604020202020204" pitchFamily="34" charset="0"/>
              </a:rPr>
              <a:t>12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 calculated by NLEFT, comparing with other theoretical calculations and Experiments. Units for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M(E0)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are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fm</a:t>
            </a:r>
            <a:r>
              <a:rPr lang="en-US" altLang="zh-CN" sz="2000" baseline="30000" dirty="0">
                <a:uFillTx/>
                <a:ea typeface="Arial Unicode MS" pitchFamily="34" charset="-122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and for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B(E2)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2000" baseline="30000" dirty="0">
                <a:solidFill>
                  <a:schemeClr val="tx1"/>
                </a:solidFill>
                <a:uFillTx/>
                <a:ea typeface="Arial Unicode MS" pitchFamily="34" charset="-122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 f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m</a:t>
            </a:r>
            <a:r>
              <a:rPr lang="en-US" altLang="zh-CN" sz="2000" baseline="30000" dirty="0">
                <a:uFillTx/>
                <a:ea typeface="Arial Unicode MS" pitchFamily="34" charset="-122"/>
                <a:cs typeface="Arial" panose="020B0604020202020204" pitchFamily="34" charset="0"/>
              </a:rPr>
              <a:t>4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9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Future Experiments can be used as a test.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Electromagnetic Properties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1720215"/>
            <a:ext cx="9001125" cy="270510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158750" y="4834890"/>
            <a:ext cx="86042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ea typeface="Arial Unicode MS" pitchFamily="34" charset="-122"/>
                <a:cs typeface="Arial" panose="020B0604020202020204" pitchFamily="34" charset="0"/>
              </a:rPr>
              <a:t>fermion molecular dynamics (FMD)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M. </a:t>
            </a:r>
            <a:r>
              <a:rPr lang="en-US" sz="1600" dirty="0" err="1">
                <a:solidFill>
                  <a:schemeClr val="accent6"/>
                </a:solidFill>
              </a:rPr>
              <a:t>Chernykh</a:t>
            </a:r>
            <a:r>
              <a:rPr lang="en-US" sz="1600" dirty="0">
                <a:solidFill>
                  <a:schemeClr val="accent6"/>
                </a:solidFill>
              </a:rPr>
              <a:t> et al., PRL 98, 032501 (2007)</a:t>
            </a:r>
          </a:p>
          <a:p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α cluster 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M.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Chernykh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 et al., PRL 98, 032501 (2007)</a:t>
            </a:r>
          </a:p>
          <a:p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BEC 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Y. Funaki et al., PRC 67, 051306 (2003); EPJA 24, 321 (2005)</a:t>
            </a:r>
          </a:p>
          <a:p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in-medium no-core shell model (NCSM)</a:t>
            </a:r>
            <a:r>
              <a:rPr lang="en-US" sz="16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A.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D’Alessio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 et al., PRC 102, 011302 (2020)</a:t>
            </a:r>
          </a:p>
          <a:p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generator coordinate method (GCM) 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B. Zhou, PRC 94, 044319 (2016)</a:t>
            </a:r>
          </a:p>
          <a:p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Exp. </a:t>
            </a:r>
            <a:r>
              <a:rPr lang="en-US" sz="1400" dirty="0">
                <a:solidFill>
                  <a:schemeClr val="accent6"/>
                </a:solidFill>
                <a:sym typeface="+mn-ea"/>
              </a:rPr>
              <a:t>F. </a:t>
            </a:r>
            <a:r>
              <a:rPr lang="en-US" sz="1400" dirty="0" err="1">
                <a:solidFill>
                  <a:schemeClr val="accent6"/>
                </a:solidFill>
                <a:sym typeface="+mn-ea"/>
              </a:rPr>
              <a:t>Ajzenberg-Selove</a:t>
            </a:r>
            <a:r>
              <a:rPr lang="en-US" sz="1400" dirty="0">
                <a:solidFill>
                  <a:schemeClr val="accent6"/>
                </a:solidFill>
                <a:sym typeface="+mn-ea"/>
              </a:rPr>
              <a:t>, NPA 506, 1 (1990); J. </a:t>
            </a:r>
            <a:r>
              <a:rPr lang="en-US" sz="1400" dirty="0" err="1">
                <a:solidFill>
                  <a:schemeClr val="accent6"/>
                </a:solidFill>
                <a:sym typeface="+mn-ea"/>
              </a:rPr>
              <a:t>Saiz</a:t>
            </a:r>
            <a:r>
              <a:rPr lang="en-US" sz="1400" dirty="0">
                <a:solidFill>
                  <a:schemeClr val="accent6"/>
                </a:solidFill>
                <a:sym typeface="+mn-ea"/>
              </a:rPr>
              <a:t> Lomas, PhD thesis, University of York, UK (2021)</a:t>
            </a:r>
            <a:endParaRPr lang="en-US" sz="1600" dirty="0">
              <a:solidFill>
                <a:schemeClr val="accent6"/>
              </a:solidFill>
              <a:sym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5BE080-ED5A-C04A-4729-DFE460C0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1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Charge density distributions (left) and form factors (right) of ground state, Hoyle state, and transitions between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Density Profiles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95" y="2380615"/>
            <a:ext cx="3994150" cy="427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" y="1619250"/>
            <a:ext cx="3976370" cy="432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660" y="1548765"/>
            <a:ext cx="3190875" cy="638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92910" y="4323080"/>
            <a:ext cx="635" cy="64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96795" y="4924425"/>
            <a:ext cx="0" cy="64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137795" y="5939790"/>
            <a:ext cx="860425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Exp. 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M.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Chernykh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 et al., PRL 105, 022501 (2010)</a:t>
            </a:r>
          </a:p>
          <a:p>
            <a:r>
              <a:rPr lang="en-US" sz="1600" dirty="0">
                <a:solidFill>
                  <a:schemeClr val="accent6"/>
                </a:solidFill>
                <a:sym typeface="+mn-ea"/>
              </a:rPr>
              <a:t>I. Sick and J. S.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Mccarthy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, NPA 150, 631 (1970)</a:t>
            </a:r>
          </a:p>
          <a:p>
            <a:r>
              <a:rPr lang="en-US" sz="1600" dirty="0">
                <a:solidFill>
                  <a:schemeClr val="accent6"/>
                </a:solidFill>
                <a:sym typeface="+mn-ea"/>
              </a:rPr>
              <a:t>P.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Strehl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, Z. Phys. 234 (1970) 416; H.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Crannell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 et al., NPA 758, 399 (2005)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D22A-C5DB-6ECB-1162-B5092D54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19820" cy="211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Define (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α) clusters</a:t>
            </a:r>
          </a:p>
          <a:p>
            <a:pPr marL="914400" lvl="1" indent="-457200">
              <a:spcBef>
                <a:spcPts val="450"/>
              </a:spcBef>
              <a:buFont typeface="Wingdings" panose="05000000000000000000" pitchFamily="2" charset="2"/>
              <a:buAutoNum type="arabicPeriod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Identify 3 spin-up protons;</a:t>
            </a:r>
          </a:p>
          <a:p>
            <a:pPr marL="914400" lvl="1" indent="-457200">
              <a:spcBef>
                <a:spcPts val="450"/>
              </a:spcBef>
              <a:buFont typeface="Wingdings" panose="05000000000000000000" pitchFamily="2" charset="2"/>
              <a:buAutoNum type="arabicPeriod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Find the closest possible of the other 3 types of particles (spin-down proton, spin-up neutron, spin-down neutron);</a:t>
            </a:r>
          </a:p>
          <a:p>
            <a:pPr marL="914400" lvl="1" indent="-457200">
              <a:spcBef>
                <a:spcPts val="450"/>
              </a:spcBef>
              <a:buFont typeface="Wingdings" panose="05000000000000000000" pitchFamily="2" charset="2"/>
              <a:buAutoNum type="arabicPeriod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Calculate the rms radius of 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α cluster defined this way and compare with 4He calculation.</a:t>
            </a: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Investigation of the Geometry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428750" y="3238500"/>
            <a:ext cx="171450" cy="412750"/>
            <a:chOff x="2453" y="5690"/>
            <a:chExt cx="270" cy="650"/>
          </a:xfrm>
        </p:grpSpPr>
        <p:sp>
          <p:nvSpPr>
            <p:cNvPr id="11" name="Oval 10"/>
            <p:cNvSpPr/>
            <p:nvPr/>
          </p:nvSpPr>
          <p:spPr>
            <a:xfrm>
              <a:off x="2453" y="5918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2598" y="5690"/>
              <a:ext cx="0" cy="6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823085" y="4592955"/>
            <a:ext cx="171450" cy="412750"/>
            <a:chOff x="3074" y="7823"/>
            <a:chExt cx="270" cy="650"/>
          </a:xfrm>
        </p:grpSpPr>
        <p:sp>
          <p:nvSpPr>
            <p:cNvPr id="3" name="Oval 2"/>
            <p:cNvSpPr/>
            <p:nvPr/>
          </p:nvSpPr>
          <p:spPr>
            <a:xfrm>
              <a:off x="3074" y="8024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3210" y="7823"/>
              <a:ext cx="0" cy="6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458085" y="3730625"/>
            <a:ext cx="171450" cy="412750"/>
            <a:chOff x="4074" y="6465"/>
            <a:chExt cx="270" cy="650"/>
          </a:xfrm>
        </p:grpSpPr>
        <p:sp>
          <p:nvSpPr>
            <p:cNvPr id="13" name="Oval 12"/>
            <p:cNvSpPr/>
            <p:nvPr/>
          </p:nvSpPr>
          <p:spPr>
            <a:xfrm>
              <a:off x="4074" y="6666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4216" y="6465"/>
              <a:ext cx="0" cy="6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186180" y="3893185"/>
            <a:ext cx="171450" cy="411480"/>
            <a:chOff x="2071" y="6721"/>
            <a:chExt cx="270" cy="648"/>
          </a:xfrm>
        </p:grpSpPr>
        <p:sp>
          <p:nvSpPr>
            <p:cNvPr id="5" name="Oval 4"/>
            <p:cNvSpPr/>
            <p:nvPr/>
          </p:nvSpPr>
          <p:spPr>
            <a:xfrm>
              <a:off x="2071" y="6921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205" y="6721"/>
              <a:ext cx="4" cy="6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204085" y="3256280"/>
            <a:ext cx="171450" cy="411480"/>
            <a:chOff x="3674" y="5718"/>
            <a:chExt cx="270" cy="648"/>
          </a:xfrm>
        </p:grpSpPr>
        <p:sp>
          <p:nvSpPr>
            <p:cNvPr id="7" name="Oval 6"/>
            <p:cNvSpPr/>
            <p:nvPr/>
          </p:nvSpPr>
          <p:spPr>
            <a:xfrm>
              <a:off x="3674" y="5918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808" y="5718"/>
              <a:ext cx="4" cy="6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461895" y="4587875"/>
            <a:ext cx="171450" cy="411480"/>
            <a:chOff x="4080" y="7815"/>
            <a:chExt cx="270" cy="648"/>
          </a:xfrm>
        </p:grpSpPr>
        <p:sp>
          <p:nvSpPr>
            <p:cNvPr id="8" name="Oval 7"/>
            <p:cNvSpPr/>
            <p:nvPr/>
          </p:nvSpPr>
          <p:spPr>
            <a:xfrm>
              <a:off x="4080" y="7993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210" y="7815"/>
              <a:ext cx="4" cy="6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94355" y="4270375"/>
            <a:ext cx="171450" cy="412750"/>
            <a:chOff x="5032" y="8018"/>
            <a:chExt cx="270" cy="650"/>
          </a:xfrm>
        </p:grpSpPr>
        <p:sp>
          <p:nvSpPr>
            <p:cNvPr id="23" name="Oval 22"/>
            <p:cNvSpPr/>
            <p:nvPr/>
          </p:nvSpPr>
          <p:spPr>
            <a:xfrm>
              <a:off x="5032" y="8241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5170" y="8018"/>
              <a:ext cx="0" cy="65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026160" y="4437380"/>
            <a:ext cx="171450" cy="412750"/>
            <a:chOff x="1819" y="7578"/>
            <a:chExt cx="270" cy="650"/>
          </a:xfrm>
        </p:grpSpPr>
        <p:sp>
          <p:nvSpPr>
            <p:cNvPr id="33" name="Oval 32"/>
            <p:cNvSpPr/>
            <p:nvPr/>
          </p:nvSpPr>
          <p:spPr>
            <a:xfrm>
              <a:off x="1819" y="7779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1960" y="7578"/>
              <a:ext cx="0" cy="65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974215" y="2847975"/>
            <a:ext cx="171450" cy="412750"/>
            <a:chOff x="1852" y="5417"/>
            <a:chExt cx="270" cy="650"/>
          </a:xfrm>
        </p:grpSpPr>
        <p:sp>
          <p:nvSpPr>
            <p:cNvPr id="26" name="Oval 25"/>
            <p:cNvSpPr/>
            <p:nvPr/>
          </p:nvSpPr>
          <p:spPr>
            <a:xfrm>
              <a:off x="1852" y="5670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1981" y="5417"/>
              <a:ext cx="0" cy="65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043305" y="3550285"/>
            <a:ext cx="171450" cy="411480"/>
            <a:chOff x="1846" y="6181"/>
            <a:chExt cx="270" cy="648"/>
          </a:xfrm>
        </p:grpSpPr>
        <p:sp>
          <p:nvSpPr>
            <p:cNvPr id="30" name="Oval 29"/>
            <p:cNvSpPr/>
            <p:nvPr/>
          </p:nvSpPr>
          <p:spPr>
            <a:xfrm>
              <a:off x="1846" y="6381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979" y="6181"/>
              <a:ext cx="4" cy="64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706880" y="4143375"/>
            <a:ext cx="171450" cy="411480"/>
            <a:chOff x="2803" y="5242"/>
            <a:chExt cx="270" cy="648"/>
          </a:xfrm>
        </p:grpSpPr>
        <p:sp>
          <p:nvSpPr>
            <p:cNvPr id="29" name="Oval 28"/>
            <p:cNvSpPr/>
            <p:nvPr/>
          </p:nvSpPr>
          <p:spPr>
            <a:xfrm>
              <a:off x="2803" y="5442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945" y="5242"/>
              <a:ext cx="4" cy="64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801620" y="3129280"/>
            <a:ext cx="171450" cy="411480"/>
            <a:chOff x="4615" y="5518"/>
            <a:chExt cx="270" cy="648"/>
          </a:xfrm>
        </p:grpSpPr>
        <p:sp>
          <p:nvSpPr>
            <p:cNvPr id="24" name="Oval 23"/>
            <p:cNvSpPr/>
            <p:nvPr/>
          </p:nvSpPr>
          <p:spPr>
            <a:xfrm>
              <a:off x="4615" y="5712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748" y="5518"/>
              <a:ext cx="4" cy="64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/>
          <p:cNvSpPr/>
          <p:nvPr/>
        </p:nvSpPr>
        <p:spPr>
          <a:xfrm>
            <a:off x="1292860" y="3225800"/>
            <a:ext cx="443865" cy="45847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322195" y="3707765"/>
            <a:ext cx="443865" cy="45847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677670" y="4570095"/>
            <a:ext cx="443865" cy="45847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5708015" y="3243580"/>
            <a:ext cx="171450" cy="412750"/>
            <a:chOff x="2453" y="5690"/>
            <a:chExt cx="270" cy="650"/>
          </a:xfrm>
        </p:grpSpPr>
        <p:sp>
          <p:nvSpPr>
            <p:cNvPr id="64" name="Oval 63"/>
            <p:cNvSpPr/>
            <p:nvPr/>
          </p:nvSpPr>
          <p:spPr>
            <a:xfrm>
              <a:off x="2453" y="5918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2598" y="5690"/>
              <a:ext cx="0" cy="6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102350" y="4598035"/>
            <a:ext cx="171450" cy="412750"/>
            <a:chOff x="3074" y="7823"/>
            <a:chExt cx="270" cy="650"/>
          </a:xfrm>
        </p:grpSpPr>
        <p:sp>
          <p:nvSpPr>
            <p:cNvPr id="67" name="Oval 66"/>
            <p:cNvSpPr/>
            <p:nvPr/>
          </p:nvSpPr>
          <p:spPr>
            <a:xfrm>
              <a:off x="3074" y="8024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3210" y="7823"/>
              <a:ext cx="0" cy="6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737350" y="3735705"/>
            <a:ext cx="171450" cy="412750"/>
            <a:chOff x="4074" y="6465"/>
            <a:chExt cx="270" cy="650"/>
          </a:xfrm>
        </p:grpSpPr>
        <p:sp>
          <p:nvSpPr>
            <p:cNvPr id="70" name="Oval 69"/>
            <p:cNvSpPr/>
            <p:nvPr/>
          </p:nvSpPr>
          <p:spPr>
            <a:xfrm>
              <a:off x="4074" y="6666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 flipV="1">
              <a:off x="4216" y="6465"/>
              <a:ext cx="0" cy="6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465445" y="3898265"/>
            <a:ext cx="171450" cy="411480"/>
            <a:chOff x="2071" y="6721"/>
            <a:chExt cx="270" cy="648"/>
          </a:xfrm>
        </p:grpSpPr>
        <p:sp>
          <p:nvSpPr>
            <p:cNvPr id="73" name="Oval 72"/>
            <p:cNvSpPr/>
            <p:nvPr/>
          </p:nvSpPr>
          <p:spPr>
            <a:xfrm>
              <a:off x="2071" y="6921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2205" y="6721"/>
              <a:ext cx="4" cy="6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483350" y="3261360"/>
            <a:ext cx="171450" cy="411480"/>
            <a:chOff x="3674" y="5718"/>
            <a:chExt cx="270" cy="648"/>
          </a:xfrm>
        </p:grpSpPr>
        <p:sp>
          <p:nvSpPr>
            <p:cNvPr id="76" name="Oval 75"/>
            <p:cNvSpPr/>
            <p:nvPr/>
          </p:nvSpPr>
          <p:spPr>
            <a:xfrm>
              <a:off x="3674" y="5918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3808" y="5718"/>
              <a:ext cx="4" cy="6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741160" y="4592955"/>
            <a:ext cx="171450" cy="411480"/>
            <a:chOff x="4080" y="7815"/>
            <a:chExt cx="270" cy="648"/>
          </a:xfrm>
        </p:grpSpPr>
        <p:sp>
          <p:nvSpPr>
            <p:cNvPr id="79" name="Oval 78"/>
            <p:cNvSpPr/>
            <p:nvPr/>
          </p:nvSpPr>
          <p:spPr>
            <a:xfrm>
              <a:off x="4080" y="7993"/>
              <a:ext cx="271" cy="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4210" y="7815"/>
              <a:ext cx="4" cy="6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7373620" y="4275455"/>
            <a:ext cx="171450" cy="412750"/>
            <a:chOff x="5032" y="8018"/>
            <a:chExt cx="270" cy="650"/>
          </a:xfrm>
        </p:grpSpPr>
        <p:sp>
          <p:nvSpPr>
            <p:cNvPr id="82" name="Oval 81"/>
            <p:cNvSpPr/>
            <p:nvPr/>
          </p:nvSpPr>
          <p:spPr>
            <a:xfrm>
              <a:off x="5032" y="8241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 flipV="1">
              <a:off x="5170" y="8018"/>
              <a:ext cx="0" cy="65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305425" y="4442460"/>
            <a:ext cx="171450" cy="412750"/>
            <a:chOff x="1819" y="7578"/>
            <a:chExt cx="270" cy="650"/>
          </a:xfrm>
        </p:grpSpPr>
        <p:sp>
          <p:nvSpPr>
            <p:cNvPr id="85" name="Oval 84"/>
            <p:cNvSpPr/>
            <p:nvPr/>
          </p:nvSpPr>
          <p:spPr>
            <a:xfrm>
              <a:off x="1819" y="7779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 flipV="1">
              <a:off x="1960" y="7578"/>
              <a:ext cx="0" cy="65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253480" y="2853055"/>
            <a:ext cx="171450" cy="412750"/>
            <a:chOff x="1852" y="5417"/>
            <a:chExt cx="270" cy="650"/>
          </a:xfrm>
        </p:grpSpPr>
        <p:sp>
          <p:nvSpPr>
            <p:cNvPr id="88" name="Oval 87"/>
            <p:cNvSpPr/>
            <p:nvPr/>
          </p:nvSpPr>
          <p:spPr>
            <a:xfrm>
              <a:off x="1852" y="5670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H="1" flipV="1">
              <a:off x="1981" y="5417"/>
              <a:ext cx="0" cy="65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5322570" y="3555365"/>
            <a:ext cx="171450" cy="411480"/>
            <a:chOff x="1846" y="6181"/>
            <a:chExt cx="270" cy="648"/>
          </a:xfrm>
        </p:grpSpPr>
        <p:sp>
          <p:nvSpPr>
            <p:cNvPr id="91" name="Oval 90"/>
            <p:cNvSpPr/>
            <p:nvPr/>
          </p:nvSpPr>
          <p:spPr>
            <a:xfrm>
              <a:off x="1846" y="6381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1979" y="6181"/>
              <a:ext cx="4" cy="64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986145" y="4148455"/>
            <a:ext cx="171450" cy="411480"/>
            <a:chOff x="2803" y="5242"/>
            <a:chExt cx="270" cy="648"/>
          </a:xfrm>
        </p:grpSpPr>
        <p:sp>
          <p:nvSpPr>
            <p:cNvPr id="94" name="Oval 93"/>
            <p:cNvSpPr/>
            <p:nvPr/>
          </p:nvSpPr>
          <p:spPr>
            <a:xfrm>
              <a:off x="2803" y="5442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2945" y="5242"/>
              <a:ext cx="4" cy="64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080885" y="3134360"/>
            <a:ext cx="171450" cy="411480"/>
            <a:chOff x="4615" y="5518"/>
            <a:chExt cx="270" cy="648"/>
          </a:xfrm>
        </p:grpSpPr>
        <p:sp>
          <p:nvSpPr>
            <p:cNvPr id="97" name="Oval 96"/>
            <p:cNvSpPr/>
            <p:nvPr/>
          </p:nvSpPr>
          <p:spPr>
            <a:xfrm>
              <a:off x="4615" y="5712"/>
              <a:ext cx="271" cy="24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4748" y="5518"/>
              <a:ext cx="4" cy="64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Oval 98"/>
          <p:cNvSpPr/>
          <p:nvPr/>
        </p:nvSpPr>
        <p:spPr>
          <a:xfrm>
            <a:off x="5572125" y="3230880"/>
            <a:ext cx="443865" cy="45847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601460" y="3712845"/>
            <a:ext cx="443865" cy="45847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956935" y="4575175"/>
            <a:ext cx="443865" cy="45847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115560" y="2693670"/>
            <a:ext cx="1551940" cy="1744345"/>
          </a:xfrm>
          <a:custGeom>
            <a:avLst/>
            <a:gdLst>
              <a:gd name="connisteX0" fmla="*/ 1216964 w 1551778"/>
              <a:gd name="connsiteY0" fmla="*/ 18809 h 1744280"/>
              <a:gd name="connisteX1" fmla="*/ 1488744 w 1551778"/>
              <a:gd name="connsiteY1" fmla="*/ 462674 h 1744280"/>
              <a:gd name="connisteX2" fmla="*/ 458139 w 1551778"/>
              <a:gd name="connsiteY2" fmla="*/ 1737119 h 1744280"/>
              <a:gd name="connisteX3" fmla="*/ 42849 w 1551778"/>
              <a:gd name="connsiteY3" fmla="*/ 863994 h 1744280"/>
              <a:gd name="connisteX4" fmla="*/ 1216964 w 1551778"/>
              <a:gd name="connsiteY4" fmla="*/ 18809 h 17442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551778" h="1744281">
                <a:moveTo>
                  <a:pt x="1216965" y="18810"/>
                </a:moveTo>
                <a:cubicBezTo>
                  <a:pt x="1505890" y="-61200"/>
                  <a:pt x="1640510" y="119140"/>
                  <a:pt x="1488745" y="462675"/>
                </a:cubicBezTo>
                <a:cubicBezTo>
                  <a:pt x="1336980" y="806210"/>
                  <a:pt x="747065" y="1657110"/>
                  <a:pt x="458140" y="1737120"/>
                </a:cubicBezTo>
                <a:cubicBezTo>
                  <a:pt x="169215" y="1817130"/>
                  <a:pt x="-108915" y="1207530"/>
                  <a:pt x="42850" y="863995"/>
                </a:cubicBezTo>
                <a:cubicBezTo>
                  <a:pt x="194615" y="520460"/>
                  <a:pt x="928040" y="98820"/>
                  <a:pt x="1216965" y="18810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988560" y="4058285"/>
            <a:ext cx="2171065" cy="1133475"/>
          </a:xfrm>
          <a:custGeom>
            <a:avLst/>
            <a:gdLst>
              <a:gd name="connisteX0" fmla="*/ 312394 w 2171158"/>
              <a:gd name="connsiteY0" fmla="*/ 315861 h 1133263"/>
              <a:gd name="connisteX1" fmla="*/ 1085824 w 2171158"/>
              <a:gd name="connsiteY1" fmla="*/ 14871 h 1133263"/>
              <a:gd name="connisteX2" fmla="*/ 2102459 w 2171158"/>
              <a:gd name="connsiteY2" fmla="*/ 687971 h 1133263"/>
              <a:gd name="connisteX3" fmla="*/ 1787499 w 2171158"/>
              <a:gd name="connsiteY3" fmla="*/ 1131836 h 1133263"/>
              <a:gd name="connisteX4" fmla="*/ 126339 w 2171158"/>
              <a:gd name="connsiteY4" fmla="*/ 788301 h 1133263"/>
              <a:gd name="connisteX5" fmla="*/ 312394 w 2171158"/>
              <a:gd name="connsiteY5" fmla="*/ 315861 h 113326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171158" h="1133264">
                <a:moveTo>
                  <a:pt x="312395" y="315861"/>
                </a:moveTo>
                <a:cubicBezTo>
                  <a:pt x="504165" y="160921"/>
                  <a:pt x="727685" y="-59424"/>
                  <a:pt x="1085825" y="14871"/>
                </a:cubicBezTo>
                <a:cubicBezTo>
                  <a:pt x="1443965" y="89166"/>
                  <a:pt x="1962125" y="464451"/>
                  <a:pt x="2102460" y="687971"/>
                </a:cubicBezTo>
                <a:cubicBezTo>
                  <a:pt x="2242795" y="911491"/>
                  <a:pt x="2182470" y="1111516"/>
                  <a:pt x="1787500" y="1131836"/>
                </a:cubicBezTo>
                <a:cubicBezTo>
                  <a:pt x="1392530" y="1152156"/>
                  <a:pt x="421615" y="951496"/>
                  <a:pt x="126340" y="788301"/>
                </a:cubicBezTo>
                <a:cubicBezTo>
                  <a:pt x="-168935" y="625106"/>
                  <a:pt x="120625" y="470801"/>
                  <a:pt x="312395" y="315861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385560" y="2909570"/>
            <a:ext cx="1393190" cy="1973580"/>
          </a:xfrm>
          <a:custGeom>
            <a:avLst/>
            <a:gdLst>
              <a:gd name="connisteX0" fmla="*/ 18130 w 1393293"/>
              <a:gd name="connsiteY0" fmla="*/ 304527 h 1973525"/>
              <a:gd name="connisteX1" fmla="*/ 934435 w 1393293"/>
              <a:gd name="connsiteY1" fmla="*/ 117837 h 1973525"/>
              <a:gd name="connisteX2" fmla="*/ 1349090 w 1393293"/>
              <a:gd name="connsiteY2" fmla="*/ 1921872 h 1973525"/>
              <a:gd name="connisteX3" fmla="*/ 132430 w 1393293"/>
              <a:gd name="connsiteY3" fmla="*/ 1249407 h 1973525"/>
              <a:gd name="connisteX4" fmla="*/ 60675 w 1393293"/>
              <a:gd name="connsiteY4" fmla="*/ 275952 h 1973525"/>
              <a:gd name="connisteX5" fmla="*/ 60675 w 1393293"/>
              <a:gd name="connsiteY5" fmla="*/ 246742 h 1973525"/>
              <a:gd name="connisteX6" fmla="*/ 60675 w 1393293"/>
              <a:gd name="connsiteY6" fmla="*/ 289922 h 1973525"/>
              <a:gd name="connisteX7" fmla="*/ 60675 w 1393293"/>
              <a:gd name="connsiteY7" fmla="*/ 275952 h 19735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393294" h="1973525">
                <a:moveTo>
                  <a:pt x="18131" y="304528"/>
                </a:moveTo>
                <a:cubicBezTo>
                  <a:pt x="193391" y="230868"/>
                  <a:pt x="668371" y="-205377"/>
                  <a:pt x="934436" y="117838"/>
                </a:cubicBezTo>
                <a:cubicBezTo>
                  <a:pt x="1200501" y="441053"/>
                  <a:pt x="1509746" y="1695813"/>
                  <a:pt x="1349091" y="1921873"/>
                </a:cubicBezTo>
                <a:cubicBezTo>
                  <a:pt x="1188436" y="2147933"/>
                  <a:pt x="390241" y="1578338"/>
                  <a:pt x="132431" y="1249408"/>
                </a:cubicBezTo>
                <a:cubicBezTo>
                  <a:pt x="-125379" y="920478"/>
                  <a:pt x="75281" y="476613"/>
                  <a:pt x="60676" y="275953"/>
                </a:cubicBezTo>
                <a:cubicBezTo>
                  <a:pt x="46071" y="75293"/>
                  <a:pt x="60676" y="244203"/>
                  <a:pt x="60676" y="246743"/>
                </a:cubicBezTo>
                <a:cubicBezTo>
                  <a:pt x="60676" y="249283"/>
                  <a:pt x="60676" y="284208"/>
                  <a:pt x="60676" y="289923"/>
                </a:cubicBezTo>
                <a:cubicBezTo>
                  <a:pt x="60676" y="295638"/>
                  <a:pt x="60676" y="279763"/>
                  <a:pt x="60676" y="275953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>
            <a:stCxn id="64" idx="3"/>
          </p:cNvCxnSpPr>
          <p:nvPr/>
        </p:nvCxnSpPr>
        <p:spPr>
          <a:xfrm flipH="1">
            <a:off x="5458460" y="3522980"/>
            <a:ext cx="274955" cy="192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5573395" y="3514725"/>
            <a:ext cx="200025" cy="515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88" idx="2"/>
          </p:cNvCxnSpPr>
          <p:nvPr/>
        </p:nvCxnSpPr>
        <p:spPr>
          <a:xfrm flipV="1">
            <a:off x="5831205" y="3092450"/>
            <a:ext cx="422275" cy="336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618605" y="3529330"/>
            <a:ext cx="142875" cy="3575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6876415" y="3385820"/>
            <a:ext cx="257175" cy="501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876415" y="3987165"/>
            <a:ext cx="514985" cy="4584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6246495" y="4774565"/>
            <a:ext cx="514985" cy="146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6088380" y="4387850"/>
            <a:ext cx="71755" cy="3581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5444490" y="4645660"/>
            <a:ext cx="673100" cy="157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Table 116"/>
          <p:cNvGraphicFramePr/>
          <p:nvPr>
            <p:extLst>
              <p:ext uri="{D42A27DB-BD31-4B8C-83A1-F6EECF244321}">
                <p14:modId xmlns:p14="http://schemas.microsoft.com/office/powerpoint/2010/main" val="804515976"/>
              </p:ext>
            </p:extLst>
          </p:nvPr>
        </p:nvGraphicFramePr>
        <p:xfrm>
          <a:off x="1026160" y="5391939"/>
          <a:ext cx="68986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12C, 0_1+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12C, 0_2+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rms </a:t>
                      </a:r>
                      <a:r>
                        <a:rPr lang="en-US" altLang="zh-CN" sz="1800" dirty="0">
                          <a:ea typeface="Arial Unicode MS" pitchFamily="34" charset="-122"/>
                          <a:cs typeface="Arial" panose="020B0604020202020204" pitchFamily="34" charset="0"/>
                          <a:sym typeface="+mn-ea"/>
                        </a:rPr>
                        <a:t>α cluster [fm]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4835-D1BB-DF43-C0AF-FC9EF7DE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B05BAD96-7B99-EFDE-0A10-44443D5C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44" y="3597982"/>
            <a:ext cx="6096000" cy="2867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Carbon-12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125" y="836790"/>
            <a:ext cx="236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2400" b="1" dirty="0">
                <a:ea typeface="Arial Unicode MS" pitchFamily="34" charset="-122"/>
                <a:cs typeface="Arial" panose="020B0604020202020204" pitchFamily="34" charset="0"/>
              </a:rPr>
              <a:t>Life element: </a:t>
            </a:r>
            <a:r>
              <a:rPr lang="en-US" altLang="zh-CN" sz="2400" b="1" baseline="30000" dirty="0">
                <a:ea typeface="Arial Unicode MS" pitchFamily="34" charset="-122"/>
                <a:cs typeface="Arial" panose="020B0604020202020204" pitchFamily="34" charset="0"/>
              </a:rPr>
              <a:t>12</a:t>
            </a:r>
            <a:r>
              <a:rPr lang="en-US" altLang="zh-CN" sz="2400" b="1" dirty="0">
                <a:ea typeface="Arial Unicode MS" pitchFamily="34" charset="-122"/>
                <a:cs typeface="Arial" panose="020B0604020202020204" pitchFamily="34" charset="0"/>
              </a:rPr>
              <a:t>C</a:t>
            </a:r>
            <a:endParaRPr lang="en-US" altLang="zh-CN" sz="2400" dirty="0"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22" y="1482817"/>
            <a:ext cx="1695450" cy="1666875"/>
          </a:xfrm>
          <a:prstGeom prst="rect">
            <a:avLst/>
          </a:prstGeom>
        </p:spPr>
      </p:pic>
      <p:sp>
        <p:nvSpPr>
          <p:cNvPr id="94" name="Text Box 93"/>
          <p:cNvSpPr txBox="1"/>
          <p:nvPr/>
        </p:nvSpPr>
        <p:spPr>
          <a:xfrm>
            <a:off x="4900868" y="856612"/>
            <a:ext cx="406407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F. Hoyle, </a:t>
            </a:r>
            <a:r>
              <a:rPr lang="en-US" sz="1600" dirty="0" err="1">
                <a:solidFill>
                  <a:schemeClr val="accent6"/>
                </a:solidFill>
              </a:rPr>
              <a:t>Astrophys</a:t>
            </a:r>
            <a:r>
              <a:rPr lang="en-US" sz="1600" dirty="0">
                <a:solidFill>
                  <a:schemeClr val="accent6"/>
                </a:solidFill>
              </a:rPr>
              <a:t>. J. Suppl. Ser. 1, 121 (1954)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33B949-FCFA-736A-B716-1BE0AD9E8DE4}"/>
              </a:ext>
            </a:extLst>
          </p:cNvPr>
          <p:cNvGrpSpPr/>
          <p:nvPr/>
        </p:nvGrpSpPr>
        <p:grpSpPr>
          <a:xfrm>
            <a:off x="6940567" y="1301842"/>
            <a:ext cx="2027555" cy="1847215"/>
            <a:chOff x="8229" y="6935"/>
            <a:chExt cx="3193" cy="290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7C72141-0032-FCFB-B6C5-1F5E34A8DACA}"/>
                </a:ext>
              </a:extLst>
            </p:cNvPr>
            <p:cNvCxnSpPr/>
            <p:nvPr/>
          </p:nvCxnSpPr>
          <p:spPr>
            <a:xfrm>
              <a:off x="8229" y="7461"/>
              <a:ext cx="2062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8416433-45A0-5C14-FBB6-638349BE2745}"/>
                </a:ext>
              </a:extLst>
            </p:cNvPr>
            <p:cNvCxnSpPr/>
            <p:nvPr/>
          </p:nvCxnSpPr>
          <p:spPr>
            <a:xfrm>
              <a:off x="8229" y="8361"/>
              <a:ext cx="2062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CE8AC7A-C745-0B67-8E22-63E1DBA4E79B}"/>
                </a:ext>
              </a:extLst>
            </p:cNvPr>
            <p:cNvCxnSpPr/>
            <p:nvPr/>
          </p:nvCxnSpPr>
          <p:spPr>
            <a:xfrm>
              <a:off x="8229" y="9509"/>
              <a:ext cx="2062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97">
              <a:extLst>
                <a:ext uri="{FF2B5EF4-FFF2-40B4-BE49-F238E27FC236}">
                  <a16:creationId xmlns:a16="http://schemas.microsoft.com/office/drawing/2014/main" id="{6AD366BD-AC73-0E2F-B8A9-677DA88C8878}"/>
                </a:ext>
              </a:extLst>
            </p:cNvPr>
            <p:cNvSpPr txBox="1"/>
            <p:nvPr/>
          </p:nvSpPr>
          <p:spPr>
            <a:xfrm>
              <a:off x="10387" y="6935"/>
              <a:ext cx="1030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sym typeface="+mn-ea"/>
                </a:rPr>
                <a:t>0</a:t>
              </a:r>
              <a:r>
                <a:rPr lang="en-US" sz="3200" b="1" baseline="-25000">
                  <a:solidFill>
                    <a:srgbClr val="FF0000"/>
                  </a:solidFill>
                  <a:uFillTx/>
                  <a:sym typeface="+mn-ea"/>
                </a:rPr>
                <a:t>2</a:t>
              </a:r>
              <a:r>
                <a:rPr lang="en-US" sz="3200" b="1" baseline="30000">
                  <a:solidFill>
                    <a:srgbClr val="FF0000"/>
                  </a:solidFill>
                  <a:uFillTx/>
                  <a:sym typeface="+mn-ea"/>
                </a:rPr>
                <a:t>+</a:t>
              </a:r>
            </a:p>
          </p:txBody>
        </p:sp>
        <p:sp>
          <p:nvSpPr>
            <p:cNvPr id="100" name="Text Box 98">
              <a:extLst>
                <a:ext uri="{FF2B5EF4-FFF2-40B4-BE49-F238E27FC236}">
                  <a16:creationId xmlns:a16="http://schemas.microsoft.com/office/drawing/2014/main" id="{F87D80B2-2301-410D-A30B-6390304AFADC}"/>
                </a:ext>
              </a:extLst>
            </p:cNvPr>
            <p:cNvSpPr txBox="1"/>
            <p:nvPr/>
          </p:nvSpPr>
          <p:spPr>
            <a:xfrm>
              <a:off x="10392" y="7821"/>
              <a:ext cx="1030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3200" b="1">
                  <a:sym typeface="+mn-ea"/>
                </a:rPr>
                <a:t>2</a:t>
              </a:r>
              <a:r>
                <a:rPr lang="en-US" sz="3200" b="1" baseline="-25000">
                  <a:solidFill>
                    <a:schemeClr val="tx1"/>
                  </a:solidFill>
                  <a:uFillTx/>
                  <a:sym typeface="+mn-ea"/>
                </a:rPr>
                <a:t>1</a:t>
              </a:r>
              <a:r>
                <a:rPr lang="en-US" sz="3200" b="1" baseline="30000">
                  <a:solidFill>
                    <a:schemeClr val="tx1"/>
                  </a:solidFill>
                  <a:uFillTx/>
                  <a:sym typeface="+mn-ea"/>
                </a:rPr>
                <a:t>+</a:t>
              </a:r>
            </a:p>
          </p:txBody>
        </p:sp>
        <p:sp>
          <p:nvSpPr>
            <p:cNvPr id="102" name="Text Box 100">
              <a:extLst>
                <a:ext uri="{FF2B5EF4-FFF2-40B4-BE49-F238E27FC236}">
                  <a16:creationId xmlns:a16="http://schemas.microsoft.com/office/drawing/2014/main" id="{0B675D29-E665-A557-4A96-B1CCA46433F1}"/>
                </a:ext>
              </a:extLst>
            </p:cNvPr>
            <p:cNvSpPr txBox="1"/>
            <p:nvPr/>
          </p:nvSpPr>
          <p:spPr>
            <a:xfrm>
              <a:off x="10392" y="8926"/>
              <a:ext cx="1030" cy="91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3200" b="1">
                  <a:sym typeface="+mn-ea"/>
                </a:rPr>
                <a:t>0</a:t>
              </a:r>
              <a:r>
                <a:rPr lang="en-US" sz="3200" b="1" baseline="-25000">
                  <a:solidFill>
                    <a:schemeClr val="tx1"/>
                  </a:solidFill>
                  <a:uFillTx/>
                  <a:sym typeface="+mn-ea"/>
                </a:rPr>
                <a:t>1</a:t>
              </a:r>
              <a:r>
                <a:rPr lang="en-US" sz="3200" b="1" baseline="30000">
                  <a:solidFill>
                    <a:schemeClr val="tx1"/>
                  </a:solidFill>
                  <a:uFillTx/>
                  <a:sym typeface="+mn-ea"/>
                </a:rPr>
                <a:t>+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401D153-5EA7-5168-801F-7783B371FFCB}"/>
                </a:ext>
              </a:extLst>
            </p:cNvPr>
            <p:cNvCxnSpPr/>
            <p:nvPr/>
          </p:nvCxnSpPr>
          <p:spPr>
            <a:xfrm>
              <a:off x="8969" y="7483"/>
              <a:ext cx="0" cy="8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61BB7E3-A13F-79AD-1396-B0CBAB8F9E4E}"/>
                </a:ext>
              </a:extLst>
            </p:cNvPr>
            <p:cNvCxnSpPr/>
            <p:nvPr/>
          </p:nvCxnSpPr>
          <p:spPr>
            <a:xfrm>
              <a:off x="9216" y="8399"/>
              <a:ext cx="0" cy="112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72FF2B2-E049-BBC9-3272-7D42CB4E8042}"/>
                </a:ext>
              </a:extLst>
            </p:cNvPr>
            <p:cNvCxnSpPr/>
            <p:nvPr/>
          </p:nvCxnSpPr>
          <p:spPr>
            <a:xfrm>
              <a:off x="9864" y="7453"/>
              <a:ext cx="46" cy="20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103733-E3C1-04B4-4A1A-20074131D3F8}"/>
              </a:ext>
            </a:extLst>
          </p:cNvPr>
          <p:cNvGrpSpPr/>
          <p:nvPr/>
        </p:nvGrpSpPr>
        <p:grpSpPr>
          <a:xfrm>
            <a:off x="5258035" y="1569177"/>
            <a:ext cx="1409700" cy="1390650"/>
            <a:chOff x="5673" y="7112"/>
            <a:chExt cx="2220" cy="219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521D686-4E34-1DC3-6064-8FBE0CA4B571}"/>
                </a:ext>
              </a:extLst>
            </p:cNvPr>
            <p:cNvSpPr/>
            <p:nvPr/>
          </p:nvSpPr>
          <p:spPr>
            <a:xfrm>
              <a:off x="5784" y="8652"/>
              <a:ext cx="650" cy="65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α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17F6882-1D1C-ACEC-4A37-2F73DF3580C5}"/>
                </a:ext>
              </a:extLst>
            </p:cNvPr>
            <p:cNvSpPr/>
            <p:nvPr/>
          </p:nvSpPr>
          <p:spPr>
            <a:xfrm>
              <a:off x="6636" y="8652"/>
              <a:ext cx="650" cy="6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α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D2C2080-3EF6-0E3F-882B-9810158B70BF}"/>
                </a:ext>
              </a:extLst>
            </p:cNvPr>
            <p:cNvSpPr/>
            <p:nvPr/>
          </p:nvSpPr>
          <p:spPr>
            <a:xfrm>
              <a:off x="5673" y="7112"/>
              <a:ext cx="650" cy="650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α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F9660E1-33FA-5275-94EF-800C3AC5D7C8}"/>
                </a:ext>
              </a:extLst>
            </p:cNvPr>
            <p:cNvCxnSpPr/>
            <p:nvPr/>
          </p:nvCxnSpPr>
          <p:spPr>
            <a:xfrm>
              <a:off x="6437" y="7438"/>
              <a:ext cx="14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71CBE75-CE26-CB7C-9BB7-3A75808E694E}"/>
                </a:ext>
              </a:extLst>
            </p:cNvPr>
            <p:cNvCxnSpPr/>
            <p:nvPr/>
          </p:nvCxnSpPr>
          <p:spPr>
            <a:xfrm flipV="1">
              <a:off x="6639" y="7528"/>
              <a:ext cx="1254" cy="1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16">
            <a:extLst>
              <a:ext uri="{FF2B5EF4-FFF2-40B4-BE49-F238E27FC236}">
                <a16:creationId xmlns:a16="http://schemas.microsoft.com/office/drawing/2014/main" id="{4244743E-7382-AC43-E2B3-AA760F91A6A5}"/>
              </a:ext>
            </a:extLst>
          </p:cNvPr>
          <p:cNvSpPr txBox="1"/>
          <p:nvPr/>
        </p:nvSpPr>
        <p:spPr>
          <a:xfrm>
            <a:off x="6784992" y="1176747"/>
            <a:ext cx="169545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Hoyle </a:t>
            </a:r>
            <a:r>
              <a:rPr lang="en-US" altLang="zh-CN" sz="2400" b="1" dirty="0">
                <a:solidFill>
                  <a:srgbClr val="FF0000"/>
                </a:solidFill>
              </a:rPr>
              <a:t>state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77FA385-38B4-1503-3C97-C8FD45CA7D95}"/>
              </a:ext>
            </a:extLst>
          </p:cNvPr>
          <p:cNvCxnSpPr>
            <a:cxnSpLocks/>
          </p:cNvCxnSpPr>
          <p:nvPr/>
        </p:nvCxnSpPr>
        <p:spPr>
          <a:xfrm>
            <a:off x="6784992" y="1720432"/>
            <a:ext cx="152590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5FAA33-2E40-B0AE-F073-F2BB077312E1}"/>
              </a:ext>
            </a:extLst>
          </p:cNvPr>
          <p:cNvSpPr txBox="1"/>
          <p:nvPr/>
        </p:nvSpPr>
        <p:spPr>
          <a:xfrm>
            <a:off x="2203468" y="6465007"/>
            <a:ext cx="6662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6"/>
                </a:solidFill>
              </a:rPr>
              <a:t>https://www.quantamagazine.org/the-physics-behind-the-elements-of-life-20121204/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98AC6-2E6F-D86D-4799-3101EF5A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5" y="3934460"/>
            <a:ext cx="3486150" cy="2877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Distribution of </a:t>
            </a:r>
            <a:r>
              <a:rPr lang="en-US" altLang="zh-CN" sz="3000" dirty="0">
                <a:sym typeface="+mn-ea"/>
              </a:rPr>
              <a:t>Angles</a:t>
            </a:r>
            <a:endParaRPr lang="en-US" altLang="zh-CN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5570" y="655955"/>
            <a:ext cx="45707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Probability distribution for the two inner angles of the triangle formed by the three 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α clusters.</a:t>
            </a: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556260"/>
            <a:ext cx="4581525" cy="60286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6D1EB-A4B9-1FAB-91E3-DA398959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05A217-DDDC-BFC2-A643-02E504390416}"/>
              </a:ext>
            </a:extLst>
          </p:cNvPr>
          <p:cNvGrpSpPr/>
          <p:nvPr/>
        </p:nvGrpSpPr>
        <p:grpSpPr>
          <a:xfrm>
            <a:off x="1128292" y="1435663"/>
            <a:ext cx="2545285" cy="2134942"/>
            <a:chOff x="1128292" y="1435663"/>
            <a:chExt cx="2545285" cy="21349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132C8F-4CB3-627C-F9F4-280174F5BB11}"/>
                </a:ext>
              </a:extLst>
            </p:cNvPr>
            <p:cNvGrpSpPr/>
            <p:nvPr/>
          </p:nvGrpSpPr>
          <p:grpSpPr>
            <a:xfrm>
              <a:off x="1128292" y="1435663"/>
              <a:ext cx="2545285" cy="2134942"/>
              <a:chOff x="963139" y="835475"/>
              <a:chExt cx="2545285" cy="213494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359DF18-9D61-11A1-7F56-63F20D53C430}"/>
                  </a:ext>
                </a:extLst>
              </p:cNvPr>
              <p:cNvSpPr/>
              <p:nvPr/>
            </p:nvSpPr>
            <p:spPr>
              <a:xfrm>
                <a:off x="1659440" y="835475"/>
                <a:ext cx="1155391" cy="1090656"/>
              </a:xfrm>
              <a:prstGeom prst="ellipse">
                <a:avLst/>
              </a:prstGeom>
              <a:pattFill prst="pct20">
                <a:fgClr>
                  <a:schemeClr val="accent1"/>
                </a:fgClr>
                <a:bgClr>
                  <a:schemeClr val="bg1"/>
                </a:bgClr>
              </a:patt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B5736DC-B8B7-3DAE-0024-94B6556AFA31}"/>
                  </a:ext>
                </a:extLst>
              </p:cNvPr>
              <p:cNvSpPr/>
              <p:nvPr/>
            </p:nvSpPr>
            <p:spPr>
              <a:xfrm>
                <a:off x="2353033" y="1879761"/>
                <a:ext cx="1155391" cy="1090656"/>
              </a:xfrm>
              <a:prstGeom prst="ellipse">
                <a:avLst/>
              </a:prstGeom>
              <a:pattFill prst="pct20">
                <a:fgClr>
                  <a:schemeClr val="accent1"/>
                </a:fgClr>
                <a:bgClr>
                  <a:schemeClr val="bg1"/>
                </a:bgClr>
              </a:patt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359AFA8-880F-38C9-CDF7-69786752019C}"/>
                  </a:ext>
                </a:extLst>
              </p:cNvPr>
              <p:cNvSpPr/>
              <p:nvPr/>
            </p:nvSpPr>
            <p:spPr>
              <a:xfrm>
                <a:off x="963139" y="1862509"/>
                <a:ext cx="1155391" cy="1090656"/>
              </a:xfrm>
              <a:prstGeom prst="ellipse">
                <a:avLst/>
              </a:prstGeom>
              <a:pattFill prst="pct20">
                <a:fgClr>
                  <a:schemeClr val="accent1"/>
                </a:fgClr>
                <a:bgClr>
                  <a:schemeClr val="bg1"/>
                </a:bgClr>
              </a:patt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A03E836-3995-2B1A-78EB-5A7B9E449C47}"/>
                  </a:ext>
                </a:extLst>
              </p:cNvPr>
              <p:cNvCxnSpPr/>
              <p:nvPr/>
            </p:nvCxnSpPr>
            <p:spPr>
              <a:xfrm flipV="1">
                <a:off x="1472749" y="1380804"/>
                <a:ext cx="764387" cy="109065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CA4727E-8B3E-9711-F269-77B54C4DF9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37136" y="1380804"/>
                <a:ext cx="744685" cy="1090657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155D292-7430-E985-B5B4-077204797C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92452" y="2471461"/>
                <a:ext cx="1489369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55C50645-C5D4-1393-0470-4CC4975D47DB}"/>
                </a:ext>
              </a:extLst>
            </p:cNvPr>
            <p:cNvSpPr/>
            <p:nvPr/>
          </p:nvSpPr>
          <p:spPr>
            <a:xfrm rot="858085">
              <a:off x="1461133" y="2856536"/>
              <a:ext cx="451966" cy="476046"/>
            </a:xfrm>
            <a:prstGeom prst="arc">
              <a:avLst>
                <a:gd name="adj1" fmla="val 16583893"/>
                <a:gd name="adj2" fmla="val 20269230"/>
              </a:avLst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FA40408-2CF0-43F9-4DB8-8EF565A25B96}"/>
                </a:ext>
              </a:extLst>
            </p:cNvPr>
            <p:cNvSpPr/>
            <p:nvPr/>
          </p:nvSpPr>
          <p:spPr>
            <a:xfrm rot="15993017">
              <a:off x="2884826" y="2833626"/>
              <a:ext cx="451966" cy="476046"/>
            </a:xfrm>
            <a:prstGeom prst="arc">
              <a:avLst>
                <a:gd name="adj1" fmla="val 16583893"/>
                <a:gd name="adj2" fmla="val 20269230"/>
              </a:avLst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BC98AC-90B1-9751-F0E6-382D8F8A44CF}"/>
                </a:ext>
              </a:extLst>
            </p:cNvPr>
            <p:cNvSpPr txBox="1"/>
            <p:nvPr/>
          </p:nvSpPr>
          <p:spPr>
            <a:xfrm>
              <a:off x="1329977" y="2914962"/>
              <a:ext cx="5023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zh-CN" sz="24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ACDBDC-DCE3-026A-93CC-0DDF74DF5C42}"/>
                </a:ext>
              </a:extLst>
            </p:cNvPr>
            <p:cNvSpPr txBox="1"/>
            <p:nvPr/>
          </p:nvSpPr>
          <p:spPr>
            <a:xfrm>
              <a:off x="3089699" y="2907636"/>
              <a:ext cx="5023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zh-CN" sz="24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9F5A59A5-6EBD-CE04-1DC3-23AF7FA23FD4}"/>
                </a:ext>
              </a:extLst>
            </p:cNvPr>
            <p:cNvSpPr/>
            <p:nvPr/>
          </p:nvSpPr>
          <p:spPr>
            <a:xfrm rot="8465425">
              <a:off x="2163599" y="1760079"/>
              <a:ext cx="451966" cy="476046"/>
            </a:xfrm>
            <a:prstGeom prst="arc">
              <a:avLst>
                <a:gd name="adj1" fmla="val 16583893"/>
                <a:gd name="adj2" fmla="val 20269230"/>
              </a:avLst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321508-3537-D663-8EA9-B334BF1E23FE}"/>
                </a:ext>
              </a:extLst>
            </p:cNvPr>
            <p:cNvSpPr txBox="1"/>
            <p:nvPr/>
          </p:nvSpPr>
          <p:spPr>
            <a:xfrm>
              <a:off x="2241385" y="1603040"/>
              <a:ext cx="5023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zh-CN" sz="24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Intrinsic Density Distribution</a:t>
            </a:r>
          </a:p>
        </p:txBody>
      </p:sp>
      <p:pic>
        <p:nvPicPr>
          <p:cNvPr id="6" name="Picture 5" descr="Spheroids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4575175"/>
            <a:ext cx="3749040" cy="16656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895" y="721995"/>
            <a:ext cx="4447540" cy="345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Alignment of configurations:</a:t>
            </a:r>
          </a:p>
          <a:p>
            <a:pPr indent="0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For equilateral triangle type:</a:t>
            </a: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914400" lvl="1" indent="-457200">
              <a:spcBef>
                <a:spcPts val="450"/>
              </a:spcBef>
              <a:buFont typeface="Wingdings" panose="05000000000000000000" pitchFamily="2" charset="2"/>
              <a:buAutoNum type="arabicPeriod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Align shortest principal axis to x;</a:t>
            </a: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914400" lvl="1" indent="-457200">
              <a:spcBef>
                <a:spcPts val="450"/>
              </a:spcBef>
              <a:buFont typeface="Wingdings" panose="05000000000000000000" pitchFamily="2" charset="2"/>
              <a:buAutoNum type="arabicPeriod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Rotate 1 α to y = 0 (positive z), and (randomly) +/- 120°.</a:t>
            </a: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>
              <a:lnSpc>
                <a:spcPct val="130000"/>
              </a:lnSpc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For obtuse triangle type:</a:t>
            </a:r>
          </a:p>
          <a:p>
            <a:pPr marL="914400" lvl="1" indent="-457200">
              <a:spcBef>
                <a:spcPts val="450"/>
              </a:spcBef>
              <a:buFont typeface="Wingdings" panose="05000000000000000000" pitchFamily="2" charset="2"/>
              <a:buAutoNum type="arabicPeriod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Align longest principal axis to z;</a:t>
            </a:r>
          </a:p>
          <a:p>
            <a:pPr marL="914400" lvl="1" indent="-457200">
              <a:spcBef>
                <a:spcPts val="450"/>
              </a:spcBef>
              <a:buFont typeface="Wingdings" panose="05000000000000000000" pitchFamily="2" charset="2"/>
              <a:buAutoNum type="arabicPeriod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Rotate central 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α to x = 0 (positive y).</a:t>
            </a: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H="1" flipV="1">
            <a:off x="1739900" y="4598670"/>
            <a:ext cx="0" cy="1470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608070" y="4345940"/>
            <a:ext cx="0" cy="21729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50"/>
          <p:cNvSpPr txBox="1"/>
          <p:nvPr/>
        </p:nvSpPr>
        <p:spPr>
          <a:xfrm>
            <a:off x="0" y="6528993"/>
            <a:ext cx="46774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/>
              <a:t>Web figure from: https://en.wikipedia.org/wiki/Spheroid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608965"/>
            <a:ext cx="4709795" cy="619315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136005" y="1808480"/>
            <a:ext cx="0" cy="2584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77505" y="1577340"/>
            <a:ext cx="9525" cy="4895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6399530" y="1698625"/>
            <a:ext cx="25139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 2 fm     ~4 fm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685665" y="723900"/>
            <a:ext cx="8102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[fm</a:t>
            </a:r>
            <a:r>
              <a:rPr lang="en-US" b="1" baseline="30000">
                <a:solidFill>
                  <a:schemeClr val="tx1"/>
                </a:solidFill>
                <a:uFillTx/>
              </a:rPr>
              <a:t>-3</a:t>
            </a:r>
            <a:r>
              <a:rPr lang="en-US" b="1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09065" y="4288790"/>
            <a:ext cx="2235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x                         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45B5F-4201-E02F-6B78-CE96AC4D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86130"/>
            <a:ext cx="8719820" cy="585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Density distribution of </a:t>
            </a:r>
            <a:r>
              <a:rPr lang="en-US" altLang="zh-CN" sz="2000" baseline="30000" dirty="0">
                <a:solidFill>
                  <a:schemeClr val="tx1"/>
                </a:solidFill>
                <a:uFillTx/>
                <a:ea typeface="Arial Unicode MS" pitchFamily="34" charset="-122"/>
                <a:cs typeface="Arial" panose="020B0604020202020204" pitchFamily="34" charset="0"/>
              </a:rPr>
              <a:t>12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 ground state using (a-d) harmonic oscillator or (e-h) cluster wave function as initial states, with Euclidean projection time ranging from t = 0 to 0.2 MeV</a:t>
            </a:r>
            <a:r>
              <a:rPr lang="en-US" altLang="zh-CN" sz="2000" baseline="30000" dirty="0">
                <a:solidFill>
                  <a:schemeClr val="tx1"/>
                </a:solidFill>
                <a:uFillTx/>
                <a:ea typeface="Arial Unicode MS" pitchFamily="34" charset="-122"/>
                <a:cs typeface="Arial" panose="020B0604020202020204" pitchFamily="34" charset="0"/>
              </a:rPr>
              <a:t>−1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 algn="just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confirms the finding in Ref. 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E.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Epelbaum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 et al., PRL 109, 252501 (2012)</a:t>
            </a:r>
            <a:endParaRPr lang="en-US" altLang="zh-CN" sz="1600" dirty="0">
              <a:solidFill>
                <a:schemeClr val="accent6"/>
              </a:solidFill>
              <a:ea typeface="Arial Unicode MS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Cluster 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190"/>
            <a:ext cx="9031605" cy="42722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F7F30-3BE3-BD18-31BF-28E08A83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4599FC-2755-0B4E-E5ED-85D8D6D6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031" y="3469983"/>
            <a:ext cx="4392928" cy="3238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Cluster Excitation? Single-Particle Excitation?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74B06-536C-E045-6D28-8EF02FF7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69616B-E54F-98EC-0C0B-156D935FF935}"/>
              </a:ext>
            </a:extLst>
          </p:cNvPr>
          <p:cNvGrpSpPr/>
          <p:nvPr/>
        </p:nvGrpSpPr>
        <p:grpSpPr>
          <a:xfrm>
            <a:off x="1331129" y="835475"/>
            <a:ext cx="2545285" cy="2134942"/>
            <a:chOff x="963139" y="835475"/>
            <a:chExt cx="2545285" cy="213494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C7CDAC-E2F1-B120-479B-D220C5133723}"/>
                </a:ext>
              </a:extLst>
            </p:cNvPr>
            <p:cNvSpPr/>
            <p:nvPr/>
          </p:nvSpPr>
          <p:spPr>
            <a:xfrm>
              <a:off x="1659440" y="835475"/>
              <a:ext cx="1155391" cy="109065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1D0B27-9BED-DD10-E51D-66EC3E5F93FD}"/>
                </a:ext>
              </a:extLst>
            </p:cNvPr>
            <p:cNvSpPr/>
            <p:nvPr/>
          </p:nvSpPr>
          <p:spPr>
            <a:xfrm>
              <a:off x="2353033" y="1879761"/>
              <a:ext cx="1155391" cy="109065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0D21E7-7885-69A3-BC81-45CC30E7F5B3}"/>
                </a:ext>
              </a:extLst>
            </p:cNvPr>
            <p:cNvSpPr/>
            <p:nvPr/>
          </p:nvSpPr>
          <p:spPr>
            <a:xfrm>
              <a:off x="963139" y="1862509"/>
              <a:ext cx="1155391" cy="109065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153560-4ED1-AA70-44F9-660C41E9B318}"/>
                </a:ext>
              </a:extLst>
            </p:cNvPr>
            <p:cNvCxnSpPr/>
            <p:nvPr/>
          </p:nvCxnSpPr>
          <p:spPr>
            <a:xfrm flipV="1">
              <a:off x="1472749" y="1380804"/>
              <a:ext cx="764387" cy="1090657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C9D1AF-4803-FB11-38EF-5B0770352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7136" y="1380804"/>
              <a:ext cx="744685" cy="1090657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2F19BB-9BB7-A83C-8B91-371E00F6EF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2452" y="2471461"/>
              <a:ext cx="1489369" cy="0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66C9314-2296-428F-FF3B-70F8821B772D}"/>
              </a:ext>
            </a:extLst>
          </p:cNvPr>
          <p:cNvGrpSpPr/>
          <p:nvPr/>
        </p:nvGrpSpPr>
        <p:grpSpPr>
          <a:xfrm>
            <a:off x="4372724" y="809466"/>
            <a:ext cx="2597055" cy="2181312"/>
            <a:chOff x="5651891" y="835475"/>
            <a:chExt cx="2597055" cy="218131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71FEA2-151A-C827-D909-166334590CE1}"/>
                </a:ext>
              </a:extLst>
            </p:cNvPr>
            <p:cNvSpPr/>
            <p:nvPr/>
          </p:nvSpPr>
          <p:spPr>
            <a:xfrm>
              <a:off x="6399962" y="835475"/>
              <a:ext cx="1155391" cy="109065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5518FE9-1526-CBA0-6940-ECC85B8F8608}"/>
                </a:ext>
              </a:extLst>
            </p:cNvPr>
            <p:cNvSpPr/>
            <p:nvPr/>
          </p:nvSpPr>
          <p:spPr>
            <a:xfrm>
              <a:off x="7093555" y="1917861"/>
              <a:ext cx="1155391" cy="109065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F1732B1-D80E-0FC1-B106-85898EC91102}"/>
                </a:ext>
              </a:extLst>
            </p:cNvPr>
            <p:cNvSpPr/>
            <p:nvPr/>
          </p:nvSpPr>
          <p:spPr>
            <a:xfrm>
              <a:off x="5651891" y="1926131"/>
              <a:ext cx="1155391" cy="109065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Picture 48" descr="pngaaa.com-1438699">
              <a:extLst>
                <a:ext uri="{FF2B5EF4-FFF2-40B4-BE49-F238E27FC236}">
                  <a16:creationId xmlns:a16="http://schemas.microsoft.com/office/drawing/2014/main" id="{2AEF06D8-0785-842E-0D1E-9DB9ED31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6851497" y="962579"/>
              <a:ext cx="216984" cy="216000"/>
            </a:xfrm>
            <a:prstGeom prst="rect">
              <a:avLst/>
            </a:prstGeom>
          </p:spPr>
        </p:pic>
        <p:pic>
          <p:nvPicPr>
            <p:cNvPr id="50" name="Picture 49" descr="PinClipart.com_pool-table-clip-art_1125526">
              <a:extLst>
                <a:ext uri="{FF2B5EF4-FFF2-40B4-BE49-F238E27FC236}">
                  <a16:creationId xmlns:a16="http://schemas.microsoft.com/office/drawing/2014/main" id="{864A8483-4AC1-9583-090B-F841AB22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50929">
              <a:off x="7261928" y="1129125"/>
              <a:ext cx="216000" cy="216000"/>
            </a:xfrm>
            <a:prstGeom prst="rect">
              <a:avLst/>
            </a:prstGeom>
          </p:spPr>
        </p:pic>
        <p:pic>
          <p:nvPicPr>
            <p:cNvPr id="51" name="Picture 50" descr="PinClipart.com_pool-table-clip-art_1125526">
              <a:extLst>
                <a:ext uri="{FF2B5EF4-FFF2-40B4-BE49-F238E27FC236}">
                  <a16:creationId xmlns:a16="http://schemas.microsoft.com/office/drawing/2014/main" id="{41C29494-DAED-C28C-EF0D-26324F0CA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50929">
              <a:off x="6546947" y="1388319"/>
              <a:ext cx="216000" cy="216000"/>
            </a:xfrm>
            <a:prstGeom prst="rect">
              <a:avLst/>
            </a:prstGeom>
          </p:spPr>
        </p:pic>
        <p:pic>
          <p:nvPicPr>
            <p:cNvPr id="52" name="Picture 51" descr="pngaaa.com-1438699">
              <a:extLst>
                <a:ext uri="{FF2B5EF4-FFF2-40B4-BE49-F238E27FC236}">
                  <a16:creationId xmlns:a16="http://schemas.microsoft.com/office/drawing/2014/main" id="{034D1498-208D-FEAB-C63F-218FDE0DC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6920118" y="1560998"/>
              <a:ext cx="216984" cy="216000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47DF1A-84E8-EA98-9308-766D8B1660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8038" y="1123669"/>
              <a:ext cx="235274" cy="303296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13DB1AE-528C-EA69-D841-8D1641DF35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2848" y="1085785"/>
              <a:ext cx="409567" cy="166224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5FC80B-D18A-3586-18FD-DD92C51FED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1677" y="1157746"/>
              <a:ext cx="785621" cy="398061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E4D435-E8C9-39B3-4B86-6BFF37CF9620}"/>
                </a:ext>
              </a:extLst>
            </p:cNvPr>
            <p:cNvCxnSpPr>
              <a:cxnSpLocks/>
            </p:cNvCxnSpPr>
            <p:nvPr/>
          </p:nvCxnSpPr>
          <p:spPr>
            <a:xfrm>
              <a:off x="6944828" y="999618"/>
              <a:ext cx="121075" cy="708558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C758BD4-5109-F23C-BBF3-F6CEF24AEA4B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 flipH="1">
              <a:off x="7099249" y="1318820"/>
              <a:ext cx="200040" cy="268483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27CE87C-2AE6-EC9C-5BA3-1EDBA69D38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2460" y="1481435"/>
              <a:ext cx="373291" cy="172357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6FCCC13D-9ACB-3D69-388C-093E68481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49" y="1522435"/>
            <a:ext cx="454605" cy="95950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C754B153-218E-92FC-F756-6F9CE2F8BD9B}"/>
              </a:ext>
            </a:extLst>
          </p:cNvPr>
          <p:cNvGrpSpPr/>
          <p:nvPr/>
        </p:nvGrpSpPr>
        <p:grpSpPr>
          <a:xfrm>
            <a:off x="306345" y="888824"/>
            <a:ext cx="639801" cy="556260"/>
            <a:chOff x="255253" y="825486"/>
            <a:chExt cx="2319778" cy="1943114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744EE8B-26D8-1522-28D5-287FE551F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253" y="825486"/>
              <a:ext cx="2319778" cy="1943114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9472BB4-97BB-5202-E0B5-BF674CF4DE5D}"/>
                </a:ext>
              </a:extLst>
            </p:cNvPr>
            <p:cNvSpPr/>
            <p:nvPr/>
          </p:nvSpPr>
          <p:spPr>
            <a:xfrm>
              <a:off x="2283961" y="834006"/>
              <a:ext cx="218083" cy="221209"/>
            </a:xfrm>
            <a:prstGeom prst="rect">
              <a:avLst/>
            </a:prstGeom>
            <a:solidFill>
              <a:srgbClr val="000086"/>
            </a:solidFill>
            <a:ln>
              <a:solidFill>
                <a:srgbClr val="0000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E2A484F-293A-0D8E-88A2-BA0342BE5D98}"/>
              </a:ext>
            </a:extLst>
          </p:cNvPr>
          <p:cNvGrpSpPr/>
          <p:nvPr/>
        </p:nvGrpSpPr>
        <p:grpSpPr>
          <a:xfrm>
            <a:off x="298301" y="2559294"/>
            <a:ext cx="620433" cy="531773"/>
            <a:chOff x="2887991" y="1062684"/>
            <a:chExt cx="1679017" cy="1507439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695AD4E-FE85-CD39-9997-1AC67A6A0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7991" y="1062684"/>
              <a:ext cx="1679017" cy="1507439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CCF4ECD-871F-0CC9-2383-9BE9D9CFA64A}"/>
                </a:ext>
              </a:extLst>
            </p:cNvPr>
            <p:cNvSpPr/>
            <p:nvPr/>
          </p:nvSpPr>
          <p:spPr>
            <a:xfrm>
              <a:off x="4309031" y="1160582"/>
              <a:ext cx="215167" cy="310226"/>
            </a:xfrm>
            <a:prstGeom prst="rect">
              <a:avLst/>
            </a:prstGeom>
            <a:solidFill>
              <a:srgbClr val="000086"/>
            </a:solidFill>
            <a:ln>
              <a:solidFill>
                <a:srgbClr val="0000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82A864-E266-262E-4B7A-854500F8B333}"/>
              </a:ext>
            </a:extLst>
          </p:cNvPr>
          <p:cNvGrpSpPr>
            <a:grpSpLocks noChangeAspect="1"/>
          </p:cNvGrpSpPr>
          <p:nvPr/>
        </p:nvGrpSpPr>
        <p:grpSpPr>
          <a:xfrm>
            <a:off x="7912348" y="530296"/>
            <a:ext cx="1200511" cy="1351835"/>
            <a:chOff x="2940759" y="1495728"/>
            <a:chExt cx="3258916" cy="366970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4F60E7-32D2-E37A-AE20-06EC3512E0B2}"/>
                </a:ext>
              </a:extLst>
            </p:cNvPr>
            <p:cNvCxnSpPr/>
            <p:nvPr/>
          </p:nvCxnSpPr>
          <p:spPr>
            <a:xfrm>
              <a:off x="2959173" y="1824824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731FCE7B-35C9-E3C2-44E5-DC469EC5F638}"/>
                </a:ext>
              </a:extLst>
            </p:cNvPr>
            <p:cNvSpPr txBox="1"/>
            <p:nvPr/>
          </p:nvSpPr>
          <p:spPr>
            <a:xfrm>
              <a:off x="5109767" y="4546870"/>
              <a:ext cx="1010174" cy="61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1s</a:t>
              </a:r>
              <a:r>
                <a:rPr lang="en-US" sz="12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endParaRPr lang="en-US" sz="12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3">
              <a:extLst>
                <a:ext uri="{FF2B5EF4-FFF2-40B4-BE49-F238E27FC236}">
                  <a16:creationId xmlns:a16="http://schemas.microsoft.com/office/drawing/2014/main" id="{06F3CED0-103C-27BE-D96C-975A0034B22F}"/>
                </a:ext>
              </a:extLst>
            </p:cNvPr>
            <p:cNvSpPr txBox="1"/>
            <p:nvPr/>
          </p:nvSpPr>
          <p:spPr>
            <a:xfrm>
              <a:off x="5132228" y="2724697"/>
              <a:ext cx="1067447" cy="61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1p</a:t>
              </a:r>
              <a:r>
                <a:rPr lang="en-US" sz="12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endParaRPr lang="en-US" sz="12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550CB539-C40D-7787-3D5B-5BA89237EF77}"/>
                </a:ext>
              </a:extLst>
            </p:cNvPr>
            <p:cNvSpPr txBox="1"/>
            <p:nvPr/>
          </p:nvSpPr>
          <p:spPr>
            <a:xfrm>
              <a:off x="5122369" y="3247916"/>
              <a:ext cx="1067446" cy="61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1p</a:t>
              </a:r>
              <a:r>
                <a:rPr lang="en-US" sz="12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3/2</a:t>
              </a:r>
              <a:endParaRPr lang="en-US" sz="12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D2BBD2-2B30-0659-468D-C4219ECEEBD2}"/>
                </a:ext>
              </a:extLst>
            </p:cNvPr>
            <p:cNvCxnSpPr/>
            <p:nvPr/>
          </p:nvCxnSpPr>
          <p:spPr>
            <a:xfrm>
              <a:off x="2940759" y="3121396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B4248-BAB8-313C-6DD4-04356D4572D5}"/>
                </a:ext>
              </a:extLst>
            </p:cNvPr>
            <p:cNvCxnSpPr/>
            <p:nvPr/>
          </p:nvCxnSpPr>
          <p:spPr>
            <a:xfrm>
              <a:off x="2940759" y="3644857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66A09A-D3EA-C811-263E-CE3108A4F1DA}"/>
                </a:ext>
              </a:extLst>
            </p:cNvPr>
            <p:cNvCxnSpPr/>
            <p:nvPr/>
          </p:nvCxnSpPr>
          <p:spPr>
            <a:xfrm>
              <a:off x="2940759" y="4877309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pngaaa.com-1438699">
              <a:extLst>
                <a:ext uri="{FF2B5EF4-FFF2-40B4-BE49-F238E27FC236}">
                  <a16:creationId xmlns:a16="http://schemas.microsoft.com/office/drawing/2014/main" id="{4FAEA5CB-69C9-00EF-E69C-86579B109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193668" y="3449033"/>
              <a:ext cx="396000" cy="394970"/>
            </a:xfrm>
            <a:prstGeom prst="rect">
              <a:avLst/>
            </a:prstGeom>
          </p:spPr>
        </p:pic>
        <p:pic>
          <p:nvPicPr>
            <p:cNvPr id="24" name="Picture 23" descr="pngaaa.com-1438699">
              <a:extLst>
                <a:ext uri="{FF2B5EF4-FFF2-40B4-BE49-F238E27FC236}">
                  <a16:creationId xmlns:a16="http://schemas.microsoft.com/office/drawing/2014/main" id="{93E7C960-187D-DA76-4BEF-30517DE60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3419564" y="4691065"/>
              <a:ext cx="396000" cy="394970"/>
            </a:xfrm>
            <a:prstGeom prst="rect">
              <a:avLst/>
            </a:prstGeom>
          </p:spPr>
        </p:pic>
        <p:pic>
          <p:nvPicPr>
            <p:cNvPr id="25" name="Picture 24" descr="pngaaa.com-1438699">
              <a:extLst>
                <a:ext uri="{FF2B5EF4-FFF2-40B4-BE49-F238E27FC236}">
                  <a16:creationId xmlns:a16="http://schemas.microsoft.com/office/drawing/2014/main" id="{17309609-D3D9-D752-C120-BE934E931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406673" y="4679038"/>
              <a:ext cx="396000" cy="394970"/>
            </a:xfrm>
            <a:prstGeom prst="rect">
              <a:avLst/>
            </a:prstGeom>
          </p:spPr>
        </p:pic>
        <p:pic>
          <p:nvPicPr>
            <p:cNvPr id="26" name="Picture 25" descr="pngaaa.com-1438699">
              <a:extLst>
                <a:ext uri="{FF2B5EF4-FFF2-40B4-BE49-F238E27FC236}">
                  <a16:creationId xmlns:a16="http://schemas.microsoft.com/office/drawing/2014/main" id="{CD235D5B-C40B-DB19-C9AC-F361AEEF7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685616" y="3440260"/>
              <a:ext cx="396000" cy="394970"/>
            </a:xfrm>
            <a:prstGeom prst="rect">
              <a:avLst/>
            </a:prstGeom>
          </p:spPr>
        </p:pic>
        <p:pic>
          <p:nvPicPr>
            <p:cNvPr id="28" name="Picture 27" descr="pngaaa.com-1438699">
              <a:extLst>
                <a:ext uri="{FF2B5EF4-FFF2-40B4-BE49-F238E27FC236}">
                  <a16:creationId xmlns:a16="http://schemas.microsoft.com/office/drawing/2014/main" id="{3EDCDB2F-A75F-352D-9765-E0D2E82A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3137636" y="3447372"/>
              <a:ext cx="396000" cy="394970"/>
            </a:xfrm>
            <a:prstGeom prst="rect">
              <a:avLst/>
            </a:prstGeom>
          </p:spPr>
        </p:pic>
        <p:pic>
          <p:nvPicPr>
            <p:cNvPr id="29" name="Picture 28" descr="pngaaa.com-1438699">
              <a:extLst>
                <a:ext uri="{FF2B5EF4-FFF2-40B4-BE49-F238E27FC236}">
                  <a16:creationId xmlns:a16="http://schemas.microsoft.com/office/drawing/2014/main" id="{F7B17D91-5977-00D2-5C5D-480FD2C2A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119588" y="1635128"/>
              <a:ext cx="396000" cy="394970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A3D93F-A893-31B7-5D1A-F92E7037C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7423" y="3457079"/>
              <a:ext cx="360000" cy="360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E37DE1D3-881F-800A-A040-E764733F57B3}"/>
                </a:ext>
              </a:extLst>
            </p:cNvPr>
            <p:cNvSpPr txBox="1"/>
            <p:nvPr/>
          </p:nvSpPr>
          <p:spPr>
            <a:xfrm>
              <a:off x="5078083" y="1495728"/>
              <a:ext cx="1067446" cy="61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1d</a:t>
              </a:r>
              <a:r>
                <a:rPr lang="en-US" sz="12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5/2</a:t>
              </a:r>
              <a:endParaRPr lang="en-US" sz="12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073F531-9DD1-B2EA-D826-A79BAE151302}"/>
              </a:ext>
            </a:extLst>
          </p:cNvPr>
          <p:cNvGrpSpPr>
            <a:grpSpLocks noChangeAspect="1"/>
          </p:cNvGrpSpPr>
          <p:nvPr/>
        </p:nvGrpSpPr>
        <p:grpSpPr>
          <a:xfrm>
            <a:off x="6708999" y="1014910"/>
            <a:ext cx="906808" cy="860241"/>
            <a:chOff x="2940759" y="2897407"/>
            <a:chExt cx="2307102" cy="218862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5AED9B4-F795-F3EB-F9B7-5DB2E432E045}"/>
                </a:ext>
              </a:extLst>
            </p:cNvPr>
            <p:cNvCxnSpPr/>
            <p:nvPr/>
          </p:nvCxnSpPr>
          <p:spPr>
            <a:xfrm>
              <a:off x="2940759" y="3121396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43AE30A-7252-70F2-1531-797E9B2522A3}"/>
                </a:ext>
              </a:extLst>
            </p:cNvPr>
            <p:cNvCxnSpPr/>
            <p:nvPr/>
          </p:nvCxnSpPr>
          <p:spPr>
            <a:xfrm>
              <a:off x="2940759" y="3644857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93A950E-65D5-2F19-784E-2334C1111C9B}"/>
                </a:ext>
              </a:extLst>
            </p:cNvPr>
            <p:cNvCxnSpPr/>
            <p:nvPr/>
          </p:nvCxnSpPr>
          <p:spPr>
            <a:xfrm>
              <a:off x="2940759" y="4877309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pngaaa.com-1438699">
              <a:extLst>
                <a:ext uri="{FF2B5EF4-FFF2-40B4-BE49-F238E27FC236}">
                  <a16:creationId xmlns:a16="http://schemas.microsoft.com/office/drawing/2014/main" id="{1F08D61A-0E2E-9F28-23FA-2B2703453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193668" y="3449033"/>
              <a:ext cx="396000" cy="394970"/>
            </a:xfrm>
            <a:prstGeom prst="rect">
              <a:avLst/>
            </a:prstGeom>
          </p:spPr>
        </p:pic>
        <p:pic>
          <p:nvPicPr>
            <p:cNvPr id="72" name="Picture 71" descr="pngaaa.com-1438699">
              <a:extLst>
                <a:ext uri="{FF2B5EF4-FFF2-40B4-BE49-F238E27FC236}">
                  <a16:creationId xmlns:a16="http://schemas.microsoft.com/office/drawing/2014/main" id="{8D335D2D-451D-4AC4-5C93-2CE1947C8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3419564" y="4691065"/>
              <a:ext cx="396000" cy="394970"/>
            </a:xfrm>
            <a:prstGeom prst="rect">
              <a:avLst/>
            </a:prstGeom>
          </p:spPr>
        </p:pic>
        <p:pic>
          <p:nvPicPr>
            <p:cNvPr id="74" name="Picture 73" descr="pngaaa.com-1438699">
              <a:extLst>
                <a:ext uri="{FF2B5EF4-FFF2-40B4-BE49-F238E27FC236}">
                  <a16:creationId xmlns:a16="http://schemas.microsoft.com/office/drawing/2014/main" id="{C47C9C59-78AF-78E0-C56E-4C3879743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406673" y="4679038"/>
              <a:ext cx="396000" cy="394970"/>
            </a:xfrm>
            <a:prstGeom prst="rect">
              <a:avLst/>
            </a:prstGeom>
          </p:spPr>
        </p:pic>
        <p:pic>
          <p:nvPicPr>
            <p:cNvPr id="76" name="Picture 75" descr="pngaaa.com-1438699">
              <a:extLst>
                <a:ext uri="{FF2B5EF4-FFF2-40B4-BE49-F238E27FC236}">
                  <a16:creationId xmlns:a16="http://schemas.microsoft.com/office/drawing/2014/main" id="{E3B098CE-0A98-8FDE-1F80-6A1A721D2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459359" y="2897407"/>
              <a:ext cx="396000" cy="394970"/>
            </a:xfrm>
            <a:prstGeom prst="rect">
              <a:avLst/>
            </a:prstGeom>
          </p:spPr>
        </p:pic>
        <p:pic>
          <p:nvPicPr>
            <p:cNvPr id="82" name="Picture 81" descr="pngaaa.com-1438699">
              <a:extLst>
                <a:ext uri="{FF2B5EF4-FFF2-40B4-BE49-F238E27FC236}">
                  <a16:creationId xmlns:a16="http://schemas.microsoft.com/office/drawing/2014/main" id="{A62EEE2A-2C52-7E2A-51BF-BD026C0CF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3650888" y="3448155"/>
              <a:ext cx="396000" cy="394970"/>
            </a:xfrm>
            <a:prstGeom prst="rect">
              <a:avLst/>
            </a:prstGeom>
          </p:spPr>
        </p:pic>
        <p:pic>
          <p:nvPicPr>
            <p:cNvPr id="100" name="Picture 99" descr="pngaaa.com-1438699">
              <a:extLst>
                <a:ext uri="{FF2B5EF4-FFF2-40B4-BE49-F238E27FC236}">
                  <a16:creationId xmlns:a16="http://schemas.microsoft.com/office/drawing/2014/main" id="{CC185227-CAFD-8681-4D35-BF29A227D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3353304" y="2908043"/>
              <a:ext cx="396000" cy="394970"/>
            </a:xfrm>
            <a:prstGeom prst="rect">
              <a:avLst/>
            </a:prstGeom>
          </p:spPr>
        </p:pic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19AB640-8D4A-27DF-DB66-C3F2DD1032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72421" y="3459365"/>
              <a:ext cx="360000" cy="360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9BC9CA7-A39C-5964-BAE1-325CC6F72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3616" y="3453266"/>
              <a:ext cx="360000" cy="360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E53F439-2A13-D5B8-332D-C892B20D2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720" y="2000167"/>
            <a:ext cx="906808" cy="74712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601949C-1945-7B57-4B18-1F3461BA68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5031" y="1992798"/>
            <a:ext cx="906808" cy="73833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F2194C4-6E12-76C6-6007-2FCBA835C8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8258" y="2800827"/>
            <a:ext cx="681456" cy="63278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A3BDC95-DB54-D201-4ED3-23C6E52851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7767" y="2825181"/>
            <a:ext cx="681456" cy="57486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FCB6CC19-F828-0B8D-ABA0-936DFBFFD8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031" y="3469375"/>
            <a:ext cx="4179750" cy="31544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Band Structure</a:t>
            </a: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082B5C33-DFB5-7C80-360B-D4FC915B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179"/>
            <a:ext cx="4428355" cy="31319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5F9C36-8864-AF05-87BC-32AD26DD9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66" y="1003877"/>
            <a:ext cx="4427034" cy="3131925"/>
          </a:xfrm>
          <a:prstGeom prst="rect">
            <a:avLst/>
          </a:prstGeom>
        </p:spPr>
      </p:pic>
      <p:sp>
        <p:nvSpPr>
          <p:cNvPr id="12" name="Text Box 93">
            <a:extLst>
              <a:ext uri="{FF2B5EF4-FFF2-40B4-BE49-F238E27FC236}">
                <a16:creationId xmlns:a16="http://schemas.microsoft.com/office/drawing/2014/main" id="{72B4A537-E844-036C-D025-544F674D4445}"/>
              </a:ext>
            </a:extLst>
          </p:cNvPr>
          <p:cNvSpPr txBox="1"/>
          <p:nvPr/>
        </p:nvSpPr>
        <p:spPr>
          <a:xfrm>
            <a:off x="3082564" y="607065"/>
            <a:ext cx="604274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</a:rPr>
              <a:t>Marín-</a:t>
            </a:r>
            <a:r>
              <a:rPr lang="en-US" sz="1600" dirty="0" err="1">
                <a:solidFill>
                  <a:schemeClr val="accent6"/>
                </a:solidFill>
              </a:rPr>
              <a:t>Lámbarri</a:t>
            </a:r>
            <a:r>
              <a:rPr lang="en-US" sz="1600" dirty="0">
                <a:solidFill>
                  <a:schemeClr val="accent6"/>
                </a:solidFill>
              </a:rPr>
              <a:t>, D. J. et al., Phys. Rev. Lett. 113, 012502 (2014)</a:t>
            </a:r>
          </a:p>
          <a:p>
            <a:pPr algn="r"/>
            <a:r>
              <a:rPr lang="en-US" altLang="zh-CN" sz="1600" dirty="0">
                <a:solidFill>
                  <a:schemeClr val="accent6"/>
                </a:solidFill>
              </a:rPr>
              <a:t>R. </a:t>
            </a:r>
            <a:r>
              <a:rPr lang="en-US" altLang="zh-CN" sz="1600" dirty="0" err="1">
                <a:solidFill>
                  <a:schemeClr val="accent6"/>
                </a:solidFill>
              </a:rPr>
              <a:t>Bijker</a:t>
            </a:r>
            <a:r>
              <a:rPr lang="en-US" altLang="zh-CN" sz="1600" dirty="0">
                <a:solidFill>
                  <a:schemeClr val="accent6"/>
                </a:solidFill>
              </a:rPr>
              <a:t> and F. </a:t>
            </a:r>
            <a:r>
              <a:rPr lang="en-US" altLang="zh-CN" sz="1600" dirty="0" err="1">
                <a:solidFill>
                  <a:schemeClr val="accent6"/>
                </a:solidFill>
              </a:rPr>
              <a:t>Iachello</a:t>
            </a:r>
            <a:r>
              <a:rPr lang="en-US" altLang="zh-CN" sz="1600" dirty="0">
                <a:solidFill>
                  <a:schemeClr val="accent6"/>
                </a:solidFill>
              </a:rPr>
              <a:t>, Phys. Rev. C, 61, 067305 (2000)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D3ACE2-C1C0-4ABA-D089-80CAB0CD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55" y="4158105"/>
            <a:ext cx="1336745" cy="1112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6F320-A1E2-AA49-87B1-495847802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906" y="4158104"/>
            <a:ext cx="1399064" cy="11123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37B494-0E26-7D39-37EC-5DDCBEC2C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305" y="4158104"/>
            <a:ext cx="1417162" cy="11123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4ACA42-1EC1-FE0C-41D7-A1F72165F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407" y="4158104"/>
            <a:ext cx="1418197" cy="11123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4EA67-87AA-F6F9-6806-227FF4FC2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1904" y="4168981"/>
            <a:ext cx="1430497" cy="1101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8B1F48-67EB-CB8F-89CB-56702E59B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9691" y="5343603"/>
            <a:ext cx="1031562" cy="13893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A10F86-FD2F-8C86-588F-6C61FCC82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5402" y="5343602"/>
            <a:ext cx="1073751" cy="1389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6C82DE-1BFD-66FD-AF3C-CDED68D692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5667" y="5345060"/>
            <a:ext cx="1073751" cy="13879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115DBD-9E07-70CC-641D-5BBC9345168E}"/>
              </a:ext>
            </a:extLst>
          </p:cNvPr>
          <p:cNvSpPr txBox="1"/>
          <p:nvPr/>
        </p:nvSpPr>
        <p:spPr>
          <a:xfrm>
            <a:off x="8102804" y="3035300"/>
            <a:ext cx="76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Exp.</a:t>
            </a:r>
            <a:endParaRPr lang="zh-CN" alt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79D15-3620-FC53-48A1-D740F3AD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3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Breathing Mode of Hoyle State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2CBBD9-3B06-3147-BFF1-36A520291E4D}"/>
              </a:ext>
            </a:extLst>
          </p:cNvPr>
          <p:cNvGrpSpPr/>
          <p:nvPr/>
        </p:nvGrpSpPr>
        <p:grpSpPr>
          <a:xfrm>
            <a:off x="848114" y="1394442"/>
            <a:ext cx="3888734" cy="1637102"/>
            <a:chOff x="214846" y="1360140"/>
            <a:chExt cx="3888734" cy="16371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8B1F48-67EB-CB8F-89CB-56702E59B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46" y="1360140"/>
              <a:ext cx="941263" cy="126777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E656D8-B519-863B-A01A-349078B5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868" y="1360141"/>
              <a:ext cx="1012670" cy="126777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1C8F73-9502-FDA6-BC6C-005781E2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7010" y="1360140"/>
              <a:ext cx="979757" cy="12677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FF1C39-CD3D-AB45-E185-6F31246819BF}"/>
                </a:ext>
              </a:extLst>
            </p:cNvPr>
            <p:cNvSpPr txBox="1"/>
            <p:nvPr/>
          </p:nvSpPr>
          <p:spPr>
            <a:xfrm>
              <a:off x="214846" y="2627910"/>
              <a:ext cx="3888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2"/>
                  </a:solidFill>
                </a:rPr>
                <a:t>Hoyle state	Rotation	      Breathing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5CD86F-D9D9-1261-84D6-F3911635566A}"/>
              </a:ext>
            </a:extLst>
          </p:cNvPr>
          <p:cNvSpPr txBox="1"/>
          <p:nvPr/>
        </p:nvSpPr>
        <p:spPr>
          <a:xfrm>
            <a:off x="214846" y="818842"/>
            <a:ext cx="388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3D density at y = 0 plane</a:t>
            </a:r>
            <a:endParaRPr lang="zh-CN" alt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C8672E-15C8-2C6B-60DE-6ACE32873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46" y="3664536"/>
            <a:ext cx="968362" cy="25616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80F913F-5B35-74D9-C97C-649411E98DFF}"/>
              </a:ext>
            </a:extLst>
          </p:cNvPr>
          <p:cNvSpPr txBox="1"/>
          <p:nvPr/>
        </p:nvSpPr>
        <p:spPr>
          <a:xfrm>
            <a:off x="142521" y="3156234"/>
            <a:ext cx="388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Angle distribution</a:t>
            </a:r>
            <a:endParaRPr lang="zh-CN" alt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05E51A-9784-208F-FC8F-CDB6987B7E72}"/>
              </a:ext>
            </a:extLst>
          </p:cNvPr>
          <p:cNvSpPr txBox="1"/>
          <p:nvPr/>
        </p:nvSpPr>
        <p:spPr>
          <a:xfrm>
            <a:off x="5514765" y="818842"/>
            <a:ext cx="349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Distance distribution</a:t>
            </a:r>
            <a:endParaRPr lang="zh-CN" altLang="en-US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79F32-C17F-F634-D38A-92590F585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608" y="3530944"/>
            <a:ext cx="3726756" cy="30410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10D7D1-B65F-66CE-0DB3-1B4C260B3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7287" y="1307852"/>
            <a:ext cx="3418970" cy="25693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E17A92-066F-C85C-A25A-4D128B952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4893" y="3966118"/>
            <a:ext cx="3554262" cy="25743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B564F7-22E3-DFD9-2803-8B26B01EAFC9}"/>
              </a:ext>
            </a:extLst>
          </p:cNvPr>
          <p:cNvGrpSpPr/>
          <p:nvPr/>
        </p:nvGrpSpPr>
        <p:grpSpPr>
          <a:xfrm>
            <a:off x="7779944" y="2196195"/>
            <a:ext cx="823235" cy="792680"/>
            <a:chOff x="6399962" y="835475"/>
            <a:chExt cx="1155391" cy="109065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204028-807B-D683-5BF5-CF0F6AFE4F42}"/>
                </a:ext>
              </a:extLst>
            </p:cNvPr>
            <p:cNvSpPr/>
            <p:nvPr/>
          </p:nvSpPr>
          <p:spPr>
            <a:xfrm>
              <a:off x="6399962" y="835475"/>
              <a:ext cx="1155391" cy="109065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Picture 12" descr="pngaaa.com-1438699">
              <a:extLst>
                <a:ext uri="{FF2B5EF4-FFF2-40B4-BE49-F238E27FC236}">
                  <a16:creationId xmlns:a16="http://schemas.microsoft.com/office/drawing/2014/main" id="{8FDE84BD-5EA8-08C8-CCE9-D27354EBC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450929">
              <a:off x="6851497" y="962579"/>
              <a:ext cx="216984" cy="216000"/>
            </a:xfrm>
            <a:prstGeom prst="rect">
              <a:avLst/>
            </a:prstGeom>
          </p:spPr>
        </p:pic>
        <p:pic>
          <p:nvPicPr>
            <p:cNvPr id="14" name="Picture 13" descr="PinClipart.com_pool-table-clip-art_1125526">
              <a:extLst>
                <a:ext uri="{FF2B5EF4-FFF2-40B4-BE49-F238E27FC236}">
                  <a16:creationId xmlns:a16="http://schemas.microsoft.com/office/drawing/2014/main" id="{84E3C80A-1083-BA44-B404-966CD2965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450929">
              <a:off x="7261928" y="1129125"/>
              <a:ext cx="216000" cy="216000"/>
            </a:xfrm>
            <a:prstGeom prst="rect">
              <a:avLst/>
            </a:prstGeom>
          </p:spPr>
        </p:pic>
        <p:pic>
          <p:nvPicPr>
            <p:cNvPr id="15" name="Picture 14" descr="PinClipart.com_pool-table-clip-art_1125526">
              <a:extLst>
                <a:ext uri="{FF2B5EF4-FFF2-40B4-BE49-F238E27FC236}">
                  <a16:creationId xmlns:a16="http://schemas.microsoft.com/office/drawing/2014/main" id="{17BFF4C4-4392-0710-1036-0C4A0C01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450929">
              <a:off x="6546947" y="1388319"/>
              <a:ext cx="216000" cy="216000"/>
            </a:xfrm>
            <a:prstGeom prst="rect">
              <a:avLst/>
            </a:prstGeom>
          </p:spPr>
        </p:pic>
        <p:pic>
          <p:nvPicPr>
            <p:cNvPr id="16" name="Picture 15" descr="pngaaa.com-1438699">
              <a:extLst>
                <a:ext uri="{FF2B5EF4-FFF2-40B4-BE49-F238E27FC236}">
                  <a16:creationId xmlns:a16="http://schemas.microsoft.com/office/drawing/2014/main" id="{ABF4C57C-7E3B-D47C-C0D4-1A42C7281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450929">
              <a:off x="6920118" y="1560998"/>
              <a:ext cx="216984" cy="21600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F2AEDF-1395-FDBB-8F23-4C3B6B936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8038" y="1123669"/>
              <a:ext cx="235274" cy="303296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71F3DDB-E1F3-9ADD-4837-D87AF915DC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52848" y="1085785"/>
              <a:ext cx="409567" cy="166224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EAFBE7-DFB4-5C1C-1F65-2DF398EAE9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1677" y="1157746"/>
              <a:ext cx="785621" cy="398061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EF28DEC-D145-2B5A-0342-4DCBE8E294EE}"/>
                </a:ext>
              </a:extLst>
            </p:cNvPr>
            <p:cNvCxnSpPr>
              <a:cxnSpLocks/>
            </p:cNvCxnSpPr>
            <p:nvPr/>
          </p:nvCxnSpPr>
          <p:spPr>
            <a:xfrm>
              <a:off x="6944828" y="999618"/>
              <a:ext cx="121075" cy="708558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5A960-369A-B839-080A-215A3C4A5C4A}"/>
                </a:ext>
              </a:extLst>
            </p:cNvPr>
            <p:cNvCxnSpPr>
              <a:cxnSpLocks/>
              <a:stCxn id="14" idx="2"/>
              <a:endCxn id="16" idx="0"/>
            </p:cNvCxnSpPr>
            <p:nvPr/>
          </p:nvCxnSpPr>
          <p:spPr>
            <a:xfrm flipH="1">
              <a:off x="7099249" y="1318820"/>
              <a:ext cx="200040" cy="268483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4189C62-E24C-885D-777C-46E75BAD8C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2460" y="1481435"/>
              <a:ext cx="373291" cy="172357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0A7FC4-A4F4-C66A-0C0D-C5349C8229F5}"/>
              </a:ext>
            </a:extLst>
          </p:cNvPr>
          <p:cNvGrpSpPr/>
          <p:nvPr/>
        </p:nvGrpSpPr>
        <p:grpSpPr>
          <a:xfrm rot="2181147">
            <a:off x="7233637" y="4691291"/>
            <a:ext cx="1626532" cy="708696"/>
            <a:chOff x="410704" y="835475"/>
            <a:chExt cx="3622290" cy="16460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CE91E5-7372-29F8-C8D7-D5CD5F61593E}"/>
                </a:ext>
              </a:extLst>
            </p:cNvPr>
            <p:cNvSpPr/>
            <p:nvPr/>
          </p:nvSpPr>
          <p:spPr>
            <a:xfrm>
              <a:off x="1659440" y="835475"/>
              <a:ext cx="1155391" cy="1090656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BDFB1C-197D-7B36-727D-8774964ABE1D}"/>
                </a:ext>
              </a:extLst>
            </p:cNvPr>
            <p:cNvSpPr/>
            <p:nvPr/>
          </p:nvSpPr>
          <p:spPr>
            <a:xfrm>
              <a:off x="2877603" y="1390822"/>
              <a:ext cx="1155391" cy="1090655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8118A4-C3A2-3AFB-3348-45D7C583CF49}"/>
                </a:ext>
              </a:extLst>
            </p:cNvPr>
            <p:cNvSpPr/>
            <p:nvPr/>
          </p:nvSpPr>
          <p:spPr>
            <a:xfrm>
              <a:off x="410704" y="1307416"/>
              <a:ext cx="1155391" cy="1090655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395805B-CA0A-BE5E-BB3A-F1419655B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992" y="1380805"/>
              <a:ext cx="1249143" cy="545325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4453382-7891-2C5D-6B51-147467749A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7135" y="1380805"/>
              <a:ext cx="1361854" cy="545325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26B433-CCAB-3DEF-CD5C-9AF3305E1C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012" y="1960657"/>
              <a:ext cx="2742143" cy="0"/>
            </a:xfrm>
            <a:prstGeom prst="line">
              <a:avLst/>
            </a:prstGeom>
            <a:ln w="254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D027029-E496-1037-C7DA-262CD71118B3}"/>
              </a:ext>
            </a:extLst>
          </p:cNvPr>
          <p:cNvGrpSpPr/>
          <p:nvPr/>
        </p:nvGrpSpPr>
        <p:grpSpPr>
          <a:xfrm>
            <a:off x="1698318" y="4345045"/>
            <a:ext cx="1400965" cy="1041314"/>
            <a:chOff x="1698318" y="4345045"/>
            <a:chExt cx="1400965" cy="104131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533FF95-DD62-2988-83CF-AE6F34BD99C0}"/>
                </a:ext>
              </a:extLst>
            </p:cNvPr>
            <p:cNvGrpSpPr/>
            <p:nvPr/>
          </p:nvGrpSpPr>
          <p:grpSpPr>
            <a:xfrm>
              <a:off x="1698318" y="4345045"/>
              <a:ext cx="1157610" cy="1041314"/>
              <a:chOff x="975173" y="1216875"/>
              <a:chExt cx="2698404" cy="235373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44147AB-0F7E-03E6-1006-EB7AAA01F76F}"/>
                  </a:ext>
                </a:extLst>
              </p:cNvPr>
              <p:cNvGrpSpPr/>
              <p:nvPr/>
            </p:nvGrpSpPr>
            <p:grpSpPr>
              <a:xfrm>
                <a:off x="1128292" y="1435663"/>
                <a:ext cx="2545285" cy="2134942"/>
                <a:chOff x="963139" y="835475"/>
                <a:chExt cx="2545285" cy="2134942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61DC92A-5763-7FE3-24C8-E63E6F26F234}"/>
                    </a:ext>
                  </a:extLst>
                </p:cNvPr>
                <p:cNvSpPr/>
                <p:nvPr/>
              </p:nvSpPr>
              <p:spPr>
                <a:xfrm>
                  <a:off x="1659440" y="835475"/>
                  <a:ext cx="1155391" cy="1090656"/>
                </a:xfrm>
                <a:prstGeom prst="ellipse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037C7BB1-64E6-4026-084B-6EFE6AAB0C42}"/>
                    </a:ext>
                  </a:extLst>
                </p:cNvPr>
                <p:cNvSpPr/>
                <p:nvPr/>
              </p:nvSpPr>
              <p:spPr>
                <a:xfrm>
                  <a:off x="2353033" y="1879761"/>
                  <a:ext cx="1155391" cy="1090656"/>
                </a:xfrm>
                <a:prstGeom prst="ellipse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AFC9462-67D5-B67C-344A-AB192EC724F5}"/>
                    </a:ext>
                  </a:extLst>
                </p:cNvPr>
                <p:cNvSpPr/>
                <p:nvPr/>
              </p:nvSpPr>
              <p:spPr>
                <a:xfrm>
                  <a:off x="963139" y="1862509"/>
                  <a:ext cx="1155391" cy="1090656"/>
                </a:xfrm>
                <a:prstGeom prst="ellipse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D9242EA-B1F8-1890-40B1-F122E8325CF3}"/>
                    </a:ext>
                  </a:extLst>
                </p:cNvPr>
                <p:cNvCxnSpPr/>
                <p:nvPr/>
              </p:nvCxnSpPr>
              <p:spPr>
                <a:xfrm flipV="1">
                  <a:off x="1472749" y="1380804"/>
                  <a:ext cx="764387" cy="1090657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23D115D-AFA7-8412-39C9-8DA75EE2B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237136" y="1380804"/>
                  <a:ext cx="744685" cy="1090657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6391C71-7BBD-F047-9A95-0214E70D7C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92452" y="2471461"/>
                  <a:ext cx="1489369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2F41B7EE-AC4D-C701-E52B-DF8A295FF2E7}"/>
                  </a:ext>
                </a:extLst>
              </p:cNvPr>
              <p:cNvSpPr/>
              <p:nvPr/>
            </p:nvSpPr>
            <p:spPr>
              <a:xfrm rot="858085">
                <a:off x="1461133" y="2856536"/>
                <a:ext cx="451966" cy="476046"/>
              </a:xfrm>
              <a:prstGeom prst="arc">
                <a:avLst>
                  <a:gd name="adj1" fmla="val 16583893"/>
                  <a:gd name="adj2" fmla="val 20269230"/>
                </a:avLst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BCA8F803-1012-2022-0CFC-4CAFB4038393}"/>
                  </a:ext>
                </a:extLst>
              </p:cNvPr>
              <p:cNvSpPr/>
              <p:nvPr/>
            </p:nvSpPr>
            <p:spPr>
              <a:xfrm rot="15993017">
                <a:off x="2884826" y="2833626"/>
                <a:ext cx="451966" cy="476046"/>
              </a:xfrm>
              <a:prstGeom prst="arc">
                <a:avLst>
                  <a:gd name="adj1" fmla="val 16583893"/>
                  <a:gd name="adj2" fmla="val 20269230"/>
                </a:avLst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DB4212-75DA-E573-96EC-9BE5F516D343}"/>
                  </a:ext>
                </a:extLst>
              </p:cNvPr>
              <p:cNvSpPr txBox="1"/>
              <p:nvPr/>
            </p:nvSpPr>
            <p:spPr>
              <a:xfrm>
                <a:off x="975173" y="2173096"/>
                <a:ext cx="1045774" cy="904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000" b="1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20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07DEAFD-1224-C05C-9602-553CC60B0B3B}"/>
                  </a:ext>
                </a:extLst>
              </p:cNvPr>
              <p:cNvSpPr txBox="1"/>
              <p:nvPr/>
            </p:nvSpPr>
            <p:spPr>
              <a:xfrm>
                <a:off x="2034730" y="1216875"/>
                <a:ext cx="1414417" cy="904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000" b="1" i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20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64AB5BFA-ACD7-26AC-2134-8016D7F7AD6B}"/>
                </a:ext>
              </a:extLst>
            </p:cNvPr>
            <p:cNvSpPr/>
            <p:nvPr/>
          </p:nvSpPr>
          <p:spPr>
            <a:xfrm rot="8518279">
              <a:off x="2198295" y="4604530"/>
              <a:ext cx="199954" cy="204223"/>
            </a:xfrm>
            <a:prstGeom prst="arc">
              <a:avLst>
                <a:gd name="adj1" fmla="val 16583893"/>
                <a:gd name="adj2" fmla="val 20269230"/>
              </a:avLst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9223AF3-2CAB-6C50-12AE-07BD91A74620}"/>
                </a:ext>
              </a:extLst>
            </p:cNvPr>
            <p:cNvSpPr txBox="1"/>
            <p:nvPr/>
          </p:nvSpPr>
          <p:spPr>
            <a:xfrm>
              <a:off x="2492501" y="4789662"/>
              <a:ext cx="60678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zh-CN" sz="20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C8423-7418-92D7-F3A2-156EAF54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1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8719820" cy="143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To summarize the geometry properties of each states in the low-lying spectrum of </a:t>
            </a:r>
            <a:r>
              <a:rPr lang="en-US" altLang="zh-CN" sz="2000" baseline="30000" dirty="0">
                <a:solidFill>
                  <a:schemeClr val="tx1"/>
                </a:solidFill>
                <a:uFillTx/>
                <a:ea typeface="Arial Unicode MS" pitchFamily="34" charset="-122"/>
                <a:cs typeface="Arial" panose="020B0604020202020204" pitchFamily="34" charset="0"/>
              </a:rPr>
              <a:t>12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 calculated by NLEFT: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2 types of shape: equilateral or large angle obtuse triangle.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  <a:sym typeface="+mn-ea"/>
              </a:rPr>
              <a:t>α 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cluster is well maintained (solid triangles) or diminished (dashed ones).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Geometry Information in the Low-Lying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" y="2325370"/>
            <a:ext cx="7717790" cy="4333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61A89-9806-1C53-186D-74713F3F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726" y="712728"/>
            <a:ext cx="8817988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n-US" altLang="zh-CN" sz="2000" b="1" dirty="0">
                <a:solidFill>
                  <a:schemeClr val="tx2"/>
                </a:solidFill>
              </a:rPr>
              <a:t>Summary</a:t>
            </a:r>
            <a:r>
              <a:rPr lang="en-US" altLang="zh-CN" sz="2000" dirty="0"/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altLang="zh-CN" sz="2000" dirty="0"/>
              <a:t>Low-lying spectrum of </a:t>
            </a:r>
            <a:r>
              <a:rPr lang="en-US" altLang="zh-CN" sz="2000" baseline="30000" dirty="0">
                <a:uFillTx/>
                <a:sym typeface="+mn-ea"/>
              </a:rPr>
              <a:t>12</a:t>
            </a:r>
            <a:r>
              <a:rPr lang="en-US" altLang="zh-CN" sz="2000" dirty="0">
                <a:sym typeface="+mn-ea"/>
              </a:rPr>
              <a:t>C </a:t>
            </a:r>
            <a:r>
              <a:rPr lang="en-US" altLang="zh-CN" sz="2000" dirty="0"/>
              <a:t>have been studied by NLEFT using SU(4) and N2LO interaction, the agreement with experiment is impressive, not only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energies</a:t>
            </a:r>
            <a:r>
              <a:rPr lang="en-US" altLang="zh-CN" sz="2000" dirty="0"/>
              <a:t>, but also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electromagnetic transitions </a:t>
            </a:r>
            <a:r>
              <a:rPr lang="en-US" altLang="zh-CN" sz="2000" dirty="0"/>
              <a:t>and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density profiles</a:t>
            </a:r>
            <a:r>
              <a:rPr lang="en-US" altLang="zh-CN" sz="2000" dirty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altLang="zh-CN" sz="2000" dirty="0"/>
              <a:t>A tomographic scan of the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three-dimensional geometry </a:t>
            </a:r>
            <a:r>
              <a:rPr lang="en-US" altLang="zh-CN" sz="2000" dirty="0"/>
              <a:t>of the nuclear states has been introduced. The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Hoyle state and its rotational excitations</a:t>
            </a:r>
            <a:r>
              <a:rPr lang="en-US" altLang="zh-CN" sz="2000" dirty="0"/>
              <a:t>, as already stated in 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E. </a:t>
            </a:r>
            <a:r>
              <a:rPr lang="en-US" sz="1600" dirty="0" err="1">
                <a:solidFill>
                  <a:schemeClr val="accent6"/>
                </a:solidFill>
                <a:sym typeface="+mn-ea"/>
              </a:rPr>
              <a:t>Epelbaum</a:t>
            </a:r>
            <a:r>
              <a:rPr lang="en-US" sz="1600" dirty="0">
                <a:solidFill>
                  <a:schemeClr val="accent6"/>
                </a:solidFill>
                <a:sym typeface="+mn-ea"/>
              </a:rPr>
              <a:t> et al., PRL 109, 252501 (2012)</a:t>
            </a:r>
            <a:r>
              <a:rPr lang="en-US" altLang="zh-CN" sz="2000" dirty="0"/>
              <a:t>, are found to be an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obtuse triangle with large angle</a:t>
            </a:r>
            <a:r>
              <a:rPr lang="en-US" altLang="zh-CN" sz="2000" dirty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altLang="zh-CN" sz="2000" dirty="0"/>
              <a:t>Geometric structure (angle/distance) has been discussed, characteristics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cluster structure </a:t>
            </a:r>
            <a:r>
              <a:rPr lang="en-US" altLang="zh-CN" sz="2000" dirty="0"/>
              <a:t>and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single-particle structure </a:t>
            </a:r>
            <a:r>
              <a:rPr lang="en-US" altLang="zh-CN" sz="2000" dirty="0"/>
              <a:t>are shown.</a:t>
            </a:r>
          </a:p>
          <a:p>
            <a:pPr marL="342900" indent="-342900" algn="just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endParaRPr lang="en-US" altLang="zh-CN" sz="2000" dirty="0"/>
          </a:p>
          <a:p>
            <a:pPr algn="just">
              <a:spcBef>
                <a:spcPts val="900"/>
              </a:spcBef>
              <a:spcAft>
                <a:spcPts val="450"/>
              </a:spcAft>
            </a:pPr>
            <a:r>
              <a:rPr lang="en-US" altLang="zh-CN" sz="2000" b="1" dirty="0">
                <a:solidFill>
                  <a:schemeClr val="tx2"/>
                </a:solidFill>
              </a:rPr>
              <a:t>Perspectives</a:t>
            </a:r>
          </a:p>
          <a:p>
            <a:pPr marL="342900" indent="-342900"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altLang="zh-CN" sz="2000" baseline="30000" dirty="0">
                <a:solidFill>
                  <a:schemeClr val="tx1"/>
                </a:solidFill>
                <a:uFillTx/>
              </a:rPr>
              <a:t>16</a:t>
            </a:r>
            <a:r>
              <a:rPr lang="en-US" altLang="zh-CN" sz="2000" dirty="0"/>
              <a:t>O, </a:t>
            </a:r>
            <a:r>
              <a:rPr lang="en-US" altLang="zh-CN" sz="2000" baseline="30000" dirty="0">
                <a:uFillTx/>
              </a:rPr>
              <a:t>20</a:t>
            </a:r>
            <a:r>
              <a:rPr lang="en-US" altLang="zh-CN" sz="2000" dirty="0"/>
              <a:t>Ne, ... </a:t>
            </a:r>
            <a:r>
              <a:rPr lang="en-US" altLang="zh-CN" sz="2000" baseline="30000" dirty="0">
                <a:uFillTx/>
              </a:rPr>
              <a:t>40</a:t>
            </a:r>
            <a:r>
              <a:rPr lang="en-US" altLang="zh-CN" sz="2000" dirty="0"/>
              <a:t>Ca</a:t>
            </a:r>
          </a:p>
          <a:p>
            <a:pPr marL="342900" indent="-342900" algn="just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altLang="zh-CN" sz="2000" dirty="0"/>
              <a:t>Full N3LO interaction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809922" y="5963234"/>
            <a:ext cx="4035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Elhatisari et al., Nature 630, 59 (2024)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B371F-A086-C4A7-81AE-CF2B94FC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APPENDIX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FB25E-F00E-B30E-AF47-D87F913B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0" y="1185545"/>
            <a:ext cx="6905625" cy="44862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571C4-D19B-F43F-0DA5-126CEA5B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Low-Lying Levels in Carbon-12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1A336DC-C5BF-1540-D207-64E61AA5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669319"/>
            <a:ext cx="6210300" cy="37261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3DCA24-A328-A7D3-59EE-15E8D193188C}"/>
              </a:ext>
            </a:extLst>
          </p:cNvPr>
          <p:cNvSpPr txBox="1"/>
          <p:nvPr/>
        </p:nvSpPr>
        <p:spPr>
          <a:xfrm>
            <a:off x="279400" y="4410681"/>
            <a:ext cx="863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Rotation of equilateral triangle: 0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, 2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, 3</a:t>
            </a:r>
            <a:r>
              <a:rPr lang="en-US" altLang="zh-CN" sz="2000" baseline="30000" dirty="0"/>
              <a:t>−</a:t>
            </a:r>
            <a:r>
              <a:rPr lang="en-US" altLang="zh-CN" sz="2000" dirty="0"/>
              <a:t>, 4</a:t>
            </a:r>
            <a:r>
              <a:rPr lang="en-US" altLang="zh-CN" sz="2000" baseline="30000" dirty="0"/>
              <a:t>±</a:t>
            </a:r>
            <a:r>
              <a:rPr lang="en-US" altLang="zh-CN" sz="2000" dirty="0"/>
              <a:t>, and 5</a:t>
            </a:r>
            <a:r>
              <a:rPr lang="en-US" altLang="zh-CN" sz="2000" baseline="30000" dirty="0"/>
              <a:t>−</a:t>
            </a:r>
            <a:r>
              <a:rPr lang="en-US" altLang="zh-CN" sz="2000" dirty="0"/>
              <a:t> states (ground state band)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Shape of Hoyle state and Hoyle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Breathing modes of Hoyle state and its rotational excitations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… …</a:t>
            </a:r>
            <a:endParaRPr lang="zh-CN" alt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8183CE-1A1F-E9D4-413F-3366E274BB6C}"/>
              </a:ext>
            </a:extLst>
          </p:cNvPr>
          <p:cNvSpPr txBox="1"/>
          <p:nvPr/>
        </p:nvSpPr>
        <p:spPr>
          <a:xfrm>
            <a:off x="2057400" y="571500"/>
            <a:ext cx="554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Selected low-lying experimental spectrum of </a:t>
            </a:r>
            <a:r>
              <a:rPr lang="en-US" altLang="zh-CN" sz="2000" b="1" baseline="30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 Box 93">
            <a:extLst>
              <a:ext uri="{FF2B5EF4-FFF2-40B4-BE49-F238E27FC236}">
                <a16:creationId xmlns:a16="http://schemas.microsoft.com/office/drawing/2014/main" id="{092664B3-DEB2-A5A1-4C77-F451F7C57F8F}"/>
              </a:ext>
            </a:extLst>
          </p:cNvPr>
          <p:cNvSpPr txBox="1"/>
          <p:nvPr/>
        </p:nvSpPr>
        <p:spPr>
          <a:xfrm>
            <a:off x="2324100" y="938004"/>
            <a:ext cx="3594100" cy="491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6"/>
                </a:solidFill>
              </a:rPr>
              <a:t>J. H. Kelley, J. E. Purcell, and C. G. </a:t>
            </a:r>
            <a:r>
              <a:rPr lang="en-US" sz="1600" dirty="0" err="1">
                <a:solidFill>
                  <a:schemeClr val="accent6"/>
                </a:solidFill>
              </a:rPr>
              <a:t>Sheu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Nucl</a:t>
            </a:r>
            <a:r>
              <a:rPr lang="en-US" sz="1600" dirty="0">
                <a:solidFill>
                  <a:schemeClr val="accent6"/>
                </a:solidFill>
              </a:rPr>
              <a:t>. Phys. A, 968, 71–253 (2017)</a:t>
            </a:r>
          </a:p>
        </p:txBody>
      </p:sp>
      <p:sp>
        <p:nvSpPr>
          <p:cNvPr id="54" name="Text Box 93">
            <a:extLst>
              <a:ext uri="{FF2B5EF4-FFF2-40B4-BE49-F238E27FC236}">
                <a16:creationId xmlns:a16="http://schemas.microsoft.com/office/drawing/2014/main" id="{86995C9A-491C-B704-7A4E-267A1651C07D}"/>
              </a:ext>
            </a:extLst>
          </p:cNvPr>
          <p:cNvSpPr txBox="1"/>
          <p:nvPr/>
        </p:nvSpPr>
        <p:spPr>
          <a:xfrm>
            <a:off x="636549" y="4757423"/>
            <a:ext cx="8356600" cy="2941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6"/>
                </a:solidFill>
              </a:rPr>
              <a:t>R. </a:t>
            </a:r>
            <a:r>
              <a:rPr lang="en-US" sz="1600" dirty="0" err="1">
                <a:solidFill>
                  <a:schemeClr val="accent6"/>
                </a:solidFill>
              </a:rPr>
              <a:t>Bijker</a:t>
            </a:r>
            <a:r>
              <a:rPr lang="en-US" sz="1600" dirty="0">
                <a:solidFill>
                  <a:schemeClr val="accent6"/>
                </a:solidFill>
              </a:rPr>
              <a:t> and F. </a:t>
            </a:r>
            <a:r>
              <a:rPr lang="en-US" sz="1600" dirty="0" err="1">
                <a:solidFill>
                  <a:schemeClr val="accent6"/>
                </a:solidFill>
              </a:rPr>
              <a:t>Iachello</a:t>
            </a:r>
            <a:r>
              <a:rPr lang="en-US" sz="1600" dirty="0">
                <a:solidFill>
                  <a:schemeClr val="accent6"/>
                </a:solidFill>
              </a:rPr>
              <a:t>, Phys. Rev. C, 61, 067305 (2000)</a:t>
            </a:r>
          </a:p>
        </p:txBody>
      </p:sp>
      <p:sp>
        <p:nvSpPr>
          <p:cNvPr id="56" name="Text Box 93">
            <a:extLst>
              <a:ext uri="{FF2B5EF4-FFF2-40B4-BE49-F238E27FC236}">
                <a16:creationId xmlns:a16="http://schemas.microsoft.com/office/drawing/2014/main" id="{6B7C2749-8755-816E-859D-30BD1CE60B0C}"/>
              </a:ext>
            </a:extLst>
          </p:cNvPr>
          <p:cNvSpPr txBox="1"/>
          <p:nvPr/>
        </p:nvSpPr>
        <p:spPr>
          <a:xfrm>
            <a:off x="636549" y="5360037"/>
            <a:ext cx="8356600" cy="2941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6"/>
                </a:solidFill>
              </a:rPr>
              <a:t>M. Freer and H. O. U. </a:t>
            </a:r>
            <a:r>
              <a:rPr lang="en-US" sz="1600" dirty="0" err="1">
                <a:solidFill>
                  <a:schemeClr val="accent6"/>
                </a:solidFill>
              </a:rPr>
              <a:t>Fynbo</a:t>
            </a:r>
            <a:r>
              <a:rPr lang="en-US" sz="1600" dirty="0">
                <a:solidFill>
                  <a:schemeClr val="accent6"/>
                </a:solidFill>
              </a:rPr>
              <a:t>, Prog. Part. </a:t>
            </a:r>
            <a:r>
              <a:rPr lang="en-US" sz="1600" dirty="0" err="1">
                <a:solidFill>
                  <a:schemeClr val="accent6"/>
                </a:solidFill>
              </a:rPr>
              <a:t>Nucl</a:t>
            </a:r>
            <a:r>
              <a:rPr lang="en-US" sz="1600" dirty="0">
                <a:solidFill>
                  <a:schemeClr val="accent6"/>
                </a:solidFill>
              </a:rPr>
              <a:t>. Phys., 78, 1–23 (2014)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CE6CF9-3325-FC7B-E5AB-173AC7D3FEF1}"/>
              </a:ext>
            </a:extLst>
          </p:cNvPr>
          <p:cNvSpPr txBox="1"/>
          <p:nvPr/>
        </p:nvSpPr>
        <p:spPr>
          <a:xfrm>
            <a:off x="647700" y="5938278"/>
            <a:ext cx="7848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K. C. W. Li et al., Phys. Lett. B, 827, 136928 (2022)</a:t>
            </a:r>
            <a:r>
              <a:rPr lang="en-US" altLang="zh-CN" sz="1600" dirty="0">
                <a:solidFill>
                  <a:schemeClr val="accent6"/>
                </a:solidFill>
              </a:rPr>
              <a:t>; </a:t>
            </a:r>
            <a:r>
              <a:rPr lang="nb-NO" altLang="zh-CN" sz="1600" dirty="0">
                <a:solidFill>
                  <a:schemeClr val="accent6"/>
                </a:solidFill>
              </a:rPr>
              <a:t>Z. Cheng et al. arXiv: 2406.15060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FA8ED5-E6E9-6588-911C-2FAFE2D5C145}"/>
              </a:ext>
            </a:extLst>
          </p:cNvPr>
          <p:cNvGrpSpPr/>
          <p:nvPr/>
        </p:nvGrpSpPr>
        <p:grpSpPr>
          <a:xfrm>
            <a:off x="2201439" y="2273076"/>
            <a:ext cx="3861109" cy="839754"/>
            <a:chOff x="2201439" y="2273076"/>
            <a:chExt cx="3861109" cy="83975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3435CB-1AE5-49DF-5ED4-7BE712CF8862}"/>
                </a:ext>
              </a:extLst>
            </p:cNvPr>
            <p:cNvSpPr/>
            <p:nvPr/>
          </p:nvSpPr>
          <p:spPr>
            <a:xfrm>
              <a:off x="5643448" y="2273076"/>
              <a:ext cx="419100" cy="1817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7DD147-6820-0A6B-87A3-1CFFC287C3D4}"/>
                </a:ext>
              </a:extLst>
            </p:cNvPr>
            <p:cNvSpPr/>
            <p:nvPr/>
          </p:nvSpPr>
          <p:spPr>
            <a:xfrm>
              <a:off x="2201439" y="2931129"/>
              <a:ext cx="419100" cy="1817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990A11-E224-732A-F01E-F04852A08584}"/>
                </a:ext>
              </a:extLst>
            </p:cNvPr>
            <p:cNvSpPr/>
            <p:nvPr/>
          </p:nvSpPr>
          <p:spPr>
            <a:xfrm>
              <a:off x="2772941" y="2656060"/>
              <a:ext cx="419100" cy="1817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30B378-FB56-FD09-E69D-3A04331971EE}"/>
              </a:ext>
            </a:extLst>
          </p:cNvPr>
          <p:cNvGrpSpPr/>
          <p:nvPr/>
        </p:nvGrpSpPr>
        <p:grpSpPr>
          <a:xfrm>
            <a:off x="2201439" y="1141845"/>
            <a:ext cx="4992260" cy="2875876"/>
            <a:chOff x="2201439" y="1141845"/>
            <a:chExt cx="4992260" cy="287587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231259-414A-5C72-878D-D744A8B8CB68}"/>
                </a:ext>
              </a:extLst>
            </p:cNvPr>
            <p:cNvSpPr/>
            <p:nvPr/>
          </p:nvSpPr>
          <p:spPr>
            <a:xfrm>
              <a:off x="3357449" y="2694857"/>
              <a:ext cx="419100" cy="1817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BF6622-0846-2CE8-D065-BAE1EBB36931}"/>
                </a:ext>
              </a:extLst>
            </p:cNvPr>
            <p:cNvGrpSpPr/>
            <p:nvPr/>
          </p:nvGrpSpPr>
          <p:grpSpPr>
            <a:xfrm>
              <a:off x="2201439" y="1141845"/>
              <a:ext cx="4992260" cy="2875876"/>
              <a:chOff x="2201439" y="1141845"/>
              <a:chExt cx="4992260" cy="2875876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0FA9FDC-1321-7344-57BE-A778DC3E9EBF}"/>
                  </a:ext>
                </a:extLst>
              </p:cNvPr>
              <p:cNvSpPr/>
              <p:nvPr/>
            </p:nvSpPr>
            <p:spPr>
              <a:xfrm>
                <a:off x="2201439" y="3836020"/>
                <a:ext cx="419100" cy="18170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8D7EDA-C7E1-DAAF-8DAF-61B65FBA281C}"/>
                  </a:ext>
                </a:extLst>
              </p:cNvPr>
              <p:cNvSpPr/>
              <p:nvPr/>
            </p:nvSpPr>
            <p:spPr>
              <a:xfrm>
                <a:off x="2772941" y="3327230"/>
                <a:ext cx="419100" cy="18170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9410C3-B4C0-65A9-BC37-357FB2820896}"/>
                  </a:ext>
                </a:extLst>
              </p:cNvPr>
              <p:cNvSpPr/>
              <p:nvPr/>
            </p:nvSpPr>
            <p:spPr>
              <a:xfrm>
                <a:off x="6209603" y="2259369"/>
                <a:ext cx="419100" cy="18170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32474A-3BF7-FE3C-F7BE-E84B75ABED77}"/>
                  </a:ext>
                </a:extLst>
              </p:cNvPr>
              <p:cNvSpPr/>
              <p:nvPr/>
            </p:nvSpPr>
            <p:spPr>
              <a:xfrm>
                <a:off x="6774599" y="1141845"/>
                <a:ext cx="419100" cy="18170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E82CBF2-17EC-14C8-DC88-7FC799DACB06}"/>
                  </a:ext>
                </a:extLst>
              </p:cNvPr>
              <p:cNvSpPr/>
              <p:nvPr/>
            </p:nvSpPr>
            <p:spPr>
              <a:xfrm>
                <a:off x="5638919" y="2127947"/>
                <a:ext cx="419100" cy="18170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C01C07-AB03-460A-C105-B72B3555A78E}"/>
              </a:ext>
            </a:extLst>
          </p:cNvPr>
          <p:cNvGrpSpPr/>
          <p:nvPr/>
        </p:nvGrpSpPr>
        <p:grpSpPr>
          <a:xfrm>
            <a:off x="2201439" y="1962070"/>
            <a:ext cx="3852051" cy="867578"/>
            <a:chOff x="2201439" y="1962070"/>
            <a:chExt cx="3852051" cy="86757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C04CD7-98A4-7AE1-8DB8-AE0F06A20675}"/>
                </a:ext>
              </a:extLst>
            </p:cNvPr>
            <p:cNvSpPr/>
            <p:nvPr/>
          </p:nvSpPr>
          <p:spPr>
            <a:xfrm>
              <a:off x="2201439" y="2647947"/>
              <a:ext cx="419100" cy="1817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5F4173-4C47-9177-ECD9-3AE4DD2C02D5}"/>
                </a:ext>
              </a:extLst>
            </p:cNvPr>
            <p:cNvSpPr/>
            <p:nvPr/>
          </p:nvSpPr>
          <p:spPr>
            <a:xfrm>
              <a:off x="2772941" y="2353518"/>
              <a:ext cx="419100" cy="1817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BE4C48-A4F5-AE1D-99E8-A3229D9F121D}"/>
                </a:ext>
              </a:extLst>
            </p:cNvPr>
            <p:cNvSpPr/>
            <p:nvPr/>
          </p:nvSpPr>
          <p:spPr>
            <a:xfrm>
              <a:off x="5634390" y="1962070"/>
              <a:ext cx="419100" cy="1817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FDE8C6-6EBD-5C3D-763F-D091885B5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579" y="3527115"/>
            <a:ext cx="1000265" cy="98121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8F7CB-2D9E-7368-EB91-4B77681C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857250"/>
            <a:ext cx="802005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BBB85C-94FE-998F-1662-4D4C5CB8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6" y="50607"/>
            <a:ext cx="7281533" cy="33371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4C9B4D-EAC5-3ABD-0A86-749E518E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E1659-CB54-3302-EA8A-EE2DC46A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9" y="3470197"/>
            <a:ext cx="7136780" cy="333367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752475"/>
            <a:ext cx="8191500" cy="5353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1.97 fm		</a:t>
            </a:r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π/a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314 MeV</a:t>
            </a:r>
          </a:p>
        </p:txBody>
      </p:sp>
      <p:sp>
        <p:nvSpPr>
          <p:cNvPr id="5" name="Oval 4"/>
          <p:cNvSpPr/>
          <p:nvPr/>
        </p:nvSpPr>
        <p:spPr>
          <a:xfrm>
            <a:off x="7913370" y="1144905"/>
            <a:ext cx="755015" cy="9067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0415" y="4295140"/>
            <a:ext cx="755015" cy="9067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A981A-E79F-23FC-9739-0D62A6AE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37870"/>
            <a:ext cx="8305800" cy="5381625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1.64 fm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	</a:t>
            </a:r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π/a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~ 378 MeV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EC61C-0D9F-411B-CD91-632115D4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" y="742950"/>
            <a:ext cx="8220075" cy="5372100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1.32 fm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	</a:t>
            </a:r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π/a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~ 469 MeV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A4425-DB9D-17B1-5228-500EB33C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728345"/>
            <a:ext cx="8239125" cy="5400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0.99 fm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	</a:t>
            </a:r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π/a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~ 626 MeV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7AAA4-DD88-399E-57D2-AFF42BFA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7010" y="5875977"/>
            <a:ext cx="871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α cluster structure is less clear due to single-particle excitation, especially when excited to the next shell.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Shell-Model States as Initial Wave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A4317-ADE5-1B31-1F3B-64704919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E9B61C-18E2-AFC2-0A16-BD80069D6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7" y="609802"/>
            <a:ext cx="7515922" cy="50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27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Shell-Model States as Initial Wave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A4317-ADE5-1B31-1F3B-64704919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3416D-6B84-5D68-415F-15DA9C875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410"/>
            <a:ext cx="9144000" cy="5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87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3F6BB-5C39-C0C8-2281-150A3533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2E036-6890-3495-BFE5-62D8DE9D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5" y="1347497"/>
            <a:ext cx="7630590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68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3F6BB-5C39-C0C8-2281-150A3533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4E213-DDBA-2312-81A2-2879FD75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38" y="888238"/>
            <a:ext cx="5125165" cy="54681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Theoretical Investigations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3DCA24-A328-A7D3-59EE-15E8D193188C}"/>
              </a:ext>
            </a:extLst>
          </p:cNvPr>
          <p:cNvSpPr txBox="1"/>
          <p:nvPr/>
        </p:nvSpPr>
        <p:spPr>
          <a:xfrm>
            <a:off x="1045735" y="520403"/>
            <a:ext cx="764106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Algebraic Cluster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Antisymmetrized</a:t>
            </a:r>
            <a:r>
              <a:rPr lang="en-US" altLang="zh-CN" sz="2000" dirty="0"/>
              <a:t>/Fermionic molecular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Antisymmetrized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quasicluster</a:t>
            </a:r>
            <a:r>
              <a:rPr lang="en-US" altLang="zh-CN" sz="2000" dirty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Cluster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Density functional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Monte-Carlo shell model (MCSM)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No-core shell model (NCSM)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Nuclear lattice effective field theory (NLEFT)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Replica exchange Monte Carlo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Tohsaki</a:t>
            </a:r>
            <a:r>
              <a:rPr lang="en-US" altLang="zh-CN" sz="2000" dirty="0"/>
              <a:t>-Horiuchi-Schuck-</a:t>
            </a:r>
            <a:r>
              <a:rPr lang="en-US" altLang="zh-CN" sz="2000" dirty="0" err="1"/>
              <a:t>Röpke</a:t>
            </a:r>
            <a:r>
              <a:rPr lang="en-US" altLang="zh-CN" sz="2000" dirty="0"/>
              <a:t> wave functions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… …</a:t>
            </a:r>
            <a:endParaRPr lang="zh-CN" altLang="en-US" sz="2000" dirty="0"/>
          </a:p>
        </p:txBody>
      </p:sp>
      <p:sp>
        <p:nvSpPr>
          <p:cNvPr id="54" name="Text Box 93">
            <a:extLst>
              <a:ext uri="{FF2B5EF4-FFF2-40B4-BE49-F238E27FC236}">
                <a16:creationId xmlns:a16="http://schemas.microsoft.com/office/drawing/2014/main" id="{86995C9A-491C-B704-7A4E-267A1651C07D}"/>
              </a:ext>
            </a:extLst>
          </p:cNvPr>
          <p:cNvSpPr txBox="1"/>
          <p:nvPr/>
        </p:nvSpPr>
        <p:spPr>
          <a:xfrm>
            <a:off x="1344185" y="800968"/>
            <a:ext cx="5547267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R. </a:t>
            </a:r>
            <a:r>
              <a:rPr lang="en-US" sz="1200" dirty="0" err="1">
                <a:solidFill>
                  <a:schemeClr val="accent6"/>
                </a:solidFill>
              </a:rPr>
              <a:t>Bijker</a:t>
            </a:r>
            <a:r>
              <a:rPr lang="en-US" sz="1200" dirty="0">
                <a:solidFill>
                  <a:schemeClr val="accent6"/>
                </a:solidFill>
              </a:rPr>
              <a:t> and F. </a:t>
            </a:r>
            <a:r>
              <a:rPr lang="en-US" sz="1200" dirty="0" err="1">
                <a:solidFill>
                  <a:schemeClr val="accent6"/>
                </a:solidFill>
              </a:rPr>
              <a:t>Iachello</a:t>
            </a:r>
            <a:r>
              <a:rPr lang="en-US" sz="1200" dirty="0">
                <a:solidFill>
                  <a:schemeClr val="accent6"/>
                </a:solidFill>
              </a:rPr>
              <a:t>, Annals Phys., 298, 334–360 (2002)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6"/>
                </a:solidFill>
              </a:rPr>
              <a:t>R. </a:t>
            </a:r>
            <a:r>
              <a:rPr lang="en-US" sz="1200" dirty="0" err="1">
                <a:solidFill>
                  <a:schemeClr val="accent6"/>
                </a:solidFill>
              </a:rPr>
              <a:t>Bijker</a:t>
            </a:r>
            <a:r>
              <a:rPr lang="en-US" sz="1200" dirty="0">
                <a:solidFill>
                  <a:schemeClr val="accent6"/>
                </a:solidFill>
              </a:rPr>
              <a:t> and F. </a:t>
            </a:r>
            <a:r>
              <a:rPr lang="en-US" sz="1200" dirty="0" err="1">
                <a:solidFill>
                  <a:schemeClr val="accent6"/>
                </a:solidFill>
              </a:rPr>
              <a:t>Iachello</a:t>
            </a:r>
            <a:r>
              <a:rPr lang="en-US" sz="1200" dirty="0">
                <a:solidFill>
                  <a:schemeClr val="accent6"/>
                </a:solidFill>
              </a:rPr>
              <a:t>, Phys. Rev. C, 61, 067305 (2000)</a:t>
            </a:r>
          </a:p>
        </p:txBody>
      </p:sp>
      <p:sp>
        <p:nvSpPr>
          <p:cNvPr id="56" name="Text Box 93">
            <a:extLst>
              <a:ext uri="{FF2B5EF4-FFF2-40B4-BE49-F238E27FC236}">
                <a16:creationId xmlns:a16="http://schemas.microsoft.com/office/drawing/2014/main" id="{6B7C2749-8755-816E-859D-30BD1CE60B0C}"/>
              </a:ext>
            </a:extLst>
          </p:cNvPr>
          <p:cNvSpPr txBox="1"/>
          <p:nvPr/>
        </p:nvSpPr>
        <p:spPr>
          <a:xfrm>
            <a:off x="1344185" y="3241427"/>
            <a:ext cx="6071374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>
                <a:solidFill>
                  <a:schemeClr val="accent6"/>
                </a:solidFill>
              </a:rPr>
              <a:t>H.-T. Xue, et al., Phys. Rev. C, 109, 024324 (2024)</a:t>
            </a:r>
          </a:p>
          <a:p>
            <a:pPr>
              <a:lnSpc>
                <a:spcPct val="90000"/>
              </a:lnSpc>
            </a:pPr>
            <a:r>
              <a:rPr lang="en-US" altLang="zh-CN" sz="1200" dirty="0">
                <a:solidFill>
                  <a:schemeClr val="accent6"/>
                </a:solidFill>
              </a:rPr>
              <a:t>P. W. Zhao, N. Itagaki, and J. Meng, Phys. Rev. Lett. 115, 022501 (2015)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CE6CF9-3325-FC7B-E5AB-173AC7D3FEF1}"/>
              </a:ext>
            </a:extLst>
          </p:cNvPr>
          <p:cNvSpPr txBox="1"/>
          <p:nvPr/>
        </p:nvSpPr>
        <p:spPr>
          <a:xfrm>
            <a:off x="1344185" y="4445591"/>
            <a:ext cx="709728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b-NO" altLang="zh-CN" sz="1200" dirty="0">
                <a:solidFill>
                  <a:schemeClr val="accent6"/>
                </a:solidFill>
              </a:rPr>
              <a:t>P. Choudhary et al., Phys. Rev. C, 107, 014309 (2023)</a:t>
            </a:r>
          </a:p>
          <a:p>
            <a:pPr>
              <a:lnSpc>
                <a:spcPct val="90000"/>
              </a:lnSpc>
            </a:pPr>
            <a:r>
              <a:rPr lang="nb-NO" altLang="zh-CN" sz="1200" dirty="0">
                <a:solidFill>
                  <a:schemeClr val="accent6"/>
                </a:solidFill>
              </a:rPr>
              <a:t>P. Navratil, J. P. Vary, and B. R. Barrett, Phys. Rev. Lett., 84, 5728–5731 (2000)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8D9E2-3A7D-8735-9EB3-614E39D04C2E}"/>
              </a:ext>
            </a:extLst>
          </p:cNvPr>
          <p:cNvSpPr txBox="1"/>
          <p:nvPr/>
        </p:nvSpPr>
        <p:spPr>
          <a:xfrm>
            <a:off x="1344185" y="5056457"/>
            <a:ext cx="529079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zh-CN" sz="1200" dirty="0">
                <a:solidFill>
                  <a:schemeClr val="accent6"/>
                </a:solidFill>
              </a:rPr>
              <a:t>S. Shen, et al., Nature Commun., 14, 2777 (2023)</a:t>
            </a:r>
          </a:p>
          <a:p>
            <a:pPr>
              <a:lnSpc>
                <a:spcPct val="90000"/>
              </a:lnSpc>
            </a:pPr>
            <a:r>
              <a:rPr lang="fr-FR" altLang="zh-CN" sz="1200" dirty="0">
                <a:solidFill>
                  <a:schemeClr val="accent6"/>
                </a:solidFill>
              </a:rPr>
              <a:t>E. </a:t>
            </a:r>
            <a:r>
              <a:rPr lang="fr-FR" altLang="zh-CN" sz="1200" dirty="0" err="1">
                <a:solidFill>
                  <a:schemeClr val="accent6"/>
                </a:solidFill>
              </a:rPr>
              <a:t>Epelbaum</a:t>
            </a:r>
            <a:r>
              <a:rPr lang="fr-FR" altLang="zh-CN" sz="1200" dirty="0">
                <a:solidFill>
                  <a:schemeClr val="accent6"/>
                </a:solidFill>
              </a:rPr>
              <a:t>, et al., Phys. </a:t>
            </a:r>
            <a:r>
              <a:rPr lang="fr-FR" altLang="zh-CN" sz="1200" dirty="0" err="1">
                <a:solidFill>
                  <a:schemeClr val="accent6"/>
                </a:solidFill>
              </a:rPr>
              <a:t>Rev</a:t>
            </a:r>
            <a:r>
              <a:rPr lang="fr-FR" altLang="zh-CN" sz="1200" dirty="0">
                <a:solidFill>
                  <a:schemeClr val="accent6"/>
                </a:solidFill>
              </a:rPr>
              <a:t>. </a:t>
            </a:r>
            <a:r>
              <a:rPr lang="fr-FR" altLang="zh-CN" sz="1200" dirty="0" err="1">
                <a:solidFill>
                  <a:schemeClr val="accent6"/>
                </a:solidFill>
              </a:rPr>
              <a:t>Lett</a:t>
            </a:r>
            <a:r>
              <a:rPr lang="fr-FR" altLang="zh-CN" sz="1200" dirty="0">
                <a:solidFill>
                  <a:schemeClr val="accent6"/>
                </a:solidFill>
              </a:rPr>
              <a:t>., 106, 192501 (2011)</a:t>
            </a:r>
            <a:endParaRPr lang="zh-CN" altLang="en-US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C7A2D-1A16-1351-B88F-76318A2567D0}"/>
              </a:ext>
            </a:extLst>
          </p:cNvPr>
          <p:cNvSpPr txBox="1"/>
          <p:nvPr/>
        </p:nvSpPr>
        <p:spPr>
          <a:xfrm>
            <a:off x="1344185" y="5752780"/>
            <a:ext cx="574798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a-DK" altLang="zh-CN" sz="1200" dirty="0">
                <a:solidFill>
                  <a:schemeClr val="accent6"/>
                </a:solidFill>
              </a:rPr>
              <a:t>T. Ichikawa and N. Itagaki., </a:t>
            </a:r>
            <a:r>
              <a:rPr lang="en-US" altLang="zh-CN" sz="1200" dirty="0">
                <a:solidFill>
                  <a:schemeClr val="accent6"/>
                </a:solidFill>
              </a:rPr>
              <a:t>Phys. Rev. C, 105, 024314 (2022)</a:t>
            </a:r>
            <a:endParaRPr lang="zh-CN" altLang="en-US" sz="1200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929D7-C590-737F-4721-5A9F8DE263A0}"/>
              </a:ext>
            </a:extLst>
          </p:cNvPr>
          <p:cNvSpPr txBox="1"/>
          <p:nvPr/>
        </p:nvSpPr>
        <p:spPr>
          <a:xfrm>
            <a:off x="1344185" y="3841618"/>
            <a:ext cx="675408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zh-CN" sz="1200" dirty="0">
                <a:solidFill>
                  <a:schemeClr val="accent6"/>
                </a:solidFill>
              </a:rPr>
              <a:t>T. </a:t>
            </a:r>
            <a:r>
              <a:rPr lang="fr-FR" altLang="zh-CN" sz="1200" dirty="0" err="1">
                <a:solidFill>
                  <a:schemeClr val="accent6"/>
                </a:solidFill>
              </a:rPr>
              <a:t>Otsuka</a:t>
            </a:r>
            <a:r>
              <a:rPr lang="fr-FR" altLang="zh-CN" sz="1200" dirty="0">
                <a:solidFill>
                  <a:schemeClr val="accent6"/>
                </a:solidFill>
              </a:rPr>
              <a:t> et al., Nature Commun., 13, 2234 (2022)</a:t>
            </a:r>
          </a:p>
          <a:p>
            <a:pPr>
              <a:lnSpc>
                <a:spcPct val="90000"/>
              </a:lnSpc>
            </a:pPr>
            <a:r>
              <a:rPr lang="da-DK" altLang="zh-CN" sz="1200" dirty="0">
                <a:solidFill>
                  <a:schemeClr val="accent6"/>
                </a:solidFill>
              </a:rPr>
              <a:t>T. Abe et al., Phys. Rev. C, 104, 054315 (2021)</a:t>
            </a:r>
            <a:endParaRPr lang="fr-FR" altLang="zh-CN" sz="12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076D-C9EF-B3BC-974E-92F6960A749F}"/>
              </a:ext>
            </a:extLst>
          </p:cNvPr>
          <p:cNvSpPr txBox="1"/>
          <p:nvPr/>
        </p:nvSpPr>
        <p:spPr>
          <a:xfrm>
            <a:off x="1344185" y="6274984"/>
            <a:ext cx="653152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>
                <a:solidFill>
                  <a:schemeClr val="accent6"/>
                </a:solidFill>
              </a:rPr>
              <a:t>S. Li, et al., Phys. Rev. C, 109, 054329 (2024)</a:t>
            </a:r>
          </a:p>
          <a:p>
            <a:pPr>
              <a:lnSpc>
                <a:spcPct val="90000"/>
              </a:lnSpc>
            </a:pPr>
            <a:r>
              <a:rPr lang="en-US" altLang="zh-CN" sz="1200" dirty="0" err="1">
                <a:solidFill>
                  <a:schemeClr val="accent6"/>
                </a:solidFill>
              </a:rPr>
              <a:t>Tohsaki</a:t>
            </a:r>
            <a:r>
              <a:rPr lang="en-US" altLang="zh-CN" sz="1200" dirty="0">
                <a:solidFill>
                  <a:schemeClr val="accent6"/>
                </a:solidFill>
              </a:rPr>
              <a:t>, A., et al., Phys. Rev. Lett. 87, 192501 (2001)</a:t>
            </a:r>
            <a:endParaRPr lang="zh-CN" altLang="en-US" sz="12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43C06-ABC0-68A7-2906-954789D34275}"/>
              </a:ext>
            </a:extLst>
          </p:cNvPr>
          <p:cNvSpPr txBox="1"/>
          <p:nvPr/>
        </p:nvSpPr>
        <p:spPr>
          <a:xfrm>
            <a:off x="1344184" y="1438950"/>
            <a:ext cx="574798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>
                <a:solidFill>
                  <a:schemeClr val="accent6"/>
                </a:solidFill>
              </a:rPr>
              <a:t>Y. Kanada-</a:t>
            </a:r>
            <a:r>
              <a:rPr lang="en-US" altLang="zh-CN" sz="1200" dirty="0" err="1">
                <a:solidFill>
                  <a:schemeClr val="accent6"/>
                </a:solidFill>
              </a:rPr>
              <a:t>En’yo</a:t>
            </a:r>
            <a:r>
              <a:rPr lang="en-US" altLang="zh-CN" sz="1200" dirty="0">
                <a:solidFill>
                  <a:schemeClr val="accent6"/>
                </a:solidFill>
              </a:rPr>
              <a:t>, Prog. </a:t>
            </a:r>
            <a:r>
              <a:rPr lang="en-US" altLang="zh-CN" sz="1200" dirty="0" err="1">
                <a:solidFill>
                  <a:schemeClr val="accent6"/>
                </a:solidFill>
              </a:rPr>
              <a:t>Theor</a:t>
            </a:r>
            <a:r>
              <a:rPr lang="en-US" altLang="zh-CN" sz="1200" dirty="0">
                <a:solidFill>
                  <a:schemeClr val="accent6"/>
                </a:solidFill>
              </a:rPr>
              <a:t>. Phys. 117, 655 (2007)</a:t>
            </a:r>
          </a:p>
          <a:p>
            <a:pPr>
              <a:lnSpc>
                <a:spcPct val="90000"/>
              </a:lnSpc>
            </a:pPr>
            <a:r>
              <a:rPr lang="en-US" altLang="zh-CN" sz="1200" dirty="0">
                <a:solidFill>
                  <a:schemeClr val="accent6"/>
                </a:solidFill>
              </a:rPr>
              <a:t>M. </a:t>
            </a:r>
            <a:r>
              <a:rPr lang="en-US" altLang="zh-CN" sz="1200" dirty="0" err="1">
                <a:solidFill>
                  <a:schemeClr val="accent6"/>
                </a:solidFill>
              </a:rPr>
              <a:t>Chernykh</a:t>
            </a:r>
            <a:r>
              <a:rPr lang="en-US" altLang="zh-CN" sz="1200" dirty="0">
                <a:solidFill>
                  <a:schemeClr val="accent6"/>
                </a:solidFill>
              </a:rPr>
              <a:t>, et al., Phys. Rev. Lett., 98, 032501 (2007)</a:t>
            </a:r>
          </a:p>
        </p:txBody>
      </p:sp>
      <p:sp>
        <p:nvSpPr>
          <p:cNvPr id="12" name="Text Box 93">
            <a:extLst>
              <a:ext uri="{FF2B5EF4-FFF2-40B4-BE49-F238E27FC236}">
                <a16:creationId xmlns:a16="http://schemas.microsoft.com/office/drawing/2014/main" id="{329A1127-9DCB-349F-B2B8-06A9E42EC69F}"/>
              </a:ext>
            </a:extLst>
          </p:cNvPr>
          <p:cNvSpPr txBox="1"/>
          <p:nvPr/>
        </p:nvSpPr>
        <p:spPr>
          <a:xfrm>
            <a:off x="1344185" y="2064838"/>
            <a:ext cx="6071374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>
                <a:solidFill>
                  <a:schemeClr val="accent6"/>
                </a:solidFill>
              </a:rPr>
              <a:t>W. Horiuchi and N. Itagaki, Phys. Rev. C, 107, L021304 (2023)</a:t>
            </a:r>
          </a:p>
          <a:p>
            <a:pPr>
              <a:lnSpc>
                <a:spcPct val="90000"/>
              </a:lnSpc>
            </a:pPr>
            <a:r>
              <a:rPr lang="da-DK" altLang="zh-CN" sz="1200" dirty="0">
                <a:solidFill>
                  <a:schemeClr val="accent6"/>
                </a:solidFill>
              </a:rPr>
              <a:t>N. Itagaki, et al., Phys. Rev. C 75, 054309 (2005)</a:t>
            </a:r>
            <a:endParaRPr lang="en-US" altLang="zh-CN" sz="1200" dirty="0">
              <a:solidFill>
                <a:schemeClr val="accent6"/>
              </a:solidFill>
            </a:endParaRPr>
          </a:p>
        </p:txBody>
      </p:sp>
      <p:sp>
        <p:nvSpPr>
          <p:cNvPr id="15" name="Text Box 93">
            <a:extLst>
              <a:ext uri="{FF2B5EF4-FFF2-40B4-BE49-F238E27FC236}">
                <a16:creationId xmlns:a16="http://schemas.microsoft.com/office/drawing/2014/main" id="{C40F3BF3-8859-7DAC-0281-B22CF1ABFFE8}"/>
              </a:ext>
            </a:extLst>
          </p:cNvPr>
          <p:cNvSpPr txBox="1"/>
          <p:nvPr/>
        </p:nvSpPr>
        <p:spPr>
          <a:xfrm>
            <a:off x="1344184" y="2655066"/>
            <a:ext cx="6071374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200" dirty="0">
                <a:solidFill>
                  <a:schemeClr val="accent6"/>
                </a:solidFill>
              </a:rPr>
              <a:t>H. Takemoto, et al., Phys. Rev. C 107, 044304 (2023)</a:t>
            </a:r>
          </a:p>
          <a:p>
            <a:pPr>
              <a:lnSpc>
                <a:spcPct val="90000"/>
              </a:lnSpc>
            </a:pPr>
            <a:r>
              <a:rPr lang="en-US" altLang="zh-CN" sz="1200" dirty="0">
                <a:solidFill>
                  <a:schemeClr val="accent6"/>
                </a:solidFill>
              </a:rPr>
              <a:t>H. Moriya, et al., Eur. Phys. J. A 59, 37 (2023)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4FF2B-BD4E-CEB7-1C15-36EDDA25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45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528445"/>
            <a:ext cx="9010650" cy="38004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007995" y="5711190"/>
            <a:ext cx="59601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solidFill>
                  <a:srgbClr val="00B050"/>
                </a:solidFill>
                <a:sym typeface="+mn-ea"/>
              </a:rPr>
              <a:t>S. Shen, T. A. Lähde, D. Lee, U.-G. Meißner, EPJA 57, 276 (2021)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79EE4-1C78-574B-0A2E-7DFDA093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3F6BB-5C39-C0C8-2281-150A3533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Structure and Shape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3DCA24-A328-A7D3-59EE-15E8D193188C}"/>
              </a:ext>
            </a:extLst>
          </p:cNvPr>
          <p:cNvSpPr txBox="1"/>
          <p:nvPr/>
        </p:nvSpPr>
        <p:spPr>
          <a:xfrm>
            <a:off x="263875" y="3035016"/>
            <a:ext cx="8636000" cy="243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/>
              <a:t>Hoyle State</a:t>
            </a:r>
            <a:r>
              <a:rPr lang="en-US" altLang="zh-CN" sz="2000" dirty="0"/>
              <a:t>, debate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Linear arrangement of 3</a:t>
            </a:r>
            <a:r>
              <a:rPr lang="el-GR" altLang="zh-CN" dirty="0"/>
              <a:t>α-</a:t>
            </a:r>
            <a:r>
              <a:rPr lang="en-US" altLang="zh-CN" dirty="0"/>
              <a:t>particles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Vibrational excitation, triangular symmetry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Bose Einstein Condensate of </a:t>
            </a:r>
            <a:r>
              <a:rPr lang="el-GR" altLang="zh-CN" dirty="0"/>
              <a:t>α-</a:t>
            </a:r>
            <a:r>
              <a:rPr lang="en-US" altLang="zh-CN" dirty="0"/>
              <a:t>particles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Cluster-gas close to an equilateral triangle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Superposition of 3</a:t>
            </a:r>
            <a:r>
              <a:rPr lang="el-GR" altLang="zh-CN" dirty="0"/>
              <a:t>α </a:t>
            </a:r>
            <a:r>
              <a:rPr lang="en-US" altLang="zh-CN" dirty="0"/>
              <a:t>arrangements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… …</a:t>
            </a:r>
            <a:endParaRPr lang="zh-CN" altLang="en-US" dirty="0"/>
          </a:p>
        </p:txBody>
      </p:sp>
      <p:sp>
        <p:nvSpPr>
          <p:cNvPr id="54" name="Text Box 93">
            <a:extLst>
              <a:ext uri="{FF2B5EF4-FFF2-40B4-BE49-F238E27FC236}">
                <a16:creationId xmlns:a16="http://schemas.microsoft.com/office/drawing/2014/main" id="{86995C9A-491C-B704-7A4E-267A1651C07D}"/>
              </a:ext>
            </a:extLst>
          </p:cNvPr>
          <p:cNvSpPr txBox="1"/>
          <p:nvPr/>
        </p:nvSpPr>
        <p:spPr>
          <a:xfrm>
            <a:off x="4679519" y="3825150"/>
            <a:ext cx="4133046" cy="2941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6"/>
                </a:solidFill>
              </a:rPr>
              <a:t>R. </a:t>
            </a:r>
            <a:r>
              <a:rPr lang="en-US" sz="1600" dirty="0" err="1">
                <a:solidFill>
                  <a:schemeClr val="accent6"/>
                </a:solidFill>
              </a:rPr>
              <a:t>Bijker</a:t>
            </a:r>
            <a:r>
              <a:rPr lang="en-US" sz="1600" dirty="0">
                <a:solidFill>
                  <a:schemeClr val="accent6"/>
                </a:solidFill>
              </a:rPr>
              <a:t> and F. </a:t>
            </a:r>
            <a:r>
              <a:rPr lang="en-US" sz="1600" dirty="0" err="1">
                <a:solidFill>
                  <a:schemeClr val="accent6"/>
                </a:solidFill>
              </a:rPr>
              <a:t>Iachello</a:t>
            </a:r>
            <a:r>
              <a:rPr lang="en-US" sz="1600" dirty="0">
                <a:solidFill>
                  <a:schemeClr val="accent6"/>
                </a:solidFill>
              </a:rPr>
              <a:t>, PRC, 61, 067305 (2000)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CE6CF9-3325-FC7B-E5AB-173AC7D3FEF1}"/>
              </a:ext>
            </a:extLst>
          </p:cNvPr>
          <p:cNvSpPr txBox="1"/>
          <p:nvPr/>
        </p:nvSpPr>
        <p:spPr>
          <a:xfrm>
            <a:off x="2942982" y="3094655"/>
            <a:ext cx="54193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M. Freer and H.O.U. </a:t>
            </a:r>
            <a:r>
              <a:rPr lang="en-US" altLang="zh-CN" sz="1600" dirty="0" err="1">
                <a:solidFill>
                  <a:schemeClr val="accent6"/>
                </a:solidFill>
              </a:rPr>
              <a:t>Fynbo</a:t>
            </a:r>
            <a:r>
              <a:rPr lang="zh-CN" altLang="en-US" sz="1600" dirty="0">
                <a:solidFill>
                  <a:schemeClr val="accent6"/>
                </a:solidFill>
              </a:rPr>
              <a:t>., </a:t>
            </a:r>
            <a:r>
              <a:rPr lang="en-US" altLang="zh-CN" sz="1600" dirty="0">
                <a:solidFill>
                  <a:schemeClr val="accent6"/>
                </a:solidFill>
              </a:rPr>
              <a:t>Prog. Part. </a:t>
            </a:r>
            <a:r>
              <a:rPr lang="en-US" altLang="zh-CN" sz="1600" dirty="0" err="1">
                <a:solidFill>
                  <a:schemeClr val="accent6"/>
                </a:solidFill>
              </a:rPr>
              <a:t>Nucl</a:t>
            </a:r>
            <a:r>
              <a:rPr lang="en-US" altLang="zh-CN" sz="1600" dirty="0">
                <a:solidFill>
                  <a:schemeClr val="accent6"/>
                </a:solidFill>
              </a:rPr>
              <a:t>. </a:t>
            </a:r>
            <a:r>
              <a:rPr lang="zh-CN" altLang="en-US" sz="1600" dirty="0">
                <a:solidFill>
                  <a:schemeClr val="accent6"/>
                </a:solidFill>
              </a:rPr>
              <a:t>Phys. </a:t>
            </a:r>
            <a:r>
              <a:rPr lang="en-US" altLang="zh-CN" sz="1600" dirty="0">
                <a:solidFill>
                  <a:schemeClr val="accent6"/>
                </a:solidFill>
              </a:rPr>
              <a:t>78</a:t>
            </a:r>
            <a:r>
              <a:rPr lang="zh-CN" altLang="en-US" sz="1600" dirty="0">
                <a:solidFill>
                  <a:schemeClr val="accent6"/>
                </a:solidFill>
              </a:rPr>
              <a:t>, 1 (20</a:t>
            </a:r>
            <a:r>
              <a:rPr lang="en-US" altLang="zh-CN" sz="1600" dirty="0">
                <a:solidFill>
                  <a:schemeClr val="accent6"/>
                </a:solidFill>
              </a:rPr>
              <a:t>14</a:t>
            </a:r>
            <a:r>
              <a:rPr lang="zh-CN" altLang="en-US" sz="1600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1E897-429C-C8BE-2929-0EB2FAF54E08}"/>
              </a:ext>
            </a:extLst>
          </p:cNvPr>
          <p:cNvSpPr txBox="1"/>
          <p:nvPr/>
        </p:nvSpPr>
        <p:spPr>
          <a:xfrm>
            <a:off x="3934468" y="3458247"/>
            <a:ext cx="4650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  <a:sym typeface="+mn-ea"/>
              </a:rPr>
              <a:t>H. Morinaga, Phys. Rev. 101, 254 (1956)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650C40-D522-A5A8-39B9-9552BC1DBF91}"/>
              </a:ext>
            </a:extLst>
          </p:cNvPr>
          <p:cNvGrpSpPr/>
          <p:nvPr/>
        </p:nvGrpSpPr>
        <p:grpSpPr>
          <a:xfrm rot="2450929">
            <a:off x="5472175" y="1435907"/>
            <a:ext cx="1177207" cy="1190010"/>
            <a:chOff x="2630170" y="4152141"/>
            <a:chExt cx="1699895" cy="16230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5A246E-9542-49B0-32B1-AC832F0D9743}"/>
                </a:ext>
              </a:extLst>
            </p:cNvPr>
            <p:cNvGrpSpPr/>
            <p:nvPr/>
          </p:nvGrpSpPr>
          <p:grpSpPr>
            <a:xfrm>
              <a:off x="2630170" y="4152141"/>
              <a:ext cx="910590" cy="853440"/>
              <a:chOff x="1755" y="6946"/>
              <a:chExt cx="1434" cy="134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8E2EE64-A2C1-3B13-54CE-0EE980249DBA}"/>
                  </a:ext>
                </a:extLst>
              </p:cNvPr>
              <p:cNvGrpSpPr/>
              <p:nvPr/>
            </p:nvGrpSpPr>
            <p:grpSpPr>
              <a:xfrm>
                <a:off x="1804" y="7191"/>
                <a:ext cx="1322" cy="969"/>
                <a:chOff x="8975" y="4468"/>
                <a:chExt cx="1322" cy="969"/>
              </a:xfrm>
            </p:grpSpPr>
            <p:pic>
              <p:nvPicPr>
                <p:cNvPr id="24" name="Picture 23" descr="PinClipart.com_pool-table-clip-art_1125526">
                  <a:extLst>
                    <a:ext uri="{FF2B5EF4-FFF2-40B4-BE49-F238E27FC236}">
                      <a16:creationId xmlns:a16="http://schemas.microsoft.com/office/drawing/2014/main" id="{BBB7D253-A197-EC98-D690-F037F06E41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76" y="4468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25" name="Picture 24" descr="PinClipart.com_pool-table-clip-art_1125526">
                  <a:extLst>
                    <a:ext uri="{FF2B5EF4-FFF2-40B4-BE49-F238E27FC236}">
                      <a16:creationId xmlns:a16="http://schemas.microsoft.com/office/drawing/2014/main" id="{E01EDD51-B620-3D68-3DCE-2CAE6796E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76" y="4817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26" name="Picture 25" descr="pngaaa.com-1438699">
                  <a:extLst>
                    <a:ext uri="{FF2B5EF4-FFF2-40B4-BE49-F238E27FC236}">
                      <a16:creationId xmlns:a16="http://schemas.microsoft.com/office/drawing/2014/main" id="{C4F90FA1-3794-B333-25EC-720975BE8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23" y="4626"/>
                  <a:ext cx="674" cy="622"/>
                </a:xfrm>
                <a:prstGeom prst="rect">
                  <a:avLst/>
                </a:prstGeom>
              </p:spPr>
            </p:pic>
            <p:pic>
              <p:nvPicPr>
                <p:cNvPr id="27" name="Picture 26" descr="pngaaa.com-1438699">
                  <a:extLst>
                    <a:ext uri="{FF2B5EF4-FFF2-40B4-BE49-F238E27FC236}">
                      <a16:creationId xmlns:a16="http://schemas.microsoft.com/office/drawing/2014/main" id="{471275D4-2846-C40C-5A20-E44A9A981A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5" y="4468"/>
                  <a:ext cx="674" cy="622"/>
                </a:xfrm>
                <a:prstGeom prst="rect">
                  <a:avLst/>
                </a:prstGeom>
              </p:spPr>
            </p:pic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4F9AE32-FCAC-954F-B82F-3727EE4E621A}"/>
                  </a:ext>
                </a:extLst>
              </p:cNvPr>
              <p:cNvSpPr/>
              <p:nvPr/>
            </p:nvSpPr>
            <p:spPr>
              <a:xfrm>
                <a:off x="1755" y="6946"/>
                <a:ext cx="1434" cy="1344"/>
              </a:xfrm>
              <a:prstGeom prst="ellipse">
                <a:avLst/>
              </a:prstGeom>
              <a:noFill/>
              <a:ln w="41275">
                <a:solidFill>
                  <a:srgbClr val="7030A0">
                    <a:alpha val="44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030A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073A1B-20BB-6AF1-9B9F-C01A3AC4D2F9}"/>
                </a:ext>
              </a:extLst>
            </p:cNvPr>
            <p:cNvGrpSpPr/>
            <p:nvPr/>
          </p:nvGrpSpPr>
          <p:grpSpPr>
            <a:xfrm>
              <a:off x="3419475" y="4347721"/>
              <a:ext cx="910590" cy="853440"/>
              <a:chOff x="3130" y="7232"/>
              <a:chExt cx="1434" cy="134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752902-3065-3E71-9E91-48757494399E}"/>
                  </a:ext>
                </a:extLst>
              </p:cNvPr>
              <p:cNvGrpSpPr/>
              <p:nvPr/>
            </p:nvGrpSpPr>
            <p:grpSpPr>
              <a:xfrm>
                <a:off x="3169" y="7232"/>
                <a:ext cx="1241" cy="1244"/>
                <a:chOff x="10881" y="4626"/>
                <a:chExt cx="1241" cy="1244"/>
              </a:xfrm>
            </p:grpSpPr>
            <p:pic>
              <p:nvPicPr>
                <p:cNvPr id="18" name="Picture 17" descr="PinClipart.com_pool-table-clip-art_1125526">
                  <a:extLst>
                    <a:ext uri="{FF2B5EF4-FFF2-40B4-BE49-F238E27FC236}">
                      <a16:creationId xmlns:a16="http://schemas.microsoft.com/office/drawing/2014/main" id="{DF6DF84E-48A6-AC7C-FC3D-59C007E2D8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502" y="5089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19" name="Picture 18" descr="PinClipart.com_pool-table-clip-art_1125526">
                  <a:extLst>
                    <a:ext uri="{FF2B5EF4-FFF2-40B4-BE49-F238E27FC236}">
                      <a16:creationId xmlns:a16="http://schemas.microsoft.com/office/drawing/2014/main" id="{88433A2C-9D91-8D23-C067-5A30BF3EFE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881" y="4974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20" name="Picture 19" descr="pngaaa.com-1438699">
                  <a:extLst>
                    <a:ext uri="{FF2B5EF4-FFF2-40B4-BE49-F238E27FC236}">
                      <a16:creationId xmlns:a16="http://schemas.microsoft.com/office/drawing/2014/main" id="{231AEB26-804F-3628-DE76-3C1D63080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00" y="5248"/>
                  <a:ext cx="674" cy="622"/>
                </a:xfrm>
                <a:prstGeom prst="rect">
                  <a:avLst/>
                </a:prstGeom>
              </p:spPr>
            </p:pic>
            <p:pic>
              <p:nvPicPr>
                <p:cNvPr id="21" name="Picture 20" descr="pngaaa.com-1438699">
                  <a:extLst>
                    <a:ext uri="{FF2B5EF4-FFF2-40B4-BE49-F238E27FC236}">
                      <a16:creationId xmlns:a16="http://schemas.microsoft.com/office/drawing/2014/main" id="{C5B07383-D7EA-2406-E386-47C96121BC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00" y="4626"/>
                  <a:ext cx="674" cy="622"/>
                </a:xfrm>
                <a:prstGeom prst="rect">
                  <a:avLst/>
                </a:prstGeom>
              </p:spPr>
            </p:pic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005A9C-7FAF-DABD-2FAC-F472BD1B4D4B}"/>
                  </a:ext>
                </a:extLst>
              </p:cNvPr>
              <p:cNvSpPr/>
              <p:nvPr/>
            </p:nvSpPr>
            <p:spPr>
              <a:xfrm>
                <a:off x="3130" y="7232"/>
                <a:ext cx="1434" cy="1344"/>
              </a:xfrm>
              <a:prstGeom prst="ellipse">
                <a:avLst/>
              </a:prstGeom>
              <a:noFill/>
              <a:ln w="41275">
                <a:solidFill>
                  <a:srgbClr val="7030A0">
                    <a:alpha val="44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030A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6E992B-58C1-B951-9EF5-84F2441C7633}"/>
                </a:ext>
              </a:extLst>
            </p:cNvPr>
            <p:cNvGrpSpPr/>
            <p:nvPr/>
          </p:nvGrpSpPr>
          <p:grpSpPr>
            <a:xfrm>
              <a:off x="2817495" y="4921761"/>
              <a:ext cx="910590" cy="853440"/>
              <a:chOff x="2072" y="8290"/>
              <a:chExt cx="1434" cy="13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0676DD7-820A-9735-7ED6-E987815D4600}"/>
                  </a:ext>
                </a:extLst>
              </p:cNvPr>
              <p:cNvGrpSpPr/>
              <p:nvPr/>
            </p:nvGrpSpPr>
            <p:grpSpPr>
              <a:xfrm>
                <a:off x="2164" y="8338"/>
                <a:ext cx="1161" cy="1116"/>
                <a:chOff x="8736" y="5366"/>
                <a:chExt cx="1161" cy="1116"/>
              </a:xfrm>
            </p:grpSpPr>
            <p:pic>
              <p:nvPicPr>
                <p:cNvPr id="12" name="Picture 11" descr="PinClipart.com_pool-table-clip-art_1125526">
                  <a:extLst>
                    <a:ext uri="{FF2B5EF4-FFF2-40B4-BE49-F238E27FC236}">
                      <a16:creationId xmlns:a16="http://schemas.microsoft.com/office/drawing/2014/main" id="{5F4C9F6D-FABB-06CE-7616-0FEE82153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736" y="5595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13" name="Picture 12" descr="pngaaa.com-1438699">
                  <a:extLst>
                    <a:ext uri="{FF2B5EF4-FFF2-40B4-BE49-F238E27FC236}">
                      <a16:creationId xmlns:a16="http://schemas.microsoft.com/office/drawing/2014/main" id="{DA86238E-F50D-EFD4-ECE7-E0A42B1253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23" y="5594"/>
                  <a:ext cx="674" cy="622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inClipart.com_pool-table-clip-art_1125526">
                  <a:extLst>
                    <a:ext uri="{FF2B5EF4-FFF2-40B4-BE49-F238E27FC236}">
                      <a16:creationId xmlns:a16="http://schemas.microsoft.com/office/drawing/2014/main" id="{407DAC73-DDCA-2704-775C-F26484620C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024" y="5861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15" name="Picture 14" descr="pngaaa.com-1438699">
                  <a:extLst>
                    <a:ext uri="{FF2B5EF4-FFF2-40B4-BE49-F238E27FC236}">
                      <a16:creationId xmlns:a16="http://schemas.microsoft.com/office/drawing/2014/main" id="{633F9FC5-766B-9AE1-081F-89FAEEA72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28" y="5366"/>
                  <a:ext cx="674" cy="622"/>
                </a:xfrm>
                <a:prstGeom prst="rect">
                  <a:avLst/>
                </a:prstGeom>
              </p:spPr>
            </p:pic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EF928EB-C87B-A2AB-5D59-2D0A5E968C1B}"/>
                  </a:ext>
                </a:extLst>
              </p:cNvPr>
              <p:cNvSpPr/>
              <p:nvPr/>
            </p:nvSpPr>
            <p:spPr>
              <a:xfrm>
                <a:off x="2072" y="8290"/>
                <a:ext cx="1434" cy="1344"/>
              </a:xfrm>
              <a:prstGeom prst="ellipse">
                <a:avLst/>
              </a:prstGeom>
              <a:noFill/>
              <a:ln w="41275">
                <a:solidFill>
                  <a:srgbClr val="7030A0">
                    <a:alpha val="44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030A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74DFFC-AFFF-D689-67E3-7BB67F16EDD5}"/>
              </a:ext>
            </a:extLst>
          </p:cNvPr>
          <p:cNvGrpSpPr/>
          <p:nvPr/>
        </p:nvGrpSpPr>
        <p:grpSpPr>
          <a:xfrm rot="16200000">
            <a:off x="7722036" y="905599"/>
            <a:ext cx="605155" cy="1870554"/>
            <a:chOff x="7833995" y="4044315"/>
            <a:chExt cx="935355" cy="27260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659BAF1-90C6-3B7B-07E6-2FAAE6D72863}"/>
                </a:ext>
              </a:extLst>
            </p:cNvPr>
            <p:cNvGrpSpPr/>
            <p:nvPr/>
          </p:nvGrpSpPr>
          <p:grpSpPr>
            <a:xfrm>
              <a:off x="7833995" y="4044315"/>
              <a:ext cx="910590" cy="853440"/>
              <a:chOff x="3130" y="7232"/>
              <a:chExt cx="1434" cy="1344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8B82E33-48F0-B78A-3793-CE0FEE77B72E}"/>
                  </a:ext>
                </a:extLst>
              </p:cNvPr>
              <p:cNvGrpSpPr/>
              <p:nvPr/>
            </p:nvGrpSpPr>
            <p:grpSpPr>
              <a:xfrm>
                <a:off x="3169" y="7232"/>
                <a:ext cx="1241" cy="1244"/>
                <a:chOff x="10881" y="4626"/>
                <a:chExt cx="1241" cy="1244"/>
              </a:xfrm>
            </p:grpSpPr>
            <p:pic>
              <p:nvPicPr>
                <p:cNvPr id="46" name="Picture 45" descr="PinClipart.com_pool-table-clip-art_1125526">
                  <a:extLst>
                    <a:ext uri="{FF2B5EF4-FFF2-40B4-BE49-F238E27FC236}">
                      <a16:creationId xmlns:a16="http://schemas.microsoft.com/office/drawing/2014/main" id="{D6F23E29-D1B4-882C-E12F-77A5BFE0B2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502" y="5089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47" name="Picture 46" descr="PinClipart.com_pool-table-clip-art_1125526">
                  <a:extLst>
                    <a:ext uri="{FF2B5EF4-FFF2-40B4-BE49-F238E27FC236}">
                      <a16:creationId xmlns:a16="http://schemas.microsoft.com/office/drawing/2014/main" id="{F8C23818-94E7-088E-1D97-9A893DC0F8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881" y="4974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49" name="Picture 48" descr="pngaaa.com-1438699">
                  <a:extLst>
                    <a:ext uri="{FF2B5EF4-FFF2-40B4-BE49-F238E27FC236}">
                      <a16:creationId xmlns:a16="http://schemas.microsoft.com/office/drawing/2014/main" id="{361DD42B-86F4-2FFA-FD28-7EA9A5B001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00" y="5248"/>
                  <a:ext cx="674" cy="622"/>
                </a:xfrm>
                <a:prstGeom prst="rect">
                  <a:avLst/>
                </a:prstGeom>
              </p:spPr>
            </p:pic>
            <p:pic>
              <p:nvPicPr>
                <p:cNvPr id="50" name="Picture 49" descr="pngaaa.com-1438699">
                  <a:extLst>
                    <a:ext uri="{FF2B5EF4-FFF2-40B4-BE49-F238E27FC236}">
                      <a16:creationId xmlns:a16="http://schemas.microsoft.com/office/drawing/2014/main" id="{540A812B-F88D-08F2-132F-B1C93AEF27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00" y="4626"/>
                  <a:ext cx="674" cy="622"/>
                </a:xfrm>
                <a:prstGeom prst="rect">
                  <a:avLst/>
                </a:prstGeom>
              </p:spPr>
            </p:pic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C980BDF-12DA-8BCB-BF72-20E7E9531D64}"/>
                  </a:ext>
                </a:extLst>
              </p:cNvPr>
              <p:cNvSpPr/>
              <p:nvPr/>
            </p:nvSpPr>
            <p:spPr>
              <a:xfrm>
                <a:off x="3130" y="7232"/>
                <a:ext cx="1434" cy="1344"/>
              </a:xfrm>
              <a:prstGeom prst="ellipse">
                <a:avLst/>
              </a:prstGeom>
              <a:noFill/>
              <a:ln w="41275">
                <a:solidFill>
                  <a:srgbClr val="7030A0">
                    <a:alpha val="44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030A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9696AD-710B-E7F0-953D-281A64069C53}"/>
                </a:ext>
              </a:extLst>
            </p:cNvPr>
            <p:cNvGrpSpPr/>
            <p:nvPr/>
          </p:nvGrpSpPr>
          <p:grpSpPr>
            <a:xfrm>
              <a:off x="7858760" y="5916930"/>
              <a:ext cx="910590" cy="853440"/>
              <a:chOff x="3130" y="7232"/>
              <a:chExt cx="1434" cy="134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B3B6935-24F3-2DE8-D3BF-2F46057EF4DC}"/>
                  </a:ext>
                </a:extLst>
              </p:cNvPr>
              <p:cNvGrpSpPr/>
              <p:nvPr/>
            </p:nvGrpSpPr>
            <p:grpSpPr>
              <a:xfrm>
                <a:off x="3169" y="7232"/>
                <a:ext cx="1241" cy="1244"/>
                <a:chOff x="10881" y="4626"/>
                <a:chExt cx="1241" cy="1244"/>
              </a:xfrm>
            </p:grpSpPr>
            <p:pic>
              <p:nvPicPr>
                <p:cNvPr id="40" name="Picture 39" descr="PinClipart.com_pool-table-clip-art_1125526">
                  <a:extLst>
                    <a:ext uri="{FF2B5EF4-FFF2-40B4-BE49-F238E27FC236}">
                      <a16:creationId xmlns:a16="http://schemas.microsoft.com/office/drawing/2014/main" id="{3A0DFFBC-C1C9-E4AE-D7DA-956F32F11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502" y="5089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41" name="Picture 40" descr="PinClipart.com_pool-table-clip-art_1125526">
                  <a:extLst>
                    <a:ext uri="{FF2B5EF4-FFF2-40B4-BE49-F238E27FC236}">
                      <a16:creationId xmlns:a16="http://schemas.microsoft.com/office/drawing/2014/main" id="{B462508E-6A75-2383-5801-C4216B4F8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881" y="4974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42" name="Picture 41" descr="pngaaa.com-1438699">
                  <a:extLst>
                    <a:ext uri="{FF2B5EF4-FFF2-40B4-BE49-F238E27FC236}">
                      <a16:creationId xmlns:a16="http://schemas.microsoft.com/office/drawing/2014/main" id="{080B5300-1475-6EDD-E4DB-CF268EE37A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00" y="5248"/>
                  <a:ext cx="674" cy="622"/>
                </a:xfrm>
                <a:prstGeom prst="rect">
                  <a:avLst/>
                </a:prstGeom>
              </p:spPr>
            </p:pic>
            <p:pic>
              <p:nvPicPr>
                <p:cNvPr id="43" name="Picture 42" descr="pngaaa.com-1438699">
                  <a:extLst>
                    <a:ext uri="{FF2B5EF4-FFF2-40B4-BE49-F238E27FC236}">
                      <a16:creationId xmlns:a16="http://schemas.microsoft.com/office/drawing/2014/main" id="{ACD15FA9-7825-D50B-FA86-8B8F8A3B10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00" y="4626"/>
                  <a:ext cx="674" cy="622"/>
                </a:xfrm>
                <a:prstGeom prst="rect">
                  <a:avLst/>
                </a:prstGeom>
              </p:spPr>
            </p:pic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88FBB1C-85C2-5EAA-9C9A-69A91437DB9E}"/>
                  </a:ext>
                </a:extLst>
              </p:cNvPr>
              <p:cNvSpPr/>
              <p:nvPr/>
            </p:nvSpPr>
            <p:spPr>
              <a:xfrm>
                <a:off x="3130" y="7232"/>
                <a:ext cx="1434" cy="1344"/>
              </a:xfrm>
              <a:prstGeom prst="ellipse">
                <a:avLst/>
              </a:prstGeom>
              <a:noFill/>
              <a:ln w="41275">
                <a:solidFill>
                  <a:srgbClr val="7030A0">
                    <a:alpha val="44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030A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0685FF-3E79-D838-0CBC-6CB7EC77A7ED}"/>
                </a:ext>
              </a:extLst>
            </p:cNvPr>
            <p:cNvGrpSpPr/>
            <p:nvPr/>
          </p:nvGrpSpPr>
          <p:grpSpPr>
            <a:xfrm>
              <a:off x="7833995" y="4979670"/>
              <a:ext cx="910590" cy="853440"/>
              <a:chOff x="3130" y="7232"/>
              <a:chExt cx="1434" cy="134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4F06CD0-610B-1CA0-706B-B4EFB5D7BEB8}"/>
                  </a:ext>
                </a:extLst>
              </p:cNvPr>
              <p:cNvGrpSpPr/>
              <p:nvPr/>
            </p:nvGrpSpPr>
            <p:grpSpPr>
              <a:xfrm>
                <a:off x="3169" y="7232"/>
                <a:ext cx="1241" cy="1244"/>
                <a:chOff x="10881" y="4626"/>
                <a:chExt cx="1241" cy="1244"/>
              </a:xfrm>
            </p:grpSpPr>
            <p:pic>
              <p:nvPicPr>
                <p:cNvPr id="34" name="Picture 33" descr="PinClipart.com_pool-table-clip-art_1125526">
                  <a:extLst>
                    <a:ext uri="{FF2B5EF4-FFF2-40B4-BE49-F238E27FC236}">
                      <a16:creationId xmlns:a16="http://schemas.microsoft.com/office/drawing/2014/main" id="{404B178B-80F4-3A9B-4CD6-D422EEA5AA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502" y="5089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35" name="Picture 34" descr="PinClipart.com_pool-table-clip-art_1125526">
                  <a:extLst>
                    <a:ext uri="{FF2B5EF4-FFF2-40B4-BE49-F238E27FC236}">
                      <a16:creationId xmlns:a16="http://schemas.microsoft.com/office/drawing/2014/main" id="{7FDD912B-DF32-A1D9-E267-DA02530640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881" y="4974"/>
                  <a:ext cx="621" cy="62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pngaaa.com-1438699">
                  <a:extLst>
                    <a:ext uri="{FF2B5EF4-FFF2-40B4-BE49-F238E27FC236}">
                      <a16:creationId xmlns:a16="http://schemas.microsoft.com/office/drawing/2014/main" id="{9249171F-4E2C-6F6A-34B6-E2E06613B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00" y="5248"/>
                  <a:ext cx="674" cy="622"/>
                </a:xfrm>
                <a:prstGeom prst="rect">
                  <a:avLst/>
                </a:prstGeom>
              </p:spPr>
            </p:pic>
            <p:pic>
              <p:nvPicPr>
                <p:cNvPr id="37" name="Picture 36" descr="pngaaa.com-1438699">
                  <a:extLst>
                    <a:ext uri="{FF2B5EF4-FFF2-40B4-BE49-F238E27FC236}">
                      <a16:creationId xmlns:a16="http://schemas.microsoft.com/office/drawing/2014/main" id="{A5290F66-6BCB-3D7C-96CD-40F9BE4FF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00" y="4626"/>
                  <a:ext cx="674" cy="622"/>
                </a:xfrm>
                <a:prstGeom prst="rect">
                  <a:avLst/>
                </a:prstGeom>
              </p:spPr>
            </p:pic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FF23E45-8635-FE37-7775-9414912D8037}"/>
                  </a:ext>
                </a:extLst>
              </p:cNvPr>
              <p:cNvSpPr/>
              <p:nvPr/>
            </p:nvSpPr>
            <p:spPr>
              <a:xfrm>
                <a:off x="3130" y="7232"/>
                <a:ext cx="1434" cy="1344"/>
              </a:xfrm>
              <a:prstGeom prst="ellipse">
                <a:avLst/>
              </a:prstGeom>
              <a:noFill/>
              <a:ln w="41275">
                <a:solidFill>
                  <a:srgbClr val="7030A0">
                    <a:alpha val="44000"/>
                  </a:srgb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030A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Text Box 23">
            <a:extLst>
              <a:ext uri="{FF2B5EF4-FFF2-40B4-BE49-F238E27FC236}">
                <a16:creationId xmlns:a16="http://schemas.microsoft.com/office/drawing/2014/main" id="{667E9071-D584-6296-F93D-FECC04D44321}"/>
              </a:ext>
            </a:extLst>
          </p:cNvPr>
          <p:cNvSpPr txBox="1"/>
          <p:nvPr/>
        </p:nvSpPr>
        <p:spPr>
          <a:xfrm>
            <a:off x="301943" y="234431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400" b="1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en-US" sz="2400" b="1" baseline="-25000" dirty="0"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3">
            <a:extLst>
              <a:ext uri="{FF2B5EF4-FFF2-40B4-BE49-F238E27FC236}">
                <a16:creationId xmlns:a16="http://schemas.microsoft.com/office/drawing/2014/main" id="{73596B3F-DF60-431E-471A-8A08691258BF}"/>
              </a:ext>
            </a:extLst>
          </p:cNvPr>
          <p:cNvSpPr txBox="1"/>
          <p:nvPr/>
        </p:nvSpPr>
        <p:spPr>
          <a:xfrm>
            <a:off x="263875" y="147774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1p</a:t>
            </a:r>
            <a:r>
              <a:rPr lang="en-US" sz="2400" b="1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en-US" sz="2400" b="1" baseline="-25000" dirty="0"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B9EEDCD1-F7AA-ED02-AB27-44D62206722D}"/>
              </a:ext>
            </a:extLst>
          </p:cNvPr>
          <p:cNvSpPr txBox="1"/>
          <p:nvPr/>
        </p:nvSpPr>
        <p:spPr>
          <a:xfrm>
            <a:off x="254000" y="1799002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1p</a:t>
            </a:r>
            <a:r>
              <a:rPr lang="en-US" sz="2400" b="1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lang="en-US" sz="2400" b="1" baseline="-25000" dirty="0"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CD6211-1581-D459-2EC7-70F31E500629}"/>
              </a:ext>
            </a:extLst>
          </p:cNvPr>
          <p:cNvGrpSpPr/>
          <p:nvPr/>
        </p:nvGrpSpPr>
        <p:grpSpPr>
          <a:xfrm>
            <a:off x="1232162" y="1838682"/>
            <a:ext cx="1037047" cy="898544"/>
            <a:chOff x="2940759" y="3121396"/>
            <a:chExt cx="2307102" cy="1953399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1601339-4975-029D-B249-A6B014784517}"/>
                </a:ext>
              </a:extLst>
            </p:cNvPr>
            <p:cNvCxnSpPr/>
            <p:nvPr/>
          </p:nvCxnSpPr>
          <p:spPr>
            <a:xfrm>
              <a:off x="2940759" y="3121396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90965DF-F839-FDAF-18B7-3536C480D6FB}"/>
                </a:ext>
              </a:extLst>
            </p:cNvPr>
            <p:cNvCxnSpPr/>
            <p:nvPr/>
          </p:nvCxnSpPr>
          <p:spPr>
            <a:xfrm>
              <a:off x="2940759" y="3644857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0B2430A-1C3E-E4D0-5125-D3E665842BA2}"/>
                </a:ext>
              </a:extLst>
            </p:cNvPr>
            <p:cNvCxnSpPr/>
            <p:nvPr/>
          </p:nvCxnSpPr>
          <p:spPr>
            <a:xfrm>
              <a:off x="2940759" y="4877309"/>
              <a:ext cx="2307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 descr="pngaaa.com-1438699">
              <a:extLst>
                <a:ext uri="{FF2B5EF4-FFF2-40B4-BE49-F238E27FC236}">
                  <a16:creationId xmlns:a16="http://schemas.microsoft.com/office/drawing/2014/main" id="{E08658C6-C4D7-CD54-6C0F-53DD7DDD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3435563" y="4679825"/>
              <a:ext cx="427990" cy="394970"/>
            </a:xfrm>
            <a:prstGeom prst="rect">
              <a:avLst/>
            </a:prstGeom>
          </p:spPr>
        </p:pic>
        <p:pic>
          <p:nvPicPr>
            <p:cNvPr id="62" name="Picture 61" descr="pngaaa.com-1438699">
              <a:extLst>
                <a:ext uri="{FF2B5EF4-FFF2-40B4-BE49-F238E27FC236}">
                  <a16:creationId xmlns:a16="http://schemas.microsoft.com/office/drawing/2014/main" id="{D1B648AD-DD31-4405-DD79-9ADB551D7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435406" y="4679824"/>
              <a:ext cx="427990" cy="394970"/>
            </a:xfrm>
            <a:prstGeom prst="rect">
              <a:avLst/>
            </a:prstGeom>
          </p:spPr>
        </p:pic>
        <p:pic>
          <p:nvPicPr>
            <p:cNvPr id="64" name="Picture 63" descr="pngaaa.com-1438699">
              <a:extLst>
                <a:ext uri="{FF2B5EF4-FFF2-40B4-BE49-F238E27FC236}">
                  <a16:creationId xmlns:a16="http://schemas.microsoft.com/office/drawing/2014/main" id="{9421FC88-718A-CBCD-2653-5065C5EE0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3155135" y="3472196"/>
              <a:ext cx="427990" cy="394970"/>
            </a:xfrm>
            <a:prstGeom prst="rect">
              <a:avLst/>
            </a:prstGeom>
          </p:spPr>
        </p:pic>
        <p:pic>
          <p:nvPicPr>
            <p:cNvPr id="65" name="Picture 64" descr="pngaaa.com-1438699">
              <a:extLst>
                <a:ext uri="{FF2B5EF4-FFF2-40B4-BE49-F238E27FC236}">
                  <a16:creationId xmlns:a16="http://schemas.microsoft.com/office/drawing/2014/main" id="{80576C81-565D-365A-0261-678E73D6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3664253" y="3472724"/>
              <a:ext cx="427990" cy="394970"/>
            </a:xfrm>
            <a:prstGeom prst="rect">
              <a:avLst/>
            </a:prstGeom>
          </p:spPr>
        </p:pic>
        <p:pic>
          <p:nvPicPr>
            <p:cNvPr id="66" name="Picture 65" descr="pngaaa.com-1438699">
              <a:extLst>
                <a:ext uri="{FF2B5EF4-FFF2-40B4-BE49-F238E27FC236}">
                  <a16:creationId xmlns:a16="http://schemas.microsoft.com/office/drawing/2014/main" id="{3BBFAFA0-DC8F-996B-D853-9321B158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189772" y="3459495"/>
              <a:ext cx="427990" cy="394970"/>
            </a:xfrm>
            <a:prstGeom prst="rect">
              <a:avLst/>
            </a:prstGeom>
          </p:spPr>
        </p:pic>
        <p:pic>
          <p:nvPicPr>
            <p:cNvPr id="67" name="Picture 66" descr="pngaaa.com-1438699">
              <a:extLst>
                <a:ext uri="{FF2B5EF4-FFF2-40B4-BE49-F238E27FC236}">
                  <a16:creationId xmlns:a16="http://schemas.microsoft.com/office/drawing/2014/main" id="{05B16269-2DD8-653E-3EA8-B5C817428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0929">
              <a:off x="4709525" y="3447370"/>
              <a:ext cx="427990" cy="394970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85232D6-EA02-3953-7EC4-A0E6D088E6D3}"/>
              </a:ext>
            </a:extLst>
          </p:cNvPr>
          <p:cNvGrpSpPr/>
          <p:nvPr/>
        </p:nvGrpSpPr>
        <p:grpSpPr>
          <a:xfrm>
            <a:off x="2286279" y="1367248"/>
            <a:ext cx="302367" cy="737438"/>
            <a:chOff x="2712487" y="2079143"/>
            <a:chExt cx="485006" cy="1274273"/>
          </a:xfrm>
        </p:grpSpPr>
        <p:sp>
          <p:nvSpPr>
            <p:cNvPr id="76" name="Arrow: Curved Left 75">
              <a:extLst>
                <a:ext uri="{FF2B5EF4-FFF2-40B4-BE49-F238E27FC236}">
                  <a16:creationId xmlns:a16="http://schemas.microsoft.com/office/drawing/2014/main" id="{89F19E3A-60FC-F46F-EE46-69024B687747}"/>
                </a:ext>
              </a:extLst>
            </p:cNvPr>
            <p:cNvSpPr/>
            <p:nvPr/>
          </p:nvSpPr>
          <p:spPr>
            <a:xfrm rot="10800000" flipH="1">
              <a:off x="2712487" y="2093676"/>
              <a:ext cx="331514" cy="1259740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Arrow: Curved Left 76">
              <a:extLst>
                <a:ext uri="{FF2B5EF4-FFF2-40B4-BE49-F238E27FC236}">
                  <a16:creationId xmlns:a16="http://schemas.microsoft.com/office/drawing/2014/main" id="{72FB1AF7-1C67-9616-A34B-BA2AA981C35F}"/>
                </a:ext>
              </a:extLst>
            </p:cNvPr>
            <p:cNvSpPr/>
            <p:nvPr/>
          </p:nvSpPr>
          <p:spPr>
            <a:xfrm rot="10800000" flipH="1">
              <a:off x="2865979" y="2079143"/>
              <a:ext cx="331514" cy="1259740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4DCFDC94-CB7F-EDAE-D741-379FDEEDB438}"/>
              </a:ext>
            </a:extLst>
          </p:cNvPr>
          <p:cNvSpPr txBox="1"/>
          <p:nvPr/>
        </p:nvSpPr>
        <p:spPr>
          <a:xfrm>
            <a:off x="2021247" y="850247"/>
            <a:ext cx="158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Shell model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0078AB-80D3-F24F-B4DA-9D8CD3C8146E}"/>
              </a:ext>
            </a:extLst>
          </p:cNvPr>
          <p:cNvSpPr txBox="1"/>
          <p:nvPr/>
        </p:nvSpPr>
        <p:spPr>
          <a:xfrm>
            <a:off x="6358261" y="847064"/>
            <a:ext cx="198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Cluster model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612F26-3B16-0EA2-5640-1931B11C0547}"/>
              </a:ext>
            </a:extLst>
          </p:cNvPr>
          <p:cNvGrpSpPr/>
          <p:nvPr/>
        </p:nvGrpSpPr>
        <p:grpSpPr>
          <a:xfrm>
            <a:off x="2604450" y="1838682"/>
            <a:ext cx="994995" cy="910563"/>
            <a:chOff x="3060827" y="2574663"/>
            <a:chExt cx="1584422" cy="141757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67E4376-A982-95C3-F097-E0F83F904BE5}"/>
                </a:ext>
              </a:extLst>
            </p:cNvPr>
            <p:cNvGrpSpPr/>
            <p:nvPr/>
          </p:nvGrpSpPr>
          <p:grpSpPr>
            <a:xfrm>
              <a:off x="3060827" y="2574663"/>
              <a:ext cx="1584422" cy="1255362"/>
              <a:chOff x="6061646" y="3121396"/>
              <a:chExt cx="2307102" cy="1755913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60EAC13-D313-4218-1924-925BE5865EF0}"/>
                  </a:ext>
                </a:extLst>
              </p:cNvPr>
              <p:cNvCxnSpPr/>
              <p:nvPr/>
            </p:nvCxnSpPr>
            <p:spPr>
              <a:xfrm>
                <a:off x="6061646" y="3121396"/>
                <a:ext cx="2307102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4CCE2F0-2191-5265-457A-991E97D3E477}"/>
                  </a:ext>
                </a:extLst>
              </p:cNvPr>
              <p:cNvCxnSpPr/>
              <p:nvPr/>
            </p:nvCxnSpPr>
            <p:spPr>
              <a:xfrm>
                <a:off x="6061646" y="3644857"/>
                <a:ext cx="2307102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0FBF9F1-3CD6-0A6A-6356-76248FDEC22B}"/>
                  </a:ext>
                </a:extLst>
              </p:cNvPr>
              <p:cNvCxnSpPr/>
              <p:nvPr/>
            </p:nvCxnSpPr>
            <p:spPr>
              <a:xfrm>
                <a:off x="6061646" y="4877309"/>
                <a:ext cx="2307102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 descr="PinClipart.com_pool-table-clip-art_1125526">
                <a:extLst>
                  <a:ext uri="{FF2B5EF4-FFF2-40B4-BE49-F238E27FC236}">
                    <a16:creationId xmlns:a16="http://schemas.microsoft.com/office/drawing/2014/main" id="{4B7353AC-E2B1-8441-5E67-4F0714A3B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50929">
                <a:off x="6293624" y="3468429"/>
                <a:ext cx="414119" cy="397799"/>
              </a:xfrm>
              <a:prstGeom prst="rect">
                <a:avLst/>
              </a:prstGeom>
            </p:spPr>
          </p:pic>
        </p:grpSp>
        <p:pic>
          <p:nvPicPr>
            <p:cNvPr id="80" name="Picture 79" descr="PinClipart.com_pool-table-clip-art_1125526">
              <a:extLst>
                <a:ext uri="{FF2B5EF4-FFF2-40B4-BE49-F238E27FC236}">
                  <a16:creationId xmlns:a16="http://schemas.microsoft.com/office/drawing/2014/main" id="{F6B9EEF2-7742-DE5F-E186-8EB839A47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50929">
              <a:off x="3572967" y="2819610"/>
              <a:ext cx="284400" cy="284400"/>
            </a:xfrm>
            <a:prstGeom prst="rect">
              <a:avLst/>
            </a:prstGeom>
          </p:spPr>
        </p:pic>
        <p:pic>
          <p:nvPicPr>
            <p:cNvPr id="81" name="Picture 80" descr="PinClipart.com_pool-table-clip-art_1125526">
              <a:extLst>
                <a:ext uri="{FF2B5EF4-FFF2-40B4-BE49-F238E27FC236}">
                  <a16:creationId xmlns:a16="http://schemas.microsoft.com/office/drawing/2014/main" id="{DBFBFCF1-D060-40BC-65F6-A7C59C760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50929">
              <a:off x="3903585" y="2826381"/>
              <a:ext cx="284400" cy="284400"/>
            </a:xfrm>
            <a:prstGeom prst="rect">
              <a:avLst/>
            </a:prstGeom>
          </p:spPr>
        </p:pic>
        <p:pic>
          <p:nvPicPr>
            <p:cNvPr id="82" name="Picture 81" descr="PinClipart.com_pool-table-clip-art_1125526">
              <a:extLst>
                <a:ext uri="{FF2B5EF4-FFF2-40B4-BE49-F238E27FC236}">
                  <a16:creationId xmlns:a16="http://schemas.microsoft.com/office/drawing/2014/main" id="{FF64D102-D3D0-BD48-676A-F6A833947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50929">
              <a:off x="4244570" y="2822771"/>
              <a:ext cx="284400" cy="284400"/>
            </a:xfrm>
            <a:prstGeom prst="rect">
              <a:avLst/>
            </a:prstGeom>
          </p:spPr>
        </p:pic>
        <p:pic>
          <p:nvPicPr>
            <p:cNvPr id="83" name="Picture 82" descr="PinClipart.com_pool-table-clip-art_1125526">
              <a:extLst>
                <a:ext uri="{FF2B5EF4-FFF2-40B4-BE49-F238E27FC236}">
                  <a16:creationId xmlns:a16="http://schemas.microsoft.com/office/drawing/2014/main" id="{BD0585C9-FADA-73EB-39BC-09A352F95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50929">
              <a:off x="4009067" y="3707841"/>
              <a:ext cx="284400" cy="284400"/>
            </a:xfrm>
            <a:prstGeom prst="rect">
              <a:avLst/>
            </a:prstGeom>
          </p:spPr>
        </p:pic>
        <p:pic>
          <p:nvPicPr>
            <p:cNvPr id="84" name="Picture 83" descr="PinClipart.com_pool-table-clip-art_1125526">
              <a:extLst>
                <a:ext uri="{FF2B5EF4-FFF2-40B4-BE49-F238E27FC236}">
                  <a16:creationId xmlns:a16="http://schemas.microsoft.com/office/drawing/2014/main" id="{C8D42545-AA16-68EC-23D4-D6352A7AF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50929">
              <a:off x="3457704" y="3707841"/>
              <a:ext cx="284400" cy="2844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F74F882-9C82-B824-9817-EC6F9EC7D4B2}"/>
              </a:ext>
            </a:extLst>
          </p:cNvPr>
          <p:cNvGrpSpPr/>
          <p:nvPr/>
        </p:nvGrpSpPr>
        <p:grpSpPr>
          <a:xfrm>
            <a:off x="772357" y="679369"/>
            <a:ext cx="910590" cy="924586"/>
            <a:chOff x="2807451" y="2456237"/>
            <a:chExt cx="1242643" cy="1241649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66B8F04-D146-917B-BE7E-ACD0D94FABA4}"/>
                </a:ext>
              </a:extLst>
            </p:cNvPr>
            <p:cNvSpPr>
              <a:spLocks noChangeAspect="1"/>
            </p:cNvSpPr>
            <p:nvPr/>
          </p:nvSpPr>
          <p:spPr>
            <a:xfrm rot="2450929">
              <a:off x="2807451" y="2456237"/>
              <a:ext cx="1242643" cy="1241649"/>
            </a:xfrm>
            <a:prstGeom prst="ellipse">
              <a:avLst/>
            </a:prstGeom>
            <a:noFill/>
            <a:ln w="41275">
              <a:solidFill>
                <a:srgbClr val="7030A0">
                  <a:alpha val="44000"/>
                </a:srgb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030A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1EF2FD3-732A-5304-5396-23E50F9030B9}"/>
                </a:ext>
              </a:extLst>
            </p:cNvPr>
            <p:cNvGrpSpPr/>
            <p:nvPr/>
          </p:nvGrpSpPr>
          <p:grpSpPr>
            <a:xfrm>
              <a:off x="2970564" y="2545475"/>
              <a:ext cx="910177" cy="1059783"/>
              <a:chOff x="2957987" y="2533151"/>
              <a:chExt cx="910177" cy="1059783"/>
            </a:xfrm>
          </p:grpSpPr>
          <p:pic>
            <p:nvPicPr>
              <p:cNvPr id="88" name="Picture 87" descr="pngaaa.com-1438699">
                <a:extLst>
                  <a:ext uri="{FF2B5EF4-FFF2-40B4-BE49-F238E27FC236}">
                    <a16:creationId xmlns:a16="http://schemas.microsoft.com/office/drawing/2014/main" id="{56516FCA-CB38-9B30-3EAC-9654518B1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450929">
                <a:off x="3134926" y="2533151"/>
                <a:ext cx="285341" cy="284046"/>
              </a:xfrm>
              <a:prstGeom prst="rect">
                <a:avLst/>
              </a:prstGeom>
            </p:spPr>
          </p:pic>
          <p:pic>
            <p:nvPicPr>
              <p:cNvPr id="89" name="Picture 88" descr="PinClipart.com_pool-table-clip-art_1125526">
                <a:extLst>
                  <a:ext uri="{FF2B5EF4-FFF2-40B4-BE49-F238E27FC236}">
                    <a16:creationId xmlns:a16="http://schemas.microsoft.com/office/drawing/2014/main" id="{94AD52CC-6EAF-B625-92FA-730AD6180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50929">
                <a:off x="2985335" y="2940406"/>
                <a:ext cx="284400" cy="284400"/>
              </a:xfrm>
              <a:prstGeom prst="rect">
                <a:avLst/>
              </a:prstGeom>
            </p:spPr>
          </p:pic>
          <p:pic>
            <p:nvPicPr>
              <p:cNvPr id="90" name="Picture 89" descr="pngaaa.com-1438699">
                <a:extLst>
                  <a:ext uri="{FF2B5EF4-FFF2-40B4-BE49-F238E27FC236}">
                    <a16:creationId xmlns:a16="http://schemas.microsoft.com/office/drawing/2014/main" id="{D777A6E6-DDAC-51FB-7663-DFD3863BF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450929">
                <a:off x="3241471" y="3177071"/>
                <a:ext cx="285341" cy="284046"/>
              </a:xfrm>
              <a:prstGeom prst="rect">
                <a:avLst/>
              </a:prstGeom>
            </p:spPr>
          </p:pic>
          <p:pic>
            <p:nvPicPr>
              <p:cNvPr id="91" name="Picture 90" descr="PinClipart.com_pool-table-clip-art_1125526">
                <a:extLst>
                  <a:ext uri="{FF2B5EF4-FFF2-40B4-BE49-F238E27FC236}">
                    <a16:creationId xmlns:a16="http://schemas.microsoft.com/office/drawing/2014/main" id="{73A5BF83-8543-AB57-6C21-33E966116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50929">
                <a:off x="3583533" y="3080397"/>
                <a:ext cx="284400" cy="284400"/>
              </a:xfrm>
              <a:prstGeom prst="rect">
                <a:avLst/>
              </a:prstGeom>
            </p:spPr>
          </p:pic>
          <p:pic>
            <p:nvPicPr>
              <p:cNvPr id="92" name="Picture 91" descr="pngaaa.com-1438699">
                <a:extLst>
                  <a:ext uri="{FF2B5EF4-FFF2-40B4-BE49-F238E27FC236}">
                    <a16:creationId xmlns:a16="http://schemas.microsoft.com/office/drawing/2014/main" id="{8215A89E-F4F9-F4CF-98BB-04A2E156A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450929">
                <a:off x="3582823" y="2782980"/>
                <a:ext cx="285341" cy="284046"/>
              </a:xfrm>
              <a:prstGeom prst="rect">
                <a:avLst/>
              </a:prstGeom>
            </p:spPr>
          </p:pic>
          <p:pic>
            <p:nvPicPr>
              <p:cNvPr id="93" name="Picture 92" descr="PinClipart.com_pool-table-clip-art_1125526">
                <a:extLst>
                  <a:ext uri="{FF2B5EF4-FFF2-40B4-BE49-F238E27FC236}">
                    <a16:creationId xmlns:a16="http://schemas.microsoft.com/office/drawing/2014/main" id="{9DE2A2B1-001E-8D57-4A6A-3B8F28DD4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50929">
                <a:off x="2966933" y="2685952"/>
                <a:ext cx="284400" cy="284400"/>
              </a:xfrm>
              <a:prstGeom prst="rect">
                <a:avLst/>
              </a:prstGeom>
            </p:spPr>
          </p:pic>
          <p:pic>
            <p:nvPicPr>
              <p:cNvPr id="94" name="Picture 93" descr="pngaaa.com-1438699">
                <a:extLst>
                  <a:ext uri="{FF2B5EF4-FFF2-40B4-BE49-F238E27FC236}">
                    <a16:creationId xmlns:a16="http://schemas.microsoft.com/office/drawing/2014/main" id="{A86CB63B-8328-8421-A01E-A947B3AB4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450929">
                <a:off x="3188203" y="2833124"/>
                <a:ext cx="285341" cy="284046"/>
              </a:xfrm>
              <a:prstGeom prst="rect">
                <a:avLst/>
              </a:prstGeom>
            </p:spPr>
          </p:pic>
          <p:pic>
            <p:nvPicPr>
              <p:cNvPr id="95" name="Picture 94" descr="PinClipart.com_pool-table-clip-art_1125526">
                <a:extLst>
                  <a:ext uri="{FF2B5EF4-FFF2-40B4-BE49-F238E27FC236}">
                    <a16:creationId xmlns:a16="http://schemas.microsoft.com/office/drawing/2014/main" id="{62768507-4261-014A-F2FE-06783D399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50929">
                <a:off x="3394719" y="2539864"/>
                <a:ext cx="284400" cy="284400"/>
              </a:xfrm>
              <a:prstGeom prst="rect">
                <a:avLst/>
              </a:prstGeom>
            </p:spPr>
          </p:pic>
          <p:pic>
            <p:nvPicPr>
              <p:cNvPr id="96" name="Picture 95" descr="pngaaa.com-1438699">
                <a:extLst>
                  <a:ext uri="{FF2B5EF4-FFF2-40B4-BE49-F238E27FC236}">
                    <a16:creationId xmlns:a16="http://schemas.microsoft.com/office/drawing/2014/main" id="{EDD8E269-6617-CCC7-3BD2-F422489F9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450929">
                <a:off x="2957987" y="3177070"/>
                <a:ext cx="285341" cy="284046"/>
              </a:xfrm>
              <a:prstGeom prst="rect">
                <a:avLst/>
              </a:prstGeom>
            </p:spPr>
          </p:pic>
          <p:pic>
            <p:nvPicPr>
              <p:cNvPr id="97" name="Picture 96" descr="PinClipart.com_pool-table-clip-art_1125526">
                <a:extLst>
                  <a:ext uri="{FF2B5EF4-FFF2-40B4-BE49-F238E27FC236}">
                    <a16:creationId xmlns:a16="http://schemas.microsoft.com/office/drawing/2014/main" id="{030FECB2-26A6-05C2-4CFE-386C478B2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50929">
                <a:off x="3427754" y="2881402"/>
                <a:ext cx="284400" cy="284400"/>
              </a:xfrm>
              <a:prstGeom prst="rect">
                <a:avLst/>
              </a:prstGeom>
            </p:spPr>
          </p:pic>
          <p:pic>
            <p:nvPicPr>
              <p:cNvPr id="98" name="Picture 97" descr="pngaaa.com-1438699">
                <a:extLst>
                  <a:ext uri="{FF2B5EF4-FFF2-40B4-BE49-F238E27FC236}">
                    <a16:creationId xmlns:a16="http://schemas.microsoft.com/office/drawing/2014/main" id="{FE4835DC-9C25-3B90-C716-CAA585D80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450929">
                <a:off x="3362236" y="3005098"/>
                <a:ext cx="285341" cy="284046"/>
              </a:xfrm>
              <a:prstGeom prst="rect">
                <a:avLst/>
              </a:prstGeom>
            </p:spPr>
          </p:pic>
          <p:pic>
            <p:nvPicPr>
              <p:cNvPr id="99" name="Picture 98" descr="PinClipart.com_pool-table-clip-art_1125526">
                <a:extLst>
                  <a:ext uri="{FF2B5EF4-FFF2-40B4-BE49-F238E27FC236}">
                    <a16:creationId xmlns:a16="http://schemas.microsoft.com/office/drawing/2014/main" id="{DB646156-20AE-11DB-6E04-235712F48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50929">
                <a:off x="3481687" y="3308534"/>
                <a:ext cx="284400" cy="284400"/>
              </a:xfrm>
              <a:prstGeom prst="rect">
                <a:avLst/>
              </a:prstGeom>
            </p:spPr>
          </p:pic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63ABDEF-20F6-93D7-E12B-7B04C294D772}"/>
              </a:ext>
            </a:extLst>
          </p:cNvPr>
          <p:cNvGrpSpPr/>
          <p:nvPr/>
        </p:nvGrpSpPr>
        <p:grpSpPr>
          <a:xfrm>
            <a:off x="3642868" y="1365358"/>
            <a:ext cx="302367" cy="737438"/>
            <a:chOff x="2712487" y="2079143"/>
            <a:chExt cx="485006" cy="1274273"/>
          </a:xfrm>
        </p:grpSpPr>
        <p:sp>
          <p:nvSpPr>
            <p:cNvPr id="103" name="Arrow: Curved Left 102">
              <a:extLst>
                <a:ext uri="{FF2B5EF4-FFF2-40B4-BE49-F238E27FC236}">
                  <a16:creationId xmlns:a16="http://schemas.microsoft.com/office/drawing/2014/main" id="{2CCFF2E6-BC0C-08F0-7384-76D1C63A6DBD}"/>
                </a:ext>
              </a:extLst>
            </p:cNvPr>
            <p:cNvSpPr/>
            <p:nvPr/>
          </p:nvSpPr>
          <p:spPr>
            <a:xfrm rot="10800000" flipH="1">
              <a:off x="2712487" y="2093676"/>
              <a:ext cx="331514" cy="1259740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Arrow: Curved Left 103">
              <a:extLst>
                <a:ext uri="{FF2B5EF4-FFF2-40B4-BE49-F238E27FC236}">
                  <a16:creationId xmlns:a16="http://schemas.microsoft.com/office/drawing/2014/main" id="{F415F54F-5734-9D5B-FEB3-BF47AA981EC1}"/>
                </a:ext>
              </a:extLst>
            </p:cNvPr>
            <p:cNvSpPr/>
            <p:nvPr/>
          </p:nvSpPr>
          <p:spPr>
            <a:xfrm rot="10800000" flipH="1">
              <a:off x="2865979" y="2079143"/>
              <a:ext cx="331514" cy="1259740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A62684A6-F8FA-A143-972C-DF2F76B9DD1A}"/>
              </a:ext>
            </a:extLst>
          </p:cNvPr>
          <p:cNvSpPr txBox="1"/>
          <p:nvPr/>
        </p:nvSpPr>
        <p:spPr>
          <a:xfrm>
            <a:off x="4590309" y="787985"/>
            <a:ext cx="40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?</a:t>
            </a:r>
            <a:endParaRPr lang="zh-CN" altLang="en-US" sz="40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75FCA47-E8AD-4EA1-38D7-F3A6ACEAF446}"/>
              </a:ext>
            </a:extLst>
          </p:cNvPr>
          <p:cNvSpPr txBox="1"/>
          <p:nvPr/>
        </p:nvSpPr>
        <p:spPr>
          <a:xfrm>
            <a:off x="4370731" y="4099038"/>
            <a:ext cx="4484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altLang="zh-CN" sz="1600" dirty="0">
                <a:solidFill>
                  <a:schemeClr val="accent6"/>
                </a:solidFill>
                <a:sym typeface="+mn-ea"/>
              </a:rPr>
              <a:t>A. Tohsaki, et al., Phys. Rev. Lett. 87, 192501 (2001)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74A3CAF-33CD-1B70-214E-A23F768861B7}"/>
              </a:ext>
            </a:extLst>
          </p:cNvPr>
          <p:cNvSpPr txBox="1"/>
          <p:nvPr/>
        </p:nvSpPr>
        <p:spPr>
          <a:xfrm>
            <a:off x="4559132" y="4468629"/>
            <a:ext cx="448454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600" dirty="0">
                <a:solidFill>
                  <a:schemeClr val="accent6"/>
                </a:solidFill>
              </a:rPr>
              <a:t>Y. Kanada-</a:t>
            </a:r>
            <a:r>
              <a:rPr lang="en-US" altLang="zh-CN" sz="1600" dirty="0" err="1">
                <a:solidFill>
                  <a:schemeClr val="accent6"/>
                </a:solidFill>
              </a:rPr>
              <a:t>En’yo</a:t>
            </a:r>
            <a:r>
              <a:rPr lang="en-US" altLang="zh-CN" sz="1600" dirty="0">
                <a:solidFill>
                  <a:schemeClr val="accent6"/>
                </a:solidFill>
              </a:rPr>
              <a:t>, Prog. </a:t>
            </a:r>
            <a:r>
              <a:rPr lang="en-US" altLang="zh-CN" sz="1600" dirty="0" err="1">
                <a:solidFill>
                  <a:schemeClr val="accent6"/>
                </a:solidFill>
              </a:rPr>
              <a:t>Theor</a:t>
            </a:r>
            <a:r>
              <a:rPr lang="en-US" altLang="zh-CN" sz="1600" dirty="0">
                <a:solidFill>
                  <a:schemeClr val="accent6"/>
                </a:solidFill>
              </a:rPr>
              <a:t>. Phys. 117, 655 (2007)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31017A2-D1FD-490F-CA52-3A5825948A8B}"/>
              </a:ext>
            </a:extLst>
          </p:cNvPr>
          <p:cNvSpPr txBox="1"/>
          <p:nvPr/>
        </p:nvSpPr>
        <p:spPr>
          <a:xfrm>
            <a:off x="3912411" y="4775413"/>
            <a:ext cx="485126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600" dirty="0">
                <a:solidFill>
                  <a:schemeClr val="accent6"/>
                </a:solidFill>
              </a:rPr>
              <a:t>M. </a:t>
            </a:r>
            <a:r>
              <a:rPr lang="en-US" altLang="zh-CN" sz="1600" dirty="0" err="1">
                <a:solidFill>
                  <a:schemeClr val="accent6"/>
                </a:solidFill>
              </a:rPr>
              <a:t>Chernykh</a:t>
            </a:r>
            <a:r>
              <a:rPr lang="en-US" altLang="zh-CN" sz="1600" dirty="0">
                <a:solidFill>
                  <a:schemeClr val="accent6"/>
                </a:solidFill>
              </a:rPr>
              <a:t>, et al., Phys. Rev. Lett., 98, 032501 (2007)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53A8531-50B5-926F-C9AF-4A5772AF1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614" y="5119212"/>
            <a:ext cx="5857422" cy="16405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D9BA8-1827-C9B5-186C-CBDD3A58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3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Ab initio Study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047545-4A77-507F-0B91-4A367CBE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0" y="2187512"/>
            <a:ext cx="8046533" cy="353038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6DF1F576-267B-C5DA-82D5-D1089AD29AED}"/>
              </a:ext>
            </a:extLst>
          </p:cNvPr>
          <p:cNvSpPr txBox="1"/>
          <p:nvPr/>
        </p:nvSpPr>
        <p:spPr>
          <a:xfrm>
            <a:off x="3928016" y="1541968"/>
            <a:ext cx="443261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b-NO" altLang="zh-CN" sz="1600" dirty="0">
                <a:solidFill>
                  <a:schemeClr val="accent6"/>
                </a:solidFill>
              </a:rPr>
              <a:t>P. Choudhary et al., Phys. Rev. C, 107, 014309 (2023)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0F9578-A7CD-ABA1-4A49-70480E80B8D1}"/>
              </a:ext>
            </a:extLst>
          </p:cNvPr>
          <p:cNvSpPr/>
          <p:nvPr/>
        </p:nvSpPr>
        <p:spPr>
          <a:xfrm>
            <a:off x="5140712" y="4073189"/>
            <a:ext cx="1003609" cy="7106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94AFD6-FE50-76C9-8E27-8AB3F32B12FC}"/>
              </a:ext>
            </a:extLst>
          </p:cNvPr>
          <p:cNvSpPr txBox="1"/>
          <p:nvPr/>
        </p:nvSpPr>
        <p:spPr>
          <a:xfrm>
            <a:off x="220546" y="799184"/>
            <a:ext cx="7217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Hoyle state is a challenge for ab initio method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63E0D2A-37F8-A6C0-7219-1AA8135D852F}"/>
              </a:ext>
            </a:extLst>
          </p:cNvPr>
          <p:cNvSpPr txBox="1"/>
          <p:nvPr/>
        </p:nvSpPr>
        <p:spPr>
          <a:xfrm>
            <a:off x="1315843" y="1487060"/>
            <a:ext cx="229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No-core shell model</a:t>
            </a:r>
            <a:endParaRPr lang="zh-CN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75954-34E3-D843-0E50-914283B2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E0981-B79A-5FC2-16CA-42A09F41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76" y="1228672"/>
            <a:ext cx="1984917" cy="1397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Ab initio Study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94AFD6-FE50-76C9-8E27-8AB3F32B12FC}"/>
              </a:ext>
            </a:extLst>
          </p:cNvPr>
          <p:cNvSpPr txBox="1"/>
          <p:nvPr/>
        </p:nvSpPr>
        <p:spPr>
          <a:xfrm>
            <a:off x="220546" y="687674"/>
            <a:ext cx="506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2"/>
                </a:solidFill>
              </a:rPr>
              <a:t>First successful ab initio description</a:t>
            </a:r>
            <a:r>
              <a:rPr lang="en-US" altLang="zh-CN" sz="2000" dirty="0"/>
              <a:t>: nuclear lattice effective field theory (NLEFT)</a:t>
            </a:r>
            <a:endParaRPr lang="zh-CN" altLang="en-US" sz="2000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D7C39CEE-FAC2-6CAE-9C88-3EDDED2EF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" y="1266477"/>
            <a:ext cx="4795024" cy="80768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FC26AF3-CC7C-781C-E5AA-88220731E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992" y="2986833"/>
            <a:ext cx="1779372" cy="137327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358AC2E-7B71-89C0-A935-F70E2291D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84" y="2150275"/>
            <a:ext cx="4795024" cy="70899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C6AD78B-9024-FC41-40CE-C839028CD9F2}"/>
              </a:ext>
            </a:extLst>
          </p:cNvPr>
          <p:cNvSpPr txBox="1"/>
          <p:nvPr/>
        </p:nvSpPr>
        <p:spPr>
          <a:xfrm>
            <a:off x="5380774" y="687674"/>
            <a:ext cx="35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Green’s function Monte Carlo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Monte Carlo Shell Model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47EE51F-DEB3-770F-5725-E97B9F179683}"/>
              </a:ext>
            </a:extLst>
          </p:cNvPr>
          <p:cNvSpPr txBox="1"/>
          <p:nvPr/>
        </p:nvSpPr>
        <p:spPr>
          <a:xfrm>
            <a:off x="5289086" y="2806759"/>
            <a:ext cx="382146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zh-CN" sz="1400" dirty="0">
                <a:solidFill>
                  <a:schemeClr val="accent6"/>
                </a:solidFill>
              </a:rPr>
              <a:t>T. </a:t>
            </a:r>
            <a:r>
              <a:rPr lang="fr-FR" altLang="zh-CN" sz="1400" dirty="0" err="1">
                <a:solidFill>
                  <a:schemeClr val="accent6"/>
                </a:solidFill>
              </a:rPr>
              <a:t>Otsuka</a:t>
            </a:r>
            <a:r>
              <a:rPr lang="fr-FR" altLang="zh-CN" sz="1400" dirty="0">
                <a:solidFill>
                  <a:schemeClr val="accent6"/>
                </a:solidFill>
              </a:rPr>
              <a:t> et al., Nature Commun., 13, 2234 (2022)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ADD2753-F52A-B623-D1F5-C01BB9454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176" y="3112371"/>
            <a:ext cx="2037279" cy="11861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FD5D0F-8EF9-0653-0AB0-F464BAAF7FF1}"/>
              </a:ext>
            </a:extLst>
          </p:cNvPr>
          <p:cNvSpPr/>
          <p:nvPr/>
        </p:nvSpPr>
        <p:spPr>
          <a:xfrm>
            <a:off x="312234" y="4450540"/>
            <a:ext cx="8597590" cy="2139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tx1"/>
                </a:solidFill>
              </a:rPr>
              <a:t>Study low-lying structure of </a:t>
            </a:r>
            <a:r>
              <a:rPr lang="en-US" altLang="zh-CN" sz="1800" b="1" baseline="30000" dirty="0">
                <a:solidFill>
                  <a:schemeClr val="tx1"/>
                </a:solidFill>
              </a:rPr>
              <a:t>12</a:t>
            </a:r>
            <a:r>
              <a:rPr lang="en-US" altLang="zh-CN" sz="1800" b="1" dirty="0">
                <a:solidFill>
                  <a:schemeClr val="tx1"/>
                </a:solidFill>
              </a:rPr>
              <a:t>C in NLEFT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Make use of 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</a:rPr>
              <a:t>SU(4) symmetry </a:t>
            </a:r>
            <a:r>
              <a:rPr lang="en-US" altLang="zh-CN" sz="1800" dirty="0">
                <a:solidFill>
                  <a:schemeClr val="tx1"/>
                </a:solidFill>
              </a:rPr>
              <a:t>to alleviate sign problem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To give a full description of all the low-lying states, both 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</a:rPr>
              <a:t>cluster</a:t>
            </a:r>
            <a:r>
              <a:rPr lang="en-US" altLang="zh-CN" sz="1800" dirty="0">
                <a:solidFill>
                  <a:schemeClr val="tx1"/>
                </a:solidFill>
              </a:rPr>
              <a:t> and 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</a:rPr>
              <a:t>shell-model</a:t>
            </a:r>
            <a:r>
              <a:rPr lang="en-US" altLang="zh-CN" sz="1800" dirty="0">
                <a:solidFill>
                  <a:schemeClr val="tx1"/>
                </a:solidFill>
              </a:rPr>
              <a:t> type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To propose new method to study the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geometric structure</a:t>
            </a:r>
            <a:r>
              <a:rPr lang="en-US" altLang="zh-CN" dirty="0">
                <a:solidFill>
                  <a:schemeClr val="tx1"/>
                </a:solidFill>
              </a:rPr>
              <a:t> (using pinhole algorithm)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To propose geometric description to quantify 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</a:rPr>
              <a:t>different excitation mode</a:t>
            </a:r>
            <a:endParaRPr lang="zh-CN" alt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573D4-4E5A-0F1F-FD91-5D13E0808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50" y="2926015"/>
            <a:ext cx="2425468" cy="144797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453285-347F-6AC3-DE37-B670F933399F}"/>
              </a:ext>
            </a:extLst>
          </p:cNvPr>
          <p:cNvSpPr/>
          <p:nvPr/>
        </p:nvSpPr>
        <p:spPr>
          <a:xfrm>
            <a:off x="7361014" y="4439389"/>
            <a:ext cx="1548810" cy="3779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 this work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7490B-D5B6-814B-BFDC-970D34279D2B}"/>
              </a:ext>
            </a:extLst>
          </p:cNvPr>
          <p:cNvSpPr txBox="1"/>
          <p:nvPr/>
        </p:nvSpPr>
        <p:spPr>
          <a:xfrm>
            <a:off x="5467199" y="978546"/>
            <a:ext cx="382146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zh-CN" sz="1400" dirty="0">
                <a:solidFill>
                  <a:schemeClr val="accent6"/>
                </a:solidFill>
              </a:rPr>
              <a:t>J. Carlson, et al., </a:t>
            </a:r>
            <a:r>
              <a:rPr lang="fr-FR" altLang="zh-CN" sz="1400" dirty="0" err="1">
                <a:solidFill>
                  <a:schemeClr val="accent6"/>
                </a:solidFill>
              </a:rPr>
              <a:t>Rev</a:t>
            </a:r>
            <a:r>
              <a:rPr lang="fr-FR" altLang="zh-CN" sz="1400" dirty="0">
                <a:solidFill>
                  <a:schemeClr val="accent6"/>
                </a:solidFill>
              </a:rPr>
              <a:t>. Mod. Phys., 87, 1067 (2015)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E939F3-5F2B-E117-D0B0-15CC775B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5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895" y="721995"/>
            <a:ext cx="7860665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Nuclear lattice effective field theory (NLEFT)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16O,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E. </a:t>
            </a:r>
            <a:r>
              <a:rPr lang="en-US" sz="1600" dirty="0" err="1">
                <a:solidFill>
                  <a:schemeClr val="accent6"/>
                </a:solidFill>
              </a:rPr>
              <a:t>Epelbaum</a:t>
            </a:r>
            <a:r>
              <a:rPr lang="en-US" sz="1600" dirty="0">
                <a:solidFill>
                  <a:schemeClr val="accent6"/>
                </a:solidFill>
              </a:rPr>
              <a:t> et al., PRL 112, 102501 (2014)</a:t>
            </a:r>
            <a:endParaRPr lang="en-US" altLang="zh-CN" sz="2000" dirty="0">
              <a:solidFill>
                <a:schemeClr val="accent6"/>
              </a:solidFill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ea"/>
              </a:rPr>
              <a:t>α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-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  <a:sym typeface="+mn-ea"/>
              </a:rPr>
              <a:t>α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scattering, </a:t>
            </a:r>
            <a:r>
              <a:rPr lang="en-US" sz="1600" dirty="0">
                <a:solidFill>
                  <a:schemeClr val="accent6"/>
                </a:solidFill>
              </a:rPr>
              <a:t>S. Elhatisari et al., Nature 528, 111 (2015)</a:t>
            </a:r>
            <a:endParaRPr lang="en-US" altLang="zh-CN" sz="2000" dirty="0">
              <a:solidFill>
                <a:schemeClr val="accent6"/>
              </a:solidFill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thermodynamics, </a:t>
            </a:r>
            <a:r>
              <a:rPr lang="en-US" sz="1600" dirty="0">
                <a:solidFill>
                  <a:schemeClr val="accent6"/>
                </a:solidFill>
              </a:rPr>
              <a:t>B.-N. Lu et al., PRL 125, 192502 (2020)</a:t>
            </a:r>
            <a:endParaRPr lang="en-US" altLang="zh-CN" sz="2000" dirty="0">
              <a:solidFill>
                <a:schemeClr val="accent6"/>
              </a:solidFill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...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Theoretical Framework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200785"/>
            <a:ext cx="5467350" cy="3206115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755255" y="982345"/>
            <a:ext cx="1332865" cy="1961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195" y="740410"/>
            <a:ext cx="2162175" cy="2343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315" y="3030855"/>
            <a:ext cx="3575685" cy="1417955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2129882" y="6239772"/>
            <a:ext cx="610668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/>
              <a:t>Upper left figure is in courtesy of E. </a:t>
            </a:r>
            <a:r>
              <a:rPr lang="en-US" sz="1600" dirty="0" err="1"/>
              <a:t>Epelbaum</a:t>
            </a:r>
            <a:endParaRPr lang="en-US" sz="1600" dirty="0"/>
          </a:p>
          <a:p>
            <a:r>
              <a:rPr lang="en-US" sz="1600" dirty="0"/>
              <a:t>lattice figure from </a:t>
            </a:r>
            <a:r>
              <a:rPr lang="en-US" sz="1400" dirty="0">
                <a:solidFill>
                  <a:schemeClr val="accent6"/>
                </a:solidFill>
              </a:rPr>
              <a:t>https://www.physics.ncsu.edu/ntg/leegroup/research.html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50B86C-72CB-4925-A828-30B42908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mond 24"/>
          <p:cNvSpPr/>
          <p:nvPr/>
        </p:nvSpPr>
        <p:spPr>
          <a:xfrm rot="4740000">
            <a:off x="6813550" y="4528820"/>
            <a:ext cx="1774190" cy="2816225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972300" y="5324475"/>
            <a:ext cx="1050290" cy="1439545"/>
          </a:xfrm>
          <a:custGeom>
            <a:avLst/>
            <a:gdLst>
              <a:gd name="connisteX0" fmla="*/ 84250 w 1050224"/>
              <a:gd name="connsiteY0" fmla="*/ 250836 h 1439556"/>
              <a:gd name="connisteX1" fmla="*/ 84250 w 1050224"/>
              <a:gd name="connsiteY1" fmla="*/ 923936 h 1439556"/>
              <a:gd name="connisteX2" fmla="*/ 985950 w 1050224"/>
              <a:gd name="connsiteY2" fmla="*/ 7631 h 1439556"/>
              <a:gd name="connisteX3" fmla="*/ 957375 w 1050224"/>
              <a:gd name="connsiteY3" fmla="*/ 1439556 h 1439556"/>
              <a:gd name="connisteX4" fmla="*/ 1172005 w 1050224"/>
              <a:gd name="connsiteY4" fmla="*/ 622946 h 143955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50224" h="1439556">
                <a:moveTo>
                  <a:pt x="84251" y="250836"/>
                </a:moveTo>
                <a:cubicBezTo>
                  <a:pt x="66471" y="403871"/>
                  <a:pt x="-96089" y="972831"/>
                  <a:pt x="84251" y="923936"/>
                </a:cubicBezTo>
                <a:cubicBezTo>
                  <a:pt x="264591" y="875041"/>
                  <a:pt x="811326" y="-95239"/>
                  <a:pt x="985951" y="7631"/>
                </a:cubicBezTo>
                <a:cubicBezTo>
                  <a:pt x="1160576" y="110501"/>
                  <a:pt x="919911" y="1316366"/>
                  <a:pt x="957376" y="143955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895" y="721995"/>
            <a:ext cx="7860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Starting from an initial many-body wave function: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/>
              <a:t>Theoretical Framework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90" y="2351405"/>
            <a:ext cx="2633980" cy="464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75" y="2437765"/>
            <a:ext cx="1171575" cy="323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8170"/>
            <a:ext cx="3434715" cy="496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" y="2350770"/>
            <a:ext cx="2733675" cy="1961515"/>
          </a:xfrm>
          <a:prstGeom prst="rect">
            <a:avLst/>
          </a:prstGeom>
        </p:spPr>
      </p:pic>
      <p:sp>
        <p:nvSpPr>
          <p:cNvPr id="14" name="TextBox 15"/>
          <p:cNvSpPr txBox="1"/>
          <p:nvPr/>
        </p:nvSpPr>
        <p:spPr>
          <a:xfrm>
            <a:off x="3669665" y="1826895"/>
            <a:ext cx="5390515" cy="180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Euclidean time projection with transfer matrix: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with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the many-body Hamiltonian,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000" i="1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 the temporal and spatial lattice spacing.</a:t>
            </a:r>
          </a:p>
        </p:txBody>
      </p:sp>
      <p:sp>
        <p:nvSpPr>
          <p:cNvPr id="28" name="Diamond 27"/>
          <p:cNvSpPr/>
          <p:nvPr/>
        </p:nvSpPr>
        <p:spPr>
          <a:xfrm rot="4740000">
            <a:off x="6252210" y="3794760"/>
            <a:ext cx="1774190" cy="2816225"/>
          </a:xfrm>
          <a:prstGeom prst="diamond">
            <a:avLst/>
          </a:prstGeom>
          <a:solidFill>
            <a:schemeClr val="lt1">
              <a:alpha val="8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5"/>
          <p:cNvSpPr txBox="1"/>
          <p:nvPr/>
        </p:nvSpPr>
        <p:spPr>
          <a:xfrm>
            <a:off x="4519930" y="4611370"/>
            <a:ext cx="11817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 =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zh-CN" sz="2000" i="1" baseline="-25000" dirty="0">
                <a:uFillTx/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t</a:t>
            </a: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 =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en-US" altLang="zh-CN" sz="2000" i="1" baseline="-25000" dirty="0">
                <a:uFillTx/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2000" dirty="0">
                <a:ea typeface="Arial Unicode MS" pitchFamily="34" charset="-122"/>
                <a:cs typeface="Arial" panose="020B0604020202020204" pitchFamily="34" charset="0"/>
              </a:rPr>
              <a:t>/2</a:t>
            </a:r>
          </a:p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endParaRPr lang="en-US" altLang="zh-CN" sz="2000" dirty="0">
              <a:ea typeface="Arial Unicode MS" pitchFamily="34" charset="-122"/>
              <a:cs typeface="Arial" panose="020B0604020202020204" pitchFamily="34" charset="0"/>
            </a:endParaRPr>
          </a:p>
          <a:p>
            <a:pPr indent="0">
              <a:spcBef>
                <a:spcPts val="450"/>
              </a:spcBef>
              <a:buFont typeface="Wingdings" panose="05000000000000000000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 = 0</a:t>
            </a:r>
          </a:p>
        </p:txBody>
      </p:sp>
      <p:cxnSp>
        <p:nvCxnSpPr>
          <p:cNvPr id="37" name="Curved Connector 36"/>
          <p:cNvCxnSpPr/>
          <p:nvPr/>
        </p:nvCxnSpPr>
        <p:spPr>
          <a:xfrm rot="16200000" flipV="1">
            <a:off x="6374765" y="5777865"/>
            <a:ext cx="787400" cy="601345"/>
          </a:xfrm>
          <a:prstGeom prst="curvedConnector3">
            <a:avLst>
              <a:gd name="adj1" fmla="val 4996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6200000" flipV="1">
            <a:off x="7467600" y="4832985"/>
            <a:ext cx="614680" cy="452755"/>
          </a:xfrm>
          <a:prstGeom prst="curvedConnector3">
            <a:avLst>
              <a:gd name="adj1" fmla="val 49948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550" y="1150620"/>
            <a:ext cx="4961255" cy="4959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300" y="3698875"/>
            <a:ext cx="1790700" cy="409575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6247130" y="5013325"/>
            <a:ext cx="1574165" cy="671830"/>
          </a:xfrm>
          <a:custGeom>
            <a:avLst/>
            <a:gdLst>
              <a:gd name="connisteX0" fmla="*/ 0 w 1631950"/>
              <a:gd name="connsiteY0" fmla="*/ 67082 h 700214"/>
              <a:gd name="connisteX1" fmla="*/ 787400 w 1631950"/>
              <a:gd name="connsiteY1" fmla="*/ 53112 h 700214"/>
              <a:gd name="connisteX2" fmla="*/ 643890 w 1631950"/>
              <a:gd name="connsiteY2" fmla="*/ 668427 h 700214"/>
              <a:gd name="connisteX3" fmla="*/ 1631950 w 1631950"/>
              <a:gd name="connsiteY3" fmla="*/ 625882 h 700214"/>
              <a:gd name="connisteX4" fmla="*/ 1445895 w 1631950"/>
              <a:gd name="connsiteY4" fmla="*/ 1069747 h 70021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631950" h="700214">
                <a:moveTo>
                  <a:pt x="0" y="67082"/>
                </a:moveTo>
                <a:cubicBezTo>
                  <a:pt x="160655" y="51842"/>
                  <a:pt x="658495" y="-66903"/>
                  <a:pt x="787400" y="53112"/>
                </a:cubicBezTo>
                <a:cubicBezTo>
                  <a:pt x="916305" y="173127"/>
                  <a:pt x="474980" y="554127"/>
                  <a:pt x="643890" y="668427"/>
                </a:cubicBezTo>
                <a:cubicBezTo>
                  <a:pt x="812800" y="782727"/>
                  <a:pt x="1471295" y="545872"/>
                  <a:pt x="1631950" y="62588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 rot="4740000">
            <a:off x="5835015" y="3096895"/>
            <a:ext cx="1774190" cy="2816225"/>
          </a:xfrm>
          <a:prstGeom prst="diamond">
            <a:avLst/>
          </a:prstGeom>
          <a:solidFill>
            <a:schemeClr val="lt1">
              <a:alpha val="8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458460" y="3870960"/>
            <a:ext cx="2620645" cy="1240790"/>
          </a:xfrm>
          <a:custGeom>
            <a:avLst/>
            <a:gdLst>
              <a:gd name="connisteX0" fmla="*/ 0 w 2620645"/>
              <a:gd name="connsiteY0" fmla="*/ 850294 h 1240558"/>
              <a:gd name="connisteX1" fmla="*/ 1732915 w 2620645"/>
              <a:gd name="connsiteY1" fmla="*/ 5744 h 1240558"/>
              <a:gd name="connisteX2" fmla="*/ 1059815 w 2620645"/>
              <a:gd name="connsiteY2" fmla="*/ 1237009 h 1240558"/>
              <a:gd name="connisteX3" fmla="*/ 2620645 w 2620645"/>
              <a:gd name="connsiteY3" fmla="*/ 335309 h 1240558"/>
              <a:gd name="connisteX4" fmla="*/ 1761490 w 2620645"/>
              <a:gd name="connsiteY4" fmla="*/ 779174 h 12405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620645" h="1240559">
                <a:moveTo>
                  <a:pt x="0" y="850295"/>
                </a:moveTo>
                <a:cubicBezTo>
                  <a:pt x="360045" y="656620"/>
                  <a:pt x="1520825" y="-71725"/>
                  <a:pt x="1732915" y="5745"/>
                </a:cubicBezTo>
                <a:cubicBezTo>
                  <a:pt x="1945005" y="83215"/>
                  <a:pt x="882015" y="1170970"/>
                  <a:pt x="1059815" y="1237010"/>
                </a:cubicBezTo>
                <a:cubicBezTo>
                  <a:pt x="1237615" y="1303050"/>
                  <a:pt x="2480310" y="426750"/>
                  <a:pt x="2620645" y="33531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88D35-95AA-928C-818C-3E0CB85B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622B789-A3F2-9612-8EA1-2151AA74F70D}"/>
              </a:ext>
            </a:extLst>
          </p:cNvPr>
          <p:cNvGrpSpPr/>
          <p:nvPr/>
        </p:nvGrpSpPr>
        <p:grpSpPr>
          <a:xfrm>
            <a:off x="246555" y="4396971"/>
            <a:ext cx="3225552" cy="2248640"/>
            <a:chOff x="246555" y="4396971"/>
            <a:chExt cx="3225552" cy="2248640"/>
          </a:xfrm>
        </p:grpSpPr>
        <p:sp>
          <p:nvSpPr>
            <p:cNvPr id="45" name="Text Box 23">
              <a:extLst>
                <a:ext uri="{FF2B5EF4-FFF2-40B4-BE49-F238E27FC236}">
                  <a16:creationId xmlns:a16="http://schemas.microsoft.com/office/drawing/2014/main" id="{B91EA7F9-A78A-1B66-6930-5A0B3EEC8E8D}"/>
                </a:ext>
              </a:extLst>
            </p:cNvPr>
            <p:cNvSpPr txBox="1"/>
            <p:nvPr/>
          </p:nvSpPr>
          <p:spPr>
            <a:xfrm>
              <a:off x="289504" y="6245501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1s</a:t>
              </a:r>
              <a:r>
                <a:rPr lang="en-US" sz="20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endParaRPr lang="en-US" sz="20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3">
              <a:extLst>
                <a:ext uri="{FF2B5EF4-FFF2-40B4-BE49-F238E27FC236}">
                  <a16:creationId xmlns:a16="http://schemas.microsoft.com/office/drawing/2014/main" id="{A3A700EA-FFC6-7E70-2CD7-01C251024744}"/>
                </a:ext>
              </a:extLst>
            </p:cNvPr>
            <p:cNvSpPr txBox="1"/>
            <p:nvPr/>
          </p:nvSpPr>
          <p:spPr>
            <a:xfrm>
              <a:off x="270384" y="5330311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1p</a:t>
              </a:r>
              <a:r>
                <a:rPr lang="en-US" sz="20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endParaRPr lang="en-US" sz="20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23">
              <a:extLst>
                <a:ext uri="{FF2B5EF4-FFF2-40B4-BE49-F238E27FC236}">
                  <a16:creationId xmlns:a16="http://schemas.microsoft.com/office/drawing/2014/main" id="{0A1302F5-E6AC-2A2A-5FDA-4BC490368E4F}"/>
                </a:ext>
              </a:extLst>
            </p:cNvPr>
            <p:cNvSpPr txBox="1"/>
            <p:nvPr/>
          </p:nvSpPr>
          <p:spPr>
            <a:xfrm>
              <a:off x="265425" y="5593099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1p</a:t>
              </a:r>
              <a:r>
                <a:rPr lang="en-US" sz="20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3/2</a:t>
              </a:r>
              <a:endParaRPr lang="en-US" sz="20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51C5477-170D-7A3C-7595-AC0AF5038B12}"/>
                </a:ext>
              </a:extLst>
            </p:cNvPr>
            <p:cNvCxnSpPr/>
            <p:nvPr/>
          </p:nvCxnSpPr>
          <p:spPr>
            <a:xfrm>
              <a:off x="993183" y="5618762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B88EF6B-B3DC-B0D2-D357-79708CBF5AE9}"/>
                </a:ext>
              </a:extLst>
            </p:cNvPr>
            <p:cNvCxnSpPr/>
            <p:nvPr/>
          </p:nvCxnSpPr>
          <p:spPr>
            <a:xfrm>
              <a:off x="993183" y="5881671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990C169-D3BD-8866-8024-EA23E88EED9F}"/>
                </a:ext>
              </a:extLst>
            </p:cNvPr>
            <p:cNvCxnSpPr/>
            <p:nvPr/>
          </p:nvCxnSpPr>
          <p:spPr>
            <a:xfrm>
              <a:off x="993183" y="6500672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pngaaa.com-1438699">
              <a:extLst>
                <a:ext uri="{FF2B5EF4-FFF2-40B4-BE49-F238E27FC236}">
                  <a16:creationId xmlns:a16="http://schemas.microsoft.com/office/drawing/2014/main" id="{A0E78CA7-B609-10B4-6EF7-6B982D385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450929">
              <a:off x="1622459" y="5783318"/>
              <a:ext cx="198892" cy="198374"/>
            </a:xfrm>
            <a:prstGeom prst="rect">
              <a:avLst/>
            </a:prstGeom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C4B19E-BEEF-1DE8-DEEB-3DA2BF4FF3A2}"/>
                </a:ext>
              </a:extLst>
            </p:cNvPr>
            <p:cNvCxnSpPr/>
            <p:nvPr/>
          </p:nvCxnSpPr>
          <p:spPr>
            <a:xfrm>
              <a:off x="2313361" y="5618762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F1A0A61-BD6A-EA24-CF7B-113E1DBCBD23}"/>
                </a:ext>
              </a:extLst>
            </p:cNvPr>
            <p:cNvCxnSpPr/>
            <p:nvPr/>
          </p:nvCxnSpPr>
          <p:spPr>
            <a:xfrm>
              <a:off x="2313361" y="5881671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D5E40E-1611-5778-6724-080E7C1DD897}"/>
                </a:ext>
              </a:extLst>
            </p:cNvPr>
            <p:cNvCxnSpPr/>
            <p:nvPr/>
          </p:nvCxnSpPr>
          <p:spPr>
            <a:xfrm>
              <a:off x="2313361" y="6500672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 descr="PinClipart.com_pool-table-clip-art_1125526">
              <a:extLst>
                <a:ext uri="{FF2B5EF4-FFF2-40B4-BE49-F238E27FC236}">
                  <a16:creationId xmlns:a16="http://schemas.microsoft.com/office/drawing/2014/main" id="{2A2FE3D9-1469-ACE2-51E8-EC1BF352D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450929">
              <a:off x="3227470" y="5782814"/>
              <a:ext cx="198892" cy="198892"/>
            </a:xfrm>
            <a:prstGeom prst="rect">
              <a:avLst/>
            </a:prstGeom>
          </p:spPr>
        </p:pic>
        <p:pic>
          <p:nvPicPr>
            <p:cNvPr id="56" name="Picture 55" descr="PinClipart.com_pool-table-clip-art_1125526">
              <a:extLst>
                <a:ext uri="{FF2B5EF4-FFF2-40B4-BE49-F238E27FC236}">
                  <a16:creationId xmlns:a16="http://schemas.microsoft.com/office/drawing/2014/main" id="{A6C482AD-D42F-2B96-F137-4E01E5CAC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450929">
              <a:off x="2959772" y="5783998"/>
              <a:ext cx="198892" cy="198892"/>
            </a:xfrm>
            <a:prstGeom prst="rect">
              <a:avLst/>
            </a:prstGeom>
          </p:spPr>
        </p:pic>
        <p:pic>
          <p:nvPicPr>
            <p:cNvPr id="57" name="Picture 56" descr="PinClipart.com_pool-table-clip-art_1125526">
              <a:extLst>
                <a:ext uri="{FF2B5EF4-FFF2-40B4-BE49-F238E27FC236}">
                  <a16:creationId xmlns:a16="http://schemas.microsoft.com/office/drawing/2014/main" id="{C3496072-D4F2-8114-C902-50031CBDC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450929">
              <a:off x="2698725" y="5782814"/>
              <a:ext cx="198892" cy="198892"/>
            </a:xfrm>
            <a:prstGeom prst="rect">
              <a:avLst/>
            </a:prstGeom>
          </p:spPr>
        </p:pic>
        <p:pic>
          <p:nvPicPr>
            <p:cNvPr id="58" name="Picture 57" descr="PinClipart.com_pool-table-clip-art_1125526">
              <a:extLst>
                <a:ext uri="{FF2B5EF4-FFF2-40B4-BE49-F238E27FC236}">
                  <a16:creationId xmlns:a16="http://schemas.microsoft.com/office/drawing/2014/main" id="{3485FB2E-B0AB-EE30-90C0-F0F760C1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450929">
              <a:off x="2431300" y="5790322"/>
              <a:ext cx="198892" cy="198892"/>
            </a:xfrm>
            <a:prstGeom prst="rect">
              <a:avLst/>
            </a:prstGeom>
          </p:spPr>
        </p:pic>
        <p:pic>
          <p:nvPicPr>
            <p:cNvPr id="59" name="Picture 58" descr="PinClipart.com_pool-table-clip-art_1125526">
              <a:extLst>
                <a:ext uri="{FF2B5EF4-FFF2-40B4-BE49-F238E27FC236}">
                  <a16:creationId xmlns:a16="http://schemas.microsoft.com/office/drawing/2014/main" id="{3B5E42BB-4183-7B4F-85DA-9A71E18D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450929">
              <a:off x="3087791" y="6401815"/>
              <a:ext cx="198892" cy="198892"/>
            </a:xfrm>
            <a:prstGeom prst="rect">
              <a:avLst/>
            </a:prstGeom>
          </p:spPr>
        </p:pic>
        <p:pic>
          <p:nvPicPr>
            <p:cNvPr id="60" name="Picture 59" descr="PinClipart.com_pool-table-clip-art_1125526">
              <a:extLst>
                <a:ext uri="{FF2B5EF4-FFF2-40B4-BE49-F238E27FC236}">
                  <a16:creationId xmlns:a16="http://schemas.microsoft.com/office/drawing/2014/main" id="{71CBE44A-ED16-C89C-A736-9004DDE08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450929">
              <a:off x="2595791" y="6404050"/>
              <a:ext cx="198892" cy="198892"/>
            </a:xfrm>
            <a:prstGeom prst="rect">
              <a:avLst/>
            </a:prstGeom>
          </p:spPr>
        </p:pic>
        <p:pic>
          <p:nvPicPr>
            <p:cNvPr id="61" name="Picture 60" descr="pngaaa.com-1438699">
              <a:extLst>
                <a:ext uri="{FF2B5EF4-FFF2-40B4-BE49-F238E27FC236}">
                  <a16:creationId xmlns:a16="http://schemas.microsoft.com/office/drawing/2014/main" id="{C25DED37-325F-AB0C-74DD-53BF13A11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450929">
              <a:off x="1233664" y="6407131"/>
              <a:ext cx="198892" cy="198374"/>
            </a:xfrm>
            <a:prstGeom prst="rect">
              <a:avLst/>
            </a:prstGeom>
          </p:spPr>
        </p:pic>
        <p:pic>
          <p:nvPicPr>
            <p:cNvPr id="62" name="Picture 61" descr="pngaaa.com-1438699">
              <a:extLst>
                <a:ext uri="{FF2B5EF4-FFF2-40B4-BE49-F238E27FC236}">
                  <a16:creationId xmlns:a16="http://schemas.microsoft.com/office/drawing/2014/main" id="{1538605D-DB34-2B39-613B-178782C3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450929">
              <a:off x="1729441" y="6401090"/>
              <a:ext cx="198892" cy="198374"/>
            </a:xfrm>
            <a:prstGeom prst="rect">
              <a:avLst/>
            </a:prstGeom>
          </p:spPr>
        </p:pic>
        <p:pic>
          <p:nvPicPr>
            <p:cNvPr id="63" name="Picture 62" descr="pngaaa.com-1438699">
              <a:extLst>
                <a:ext uri="{FF2B5EF4-FFF2-40B4-BE49-F238E27FC236}">
                  <a16:creationId xmlns:a16="http://schemas.microsoft.com/office/drawing/2014/main" id="{F01558A4-84B8-2F64-0FCC-D965B5542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450929">
              <a:off x="1898672" y="5781080"/>
              <a:ext cx="198892" cy="198374"/>
            </a:xfrm>
            <a:prstGeom prst="rect">
              <a:avLst/>
            </a:prstGeom>
          </p:spPr>
        </p:pic>
        <p:pic>
          <p:nvPicPr>
            <p:cNvPr id="64" name="Picture 63" descr="pngaaa.com-1438699">
              <a:extLst>
                <a:ext uri="{FF2B5EF4-FFF2-40B4-BE49-F238E27FC236}">
                  <a16:creationId xmlns:a16="http://schemas.microsoft.com/office/drawing/2014/main" id="{03D1D6E1-2228-0A0E-4A30-1149AC4D6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450929">
              <a:off x="1349847" y="5782877"/>
              <a:ext cx="198892" cy="198374"/>
            </a:xfrm>
            <a:prstGeom prst="rect">
              <a:avLst/>
            </a:prstGeom>
          </p:spPr>
        </p:pic>
        <p:pic>
          <p:nvPicPr>
            <p:cNvPr id="65" name="Picture 64" descr="pngaaa.com-1438699">
              <a:extLst>
                <a:ext uri="{FF2B5EF4-FFF2-40B4-BE49-F238E27FC236}">
                  <a16:creationId xmlns:a16="http://schemas.microsoft.com/office/drawing/2014/main" id="{B88899CC-DC65-C85F-E74D-A6C13CCB4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450929">
              <a:off x="1074166" y="5787736"/>
              <a:ext cx="198892" cy="198374"/>
            </a:xfrm>
            <a:prstGeom prst="rect">
              <a:avLst/>
            </a:prstGeom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21FCEB-6F51-DB9C-23FD-5698B94CDABF}"/>
                </a:ext>
              </a:extLst>
            </p:cNvPr>
            <p:cNvCxnSpPr/>
            <p:nvPr/>
          </p:nvCxnSpPr>
          <p:spPr>
            <a:xfrm>
              <a:off x="993405" y="5087670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70D288-3B9A-4F66-5B2E-8AA440E8997C}"/>
                </a:ext>
              </a:extLst>
            </p:cNvPr>
            <p:cNvCxnSpPr/>
            <p:nvPr/>
          </p:nvCxnSpPr>
          <p:spPr>
            <a:xfrm>
              <a:off x="993405" y="4952248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929F83A-295B-EAC7-C5FC-DB435D4346D5}"/>
                </a:ext>
              </a:extLst>
            </p:cNvPr>
            <p:cNvCxnSpPr/>
            <p:nvPr/>
          </p:nvCxnSpPr>
          <p:spPr>
            <a:xfrm>
              <a:off x="993405" y="4823891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C945F-8A7B-EE8B-49EB-3FECDB15B935}"/>
                </a:ext>
              </a:extLst>
            </p:cNvPr>
            <p:cNvCxnSpPr/>
            <p:nvPr/>
          </p:nvCxnSpPr>
          <p:spPr>
            <a:xfrm>
              <a:off x="2313322" y="5087670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8F1984F-57A2-0BCB-F5A1-B1056890D8CD}"/>
                </a:ext>
              </a:extLst>
            </p:cNvPr>
            <p:cNvCxnSpPr/>
            <p:nvPr/>
          </p:nvCxnSpPr>
          <p:spPr>
            <a:xfrm>
              <a:off x="2313322" y="4952248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BB4106E-6B95-B9ED-037C-FF9B1B645068}"/>
                </a:ext>
              </a:extLst>
            </p:cNvPr>
            <p:cNvCxnSpPr/>
            <p:nvPr/>
          </p:nvCxnSpPr>
          <p:spPr>
            <a:xfrm>
              <a:off x="2313322" y="4823891"/>
              <a:ext cx="115874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B0FF61F-1A0C-F4DA-648C-5BEDFA01212C}"/>
                </a:ext>
              </a:extLst>
            </p:cNvPr>
            <p:cNvSpPr/>
            <p:nvPr/>
          </p:nvSpPr>
          <p:spPr>
            <a:xfrm>
              <a:off x="2097949" y="6026997"/>
              <a:ext cx="346508" cy="30771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EC153EB-7168-D37D-6083-FB373868D582}"/>
                </a:ext>
              </a:extLst>
            </p:cNvPr>
            <p:cNvSpPr/>
            <p:nvPr/>
          </p:nvSpPr>
          <p:spPr>
            <a:xfrm>
              <a:off x="2097949" y="5172381"/>
              <a:ext cx="346508" cy="30771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3A03C15-7AB6-74EA-7914-0A5B5D88D6FF}"/>
                </a:ext>
              </a:extLst>
            </p:cNvPr>
            <p:cNvGrpSpPr/>
            <p:nvPr/>
          </p:nvGrpSpPr>
          <p:grpSpPr>
            <a:xfrm>
              <a:off x="2063322" y="4396971"/>
              <a:ext cx="726013" cy="400110"/>
              <a:chOff x="5071445" y="688770"/>
              <a:chExt cx="1445518" cy="796632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48ED7F0-8F1B-5BDE-F7CF-481E37DB34A2}"/>
                  </a:ext>
                </a:extLst>
              </p:cNvPr>
              <p:cNvSpPr/>
              <p:nvPr/>
            </p:nvSpPr>
            <p:spPr>
              <a:xfrm>
                <a:off x="5140385" y="743766"/>
                <a:ext cx="689910" cy="612666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F76F8CB-573D-40E9-F693-410077FD11CE}"/>
                  </a:ext>
                </a:extLst>
              </p:cNvPr>
              <p:cNvSpPr txBox="1"/>
              <p:nvPr/>
            </p:nvSpPr>
            <p:spPr>
              <a:xfrm>
                <a:off x="5071445" y="688770"/>
                <a:ext cx="1445518" cy="7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Text Box 23">
              <a:extLst>
                <a:ext uri="{FF2B5EF4-FFF2-40B4-BE49-F238E27FC236}">
                  <a16:creationId xmlns:a16="http://schemas.microsoft.com/office/drawing/2014/main" id="{1E061EE7-CFFA-71E8-E98F-18F551A89305}"/>
                </a:ext>
              </a:extLst>
            </p:cNvPr>
            <p:cNvSpPr txBox="1"/>
            <p:nvPr/>
          </p:nvSpPr>
          <p:spPr>
            <a:xfrm>
              <a:off x="246556" y="4419155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1d</a:t>
              </a:r>
              <a:r>
                <a:rPr lang="en-US" sz="20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3/2</a:t>
              </a:r>
              <a:endParaRPr lang="en-US" sz="20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23">
              <a:extLst>
                <a:ext uri="{FF2B5EF4-FFF2-40B4-BE49-F238E27FC236}">
                  <a16:creationId xmlns:a16="http://schemas.microsoft.com/office/drawing/2014/main" id="{28DF7C43-C55B-8026-6DF3-319B979D2184}"/>
                </a:ext>
              </a:extLst>
            </p:cNvPr>
            <p:cNvSpPr txBox="1"/>
            <p:nvPr/>
          </p:nvSpPr>
          <p:spPr>
            <a:xfrm>
              <a:off x="246555" y="4849184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1d</a:t>
              </a:r>
              <a:r>
                <a:rPr lang="en-US" sz="20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5/2</a:t>
              </a:r>
              <a:endParaRPr lang="en-US" sz="20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23">
              <a:extLst>
                <a:ext uri="{FF2B5EF4-FFF2-40B4-BE49-F238E27FC236}">
                  <a16:creationId xmlns:a16="http://schemas.microsoft.com/office/drawing/2014/main" id="{68F6FF81-2DA9-2259-4187-DAF6BE8B590B}"/>
                </a:ext>
              </a:extLst>
            </p:cNvPr>
            <p:cNvSpPr txBox="1"/>
            <p:nvPr/>
          </p:nvSpPr>
          <p:spPr>
            <a:xfrm>
              <a:off x="250417" y="4615276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2s</a:t>
              </a:r>
              <a:r>
                <a:rPr lang="en-US" sz="2000" b="1" baseline="-25000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endParaRPr lang="en-US" sz="2000" b="1" baseline="-2500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2520</Words>
  <Application>Microsoft Office PowerPoint</Application>
  <PresentationFormat>On-screen Show (4:3)</PresentationFormat>
  <Paragraphs>398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 Unicode MS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Peking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Mass Measurements of 129–131Cd and Their Impact on Stellar Nucleosynthesis via the Rapid Neutron Capture Process</dc:title>
  <dc:creator>申时行</dc:creator>
  <cp:lastModifiedBy>Shihang Shen</cp:lastModifiedBy>
  <cp:revision>3822</cp:revision>
  <dcterms:created xsi:type="dcterms:W3CDTF">2016-02-04T07:38:00Z</dcterms:created>
  <dcterms:modified xsi:type="dcterms:W3CDTF">2024-09-25T07:27:04Z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3E01887C97164E0AB95B772BB397B510</vt:lpwstr>
  </property>
  <property fmtid="{D5CDD505-2E9C-101B-9397-08002B2CF9AE}" pid="3" name="KSOProductBuildVer">
    <vt:lpwstr>1033-12.2.0.13306</vt:lpwstr>
  </property>
</Properties>
</file>