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66" r:id="rId2"/>
    <p:sldId id="880" r:id="rId3"/>
    <p:sldId id="4483" r:id="rId4"/>
    <p:sldId id="879" r:id="rId5"/>
    <p:sldId id="902" r:id="rId6"/>
    <p:sldId id="903" r:id="rId7"/>
    <p:sldId id="904" r:id="rId8"/>
    <p:sldId id="905" r:id="rId9"/>
    <p:sldId id="906" r:id="rId10"/>
    <p:sldId id="853" r:id="rId11"/>
    <p:sldId id="4506" r:id="rId12"/>
    <p:sldId id="854" r:id="rId13"/>
    <p:sldId id="907" r:id="rId14"/>
    <p:sldId id="4467" r:id="rId15"/>
    <p:sldId id="4482" r:id="rId16"/>
    <p:sldId id="4468" r:id="rId17"/>
    <p:sldId id="4487" r:id="rId18"/>
    <p:sldId id="4494" r:id="rId19"/>
    <p:sldId id="4495" r:id="rId20"/>
    <p:sldId id="4496" r:id="rId21"/>
    <p:sldId id="4497" r:id="rId22"/>
    <p:sldId id="4499" r:id="rId23"/>
    <p:sldId id="4500" r:id="rId24"/>
    <p:sldId id="4501" r:id="rId25"/>
    <p:sldId id="4502" r:id="rId26"/>
    <p:sldId id="4484" r:id="rId27"/>
    <p:sldId id="4513" r:id="rId28"/>
    <p:sldId id="4485" r:id="rId29"/>
    <p:sldId id="4486" r:id="rId30"/>
    <p:sldId id="4489" r:id="rId31"/>
    <p:sldId id="4503" r:id="rId32"/>
    <p:sldId id="394" r:id="rId33"/>
    <p:sldId id="395" r:id="rId34"/>
    <p:sldId id="396" r:id="rId35"/>
    <p:sldId id="397" r:id="rId36"/>
    <p:sldId id="413" r:id="rId37"/>
    <p:sldId id="894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C438A685-69DD-9342-96B4-502ADDB2B53F}">
          <p14:sldIdLst>
            <p14:sldId id="266"/>
          </p14:sldIdLst>
        </p14:section>
        <p14:section name="封面" id="{C684DC81-D2C3-44A6-8941-05B53D2E0557}">
          <p14:sldIdLst/>
        </p14:section>
        <p14:section name="目录与章节过渡" id="{847108E3-22F3-4CD9-A82A-834291DC17F4}">
          <p14:sldIdLst/>
        </p14:section>
        <p14:section name="内容页" id="{EB11151C-0E14-47B0-8218-1431BF894351}">
          <p14:sldIdLst>
            <p14:sldId id="880"/>
            <p14:sldId id="4483"/>
            <p14:sldId id="879"/>
            <p14:sldId id="902"/>
            <p14:sldId id="903"/>
            <p14:sldId id="904"/>
            <p14:sldId id="905"/>
            <p14:sldId id="906"/>
            <p14:sldId id="853"/>
            <p14:sldId id="4506"/>
            <p14:sldId id="854"/>
            <p14:sldId id="907"/>
            <p14:sldId id="4467"/>
            <p14:sldId id="4482"/>
            <p14:sldId id="4468"/>
            <p14:sldId id="4487"/>
            <p14:sldId id="4494"/>
            <p14:sldId id="4495"/>
            <p14:sldId id="4496"/>
            <p14:sldId id="4497"/>
            <p14:sldId id="4499"/>
            <p14:sldId id="4500"/>
            <p14:sldId id="4501"/>
            <p14:sldId id="4502"/>
            <p14:sldId id="4484"/>
            <p14:sldId id="4513"/>
            <p14:sldId id="4485"/>
            <p14:sldId id="4486"/>
            <p14:sldId id="4489"/>
            <p14:sldId id="4503"/>
            <p14:sldId id="394"/>
            <p14:sldId id="395"/>
            <p14:sldId id="396"/>
            <p14:sldId id="397"/>
            <p14:sldId id="413"/>
            <p14:sldId id="894"/>
          </p14:sldIdLst>
        </p14:section>
        <p14:section name="封底" id="{843E591D-6EE2-4691-951C-C0C689F22170}">
          <p14:sldIdLst/>
        </p14:section>
        <p14:section name="配色与字体" id="{3D97B63B-D70E-4F27-8A27-3FF98FBB7258}">
          <p14:sldIdLst/>
        </p14:section>
        <p14:section name="图标" id="{256EF24B-5FA9-4838-AFAB-30B46CBE188B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D736"/>
    <a:srgbClr val="FFFF8B"/>
    <a:srgbClr val="FF9966"/>
    <a:srgbClr val="122030"/>
    <a:srgbClr val="254061"/>
    <a:srgbClr val="1B50A5"/>
    <a:srgbClr val="125C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13"/>
  </p:normalViewPr>
  <p:slideViewPr>
    <p:cSldViewPr snapToGrid="0">
      <p:cViewPr varScale="1">
        <p:scale>
          <a:sx n="107" d="100"/>
          <a:sy n="107" d="100"/>
        </p:scale>
        <p:origin x="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4281A-270A-9B4C-B6FF-3D054FB230CC}" type="datetimeFigureOut">
              <a:rPr kumimoji="1" lang="zh-CN" altLang="en-US" smtClean="0"/>
              <a:t>2023/11/25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A4DCC-7920-3A40-BD25-140DCE734E7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93574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6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7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8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0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2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3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4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8AA00C26-A625-534A-AB94-964F823B5A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8F69AFDE-13CC-9845-9350-2D4A0BD0E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endParaRPr kumimoji="0" lang="zh-CN" altLang="en-US" sz="2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C8C7D3BA-33E5-AB4E-BD60-2A6E64F63DE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119CEB1A-A237-854E-BF1E-F40C32D03DF4}" type="slidenum">
              <a:rPr lang="zh-CN" altLang="en-US" sz="1200"/>
              <a:pPr algn="r" eaLnBrk="1" hangingPunct="1">
                <a:buFont typeface="Arial" panose="020B0604020202020204" pitchFamily="34" charset="0"/>
                <a:buNone/>
              </a:pPr>
              <a:t>2</a:t>
            </a:fld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170647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8AA00C26-A625-534A-AB94-964F823B5A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8F69AFDE-13CC-9845-9350-2D4A0BD0E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endParaRPr kumimoji="0" lang="zh-CN" altLang="en-US" sz="2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C8C7D3BA-33E5-AB4E-BD60-2A6E64F63DE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119CEB1A-A237-854E-BF1E-F40C32D03DF4}" type="slidenum">
              <a:rPr lang="zh-CN" altLang="en-US" sz="1200"/>
              <a:pPr algn="r" eaLnBrk="1" hangingPunct="1">
                <a:buFont typeface="Arial" panose="020B0604020202020204" pitchFamily="34" charset="0"/>
                <a:buNone/>
              </a:pPr>
              <a:t>11</a:t>
            </a:fld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1198270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8AA00C26-A625-534A-AB94-964F823B5A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8F69AFDE-13CC-9845-9350-2D4A0BD0E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endParaRPr kumimoji="0" lang="zh-CN" altLang="en-US" sz="2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C8C7D3BA-33E5-AB4E-BD60-2A6E64F63DE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119CEB1A-A237-854E-BF1E-F40C32D03DF4}" type="slidenum">
              <a:rPr lang="zh-CN" altLang="en-US" sz="1200"/>
              <a:pPr algn="r" eaLnBrk="1" hangingPunct="1">
                <a:buFont typeface="Arial" panose="020B0604020202020204" pitchFamily="34" charset="0"/>
                <a:buNone/>
              </a:pPr>
              <a:t>12</a:t>
            </a:fld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21380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8AA00C26-A625-534A-AB94-964F823B5A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8F69AFDE-13CC-9845-9350-2D4A0BD0E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endParaRPr kumimoji="0" lang="zh-CN" altLang="en-US" sz="2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C8C7D3BA-33E5-AB4E-BD60-2A6E64F63DE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119CEB1A-A237-854E-BF1E-F40C32D03DF4}" type="slidenum">
              <a:rPr lang="zh-CN" altLang="en-US" sz="1200"/>
              <a:pPr algn="r" eaLnBrk="1" hangingPunct="1">
                <a:buFont typeface="Arial" panose="020B0604020202020204" pitchFamily="34" charset="0"/>
                <a:buNone/>
              </a:pPr>
              <a:t>13</a:t>
            </a:fld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3896760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8AA00C26-A625-534A-AB94-964F823B5A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8F69AFDE-13CC-9845-9350-2D4A0BD0E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endParaRPr kumimoji="0" lang="zh-CN" altLang="en-US" sz="2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C8C7D3BA-33E5-AB4E-BD60-2A6E64F63DE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119CEB1A-A237-854E-BF1E-F40C32D03DF4}" type="slidenum">
              <a:rPr lang="zh-CN" altLang="en-US" sz="1200"/>
              <a:pPr algn="r" eaLnBrk="1" hangingPunct="1">
                <a:buFont typeface="Arial" panose="020B0604020202020204" pitchFamily="34" charset="0"/>
                <a:buNone/>
              </a:pPr>
              <a:t>14</a:t>
            </a:fld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2413075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8AA00C26-A625-534A-AB94-964F823B5A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8F69AFDE-13CC-9845-9350-2D4A0BD0E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endParaRPr kumimoji="0" lang="zh-CN" altLang="en-US" sz="2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C8C7D3BA-33E5-AB4E-BD60-2A6E64F63DE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119CEB1A-A237-854E-BF1E-F40C32D03DF4}" type="slidenum">
              <a:rPr lang="zh-CN" altLang="en-US" sz="1200"/>
              <a:pPr algn="r" eaLnBrk="1" hangingPunct="1">
                <a:buFont typeface="Arial" panose="020B0604020202020204" pitchFamily="34" charset="0"/>
                <a:buNone/>
              </a:pPr>
              <a:t>15</a:t>
            </a:fld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3091704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8AA00C26-A625-534A-AB94-964F823B5A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8F69AFDE-13CC-9845-9350-2D4A0BD0E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endParaRPr kumimoji="0" lang="zh-CN" altLang="en-US" sz="2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C8C7D3BA-33E5-AB4E-BD60-2A6E64F63DE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119CEB1A-A237-854E-BF1E-F40C32D03DF4}" type="slidenum">
              <a:rPr lang="zh-CN" altLang="en-US" sz="1200"/>
              <a:pPr algn="r" eaLnBrk="1" hangingPunct="1">
                <a:buFont typeface="Arial" panose="020B0604020202020204" pitchFamily="34" charset="0"/>
                <a:buNone/>
              </a:pPr>
              <a:t>16</a:t>
            </a:fld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3741708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8AA00C26-A625-534A-AB94-964F823B5A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8F69AFDE-13CC-9845-9350-2D4A0BD0E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endParaRPr kumimoji="0" lang="zh-CN" altLang="en-US" sz="2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C8C7D3BA-33E5-AB4E-BD60-2A6E64F63DE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119CEB1A-A237-854E-BF1E-F40C32D03DF4}" type="slidenum">
              <a:rPr lang="zh-CN" altLang="en-US" sz="1200"/>
              <a:pPr algn="r" eaLnBrk="1" hangingPunct="1">
                <a:buFont typeface="Arial" panose="020B0604020202020204" pitchFamily="34" charset="0"/>
                <a:buNone/>
              </a:pPr>
              <a:t>17</a:t>
            </a:fld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2001703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8AA00C26-A625-534A-AB94-964F823B5A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8F69AFDE-13CC-9845-9350-2D4A0BD0E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endParaRPr kumimoji="0" lang="zh-CN" altLang="en-US" sz="2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C8C7D3BA-33E5-AB4E-BD60-2A6E64F63DE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119CEB1A-A237-854E-BF1E-F40C32D03DF4}" type="slidenum">
              <a:rPr lang="zh-CN" altLang="en-US" sz="1200"/>
              <a:pPr algn="r" eaLnBrk="1" hangingPunct="1">
                <a:buFont typeface="Arial" panose="020B0604020202020204" pitchFamily="34" charset="0"/>
                <a:buNone/>
              </a:pPr>
              <a:t>18</a:t>
            </a:fld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2876262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8AA00C26-A625-534A-AB94-964F823B5A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8F69AFDE-13CC-9845-9350-2D4A0BD0E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endParaRPr kumimoji="0" lang="zh-CN" altLang="en-US" sz="2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C8C7D3BA-33E5-AB4E-BD60-2A6E64F63DE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119CEB1A-A237-854E-BF1E-F40C32D03DF4}" type="slidenum">
              <a:rPr lang="zh-CN" altLang="en-US" sz="1200"/>
              <a:pPr algn="r" eaLnBrk="1" hangingPunct="1">
                <a:buFont typeface="Arial" panose="020B0604020202020204" pitchFamily="34" charset="0"/>
                <a:buNone/>
              </a:pPr>
              <a:t>19</a:t>
            </a:fld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3896701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8AA00C26-A625-534A-AB94-964F823B5A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8F69AFDE-13CC-9845-9350-2D4A0BD0E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endParaRPr kumimoji="0" lang="zh-CN" altLang="en-US" sz="2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C8C7D3BA-33E5-AB4E-BD60-2A6E64F63DE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119CEB1A-A237-854E-BF1E-F40C32D03DF4}" type="slidenum">
              <a:rPr lang="zh-CN" altLang="en-US" sz="1200"/>
              <a:pPr algn="r" eaLnBrk="1" hangingPunct="1">
                <a:buFont typeface="Arial" panose="020B0604020202020204" pitchFamily="34" charset="0"/>
                <a:buNone/>
              </a:pPr>
              <a:t>20</a:t>
            </a:fld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2012585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8AA00C26-A625-534A-AB94-964F823B5A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8F69AFDE-13CC-9845-9350-2D4A0BD0E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endParaRPr kumimoji="0" lang="zh-CN" altLang="en-US" sz="2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C8C7D3BA-33E5-AB4E-BD60-2A6E64F63DE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119CEB1A-A237-854E-BF1E-F40C32D03DF4}" type="slidenum">
              <a:rPr lang="zh-CN" altLang="en-US" sz="1200"/>
              <a:pPr algn="r" eaLnBrk="1" hangingPunct="1">
                <a:buFont typeface="Arial" panose="020B0604020202020204" pitchFamily="34" charset="0"/>
                <a:buNone/>
              </a:pPr>
              <a:t>3</a:t>
            </a:fld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2103157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8AA00C26-A625-534A-AB94-964F823B5A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8F69AFDE-13CC-9845-9350-2D4A0BD0E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endParaRPr kumimoji="0" lang="zh-CN" altLang="en-US" sz="2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C8C7D3BA-33E5-AB4E-BD60-2A6E64F63DE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119CEB1A-A237-854E-BF1E-F40C32D03DF4}" type="slidenum">
              <a:rPr lang="zh-CN" altLang="en-US" sz="1200"/>
              <a:pPr algn="r" eaLnBrk="1" hangingPunct="1">
                <a:buFont typeface="Arial" panose="020B0604020202020204" pitchFamily="34" charset="0"/>
                <a:buNone/>
              </a:pPr>
              <a:t>21</a:t>
            </a:fld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678190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8AA00C26-A625-534A-AB94-964F823B5A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8F69AFDE-13CC-9845-9350-2D4A0BD0E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endParaRPr kumimoji="0" lang="zh-CN" altLang="en-US" sz="2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C8C7D3BA-33E5-AB4E-BD60-2A6E64F63DE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119CEB1A-A237-854E-BF1E-F40C32D03DF4}" type="slidenum">
              <a:rPr lang="zh-CN" altLang="en-US" sz="1200"/>
              <a:pPr algn="r" eaLnBrk="1" hangingPunct="1">
                <a:buFont typeface="Arial" panose="020B0604020202020204" pitchFamily="34" charset="0"/>
                <a:buNone/>
              </a:pPr>
              <a:t>22</a:t>
            </a:fld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2203782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8AA00C26-A625-534A-AB94-964F823B5A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8F69AFDE-13CC-9845-9350-2D4A0BD0E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endParaRPr kumimoji="0" lang="zh-CN" altLang="en-US" sz="2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C8C7D3BA-33E5-AB4E-BD60-2A6E64F63DE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119CEB1A-A237-854E-BF1E-F40C32D03DF4}" type="slidenum">
              <a:rPr lang="zh-CN" altLang="en-US" sz="1200"/>
              <a:pPr algn="r" eaLnBrk="1" hangingPunct="1">
                <a:buFont typeface="Arial" panose="020B0604020202020204" pitchFamily="34" charset="0"/>
                <a:buNone/>
              </a:pPr>
              <a:t>23</a:t>
            </a:fld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2561825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8AA00C26-A625-534A-AB94-964F823B5A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8F69AFDE-13CC-9845-9350-2D4A0BD0E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endParaRPr kumimoji="0" lang="zh-CN" altLang="en-US" sz="2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C8C7D3BA-33E5-AB4E-BD60-2A6E64F63DE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119CEB1A-A237-854E-BF1E-F40C32D03DF4}" type="slidenum">
              <a:rPr lang="zh-CN" altLang="en-US" sz="1200"/>
              <a:pPr algn="r" eaLnBrk="1" hangingPunct="1">
                <a:buFont typeface="Arial" panose="020B0604020202020204" pitchFamily="34" charset="0"/>
                <a:buNone/>
              </a:pPr>
              <a:t>24</a:t>
            </a:fld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1564073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8AA00C26-A625-534A-AB94-964F823B5A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8F69AFDE-13CC-9845-9350-2D4A0BD0E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endParaRPr kumimoji="0" lang="zh-CN" altLang="en-US" sz="2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C8C7D3BA-33E5-AB4E-BD60-2A6E64F63DE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119CEB1A-A237-854E-BF1E-F40C32D03DF4}" type="slidenum">
              <a:rPr lang="zh-CN" altLang="en-US" sz="1200"/>
              <a:pPr algn="r" eaLnBrk="1" hangingPunct="1">
                <a:buFont typeface="Arial" panose="020B0604020202020204" pitchFamily="34" charset="0"/>
                <a:buNone/>
              </a:pPr>
              <a:t>25</a:t>
            </a:fld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3694346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8AA00C26-A625-534A-AB94-964F823B5A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8F69AFDE-13CC-9845-9350-2D4A0BD0E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endParaRPr kumimoji="0" lang="zh-CN" altLang="en-US" sz="2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C8C7D3BA-33E5-AB4E-BD60-2A6E64F63DE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119CEB1A-A237-854E-BF1E-F40C32D03DF4}" type="slidenum">
              <a:rPr lang="zh-CN" altLang="en-US" sz="1200"/>
              <a:pPr algn="r" eaLnBrk="1" hangingPunct="1">
                <a:buFont typeface="Arial" panose="020B0604020202020204" pitchFamily="34" charset="0"/>
                <a:buNone/>
              </a:pPr>
              <a:t>4</a:t>
            </a:fld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673068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8AA00C26-A625-534A-AB94-964F823B5A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8F69AFDE-13CC-9845-9350-2D4A0BD0E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endParaRPr kumimoji="0" lang="zh-CN" altLang="en-US" sz="2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C8C7D3BA-33E5-AB4E-BD60-2A6E64F63DE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119CEB1A-A237-854E-BF1E-F40C32D03DF4}" type="slidenum">
              <a:rPr lang="zh-CN" altLang="en-US" sz="1200"/>
              <a:pPr algn="r" eaLnBrk="1" hangingPunct="1">
                <a:buFont typeface="Arial" panose="020B0604020202020204" pitchFamily="34" charset="0"/>
                <a:buNone/>
              </a:pPr>
              <a:t>5</a:t>
            </a:fld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1179008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8AA00C26-A625-534A-AB94-964F823B5A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8F69AFDE-13CC-9845-9350-2D4A0BD0E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endParaRPr kumimoji="0" lang="zh-CN" altLang="en-US" sz="2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C8C7D3BA-33E5-AB4E-BD60-2A6E64F63DE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119CEB1A-A237-854E-BF1E-F40C32D03DF4}" type="slidenum">
              <a:rPr lang="zh-CN" altLang="en-US" sz="1200"/>
              <a:pPr algn="r" eaLnBrk="1" hangingPunct="1">
                <a:buFont typeface="Arial" panose="020B0604020202020204" pitchFamily="34" charset="0"/>
                <a:buNone/>
              </a:pPr>
              <a:t>6</a:t>
            </a:fld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676483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8AA00C26-A625-534A-AB94-964F823B5A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8F69AFDE-13CC-9845-9350-2D4A0BD0E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endParaRPr kumimoji="0" lang="zh-CN" altLang="en-US" sz="2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C8C7D3BA-33E5-AB4E-BD60-2A6E64F63DE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119CEB1A-A237-854E-BF1E-F40C32D03DF4}" type="slidenum">
              <a:rPr lang="zh-CN" altLang="en-US" sz="1200"/>
              <a:pPr algn="r" eaLnBrk="1" hangingPunct="1">
                <a:buFont typeface="Arial" panose="020B0604020202020204" pitchFamily="34" charset="0"/>
                <a:buNone/>
              </a:pPr>
              <a:t>7</a:t>
            </a:fld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745798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8AA00C26-A625-534A-AB94-964F823B5A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8F69AFDE-13CC-9845-9350-2D4A0BD0E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endParaRPr kumimoji="0" lang="zh-CN" altLang="en-US" sz="2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C8C7D3BA-33E5-AB4E-BD60-2A6E64F63DE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119CEB1A-A237-854E-BF1E-F40C32D03DF4}" type="slidenum">
              <a:rPr lang="zh-CN" altLang="en-US" sz="1200"/>
              <a:pPr algn="r" eaLnBrk="1" hangingPunct="1">
                <a:buFont typeface="Arial" panose="020B0604020202020204" pitchFamily="34" charset="0"/>
                <a:buNone/>
              </a:pPr>
              <a:t>8</a:t>
            </a:fld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540574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8AA00C26-A625-534A-AB94-964F823B5A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8F69AFDE-13CC-9845-9350-2D4A0BD0E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endParaRPr kumimoji="0" lang="zh-CN" altLang="en-US" sz="2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C8C7D3BA-33E5-AB4E-BD60-2A6E64F63DE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119CEB1A-A237-854E-BF1E-F40C32D03DF4}" type="slidenum">
              <a:rPr lang="zh-CN" altLang="en-US" sz="1200"/>
              <a:pPr algn="r" eaLnBrk="1" hangingPunct="1">
                <a:buFont typeface="Arial" panose="020B0604020202020204" pitchFamily="34" charset="0"/>
                <a:buNone/>
              </a:pPr>
              <a:t>9</a:t>
            </a:fld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2049301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8AA00C26-A625-534A-AB94-964F823B5A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8F69AFDE-13CC-9845-9350-2D4A0BD0E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endParaRPr kumimoji="0" lang="zh-CN" altLang="en-US" sz="2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C8C7D3BA-33E5-AB4E-BD60-2A6E64F63DE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119CEB1A-A237-854E-BF1E-F40C32D03DF4}" type="slidenum">
              <a:rPr lang="zh-CN" altLang="en-US" sz="1200"/>
              <a:pPr algn="r" eaLnBrk="1" hangingPunct="1">
                <a:buFont typeface="Arial" panose="020B0604020202020204" pitchFamily="34" charset="0"/>
                <a:buNone/>
              </a:pPr>
              <a:t>10</a:t>
            </a:fld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160742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E4C7-4539-4438-BB44-79A9FA895CAC}" type="datetimeFigureOut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5046-BCE6-46BA-8793-A4F3467B1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14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E4C7-4539-4438-BB44-79A9FA895CAC}" type="datetimeFigureOut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5046-BCE6-46BA-8793-A4F3467B1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51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E4C7-4539-4438-BB44-79A9FA895CAC}" type="datetimeFigureOut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5046-BCE6-46BA-8793-A4F3467B1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711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E4C7-4539-4438-BB44-79A9FA895CAC}" type="datetimeFigureOut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5046-BCE6-46BA-8793-A4F3467B1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61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E4C7-4539-4438-BB44-79A9FA895CAC}" type="datetimeFigureOut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5046-BCE6-46BA-8793-A4F3467B1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198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E4C7-4539-4438-BB44-79A9FA895CAC}" type="datetimeFigureOut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5046-BCE6-46BA-8793-A4F3467B1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989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E4C7-4539-4438-BB44-79A9FA895CAC}" type="datetimeFigureOut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5046-BCE6-46BA-8793-A4F3467B1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35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E4C7-4539-4438-BB44-79A9FA895CAC}" type="datetimeFigureOut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5046-BCE6-46BA-8793-A4F3467B1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068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E4C7-4539-4438-BB44-79A9FA895CAC}" type="datetimeFigureOut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5046-BCE6-46BA-8793-A4F3467B1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184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E4C7-4539-4438-BB44-79A9FA895CAC}" type="datetimeFigureOut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5046-BCE6-46BA-8793-A4F3467B1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95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E4C7-4539-4438-BB44-79A9FA895CAC}" type="datetimeFigureOut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5046-BCE6-46BA-8793-A4F3467B1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60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22030">
                <a:alpha val="98824"/>
              </a:srgbClr>
            </a:gs>
            <a:gs pos="29000">
              <a:srgbClr val="254061"/>
            </a:gs>
            <a:gs pos="69000">
              <a:srgbClr val="254061"/>
            </a:gs>
            <a:gs pos="97000">
              <a:srgbClr val="25406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4E4C7-4539-4438-BB44-79A9FA895CAC}" type="datetimeFigureOut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95046-BCE6-46BA-8793-A4F3467B1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68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8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7" Type="http://schemas.openxmlformats.org/officeDocument/2006/relationships/image" Target="../media/image3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4" Type="http://schemas.openxmlformats.org/officeDocument/2006/relationships/image" Target="../media/image4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0.png"/><Relationship Id="rId5" Type="http://schemas.openxmlformats.org/officeDocument/2006/relationships/image" Target="../media/image65.png"/><Relationship Id="rId10" Type="http://schemas.openxmlformats.org/officeDocument/2006/relationships/image" Target="../media/image69.png"/><Relationship Id="rId4" Type="http://schemas.openxmlformats.org/officeDocument/2006/relationships/image" Target="../media/image64.png"/><Relationship Id="rId9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72.png"/><Relationship Id="rId7" Type="http://schemas.openxmlformats.org/officeDocument/2006/relationships/image" Target="NUL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10" Type="http://schemas.openxmlformats.org/officeDocument/2006/relationships/image" Target="../media/image66.png"/><Relationship Id="rId4" Type="http://schemas.openxmlformats.org/officeDocument/2006/relationships/image" Target="../media/image76.png"/><Relationship Id="rId9" Type="http://schemas.openxmlformats.org/officeDocument/2006/relationships/image" Target="../media/image7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79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NULL"/><Relationship Id="rId4" Type="http://schemas.openxmlformats.org/officeDocument/2006/relationships/image" Target="../media/image8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3.png"/><Relationship Id="rId7" Type="http://schemas.openxmlformats.org/officeDocument/2006/relationships/image" Target="../media/image91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rxiv.org/abs/2210.07211" TargetMode="External"/><Relationship Id="rId5" Type="http://schemas.openxmlformats.org/officeDocument/2006/relationships/hyperlink" Target="https://arxiv.org/pdf/2203.10352" TargetMode="External"/><Relationship Id="rId4" Type="http://schemas.openxmlformats.org/officeDocument/2006/relationships/image" Target="../media/image8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jpeg"/><Relationship Id="rId5" Type="http://schemas.openxmlformats.org/officeDocument/2006/relationships/image" Target="../media/image92.png"/><Relationship Id="rId4" Type="http://schemas.openxmlformats.org/officeDocument/2006/relationships/image" Target="../media/image9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.png"/><Relationship Id="rId4" Type="http://schemas.openxmlformats.org/officeDocument/2006/relationships/image" Target="../media/image9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.pn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png"/><Relationship Id="rId4" Type="http://schemas.openxmlformats.org/officeDocument/2006/relationships/image" Target="../media/image8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00.png"/><Relationship Id="rId4" Type="http://schemas.openxmlformats.org/officeDocument/2006/relationships/image" Target="../media/image10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0.png"/><Relationship Id="rId7" Type="http://schemas.openxmlformats.org/officeDocument/2006/relationships/image" Target="../media/image106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9" Type="http://schemas.openxmlformats.org/officeDocument/2006/relationships/image" Target="../media/image100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1000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02.png"/><Relationship Id="rId7" Type="http://schemas.openxmlformats.org/officeDocument/2006/relationships/image" Target="../media/image112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Relationship Id="rId9" Type="http://schemas.openxmlformats.org/officeDocument/2006/relationships/image" Target="../media/image100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00.png"/><Relationship Id="rId4" Type="http://schemas.openxmlformats.org/officeDocument/2006/relationships/image" Target="../media/image12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7">
                <a:extLst>
                  <a:ext uri="{FF2B5EF4-FFF2-40B4-BE49-F238E27FC236}">
                    <a16:creationId xmlns:a16="http://schemas.microsoft.com/office/drawing/2014/main" id="{88CD9AAA-2B0C-A4AA-21A6-DF23280987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7190" y="2365142"/>
                <a:ext cx="966412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800" b="1" i="1" kern="100" dirty="0" smtClean="0">
                            <a:solidFill>
                              <a:srgbClr val="FAD736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4800" b="1" i="1" kern="100" dirty="0" smtClean="0">
                            <a:solidFill>
                              <a:srgbClr val="FAD736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𝚵</m:t>
                        </m:r>
                      </m:e>
                      <m:sub>
                        <m:r>
                          <a:rPr lang="en-US" altLang="zh-CN" sz="4800" b="1" i="1" kern="100" dirty="0" smtClean="0">
                            <a:solidFill>
                              <a:srgbClr val="FAD736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𝒄</m:t>
                        </m:r>
                      </m:sub>
                    </m:sSub>
                    <m:r>
                      <a:rPr lang="en-US" altLang="zh-CN" sz="4800" b="1" i="1" kern="100" dirty="0" smtClean="0">
                        <a:solidFill>
                          <a:srgbClr val="FAD736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sSubSup>
                      <m:sSubSupPr>
                        <m:ctrlPr>
                          <a:rPr lang="en-US" altLang="zh-CN" sz="4800" b="1" i="1" kern="100" dirty="0" smtClean="0">
                            <a:solidFill>
                              <a:srgbClr val="FAD736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sz="4800" b="1" i="1" kern="100" dirty="0" smtClean="0">
                            <a:solidFill>
                              <a:srgbClr val="FAD736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𝚵</m:t>
                        </m:r>
                      </m:e>
                      <m:sub>
                        <m:r>
                          <a:rPr lang="en-US" altLang="zh-CN" sz="4800" b="1" i="1" kern="100" dirty="0" smtClean="0">
                            <a:solidFill>
                              <a:srgbClr val="FAD736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𝒄</m:t>
                        </m:r>
                      </m:sub>
                      <m:sup>
                        <m:r>
                          <a:rPr lang="en-US" altLang="zh-CN" sz="4800" b="1" i="1" kern="100" dirty="0" smtClean="0">
                            <a:solidFill>
                              <a:srgbClr val="FAD736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CN" sz="4800" b="1" kern="100" dirty="0">
                    <a:solidFill>
                      <a:srgbClr val="FAD736"/>
                    </a:solidFill>
                    <a:ea typeface="SimSun" panose="02010600030101010101" pitchFamily="2" charset="-122"/>
                  </a:rPr>
                  <a:t> </a:t>
                </a:r>
                <a:r>
                  <a:rPr lang="en-US" altLang="zh-CN" sz="4800" b="1" dirty="0">
                    <a:solidFill>
                      <a:srgbClr val="FAD736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mixing from Lattice QCD</a:t>
                </a:r>
                <a:r>
                  <a:rPr lang="en-US" altLang="zh-CN" sz="4800" b="1" dirty="0">
                    <a:solidFill>
                      <a:srgbClr val="FAD736"/>
                    </a:solidFill>
                    <a:latin typeface="SimSun" panose="02010600030101010101" pitchFamily="2" charset="-122"/>
                    <a:ea typeface="SimSun" panose="02010600030101010101" pitchFamily="2" charset="-122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6" name="TextBox 7">
                <a:extLst>
                  <a:ext uri="{FF2B5EF4-FFF2-40B4-BE49-F238E27FC236}">
                    <a16:creationId xmlns:a16="http://schemas.microsoft.com/office/drawing/2014/main" id="{88CD9AAA-2B0C-A4AA-21A6-DF2328098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7190" y="2365142"/>
                <a:ext cx="9664120" cy="830997"/>
              </a:xfrm>
              <a:prstGeom prst="rect">
                <a:avLst/>
              </a:prstGeom>
              <a:blipFill>
                <a:blip r:embed="rId2"/>
                <a:stretch>
                  <a:fillRect l="-656" t="-16667" b="-363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7">
            <a:extLst>
              <a:ext uri="{FF2B5EF4-FFF2-40B4-BE49-F238E27FC236}">
                <a16:creationId xmlns:a16="http://schemas.microsoft.com/office/drawing/2014/main" id="{FD34F052-9EAD-7332-385D-F061AFFD9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3294" y="4365261"/>
            <a:ext cx="3145413" cy="178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zh-CN" altLang="en-US" b="1" dirty="0">
                <a:solidFill>
                  <a:srgbClr val="FAD736"/>
                </a:solidFill>
                <a:latin typeface="宋体" panose="02010600030101010101" pitchFamily="2" charset="-122"/>
              </a:rPr>
              <a:t>王 伟</a:t>
            </a:r>
            <a:endParaRPr kumimoji="0" lang="en-US" altLang="zh-CN" b="1" dirty="0">
              <a:solidFill>
                <a:srgbClr val="FAD736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zh-CN" altLang="en-US" b="1" dirty="0">
                <a:solidFill>
                  <a:srgbClr val="FAD736"/>
                </a:solidFill>
                <a:latin typeface="宋体" panose="02010600030101010101" pitchFamily="2" charset="-122"/>
              </a:rPr>
              <a:t>上海交通大学</a:t>
            </a:r>
            <a:endParaRPr kumimoji="0" lang="en-US" altLang="zh-CN" b="1" dirty="0">
              <a:solidFill>
                <a:srgbClr val="FAD736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en-US" altLang="zh-CN" b="1" dirty="0">
                <a:solidFill>
                  <a:srgbClr val="FAD736"/>
                </a:solidFill>
                <a:latin typeface="宋体" panose="02010600030101010101" pitchFamily="2" charset="-122"/>
              </a:rPr>
              <a:t>2023</a:t>
            </a:r>
            <a:r>
              <a:rPr kumimoji="0" lang="zh-CN" altLang="en-US" b="1" dirty="0">
                <a:solidFill>
                  <a:srgbClr val="FAD736"/>
                </a:solidFill>
                <a:latin typeface="宋体" panose="02010600030101010101" pitchFamily="2" charset="-122"/>
              </a:rPr>
              <a:t>年</a:t>
            </a:r>
            <a:r>
              <a:rPr kumimoji="0" lang="en-US" altLang="zh-CN" b="1" dirty="0">
                <a:solidFill>
                  <a:srgbClr val="FAD736"/>
                </a:solidFill>
                <a:latin typeface="宋体" panose="02010600030101010101" pitchFamily="2" charset="-122"/>
              </a:rPr>
              <a:t>11</a:t>
            </a:r>
            <a:r>
              <a:rPr kumimoji="0" lang="zh-CN" altLang="en-US" b="1" dirty="0">
                <a:solidFill>
                  <a:srgbClr val="FAD736"/>
                </a:solidFill>
                <a:latin typeface="宋体" panose="02010600030101010101" pitchFamily="2" charset="-122"/>
              </a:rPr>
              <a:t>月</a:t>
            </a:r>
            <a:r>
              <a:rPr kumimoji="0" lang="en-US" altLang="zh-CN" b="1" dirty="0">
                <a:solidFill>
                  <a:srgbClr val="FAD736"/>
                </a:solidFill>
                <a:latin typeface="宋体" panose="02010600030101010101" pitchFamily="2" charset="-122"/>
              </a:rPr>
              <a:t>25</a:t>
            </a:r>
            <a:r>
              <a:rPr kumimoji="0" lang="zh-CN" altLang="en-US" b="1" dirty="0">
                <a:solidFill>
                  <a:srgbClr val="FAD736"/>
                </a:solidFill>
                <a:latin typeface="宋体" panose="02010600030101010101" pitchFamily="2" charset="-122"/>
              </a:rPr>
              <a:t>日</a:t>
            </a:r>
            <a:endParaRPr kumimoji="0" lang="en-US" altLang="zh-CN" b="1" dirty="0">
              <a:solidFill>
                <a:srgbClr val="FAD736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2352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E3FE959E-3735-A445-B207-D0AF98ABF063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8ABDA69-ACFB-9242-ADEA-102759D2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1F5A295F-65D0-5742-90C1-8A16D9714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529" y="93108"/>
            <a:ext cx="70970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Weak</a:t>
            </a:r>
            <a:r>
              <a:rPr kumimoji="0"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Decay Effective Hamiltonian</a:t>
            </a:r>
            <a:endParaRPr kumimoji="0"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04D8242-60BC-1C04-4318-C15D23D03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4726332"/>
            <a:ext cx="6096000" cy="10541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B2342BF-8A25-3331-77D9-2471F6F595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16" y="1482370"/>
            <a:ext cx="10129967" cy="287531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81B7C69-4FA1-0303-010B-26A1BD7176C1}"/>
              </a:ext>
            </a:extLst>
          </p:cNvPr>
          <p:cNvSpPr txBox="1"/>
          <p:nvPr/>
        </p:nvSpPr>
        <p:spPr>
          <a:xfrm>
            <a:off x="3170207" y="5964410"/>
            <a:ext cx="6098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SU(3) triplet</a:t>
            </a:r>
            <a:endParaRPr kumimoji="0"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608874"/>
      </p:ext>
    </p:extLst>
  </p:cSld>
  <p:clrMapOvr>
    <a:masterClrMapping/>
  </p:clrMapOvr>
  <p:transition advTm="30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E3FE959E-3735-A445-B207-D0AF98ABF063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8ABDA69-ACFB-9242-ADEA-102759D2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1F5A295F-65D0-5742-90C1-8A16D9714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529" y="93108"/>
            <a:ext cx="70970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Weak</a:t>
            </a:r>
            <a:r>
              <a:rPr kumimoji="0"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Decay Effective Hamiltonian</a:t>
            </a:r>
            <a:endParaRPr kumimoji="0"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81B7C69-4FA1-0303-010B-26A1BD7176C1}"/>
              </a:ext>
            </a:extLst>
          </p:cNvPr>
          <p:cNvSpPr txBox="1"/>
          <p:nvPr/>
        </p:nvSpPr>
        <p:spPr>
          <a:xfrm>
            <a:off x="942938" y="4280117"/>
            <a:ext cx="609887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Nonleptonic:</a:t>
            </a:r>
          </a:p>
          <a:p>
            <a:pPr marL="571500" indent="-571500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kumimoji="0"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Color flow</a:t>
            </a:r>
          </a:p>
          <a:p>
            <a:pPr marL="571500" indent="-571500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Different flavors</a:t>
            </a:r>
          </a:p>
          <a:p>
            <a:pPr marL="571500" indent="-571500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kumimoji="0"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SU(3) decomposition</a:t>
            </a:r>
            <a:endParaRPr kumimoji="0"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024309F-5A37-C92D-EB6C-A342E579E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2" y="1197881"/>
            <a:ext cx="7566354" cy="2428433"/>
          </a:xfrm>
          <a:prstGeom prst="rect">
            <a:avLst/>
          </a:prstGeom>
        </p:spPr>
      </p:pic>
      <p:pic>
        <p:nvPicPr>
          <p:cNvPr id="8" name="图片 3">
            <a:extLst>
              <a:ext uri="{FF2B5EF4-FFF2-40B4-BE49-F238E27FC236}">
                <a16:creationId xmlns:a16="http://schemas.microsoft.com/office/drawing/2014/main" id="{409C73CB-56E3-85C1-CE8B-5E039D84FF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62" b="48351"/>
          <a:stretch/>
        </p:blipFill>
        <p:spPr bwMode="auto">
          <a:xfrm>
            <a:off x="6096000" y="4251256"/>
            <a:ext cx="5758383" cy="83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4">
            <a:extLst>
              <a:ext uri="{FF2B5EF4-FFF2-40B4-BE49-F238E27FC236}">
                <a16:creationId xmlns:a16="http://schemas.microsoft.com/office/drawing/2014/main" id="{2B5C4977-E976-94AC-8649-94AE395654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 t="21682" r="47643" b="9934"/>
          <a:stretch/>
        </p:blipFill>
        <p:spPr bwMode="auto">
          <a:xfrm>
            <a:off x="6075878" y="5162087"/>
            <a:ext cx="5913043" cy="58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4">
            <a:extLst>
              <a:ext uri="{FF2B5EF4-FFF2-40B4-BE49-F238E27FC236}">
                <a16:creationId xmlns:a16="http://schemas.microsoft.com/office/drawing/2014/main" id="{DDDB7FC0-A491-4CAD-F445-81C7913CCC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6" t="12534"/>
          <a:stretch/>
        </p:blipFill>
        <p:spPr bwMode="auto">
          <a:xfrm>
            <a:off x="6451142" y="5734469"/>
            <a:ext cx="5162516" cy="72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665179"/>
      </p:ext>
    </p:extLst>
  </p:cSld>
  <p:clrMapOvr>
    <a:masterClrMapping/>
  </p:clrMapOvr>
  <p:transition advTm="3094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E3FE959E-3735-A445-B207-D0AF98ABF063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8ABDA69-ACFB-9242-ADEA-102759D2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pic>
        <p:nvPicPr>
          <p:cNvPr id="6" name="图片 3">
            <a:extLst>
              <a:ext uri="{FF2B5EF4-FFF2-40B4-BE49-F238E27FC236}">
                <a16:creationId xmlns:a16="http://schemas.microsoft.com/office/drawing/2014/main" id="{27FF7F63-3765-8E61-F56D-9235F9930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19" y="3675661"/>
            <a:ext cx="9591136" cy="162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1">
            <a:extLst>
              <a:ext uri="{FF2B5EF4-FFF2-40B4-BE49-F238E27FC236}">
                <a16:creationId xmlns:a16="http://schemas.microsoft.com/office/drawing/2014/main" id="{838A5E91-C230-FB25-2F99-5F5DDADBE8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886" y="5603025"/>
            <a:ext cx="6099514" cy="68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6AD5D41A-1A2A-03BA-A128-AE233420A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529" y="93108"/>
            <a:ext cx="70970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Weak</a:t>
            </a:r>
            <a:r>
              <a:rPr kumimoji="0"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Decay Effective Hamiltonian</a:t>
            </a:r>
            <a:endParaRPr kumimoji="0"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C5C3D6A-9EFD-0F31-8FF3-A241111F84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790" y="1285632"/>
            <a:ext cx="7116746" cy="202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08053"/>
      </p:ext>
    </p:extLst>
  </p:cSld>
  <p:clrMapOvr>
    <a:masterClrMapping/>
  </p:clrMapOvr>
  <p:transition advTm="3094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E3FE959E-3735-A445-B207-D0AF98ABF063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8ABDA69-ACFB-9242-ADEA-102759D2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2" name="文本框 19">
            <a:extLst>
              <a:ext uri="{FF2B5EF4-FFF2-40B4-BE49-F238E27FC236}">
                <a16:creationId xmlns:a16="http://schemas.microsoft.com/office/drawing/2014/main" id="{93510F8C-ED63-E410-246A-9B174AB74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733" y="1609320"/>
            <a:ext cx="2214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 b="1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2500" b="1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2500" b="1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2500" b="1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2500" b="1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just"/>
            <a:r>
              <a:rPr kumimoji="1" lang="en-US" altLang="zh-CN" sz="1800" b="0" dirty="0" err="1">
                <a:solidFill>
                  <a:schemeClr val="bg1"/>
                </a:solidFill>
              </a:rPr>
              <a:t>Cabibbo</a:t>
            </a:r>
            <a:r>
              <a:rPr kumimoji="1" lang="en-US" altLang="zh-CN" sz="1800" b="0" dirty="0">
                <a:solidFill>
                  <a:schemeClr val="bg1"/>
                </a:solidFill>
              </a:rPr>
              <a:t>-Allowed:</a:t>
            </a:r>
            <a:endParaRPr kumimoji="1" lang="zh-CN" altLang="en-US" sz="1800" b="0" dirty="0">
              <a:solidFill>
                <a:schemeClr val="bg1"/>
              </a:solidFill>
            </a:endParaRPr>
          </a:p>
        </p:txBody>
      </p:sp>
      <p:sp>
        <p:nvSpPr>
          <p:cNvPr id="9" name="文本框 20">
            <a:extLst>
              <a:ext uri="{FF2B5EF4-FFF2-40B4-BE49-F238E27FC236}">
                <a16:creationId xmlns:a16="http://schemas.microsoft.com/office/drawing/2014/main" id="{D8B7CAD7-F803-6957-389F-3E4729754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168" y="2803978"/>
            <a:ext cx="2467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 b="1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2500" b="1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2500" b="1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2500" b="1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2500" b="1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just"/>
            <a:r>
              <a:rPr kumimoji="1" lang="en-US" altLang="zh-CN" sz="1800" b="0" dirty="0" err="1">
                <a:solidFill>
                  <a:schemeClr val="bg1"/>
                </a:solidFill>
              </a:rPr>
              <a:t>Cabibbo</a:t>
            </a:r>
            <a:r>
              <a:rPr kumimoji="1" lang="en-US" altLang="zh-CN" sz="1800" b="0" dirty="0">
                <a:solidFill>
                  <a:schemeClr val="bg1"/>
                </a:solidFill>
              </a:rPr>
              <a:t>-Suppressed:</a:t>
            </a:r>
            <a:endParaRPr kumimoji="1" lang="zh-CN" altLang="en-US" sz="1800" b="0" dirty="0">
              <a:solidFill>
                <a:schemeClr val="bg1"/>
              </a:solidFill>
            </a:endParaRPr>
          </a:p>
        </p:txBody>
      </p:sp>
      <p:sp>
        <p:nvSpPr>
          <p:cNvPr id="10" name="文本框 21">
            <a:extLst>
              <a:ext uri="{FF2B5EF4-FFF2-40B4-BE49-F238E27FC236}">
                <a16:creationId xmlns:a16="http://schemas.microsoft.com/office/drawing/2014/main" id="{47BE637E-833E-FDF5-0950-A09D558F6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733" y="4567195"/>
            <a:ext cx="33679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 b="1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2500" b="1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2500" b="1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2500" b="1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2500" b="1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just"/>
            <a:r>
              <a:rPr kumimoji="1" lang="en-US" altLang="zh-CN" sz="1800" b="0" dirty="0">
                <a:solidFill>
                  <a:schemeClr val="bg1"/>
                </a:solidFill>
              </a:rPr>
              <a:t>Doubly </a:t>
            </a:r>
            <a:r>
              <a:rPr kumimoji="1" lang="en-US" altLang="zh-CN" sz="1800" b="0" dirty="0" err="1">
                <a:solidFill>
                  <a:schemeClr val="bg1"/>
                </a:solidFill>
              </a:rPr>
              <a:t>Cabibbo</a:t>
            </a:r>
            <a:r>
              <a:rPr kumimoji="1" lang="en-US" altLang="zh-CN" sz="1800" b="0" dirty="0">
                <a:solidFill>
                  <a:schemeClr val="bg1"/>
                </a:solidFill>
              </a:rPr>
              <a:t>-Suppressed:</a:t>
            </a:r>
            <a:endParaRPr kumimoji="1" lang="zh-CN" altLang="en-US" sz="1800" b="0" dirty="0">
              <a:solidFill>
                <a:schemeClr val="bg1"/>
              </a:solidFill>
            </a:endParaRPr>
          </a:p>
        </p:txBody>
      </p:sp>
      <p:pic>
        <p:nvPicPr>
          <p:cNvPr id="11" name="图片 23">
            <a:extLst>
              <a:ext uri="{FF2B5EF4-FFF2-40B4-BE49-F238E27FC236}">
                <a16:creationId xmlns:a16="http://schemas.microsoft.com/office/drawing/2014/main" id="{DC36C59F-48CA-706D-8BDD-CC3DB0944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111" y="1545086"/>
            <a:ext cx="1173689" cy="48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24">
            <a:extLst>
              <a:ext uri="{FF2B5EF4-FFF2-40B4-BE49-F238E27FC236}">
                <a16:creationId xmlns:a16="http://schemas.microsoft.com/office/drawing/2014/main" id="{38296423-8D6D-DDCD-07FF-691C7E14CB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214" y="2609508"/>
            <a:ext cx="6751958" cy="104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27">
            <a:extLst>
              <a:ext uri="{FF2B5EF4-FFF2-40B4-BE49-F238E27FC236}">
                <a16:creationId xmlns:a16="http://schemas.microsoft.com/office/drawing/2014/main" id="{F23994FA-9DF6-20E5-09F6-4C7D4CB270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787" y="3836064"/>
            <a:ext cx="1873137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28">
            <a:extLst>
              <a:ext uri="{FF2B5EF4-FFF2-40B4-BE49-F238E27FC236}">
                <a16:creationId xmlns:a16="http://schemas.microsoft.com/office/drawing/2014/main" id="{73B0CAD1-E8EA-AA40-262B-AAE99C14F3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140" y="3815289"/>
            <a:ext cx="1708564" cy="43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26">
            <a:extLst>
              <a:ext uri="{FF2B5EF4-FFF2-40B4-BE49-F238E27FC236}">
                <a16:creationId xmlns:a16="http://schemas.microsoft.com/office/drawing/2014/main" id="{895016A3-232E-60C0-6C0E-50051AA459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903" y="5055295"/>
            <a:ext cx="8005768" cy="56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29">
            <a:extLst>
              <a:ext uri="{FF2B5EF4-FFF2-40B4-BE49-F238E27FC236}">
                <a16:creationId xmlns:a16="http://schemas.microsoft.com/office/drawing/2014/main" id="{F3960A93-AD98-C9A0-599A-2E11B3FC4E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009" y="5547047"/>
            <a:ext cx="2039878" cy="45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25">
            <a:extLst>
              <a:ext uri="{FF2B5EF4-FFF2-40B4-BE49-F238E27FC236}">
                <a16:creationId xmlns:a16="http://schemas.microsoft.com/office/drawing/2014/main" id="{6AF7C770-4C99-CC5F-FB5D-833C2A2CA2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684" y="6138571"/>
            <a:ext cx="5194987" cy="43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本框 21">
            <a:extLst>
              <a:ext uri="{FF2B5EF4-FFF2-40B4-BE49-F238E27FC236}">
                <a16:creationId xmlns:a16="http://schemas.microsoft.com/office/drawing/2014/main" id="{E032701A-9926-022B-2E02-92DED3001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563" y="6138571"/>
            <a:ext cx="52191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 b="1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2500" b="1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2500" b="1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2500" b="1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2500" b="1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just"/>
            <a:r>
              <a:rPr kumimoji="1" lang="en-US" altLang="zh-CN" sz="2000" b="0" dirty="0">
                <a:solidFill>
                  <a:schemeClr val="bg1"/>
                </a:solidFill>
              </a:rPr>
              <a:t>In charm     operator vanishes since:</a:t>
            </a:r>
            <a:endParaRPr kumimoji="1" lang="zh-CN" altLang="en-US" sz="2000" b="0" dirty="0">
              <a:solidFill>
                <a:schemeClr val="bg1"/>
              </a:solidFill>
            </a:endParaRPr>
          </a:p>
        </p:txBody>
      </p:sp>
      <p:pic>
        <p:nvPicPr>
          <p:cNvPr id="19" name="图片 52">
            <a:extLst>
              <a:ext uri="{FF2B5EF4-FFF2-40B4-BE49-F238E27FC236}">
                <a16:creationId xmlns:a16="http://schemas.microsoft.com/office/drawing/2014/main" id="{8247364A-1AEE-5917-71AC-4DE2E143DA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14" y="6162587"/>
            <a:ext cx="244700" cy="33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22">
            <a:extLst>
              <a:ext uri="{FF2B5EF4-FFF2-40B4-BE49-F238E27FC236}">
                <a16:creationId xmlns:a16="http://schemas.microsoft.com/office/drawing/2014/main" id="{4F99D915-D36C-939D-E756-D18865DA95B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864" y="1461716"/>
            <a:ext cx="6056840" cy="65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7">
            <a:extLst>
              <a:ext uri="{FF2B5EF4-FFF2-40B4-BE49-F238E27FC236}">
                <a16:creationId xmlns:a16="http://schemas.microsoft.com/office/drawing/2014/main" id="{0BBB1409-C222-F027-8ADB-69961025D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529" y="93108"/>
            <a:ext cx="70970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Weak</a:t>
            </a:r>
            <a:r>
              <a:rPr kumimoji="0"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Decay Effective Hamiltonian</a:t>
            </a:r>
            <a:endParaRPr kumimoji="0"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38042"/>
      </p:ext>
    </p:extLst>
  </p:cSld>
  <p:clrMapOvr>
    <a:masterClrMapping/>
  </p:clrMapOvr>
  <p:transition advTm="30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E3FE959E-3735-A445-B207-D0AF98ABF063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8ABDA69-ACFB-9242-ADEA-102759D2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0BBB1409-C222-F027-8ADB-69961025D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262" y="81098"/>
            <a:ext cx="93153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kumimoji="0"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SU(3) in </a:t>
            </a:r>
            <a:r>
              <a:rPr kumimoji="0"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semileptonic</a:t>
            </a:r>
            <a:r>
              <a:rPr kumimoji="0"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charmed baryon decays</a:t>
            </a:r>
            <a:r>
              <a:rPr kumimoji="0"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endParaRPr kumimoji="0" lang="en-US" altLang="zh-CN" sz="3600" b="1" dirty="0">
              <a:solidFill>
                <a:schemeClr val="bg1"/>
              </a:solidFill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E50423F4-1F16-A24D-9D4A-99A162CE5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903" y="3686233"/>
            <a:ext cx="2014855" cy="481330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EBB9D6E3-D774-91A8-5C89-8FBD4A97A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539" y="5595852"/>
            <a:ext cx="5374005" cy="585470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D4960C80-2D3C-5F0D-F589-E5C74EF65EC7}"/>
              </a:ext>
            </a:extLst>
          </p:cNvPr>
          <p:cNvSpPr txBox="1"/>
          <p:nvPr/>
        </p:nvSpPr>
        <p:spPr>
          <a:xfrm>
            <a:off x="1993448" y="1278890"/>
            <a:ext cx="5083443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600" b="1" kern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 Bold" panose="02020603050405020304" charset="0"/>
                <a:ea typeface="+mj-ea"/>
                <a:cs typeface="Times New Roman Bold" panose="02020603050405020304" charset="0"/>
                <a:sym typeface="+mn-ea"/>
              </a:rPr>
              <a:t>SU(3) symmetry analysis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09B21E75-09AD-9DC6-CFCB-253422BC45F6}"/>
              </a:ext>
            </a:extLst>
          </p:cNvPr>
          <p:cNvSpPr/>
          <p:nvPr/>
        </p:nvSpPr>
        <p:spPr>
          <a:xfrm>
            <a:off x="8181479" y="1043305"/>
            <a:ext cx="128270" cy="558609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70745E18-2F1E-D4BD-61B8-C37001B03681}"/>
              </a:ext>
            </a:extLst>
          </p:cNvPr>
          <p:cNvGrpSpPr/>
          <p:nvPr/>
        </p:nvGrpSpPr>
        <p:grpSpPr>
          <a:xfrm>
            <a:off x="8597900" y="3502025"/>
            <a:ext cx="3083560" cy="3250565"/>
            <a:chOff x="7147" y="3000"/>
            <a:chExt cx="4856" cy="5119"/>
          </a:xfrm>
        </p:grpSpPr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FD136C08-AA28-E4B7-FAF5-D4C927358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993" t="8508" r="6854" b="9407"/>
            <a:stretch>
              <a:fillRect/>
            </a:stretch>
          </p:blipFill>
          <p:spPr>
            <a:xfrm>
              <a:off x="7147" y="3000"/>
              <a:ext cx="4857" cy="4747"/>
            </a:xfrm>
            <a:prstGeom prst="rect">
              <a:avLst/>
            </a:prstGeom>
          </p:spPr>
        </p:pic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3BEC2951-3BB7-EC38-2DFA-FEDE725D0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73" y="7197"/>
              <a:ext cx="855" cy="922"/>
            </a:xfrm>
            <a:prstGeom prst="rect">
              <a:avLst/>
            </a:prstGeom>
          </p:spPr>
        </p:pic>
      </p:grpSp>
      <p:pic>
        <p:nvPicPr>
          <p:cNvPr id="46" name="图片 45">
            <a:extLst>
              <a:ext uri="{FF2B5EF4-FFF2-40B4-BE49-F238E27FC236}">
                <a16:creationId xmlns:a16="http://schemas.microsoft.com/office/drawing/2014/main" id="{C0A04E91-ED86-12F8-78FF-A9FF47B5E9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9355" y="1176655"/>
            <a:ext cx="2310130" cy="2233930"/>
          </a:xfrm>
          <a:prstGeom prst="rect">
            <a:avLst/>
          </a:prstGeom>
        </p:spPr>
      </p:pic>
      <p:grpSp>
        <p:nvGrpSpPr>
          <p:cNvPr id="48" name="组合 47">
            <a:extLst>
              <a:ext uri="{FF2B5EF4-FFF2-40B4-BE49-F238E27FC236}">
                <a16:creationId xmlns:a16="http://schemas.microsoft.com/office/drawing/2014/main" id="{789FE555-9039-3BC0-A6EE-56DCAF3185FD}"/>
              </a:ext>
            </a:extLst>
          </p:cNvPr>
          <p:cNvGrpSpPr/>
          <p:nvPr/>
        </p:nvGrpSpPr>
        <p:grpSpPr>
          <a:xfrm>
            <a:off x="3739515" y="1768475"/>
            <a:ext cx="3398520" cy="1905635"/>
            <a:chOff x="1384" y="3299"/>
            <a:chExt cx="5352" cy="3001"/>
          </a:xfrm>
        </p:grpSpPr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C85771FD-46A5-CC61-F791-15429C190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84" y="4076"/>
              <a:ext cx="4754" cy="2224"/>
            </a:xfrm>
            <a:prstGeom prst="rect">
              <a:avLst/>
            </a:prstGeom>
          </p:spPr>
        </p:pic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74FF15C2-36E8-FE62-2573-F494BDB08C55}"/>
                </a:ext>
              </a:extLst>
            </p:cNvPr>
            <p:cNvSpPr txBox="1"/>
            <p:nvPr/>
          </p:nvSpPr>
          <p:spPr>
            <a:xfrm>
              <a:off x="6138" y="4121"/>
              <a:ext cx="599" cy="2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>
                  <a:solidFill>
                    <a:srgbClr val="FF0000"/>
                  </a:solidFill>
                  <a:latin typeface="Times New Roman Bold" panose="02020603050405020304" charset="0"/>
                  <a:cs typeface="Times New Roman Bold" panose="02020603050405020304" charset="0"/>
                </a:rPr>
                <a:t>u</a:t>
              </a:r>
            </a:p>
            <a:p>
              <a:r>
                <a:rPr lang="en-US" altLang="zh-CN" sz="2800" b="1">
                  <a:solidFill>
                    <a:srgbClr val="FF0000"/>
                  </a:solidFill>
                  <a:latin typeface="Times New Roman Bold" panose="02020603050405020304" charset="0"/>
                  <a:cs typeface="Times New Roman Bold" panose="02020603050405020304" charset="0"/>
                </a:rPr>
                <a:t>d</a:t>
              </a:r>
            </a:p>
            <a:p>
              <a:r>
                <a:rPr lang="en-US" altLang="zh-CN" sz="2800" b="1">
                  <a:solidFill>
                    <a:srgbClr val="FF0000"/>
                  </a:solidFill>
                  <a:latin typeface="Times New Roman Bold" panose="02020603050405020304" charset="0"/>
                  <a:cs typeface="Times New Roman Bold" panose="02020603050405020304" charset="0"/>
                </a:rPr>
                <a:t>s</a:t>
              </a: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9CF775DE-EF43-09D7-385E-7F0DE7B4D381}"/>
                </a:ext>
              </a:extLst>
            </p:cNvPr>
            <p:cNvSpPr txBox="1"/>
            <p:nvPr/>
          </p:nvSpPr>
          <p:spPr>
            <a:xfrm>
              <a:off x="3084" y="3299"/>
              <a:ext cx="329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solidFill>
                    <a:srgbClr val="FF0000"/>
                  </a:solidFill>
                  <a:latin typeface="Times New Roman Bold" panose="02020603050405020304" charset="0"/>
                  <a:cs typeface="Times New Roman Bold" panose="02020603050405020304" charset="0"/>
                </a:rPr>
                <a:t>u      d      s</a:t>
              </a:r>
            </a:p>
          </p:txBody>
        </p:sp>
      </p:grpSp>
      <p:pic>
        <p:nvPicPr>
          <p:cNvPr id="52" name="图片 51">
            <a:extLst>
              <a:ext uri="{FF2B5EF4-FFF2-40B4-BE49-F238E27FC236}">
                <a16:creationId xmlns:a16="http://schemas.microsoft.com/office/drawing/2014/main" id="{688EF1E9-5418-4B22-A805-2045C790007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46486"/>
          <a:stretch>
            <a:fillRect/>
          </a:stretch>
        </p:blipFill>
        <p:spPr>
          <a:xfrm>
            <a:off x="3632200" y="4103370"/>
            <a:ext cx="4088130" cy="1384300"/>
          </a:xfrm>
          <a:prstGeom prst="rect">
            <a:avLst/>
          </a:prstGeom>
        </p:spPr>
      </p:pic>
      <p:sp>
        <p:nvSpPr>
          <p:cNvPr id="53" name="文本框 52">
            <a:extLst>
              <a:ext uri="{FF2B5EF4-FFF2-40B4-BE49-F238E27FC236}">
                <a16:creationId xmlns:a16="http://schemas.microsoft.com/office/drawing/2014/main" id="{383B71FC-0F1A-2C39-E49C-925A52E9A592}"/>
              </a:ext>
            </a:extLst>
          </p:cNvPr>
          <p:cNvSpPr txBox="1"/>
          <p:nvPr/>
        </p:nvSpPr>
        <p:spPr>
          <a:xfrm>
            <a:off x="883920" y="2554605"/>
            <a:ext cx="17741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Times New Roman Bold" panose="02020603050405020304" charset="0"/>
                <a:cs typeface="Times New Roman Bold" panose="02020603050405020304" charset="0"/>
              </a:rPr>
              <a:t>Anti-triplet: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D6DB46DA-901E-5979-7CE4-5FF0D7410D90}"/>
              </a:ext>
            </a:extLst>
          </p:cNvPr>
          <p:cNvSpPr txBox="1"/>
          <p:nvPr/>
        </p:nvSpPr>
        <p:spPr>
          <a:xfrm>
            <a:off x="883920" y="3981450"/>
            <a:ext cx="9950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Times New Roman Bold" panose="02020603050405020304" charset="0"/>
                <a:cs typeface="Times New Roman Bold" panose="02020603050405020304" charset="0"/>
              </a:rPr>
              <a:t>Octet: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47C7223A-15B7-05E1-736B-EC88A3EEB2EA}"/>
              </a:ext>
            </a:extLst>
          </p:cNvPr>
          <p:cNvSpPr txBox="1"/>
          <p:nvPr/>
        </p:nvSpPr>
        <p:spPr>
          <a:xfrm>
            <a:off x="883920" y="5596255"/>
            <a:ext cx="19265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Times New Roman Bold" panose="02020603050405020304" charset="0"/>
                <a:cs typeface="Times New Roman Bold" panose="02020603050405020304" charset="0"/>
              </a:rPr>
              <a:t>Hamiltonian:</a:t>
            </a:r>
          </a:p>
        </p:txBody>
      </p:sp>
      <p:pic>
        <p:nvPicPr>
          <p:cNvPr id="56" name="图片 55">
            <a:extLst>
              <a:ext uri="{FF2B5EF4-FFF2-40B4-BE49-F238E27FC236}">
                <a16:creationId xmlns:a16="http://schemas.microsoft.com/office/drawing/2014/main" id="{74943B9A-B782-177C-D31A-41E78A3A69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81079" y="6236567"/>
            <a:ext cx="3458845" cy="40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52639"/>
      </p:ext>
    </p:extLst>
  </p:cSld>
  <p:clrMapOvr>
    <a:masterClrMapping/>
  </p:clrMapOvr>
  <p:transition advTm="3094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E3FE959E-3735-A445-B207-D0AF98ABF063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8ABDA69-ACFB-9242-ADEA-102759D2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0BBB1409-C222-F027-8ADB-69961025D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262" y="81098"/>
            <a:ext cx="93153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kumimoji="0"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SU(3) in </a:t>
            </a:r>
            <a:r>
              <a:rPr kumimoji="0"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semileptonic</a:t>
            </a:r>
            <a:r>
              <a:rPr kumimoji="0"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charmed baryon decays</a:t>
            </a:r>
            <a:r>
              <a:rPr kumimoji="0"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endParaRPr kumimoji="0" lang="en-US" altLang="zh-CN" sz="3600" b="1" dirty="0">
              <a:solidFill>
                <a:schemeClr val="bg1"/>
              </a:solidFill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E7AC4D7-F322-5DF5-4E43-2CB8049D0C5C}"/>
              </a:ext>
            </a:extLst>
          </p:cNvPr>
          <p:cNvSpPr txBox="1"/>
          <p:nvPr/>
        </p:nvSpPr>
        <p:spPr>
          <a:xfrm>
            <a:off x="3297514" y="1288082"/>
            <a:ext cx="3116580" cy="645160"/>
          </a:xfrm>
          <a:prstGeom prst="rect">
            <a:avLst/>
          </a:prstGeom>
          <a:solidFill>
            <a:schemeClr val="accent1"/>
          </a:solidFill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600" b="1" kern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 Bold" panose="02020603050405020304" charset="0"/>
                <a:ea typeface="+mj-ea"/>
                <a:cs typeface="Times New Roman Bold" panose="02020603050405020304" charset="0"/>
                <a:sym typeface="+mn-ea"/>
              </a:rPr>
              <a:t>SU(3) relations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0AF0941-1DA4-E6ED-8DA1-CB6CDF001D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4115"/>
          <a:stretch>
            <a:fillRect/>
          </a:stretch>
        </p:blipFill>
        <p:spPr>
          <a:xfrm>
            <a:off x="8533765" y="2564130"/>
            <a:ext cx="3005455" cy="118681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BF1DABD-ACA2-FDBA-BE97-C878B0A25D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486"/>
          <a:stretch>
            <a:fillRect/>
          </a:stretch>
        </p:blipFill>
        <p:spPr>
          <a:xfrm>
            <a:off x="8283575" y="4023360"/>
            <a:ext cx="3505200" cy="118681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A7C346A-664F-9A72-8B3C-DCEBE93B5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485" y="5587365"/>
            <a:ext cx="3167380" cy="500380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12070A3C-D728-7CBA-2E52-B451B1AD2DBD}"/>
              </a:ext>
            </a:extLst>
          </p:cNvPr>
          <p:cNvSpPr txBox="1"/>
          <p:nvPr/>
        </p:nvSpPr>
        <p:spPr>
          <a:xfrm>
            <a:off x="8283575" y="127889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Times New Roman Bold" panose="02020603050405020304" charset="0"/>
                <a:cs typeface="Times New Roman Bold" panose="02020603050405020304" charset="0"/>
              </a:rPr>
              <a:t>Hamiltonian</a:t>
            </a:r>
            <a:r>
              <a:rPr lang="en-US" altLang="zh-CN" sz="2000" b="1" dirty="0">
                <a:solidFill>
                  <a:schemeClr val="bg1"/>
                </a:solidFill>
                <a:latin typeface="Times New Roman Bold" panose="02020603050405020304" charset="0"/>
                <a:cs typeface="Times New Roman Bold" panose="02020603050405020304" charset="0"/>
              </a:rPr>
              <a:t>, initial state and final state in SU(3) matrix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5C1F3BFE-62F4-6A98-BEA5-670CF843B0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2410" y="2261870"/>
            <a:ext cx="4831715" cy="593090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04E14F65-84FC-ABC0-A74F-2A40AAEA7AFC}"/>
              </a:ext>
            </a:extLst>
          </p:cNvPr>
          <p:cNvSpPr txBox="1"/>
          <p:nvPr/>
        </p:nvSpPr>
        <p:spPr>
          <a:xfrm>
            <a:off x="696595" y="2332990"/>
            <a:ext cx="1943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Times New Roman Bold" panose="02020603050405020304" charset="0"/>
                <a:cs typeface="Times New Roman Bold" panose="02020603050405020304" charset="0"/>
              </a:rPr>
              <a:t>Amplitude: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796D6F5E-C898-0AB4-9F13-3BE54866A6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080" y="5637530"/>
            <a:ext cx="7042785" cy="621665"/>
          </a:xfrm>
          <a:prstGeom prst="rect">
            <a:avLst/>
          </a:prstGeom>
        </p:spPr>
      </p:pic>
      <p:sp>
        <p:nvSpPr>
          <p:cNvPr id="26" name="下箭头 25">
            <a:extLst>
              <a:ext uri="{FF2B5EF4-FFF2-40B4-BE49-F238E27FC236}">
                <a16:creationId xmlns:a16="http://schemas.microsoft.com/office/drawing/2014/main" id="{738D8FBF-10AC-6FB9-AD79-377938600883}"/>
              </a:ext>
            </a:extLst>
          </p:cNvPr>
          <p:cNvSpPr/>
          <p:nvPr/>
        </p:nvSpPr>
        <p:spPr>
          <a:xfrm>
            <a:off x="4340860" y="2922270"/>
            <a:ext cx="299085" cy="9099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C48E679-C7D6-C5AF-7867-36743BCA1732}"/>
              </a:ext>
            </a:extLst>
          </p:cNvPr>
          <p:cNvSpPr txBox="1"/>
          <p:nvPr/>
        </p:nvSpPr>
        <p:spPr>
          <a:xfrm>
            <a:off x="2772410" y="3147695"/>
            <a:ext cx="1303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Times New Roman Bold" panose="02020603050405020304" charset="0"/>
                <a:cs typeface="Times New Roman Bold" panose="02020603050405020304" charset="0"/>
              </a:rPr>
              <a:t>expand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853A6B6F-8F8C-5F88-A108-0F60DFFE4897}"/>
              </a:ext>
            </a:extLst>
          </p:cNvPr>
          <p:cNvGrpSpPr/>
          <p:nvPr/>
        </p:nvGrpSpPr>
        <p:grpSpPr>
          <a:xfrm>
            <a:off x="823594" y="3857041"/>
            <a:ext cx="6929755" cy="1490345"/>
            <a:chOff x="874" y="7607"/>
            <a:chExt cx="10913" cy="234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24CE78A-99A5-434A-7E54-FA0BB1F7E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r="63899"/>
            <a:stretch>
              <a:fillRect/>
            </a:stretch>
          </p:blipFill>
          <p:spPr>
            <a:xfrm>
              <a:off x="874" y="7607"/>
              <a:ext cx="2387" cy="2344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387DF00D-D143-81A1-AFE4-BA89F7F9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r="58813"/>
            <a:stretch>
              <a:fillRect/>
            </a:stretch>
          </p:blipFill>
          <p:spPr>
            <a:xfrm>
              <a:off x="7212" y="7607"/>
              <a:ext cx="2491" cy="1500"/>
            </a:xfrm>
            <a:prstGeom prst="rect">
              <a:avLst/>
            </a:prstGeom>
          </p:spPr>
        </p:pic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B9EB90B8-38DF-B5C3-493D-0EAE7B249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66576" r="1785"/>
            <a:stretch>
              <a:fillRect/>
            </a:stretch>
          </p:blipFill>
          <p:spPr>
            <a:xfrm>
              <a:off x="3809" y="7610"/>
              <a:ext cx="2092" cy="2344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262377F-3640-1AAE-B9D1-6F3438DCE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69874" r="2282"/>
            <a:stretch>
              <a:fillRect/>
            </a:stretch>
          </p:blipFill>
          <p:spPr>
            <a:xfrm>
              <a:off x="10103" y="7610"/>
              <a:ext cx="1684" cy="1500"/>
            </a:xfrm>
            <a:prstGeom prst="rect">
              <a:avLst/>
            </a:prstGeom>
          </p:spPr>
        </p:pic>
      </p:grpSp>
      <p:sp>
        <p:nvSpPr>
          <p:cNvPr id="33" name="左大括号 32">
            <a:extLst>
              <a:ext uri="{FF2B5EF4-FFF2-40B4-BE49-F238E27FC236}">
                <a16:creationId xmlns:a16="http://schemas.microsoft.com/office/drawing/2014/main" id="{E7EEE5B4-7235-6CBD-1A2A-82023C46CDB6}"/>
              </a:ext>
            </a:extLst>
          </p:cNvPr>
          <p:cNvSpPr/>
          <p:nvPr/>
        </p:nvSpPr>
        <p:spPr>
          <a:xfrm rot="16200000">
            <a:off x="4147820" y="2254834"/>
            <a:ext cx="327660" cy="638810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374159"/>
      </p:ext>
    </p:extLst>
  </p:cSld>
  <p:clrMapOvr>
    <a:masterClrMapping/>
  </p:clrMapOvr>
  <p:transition advTm="3094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E3FE959E-3735-A445-B207-D0AF98ABF063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8ABDA69-ACFB-9242-ADEA-102759D2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0BBB1409-C222-F027-8ADB-69961025D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262" y="81098"/>
            <a:ext cx="93153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kumimoji="0"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SU(3) in </a:t>
            </a:r>
            <a:r>
              <a:rPr kumimoji="0"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semileptonic</a:t>
            </a:r>
            <a:r>
              <a:rPr kumimoji="0"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charmed baryon decays</a:t>
            </a:r>
            <a:r>
              <a:rPr kumimoji="0"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endParaRPr kumimoji="0" lang="en-US" altLang="zh-CN" sz="3600" b="1" dirty="0">
              <a:solidFill>
                <a:schemeClr val="bg1"/>
              </a:solidFill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7C5AE2B-2997-BA09-258D-24CA040A8A28}"/>
              </a:ext>
            </a:extLst>
          </p:cNvPr>
          <p:cNvSpPr txBox="1"/>
          <p:nvPr/>
        </p:nvSpPr>
        <p:spPr>
          <a:xfrm>
            <a:off x="2976880" y="1278890"/>
            <a:ext cx="3116580" cy="645160"/>
          </a:xfrm>
          <a:prstGeom prst="rect">
            <a:avLst/>
          </a:prstGeom>
          <a:solidFill>
            <a:schemeClr val="accent1"/>
          </a:solidFill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600" b="1" kern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 Bold" panose="02020603050405020304" charset="0"/>
                <a:ea typeface="+mj-ea"/>
                <a:cs typeface="Times New Roman Bold" panose="02020603050405020304" charset="0"/>
                <a:sym typeface="+mn-ea"/>
              </a:rPr>
              <a:t>SU(3) relations</a:t>
            </a:r>
          </a:p>
        </p:txBody>
      </p:sp>
      <p:sp>
        <p:nvSpPr>
          <p:cNvPr id="10" name="右箭头 9">
            <a:extLst>
              <a:ext uri="{FF2B5EF4-FFF2-40B4-BE49-F238E27FC236}">
                <a16:creationId xmlns:a16="http://schemas.microsoft.com/office/drawing/2014/main" id="{FAED0470-FB2A-0E33-072A-D3E7118F4F2A}"/>
              </a:ext>
            </a:extLst>
          </p:cNvPr>
          <p:cNvSpPr/>
          <p:nvPr/>
        </p:nvSpPr>
        <p:spPr>
          <a:xfrm rot="10800000">
            <a:off x="8334375" y="2595880"/>
            <a:ext cx="873125" cy="33972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51A5DFE-7B36-9E7A-8115-D3582FA4FA42}"/>
              </a:ext>
            </a:extLst>
          </p:cNvPr>
          <p:cNvSpPr txBox="1"/>
          <p:nvPr/>
        </p:nvSpPr>
        <p:spPr>
          <a:xfrm>
            <a:off x="9446895" y="2511425"/>
            <a:ext cx="1529715" cy="460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 Bold" panose="02020603050405020304" charset="0"/>
                <a:cs typeface="Times New Roman Bold" panose="02020603050405020304" charset="0"/>
              </a:rPr>
              <a:t>input data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F0F5A6A-049F-4DC8-9A68-0A330FFBF0CE}"/>
              </a:ext>
            </a:extLst>
          </p:cNvPr>
          <p:cNvSpPr txBox="1"/>
          <p:nvPr/>
        </p:nvSpPr>
        <p:spPr>
          <a:xfrm>
            <a:off x="8472487" y="3431541"/>
            <a:ext cx="34785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6σ standard deviation</a:t>
            </a:r>
          </a:p>
          <a:p>
            <a:pPr algn="l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σ standard deviation</a:t>
            </a:r>
          </a:p>
          <a:p>
            <a:pPr algn="l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σ standard deviation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589F6FD-D2D4-7061-080F-0CB16BB541D4}"/>
              </a:ext>
            </a:extLst>
          </p:cNvPr>
          <p:cNvSpPr txBox="1"/>
          <p:nvPr/>
        </p:nvSpPr>
        <p:spPr>
          <a:xfrm>
            <a:off x="1909126" y="5918199"/>
            <a:ext cx="856491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 Bold" panose="02020603050405020304" charset="0"/>
                <a:cs typeface="Times New Roman Bold" panose="02020603050405020304" charset="0"/>
              </a:rPr>
              <a:t>Very large SU(3) symmetry breaking effect!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8C0A237F-A1CA-2E3F-DEBD-1893A7F8C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070" y="1924050"/>
            <a:ext cx="5664200" cy="283210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73C7BEE6-DD3D-ECAD-3906-B70C678CE644}"/>
              </a:ext>
            </a:extLst>
          </p:cNvPr>
          <p:cNvSpPr/>
          <p:nvPr/>
        </p:nvSpPr>
        <p:spPr>
          <a:xfrm>
            <a:off x="5443219" y="2843084"/>
            <a:ext cx="1822553" cy="66167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20BFBB8-E922-15B0-F9E7-F2658FD7AF2F}"/>
              </a:ext>
            </a:extLst>
          </p:cNvPr>
          <p:cNvSpPr txBox="1"/>
          <p:nvPr/>
        </p:nvSpPr>
        <p:spPr>
          <a:xfrm>
            <a:off x="2098284" y="4864001"/>
            <a:ext cx="37604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33. PDG/</a:t>
            </a:r>
            <a:r>
              <a:rPr lang="en" altLang="zh-CN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PTEP 083C01 2020 </a:t>
            </a:r>
          </a:p>
          <a:p>
            <a:r>
              <a:rPr lang="en-US" altLang="zh-CN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Belle, 2103.06496/PRL 2021</a:t>
            </a:r>
            <a:endParaRPr lang="zh-CN" alt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ALICE, 2105.05187/PRL 2021</a:t>
            </a:r>
          </a:p>
        </p:txBody>
      </p:sp>
    </p:spTree>
    <p:extLst>
      <p:ext uri="{BB962C8B-B14F-4D97-AF65-F5344CB8AC3E}">
        <p14:creationId xmlns:p14="http://schemas.microsoft.com/office/powerpoint/2010/main" val="1616859475"/>
      </p:ext>
    </p:extLst>
  </p:cSld>
  <p:clrMapOvr>
    <a:masterClrMapping/>
  </p:clrMapOvr>
  <p:transition advTm="3094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E3FE959E-3735-A445-B207-D0AF98ABF063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8ABDA69-ACFB-9242-ADEA-102759D2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17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0BBB1409-C222-F027-8ADB-69961025D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895" y="93108"/>
            <a:ext cx="52802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SU(3) symmetry breaking</a:t>
            </a:r>
            <a:endParaRPr kumimoji="0"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4E49DF8-E5E0-D2BB-2F08-4EDD27DB829F}"/>
                  </a:ext>
                </a:extLst>
              </p:cNvPr>
              <p:cNvSpPr txBox="1"/>
              <p:nvPr/>
            </p:nvSpPr>
            <p:spPr>
              <a:xfrm>
                <a:off x="828261" y="1433646"/>
                <a:ext cx="4166182" cy="19953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kumimoji="1"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kumimoji="1" lang="en-US" altLang="zh-C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kumimoji="1"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d>
                        <m:dPr>
                          <m:ctrlPr>
                            <a:rPr kumimoji="1"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kumimoji="1" lang="en-US" altLang="zh-CN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kumimoji="1" lang="en-US" altLang="zh-CN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zh-CN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kumimoji="1" lang="en-US" altLang="zh-CN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r>
                            <a:rPr kumimoji="1"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zh-CN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1" lang="en-US" altLang="zh-CN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  <m:r>
                        <a:rPr kumimoji="1" lang="en-US" altLang="zh-C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kumimoji="1" lang="en-US" altLang="zh-CN" sz="2800" dirty="0">
                  <a:solidFill>
                    <a:schemeClr val="bg1"/>
                  </a:solidFill>
                </a:endParaRPr>
              </a:p>
              <a:p>
                <a:endParaRPr kumimoji="1" lang="en-US" altLang="zh-CN" sz="2800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kumimoji="1" lang="en-US" altLang="zh-CN" sz="28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2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zh-CN" sz="28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1" lang="en-US" altLang="zh-CN" sz="28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mr>
                          <m:mr>
                            <m:e>
                              <m:r>
                                <a:rPr kumimoji="1" lang="en-US" altLang="zh-CN" sz="28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kumimoji="1" lang="en-US" altLang="zh-CN" sz="28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kumimoji="1" lang="zh-CN" altLang="en-US" sz="28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4E49DF8-E5E0-D2BB-2F08-4EDD27DB8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261" y="1433646"/>
                <a:ext cx="4166182" cy="1995354"/>
              </a:xfrm>
              <a:prstGeom prst="rect">
                <a:avLst/>
              </a:prstGeom>
              <a:blipFill>
                <a:blip r:embed="rId3"/>
                <a:stretch>
                  <a:fillRect b="-31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>
            <a:extLst>
              <a:ext uri="{FF2B5EF4-FFF2-40B4-BE49-F238E27FC236}">
                <a16:creationId xmlns:a16="http://schemas.microsoft.com/office/drawing/2014/main" id="{ABA1A75E-161F-72DC-08A5-0CF0CC8CED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13788"/>
            <a:ext cx="3741744" cy="29102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8C036B0-751C-40D9-D11B-D0E5FDC62770}"/>
                  </a:ext>
                </a:extLst>
              </p:cNvPr>
              <p:cNvSpPr txBox="1"/>
              <p:nvPr/>
            </p:nvSpPr>
            <p:spPr>
              <a:xfrm>
                <a:off x="1137454" y="4535312"/>
                <a:ext cx="6102626" cy="8909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>
                  <a:buFont typeface="Wingdings" pitchFamily="2" charset="2"/>
                  <a:buChar char="ü"/>
                </a:pPr>
                <a:r>
                  <a:rPr lang="zh-CN" altLang="en-US" sz="3600" dirty="0">
                    <a:solidFill>
                      <a:schemeClr val="bg1"/>
                    </a:solidFill>
                  </a:rPr>
                  <a:t>硬散射：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3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zh-CN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num>
                      <m:den>
                        <m:r>
                          <a:rPr lang="en-US" altLang="zh-CN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8C036B0-751C-40D9-D11B-D0E5FDC62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454" y="4535312"/>
                <a:ext cx="6102626" cy="890950"/>
              </a:xfrm>
              <a:prstGeom prst="rect">
                <a:avLst/>
              </a:prstGeom>
              <a:blipFill>
                <a:blip r:embed="rId5"/>
                <a:stretch>
                  <a:fillRect l="-2697" t="-4225" b="-84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49FF808D-7A62-51A4-C6BD-A8D1E22AE916}"/>
                  </a:ext>
                </a:extLst>
              </p:cNvPr>
              <p:cNvSpPr txBox="1"/>
              <p:nvPr/>
            </p:nvSpPr>
            <p:spPr>
              <a:xfrm>
                <a:off x="7240080" y="1220609"/>
                <a:ext cx="6102626" cy="951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3600" dirty="0">
                    <a:solidFill>
                      <a:schemeClr val="bg1"/>
                    </a:solidFill>
                  </a:rPr>
                  <a:t>强子化：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3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zh-CN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3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CN" sz="3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altLang="zh-CN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𝑄𝐶𝐷</m:t>
                            </m:r>
                          </m:sub>
                        </m:sSub>
                      </m:den>
                    </m:f>
                  </m:oMath>
                </a14:m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49FF808D-7A62-51A4-C6BD-A8D1E22AE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0080" y="1220609"/>
                <a:ext cx="6102626" cy="951607"/>
              </a:xfrm>
              <a:prstGeom prst="rect">
                <a:avLst/>
              </a:prstGeom>
              <a:blipFill>
                <a:blip r:embed="rId6"/>
                <a:stretch>
                  <a:fillRect l="-3119" t="-4000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E66864B9-E8B9-24BF-AD30-80EC619E1EB5}"/>
                  </a:ext>
                </a:extLst>
              </p:cNvPr>
              <p:cNvSpPr txBox="1"/>
              <p:nvPr/>
            </p:nvSpPr>
            <p:spPr>
              <a:xfrm>
                <a:off x="7525293" y="5826469"/>
                <a:ext cx="242178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</a:rPr>
                  <a:t>QED: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𝑒𝑚</m:t>
                        </m:r>
                      </m:sub>
                    </m:sSub>
                  </m:oMath>
                </a14:m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E66864B9-E8B9-24BF-AD30-80EC619E1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5293" y="5826469"/>
                <a:ext cx="2421788" cy="646331"/>
              </a:xfrm>
              <a:prstGeom prst="rect">
                <a:avLst/>
              </a:prstGeom>
              <a:blipFill>
                <a:blip r:embed="rId7"/>
                <a:stretch>
                  <a:fillRect l="-7813" t="-13462" b="-3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547435"/>
      </p:ext>
    </p:extLst>
  </p:cSld>
  <p:clrMapOvr>
    <a:masterClrMapping/>
  </p:clrMapOvr>
  <p:transition advTm="30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E3FE959E-3735-A445-B207-D0AF98ABF063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8ABDA69-ACFB-9242-ADEA-102759D2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18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0BBB1409-C222-F027-8ADB-69961025D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262" y="81098"/>
            <a:ext cx="93153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kumimoji="0"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SU(3) in </a:t>
            </a:r>
            <a:r>
              <a:rPr kumimoji="0"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semileptonic</a:t>
            </a:r>
            <a:r>
              <a:rPr kumimoji="0"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charmed baryon decays</a:t>
            </a:r>
            <a:r>
              <a:rPr kumimoji="0"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endParaRPr kumimoji="0" lang="en-US" altLang="zh-CN" sz="3600" b="1" dirty="0">
              <a:solidFill>
                <a:schemeClr val="bg1"/>
              </a:solidFill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35FB987-0A0B-DD49-2801-E76D0B7161A0}"/>
              </a:ext>
            </a:extLst>
          </p:cNvPr>
          <p:cNvSpPr txBox="1"/>
          <p:nvPr/>
        </p:nvSpPr>
        <p:spPr>
          <a:xfrm>
            <a:off x="501086" y="992226"/>
            <a:ext cx="1938352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200" b="1" kern="0" dirty="0">
                <a:solidFill>
                  <a:schemeClr val="bg1"/>
                </a:solidFill>
                <a:latin typeface="Times New Roman Bold" panose="02020603050405020304" charset="0"/>
                <a:ea typeface="+mj-ea"/>
                <a:cs typeface="Times New Roman Bold" panose="02020603050405020304" charset="0"/>
                <a:sym typeface="+mn-ea"/>
              </a:rPr>
              <a:t>Attempts:</a:t>
            </a:r>
            <a:endParaRPr lang="en-US" sz="3200" b="1" kern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 Bold" panose="02020603050405020304" charset="0"/>
              <a:ea typeface="+mj-ea"/>
              <a:cs typeface="Times New Roman Bold" panose="02020603050405020304" charset="0"/>
              <a:sym typeface="+mn-ea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3B9659B-8986-FC6E-27CC-29C157F1A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35" y="2019300"/>
            <a:ext cx="6842125" cy="6203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A648E1-61F1-64ED-D7B4-874D56F90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635" y="2592070"/>
            <a:ext cx="3367405" cy="1100455"/>
          </a:xfrm>
          <a:prstGeom prst="rect">
            <a:avLst/>
          </a:prstGeom>
        </p:spPr>
      </p:pic>
      <p:sp>
        <p:nvSpPr>
          <p:cNvPr id="8" name="下箭头 7">
            <a:extLst>
              <a:ext uri="{FF2B5EF4-FFF2-40B4-BE49-F238E27FC236}">
                <a16:creationId xmlns:a16="http://schemas.microsoft.com/office/drawing/2014/main" id="{7818E618-3817-2FAD-5581-E54CA0E8A2D9}"/>
              </a:ext>
            </a:extLst>
          </p:cNvPr>
          <p:cNvSpPr/>
          <p:nvPr/>
        </p:nvSpPr>
        <p:spPr>
          <a:xfrm>
            <a:off x="3404870" y="2742565"/>
            <a:ext cx="412115" cy="7994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0B80FBA4-D383-7014-0BC2-F5678F25F778}"/>
              </a:ext>
            </a:extLst>
          </p:cNvPr>
          <p:cNvGrpSpPr/>
          <p:nvPr/>
        </p:nvGrpSpPr>
        <p:grpSpPr>
          <a:xfrm>
            <a:off x="754380" y="3644900"/>
            <a:ext cx="4741545" cy="1597660"/>
            <a:chOff x="1188" y="6647"/>
            <a:chExt cx="7467" cy="2516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56436CE-6626-B615-E11E-0E0A77270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10664" r="81820" b="55038"/>
            <a:stretch>
              <a:fillRect/>
            </a:stretch>
          </p:blipFill>
          <p:spPr>
            <a:xfrm>
              <a:off x="1188" y="6812"/>
              <a:ext cx="2633" cy="759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2AC74B9B-28DF-2737-C294-A91AB28A4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66665" t="-272" r="-42" b="43425"/>
            <a:stretch>
              <a:fillRect/>
            </a:stretch>
          </p:blipFill>
          <p:spPr>
            <a:xfrm>
              <a:off x="3821" y="6647"/>
              <a:ext cx="4834" cy="1258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3C4559A4-809A-D559-3166-AEA269F95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0716" t="54180" r="54270" b="2619"/>
            <a:stretch>
              <a:fillRect/>
            </a:stretch>
          </p:blipFill>
          <p:spPr>
            <a:xfrm>
              <a:off x="1584" y="7905"/>
              <a:ext cx="6678" cy="1259"/>
            </a:xfrm>
            <a:prstGeom prst="rect">
              <a:avLst/>
            </a:prstGeom>
          </p:spPr>
        </p:pic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803D998A-7A49-ABA6-CC0B-8185E28150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335" y="5704840"/>
            <a:ext cx="4211955" cy="620395"/>
          </a:xfrm>
          <a:prstGeom prst="rect">
            <a:avLst/>
          </a:prstGeom>
        </p:spPr>
      </p:pic>
      <p:sp>
        <p:nvSpPr>
          <p:cNvPr id="22" name="右弧形箭头 51">
            <a:extLst>
              <a:ext uri="{FF2B5EF4-FFF2-40B4-BE49-F238E27FC236}">
                <a16:creationId xmlns:a16="http://schemas.microsoft.com/office/drawing/2014/main" id="{3CE18F61-A0D7-3238-B3F4-D52075229891}"/>
              </a:ext>
            </a:extLst>
          </p:cNvPr>
          <p:cNvSpPr/>
          <p:nvPr/>
        </p:nvSpPr>
        <p:spPr>
          <a:xfrm>
            <a:off x="5114290" y="5043805"/>
            <a:ext cx="661670" cy="10109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D1780F5-62BF-CAD1-AE07-1F22F7853CF3}"/>
              </a:ext>
            </a:extLst>
          </p:cNvPr>
          <p:cNvSpPr txBox="1"/>
          <p:nvPr/>
        </p:nvSpPr>
        <p:spPr>
          <a:xfrm>
            <a:off x="5852160" y="5182870"/>
            <a:ext cx="2166620" cy="52197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 Bold" panose="02020603050405020304" charset="0"/>
                <a:cs typeface="Times New Roman Bold" panose="02020603050405020304" charset="0"/>
              </a:rPr>
              <a:t>SU(3) matrix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39E1A855-3DAA-6C5B-AF6D-B5563ED951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1355" y="2742565"/>
            <a:ext cx="3507105" cy="2514600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5FD1B5A9-A378-BDEA-496F-3908A1C4BC7B}"/>
              </a:ext>
            </a:extLst>
          </p:cNvPr>
          <p:cNvSpPr txBox="1"/>
          <p:nvPr/>
        </p:nvSpPr>
        <p:spPr>
          <a:xfrm>
            <a:off x="8299450" y="1946910"/>
            <a:ext cx="35185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Times New Roman Bold" panose="02020603050405020304" charset="0"/>
                <a:cs typeface="Times New Roman Bold" panose="02020603050405020304" charset="0"/>
              </a:rPr>
              <a:t>The SU(3) amplitude in semi-leptonic decays</a:t>
            </a:r>
          </a:p>
        </p:txBody>
      </p:sp>
    </p:spTree>
    <p:extLst>
      <p:ext uri="{BB962C8B-B14F-4D97-AF65-F5344CB8AC3E}">
        <p14:creationId xmlns:p14="http://schemas.microsoft.com/office/powerpoint/2010/main" val="3476629734"/>
      </p:ext>
    </p:extLst>
  </p:cSld>
  <p:clrMapOvr>
    <a:masterClrMapping/>
  </p:clrMapOvr>
  <p:transition advTm="3094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E3FE959E-3735-A445-B207-D0AF98ABF063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8ABDA69-ACFB-9242-ADEA-102759D2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19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0BBB1409-C222-F027-8ADB-69961025D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262" y="81098"/>
            <a:ext cx="93153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kumimoji="0"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SU(3) in </a:t>
            </a:r>
            <a:r>
              <a:rPr kumimoji="0"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semileptonic</a:t>
            </a:r>
            <a:r>
              <a:rPr kumimoji="0"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charmed baryon decays</a:t>
            </a:r>
            <a:r>
              <a:rPr kumimoji="0"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endParaRPr kumimoji="0" lang="en-US" altLang="zh-CN" sz="3600" b="1" dirty="0">
              <a:solidFill>
                <a:schemeClr val="bg1"/>
              </a:solidFill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E068FF7-B2E4-B820-6E3B-E1D37F2AF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770" y="1249045"/>
            <a:ext cx="2976880" cy="252920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3FF5D62-5EB9-ABCF-8FA2-379501A6D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9810" y="3881120"/>
            <a:ext cx="2948305" cy="261493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936A01E-2655-CEE6-8230-27954E6A42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7685"/>
          <a:stretch>
            <a:fillRect/>
          </a:stretch>
        </p:blipFill>
        <p:spPr>
          <a:xfrm>
            <a:off x="650240" y="1983740"/>
            <a:ext cx="6584950" cy="79311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6B3869C-9F61-A3F8-D2A8-387DABD94DE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1851" t="6245" r="294" b="1601"/>
          <a:stretch>
            <a:fillRect/>
          </a:stretch>
        </p:blipFill>
        <p:spPr>
          <a:xfrm>
            <a:off x="1452880" y="2672080"/>
            <a:ext cx="6023610" cy="730885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8DC7EAA9-362F-6E7B-9A4E-4A3ED1D5D6BB}"/>
              </a:ext>
            </a:extLst>
          </p:cNvPr>
          <p:cNvSpPr/>
          <p:nvPr/>
        </p:nvSpPr>
        <p:spPr>
          <a:xfrm>
            <a:off x="3086735" y="2024380"/>
            <a:ext cx="2489835" cy="1384935"/>
          </a:xfrm>
          <a:prstGeom prst="rect">
            <a:avLst/>
          </a:prstGeom>
          <a:noFill/>
          <a:ln w="28575">
            <a:solidFill>
              <a:srgbClr val="C9151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ECCA4D0-8DB4-F362-FB69-C1DD706B14C2}"/>
              </a:ext>
            </a:extLst>
          </p:cNvPr>
          <p:cNvSpPr txBox="1"/>
          <p:nvPr/>
        </p:nvSpPr>
        <p:spPr>
          <a:xfrm>
            <a:off x="3086100" y="3601085"/>
            <a:ext cx="275780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 Bold" panose="02020603050405020304" charset="0"/>
                <a:cs typeface="Times New Roman Bold" panose="02020603050405020304" charset="0"/>
              </a:rPr>
              <a:t>suppressed by 1/m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 Bold" panose="02020603050405020304" charset="0"/>
                <a:cs typeface="Times New Roman Bold" panose="02020603050405020304" charset="0"/>
              </a:rPr>
              <a:t>b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FC9DA51-43C0-602C-E725-561E4C2C6721}"/>
              </a:ext>
            </a:extLst>
          </p:cNvPr>
          <p:cNvSpPr/>
          <p:nvPr/>
        </p:nvSpPr>
        <p:spPr>
          <a:xfrm>
            <a:off x="2371090" y="2028190"/>
            <a:ext cx="671830" cy="138493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331906C-05D4-A867-C329-A40ACE719AB7}"/>
              </a:ext>
            </a:extLst>
          </p:cNvPr>
          <p:cNvSpPr txBox="1"/>
          <p:nvPr/>
        </p:nvSpPr>
        <p:spPr>
          <a:xfrm>
            <a:off x="1606550" y="3608705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 Bold" panose="02020603050405020304" charset="0"/>
                <a:cs typeface="Times New Roman Bold" panose="02020603050405020304" charset="0"/>
              </a:rPr>
              <a:t>dominant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6DAC47B4-97EA-9677-B50B-348BBF7548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380" y="4242435"/>
            <a:ext cx="1583690" cy="730885"/>
          </a:xfrm>
          <a:prstGeom prst="rect">
            <a:avLst/>
          </a:prstGeom>
        </p:spPr>
      </p:pic>
      <p:sp>
        <p:nvSpPr>
          <p:cNvPr id="28" name="下箭头 27">
            <a:extLst>
              <a:ext uri="{FF2B5EF4-FFF2-40B4-BE49-F238E27FC236}">
                <a16:creationId xmlns:a16="http://schemas.microsoft.com/office/drawing/2014/main" id="{F1D3840A-4010-8BCE-4234-90EDC15887C3}"/>
              </a:ext>
            </a:extLst>
          </p:cNvPr>
          <p:cNvSpPr/>
          <p:nvPr/>
        </p:nvSpPr>
        <p:spPr>
          <a:xfrm>
            <a:off x="2673985" y="4182745"/>
            <a:ext cx="412115" cy="7613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EF084B10-4269-EC5F-658C-B99CF370C0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380" y="5133975"/>
            <a:ext cx="7308215" cy="111823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2F88945-422F-B00D-D621-21D3C7FD5E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9515" y="6280150"/>
            <a:ext cx="3014980" cy="26225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132D8DFE-6401-2A77-1414-9695B206DF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0915" y="6252210"/>
            <a:ext cx="957580" cy="31940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60651D9-C76D-599C-0441-5D4029441540}"/>
              </a:ext>
            </a:extLst>
          </p:cNvPr>
          <p:cNvSpPr txBox="1"/>
          <p:nvPr/>
        </p:nvSpPr>
        <p:spPr>
          <a:xfrm>
            <a:off x="501086" y="992226"/>
            <a:ext cx="1938352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200" b="1" kern="0" dirty="0">
                <a:solidFill>
                  <a:schemeClr val="bg1"/>
                </a:solidFill>
                <a:latin typeface="Times New Roman Bold" panose="02020603050405020304" charset="0"/>
                <a:ea typeface="+mj-ea"/>
                <a:cs typeface="Times New Roman Bold" panose="02020603050405020304" charset="0"/>
                <a:sym typeface="+mn-ea"/>
              </a:rPr>
              <a:t>Attempts:</a:t>
            </a:r>
            <a:endParaRPr lang="en-US" sz="3200" b="1" kern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 Bold" panose="02020603050405020304" charset="0"/>
              <a:ea typeface="+mj-ea"/>
              <a:cs typeface="Times New Roman Bold" panose="0202060305040502030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66599415"/>
      </p:ext>
    </p:extLst>
  </p:cSld>
  <p:clrMapOvr>
    <a:masterClrMapping/>
  </p:clrMapOvr>
  <p:transition advTm="3094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E3FE959E-3735-A445-B207-D0AF98ABF063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8ABDA69-ACFB-9242-ADEA-102759D2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1F5A295F-65D0-5742-90C1-8A16D9714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9911" y="93108"/>
            <a:ext cx="16722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Outline</a:t>
            </a:r>
            <a:endParaRPr kumimoji="0"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C12ED86-F106-2721-8741-A8AEEA844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6" y="1310699"/>
            <a:ext cx="10887075" cy="536566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Flavor SU(3)  Symmetry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b="1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Weak</a:t>
            </a:r>
            <a:r>
              <a:rPr lang="zh-CN" altLang="en-US" b="1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Decay Effective Hamiltonian</a:t>
            </a:r>
            <a:endParaRPr lang="en-US" altLang="zh-CN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SU(3) in semi-leptonic charmed baryon decays</a:t>
            </a:r>
          </a:p>
          <a:p>
            <a:pPr marL="1371600" lvl="2" indent="-57150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b="1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Symmetry confronted with data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b="1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Symmetry breaking </a:t>
            </a:r>
            <a:r>
              <a:rPr lang="zh-CN" altLang="en-US" b="1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and Lattice QCD</a:t>
            </a:r>
          </a:p>
        </p:txBody>
      </p:sp>
    </p:spTree>
    <p:extLst>
      <p:ext uri="{BB962C8B-B14F-4D97-AF65-F5344CB8AC3E}">
        <p14:creationId xmlns:p14="http://schemas.microsoft.com/office/powerpoint/2010/main" val="1324041522"/>
      </p:ext>
    </p:extLst>
  </p:cSld>
  <p:clrMapOvr>
    <a:masterClrMapping/>
  </p:clrMapOvr>
  <p:transition advTm="3094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E3FE959E-3735-A445-B207-D0AF98ABF063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8ABDA69-ACFB-9242-ADEA-102759D2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/>
              <a:pPr>
                <a:defRPr/>
              </a:pPr>
              <a:t>20</a:t>
            </a:fld>
            <a:endParaRPr lang="en-US" altLang="zh-CN" dirty="0"/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0BBB1409-C222-F027-8ADB-69961025D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262" y="81098"/>
            <a:ext cx="93153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kumimoji="0"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SU(3) in </a:t>
            </a:r>
            <a:r>
              <a:rPr kumimoji="0"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semileptonic</a:t>
            </a:r>
            <a:r>
              <a:rPr kumimoji="0"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charmed baryon decays</a:t>
            </a:r>
            <a:r>
              <a:rPr kumimoji="0"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endParaRPr kumimoji="0" lang="en-US" altLang="zh-CN" sz="3600" b="1" dirty="0">
              <a:solidFill>
                <a:schemeClr val="bg1"/>
              </a:solidFill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71927C2-0D00-927C-882A-9EA6434F7849}"/>
              </a:ext>
            </a:extLst>
          </p:cNvPr>
          <p:cNvSpPr/>
          <p:nvPr/>
        </p:nvSpPr>
        <p:spPr>
          <a:xfrm>
            <a:off x="8094980" y="1043305"/>
            <a:ext cx="128270" cy="558609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A4C93B4-D194-8C82-6722-60CEF8A1D137}"/>
              </a:ext>
            </a:extLst>
          </p:cNvPr>
          <p:cNvSpPr/>
          <p:nvPr/>
        </p:nvSpPr>
        <p:spPr>
          <a:xfrm>
            <a:off x="420370" y="1043940"/>
            <a:ext cx="11490325" cy="558546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C88B672-AC9B-DC58-290F-A99D4BC9B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770" y="1249045"/>
            <a:ext cx="2976880" cy="252920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13DF71C-B7EA-446F-318E-C668ED29A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2345" y="3881120"/>
            <a:ext cx="2948305" cy="261493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0D2A8B1-B759-8002-9D0E-4656A42141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3185" y="1954530"/>
            <a:ext cx="5841365" cy="287020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EBE15D8D-C146-5EFD-8D5A-0ECE4C86DF71}"/>
              </a:ext>
            </a:extLst>
          </p:cNvPr>
          <p:cNvSpPr/>
          <p:nvPr/>
        </p:nvSpPr>
        <p:spPr>
          <a:xfrm>
            <a:off x="1558290" y="4446270"/>
            <a:ext cx="1621790" cy="23622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DF85990-681F-1C44-DD19-E4D5F1AC66AD}"/>
              </a:ext>
            </a:extLst>
          </p:cNvPr>
          <p:cNvSpPr txBox="1"/>
          <p:nvPr/>
        </p:nvSpPr>
        <p:spPr>
          <a:xfrm>
            <a:off x="801370" y="5763260"/>
            <a:ext cx="4844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2400" b="1" dirty="0">
                <a:solidFill>
                  <a:srgbClr val="FF0000"/>
                </a:solidFill>
                <a:highlight>
                  <a:srgbClr val="00FF00"/>
                </a:highlight>
                <a:latin typeface="Times New Roman Bold" panose="02020603050405020304" charset="0"/>
              </a:rPr>
              <a:t>incompatible</a:t>
            </a:r>
            <a:r>
              <a:rPr lang="en" altLang="zh-CN" sz="2400" b="0" i="0" u="none" strike="noStrike" dirty="0">
                <a:solidFill>
                  <a:srgbClr val="000000"/>
                </a:solidFill>
                <a:effectLst/>
                <a:latin typeface="-apple-system"/>
              </a:rPr>
              <a:t> </a:t>
            </a:r>
            <a:r>
              <a:rPr lang="en-US" altLang="zh-CN" sz="2400" b="1" dirty="0">
                <a:solidFill>
                  <a:srgbClr val="FF0000"/>
                </a:solidFill>
                <a:highlight>
                  <a:srgbClr val="00FF00"/>
                </a:highlight>
                <a:latin typeface="Times New Roman Bold" panose="02020603050405020304" charset="0"/>
                <a:cs typeface="Times New Roman Bold" panose="02020603050405020304" charset="0"/>
              </a:rPr>
              <a:t> with SU(3) symmetry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85989B6-5403-594E-E905-59D3B1205518}"/>
              </a:ext>
            </a:extLst>
          </p:cNvPr>
          <p:cNvSpPr txBox="1"/>
          <p:nvPr/>
        </p:nvSpPr>
        <p:spPr>
          <a:xfrm>
            <a:off x="3270197" y="3731756"/>
            <a:ext cx="1379296" cy="31330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altLang="zh-CN" sz="1200" b="1" dirty="0">
              <a:solidFill>
                <a:srgbClr val="FF0000"/>
              </a:solidFill>
              <a:highlight>
                <a:srgbClr val="00FF00"/>
              </a:highlight>
              <a:latin typeface="Times New Roman Bold" panose="02020603050405020304" charset="0"/>
              <a:cs typeface="Times New Roman Bold" panose="0202060305040502030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07F38A6-6CE0-BE9B-8230-F7EE9CDF6579}"/>
              </a:ext>
            </a:extLst>
          </p:cNvPr>
          <p:cNvSpPr txBox="1"/>
          <p:nvPr/>
        </p:nvSpPr>
        <p:spPr>
          <a:xfrm>
            <a:off x="501086" y="992226"/>
            <a:ext cx="1938352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200" b="1" kern="0" dirty="0">
                <a:solidFill>
                  <a:schemeClr val="bg1"/>
                </a:solidFill>
                <a:latin typeface="Times New Roman Bold" panose="02020603050405020304" charset="0"/>
                <a:ea typeface="+mj-ea"/>
                <a:cs typeface="Times New Roman Bold" panose="02020603050405020304" charset="0"/>
                <a:sym typeface="+mn-ea"/>
              </a:rPr>
              <a:t>Attempts:</a:t>
            </a:r>
            <a:endParaRPr lang="en-US" sz="3200" b="1" kern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 Bold" panose="02020603050405020304" charset="0"/>
              <a:ea typeface="+mj-ea"/>
              <a:cs typeface="Times New Roman Bold" panose="0202060305040502030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5953052"/>
      </p:ext>
    </p:extLst>
  </p:cSld>
  <p:clrMapOvr>
    <a:masterClrMapping/>
  </p:clrMapOvr>
  <p:transition advTm="3094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E3FE959E-3735-A445-B207-D0AF98ABF063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8ABDA69-ACFB-9242-ADEA-102759D2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21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0BBB1409-C222-F027-8ADB-69961025D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262" y="81098"/>
            <a:ext cx="93153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kumimoji="0"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SU(3) in </a:t>
            </a:r>
            <a:r>
              <a:rPr kumimoji="0"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semileptonic</a:t>
            </a:r>
            <a:r>
              <a:rPr kumimoji="0"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charmed baryon decays</a:t>
            </a:r>
            <a:r>
              <a:rPr kumimoji="0"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endParaRPr kumimoji="0" lang="en-US" altLang="zh-CN" sz="3600" b="1" dirty="0">
              <a:solidFill>
                <a:schemeClr val="bg1"/>
              </a:solidFill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399EEF5A-6246-EF92-A200-EBB31A17B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0870" y="3422015"/>
            <a:ext cx="3542665" cy="235077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901E8F22-6E15-99C4-2DCE-D8F0F7A4B8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4071"/>
          <a:stretch>
            <a:fillRect/>
          </a:stretch>
        </p:blipFill>
        <p:spPr>
          <a:xfrm>
            <a:off x="1667510" y="4439920"/>
            <a:ext cx="5320030" cy="2287905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DA2C3A2A-F67A-0373-121D-AEC770096B51}"/>
              </a:ext>
            </a:extLst>
          </p:cNvPr>
          <p:cNvSpPr txBox="1"/>
          <p:nvPr/>
        </p:nvSpPr>
        <p:spPr>
          <a:xfrm>
            <a:off x="554990" y="1832610"/>
            <a:ext cx="26962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 Bold" panose="02020603050405020304" charset="0"/>
                <a:cs typeface="Times New Roman Bold" panose="02020603050405020304" charset="0"/>
              </a:rPr>
              <a:t>Helicity amplitude:</a:t>
            </a: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A41B434D-F911-5501-245E-C5159BE3209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637"/>
          <a:stretch>
            <a:fillRect/>
          </a:stretch>
        </p:blipFill>
        <p:spPr>
          <a:xfrm>
            <a:off x="554990" y="2292985"/>
            <a:ext cx="7486650" cy="12033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B28F3EE6-DAEA-1CDC-589B-D11B9D618F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7510" y="3518535"/>
            <a:ext cx="1583690" cy="730885"/>
          </a:xfrm>
          <a:prstGeom prst="rect">
            <a:avLst/>
          </a:prstGeom>
        </p:spPr>
      </p:pic>
      <p:grpSp>
        <p:nvGrpSpPr>
          <p:cNvPr id="40" name="组合 39">
            <a:extLst>
              <a:ext uri="{FF2B5EF4-FFF2-40B4-BE49-F238E27FC236}">
                <a16:creationId xmlns:a16="http://schemas.microsoft.com/office/drawing/2014/main" id="{7D367138-98A9-4C51-D19C-7C374E81D78A}"/>
              </a:ext>
            </a:extLst>
          </p:cNvPr>
          <p:cNvGrpSpPr/>
          <p:nvPr/>
        </p:nvGrpSpPr>
        <p:grpSpPr>
          <a:xfrm>
            <a:off x="5049520" y="3517900"/>
            <a:ext cx="1436370" cy="730250"/>
            <a:chOff x="8168" y="5816"/>
            <a:chExt cx="2262" cy="1150"/>
          </a:xfrm>
        </p:grpSpPr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A2593622-8673-BD3C-DFB1-9E97D90FD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r="48837"/>
            <a:stretch>
              <a:fillRect/>
            </a:stretch>
          </p:blipFill>
          <p:spPr>
            <a:xfrm>
              <a:off x="8168" y="5816"/>
              <a:ext cx="1276" cy="1151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42C3AE91-D6E4-C75F-FB8F-00102AD88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60465" b="69157"/>
            <a:stretch>
              <a:fillRect/>
            </a:stretch>
          </p:blipFill>
          <p:spPr>
            <a:xfrm>
              <a:off x="9444" y="6056"/>
              <a:ext cx="986" cy="355"/>
            </a:xfrm>
            <a:prstGeom prst="rect">
              <a:avLst/>
            </a:prstGeom>
          </p:spPr>
        </p:pic>
      </p:grpSp>
      <p:sp>
        <p:nvSpPr>
          <p:cNvPr id="43" name="下箭头 42">
            <a:extLst>
              <a:ext uri="{FF2B5EF4-FFF2-40B4-BE49-F238E27FC236}">
                <a16:creationId xmlns:a16="http://schemas.microsoft.com/office/drawing/2014/main" id="{9447ABF8-15A7-1776-5AA0-2A9FA6B33EF3}"/>
              </a:ext>
            </a:extLst>
          </p:cNvPr>
          <p:cNvSpPr/>
          <p:nvPr/>
        </p:nvSpPr>
        <p:spPr>
          <a:xfrm>
            <a:off x="3897630" y="3571875"/>
            <a:ext cx="761365" cy="723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6ECFDF14-970D-620F-5856-B9791215DFA7}"/>
              </a:ext>
            </a:extLst>
          </p:cNvPr>
          <p:cNvSpPr txBox="1"/>
          <p:nvPr/>
        </p:nvSpPr>
        <p:spPr>
          <a:xfrm>
            <a:off x="1850390" y="4121150"/>
            <a:ext cx="12179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Pole model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088780E5-5A2C-7D96-466E-193D2B71F1D4}"/>
              </a:ext>
            </a:extLst>
          </p:cNvPr>
          <p:cNvSpPr txBox="1"/>
          <p:nvPr/>
        </p:nvSpPr>
        <p:spPr>
          <a:xfrm>
            <a:off x="5175250" y="4069715"/>
            <a:ext cx="995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Constant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115B40F7-5FF3-A473-D1C4-4D641E5D42B3}"/>
              </a:ext>
            </a:extLst>
          </p:cNvPr>
          <p:cNvSpPr/>
          <p:nvPr/>
        </p:nvSpPr>
        <p:spPr>
          <a:xfrm>
            <a:off x="5619750" y="5767705"/>
            <a:ext cx="1110615" cy="69913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396D3255-94C1-7555-3396-684C8BAE6431}"/>
              </a:ext>
            </a:extLst>
          </p:cNvPr>
          <p:cNvSpPr txBox="1"/>
          <p:nvPr/>
        </p:nvSpPr>
        <p:spPr>
          <a:xfrm>
            <a:off x="8326755" y="1928495"/>
            <a:ext cx="34969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 Bold" panose="02020603050405020304" charset="0"/>
                <a:cs typeface="Times New Roman Bold" panose="02020603050405020304" charset="0"/>
              </a:rPr>
              <a:t>The differential branching ratio with two different treatments of form factors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ED4DCA0-447D-C098-DC46-100D3B14FC2C}"/>
              </a:ext>
            </a:extLst>
          </p:cNvPr>
          <p:cNvSpPr txBox="1"/>
          <p:nvPr/>
        </p:nvSpPr>
        <p:spPr>
          <a:xfrm>
            <a:off x="414814" y="992226"/>
            <a:ext cx="3066865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200" b="1" kern="0" dirty="0">
                <a:solidFill>
                  <a:schemeClr val="bg1"/>
                </a:solidFill>
                <a:latin typeface="Times New Roman Bold" panose="02020603050405020304" charset="0"/>
                <a:ea typeface="+mj-ea"/>
                <a:cs typeface="Times New Roman Bold" panose="02020603050405020304" charset="0"/>
                <a:sym typeface="+mn-ea"/>
              </a:rPr>
              <a:t>Attempts:</a:t>
            </a:r>
            <a:r>
              <a:rPr lang="zh-CN" altLang="en-US" sz="3200" b="1" kern="0" dirty="0">
                <a:solidFill>
                  <a:schemeClr val="bg1"/>
                </a:solidFill>
                <a:latin typeface="Times New Roman Bold" panose="02020603050405020304" charset="0"/>
                <a:ea typeface="+mj-ea"/>
                <a:cs typeface="Times New Roman Bold" panose="02020603050405020304" charset="0"/>
                <a:sym typeface="+mn-ea"/>
              </a:rPr>
              <a:t> </a:t>
            </a:r>
            <a:r>
              <a:rPr lang="en-US" altLang="zh-CN" sz="3200" b="1" kern="0" dirty="0">
                <a:solidFill>
                  <a:schemeClr val="bg1"/>
                </a:solidFill>
                <a:latin typeface="Times New Roman Bold" panose="02020603050405020304" charset="0"/>
                <a:ea typeface="+mj-ea"/>
                <a:cs typeface="Times New Roman Bold" panose="02020603050405020304" charset="0"/>
                <a:sym typeface="+mn-ea"/>
              </a:rPr>
              <a:t>SU3V</a:t>
            </a:r>
            <a:endParaRPr lang="en-US" sz="3200" b="1" kern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 Bold" panose="02020603050405020304" charset="0"/>
              <a:ea typeface="+mj-ea"/>
              <a:cs typeface="Times New Roman Bold" panose="0202060305040502030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09179556"/>
      </p:ext>
    </p:extLst>
  </p:cSld>
  <p:clrMapOvr>
    <a:masterClrMapping/>
  </p:clrMapOvr>
  <p:transition advTm="3094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E3FE959E-3735-A445-B207-D0AF98ABF063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8ABDA69-ACFB-9242-ADEA-102759D2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22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0BBB1409-C222-F027-8ADB-69961025D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262" y="81098"/>
            <a:ext cx="93153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kumimoji="0"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SU(3) in </a:t>
            </a:r>
            <a:r>
              <a:rPr kumimoji="0"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semileptonic</a:t>
            </a:r>
            <a:r>
              <a:rPr kumimoji="0"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charmed baryon decays</a:t>
            </a:r>
            <a:r>
              <a:rPr kumimoji="0"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endParaRPr kumimoji="0" lang="en-US" altLang="zh-CN" sz="3600" b="1" dirty="0">
              <a:solidFill>
                <a:schemeClr val="bg1"/>
              </a:solidFill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C35F9A0E-3721-7B83-BF4F-68C6996AE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980" y="1870075"/>
            <a:ext cx="3722370" cy="201295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E5B11DE-AA7A-BDF5-A682-239812F15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195" y="5673090"/>
            <a:ext cx="6306185" cy="807085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9DE41CF3-A9BD-9167-F346-FEF9F3BE9FB8}"/>
              </a:ext>
            </a:extLst>
          </p:cNvPr>
          <p:cNvGrpSpPr/>
          <p:nvPr/>
        </p:nvGrpSpPr>
        <p:grpSpPr>
          <a:xfrm>
            <a:off x="3877310" y="1842770"/>
            <a:ext cx="1902460" cy="1240155"/>
            <a:chOff x="1746" y="2857"/>
            <a:chExt cx="2996" cy="1953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4D085519-05B3-9783-DBCE-03B258082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90359" t="41944" r="5654" b="37630"/>
            <a:stretch>
              <a:fillRect/>
            </a:stretch>
          </p:blipFill>
          <p:spPr>
            <a:xfrm>
              <a:off x="1746" y="3652"/>
              <a:ext cx="402" cy="393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41BE316C-E9DD-BCDA-7166-558E81BCA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4573" r="23973"/>
            <a:stretch>
              <a:fillRect/>
            </a:stretch>
          </p:blipFill>
          <p:spPr>
            <a:xfrm>
              <a:off x="2580" y="2886"/>
              <a:ext cx="2163" cy="1924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3F8EFBD1-DA0E-26D9-AB6C-A2114CA7E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9552" r="86163"/>
            <a:stretch>
              <a:fillRect/>
            </a:stretch>
          </p:blipFill>
          <p:spPr>
            <a:xfrm>
              <a:off x="2148" y="2857"/>
              <a:ext cx="432" cy="1924"/>
            </a:xfrm>
            <a:prstGeom prst="rect">
              <a:avLst/>
            </a:prstGeom>
          </p:spPr>
        </p:pic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A8804C58-D859-CAB0-D13A-69B1C0BE05E2}"/>
              </a:ext>
            </a:extLst>
          </p:cNvPr>
          <p:cNvSpPr/>
          <p:nvPr/>
        </p:nvSpPr>
        <p:spPr>
          <a:xfrm>
            <a:off x="420370" y="1043940"/>
            <a:ext cx="11490325" cy="558546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99DA9EB3-01B2-8276-884E-EA7E80BF19B8}"/>
              </a:ext>
            </a:extLst>
          </p:cNvPr>
          <p:cNvSpPr/>
          <p:nvPr/>
        </p:nvSpPr>
        <p:spPr>
          <a:xfrm>
            <a:off x="8094980" y="1043305"/>
            <a:ext cx="128270" cy="558609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334E55B0-647D-440b-865C-3EC943EB4CBC-68" descr="wpsoffice">
            <a:extLst>
              <a:ext uri="{FF2B5EF4-FFF2-40B4-BE49-F238E27FC236}">
                <a16:creationId xmlns:a16="http://schemas.microsoft.com/office/drawing/2014/main" id="{9E1B3FC9-7E20-9593-7DB3-0AD090A9CA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5272" y="1037273"/>
            <a:ext cx="2652395" cy="571500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1752DF28-D03D-B3B2-D71F-EBE2FEAEB61C}"/>
              </a:ext>
            </a:extLst>
          </p:cNvPr>
          <p:cNvSpPr txBox="1"/>
          <p:nvPr/>
        </p:nvSpPr>
        <p:spPr>
          <a:xfrm>
            <a:off x="420370" y="2263140"/>
            <a:ext cx="322961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Times New Roman Bold" panose="02020603050405020304" charset="0"/>
                <a:cs typeface="Times New Roman Bold" panose="02020603050405020304" charset="0"/>
              </a:rPr>
              <a:t>Symmetry breaking matrix: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A8A367BD-59A0-006D-5954-3C5907213D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1140" y="3433445"/>
            <a:ext cx="5707380" cy="620395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38FD33C0-F7B4-4D5E-5E27-63EF04066F3A}"/>
              </a:ext>
            </a:extLst>
          </p:cNvPr>
          <p:cNvSpPr txBox="1"/>
          <p:nvPr/>
        </p:nvSpPr>
        <p:spPr>
          <a:xfrm>
            <a:off x="420370" y="3110865"/>
            <a:ext cx="142367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Times New Roman Bold" panose="02020603050405020304" charset="0"/>
                <a:cs typeface="Times New Roman Bold" panose="02020603050405020304" charset="0"/>
              </a:rPr>
              <a:t>Amplitude: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3E3F988-B1F0-9279-76EE-68749F691CA6}"/>
              </a:ext>
            </a:extLst>
          </p:cNvPr>
          <p:cNvGrpSpPr/>
          <p:nvPr/>
        </p:nvGrpSpPr>
        <p:grpSpPr>
          <a:xfrm>
            <a:off x="8420735" y="4295140"/>
            <a:ext cx="3489960" cy="2286000"/>
            <a:chOff x="4297" y="6796"/>
            <a:chExt cx="5496" cy="3600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63B7DA8-00B8-69EC-F065-163256C8C771}"/>
                </a:ext>
              </a:extLst>
            </p:cNvPr>
            <p:cNvGrpSpPr/>
            <p:nvPr/>
          </p:nvGrpSpPr>
          <p:grpSpPr>
            <a:xfrm>
              <a:off x="4709" y="7603"/>
              <a:ext cx="4642" cy="2793"/>
              <a:chOff x="4709" y="7603"/>
              <a:chExt cx="4642" cy="2793"/>
            </a:xfrm>
          </p:grpSpPr>
          <p:grpSp>
            <p:nvGrpSpPr>
              <p:cNvPr id="36" name="组合 35">
                <a:extLst>
                  <a:ext uri="{FF2B5EF4-FFF2-40B4-BE49-F238E27FC236}">
                    <a16:creationId xmlns:a16="http://schemas.microsoft.com/office/drawing/2014/main" id="{8D0100A6-734B-4F7D-8201-3E7713FC708C}"/>
                  </a:ext>
                </a:extLst>
              </p:cNvPr>
              <p:cNvGrpSpPr/>
              <p:nvPr/>
            </p:nvGrpSpPr>
            <p:grpSpPr>
              <a:xfrm>
                <a:off x="4709" y="7603"/>
                <a:ext cx="4642" cy="2213"/>
                <a:chOff x="4709" y="7603"/>
                <a:chExt cx="4642" cy="2213"/>
              </a:xfrm>
            </p:grpSpPr>
            <p:grpSp>
              <p:nvGrpSpPr>
                <p:cNvPr id="38" name="组合 37">
                  <a:extLst>
                    <a:ext uri="{FF2B5EF4-FFF2-40B4-BE49-F238E27FC236}">
                      <a16:creationId xmlns:a16="http://schemas.microsoft.com/office/drawing/2014/main" id="{398952BA-6BAE-2E19-D1D7-B78AF22D613F}"/>
                    </a:ext>
                  </a:extLst>
                </p:cNvPr>
                <p:cNvGrpSpPr/>
                <p:nvPr/>
              </p:nvGrpSpPr>
              <p:grpSpPr>
                <a:xfrm>
                  <a:off x="4709" y="7603"/>
                  <a:ext cx="4642" cy="2152"/>
                  <a:chOff x="4709" y="7603"/>
                  <a:chExt cx="4642" cy="2152"/>
                </a:xfrm>
              </p:grpSpPr>
              <p:grpSp>
                <p:nvGrpSpPr>
                  <p:cNvPr id="40" name="组合 39">
                    <a:extLst>
                      <a:ext uri="{FF2B5EF4-FFF2-40B4-BE49-F238E27FC236}">
                        <a16:creationId xmlns:a16="http://schemas.microsoft.com/office/drawing/2014/main" id="{40BD7619-92F6-23DA-56B5-F5E342814D69}"/>
                      </a:ext>
                    </a:extLst>
                  </p:cNvPr>
                  <p:cNvGrpSpPr/>
                  <p:nvPr/>
                </p:nvGrpSpPr>
                <p:grpSpPr>
                  <a:xfrm>
                    <a:off x="4709" y="7603"/>
                    <a:ext cx="4642" cy="2152"/>
                    <a:chOff x="4709" y="7603"/>
                    <a:chExt cx="4642" cy="2152"/>
                  </a:xfrm>
                </p:grpSpPr>
                <p:pic>
                  <p:nvPicPr>
                    <p:cNvPr id="43" name="图片 42">
                      <a:extLst>
                        <a:ext uri="{FF2B5EF4-FFF2-40B4-BE49-F238E27FC236}">
                          <a16:creationId xmlns:a16="http://schemas.microsoft.com/office/drawing/2014/main" id="{55F17AAD-6E83-4600-0EFB-AA3CCE6D596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/>
                    <a:srcRect t="50097"/>
                    <a:stretch>
                      <a:fillRect/>
                    </a:stretch>
                  </p:blipFill>
                  <p:spPr>
                    <a:xfrm>
                      <a:off x="4709" y="7701"/>
                      <a:ext cx="4643" cy="205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" name="图片 43">
                      <a:extLst>
                        <a:ext uri="{FF2B5EF4-FFF2-40B4-BE49-F238E27FC236}">
                          <a16:creationId xmlns:a16="http://schemas.microsoft.com/office/drawing/2014/main" id="{16AF8FD8-B5BA-C12A-899A-96622BD36F6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6723" y="7603"/>
                      <a:ext cx="604" cy="386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41" name="图片 40">
                    <a:extLst>
                      <a:ext uri="{FF2B5EF4-FFF2-40B4-BE49-F238E27FC236}">
                        <a16:creationId xmlns:a16="http://schemas.microsoft.com/office/drawing/2014/main" id="{B01D1CAC-E2B6-9F61-942F-D34E352E8B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6940" y="8211"/>
                    <a:ext cx="372" cy="3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>
                    <a:extLst>
                      <a:ext uri="{FF2B5EF4-FFF2-40B4-BE49-F238E27FC236}">
                        <a16:creationId xmlns:a16="http://schemas.microsoft.com/office/drawing/2014/main" id="{97226941-7634-3ECE-7C1D-A58E0D4CE11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6839" y="9081"/>
                    <a:ext cx="488" cy="459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9" name="流程图: 汇总连接 25">
                  <a:extLst>
                    <a:ext uri="{FF2B5EF4-FFF2-40B4-BE49-F238E27FC236}">
                      <a16:creationId xmlns:a16="http://schemas.microsoft.com/office/drawing/2014/main" id="{63FCEC81-D0DE-802E-6ED6-63F4398DB578}"/>
                    </a:ext>
                  </a:extLst>
                </p:cNvPr>
                <p:cNvSpPr/>
                <p:nvPr/>
              </p:nvSpPr>
              <p:spPr>
                <a:xfrm>
                  <a:off x="6821" y="9423"/>
                  <a:ext cx="372" cy="393"/>
                </a:xfrm>
                <a:prstGeom prst="flowChartSummingJunction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7A5CDA14-ED43-55BB-2725-45910F3C8380}"/>
                  </a:ext>
                </a:extLst>
              </p:cNvPr>
              <p:cNvSpPr txBox="1"/>
              <p:nvPr/>
            </p:nvSpPr>
            <p:spPr>
              <a:xfrm>
                <a:off x="6743" y="9816"/>
                <a:ext cx="569" cy="58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 anchor="t">
                <a:spAutoFit/>
              </a:bodyPr>
              <a:lstStyle/>
              <a:p>
                <a:r>
                  <a:rPr lang="zh-CN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ω</a:t>
                </a:r>
              </a:p>
            </p:txBody>
          </p:sp>
        </p:grpSp>
        <p:pic>
          <p:nvPicPr>
            <p:cNvPr id="34" name="334E55B0-647D-440b-865C-3EC943EB4CBC-71" descr="/private/var/folders/2c/88rjhjn92rj_qbqk6jmvq8rh0000gn/T/com.kingsoft.wpsoffice.mac/wpsoffice.NVfzSBwpsoffice">
              <a:extLst>
                <a:ext uri="{FF2B5EF4-FFF2-40B4-BE49-F238E27FC236}">
                  <a16:creationId xmlns:a16="http://schemas.microsoft.com/office/drawing/2014/main" id="{D043057F-078E-0F6C-CA83-BDCEBD999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299" y="6801"/>
              <a:ext cx="1494" cy="900"/>
            </a:xfrm>
            <a:prstGeom prst="rect">
              <a:avLst/>
            </a:prstGeom>
            <a:solidFill>
              <a:schemeClr val="bg2"/>
            </a:solidFill>
          </p:spPr>
        </p:pic>
        <p:pic>
          <p:nvPicPr>
            <p:cNvPr id="35" name="334E55B0-647D-440b-865C-3EC943EB4CBC-72" descr="/private/var/folders/2c/88rjhjn92rj_qbqk6jmvq8rh0000gn/T/com.kingsoft.wpsoffice.mac/wpsoffice.MbWRNQwpsoffice">
              <a:extLst>
                <a:ext uri="{FF2B5EF4-FFF2-40B4-BE49-F238E27FC236}">
                  <a16:creationId xmlns:a16="http://schemas.microsoft.com/office/drawing/2014/main" id="{51D0979F-E4B8-5DA4-0B30-9384CD0FD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297" y="6796"/>
              <a:ext cx="1494" cy="807"/>
            </a:xfrm>
            <a:prstGeom prst="rect">
              <a:avLst/>
            </a:prstGeom>
            <a:solidFill>
              <a:schemeClr val="bg2"/>
            </a:solidFill>
          </p:spPr>
        </p:pic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D5A91E4A-FD8B-7DBB-6450-A509CD50C13A}"/>
              </a:ext>
            </a:extLst>
          </p:cNvPr>
          <p:cNvSpPr txBox="1"/>
          <p:nvPr/>
        </p:nvSpPr>
        <p:spPr>
          <a:xfrm>
            <a:off x="667385" y="4157634"/>
            <a:ext cx="7181850" cy="953135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The anti-triplet and sextet mixing: the SU(3) symmetry breaking effect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下箭头 45">
            <a:extLst>
              <a:ext uri="{FF2B5EF4-FFF2-40B4-BE49-F238E27FC236}">
                <a16:creationId xmlns:a16="http://schemas.microsoft.com/office/drawing/2014/main" id="{E7A9682C-FAED-7E03-3187-4FC28E55E6FF}"/>
              </a:ext>
            </a:extLst>
          </p:cNvPr>
          <p:cNvSpPr/>
          <p:nvPr/>
        </p:nvSpPr>
        <p:spPr>
          <a:xfrm>
            <a:off x="3629660" y="5219065"/>
            <a:ext cx="511810" cy="496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下箭头 46">
            <a:extLst>
              <a:ext uri="{FF2B5EF4-FFF2-40B4-BE49-F238E27FC236}">
                <a16:creationId xmlns:a16="http://schemas.microsoft.com/office/drawing/2014/main" id="{BF70FB5A-58D8-C550-008A-4EA0F648B8D9}"/>
              </a:ext>
            </a:extLst>
          </p:cNvPr>
          <p:cNvSpPr/>
          <p:nvPr/>
        </p:nvSpPr>
        <p:spPr>
          <a:xfrm rot="5400000">
            <a:off x="7924800" y="5665470"/>
            <a:ext cx="511810" cy="8077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09685A4-DAD2-487C-A0D7-3C2B38CA5C62}"/>
              </a:ext>
            </a:extLst>
          </p:cNvPr>
          <p:cNvSpPr txBox="1"/>
          <p:nvPr/>
        </p:nvSpPr>
        <p:spPr>
          <a:xfrm>
            <a:off x="501086" y="992226"/>
            <a:ext cx="1938352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200" b="1" kern="0" dirty="0">
                <a:solidFill>
                  <a:schemeClr val="bg1"/>
                </a:solidFill>
                <a:latin typeface="Times New Roman Bold" panose="02020603050405020304" charset="0"/>
                <a:ea typeface="+mj-ea"/>
                <a:cs typeface="Times New Roman Bold" panose="02020603050405020304" charset="0"/>
                <a:sym typeface="+mn-ea"/>
              </a:rPr>
              <a:t>Attempts:</a:t>
            </a:r>
            <a:endParaRPr lang="en-US" sz="3200" b="1" kern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 Bold" panose="02020603050405020304" charset="0"/>
              <a:ea typeface="+mj-ea"/>
              <a:cs typeface="Times New Roman Bold" panose="0202060305040502030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80398900"/>
      </p:ext>
    </p:extLst>
  </p:cSld>
  <p:clrMapOvr>
    <a:masterClrMapping/>
  </p:clrMapOvr>
  <p:transition advTm="3094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E3FE959E-3735-A445-B207-D0AF98ABF063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8ABDA69-ACFB-9242-ADEA-102759D2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23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0BBB1409-C222-F027-8ADB-69961025D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262" y="81098"/>
            <a:ext cx="93153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kumimoji="0"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SU(3) in </a:t>
            </a:r>
            <a:r>
              <a:rPr kumimoji="0"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semileptonic</a:t>
            </a:r>
            <a:r>
              <a:rPr kumimoji="0"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charmed baryon decays</a:t>
            </a:r>
            <a:r>
              <a:rPr kumimoji="0"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endParaRPr kumimoji="0" lang="en-US" altLang="zh-CN" sz="3600" b="1" dirty="0">
              <a:solidFill>
                <a:schemeClr val="bg1"/>
              </a:solidFill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4575472F-A5CC-C5DC-F5C8-B48703366EC3}"/>
              </a:ext>
            </a:extLst>
          </p:cNvPr>
          <p:cNvGrpSpPr/>
          <p:nvPr/>
        </p:nvGrpSpPr>
        <p:grpSpPr>
          <a:xfrm>
            <a:off x="8124825" y="2875915"/>
            <a:ext cx="3785870" cy="2081530"/>
            <a:chOff x="12718" y="1849"/>
            <a:chExt cx="5962" cy="327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E1A98E0-2F76-5FC9-5942-89754371D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11121" b="38386"/>
            <a:stretch>
              <a:fillRect/>
            </a:stretch>
          </p:blipFill>
          <p:spPr>
            <a:xfrm>
              <a:off x="12718" y="1849"/>
              <a:ext cx="5962" cy="201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5D67AA2-8BF0-311D-9352-311FB8704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60101" r="75683"/>
            <a:stretch>
              <a:fillRect/>
            </a:stretch>
          </p:blipFill>
          <p:spPr>
            <a:xfrm>
              <a:off x="12738" y="3861"/>
              <a:ext cx="1585" cy="1266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9549124-4CD7-6617-606C-31D72CA90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3752" t="60101" r="16"/>
            <a:stretch>
              <a:fillRect/>
            </a:stretch>
          </p:blipFill>
          <p:spPr>
            <a:xfrm>
              <a:off x="14363" y="3861"/>
              <a:ext cx="4317" cy="1266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2BB80A73-3C76-0439-1F06-B8BDB52D7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55" y="2911475"/>
            <a:ext cx="7533640" cy="126809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DD08FA7-B01A-7ECA-49F4-C5E08E5063B7}"/>
              </a:ext>
            </a:extLst>
          </p:cNvPr>
          <p:cNvSpPr txBox="1"/>
          <p:nvPr/>
        </p:nvSpPr>
        <p:spPr>
          <a:xfrm>
            <a:off x="554990" y="1948815"/>
            <a:ext cx="4221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Times New Roman Bold" panose="02020603050405020304" charset="0"/>
                <a:cs typeface="Times New Roman Bold" panose="02020603050405020304" charset="0"/>
              </a:rPr>
              <a:t>Amplitude of sextet semi-leptonic decays: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2E26A98-A8BB-CC91-1292-4408F0CD0256}"/>
              </a:ext>
            </a:extLst>
          </p:cNvPr>
          <p:cNvSpPr/>
          <p:nvPr/>
        </p:nvSpPr>
        <p:spPr>
          <a:xfrm>
            <a:off x="1400810" y="3025775"/>
            <a:ext cx="3069590" cy="424180"/>
          </a:xfrm>
          <a:prstGeom prst="rect">
            <a:avLst/>
          </a:prstGeom>
          <a:noFill/>
          <a:ln w="28575">
            <a:solidFill>
              <a:srgbClr val="C9151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4585977-ADF2-A0B4-66C9-17C3F146EB08}"/>
              </a:ext>
            </a:extLst>
          </p:cNvPr>
          <p:cNvSpPr txBox="1"/>
          <p:nvPr/>
        </p:nvSpPr>
        <p:spPr>
          <a:xfrm>
            <a:off x="554990" y="4773930"/>
            <a:ext cx="47612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Times New Roman Bold" panose="02020603050405020304" charset="0"/>
                <a:cs typeface="Times New Roman Bold" panose="02020603050405020304" charset="0"/>
              </a:rPr>
              <a:t>Amplitude after sextex and anti-triplet mixing: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6E057637-F9AF-F5BF-5CD0-594170ED08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4650" y="5219700"/>
            <a:ext cx="5638165" cy="69977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14A1D9C-AA38-6A85-FFA5-1EB5485221F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3318"/>
          <a:stretch>
            <a:fillRect/>
          </a:stretch>
        </p:blipFill>
        <p:spPr>
          <a:xfrm>
            <a:off x="5450205" y="4718685"/>
            <a:ext cx="2473960" cy="423545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1297228-6D03-6E8C-FBB1-BF158D5FEFD4}"/>
              </a:ext>
            </a:extLst>
          </p:cNvPr>
          <p:cNvSpPr txBox="1"/>
          <p:nvPr/>
        </p:nvSpPr>
        <p:spPr>
          <a:xfrm>
            <a:off x="8458835" y="1795145"/>
            <a:ext cx="2712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Times New Roman Bold" panose="02020603050405020304" charset="0"/>
                <a:cs typeface="Times New Roman Bold" panose="02020603050405020304" charset="0"/>
              </a:rPr>
              <a:t>SU(3) amplitude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99DA9EB3-01B2-8276-884E-EA7E80BF19B8}"/>
              </a:ext>
            </a:extLst>
          </p:cNvPr>
          <p:cNvSpPr/>
          <p:nvPr/>
        </p:nvSpPr>
        <p:spPr>
          <a:xfrm>
            <a:off x="8073390" y="847565"/>
            <a:ext cx="128270" cy="558609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334E55B0-647D-440b-865C-3EC943EB4CBC-68" descr="wpsoffice">
            <a:extLst>
              <a:ext uri="{FF2B5EF4-FFF2-40B4-BE49-F238E27FC236}">
                <a16:creationId xmlns:a16="http://schemas.microsoft.com/office/drawing/2014/main" id="{9757C191-90C1-348B-3DFC-FB259C0012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6213" y="1036039"/>
            <a:ext cx="2652395" cy="571500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28D24649-72CF-9F72-29A3-78A4EF86F971}"/>
              </a:ext>
            </a:extLst>
          </p:cNvPr>
          <p:cNvSpPr txBox="1"/>
          <p:nvPr/>
        </p:nvSpPr>
        <p:spPr>
          <a:xfrm>
            <a:off x="501086" y="992226"/>
            <a:ext cx="1938352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200" b="1" kern="0" dirty="0">
                <a:solidFill>
                  <a:schemeClr val="bg1"/>
                </a:solidFill>
                <a:latin typeface="Times New Roman Bold" panose="02020603050405020304" charset="0"/>
                <a:ea typeface="+mj-ea"/>
                <a:cs typeface="Times New Roman Bold" panose="02020603050405020304" charset="0"/>
                <a:sym typeface="+mn-ea"/>
              </a:rPr>
              <a:t>Attempts:</a:t>
            </a:r>
            <a:endParaRPr lang="en-US" sz="3200" b="1" kern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 Bold" panose="02020603050405020304" charset="0"/>
              <a:ea typeface="+mj-ea"/>
              <a:cs typeface="Times New Roman Bold" panose="0202060305040502030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07662355"/>
      </p:ext>
    </p:extLst>
  </p:cSld>
  <p:clrMapOvr>
    <a:masterClrMapping/>
  </p:clrMapOvr>
  <p:transition advTm="3094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E3FE959E-3735-A445-B207-D0AF98ABF063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8ABDA69-ACFB-9242-ADEA-102759D2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24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0BBB1409-C222-F027-8ADB-69961025D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262" y="81098"/>
            <a:ext cx="93153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kumimoji="0"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SU(3) in </a:t>
            </a:r>
            <a:r>
              <a:rPr kumimoji="0"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semileptonic</a:t>
            </a:r>
            <a:r>
              <a:rPr kumimoji="0"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charmed baryon decays</a:t>
            </a:r>
            <a:r>
              <a:rPr kumimoji="0"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endParaRPr kumimoji="0" lang="en-US" altLang="zh-CN" sz="3600" b="1" dirty="0">
              <a:solidFill>
                <a:schemeClr val="bg1"/>
              </a:solidFill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99DA9EB3-01B2-8276-884E-EA7E80BF19B8}"/>
              </a:ext>
            </a:extLst>
          </p:cNvPr>
          <p:cNvSpPr/>
          <p:nvPr/>
        </p:nvSpPr>
        <p:spPr>
          <a:xfrm>
            <a:off x="7872730" y="983670"/>
            <a:ext cx="128270" cy="558609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C7B0434-5083-ABA8-93A6-C267FE317698}"/>
              </a:ext>
            </a:extLst>
          </p:cNvPr>
          <p:cNvGrpSpPr/>
          <p:nvPr/>
        </p:nvGrpSpPr>
        <p:grpSpPr>
          <a:xfrm>
            <a:off x="8124825" y="2875915"/>
            <a:ext cx="3785870" cy="2081530"/>
            <a:chOff x="12718" y="1849"/>
            <a:chExt cx="5962" cy="3278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4C37B7E7-DA9C-C8CA-66DB-4ED4401A9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11121" b="38386"/>
            <a:stretch>
              <a:fillRect/>
            </a:stretch>
          </p:blipFill>
          <p:spPr>
            <a:xfrm>
              <a:off x="12718" y="1849"/>
              <a:ext cx="5962" cy="2012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644E4B24-423E-9DCC-41E5-BBE6B5D0C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60101" r="75683"/>
            <a:stretch>
              <a:fillRect/>
            </a:stretch>
          </p:blipFill>
          <p:spPr>
            <a:xfrm>
              <a:off x="12738" y="3861"/>
              <a:ext cx="1585" cy="1266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C5CDC1A4-9922-7587-4C0B-87A0DD363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3752" t="60101" r="16"/>
            <a:stretch>
              <a:fillRect/>
            </a:stretch>
          </p:blipFill>
          <p:spPr>
            <a:xfrm>
              <a:off x="14363" y="3861"/>
              <a:ext cx="4317" cy="1266"/>
            </a:xfrm>
            <a:prstGeom prst="rect">
              <a:avLst/>
            </a:prstGeom>
          </p:spPr>
        </p:pic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B0E64633-B407-CC32-70B3-009F51A0D87F}"/>
              </a:ext>
            </a:extLst>
          </p:cNvPr>
          <p:cNvSpPr txBox="1"/>
          <p:nvPr/>
        </p:nvSpPr>
        <p:spPr>
          <a:xfrm>
            <a:off x="8458835" y="1795145"/>
            <a:ext cx="2712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 Bold" panose="02020603050405020304" charset="0"/>
                <a:cs typeface="Times New Roman Bold" panose="02020603050405020304" charset="0"/>
              </a:rPr>
              <a:t>SU(3) amplitude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19B71E5-2438-402D-C1A9-068314DB23E0}"/>
              </a:ext>
            </a:extLst>
          </p:cNvPr>
          <p:cNvSpPr txBox="1"/>
          <p:nvPr/>
        </p:nvSpPr>
        <p:spPr>
          <a:xfrm>
            <a:off x="554990" y="2041525"/>
            <a:ext cx="33007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Times New Roman Bold" panose="02020603050405020304" charset="0"/>
                <a:cs typeface="Times New Roman Bold" panose="02020603050405020304" charset="0"/>
              </a:rPr>
              <a:t>Redefine the helicity amplitude: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ABC7FCE-D1FE-5652-3461-D0943CFC220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611"/>
          <a:stretch>
            <a:fillRect/>
          </a:stretch>
        </p:blipFill>
        <p:spPr>
          <a:xfrm>
            <a:off x="672465" y="2484755"/>
            <a:ext cx="3427730" cy="42291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9B2F0EB1-911F-F18B-1312-50D137172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165" y="2453005"/>
            <a:ext cx="3354070" cy="4229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C4029D7E-D6C4-EE59-1C58-E109F620CA14}"/>
                  </a:ext>
                </a:extLst>
              </p:cNvPr>
              <p:cNvSpPr txBox="1"/>
              <p:nvPr/>
            </p:nvSpPr>
            <p:spPr>
              <a:xfrm>
                <a:off x="1096010" y="3168015"/>
                <a:ext cx="5888355" cy="52197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2800" b="1">
                    <a:solidFill>
                      <a:schemeClr val="bg1"/>
                    </a:solidFill>
                  </a:rPr>
                  <a:t>Absorb the </a:t>
                </a:r>
                <a:r>
                  <a:rPr lang="en-US" altLang="zh-CN" sz="28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θ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𝒄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8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8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𝒂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endParaRPr lang="en-US" altLang="zh-CN" sz="2800" b="1" i="1">
                  <a:solidFill>
                    <a:schemeClr val="bg1"/>
                  </a:solidFill>
                  <a:latin typeface="DejaVu Math TeX Gyre" panose="02000503000000000000" charset="0"/>
                  <a:cs typeface="DejaVu Math TeX Gyre" panose="02000503000000000000" charset="0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C4029D7E-D6C4-EE59-1C58-E109F620C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010" y="3168015"/>
                <a:ext cx="5888355" cy="521970"/>
              </a:xfrm>
              <a:prstGeom prst="rect">
                <a:avLst/>
              </a:prstGeom>
              <a:blipFill>
                <a:blip r:embed="rId7"/>
                <a:stretch>
                  <a:fillRect l="-2151" t="-14286" r="-1290" b="-2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图片 29">
            <a:extLst>
              <a:ext uri="{FF2B5EF4-FFF2-40B4-BE49-F238E27FC236}">
                <a16:creationId xmlns:a16="http://schemas.microsoft.com/office/drawing/2014/main" id="{01374815-E1F4-9AC9-1FBB-787A7175952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4071"/>
          <a:stretch>
            <a:fillRect/>
          </a:stretch>
        </p:blipFill>
        <p:spPr>
          <a:xfrm>
            <a:off x="1567180" y="3950335"/>
            <a:ext cx="5320030" cy="228790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1F8E763D-1EEC-8490-F60B-A0902B15A09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21397"/>
          <a:stretch>
            <a:fillRect/>
          </a:stretch>
        </p:blipFill>
        <p:spPr>
          <a:xfrm>
            <a:off x="1553210" y="6238240"/>
            <a:ext cx="5729605" cy="228600"/>
          </a:xfrm>
          <a:prstGeom prst="rect">
            <a:avLst/>
          </a:prstGeom>
        </p:spPr>
      </p:pic>
      <p:pic>
        <p:nvPicPr>
          <p:cNvPr id="2" name="334E55B0-647D-440b-865C-3EC943EB4CBC-68" descr="wpsoffice">
            <a:extLst>
              <a:ext uri="{FF2B5EF4-FFF2-40B4-BE49-F238E27FC236}">
                <a16:creationId xmlns:a16="http://schemas.microsoft.com/office/drawing/2014/main" id="{B3C61F54-091D-FA77-2AB3-A28103A9A4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39334" y="1181389"/>
            <a:ext cx="2652395" cy="5715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BC8E4A7-23F4-198B-D11F-41A22AFE53B3}"/>
              </a:ext>
            </a:extLst>
          </p:cNvPr>
          <p:cNvSpPr txBox="1"/>
          <p:nvPr/>
        </p:nvSpPr>
        <p:spPr>
          <a:xfrm>
            <a:off x="501086" y="992226"/>
            <a:ext cx="1938352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200" b="1" kern="0" dirty="0">
                <a:solidFill>
                  <a:schemeClr val="bg1"/>
                </a:solidFill>
                <a:latin typeface="Times New Roman Bold" panose="02020603050405020304" charset="0"/>
                <a:ea typeface="+mj-ea"/>
                <a:cs typeface="Times New Roman Bold" panose="02020603050405020304" charset="0"/>
                <a:sym typeface="+mn-ea"/>
              </a:rPr>
              <a:t>Attempts:</a:t>
            </a:r>
            <a:endParaRPr lang="en-US" sz="3200" b="1" kern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 Bold" panose="02020603050405020304" charset="0"/>
              <a:ea typeface="+mj-ea"/>
              <a:cs typeface="Times New Roman Bold" panose="0202060305040502030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87219151"/>
      </p:ext>
    </p:extLst>
  </p:cSld>
  <p:clrMapOvr>
    <a:masterClrMapping/>
  </p:clrMapOvr>
  <p:transition advTm="3094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E3FE959E-3735-A445-B207-D0AF98ABF063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8ABDA69-ACFB-9242-ADEA-102759D2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25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0BBB1409-C222-F027-8ADB-69961025D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262" y="81098"/>
            <a:ext cx="93153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kumimoji="0"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SU(3) in </a:t>
            </a:r>
            <a:r>
              <a:rPr kumimoji="0"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semileptonic</a:t>
            </a:r>
            <a:r>
              <a:rPr kumimoji="0"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charmed baryon decays</a:t>
            </a:r>
            <a:r>
              <a:rPr kumimoji="0"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endParaRPr kumimoji="0" lang="en-US" altLang="zh-CN" sz="3600" b="1" dirty="0">
              <a:solidFill>
                <a:schemeClr val="bg1"/>
              </a:solidFill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99DA9EB3-01B2-8276-884E-EA7E80BF19B8}"/>
              </a:ext>
            </a:extLst>
          </p:cNvPr>
          <p:cNvSpPr/>
          <p:nvPr/>
        </p:nvSpPr>
        <p:spPr>
          <a:xfrm>
            <a:off x="7872730" y="983670"/>
            <a:ext cx="128270" cy="558609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FEFAB3E-A821-18A9-AF3D-3720824A2B41}"/>
              </a:ext>
            </a:extLst>
          </p:cNvPr>
          <p:cNvSpPr txBox="1"/>
          <p:nvPr/>
        </p:nvSpPr>
        <p:spPr>
          <a:xfrm>
            <a:off x="1179195" y="1249045"/>
            <a:ext cx="6103620" cy="583565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200" b="1" kern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 Bold" panose="02020603050405020304" charset="0"/>
                <a:ea typeface="+mj-ea"/>
                <a:cs typeface="Times New Roman Bold" panose="02020603050405020304" charset="0"/>
                <a:sym typeface="+mn-ea"/>
              </a:rPr>
              <a:t>Prediction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6BCA141-AAE3-8BE9-741F-7C068AADCC16}"/>
              </a:ext>
            </a:extLst>
          </p:cNvPr>
          <p:cNvSpPr txBox="1"/>
          <p:nvPr/>
        </p:nvSpPr>
        <p:spPr>
          <a:xfrm>
            <a:off x="8431530" y="1249045"/>
            <a:ext cx="2759710" cy="583565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200" b="1" kern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 Bold" panose="02020603050405020304" charset="0"/>
                <a:ea typeface="+mj-ea"/>
                <a:cs typeface="Times New Roman Bold" panose="02020603050405020304" charset="0"/>
                <a:sym typeface="+mn-ea"/>
              </a:rPr>
              <a:t>Scenarios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F016751-9A8C-26F4-C5EB-077EFD9F8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170" y="1832610"/>
            <a:ext cx="5217795" cy="5842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43C97C3-EA9A-A99B-52F3-A03A27400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170" y="2416810"/>
            <a:ext cx="5322570" cy="584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64A6C95-EE16-9CCE-1E5D-2C12F0906AC5}"/>
                  </a:ext>
                </a:extLst>
              </p:cNvPr>
              <p:cNvSpPr txBox="1"/>
              <p:nvPr/>
            </p:nvSpPr>
            <p:spPr>
              <a:xfrm>
                <a:off x="8178268" y="1974795"/>
                <a:ext cx="4145280" cy="955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FF0000"/>
                    </a:solidFill>
                  </a:rPr>
                  <a:t>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𝟓</m:t>
                        </m:r>
                      </m:sub>
                    </m:sSub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</a:rPr>
                  <a:t> has no contributions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64A6C95-EE16-9CCE-1E5D-2C12F0906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268" y="1974795"/>
                <a:ext cx="4145280" cy="955040"/>
              </a:xfrm>
              <a:prstGeom prst="rect">
                <a:avLst/>
              </a:prstGeom>
              <a:blipFill>
                <a:blip r:embed="rId5"/>
                <a:stretch>
                  <a:fillRect l="-3058" t="-6579"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32FE4770-2712-1DB6-7AE5-6DA53D76D7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8450" y="3585210"/>
            <a:ext cx="4595495" cy="137414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AB1C73F-472A-9405-08F6-EC3C115CBE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8450" y="4959350"/>
            <a:ext cx="4703445" cy="1374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70EAC2B-21DA-9F02-54A4-801F0400D90B}"/>
                  </a:ext>
                </a:extLst>
              </p:cNvPr>
              <p:cNvSpPr txBox="1"/>
              <p:nvPr/>
            </p:nvSpPr>
            <p:spPr>
              <a:xfrm>
                <a:off x="8229068" y="4193909"/>
                <a:ext cx="4043680" cy="955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FF0000"/>
                    </a:solidFill>
                  </a:rPr>
                  <a:t>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𝟐</m:t>
                        </m:r>
                      </m:sub>
                    </m:sSub>
                  </m:oMath>
                </a14:m>
                <a:br>
                  <a:rPr lang="en-US" altLang="zh-CN" sz="2800" b="1" i="1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DejaVu Math TeX Gyre" panose="02000503000000000000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  <a:sym typeface="+mn-ea"/>
                  </a:rPr>
                  <a:t> and </a:t>
                </a:r>
                <a:r>
                  <a:rPr lang="en-US" altLang="zh-CN" sz="2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𝟓</m:t>
                        </m:r>
                      </m:sub>
                    </m:sSub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</a:rPr>
                  <a:t> has no contributions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70EAC2B-21DA-9F02-54A4-801F0400D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068" y="4193909"/>
                <a:ext cx="4043680" cy="955040"/>
              </a:xfrm>
              <a:prstGeom prst="rect">
                <a:avLst/>
              </a:prstGeom>
              <a:blipFill>
                <a:blip r:embed="rId8"/>
                <a:stretch>
                  <a:fillRect l="-3448" t="-7895" b="-6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6556402"/>
      </p:ext>
    </p:extLst>
  </p:cSld>
  <p:clrMapOvr>
    <a:masterClrMapping/>
  </p:clrMapOvr>
  <p:transition advTm="3094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id="{2CEBE038-33BA-7445-F66D-645CBE734B15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D30C3942-0DFC-8FDE-9BA5-5DD84B811497}"/>
              </a:ext>
            </a:extLst>
          </p:cNvPr>
          <p:cNvSpPr txBox="1">
            <a:spLocks/>
          </p:cNvSpPr>
          <p:nvPr/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26</a:t>
            </a:fld>
            <a:endParaRPr lang="en-US" altLang="zh-CN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占位符 4">
                <a:extLst>
                  <a:ext uri="{FF2B5EF4-FFF2-40B4-BE49-F238E27FC236}">
                    <a16:creationId xmlns:a16="http://schemas.microsoft.com/office/drawing/2014/main" id="{D47B17FB-A0D3-4B43-A76B-088230DE69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5726" y="1333442"/>
                <a:ext cx="11320548" cy="395147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zh-CN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kumimoji="1" lang="en-US" altLang="zh-CN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zh-CN" dirty="0">
                    <a:solidFill>
                      <a:schemeClr val="bg1"/>
                    </a:solidFill>
                  </a:rPr>
                  <a:t> and SU(3) breaking </a:t>
                </a:r>
              </a:p>
            </p:txBody>
          </p:sp>
        </mc:Choice>
        <mc:Fallback xmlns="">
          <p:sp>
            <p:nvSpPr>
              <p:cNvPr id="8" name="文本占位符 4">
                <a:extLst>
                  <a:ext uri="{FF2B5EF4-FFF2-40B4-BE49-F238E27FC236}">
                    <a16:creationId xmlns:a16="http://schemas.microsoft.com/office/drawing/2014/main" id="{D47B17FB-A0D3-4B43-A76B-088230DE6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26" y="1333442"/>
                <a:ext cx="11320548" cy="3951477"/>
              </a:xfrm>
              <a:prstGeom prst="rect">
                <a:avLst/>
              </a:prstGeom>
              <a:blipFill>
                <a:blip r:embed="rId2"/>
                <a:stretch>
                  <a:fillRect l="-1009" t="-28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ADD29535-A011-72DA-BE71-C892593D9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22" y="1057366"/>
            <a:ext cx="3035852" cy="313441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5CF9E1F-CA4E-666B-8921-1C8DEEADEE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113" y="1538548"/>
            <a:ext cx="2060713" cy="208072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D1F3CCD6-BA1B-EB3A-EAB9-681A38BFF96B}"/>
              </a:ext>
            </a:extLst>
          </p:cNvPr>
          <p:cNvSpPr txBox="1"/>
          <p:nvPr/>
        </p:nvSpPr>
        <p:spPr>
          <a:xfrm>
            <a:off x="7164085" y="4380388"/>
            <a:ext cx="955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Triplet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F195EFE-A4BD-F9F7-815A-41B905C27EB1}"/>
              </a:ext>
            </a:extLst>
          </p:cNvPr>
          <p:cNvSpPr txBox="1"/>
          <p:nvPr/>
        </p:nvSpPr>
        <p:spPr>
          <a:xfrm>
            <a:off x="9760835" y="4393894"/>
            <a:ext cx="955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Sextet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21EFE47-39F8-6567-B783-4607B85F5B16}"/>
              </a:ext>
            </a:extLst>
          </p:cNvPr>
          <p:cNvSpPr txBox="1"/>
          <p:nvPr/>
        </p:nvSpPr>
        <p:spPr>
          <a:xfrm>
            <a:off x="996433" y="6162463"/>
            <a:ext cx="64107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zh-CN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θ = 16.27</a:t>
            </a:r>
            <a:r>
              <a:rPr lang="el-GR" altLang="zh-CN" sz="1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◦ </a:t>
            </a:r>
            <a:r>
              <a:rPr lang="el-GR" altLang="zh-CN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± 2.30</a:t>
            </a:r>
            <a:r>
              <a:rPr lang="el-GR" altLang="zh-CN" sz="1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◦ </a:t>
            </a:r>
            <a:r>
              <a:rPr lang="en" altLang="zh-CN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 85.54</a:t>
            </a:r>
            <a:r>
              <a:rPr lang="en" altLang="zh-CN" sz="1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◦ </a:t>
            </a:r>
            <a:r>
              <a:rPr lang="en" altLang="zh-CN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± 2.30</a:t>
            </a:r>
            <a:r>
              <a:rPr lang="en" altLang="zh-CN" sz="1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◦ </a:t>
            </a:r>
            <a:endParaRPr lang="en" altLang="zh-C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638D216-4287-3FF1-CD31-5F6916AD82D8}"/>
              </a:ext>
            </a:extLst>
          </p:cNvPr>
          <p:cNvSpPr txBox="1"/>
          <p:nvPr/>
        </p:nvSpPr>
        <p:spPr>
          <a:xfrm>
            <a:off x="1172898" y="5585197"/>
            <a:ext cx="4867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2203.10352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Li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732F712-CC3A-B606-672F-B6A3AABB73B6}"/>
              </a:ext>
            </a:extLst>
          </p:cNvPr>
          <p:cNvSpPr txBox="1"/>
          <p:nvPr/>
        </p:nvSpPr>
        <p:spPr>
          <a:xfrm>
            <a:off x="6912827" y="5560995"/>
            <a:ext cx="61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2210.07211</a:t>
            </a:r>
            <a:r>
              <a:rPr lang="en-US" altLang="zh-CN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Geng</a:t>
            </a:r>
            <a:r>
              <a:rPr lang="en-US" altLang="zh-CN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" altLang="zh-CN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Jin</a:t>
            </a:r>
            <a:r>
              <a:rPr lang="en" altLang="zh-CN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Liu</a:t>
            </a:r>
            <a:r>
              <a:rPr lang="en-US" altLang="zh-CN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FDEC5FF-C48A-8CF7-17D2-8EE829E14C69}"/>
              </a:ext>
            </a:extLst>
          </p:cNvPr>
          <p:cNvSpPr txBox="1"/>
          <p:nvPr/>
        </p:nvSpPr>
        <p:spPr>
          <a:xfrm>
            <a:off x="7463425" y="6163874"/>
            <a:ext cx="2084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zh-CN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|θ</a:t>
            </a:r>
            <a:r>
              <a:rPr lang="en" altLang="zh-CN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| = 0.137(5)</a:t>
            </a:r>
            <a:r>
              <a:rPr lang="el-GR" altLang="zh-CN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 </a:t>
            </a:r>
            <a:endParaRPr lang="el-GR" altLang="zh-C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7">
                <a:extLst>
                  <a:ext uri="{FF2B5EF4-FFF2-40B4-BE49-F238E27FC236}">
                    <a16:creationId xmlns:a16="http://schemas.microsoft.com/office/drawing/2014/main" id="{5C696850-BE15-FDC0-896A-90DF02BE02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005" y="103994"/>
                <a:ext cx="3158109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" altLang="zh-CN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𝜩</m:t>
                        </m:r>
                      </m:e>
                      <m:sub>
                        <m:r>
                          <a:rPr lang="en-US" altLang="zh-CN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zh-CN" sz="36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kumimoji="1" lang="en-US" altLang="zh-CN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" altLang="zh-CN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𝜩</m:t>
                        </m:r>
                      </m:e>
                      <m:sub>
                        <m:r>
                          <a:rPr kumimoji="1" lang="en-US" altLang="zh-CN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  <m:sup>
                        <m:r>
                          <a:rPr kumimoji="1" lang="en-US" altLang="zh-CN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kumimoji="1" lang="en-US" altLang="zh-C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mixing</a:t>
                </a:r>
              </a:p>
            </p:txBody>
          </p:sp>
        </mc:Choice>
        <mc:Fallback xmlns="">
          <p:sp>
            <p:nvSpPr>
              <p:cNvPr id="21" name="TextBox 7">
                <a:extLst>
                  <a:ext uri="{FF2B5EF4-FFF2-40B4-BE49-F238E27FC236}">
                    <a16:creationId xmlns:a16="http://schemas.microsoft.com/office/drawing/2014/main" id="{5C696850-BE15-FDC0-896A-90DF02BE0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005" y="103994"/>
                <a:ext cx="3158109" cy="646331"/>
              </a:xfrm>
              <a:prstGeom prst="rect">
                <a:avLst/>
              </a:prstGeom>
              <a:blipFill>
                <a:blip r:embed="rId7"/>
                <a:stretch>
                  <a:fillRect l="-1600" t="-15385" r="-5200" b="-326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>
            <a:extLst>
              <a:ext uri="{FF2B5EF4-FFF2-40B4-BE49-F238E27FC236}">
                <a16:creationId xmlns:a16="http://schemas.microsoft.com/office/drawing/2014/main" id="{14315F86-A4A4-FA5E-4CCE-79EE26844D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2" y="3619268"/>
            <a:ext cx="4493190" cy="113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278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AB4001A-693E-8875-666F-3B7219D15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099" y="1476746"/>
            <a:ext cx="4966281" cy="82955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4793D2B-3124-6DBF-0B7A-4D601BF6C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365" y="4300468"/>
            <a:ext cx="4229635" cy="142471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BF0F974-A564-DF6C-5638-59A4443E6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772" y="2808992"/>
            <a:ext cx="3900819" cy="988787"/>
          </a:xfrm>
          <a:prstGeom prst="rect">
            <a:avLst/>
          </a:prstGeom>
        </p:spPr>
      </p:pic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id="{2662C995-BE0B-AB1F-4A87-D330A6BC2A65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7">
                <a:extLst>
                  <a:ext uri="{FF2B5EF4-FFF2-40B4-BE49-F238E27FC236}">
                    <a16:creationId xmlns:a16="http://schemas.microsoft.com/office/drawing/2014/main" id="{6E46472A-0ED3-F3BC-FF8C-EEA5058CB8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005" y="103994"/>
                <a:ext cx="3158109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" altLang="zh-CN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𝜩</m:t>
                        </m:r>
                      </m:e>
                      <m:sub>
                        <m:r>
                          <a:rPr lang="en-US" altLang="zh-CN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zh-CN" sz="36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kumimoji="1" lang="en-US" altLang="zh-CN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" altLang="zh-CN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𝜩</m:t>
                        </m:r>
                      </m:e>
                      <m:sub>
                        <m:r>
                          <a:rPr kumimoji="1" lang="en-US" altLang="zh-CN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  <m:sup>
                        <m:r>
                          <a:rPr kumimoji="1" lang="en-US" altLang="zh-CN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kumimoji="1" lang="en-US" altLang="zh-C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mixing</a:t>
                </a:r>
              </a:p>
            </p:txBody>
          </p:sp>
        </mc:Choice>
        <mc:Fallback xmlns="">
          <p:sp>
            <p:nvSpPr>
              <p:cNvPr id="6" name="TextBox 7">
                <a:extLst>
                  <a:ext uri="{FF2B5EF4-FFF2-40B4-BE49-F238E27FC236}">
                    <a16:creationId xmlns:a16="http://schemas.microsoft.com/office/drawing/2014/main" id="{6E46472A-0ED3-F3BC-FF8C-EEA5058CB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005" y="103994"/>
                <a:ext cx="3158109" cy="646331"/>
              </a:xfrm>
              <a:prstGeom prst="rect">
                <a:avLst/>
              </a:prstGeom>
              <a:blipFill>
                <a:blip r:embed="rId5"/>
                <a:stretch>
                  <a:fillRect l="-1600" t="-15385" r="-5200" b="-326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4F159B24-7DB1-8502-C655-0EBDA9FE66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7" t="48136" r="48128" b="19701"/>
          <a:stretch/>
        </p:blipFill>
        <p:spPr>
          <a:xfrm>
            <a:off x="7813964" y="2070663"/>
            <a:ext cx="2861953" cy="280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683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73D3908-414E-49BA-A689-ADB642E3FA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>
                <a:solidFill>
                  <a:schemeClr val="bg1"/>
                </a:solidFill>
              </a:rPr>
              <a:pPr/>
              <a:t>28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id="{2CEBE038-33BA-7445-F66D-645CBE734B15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D30C3942-0DFC-8FDE-9BA5-5DD84B811497}"/>
              </a:ext>
            </a:extLst>
          </p:cNvPr>
          <p:cNvSpPr txBox="1">
            <a:spLocks/>
          </p:cNvSpPr>
          <p:nvPr/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28</a:t>
            </a:fld>
            <a:endParaRPr lang="en-US" altLang="zh-CN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占位符 4">
                <a:extLst>
                  <a:ext uri="{FF2B5EF4-FFF2-40B4-BE49-F238E27FC236}">
                    <a16:creationId xmlns:a16="http://schemas.microsoft.com/office/drawing/2014/main" id="{D47B17FB-A0D3-4B43-A76B-088230DE69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5726" y="1333442"/>
                <a:ext cx="11568144" cy="4765791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zh-CN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kumimoji="1" lang="en-US" altLang="zh-CN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zh-CN" dirty="0">
                    <a:solidFill>
                      <a:schemeClr val="bg1"/>
                    </a:solidFill>
                  </a:rPr>
                  <a:t> and SU(3) breaking </a:t>
                </a:r>
              </a:p>
            </p:txBody>
          </p:sp>
        </mc:Choice>
        <mc:Fallback xmlns="">
          <p:sp>
            <p:nvSpPr>
              <p:cNvPr id="8" name="文本占位符 4">
                <a:extLst>
                  <a:ext uri="{FF2B5EF4-FFF2-40B4-BE49-F238E27FC236}">
                    <a16:creationId xmlns:a16="http://schemas.microsoft.com/office/drawing/2014/main" id="{D47B17FB-A0D3-4B43-A76B-088230DE6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26" y="1333442"/>
                <a:ext cx="11568144" cy="4765791"/>
              </a:xfrm>
              <a:prstGeom prst="rect">
                <a:avLst/>
              </a:prstGeom>
              <a:blipFill>
                <a:blip r:embed="rId2"/>
                <a:stretch>
                  <a:fillRect l="-987" t="-23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13BF8F3B-0D27-A4C2-CD36-A33B0B95A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05" y="2434185"/>
            <a:ext cx="11698445" cy="3121745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50AAE8B-5B6E-603F-41A6-5C83F9C06248}"/>
              </a:ext>
            </a:extLst>
          </p:cNvPr>
          <p:cNvSpPr txBox="1"/>
          <p:nvPr/>
        </p:nvSpPr>
        <p:spPr>
          <a:xfrm>
            <a:off x="4275674" y="5996188"/>
            <a:ext cx="6179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Hang </a:t>
            </a:r>
            <a:r>
              <a:rPr kumimoji="1" lang="en-US" altLang="zh-CN" dirty="0" err="1">
                <a:solidFill>
                  <a:schemeClr val="bg1"/>
                </a:solidFill>
              </a:rPr>
              <a:t>Liu,et.al</a:t>
            </a:r>
            <a:r>
              <a:rPr kumimoji="1" lang="en-US" altLang="zh-CN" dirty="0">
                <a:solidFill>
                  <a:schemeClr val="bg1"/>
                </a:solidFill>
              </a:rPr>
              <a:t>.  </a:t>
            </a:r>
            <a:r>
              <a:rPr kumimoji="1" lang="en-US" altLang="zh-CN" dirty="0" err="1">
                <a:solidFill>
                  <a:schemeClr val="bg1"/>
                </a:solidFill>
              </a:rPr>
              <a:t>Phys.Lett.B</a:t>
            </a:r>
            <a:r>
              <a:rPr kumimoji="1" lang="en-US" altLang="zh-CN" dirty="0">
                <a:solidFill>
                  <a:schemeClr val="bg1"/>
                </a:solidFill>
              </a:rPr>
              <a:t> 841 (2023) 137941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68F9128-6C54-7AFD-627D-1D2B6140AF10}"/>
              </a:ext>
            </a:extLst>
          </p:cNvPr>
          <p:cNvSpPr txBox="1"/>
          <p:nvPr/>
        </p:nvSpPr>
        <p:spPr>
          <a:xfrm>
            <a:off x="3265620" y="2835624"/>
            <a:ext cx="1500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Preliminary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76B17D5-B3E7-49C1-0560-492CBD603116}"/>
              </a:ext>
            </a:extLst>
          </p:cNvPr>
          <p:cNvSpPr txBox="1"/>
          <p:nvPr/>
        </p:nvSpPr>
        <p:spPr>
          <a:xfrm>
            <a:off x="7906893" y="2831066"/>
            <a:ext cx="1500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Preliminary</a:t>
            </a:r>
            <a:endParaRPr lang="zh-CN" alt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7">
                <a:extLst>
                  <a:ext uri="{FF2B5EF4-FFF2-40B4-BE49-F238E27FC236}">
                    <a16:creationId xmlns:a16="http://schemas.microsoft.com/office/drawing/2014/main" id="{F3EF9C04-B62E-8DDD-BCAC-8C17AD2302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005" y="103994"/>
                <a:ext cx="3158109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" altLang="zh-CN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𝜩</m:t>
                        </m:r>
                      </m:e>
                      <m:sub>
                        <m:r>
                          <a:rPr lang="en-US" altLang="zh-CN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zh-CN" sz="36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kumimoji="1" lang="en-US" altLang="zh-CN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" altLang="zh-CN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𝜩</m:t>
                        </m:r>
                      </m:e>
                      <m:sub>
                        <m:r>
                          <a:rPr kumimoji="1" lang="en-US" altLang="zh-CN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  <m:sup>
                        <m:r>
                          <a:rPr kumimoji="1" lang="en-US" altLang="zh-CN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kumimoji="1" lang="en-US" altLang="zh-C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mixing</a:t>
                </a:r>
              </a:p>
            </p:txBody>
          </p:sp>
        </mc:Choice>
        <mc:Fallback xmlns="">
          <p:sp>
            <p:nvSpPr>
              <p:cNvPr id="24" name="TextBox 7">
                <a:extLst>
                  <a:ext uri="{FF2B5EF4-FFF2-40B4-BE49-F238E27FC236}">
                    <a16:creationId xmlns:a16="http://schemas.microsoft.com/office/drawing/2014/main" id="{F3EF9C04-B62E-8DDD-BCAC-8C17AD230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005" y="103994"/>
                <a:ext cx="3158109" cy="646331"/>
              </a:xfrm>
              <a:prstGeom prst="rect">
                <a:avLst/>
              </a:prstGeom>
              <a:blipFill>
                <a:blip r:embed="rId4"/>
                <a:stretch>
                  <a:fillRect l="-1600" t="-15385" r="-5200" b="-326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图片 24">
            <a:extLst>
              <a:ext uri="{FF2B5EF4-FFF2-40B4-BE49-F238E27FC236}">
                <a16:creationId xmlns:a16="http://schemas.microsoft.com/office/drawing/2014/main" id="{133F7D33-6904-6DA0-D433-E918F4C11B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879" y="963721"/>
            <a:ext cx="4292530" cy="120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124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id="{2CEBE038-33BA-7445-F66D-645CBE734B15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D30C3942-0DFC-8FDE-9BA5-5DD84B811497}"/>
              </a:ext>
            </a:extLst>
          </p:cNvPr>
          <p:cNvSpPr txBox="1">
            <a:spLocks/>
          </p:cNvSpPr>
          <p:nvPr/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29</a:t>
            </a:fld>
            <a:endParaRPr lang="en-US" altLang="zh-CN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占位符 4">
                <a:extLst>
                  <a:ext uri="{FF2B5EF4-FFF2-40B4-BE49-F238E27FC236}">
                    <a16:creationId xmlns:a16="http://schemas.microsoft.com/office/drawing/2014/main" id="{D47B17FB-A0D3-4B43-A76B-088230DE69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5726" y="1333442"/>
                <a:ext cx="11568144" cy="4765791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zh-CN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kumimoji="1" lang="en-US" altLang="zh-CN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zh-CN" dirty="0">
                    <a:solidFill>
                      <a:schemeClr val="bg1"/>
                    </a:solidFill>
                  </a:rPr>
                  <a:t> and SU(3) breaking </a:t>
                </a:r>
              </a:p>
            </p:txBody>
          </p:sp>
        </mc:Choice>
        <mc:Fallback xmlns="">
          <p:sp>
            <p:nvSpPr>
              <p:cNvPr id="8" name="文本占位符 4">
                <a:extLst>
                  <a:ext uri="{FF2B5EF4-FFF2-40B4-BE49-F238E27FC236}">
                    <a16:creationId xmlns:a16="http://schemas.microsoft.com/office/drawing/2014/main" id="{D47B17FB-A0D3-4B43-A76B-088230DE6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26" y="1333442"/>
                <a:ext cx="11568144" cy="4765791"/>
              </a:xfrm>
              <a:prstGeom prst="rect">
                <a:avLst/>
              </a:prstGeom>
              <a:blipFill>
                <a:blip r:embed="rId2"/>
                <a:stretch>
                  <a:fillRect l="-987" t="-23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C809936D-A81F-E02A-6C5D-63041FEA8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7668"/>
            <a:ext cx="11518570" cy="310482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7EE840A-BBF2-4E24-5EA2-5977C1909A48}"/>
              </a:ext>
            </a:extLst>
          </p:cNvPr>
          <p:cNvSpPr txBox="1"/>
          <p:nvPr/>
        </p:nvSpPr>
        <p:spPr>
          <a:xfrm>
            <a:off x="7906893" y="2637102"/>
            <a:ext cx="1500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Preliminary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1DD3C00-E5B5-E302-F1F4-ECF55DA8A466}"/>
              </a:ext>
            </a:extLst>
          </p:cNvPr>
          <p:cNvSpPr txBox="1"/>
          <p:nvPr/>
        </p:nvSpPr>
        <p:spPr>
          <a:xfrm>
            <a:off x="2960821" y="2637102"/>
            <a:ext cx="1500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Preliminary</a:t>
            </a:r>
            <a:endParaRPr lang="zh-CN" alt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7">
                <a:extLst>
                  <a:ext uri="{FF2B5EF4-FFF2-40B4-BE49-F238E27FC236}">
                    <a16:creationId xmlns:a16="http://schemas.microsoft.com/office/drawing/2014/main" id="{45DDFE8C-D2D7-052F-F772-A481F03837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005" y="103994"/>
                <a:ext cx="3158109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" altLang="zh-CN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𝜩</m:t>
                        </m:r>
                      </m:e>
                      <m:sub>
                        <m:r>
                          <a:rPr lang="en-US" altLang="zh-CN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zh-CN" sz="36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kumimoji="1" lang="en-US" altLang="zh-CN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" altLang="zh-CN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𝜩</m:t>
                        </m:r>
                      </m:e>
                      <m:sub>
                        <m:r>
                          <a:rPr kumimoji="1" lang="en-US" altLang="zh-CN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  <m:sup>
                        <m:r>
                          <a:rPr kumimoji="1" lang="en-US" altLang="zh-CN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kumimoji="1" lang="en-US" altLang="zh-C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mixing</a:t>
                </a:r>
              </a:p>
            </p:txBody>
          </p:sp>
        </mc:Choice>
        <mc:Fallback xmlns="">
          <p:sp>
            <p:nvSpPr>
              <p:cNvPr id="14" name="TextBox 7">
                <a:extLst>
                  <a:ext uri="{FF2B5EF4-FFF2-40B4-BE49-F238E27FC236}">
                    <a16:creationId xmlns:a16="http://schemas.microsoft.com/office/drawing/2014/main" id="{45DDFE8C-D2D7-052F-F772-A481F0383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005" y="103994"/>
                <a:ext cx="3158109" cy="646331"/>
              </a:xfrm>
              <a:prstGeom prst="rect">
                <a:avLst/>
              </a:prstGeom>
              <a:blipFill>
                <a:blip r:embed="rId4"/>
                <a:stretch>
                  <a:fillRect l="-1600" t="-15385" r="-5200" b="-326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>
            <a:extLst>
              <a:ext uri="{FF2B5EF4-FFF2-40B4-BE49-F238E27FC236}">
                <a16:creationId xmlns:a16="http://schemas.microsoft.com/office/drawing/2014/main" id="{B1373A4A-7BBA-52D9-0D16-C489D6AC53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878" y="963722"/>
            <a:ext cx="4482661" cy="125751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D87B0B8-35FC-BE88-2E03-793D8625BBCC}"/>
              </a:ext>
            </a:extLst>
          </p:cNvPr>
          <p:cNvSpPr txBox="1"/>
          <p:nvPr/>
        </p:nvSpPr>
        <p:spPr>
          <a:xfrm>
            <a:off x="4275674" y="5996188"/>
            <a:ext cx="6179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Hang </a:t>
            </a:r>
            <a:r>
              <a:rPr kumimoji="1" lang="en-US" altLang="zh-CN" dirty="0" err="1">
                <a:solidFill>
                  <a:schemeClr val="bg1"/>
                </a:solidFill>
              </a:rPr>
              <a:t>Liu,et.al</a:t>
            </a:r>
            <a:r>
              <a:rPr kumimoji="1" lang="en-US" altLang="zh-CN" dirty="0">
                <a:solidFill>
                  <a:schemeClr val="bg1"/>
                </a:solidFill>
              </a:rPr>
              <a:t>.  </a:t>
            </a:r>
            <a:r>
              <a:rPr kumimoji="1" lang="en-US" altLang="zh-CN" dirty="0" err="1">
                <a:solidFill>
                  <a:schemeClr val="bg1"/>
                </a:solidFill>
              </a:rPr>
              <a:t>Phys.Lett.B</a:t>
            </a:r>
            <a:r>
              <a:rPr kumimoji="1" lang="en-US" altLang="zh-CN" dirty="0">
                <a:solidFill>
                  <a:schemeClr val="bg1"/>
                </a:solidFill>
              </a:rPr>
              <a:t> 841 (2023) 137941 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832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E3FE959E-3735-A445-B207-D0AF98ABF063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8ABDA69-ACFB-9242-ADEA-102759D2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1F5A295F-65D0-5742-90C1-8A16D9714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914" y="93108"/>
            <a:ext cx="3070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A long history</a:t>
            </a:r>
            <a:endParaRPr kumimoji="0"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1804895-87F5-FD40-5DD3-0DCED8FF1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1480068"/>
            <a:ext cx="7122243" cy="381225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BBE2BEB2-C555-50CD-0B38-F834D8B0C136}"/>
              </a:ext>
            </a:extLst>
          </p:cNvPr>
          <p:cNvSpPr txBox="1"/>
          <p:nvPr/>
        </p:nvSpPr>
        <p:spPr>
          <a:xfrm>
            <a:off x="8006421" y="2122221"/>
            <a:ext cx="609805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" altLang="zh-CN" sz="20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Zeppendfeld</a:t>
            </a:r>
            <a:r>
              <a:rPr lang="en" altLang="zh-CN" sz="20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1981</a:t>
            </a:r>
          </a:p>
          <a:p>
            <a:pPr algn="l"/>
            <a:r>
              <a:rPr lang="en" altLang="zh-CN" sz="20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Chau,</a:t>
            </a:r>
            <a:r>
              <a:rPr lang="en-US" altLang="zh-CN" sz="20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" altLang="zh-CN" sz="20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</a:p>
          <a:p>
            <a:pPr algn="l"/>
            <a:r>
              <a:rPr lang="en" altLang="zh-CN" sz="20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Chau,Cheng</a:t>
            </a:r>
            <a:r>
              <a:rPr lang="en" altLang="zh-CN" sz="20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0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" altLang="zh-CN" sz="20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87, </a:t>
            </a:r>
            <a:r>
              <a:rPr lang="en-US" altLang="zh-CN" sz="20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" altLang="zh-CN" sz="20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</a:p>
          <a:p>
            <a:pPr algn="l"/>
            <a:r>
              <a:rPr lang="en" altLang="zh-CN" sz="20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Savage and Wise, 1989</a:t>
            </a:r>
          </a:p>
          <a:p>
            <a:pPr algn="l"/>
            <a:r>
              <a:rPr lang="en" altLang="zh-C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Deshpande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altLang="zh-C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He,  1995</a:t>
            </a:r>
            <a:endParaRPr lang="en" altLang="zh-CN" sz="2000" b="0" i="0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" altLang="zh-CN" sz="20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Chiang, </a:t>
            </a:r>
            <a:r>
              <a:rPr lang="en" altLang="zh-CN" sz="20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Gronau</a:t>
            </a:r>
            <a:r>
              <a:rPr lang="en" altLang="zh-CN" sz="20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Rosner, </a:t>
            </a:r>
            <a:r>
              <a:rPr lang="en" altLang="zh-CN" sz="20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Suprun</a:t>
            </a:r>
            <a:r>
              <a:rPr lang="en" altLang="zh-CN" sz="20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" altLang="zh-CN" sz="20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" altLang="zh-C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" altLang="zh-CN" sz="20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Cheng, Chiang,</a:t>
            </a:r>
            <a:r>
              <a:rPr lang="en-US" altLang="zh-CN" sz="20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" altLang="zh-CN" sz="20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" altLang="zh-C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" altLang="zh-CN" sz="20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Li, Lu, Yu,</a:t>
            </a:r>
            <a:r>
              <a:rPr lang="zh-CN" altLang="en-US" sz="20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</a:p>
          <a:p>
            <a:pPr algn="l"/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Geng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l"/>
            <a:r>
              <a:rPr lang="en-US" altLang="zh-CN" sz="20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siao…</a:t>
            </a:r>
            <a:endParaRPr lang="en" altLang="zh-CN" sz="2000" b="0" i="0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346166"/>
      </p:ext>
    </p:extLst>
  </p:cSld>
  <p:clrMapOvr>
    <a:masterClrMapping/>
  </p:clrMapOvr>
  <p:transition advTm="3094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73D3908-414E-49BA-A689-ADB642E3FA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>
                <a:solidFill>
                  <a:schemeClr val="bg1"/>
                </a:solidFill>
              </a:rPr>
              <a:pPr/>
              <a:t>30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id="{2CEBE038-33BA-7445-F66D-645CBE734B15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D30C3942-0DFC-8FDE-9BA5-5DD84B811497}"/>
              </a:ext>
            </a:extLst>
          </p:cNvPr>
          <p:cNvSpPr txBox="1">
            <a:spLocks/>
          </p:cNvSpPr>
          <p:nvPr/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30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8" name="文本占位符 4">
            <a:extLst>
              <a:ext uri="{FF2B5EF4-FFF2-40B4-BE49-F238E27FC236}">
                <a16:creationId xmlns:a16="http://schemas.microsoft.com/office/drawing/2014/main" id="{D47B17FB-A0D3-4B43-A76B-088230DE699E}"/>
              </a:ext>
            </a:extLst>
          </p:cNvPr>
          <p:cNvSpPr txBox="1">
            <a:spLocks/>
          </p:cNvSpPr>
          <p:nvPr/>
        </p:nvSpPr>
        <p:spPr>
          <a:xfrm>
            <a:off x="265566" y="994538"/>
            <a:ext cx="11568144" cy="47657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>
                <a:solidFill>
                  <a:schemeClr val="bg1"/>
                </a:solidFill>
              </a:rPr>
              <a:t>Mixing angle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7">
                <a:extLst>
                  <a:ext uri="{FF2B5EF4-FFF2-40B4-BE49-F238E27FC236}">
                    <a16:creationId xmlns:a16="http://schemas.microsoft.com/office/drawing/2014/main" id="{45DDFE8C-D2D7-052F-F772-A481F03837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005" y="103994"/>
                <a:ext cx="3158109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" altLang="zh-CN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𝜩</m:t>
                        </m:r>
                      </m:e>
                      <m:sub>
                        <m:r>
                          <a:rPr lang="en-US" altLang="zh-CN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zh-CN" sz="36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kumimoji="1" lang="en-US" altLang="zh-CN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" altLang="zh-CN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𝜩</m:t>
                        </m:r>
                      </m:e>
                      <m:sub>
                        <m:r>
                          <a:rPr kumimoji="1" lang="en-US" altLang="zh-CN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  <m:sup>
                        <m:r>
                          <a:rPr kumimoji="1" lang="en-US" altLang="zh-CN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kumimoji="1" lang="en-US" altLang="zh-C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mixing</a:t>
                </a:r>
              </a:p>
            </p:txBody>
          </p:sp>
        </mc:Choice>
        <mc:Fallback xmlns="">
          <p:sp>
            <p:nvSpPr>
              <p:cNvPr id="14" name="TextBox 7">
                <a:extLst>
                  <a:ext uri="{FF2B5EF4-FFF2-40B4-BE49-F238E27FC236}">
                    <a16:creationId xmlns:a16="http://schemas.microsoft.com/office/drawing/2014/main" id="{45DDFE8C-D2D7-052F-F772-A481F0383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005" y="103994"/>
                <a:ext cx="3158109" cy="646331"/>
              </a:xfrm>
              <a:prstGeom prst="rect">
                <a:avLst/>
              </a:prstGeom>
              <a:blipFill>
                <a:blip r:embed="rId2"/>
                <a:stretch>
                  <a:fillRect l="-1600" t="-15385" r="-5200" b="-326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7C20EAB8-733C-7903-2306-960CB2D322C5}"/>
              </a:ext>
            </a:extLst>
          </p:cNvPr>
          <p:cNvSpPr txBox="1"/>
          <p:nvPr/>
        </p:nvSpPr>
        <p:spPr>
          <a:xfrm>
            <a:off x="1472334" y="5716007"/>
            <a:ext cx="18221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zh-CN" altLang="en-US" sz="2400" dirty="0">
                <a:solidFill>
                  <a:schemeClr val="bg1"/>
                </a:solidFill>
              </a:rPr>
              <a:t>直接拟合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5FEC26F-1E0B-6116-4D8C-D0D9AC688CA8}"/>
              </a:ext>
            </a:extLst>
          </p:cNvPr>
          <p:cNvSpPr txBox="1"/>
          <p:nvPr/>
        </p:nvSpPr>
        <p:spPr>
          <a:xfrm>
            <a:off x="7922902" y="5610531"/>
            <a:ext cx="23183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zh-CN" altLang="en-US" sz="2400" dirty="0">
                <a:solidFill>
                  <a:schemeClr val="bg1"/>
                </a:solidFill>
              </a:rPr>
              <a:t>求解本征问题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AC3831F-B122-31EB-92C9-3BE707FA8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5423"/>
            <a:ext cx="5548488" cy="373324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6F88CDA-1582-F6A8-9F4D-23671788EE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444" y="1481500"/>
            <a:ext cx="6134100" cy="39243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D847CE5-15A5-C43B-C142-61639118E378}"/>
              </a:ext>
            </a:extLst>
          </p:cNvPr>
          <p:cNvSpPr txBox="1"/>
          <p:nvPr/>
        </p:nvSpPr>
        <p:spPr>
          <a:xfrm>
            <a:off x="4275674" y="5996188"/>
            <a:ext cx="6179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Hang </a:t>
            </a:r>
            <a:r>
              <a:rPr kumimoji="1" lang="en-US" altLang="zh-CN" dirty="0" err="1">
                <a:solidFill>
                  <a:schemeClr val="bg1"/>
                </a:solidFill>
              </a:rPr>
              <a:t>Liu,et.al</a:t>
            </a:r>
            <a:r>
              <a:rPr kumimoji="1" lang="en-US" altLang="zh-CN" dirty="0">
                <a:solidFill>
                  <a:schemeClr val="bg1"/>
                </a:solidFill>
              </a:rPr>
              <a:t>.  </a:t>
            </a:r>
            <a:r>
              <a:rPr kumimoji="1" lang="en-US" altLang="zh-CN" dirty="0" err="1">
                <a:solidFill>
                  <a:schemeClr val="bg1"/>
                </a:solidFill>
              </a:rPr>
              <a:t>Phys.Lett.B</a:t>
            </a:r>
            <a:r>
              <a:rPr kumimoji="1" lang="en-US" altLang="zh-CN" dirty="0">
                <a:solidFill>
                  <a:schemeClr val="bg1"/>
                </a:solidFill>
              </a:rPr>
              <a:t> 841 (2023) 137941 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371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id="{2CEBE038-33BA-7445-F66D-645CBE734B15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D30C3942-0DFC-8FDE-9BA5-5DD84B811497}"/>
              </a:ext>
            </a:extLst>
          </p:cNvPr>
          <p:cNvSpPr txBox="1">
            <a:spLocks/>
          </p:cNvSpPr>
          <p:nvPr/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31</a:t>
            </a:fld>
            <a:endParaRPr lang="en-US" altLang="zh-CN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7">
                <a:extLst>
                  <a:ext uri="{FF2B5EF4-FFF2-40B4-BE49-F238E27FC236}">
                    <a16:creationId xmlns:a16="http://schemas.microsoft.com/office/drawing/2014/main" id="{45DDFE8C-D2D7-052F-F772-A481F03837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005" y="103994"/>
                <a:ext cx="3158109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" altLang="zh-CN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𝜩</m:t>
                        </m:r>
                      </m:e>
                      <m:sub>
                        <m:r>
                          <a:rPr lang="en-US" altLang="zh-CN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zh-CN" sz="36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kumimoji="1" lang="en-US" altLang="zh-CN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" altLang="zh-CN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𝜩</m:t>
                        </m:r>
                      </m:e>
                      <m:sub>
                        <m:r>
                          <a:rPr kumimoji="1" lang="en-US" altLang="zh-CN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  <m:sup>
                        <m:r>
                          <a:rPr kumimoji="1" lang="en-US" altLang="zh-CN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kumimoji="1" lang="en-US" altLang="zh-C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mixing</a:t>
                </a:r>
              </a:p>
            </p:txBody>
          </p:sp>
        </mc:Choice>
        <mc:Fallback xmlns="">
          <p:sp>
            <p:nvSpPr>
              <p:cNvPr id="14" name="TextBox 7">
                <a:extLst>
                  <a:ext uri="{FF2B5EF4-FFF2-40B4-BE49-F238E27FC236}">
                    <a16:creationId xmlns:a16="http://schemas.microsoft.com/office/drawing/2014/main" id="{45DDFE8C-D2D7-052F-F772-A481F0383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005" y="103994"/>
                <a:ext cx="3158109" cy="646331"/>
              </a:xfrm>
              <a:prstGeom prst="rect">
                <a:avLst/>
              </a:prstGeom>
              <a:blipFill>
                <a:blip r:embed="rId2"/>
                <a:stretch>
                  <a:fillRect l="-1600" t="-15385" r="-5200" b="-326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66247B4F-FC82-81F1-E76F-107632006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62" y="3125758"/>
            <a:ext cx="3035852" cy="313441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7ABB62D-C2CA-B477-B9AD-DD323A8ED7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02" y="1045038"/>
            <a:ext cx="1912379" cy="1930946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E75E9B49-4AA5-BF00-9821-434D8CE9D661}"/>
              </a:ext>
            </a:extLst>
          </p:cNvPr>
          <p:cNvSpPr txBox="1"/>
          <p:nvPr/>
        </p:nvSpPr>
        <p:spPr>
          <a:xfrm>
            <a:off x="5525465" y="1251382"/>
            <a:ext cx="610262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800" dirty="0">
                <a:solidFill>
                  <a:schemeClr val="bg1"/>
                </a:solidFill>
              </a:rPr>
              <a:t>Small mixing angle: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kumimoji="1" lang="en-US" altLang="zh-CN" sz="2800" dirty="0">
                <a:solidFill>
                  <a:schemeClr val="bg1"/>
                </a:solidFill>
              </a:rPr>
              <a:t>SU(3) breaking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kumimoji="1" lang="en-US" altLang="zh-CN" sz="2800" dirty="0">
                <a:solidFill>
                  <a:schemeClr val="bg1"/>
                </a:solidFill>
              </a:rPr>
              <a:t>Heavy</a:t>
            </a:r>
            <a:r>
              <a:rPr kumimoji="1" lang="zh-CN" altLang="en-US" sz="2800" dirty="0">
                <a:solidFill>
                  <a:schemeClr val="bg1"/>
                </a:solidFill>
              </a:rPr>
              <a:t> </a:t>
            </a:r>
            <a:r>
              <a:rPr kumimoji="1" lang="en-US" altLang="zh-CN" sz="2800" dirty="0">
                <a:solidFill>
                  <a:schemeClr val="bg1"/>
                </a:solidFill>
              </a:rPr>
              <a:t>quark symmetry breaking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27A9C76-EA1C-C95D-7CBE-72E8FEADF7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465" y="2761068"/>
            <a:ext cx="56642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911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A9A9-A2A1-824E-94D9-FEEB1E4F4B96}" type="slidenum">
              <a:rPr kumimoji="1" lang="zh-CN" altLang="en-US" smtClean="0">
                <a:solidFill>
                  <a:schemeClr val="bg1"/>
                </a:solidFill>
              </a:rPr>
              <a:t>32</a:t>
            </a:fld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2960076-5358-5CC0-12E8-C686F36EA803}"/>
              </a:ext>
            </a:extLst>
          </p:cNvPr>
          <p:cNvSpPr txBox="1"/>
          <p:nvPr/>
        </p:nvSpPr>
        <p:spPr>
          <a:xfrm>
            <a:off x="1143000" y="1239282"/>
            <a:ext cx="10453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kumimoji="1" lang="en-US" altLang="zh-C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kumimoji="1"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be decomposed into SU(3) conserving and breaking terms:</a:t>
            </a:r>
            <a:endParaRPr kumimoji="1"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5D015D6-6465-2CD8-F1AF-C98A64915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436" y="2029370"/>
            <a:ext cx="3293165" cy="39120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4D1B2B8-ED31-3E66-C820-2B4066C20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973" y="2734439"/>
            <a:ext cx="5480089" cy="138912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D2D70C0-EFB6-2BA6-FA75-364A0D257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0973" y="4720501"/>
            <a:ext cx="5480089" cy="611214"/>
          </a:xfrm>
          <a:prstGeom prst="rect">
            <a:avLst/>
          </a:prstGeom>
        </p:spPr>
      </p:pic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313E0CEB-C40D-3334-B191-03D379C978BA}"/>
              </a:ext>
            </a:extLst>
          </p:cNvPr>
          <p:cNvCxnSpPr>
            <a:cxnSpLocks/>
          </p:cNvCxnSpPr>
          <p:nvPr/>
        </p:nvCxnSpPr>
        <p:spPr>
          <a:xfrm flipH="1" flipV="1">
            <a:off x="5821016" y="3327127"/>
            <a:ext cx="392264" cy="615365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A108B3B0-9CD5-F56E-940F-CE97BBFC5D2D}"/>
              </a:ext>
            </a:extLst>
          </p:cNvPr>
          <p:cNvCxnSpPr>
            <a:cxnSpLocks/>
          </p:cNvCxnSpPr>
          <p:nvPr/>
        </p:nvCxnSpPr>
        <p:spPr>
          <a:xfrm flipV="1">
            <a:off x="7191038" y="3327127"/>
            <a:ext cx="276562" cy="615365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1362A050-5DEF-505F-E5EC-82AF21937C4F}"/>
              </a:ext>
            </a:extLst>
          </p:cNvPr>
          <p:cNvSpPr txBox="1"/>
          <p:nvPr/>
        </p:nvSpPr>
        <p:spPr>
          <a:xfrm>
            <a:off x="5154353" y="4165848"/>
            <a:ext cx="5820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The same mass and charge for u, d, </a:t>
            </a:r>
            <a:r>
              <a:rPr kumimoji="1" lang="en-US" altLang="zh-CN" dirty="0" err="1">
                <a:solidFill>
                  <a:schemeClr val="bg1"/>
                </a:solidFill>
              </a:rPr>
              <a:t>s,SU</a:t>
            </a:r>
            <a:r>
              <a:rPr kumimoji="1" lang="en-US" altLang="zh-CN" dirty="0">
                <a:solidFill>
                  <a:schemeClr val="bg1"/>
                </a:solidFill>
              </a:rPr>
              <a:t>(3) conserving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D04B330-3E74-EE2A-1F60-408DB03946F6}"/>
              </a:ext>
            </a:extLst>
          </p:cNvPr>
          <p:cNvSpPr txBox="1"/>
          <p:nvPr/>
        </p:nvSpPr>
        <p:spPr>
          <a:xfrm>
            <a:off x="2659330" y="5517036"/>
            <a:ext cx="7686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The mass and charge differences are attributed to the SU(3) breaking terms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D9370AB9-CE7B-90A2-7E5C-E99ACE6D7BAD}"/>
              </a:ext>
            </a:extLst>
          </p:cNvPr>
          <p:cNvCxnSpPr/>
          <p:nvPr/>
        </p:nvCxnSpPr>
        <p:spPr>
          <a:xfrm>
            <a:off x="4460240" y="5306029"/>
            <a:ext cx="124968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线连接符 21">
            <a:extLst>
              <a:ext uri="{FF2B5EF4-FFF2-40B4-BE49-F238E27FC236}">
                <a16:creationId xmlns:a16="http://schemas.microsoft.com/office/drawing/2014/main" id="{B5663C12-E4BE-7005-1916-178598F9DCBA}"/>
              </a:ext>
            </a:extLst>
          </p:cNvPr>
          <p:cNvCxnSpPr/>
          <p:nvPr/>
        </p:nvCxnSpPr>
        <p:spPr>
          <a:xfrm>
            <a:off x="6502350" y="5313904"/>
            <a:ext cx="124968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7">
                <a:extLst>
                  <a:ext uri="{FF2B5EF4-FFF2-40B4-BE49-F238E27FC236}">
                    <a16:creationId xmlns:a16="http://schemas.microsoft.com/office/drawing/2014/main" id="{10CF00A9-A5DB-D386-E3A9-9FC3123A52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005" y="103994"/>
                <a:ext cx="3158109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" altLang="zh-CN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𝜩</m:t>
                        </m:r>
                      </m:e>
                      <m:sub>
                        <m:r>
                          <a:rPr lang="en-US" altLang="zh-CN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zh-CN" sz="36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kumimoji="1" lang="en-US" altLang="zh-CN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" altLang="zh-CN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𝜩</m:t>
                        </m:r>
                      </m:e>
                      <m:sub>
                        <m:r>
                          <a:rPr kumimoji="1" lang="en-US" altLang="zh-CN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  <m:sup>
                        <m:r>
                          <a:rPr kumimoji="1" lang="en-US" altLang="zh-CN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kumimoji="1" lang="en-US" altLang="zh-C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mixing</a:t>
                </a:r>
              </a:p>
            </p:txBody>
          </p:sp>
        </mc:Choice>
        <mc:Fallback xmlns="">
          <p:sp>
            <p:nvSpPr>
              <p:cNvPr id="3" name="TextBox 7">
                <a:extLst>
                  <a:ext uri="{FF2B5EF4-FFF2-40B4-BE49-F238E27FC236}">
                    <a16:creationId xmlns:a16="http://schemas.microsoft.com/office/drawing/2014/main" id="{10CF00A9-A5DB-D386-E3A9-9FC3123A5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005" y="103994"/>
                <a:ext cx="3158109" cy="646331"/>
              </a:xfrm>
              <a:prstGeom prst="rect">
                <a:avLst/>
              </a:prstGeom>
              <a:blipFill>
                <a:blip r:embed="rId5"/>
                <a:stretch>
                  <a:fillRect l="-1600" t="-15385" r="-5200" b="-326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94828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5DEC80-5C0D-2582-3935-20F21BF1E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A9A9-A2A1-824E-94D9-FEEB1E4F4B96}" type="slidenum">
              <a:rPr kumimoji="1" lang="zh-CN" altLang="en-US" smtClean="0">
                <a:solidFill>
                  <a:schemeClr val="bg1"/>
                </a:solidFill>
              </a:rPr>
              <a:t>33</a:t>
            </a:fld>
            <a:endParaRPr kumimoji="1" lang="zh-CN" altLang="en-US">
              <a:solidFill>
                <a:schemeClr val="bg1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67955FA-C919-8344-6DA4-331AE50D4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451" y="1278995"/>
            <a:ext cx="1922823" cy="42912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41138BC-783E-61EC-15BA-8BFA371A5396}"/>
              </a:ext>
            </a:extLst>
          </p:cNvPr>
          <p:cNvSpPr txBox="1"/>
          <p:nvPr/>
        </p:nvSpPr>
        <p:spPr>
          <a:xfrm>
            <a:off x="2319647" y="1278995"/>
            <a:ext cx="142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solidFill>
                  <a:schemeClr val="bg1"/>
                </a:solidFill>
              </a:rPr>
              <a:t>Hamiltonian:</a:t>
            </a:r>
            <a:endParaRPr kumimoji="1" lang="zh-CN" altLang="en-US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365D443-B29B-23DC-75CF-49A3474C7AB6}"/>
                  </a:ext>
                </a:extLst>
              </p:cNvPr>
              <p:cNvSpPr txBox="1"/>
              <p:nvPr/>
            </p:nvSpPr>
            <p:spPr>
              <a:xfrm>
                <a:off x="1948444" y="1865424"/>
                <a:ext cx="6243697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chemeClr val="bg1"/>
                    </a:solidFill>
                  </a:rPr>
                  <a:t>The SU(3) conserving Hamiltonian is diagonalized by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kumimoji="1"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acc>
                          <m:accPr>
                            <m:chr m:val="̅"/>
                            <m:ctrlPr>
                              <a:rPr kumimoji="1"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acc>
                      </m:sup>
                    </m:sSubSup>
                  </m:oMath>
                </a14:m>
                <a:r>
                  <a:rPr kumimoji="1" lang="en-US" altLang="zh-CN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kumimoji="1"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bSup>
                  </m:oMath>
                </a14:m>
                <a:r>
                  <a:rPr kumimoji="1" lang="en-US" altLang="zh-CN" dirty="0">
                    <a:solidFill>
                      <a:schemeClr val="bg1"/>
                    </a:solidFill>
                  </a:rPr>
                  <a:t> :</a:t>
                </a:r>
                <a:endParaRPr kumimoji="1" lang="zh-CN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365D443-B29B-23DC-75CF-49A3474C7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444" y="1865424"/>
                <a:ext cx="6243697" cy="395621"/>
              </a:xfrm>
              <a:prstGeom prst="rect">
                <a:avLst/>
              </a:prstGeom>
              <a:blipFill>
                <a:blip r:embed="rId3"/>
                <a:stretch>
                  <a:fillRect l="-811" b="-21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36D5846-3459-D093-EC06-63D145729209}"/>
                  </a:ext>
                </a:extLst>
              </p:cNvPr>
              <p:cNvSpPr txBox="1"/>
              <p:nvPr/>
            </p:nvSpPr>
            <p:spPr>
              <a:xfrm>
                <a:off x="1948443" y="2946681"/>
                <a:ext cx="49378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chemeClr val="bg1"/>
                    </a:solidFill>
                  </a:rPr>
                  <a:t>The full Hamiltonian is diagonalized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Ξ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zh-CN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Ξ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𝑐</m:t>
                        </m:r>
                      </m:sub>
                    </m:sSub>
                    <m:r>
                      <a:rPr lang="en-US" altLang="zh-CN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charset="0"/>
                      </a:rPr>
                      <m:t>′ </m:t>
                    </m:r>
                  </m:oMath>
                </a14:m>
                <a:r>
                  <a:rPr kumimoji="1" lang="en-US" altLang="zh-CN" dirty="0">
                    <a:solidFill>
                      <a:schemeClr val="bg1"/>
                    </a:solidFill>
                  </a:rPr>
                  <a:t>:</a:t>
                </a:r>
                <a:endParaRPr kumimoji="1" lang="zh-CN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36D5846-3459-D093-EC06-63D145729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443" y="2946681"/>
                <a:ext cx="4937890" cy="369332"/>
              </a:xfrm>
              <a:prstGeom prst="rect">
                <a:avLst/>
              </a:prstGeom>
              <a:blipFill>
                <a:blip r:embed="rId4"/>
                <a:stretch>
                  <a:fillRect l="-1026" t="-6452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03AF4440-5891-7ACF-2E97-150B1882A4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2267" y="2266852"/>
            <a:ext cx="4652011" cy="57826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E3C98F6-7E0D-27ED-14BA-F8B270462D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1355" y="3438674"/>
            <a:ext cx="4573837" cy="5339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DFF2BE4-755B-47DC-A41B-81EF5E9002F9}"/>
                  </a:ext>
                </a:extLst>
              </p:cNvPr>
              <p:cNvSpPr txBox="1"/>
              <p:nvPr/>
            </p:nvSpPr>
            <p:spPr>
              <a:xfrm>
                <a:off x="1927839" y="4270367"/>
                <a:ext cx="8336321" cy="514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000" dirty="0">
                    <a:solidFill>
                      <a:schemeClr val="bg1"/>
                    </a:solidFill>
                  </a:rPr>
                  <a:t>Transformation between doublets: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⟩"/>
                            <m:ctrlPr>
                              <a:rPr kumimoji="1" lang="en-US" altLang="zh-CN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kumimoji="1" lang="en-US" altLang="zh-CN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kumimoji="1" lang="en-US" altLang="zh-CN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kumimoji="1" lang="en-US" altLang="zh-CN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kumimoji="1" lang="en-US" altLang="zh-CN" sz="2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20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Ξ</m:t>
                                    </m:r>
                                  </m:e>
                                  <m:sub>
                                    <m:r>
                                      <a:rPr kumimoji="1" lang="en-US" altLang="zh-CN" sz="2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acc>
                                      <m:accPr>
                                        <m:chr m:val="̅"/>
                                        <m:ctrlPr>
                                          <a:rPr kumimoji="1" lang="en-US" altLang="zh-CN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1" lang="en-US" altLang="zh-CN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acc>
                                  </m:sup>
                                </m:sSubSup>
                              </m:e>
                            </m:d>
                            <m:r>
                              <a:rPr kumimoji="1" lang="en-US" altLang="zh-CN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 |</m:t>
                            </m:r>
                            <m:sSubSup>
                              <m:sSubSupPr>
                                <m:ctrlPr>
                                  <a:rPr kumimoji="1" lang="en-US" altLang="zh-CN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zh-CN" sz="20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Ξ</m:t>
                                </m:r>
                              </m:e>
                              <m:sub>
                                <m:r>
                                  <a:rPr kumimoji="1" lang="en-US" altLang="zh-CN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kumimoji="1" lang="en-US" altLang="zh-CN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bSup>
                            <m:r>
                              <a:rPr kumimoji="1" lang="en-US" altLang="zh-CN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⟩</m:t>
                            </m:r>
                          </m:e>
                        </m:d>
                      </m:e>
                      <m:sup>
                        <m:r>
                          <a:rPr kumimoji="1" lang="en-US" altLang="zh-CN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kumimoji="1" lang="en-US" altLang="zh-CN" sz="20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⟩"/>
                            <m:ctrlPr>
                              <a:rPr kumimoji="1" lang="en-US" altLang="zh-CN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r>
                          <a:rPr kumimoji="1" lang="en-US" altLang="zh-CN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kumimoji="1" lang="en-US" altLang="zh-CN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kumimoji="1" lang="en-US" altLang="zh-CN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kumimoji="1" lang="en-US" altLang="zh-CN" sz="2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20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Ξ</m:t>
                                    </m:r>
                                  </m:e>
                                  <m:sub>
                                    <m:r>
                                      <a:rPr kumimoji="1" lang="en-US" altLang="zh-CN" sz="2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/>
                                </m:sSubSup>
                              </m:e>
                            </m:d>
                            <m:r>
                              <a:rPr kumimoji="1" lang="en-US" altLang="zh-CN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 |</m:t>
                            </m:r>
                            <m:sSubSup>
                              <m:sSubSupPr>
                                <m:ctrlPr>
                                  <a:rPr kumimoji="1" lang="en-US" altLang="zh-CN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zh-CN" sz="20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Ξ</m:t>
                                </m:r>
                              </m:e>
                              <m:sub>
                                <m:r>
                                  <a:rPr kumimoji="1" lang="en-US" altLang="zh-CN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kumimoji="1" lang="en-US" altLang="zh-CN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kumimoji="1" lang="en-US" altLang="zh-CN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⟩</m:t>
                            </m:r>
                          </m:e>
                        </m:d>
                      </m:e>
                      <m:sup>
                        <m:r>
                          <a:rPr kumimoji="1" lang="en-US" altLang="zh-CN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kumimoji="1" lang="zh-CN" alt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DFF2BE4-755B-47DC-A41B-81EF5E900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839" y="4270367"/>
                <a:ext cx="8336321" cy="514693"/>
              </a:xfrm>
              <a:prstGeom prst="rect">
                <a:avLst/>
              </a:prstGeom>
              <a:blipFill>
                <a:blip r:embed="rId7"/>
                <a:stretch>
                  <a:fillRect l="-760" b="-170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17">
            <a:extLst>
              <a:ext uri="{FF2B5EF4-FFF2-40B4-BE49-F238E27FC236}">
                <a16:creationId xmlns:a16="http://schemas.microsoft.com/office/drawing/2014/main" id="{8703DA1C-11F1-7D02-3206-B3CC4F949E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9365" y="4926938"/>
            <a:ext cx="4230370" cy="8558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7">
                <a:extLst>
                  <a:ext uri="{FF2B5EF4-FFF2-40B4-BE49-F238E27FC236}">
                    <a16:creationId xmlns:a16="http://schemas.microsoft.com/office/drawing/2014/main" id="{7E6059E7-A8E4-0103-F784-6EC96CDCD7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005" y="103994"/>
                <a:ext cx="3158109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" altLang="zh-CN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𝜩</m:t>
                        </m:r>
                      </m:e>
                      <m:sub>
                        <m:r>
                          <a:rPr lang="en-US" altLang="zh-CN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zh-CN" sz="36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kumimoji="1" lang="en-US" altLang="zh-CN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" altLang="zh-CN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𝜩</m:t>
                        </m:r>
                      </m:e>
                      <m:sub>
                        <m:r>
                          <a:rPr kumimoji="1" lang="en-US" altLang="zh-CN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  <m:sup>
                        <m:r>
                          <a:rPr kumimoji="1" lang="en-US" altLang="zh-CN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kumimoji="1" lang="en-US" altLang="zh-C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mixing</a:t>
                </a:r>
              </a:p>
            </p:txBody>
          </p:sp>
        </mc:Choice>
        <mc:Fallback xmlns="">
          <p:sp>
            <p:nvSpPr>
              <p:cNvPr id="2" name="TextBox 7">
                <a:extLst>
                  <a:ext uri="{FF2B5EF4-FFF2-40B4-BE49-F238E27FC236}">
                    <a16:creationId xmlns:a16="http://schemas.microsoft.com/office/drawing/2014/main" id="{7E6059E7-A8E4-0103-F784-6EC96CDCD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005" y="103994"/>
                <a:ext cx="3158109" cy="646331"/>
              </a:xfrm>
              <a:prstGeom prst="rect">
                <a:avLst/>
              </a:prstGeom>
              <a:blipFill>
                <a:blip r:embed="rId9"/>
                <a:stretch>
                  <a:fillRect l="-1600" t="-15385" r="-5200" b="-326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6602B43A-2B07-4560-9107-0A6747F84A5A}"/>
              </a:ext>
            </a:extLst>
          </p:cNvPr>
          <p:cNvSpPr txBox="1"/>
          <p:nvPr/>
        </p:nvSpPr>
        <p:spPr>
          <a:xfrm>
            <a:off x="4990004" y="6180493"/>
            <a:ext cx="6099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Hang Liu,, Wei Wang,Qi-An Zhang</a:t>
            </a:r>
            <a:r>
              <a:rPr lang="en-US" altLang="zh-CN" dirty="0">
                <a:solidFill>
                  <a:schemeClr val="bg1"/>
                </a:solidFill>
              </a:rPr>
              <a:t>, </a:t>
            </a:r>
            <a:r>
              <a:rPr lang="zh-CN" altLang="en-US" dirty="0">
                <a:solidFill>
                  <a:schemeClr val="bg1"/>
                </a:solidFill>
              </a:rPr>
              <a:t> 2309.05432</a:t>
            </a:r>
          </a:p>
        </p:txBody>
      </p:sp>
    </p:spTree>
    <p:extLst>
      <p:ext uri="{BB962C8B-B14F-4D97-AF65-F5344CB8AC3E}">
        <p14:creationId xmlns:p14="http://schemas.microsoft.com/office/powerpoint/2010/main" val="3197071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5DEC80-5C0D-2582-3935-20F21BF1E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A9A9-A2A1-824E-94D9-FEEB1E4F4B96}" type="slidenum">
              <a:rPr kumimoji="1" lang="zh-CN" altLang="en-US" smtClean="0">
                <a:solidFill>
                  <a:schemeClr val="bg1"/>
                </a:solidFill>
              </a:rPr>
              <a:t>34</a:t>
            </a:fld>
            <a:endParaRPr kumimoji="1" lang="zh-CN" altLang="en-US">
              <a:solidFill>
                <a:schemeClr val="bg1"/>
              </a:solidFill>
            </a:endParaRPr>
          </a:p>
        </p:txBody>
      </p:sp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id="{ACA6462A-69D4-3175-DF84-206DC8080949}"/>
              </a:ext>
            </a:extLst>
          </p:cNvPr>
          <p:cNvCxnSpPr/>
          <p:nvPr/>
        </p:nvCxnSpPr>
        <p:spPr>
          <a:xfrm>
            <a:off x="2319647" y="985652"/>
            <a:ext cx="755270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D8E7A379-052D-F751-68AE-0B3592F88DCC}"/>
                  </a:ext>
                </a:extLst>
              </p:cNvPr>
              <p:cNvSpPr txBox="1"/>
              <p:nvPr/>
            </p:nvSpPr>
            <p:spPr>
              <a:xfrm>
                <a:off x="2319646" y="1300480"/>
                <a:ext cx="3464346" cy="472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chemeClr val="bg1"/>
                    </a:solidFill>
                  </a:rPr>
                  <a:t>In the basis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⟩"/>
                            <m:ctrlPr>
                              <a:rPr kumimoji="1"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kumimoji="1"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kumimoji="1"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kumimoji="1" lang="en-US" altLang="zh-C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kumimoji="1" lang="en-US" altLang="zh-C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Ξ</m:t>
                                    </m:r>
                                  </m:e>
                                  <m:sub>
                                    <m:r>
                                      <a:rPr kumimoji="1" lang="en-US" altLang="zh-C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acc>
                                      <m:accPr>
                                        <m:chr m:val="̅"/>
                                        <m:ctrlPr>
                                          <a:rPr kumimoji="1" lang="en-US" altLang="zh-CN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1" lang="en-US" altLang="zh-CN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acc>
                                  </m:sup>
                                </m:sSubSup>
                              </m:e>
                            </m:d>
                            <m:r>
                              <a:rPr kumimoji="1"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 |</m:t>
                            </m:r>
                            <m:sSubSup>
                              <m:sSubSupPr>
                                <m:ctrlPr>
                                  <a:rPr kumimoji="1" lang="en-US" altLang="zh-C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zh-C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Ξ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kumimoji="1" lang="en-US" altLang="zh-C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bSup>
                            <m:r>
                              <a:rPr kumimoji="1"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⟩</m:t>
                            </m:r>
                          </m:e>
                        </m:d>
                      </m:e>
                      <m:sup>
                        <m:r>
                          <a:rPr kumimoji="1"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kumimoji="1" lang="en-US" altLang="zh-CN" dirty="0">
                    <a:solidFill>
                      <a:schemeClr val="bg1"/>
                    </a:solidFill>
                  </a:rPr>
                  <a:t> :</a:t>
                </a:r>
                <a:endParaRPr kumimoji="1" lang="zh-CN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D8E7A379-052D-F751-68AE-0B3592F88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646" y="1300480"/>
                <a:ext cx="3464346" cy="472694"/>
              </a:xfrm>
              <a:prstGeom prst="rect">
                <a:avLst/>
              </a:prstGeom>
              <a:blipFill>
                <a:blip r:embed="rId2"/>
                <a:stretch>
                  <a:fillRect l="-1460" r="-365" b="-18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85A7F78D-6433-BA6D-FB99-5CA77B5FE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538" y="3438452"/>
            <a:ext cx="6221967" cy="126584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1456AF0-D3F3-069B-0761-B650C94007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040" y="1916639"/>
            <a:ext cx="4877919" cy="79742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5401AD7-40FC-5960-8742-65A754C9FEEC}"/>
              </a:ext>
            </a:extLst>
          </p:cNvPr>
          <p:cNvSpPr txBox="1"/>
          <p:nvPr/>
        </p:nvSpPr>
        <p:spPr>
          <a:xfrm>
            <a:off x="3011584" y="2053739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</a:rPr>
              <a:t>H =</a:t>
            </a:r>
            <a:endParaRPr kumimoji="1" lang="zh-CN" altLang="en-US" sz="2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DA45D1E-93EC-EC28-C7F9-4655D6B3CCF9}"/>
                  </a:ext>
                </a:extLst>
              </p:cNvPr>
              <p:cNvSpPr txBox="1"/>
              <p:nvPr/>
            </p:nvSpPr>
            <p:spPr>
              <a:xfrm>
                <a:off x="6563361" y="2957886"/>
                <a:ext cx="18342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kumimoji="1" lang="en-US" altLang="zh-C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kumimoji="1" lang="en-US" altLang="zh-C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kumimoji="1" lang="en-US" altLang="zh-C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kumimoji="1" lang="en-US" altLang="zh-C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kumimoji="1" lang="en-US" altLang="zh-C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zh-C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kumimoji="1" lang="zh-CN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DA45D1E-93EC-EC28-C7F9-4655D6B3C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361" y="2957886"/>
                <a:ext cx="1834285" cy="461665"/>
              </a:xfrm>
              <a:prstGeom prst="rect">
                <a:avLst/>
              </a:prstGeom>
              <a:blipFill>
                <a:blip r:embed="rId5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下箭头 11">
            <a:extLst>
              <a:ext uri="{FF2B5EF4-FFF2-40B4-BE49-F238E27FC236}">
                <a16:creationId xmlns:a16="http://schemas.microsoft.com/office/drawing/2014/main" id="{3ECC853D-CD0B-3DD7-76AB-706972C28D73}"/>
              </a:ext>
            </a:extLst>
          </p:cNvPr>
          <p:cNvSpPr/>
          <p:nvPr/>
        </p:nvSpPr>
        <p:spPr>
          <a:xfrm>
            <a:off x="5628640" y="2881762"/>
            <a:ext cx="934721" cy="688485"/>
          </a:xfrm>
          <a:prstGeom prst="down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4F4F6EF-3FAD-1529-E9D0-A763BB2DF5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7537" y="5302365"/>
            <a:ext cx="4509770" cy="889636"/>
          </a:xfrm>
          <a:prstGeom prst="rect">
            <a:avLst/>
          </a:prstGeom>
        </p:spPr>
      </p:pic>
      <p:sp>
        <p:nvSpPr>
          <p:cNvPr id="17" name="框架 16">
            <a:extLst>
              <a:ext uri="{FF2B5EF4-FFF2-40B4-BE49-F238E27FC236}">
                <a16:creationId xmlns:a16="http://schemas.microsoft.com/office/drawing/2014/main" id="{DE652269-9AC5-270A-865F-1F6271F885AB}"/>
              </a:ext>
            </a:extLst>
          </p:cNvPr>
          <p:cNvSpPr/>
          <p:nvPr/>
        </p:nvSpPr>
        <p:spPr>
          <a:xfrm>
            <a:off x="6168120" y="1937035"/>
            <a:ext cx="2112280" cy="412831"/>
          </a:xfrm>
          <a:prstGeom prst="frame">
            <a:avLst>
              <a:gd name="adj1" fmla="val 8065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18" name="框架 17">
            <a:extLst>
              <a:ext uri="{FF2B5EF4-FFF2-40B4-BE49-F238E27FC236}">
                <a16:creationId xmlns:a16="http://schemas.microsoft.com/office/drawing/2014/main" id="{37410AA0-DCA9-11D2-CC1C-61CACC82EE88}"/>
              </a:ext>
            </a:extLst>
          </p:cNvPr>
          <p:cNvSpPr/>
          <p:nvPr/>
        </p:nvSpPr>
        <p:spPr>
          <a:xfrm>
            <a:off x="6660571" y="3823936"/>
            <a:ext cx="2642758" cy="482905"/>
          </a:xfrm>
          <a:prstGeom prst="frame">
            <a:avLst>
              <a:gd name="adj1" fmla="val 8065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19" name="上下箭头 18">
            <a:extLst>
              <a:ext uri="{FF2B5EF4-FFF2-40B4-BE49-F238E27FC236}">
                <a16:creationId xmlns:a16="http://schemas.microsoft.com/office/drawing/2014/main" id="{08892FA8-7FCA-E02E-8FEF-8EB52940520C}"/>
              </a:ext>
            </a:extLst>
          </p:cNvPr>
          <p:cNvSpPr/>
          <p:nvPr/>
        </p:nvSpPr>
        <p:spPr>
          <a:xfrm rot="20245402">
            <a:off x="8307226" y="2617505"/>
            <a:ext cx="280075" cy="1190848"/>
          </a:xfrm>
          <a:prstGeom prst="upDownArrow">
            <a:avLst>
              <a:gd name="adj1" fmla="val 40146"/>
              <a:gd name="adj2" fmla="val 81927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21" name="下箭头 20">
            <a:extLst>
              <a:ext uri="{FF2B5EF4-FFF2-40B4-BE49-F238E27FC236}">
                <a16:creationId xmlns:a16="http://schemas.microsoft.com/office/drawing/2014/main" id="{06CA3159-53E0-E058-E7D3-ECF28FE5255F}"/>
              </a:ext>
            </a:extLst>
          </p:cNvPr>
          <p:cNvSpPr/>
          <p:nvPr/>
        </p:nvSpPr>
        <p:spPr>
          <a:xfrm>
            <a:off x="5643334" y="4764577"/>
            <a:ext cx="920026" cy="537789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7">
                <a:extLst>
                  <a:ext uri="{FF2B5EF4-FFF2-40B4-BE49-F238E27FC236}">
                    <a16:creationId xmlns:a16="http://schemas.microsoft.com/office/drawing/2014/main" id="{2587978A-D94C-03C1-6FE2-84590169A7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005" y="103994"/>
                <a:ext cx="3158109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" altLang="zh-CN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𝜩</m:t>
                        </m:r>
                      </m:e>
                      <m:sub>
                        <m:r>
                          <a:rPr lang="en-US" altLang="zh-CN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zh-CN" sz="36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kumimoji="1" lang="en-US" altLang="zh-CN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" altLang="zh-CN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𝜩</m:t>
                        </m:r>
                      </m:e>
                      <m:sub>
                        <m:r>
                          <a:rPr kumimoji="1" lang="en-US" altLang="zh-CN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  <m:sup>
                        <m:r>
                          <a:rPr kumimoji="1" lang="en-US" altLang="zh-CN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kumimoji="1" lang="en-US" altLang="zh-C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mixing</a:t>
                </a:r>
              </a:p>
            </p:txBody>
          </p:sp>
        </mc:Choice>
        <mc:Fallback xmlns="">
          <p:sp>
            <p:nvSpPr>
              <p:cNvPr id="3" name="TextBox 7">
                <a:extLst>
                  <a:ext uri="{FF2B5EF4-FFF2-40B4-BE49-F238E27FC236}">
                    <a16:creationId xmlns:a16="http://schemas.microsoft.com/office/drawing/2014/main" id="{2587978A-D94C-03C1-6FE2-84590169A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005" y="103994"/>
                <a:ext cx="3158109" cy="646331"/>
              </a:xfrm>
              <a:prstGeom prst="rect">
                <a:avLst/>
              </a:prstGeom>
              <a:blipFill>
                <a:blip r:embed="rId7"/>
                <a:stretch>
                  <a:fillRect l="-1600" t="-15385" r="-5200" b="-326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FF04569F-C123-7CB8-5F76-A6E61722C5A7}"/>
              </a:ext>
            </a:extLst>
          </p:cNvPr>
          <p:cNvSpPr txBox="1"/>
          <p:nvPr/>
        </p:nvSpPr>
        <p:spPr>
          <a:xfrm>
            <a:off x="4990004" y="6180493"/>
            <a:ext cx="6099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Hang Liu,, Wei Wang,Qi-An Zhang</a:t>
            </a:r>
            <a:r>
              <a:rPr lang="en-US" altLang="zh-CN" dirty="0">
                <a:solidFill>
                  <a:schemeClr val="bg1"/>
                </a:solidFill>
              </a:rPr>
              <a:t>, </a:t>
            </a:r>
            <a:r>
              <a:rPr lang="zh-CN" altLang="en-US" dirty="0">
                <a:solidFill>
                  <a:schemeClr val="bg1"/>
                </a:solidFill>
              </a:rPr>
              <a:t> 2309.05432</a:t>
            </a:r>
          </a:p>
        </p:txBody>
      </p:sp>
    </p:spTree>
    <p:extLst>
      <p:ext uri="{BB962C8B-B14F-4D97-AF65-F5344CB8AC3E}">
        <p14:creationId xmlns:p14="http://schemas.microsoft.com/office/powerpoint/2010/main" val="33049616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5DEC80-5C0D-2582-3935-20F21BF1E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A9A9-A2A1-824E-94D9-FEEB1E4F4B96}" type="slidenum">
              <a:rPr kumimoji="1" lang="zh-CN" altLang="en-US" smtClean="0">
                <a:solidFill>
                  <a:schemeClr val="bg1"/>
                </a:solidFill>
              </a:rPr>
              <a:t>35</a:t>
            </a:fld>
            <a:endParaRPr kumimoji="1" lang="zh-CN" altLang="en-US">
              <a:solidFill>
                <a:schemeClr val="bg1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664A24C-266C-513E-DAEB-7CB78E4EA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178" y="2773143"/>
            <a:ext cx="4479055" cy="91057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8E49968-56E2-4A01-A33B-33D61FBF1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919" y="1340599"/>
            <a:ext cx="1922823" cy="42912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1D02CF5-BA28-1054-2511-26092A751520}"/>
              </a:ext>
            </a:extLst>
          </p:cNvPr>
          <p:cNvSpPr txBox="1"/>
          <p:nvPr/>
        </p:nvSpPr>
        <p:spPr>
          <a:xfrm>
            <a:off x="2218686" y="1370497"/>
            <a:ext cx="221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On the another hand: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下箭头 8">
            <a:extLst>
              <a:ext uri="{FF2B5EF4-FFF2-40B4-BE49-F238E27FC236}">
                <a16:creationId xmlns:a16="http://schemas.microsoft.com/office/drawing/2014/main" id="{9F9B6433-5BF4-41F5-1EBE-6ECA37D12A56}"/>
              </a:ext>
            </a:extLst>
          </p:cNvPr>
          <p:cNvSpPr/>
          <p:nvPr/>
        </p:nvSpPr>
        <p:spPr>
          <a:xfrm>
            <a:off x="5488705" y="1869570"/>
            <a:ext cx="739376" cy="568871"/>
          </a:xfrm>
          <a:prstGeom prst="down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8E39F6F-D6D5-BE15-01D1-8FB869B399A8}"/>
                  </a:ext>
                </a:extLst>
              </p:cNvPr>
              <p:cNvSpPr txBox="1"/>
              <p:nvPr/>
            </p:nvSpPr>
            <p:spPr>
              <a:xfrm>
                <a:off x="6695440" y="1849495"/>
                <a:ext cx="1917384" cy="452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kumimoji="1" lang="en-US" altLang="zh-CN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1" lang="en-US" altLang="zh-CN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CN" sz="2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Ξ</m:t>
                              </m:r>
                            </m:e>
                            <m:sub>
                              <m:r>
                                <a:rPr kumimoji="1" lang="en-US" altLang="zh-CN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kumimoji="1" lang="en-US" altLang="zh-CN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bSup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zh-CN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kumimoji="1" lang="en-US" altLang="zh-CN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kumimoji="1" lang="en-US" altLang="zh-CN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CN" sz="2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Ξ</m:t>
                              </m:r>
                            </m:e>
                            <m:sub>
                              <m:r>
                                <a:rPr kumimoji="1" lang="en-US" altLang="zh-CN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acc>
                                <m:accPr>
                                  <m:chr m:val="̅"/>
                                  <m:ctrlPr>
                                    <a:rPr kumimoji="1" lang="en-US" altLang="zh-CN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acc>
                            </m:sup>
                          </m:sSubSup>
                        </m:e>
                      </m:d>
                      <m:r>
                        <a:rPr kumimoji="1" lang="en-US" altLang="zh-CN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en-US" altLang="zh-CN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8E39F6F-D6D5-BE15-01D1-8FB869B39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440" y="1849495"/>
                <a:ext cx="1917384" cy="4523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48E92504-F83F-3D23-75FC-B3B7D2AB0A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460" y="5471447"/>
            <a:ext cx="4187190" cy="8018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824E3CD-A974-6789-5B19-3A1A437128BE}"/>
                  </a:ext>
                </a:extLst>
              </p:cNvPr>
              <p:cNvSpPr txBox="1"/>
              <p:nvPr/>
            </p:nvSpPr>
            <p:spPr>
              <a:xfrm>
                <a:off x="6614160" y="2347768"/>
                <a:ext cx="33008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zh-CN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zh-CN" sz="2000" dirty="0">
                    <a:solidFill>
                      <a:schemeClr val="bg1"/>
                    </a:solidFill>
                  </a:rPr>
                  <a:t> conserves SU(3) symmetry</a:t>
                </a: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824E3CD-A974-6789-5B19-3A1A43712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160" y="2347768"/>
                <a:ext cx="3300840" cy="400110"/>
              </a:xfrm>
              <a:prstGeom prst="rect">
                <a:avLst/>
              </a:prstGeom>
              <a:blipFill>
                <a:blip r:embed="rId6"/>
                <a:stretch>
                  <a:fillRect t="-6061" r="-1149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D80EAC82-DFCF-973A-D34B-DD5C8C2B35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1060" y="4243468"/>
            <a:ext cx="4509770" cy="889636"/>
          </a:xfrm>
          <a:prstGeom prst="rect">
            <a:avLst/>
          </a:prstGeom>
        </p:spPr>
      </p:pic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91554E82-CA23-88EF-BF50-E8C7F161C837}"/>
              </a:ext>
            </a:extLst>
          </p:cNvPr>
          <p:cNvCxnSpPr>
            <a:cxnSpLocks/>
          </p:cNvCxnSpPr>
          <p:nvPr/>
        </p:nvCxnSpPr>
        <p:spPr>
          <a:xfrm>
            <a:off x="5156844" y="3683719"/>
            <a:ext cx="254000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EAB59836-7ED7-0629-7FDF-0900D90A13A2}"/>
              </a:ext>
            </a:extLst>
          </p:cNvPr>
          <p:cNvSpPr txBox="1"/>
          <p:nvPr/>
        </p:nvSpPr>
        <p:spPr>
          <a:xfrm>
            <a:off x="8143240" y="3100223"/>
            <a:ext cx="1967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schemeClr val="bg1"/>
                </a:solidFill>
              </a:rPr>
              <a:t>An </a:t>
            </a:r>
            <a:r>
              <a:rPr kumimoji="1" lang="en-US" altLang="zh-CN" sz="2000" dirty="0" err="1">
                <a:solidFill>
                  <a:schemeClr val="bg1"/>
                </a:solidFill>
              </a:rPr>
              <a:t>unkown</a:t>
            </a:r>
            <a:r>
              <a:rPr kumimoji="1" lang="en-US" altLang="zh-CN" sz="2000" dirty="0">
                <a:solidFill>
                  <a:schemeClr val="bg1"/>
                </a:solidFill>
              </a:rPr>
              <a:t> matrix element</a:t>
            </a:r>
            <a:endParaRPr kumimoji="1" lang="zh-CN" altLang="en-US" sz="2000" dirty="0">
              <a:solidFill>
                <a:schemeClr val="bg1"/>
              </a:solidFill>
            </a:endParaRPr>
          </a:p>
        </p:txBody>
      </p:sp>
      <p:cxnSp>
        <p:nvCxnSpPr>
          <p:cNvPr id="18" name="直线连接符 17">
            <a:extLst>
              <a:ext uri="{FF2B5EF4-FFF2-40B4-BE49-F238E27FC236}">
                <a16:creationId xmlns:a16="http://schemas.microsoft.com/office/drawing/2014/main" id="{C4F1D9E8-F7C2-3494-3804-666CF8F60144}"/>
              </a:ext>
            </a:extLst>
          </p:cNvPr>
          <p:cNvCxnSpPr>
            <a:cxnSpLocks/>
          </p:cNvCxnSpPr>
          <p:nvPr/>
        </p:nvCxnSpPr>
        <p:spPr>
          <a:xfrm>
            <a:off x="7106940" y="5089548"/>
            <a:ext cx="875011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12C26945-AEE1-AA90-1AB0-894BDDDFB876}"/>
              </a:ext>
            </a:extLst>
          </p:cNvPr>
          <p:cNvSpPr txBox="1"/>
          <p:nvPr/>
        </p:nvSpPr>
        <p:spPr>
          <a:xfrm>
            <a:off x="8313972" y="4687134"/>
            <a:ext cx="151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solidFill>
                  <a:schemeClr val="bg1"/>
                </a:solidFill>
              </a:rPr>
              <a:t>Mixing angle</a:t>
            </a:r>
            <a:endParaRPr kumimoji="1"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1" name="上下箭头 20">
            <a:extLst>
              <a:ext uri="{FF2B5EF4-FFF2-40B4-BE49-F238E27FC236}">
                <a16:creationId xmlns:a16="http://schemas.microsoft.com/office/drawing/2014/main" id="{6DDDF283-A7AE-47B2-1879-3EFA07C3668E}"/>
              </a:ext>
            </a:extLst>
          </p:cNvPr>
          <p:cNvSpPr/>
          <p:nvPr/>
        </p:nvSpPr>
        <p:spPr>
          <a:xfrm>
            <a:off x="8870614" y="3796240"/>
            <a:ext cx="280075" cy="884879"/>
          </a:xfrm>
          <a:prstGeom prst="upDownArrow">
            <a:avLst>
              <a:gd name="adj1" fmla="val 43173"/>
              <a:gd name="adj2" fmla="val 52937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D21D4FC8-4B29-4B18-250B-A1868F5F4E9E}"/>
                  </a:ext>
                </a:extLst>
              </p:cNvPr>
              <p:cNvSpPr txBox="1"/>
              <p:nvPr/>
            </p:nvSpPr>
            <p:spPr>
              <a:xfrm>
                <a:off x="2218685" y="5672293"/>
                <a:ext cx="14646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000" b="1" dirty="0">
                    <a:solidFill>
                      <a:schemeClr val="bg1"/>
                    </a:solidFill>
                  </a:rPr>
                  <a:t>Extracting </a:t>
                </a:r>
                <a14:m>
                  <m:oMath xmlns:m="http://schemas.openxmlformats.org/officeDocument/2006/math">
                    <m:r>
                      <a:rPr kumimoji="1" lang="en-US" altLang="zh-CN" sz="2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endParaRPr kumimoji="1" lang="zh-CN" alt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D21D4FC8-4B29-4B18-250B-A1868F5F4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685" y="5672293"/>
                <a:ext cx="1464632" cy="400110"/>
              </a:xfrm>
              <a:prstGeom prst="rect">
                <a:avLst/>
              </a:prstGeom>
              <a:blipFill>
                <a:blip r:embed="rId8"/>
                <a:stretch>
                  <a:fillRect l="-4310" t="-6061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右箭头 22">
            <a:extLst>
              <a:ext uri="{FF2B5EF4-FFF2-40B4-BE49-F238E27FC236}">
                <a16:creationId xmlns:a16="http://schemas.microsoft.com/office/drawing/2014/main" id="{C9798FEF-458B-C018-192A-414A768136E7}"/>
              </a:ext>
            </a:extLst>
          </p:cNvPr>
          <p:cNvSpPr/>
          <p:nvPr/>
        </p:nvSpPr>
        <p:spPr>
          <a:xfrm>
            <a:off x="3999996" y="5723093"/>
            <a:ext cx="711200" cy="298510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7">
                <a:extLst>
                  <a:ext uri="{FF2B5EF4-FFF2-40B4-BE49-F238E27FC236}">
                    <a16:creationId xmlns:a16="http://schemas.microsoft.com/office/drawing/2014/main" id="{029F1155-79C5-69AD-1D95-E4199C6962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005" y="103994"/>
                <a:ext cx="3158109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" altLang="zh-CN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𝜩</m:t>
                        </m:r>
                      </m:e>
                      <m:sub>
                        <m:r>
                          <a:rPr lang="en-US" altLang="zh-CN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zh-CN" sz="36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kumimoji="1" lang="en-US" altLang="zh-CN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" altLang="zh-CN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𝜩</m:t>
                        </m:r>
                      </m:e>
                      <m:sub>
                        <m:r>
                          <a:rPr kumimoji="1" lang="en-US" altLang="zh-CN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  <m:sup>
                        <m:r>
                          <a:rPr kumimoji="1" lang="en-US" altLang="zh-CN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kumimoji="1" lang="en-US" altLang="zh-C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mixing</a:t>
                </a:r>
              </a:p>
            </p:txBody>
          </p:sp>
        </mc:Choice>
        <mc:Fallback xmlns="">
          <p:sp>
            <p:nvSpPr>
              <p:cNvPr id="2" name="TextBox 7">
                <a:extLst>
                  <a:ext uri="{FF2B5EF4-FFF2-40B4-BE49-F238E27FC236}">
                    <a16:creationId xmlns:a16="http://schemas.microsoft.com/office/drawing/2014/main" id="{029F1155-79C5-69AD-1D95-E4199C696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005" y="103994"/>
                <a:ext cx="3158109" cy="646331"/>
              </a:xfrm>
              <a:prstGeom prst="rect">
                <a:avLst/>
              </a:prstGeom>
              <a:blipFill>
                <a:blip r:embed="rId9"/>
                <a:stretch>
                  <a:fillRect l="-1600" t="-15385" r="-5200" b="-326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6B1844B4-2CD0-1BB7-5860-0C2ECAEE8DFE}"/>
              </a:ext>
            </a:extLst>
          </p:cNvPr>
          <p:cNvSpPr txBox="1"/>
          <p:nvPr/>
        </p:nvSpPr>
        <p:spPr>
          <a:xfrm>
            <a:off x="5488705" y="6364758"/>
            <a:ext cx="6099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Hang Liu,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zh-CN" altLang="en-US" dirty="0">
                <a:solidFill>
                  <a:schemeClr val="bg1"/>
                </a:solidFill>
              </a:rPr>
              <a:t>Wei Wang,Qi-An Zhang</a:t>
            </a:r>
            <a:r>
              <a:rPr lang="en-US" altLang="zh-CN" dirty="0">
                <a:solidFill>
                  <a:schemeClr val="bg1"/>
                </a:solidFill>
              </a:rPr>
              <a:t>, </a:t>
            </a:r>
            <a:r>
              <a:rPr lang="zh-CN" altLang="en-US" dirty="0">
                <a:solidFill>
                  <a:schemeClr val="bg1"/>
                </a:solidFill>
              </a:rPr>
              <a:t> 2309.05432</a:t>
            </a:r>
          </a:p>
        </p:txBody>
      </p:sp>
    </p:spTree>
    <p:extLst>
      <p:ext uri="{BB962C8B-B14F-4D97-AF65-F5344CB8AC3E}">
        <p14:creationId xmlns:p14="http://schemas.microsoft.com/office/powerpoint/2010/main" val="1138362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2A4DA8-D0CA-4738-2F1A-40F6810D7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A9A9-A2A1-824E-94D9-FEEB1E4F4B96}" type="slidenum">
              <a:rPr kumimoji="1" lang="zh-CN" altLang="en-US" smtClean="0">
                <a:solidFill>
                  <a:schemeClr val="bg1"/>
                </a:solidFill>
              </a:rPr>
              <a:t>36</a:t>
            </a:fld>
            <a:endParaRPr kumimoji="1" lang="zh-CN" altLang="en-US">
              <a:solidFill>
                <a:schemeClr val="bg1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7358AD2-E00F-FC8E-B0BB-85FAA9B82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273" y="1962638"/>
            <a:ext cx="5851454" cy="264321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35787EA-9C84-B173-DFE7-309B67CA3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114" y="4663864"/>
            <a:ext cx="4504550" cy="113112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6100B72-70EB-36EC-F749-5E268DE74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2257" y="861451"/>
            <a:ext cx="2847485" cy="49215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1326BAFC-F3BE-76C4-67B2-DC74882A3C5D}"/>
              </a:ext>
            </a:extLst>
          </p:cNvPr>
          <p:cNvSpPr txBox="1"/>
          <p:nvPr/>
        </p:nvSpPr>
        <p:spPr>
          <a:xfrm>
            <a:off x="716387" y="1514676"/>
            <a:ext cx="5851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chemeClr val="bg1"/>
                </a:solidFill>
              </a:rPr>
              <a:t>Calculate a three-point correlation function on lattice:</a:t>
            </a:r>
            <a:endParaRPr kumimoji="1" lang="zh-CN" altLang="en-US" sz="2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7">
                <a:extLst>
                  <a:ext uri="{FF2B5EF4-FFF2-40B4-BE49-F238E27FC236}">
                    <a16:creationId xmlns:a16="http://schemas.microsoft.com/office/drawing/2014/main" id="{40F0DABE-EF90-AEF6-5021-9301700A4C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005" y="103994"/>
                <a:ext cx="3158109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" altLang="zh-CN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𝜩</m:t>
                        </m:r>
                      </m:e>
                      <m:sub>
                        <m:r>
                          <a:rPr lang="en-US" altLang="zh-CN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zh-CN" sz="36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kumimoji="1" lang="en-US" altLang="zh-CN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" altLang="zh-CN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𝜩</m:t>
                        </m:r>
                      </m:e>
                      <m:sub>
                        <m:r>
                          <a:rPr kumimoji="1" lang="en-US" altLang="zh-CN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  <m:sup>
                        <m:r>
                          <a:rPr kumimoji="1" lang="en-US" altLang="zh-CN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kumimoji="1" lang="en-US" altLang="zh-C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mixing</a:t>
                </a:r>
              </a:p>
            </p:txBody>
          </p:sp>
        </mc:Choice>
        <mc:Fallback xmlns="">
          <p:sp>
            <p:nvSpPr>
              <p:cNvPr id="2" name="TextBox 7">
                <a:extLst>
                  <a:ext uri="{FF2B5EF4-FFF2-40B4-BE49-F238E27FC236}">
                    <a16:creationId xmlns:a16="http://schemas.microsoft.com/office/drawing/2014/main" id="{40F0DABE-EF90-AEF6-5021-9301700A4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005" y="103994"/>
                <a:ext cx="3158109" cy="646331"/>
              </a:xfrm>
              <a:prstGeom prst="rect">
                <a:avLst/>
              </a:prstGeom>
              <a:blipFill>
                <a:blip r:embed="rId5"/>
                <a:stretch>
                  <a:fillRect l="-1600" t="-15385" r="-5200" b="-326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777FB8F0-E3DE-FB21-8F90-903BA83CE83E}"/>
              </a:ext>
            </a:extLst>
          </p:cNvPr>
          <p:cNvSpPr txBox="1"/>
          <p:nvPr/>
        </p:nvSpPr>
        <p:spPr>
          <a:xfrm>
            <a:off x="5488705" y="6364758"/>
            <a:ext cx="6099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Hang Liu,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zh-CN" altLang="en-US" dirty="0">
                <a:solidFill>
                  <a:schemeClr val="bg1"/>
                </a:solidFill>
              </a:rPr>
              <a:t>Wei Wang,Qi-An Zhang</a:t>
            </a:r>
            <a:r>
              <a:rPr lang="en-US" altLang="zh-CN" dirty="0">
                <a:solidFill>
                  <a:schemeClr val="bg1"/>
                </a:solidFill>
              </a:rPr>
              <a:t>, </a:t>
            </a:r>
            <a:r>
              <a:rPr lang="zh-CN" altLang="en-US" dirty="0">
                <a:solidFill>
                  <a:schemeClr val="bg1"/>
                </a:solidFill>
              </a:rPr>
              <a:t> 2309.05432</a:t>
            </a:r>
          </a:p>
        </p:txBody>
      </p:sp>
    </p:spTree>
    <p:extLst>
      <p:ext uri="{BB962C8B-B14F-4D97-AF65-F5344CB8AC3E}">
        <p14:creationId xmlns:p14="http://schemas.microsoft.com/office/powerpoint/2010/main" val="2146244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id="{2CEBE038-33BA-7445-F66D-645CBE734B15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D30C3942-0DFC-8FDE-9BA5-5DD84B811497}"/>
              </a:ext>
            </a:extLst>
          </p:cNvPr>
          <p:cNvSpPr txBox="1">
            <a:spLocks/>
          </p:cNvSpPr>
          <p:nvPr/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37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8ACD2ABF-679B-B119-76A4-7D3F12A2C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073" y="93108"/>
            <a:ext cx="21339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Summary</a:t>
            </a:r>
            <a:endParaRPr kumimoji="0"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13A04509-9273-81B6-F3DE-449ECC938686}"/>
                  </a:ext>
                </a:extLst>
              </p:cNvPr>
              <p:cNvSpPr/>
              <p:nvPr/>
            </p:nvSpPr>
            <p:spPr>
              <a:xfrm>
                <a:off x="586110" y="1148004"/>
                <a:ext cx="11285850" cy="4031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itchFamily="2" charset="2"/>
                  <a:buChar char="ü"/>
                </a:pPr>
                <a:r>
                  <a:rPr lang="en" altLang="zh-CN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Flavor SU(3) is a useful tools to analyze heavy quark weak decays.</a:t>
                </a:r>
              </a:p>
              <a:p>
                <a:pPr marL="285750" indent="-285750" algn="just">
                  <a:buFont typeface="Wingdings" pitchFamily="2" charset="2"/>
                  <a:buChar char="ü"/>
                </a:pPr>
                <a:endParaRPr lang="en" altLang="zh-C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Wingdings" charset="2"/>
                  <a:buChar char="Ø"/>
                </a:pPr>
                <a:r>
                  <a:rPr kumimoji="1" lang="en-US" altLang="zh-CN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match the measured semi-leptonic decay BF, the required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𝜩</m:t>
                        </m:r>
                      </m:e>
                      <m:sub>
                        <m:r>
                          <a:rPr kumimoji="1" lang="en-US" altLang="zh-CN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kumimoji="1" lang="en-US" altLang="zh-CN" sz="32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1" lang="en-US" altLang="zh-CN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𝜩</m:t>
                        </m:r>
                      </m:e>
                      <m:sub>
                        <m:r>
                          <a:rPr kumimoji="1" lang="en-US" altLang="zh-CN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kumimoji="1" lang="en-US" altLang="zh-CN" sz="32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kumimoji="1" lang="en-US" altLang="zh-CN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mixing angle</a:t>
                </a:r>
                <a:r>
                  <a:rPr kumimoji="1" lang="zh-CN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around </a:t>
                </a:r>
                <a14:m>
                  <m:oMath xmlns:m="http://schemas.openxmlformats.org/officeDocument/2006/math">
                    <m:r>
                      <a:rPr kumimoji="1" lang="en-US" altLang="zh-CN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kumimoji="1" lang="en-US" altLang="zh-CN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°−</m:t>
                    </m:r>
                    <m:r>
                      <a:rPr kumimoji="1" lang="en-US" altLang="zh-CN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𝟐𝟎</m:t>
                    </m:r>
                    <m:r>
                      <a:rPr kumimoji="1" lang="en-US" altLang="zh-CN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kumimoji="1" lang="en-US" altLang="zh-C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Wingdings" pitchFamily="2" charset="2"/>
                  <a:buChar char="ü"/>
                </a:pPr>
                <a:endParaRPr lang="en" altLang="zh-C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Wingdings" charset="2"/>
                  <a:buChar char="Ø"/>
                </a:pPr>
                <a:r>
                  <a:rPr kumimoji="1" lang="en-US" altLang="zh-CN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QCD contribution: </a:t>
                </a:r>
                <a14:m>
                  <m:oMath xmlns:m="http://schemas.openxmlformats.org/officeDocument/2006/math">
                    <m:r>
                      <a:rPr kumimoji="1" lang="en-US" altLang="zh-CN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kumimoji="1" lang="en-US" altLang="zh-CN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kumimoji="1" lang="en-US" altLang="zh-CN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kumimoji="1" lang="en-US" altLang="zh-CN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QED contribution: </a:t>
                </a:r>
                <a14:m>
                  <m:oMath xmlns:m="http://schemas.openxmlformats.org/officeDocument/2006/math">
                    <m:r>
                      <a:rPr kumimoji="1" lang="en-US" altLang="zh-CN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kumimoji="1" lang="en-US" altLang="zh-CN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zh-CN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𝟎𝟒</m:t>
                    </m:r>
                    <m:r>
                      <a:rPr kumimoji="1" lang="en-US" altLang="zh-CN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kumimoji="1" lang="en-US" altLang="zh-C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Wingdings" charset="2"/>
                  <a:buChar char="Ø"/>
                </a:pPr>
                <a:endParaRPr kumimoji="1" lang="en-US" altLang="zh-CN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13A04509-9273-81B6-F3DE-449ECC9386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10" y="1148004"/>
                <a:ext cx="11285850" cy="4031873"/>
              </a:xfrm>
              <a:prstGeom prst="rect">
                <a:avLst/>
              </a:prstGeom>
              <a:blipFill>
                <a:blip r:embed="rId2"/>
                <a:stretch>
                  <a:fillRect l="-1236" t="-1881" r="-12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8D7C7A9D-079A-526F-FFE9-3D30D5114AFB}"/>
              </a:ext>
            </a:extLst>
          </p:cNvPr>
          <p:cNvSpPr txBox="1"/>
          <p:nvPr/>
        </p:nvSpPr>
        <p:spPr>
          <a:xfrm>
            <a:off x="2929774" y="6149634"/>
            <a:ext cx="6102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en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very much!</a:t>
            </a:r>
          </a:p>
        </p:txBody>
      </p:sp>
    </p:spTree>
    <p:extLst>
      <p:ext uri="{BB962C8B-B14F-4D97-AF65-F5344CB8AC3E}">
        <p14:creationId xmlns:p14="http://schemas.microsoft.com/office/powerpoint/2010/main" val="1296770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E3FE959E-3735-A445-B207-D0AF98ABF063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8ABDA69-ACFB-9242-ADEA-102759D2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1F5A295F-65D0-5742-90C1-8A16D9714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7030" y="93108"/>
            <a:ext cx="44980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SU(3) in group theory</a:t>
            </a:r>
            <a:endParaRPr kumimoji="0"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41B9341-57F0-23CD-F0B5-EC15BFC55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397" y="1303371"/>
            <a:ext cx="3276200" cy="45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2">
            <a:extLst>
              <a:ext uri="{FF2B5EF4-FFF2-40B4-BE49-F238E27FC236}">
                <a16:creationId xmlns:a16="http://schemas.microsoft.com/office/drawing/2014/main" id="{7DC5AAE0-1D0D-FFAB-AC58-B5CEBE6E1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446" y="6090754"/>
            <a:ext cx="43061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bg1"/>
                </a:solidFill>
                <a:latin typeface="等线" panose="02010600030101010101" pitchFamily="2" charset="-122"/>
              </a:rPr>
              <a:t>对称展示宇宙之美，不对称生成宇宙之实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6ED922D3-8A1E-F032-3803-2A718C34C944}"/>
                  </a:ext>
                </a:extLst>
              </p:cNvPr>
              <p:cNvSpPr txBox="1"/>
              <p:nvPr/>
            </p:nvSpPr>
            <p:spPr>
              <a:xfrm>
                <a:off x="6700421" y="2387168"/>
                <a:ext cx="4166182" cy="24262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kumimoji="1"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kumimoji="1" lang="en-US" altLang="zh-C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kumimoji="1"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d>
                        <m:dPr>
                          <m:ctrlPr>
                            <a:rPr kumimoji="1"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kumimoji="1" lang="en-US" altLang="zh-CN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kumimoji="1" lang="en-US" altLang="zh-CN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zh-CN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kumimoji="1" lang="en-US" altLang="zh-CN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r>
                            <a:rPr kumimoji="1"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zh-CN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1" lang="en-US" altLang="zh-CN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  <m:r>
                        <a:rPr kumimoji="1" lang="en-US" altLang="zh-C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kumimoji="1" lang="en-US" altLang="zh-CN" sz="2800" b="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endParaRPr kumimoji="1" lang="en-US" altLang="zh-CN" sz="2800" dirty="0">
                  <a:solidFill>
                    <a:schemeClr val="bg1"/>
                  </a:solidFill>
                </a:endParaRPr>
              </a:p>
              <a:p>
                <a:endParaRPr kumimoji="1" lang="en-US" altLang="zh-CN" sz="2800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kumimoji="1" lang="en-US" altLang="zh-CN" sz="28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2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zh-CN" sz="28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1" lang="en-US" altLang="zh-CN" sz="28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mr>
                          <m:mr>
                            <m:e>
                              <m:r>
                                <a:rPr kumimoji="1" lang="en-US" altLang="zh-CN" sz="28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kumimoji="1" lang="en-US" altLang="zh-CN" sz="28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kumimoji="1" lang="zh-CN" altLang="en-US" sz="2800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zh-CN" sz="2800" dirty="0">
                    <a:solidFill>
                      <a:schemeClr val="bg1"/>
                    </a:solidFill>
                  </a:rPr>
                  <a:t>åå</a:t>
                </a:r>
                <a:endParaRPr kumimoji="1" lang="zh-CN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6ED922D3-8A1E-F032-3803-2A718C34C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421" y="2387168"/>
                <a:ext cx="4166182" cy="2426242"/>
              </a:xfrm>
              <a:prstGeom prst="rect">
                <a:avLst/>
              </a:prstGeom>
              <a:blipFill>
                <a:blip r:embed="rId4"/>
                <a:stretch>
                  <a:fillRect b="-26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74098"/>
      </p:ext>
    </p:extLst>
  </p:cSld>
  <p:clrMapOvr>
    <a:masterClrMapping/>
  </p:clrMapOvr>
  <p:transition advTm="3094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E3FE959E-3735-A445-B207-D0AF98ABF063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8ABDA69-ACFB-9242-ADEA-102759D2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1F5A295F-65D0-5742-90C1-8A16D9714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7030" y="93108"/>
            <a:ext cx="44980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SU(3) in group theory</a:t>
            </a:r>
            <a:endParaRPr kumimoji="0"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6ED922D3-8A1E-F032-3803-2A718C34C944}"/>
                  </a:ext>
                </a:extLst>
              </p:cNvPr>
              <p:cNvSpPr txBox="1"/>
              <p:nvPr/>
            </p:nvSpPr>
            <p:spPr>
              <a:xfrm>
                <a:off x="910683" y="1203360"/>
                <a:ext cx="4166182" cy="18788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kumimoji="1" lang="en-US" altLang="zh-CN" sz="2800" dirty="0">
                    <a:solidFill>
                      <a:schemeClr val="bg1"/>
                    </a:solidFill>
                  </a:rPr>
                  <a:t>SU(3) </a:t>
                </a:r>
                <a:r>
                  <a:rPr kumimoji="1" lang="zh-CN" altLang="en-US" sz="2800" dirty="0">
                    <a:solidFill>
                      <a:schemeClr val="bg1"/>
                    </a:solidFill>
                  </a:rPr>
                  <a:t>变换：</a:t>
                </a:r>
                <a:endParaRPr kumimoji="1" lang="en-US" altLang="zh-CN" sz="2800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kumimoji="1" lang="en-US" altLang="zh-CN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kumimoji="1" lang="en-US" altLang="zh-C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kumimoji="1" lang="en-US" altLang="zh-C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=1,</m:t>
                      </m:r>
                      <m:func>
                        <m:funcPr>
                          <m:ctrlPr>
                            <a:rPr kumimoji="1"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zh-CN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func>
                      <m:r>
                        <a:rPr kumimoji="1" lang="en-US" altLang="zh-C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en-US" altLang="zh-CN" sz="2800" dirty="0">
                  <a:solidFill>
                    <a:schemeClr val="bg1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kumimoji="1" lang="en-US" altLang="zh-CN" sz="2800" dirty="0">
                    <a:solidFill>
                      <a:schemeClr val="bg1"/>
                    </a:solidFill>
                  </a:rPr>
                  <a:t>8</a:t>
                </a:r>
                <a:r>
                  <a:rPr kumimoji="1" lang="zh-CN" altLang="en-US" sz="2800" dirty="0">
                    <a:solidFill>
                      <a:schemeClr val="bg1"/>
                    </a:solidFill>
                  </a:rPr>
                  <a:t>个生成元：</a:t>
                </a:r>
                <a:endParaRPr kumimoji="1" lang="en-US" altLang="zh-CN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6ED922D3-8A1E-F032-3803-2A718C34C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683" y="1203360"/>
                <a:ext cx="4166182" cy="1878848"/>
              </a:xfrm>
              <a:prstGeom prst="rect">
                <a:avLst/>
              </a:prstGeom>
              <a:blipFill>
                <a:blip r:embed="rId3"/>
                <a:stretch>
                  <a:fillRect l="-4559" b="-114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3FF6C317-F699-90EB-EABD-88B9EDFE66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"/>
          <a:stretch/>
        </p:blipFill>
        <p:spPr>
          <a:xfrm>
            <a:off x="1591532" y="3295290"/>
            <a:ext cx="6753525" cy="302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1079"/>
      </p:ext>
    </p:extLst>
  </p:cSld>
  <p:clrMapOvr>
    <a:masterClrMapping/>
  </p:clrMapOvr>
  <p:transition advTm="3094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E3FE959E-3735-A445-B207-D0AF98ABF063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8ABDA69-ACFB-9242-ADEA-102759D2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1F5A295F-65D0-5742-90C1-8A16D9714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7030" y="93108"/>
            <a:ext cx="44980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SU(3) in group theory</a:t>
            </a:r>
            <a:endParaRPr kumimoji="0"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6ED922D3-8A1E-F032-3803-2A718C34C944}"/>
                  </a:ext>
                </a:extLst>
              </p:cNvPr>
              <p:cNvSpPr txBox="1"/>
              <p:nvPr/>
            </p:nvSpPr>
            <p:spPr>
              <a:xfrm>
                <a:off x="910682" y="1203360"/>
                <a:ext cx="8768156" cy="38011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kumimoji="1" lang="zh-CN" altLang="en-US" sz="2800" dirty="0">
                    <a:solidFill>
                      <a:schemeClr val="bg1"/>
                    </a:solidFill>
                  </a:rPr>
                  <a:t>嘉当</a:t>
                </a:r>
                <a:r>
                  <a:rPr kumimoji="1" lang="en-US" altLang="zh-CN" sz="2800" dirty="0">
                    <a:solidFill>
                      <a:schemeClr val="bg1"/>
                    </a:solidFill>
                  </a:rPr>
                  <a:t>-</a:t>
                </a:r>
                <a:r>
                  <a:rPr kumimoji="1" lang="zh-CN" altLang="en-US" sz="2800" dirty="0">
                    <a:solidFill>
                      <a:schemeClr val="bg1"/>
                    </a:solidFill>
                  </a:rPr>
                  <a:t>外尔基</a:t>
                </a:r>
                <a:r>
                  <a:rPr kumimoji="1" lang="en-US" altLang="zh-CN" sz="2800" dirty="0">
                    <a:solidFill>
                      <a:schemeClr val="bg1"/>
                    </a:solidFill>
                  </a:rPr>
                  <a:t>(</a:t>
                </a:r>
                <a:r>
                  <a:rPr kumimoji="1" lang="en-US" altLang="zh-CN" sz="2800" dirty="0" err="1">
                    <a:solidFill>
                      <a:schemeClr val="bg1"/>
                    </a:solidFill>
                  </a:rPr>
                  <a:t>Cartan</a:t>
                </a:r>
                <a:r>
                  <a:rPr kumimoji="1" lang="en-US" altLang="zh-CN" sz="2800" dirty="0">
                    <a:solidFill>
                      <a:schemeClr val="bg1"/>
                    </a:solidFill>
                  </a:rPr>
                  <a:t>-Weyl</a:t>
                </a:r>
                <a:r>
                  <a:rPr kumimoji="1" lang="zh-CN" altLang="en-US" sz="2800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zh-CN" sz="2800" dirty="0">
                    <a:solidFill>
                      <a:schemeClr val="bg1"/>
                    </a:solidFill>
                  </a:rPr>
                  <a:t>basis)</a:t>
                </a:r>
                <a:r>
                  <a:rPr kumimoji="1" lang="zh-CN" altLang="en-US" sz="2800" dirty="0">
                    <a:solidFill>
                      <a:schemeClr val="bg1"/>
                    </a:solidFill>
                  </a:rPr>
                  <a:t>：根矢量与素根</a:t>
                </a:r>
                <a:endParaRPr kumimoji="1" lang="en-US" altLang="zh-CN" sz="2800" dirty="0">
                  <a:solidFill>
                    <a:schemeClr val="bg1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ü"/>
                </a:pPr>
                <a:endParaRPr kumimoji="1" lang="en-US" altLang="zh-CN" sz="2800" dirty="0">
                  <a:solidFill>
                    <a:schemeClr val="bg1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ü"/>
                </a:pPr>
                <a:endParaRPr kumimoji="1" lang="en-US" altLang="zh-CN" sz="2800" dirty="0">
                  <a:solidFill>
                    <a:schemeClr val="bg1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ü"/>
                </a:pPr>
                <a:endParaRPr kumimoji="1" lang="en-US" altLang="zh-CN" sz="2800" dirty="0">
                  <a:solidFill>
                    <a:schemeClr val="bg1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ü"/>
                </a:pPr>
                <a:endParaRPr kumimoji="1" lang="en-US" altLang="zh-CN" sz="2800" dirty="0">
                  <a:solidFill>
                    <a:schemeClr val="bg1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zh-CN" altLang="en-US" sz="2800" dirty="0">
                    <a:solidFill>
                      <a:schemeClr val="bg1"/>
                    </a:solidFill>
                  </a:rPr>
                  <a:t>李代数的邓金图与嘉当矩阵</a:t>
                </a:r>
                <a:endParaRPr kumimoji="1" lang="en-US" altLang="zh-CN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6ED922D3-8A1E-F032-3803-2A718C34C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682" y="1203360"/>
                <a:ext cx="8768156" cy="3801105"/>
              </a:xfrm>
              <a:prstGeom prst="rect">
                <a:avLst/>
              </a:prstGeom>
              <a:blipFill>
                <a:blip r:embed="rId3"/>
                <a:stretch>
                  <a:fillRect l="-2168" b="-46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0C6469F4-D4A6-59C4-B380-ED89252A0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599" y="2022557"/>
            <a:ext cx="3340100" cy="635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FB930CB-F177-B395-A270-00AF5D8D14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866" y="2803978"/>
            <a:ext cx="6081215" cy="144739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712FDF7-52AF-34B0-5590-E4805D558C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86" y="5359517"/>
            <a:ext cx="1293962" cy="8430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05D1A69-1056-89AE-2AE2-4AE2D1D9D3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978" y="5114890"/>
            <a:ext cx="2654300" cy="1079500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3D370243-4782-EA79-6723-AAA6FCCF6619}"/>
              </a:ext>
            </a:extLst>
          </p:cNvPr>
          <p:cNvSpPr txBox="1"/>
          <p:nvPr/>
        </p:nvSpPr>
        <p:spPr>
          <a:xfrm>
            <a:off x="4571649" y="6300449"/>
            <a:ext cx="8974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zh-CN" altLang="en-US" sz="1800" dirty="0">
                <a:solidFill>
                  <a:schemeClr val="bg1"/>
                </a:solidFill>
              </a:rPr>
              <a:t>邓金图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0DCD0F0-C409-30A3-3C37-3D0949343F5C}"/>
              </a:ext>
            </a:extLst>
          </p:cNvPr>
          <p:cNvSpPr txBox="1"/>
          <p:nvPr/>
        </p:nvSpPr>
        <p:spPr>
          <a:xfrm>
            <a:off x="9501997" y="6416906"/>
            <a:ext cx="609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zh-CN" altLang="en-US" sz="1800" dirty="0">
                <a:solidFill>
                  <a:schemeClr val="bg1"/>
                </a:solidFill>
              </a:rPr>
              <a:t>嘉当矩阵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61136"/>
      </p:ext>
    </p:extLst>
  </p:cSld>
  <p:clrMapOvr>
    <a:masterClrMapping/>
  </p:clrMapOvr>
  <p:transition advTm="3094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E3FE959E-3735-A445-B207-D0AF98ABF063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8ABDA69-ACFB-9242-ADEA-102759D2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1F5A295F-65D0-5742-90C1-8A16D9714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7030" y="93108"/>
            <a:ext cx="44980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SU(3) in group theory</a:t>
            </a:r>
            <a:endParaRPr kumimoji="0"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ED922D3-8A1E-F032-3803-2A718C34C944}"/>
              </a:ext>
            </a:extLst>
          </p:cNvPr>
          <p:cNvSpPr txBox="1"/>
          <p:nvPr/>
        </p:nvSpPr>
        <p:spPr>
          <a:xfrm>
            <a:off x="910682" y="1203360"/>
            <a:ext cx="8768156" cy="3801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kumimoji="1" lang="zh-CN" altLang="en-US" sz="2800" dirty="0">
                <a:solidFill>
                  <a:schemeClr val="bg1"/>
                </a:solidFill>
              </a:rPr>
              <a:t>权矢量与基本主权</a:t>
            </a:r>
            <a:endParaRPr kumimoji="1" lang="en-US" altLang="zh-CN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endParaRPr kumimoji="1" lang="en-US" altLang="zh-CN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endParaRPr kumimoji="1" lang="en-US" altLang="zh-CN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endParaRPr kumimoji="1" lang="en-US" altLang="zh-CN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endParaRPr kumimoji="1" lang="en-US" altLang="zh-CN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kumimoji="1" lang="zh-CN" altLang="en-US" sz="2800" dirty="0">
                <a:solidFill>
                  <a:schemeClr val="bg1"/>
                </a:solidFill>
              </a:rPr>
              <a:t>方块权图与张量基</a:t>
            </a:r>
            <a:endParaRPr kumimoji="1" lang="en-US" altLang="zh-CN" sz="2800" dirty="0">
              <a:solidFill>
                <a:schemeClr val="bg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38A3F56-41C2-2C8F-1CF4-1B50E67F5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542" y="1974084"/>
            <a:ext cx="2538727" cy="5748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C286E8E-F18F-5E32-7CFC-D7FD75192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18" y="3186165"/>
            <a:ext cx="5783748" cy="290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73516"/>
      </p:ext>
    </p:extLst>
  </p:cSld>
  <p:clrMapOvr>
    <a:masterClrMapping/>
  </p:clrMapOvr>
  <p:transition advTm="3094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E3FE959E-3735-A445-B207-D0AF98ABF063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8ABDA69-ACFB-9242-ADEA-102759D2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1F5A295F-65D0-5742-90C1-8A16D9714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7030" y="93108"/>
            <a:ext cx="44980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SU(3) in group theory</a:t>
            </a:r>
            <a:endParaRPr kumimoji="0"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ED922D3-8A1E-F032-3803-2A718C34C944}"/>
              </a:ext>
            </a:extLst>
          </p:cNvPr>
          <p:cNvSpPr txBox="1"/>
          <p:nvPr/>
        </p:nvSpPr>
        <p:spPr>
          <a:xfrm>
            <a:off x="910682" y="1203360"/>
            <a:ext cx="8768156" cy="2505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kumimoji="1" lang="zh-CN" altLang="en-US" sz="2800" dirty="0">
                <a:solidFill>
                  <a:schemeClr val="bg1"/>
                </a:solidFill>
              </a:rPr>
              <a:t>平面权图</a:t>
            </a:r>
            <a:endParaRPr kumimoji="1" lang="en-US" altLang="zh-CN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endParaRPr kumimoji="1" lang="en-US" altLang="zh-CN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endParaRPr kumimoji="1" lang="en-US" altLang="zh-CN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endParaRPr kumimoji="1" lang="en-US" altLang="zh-CN" sz="2800" dirty="0">
              <a:solidFill>
                <a:schemeClr val="bg1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774197D-1BE9-066F-F83E-D4850D572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08" y="2508639"/>
            <a:ext cx="3302000" cy="24003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BEF92C0-5E27-59C8-482A-4D96A5E257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38" y="2508639"/>
            <a:ext cx="3289300" cy="25146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6FA1680-86D4-B370-27FB-08186FA56D3C}"/>
              </a:ext>
            </a:extLst>
          </p:cNvPr>
          <p:cNvSpPr txBox="1"/>
          <p:nvPr/>
        </p:nvSpPr>
        <p:spPr>
          <a:xfrm>
            <a:off x="2800709" y="5183640"/>
            <a:ext cx="719998" cy="5795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dirty="0">
                <a:solidFill>
                  <a:schemeClr val="bg1"/>
                </a:solidFill>
              </a:rPr>
              <a:t>(10)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EBA8BE7-7C43-8211-5BEC-5CAC44F0E5CD}"/>
              </a:ext>
            </a:extLst>
          </p:cNvPr>
          <p:cNvSpPr txBox="1"/>
          <p:nvPr/>
        </p:nvSpPr>
        <p:spPr>
          <a:xfrm>
            <a:off x="7985058" y="5144875"/>
            <a:ext cx="719998" cy="5795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dirty="0">
                <a:solidFill>
                  <a:schemeClr val="bg1"/>
                </a:solidFill>
              </a:rPr>
              <a:t>(01)</a:t>
            </a:r>
          </a:p>
        </p:txBody>
      </p:sp>
    </p:spTree>
    <p:extLst>
      <p:ext uri="{BB962C8B-B14F-4D97-AF65-F5344CB8AC3E}">
        <p14:creationId xmlns:p14="http://schemas.microsoft.com/office/powerpoint/2010/main" val="3877562087"/>
      </p:ext>
    </p:extLst>
  </p:cSld>
  <p:clrMapOvr>
    <a:masterClrMapping/>
  </p:clrMapOvr>
  <p:transition advTm="3094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E3FE959E-3735-A445-B207-D0AF98ABF063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8ABDA69-ACFB-9242-ADEA-102759D2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1F5A295F-65D0-5742-90C1-8A16D9714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7030" y="93108"/>
            <a:ext cx="44980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SU(3) in group theory</a:t>
            </a:r>
            <a:endParaRPr kumimoji="0"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ED922D3-8A1E-F032-3803-2A718C34C944}"/>
              </a:ext>
            </a:extLst>
          </p:cNvPr>
          <p:cNvSpPr txBox="1"/>
          <p:nvPr/>
        </p:nvSpPr>
        <p:spPr>
          <a:xfrm>
            <a:off x="910682" y="1203360"/>
            <a:ext cx="8768156" cy="2505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kumimoji="1" lang="zh-CN" altLang="en-US" sz="2800" dirty="0">
                <a:solidFill>
                  <a:schemeClr val="bg1"/>
                </a:solidFill>
              </a:rPr>
              <a:t>平面权图</a:t>
            </a:r>
            <a:endParaRPr kumimoji="1" lang="en-US" altLang="zh-CN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endParaRPr kumimoji="1" lang="en-US" altLang="zh-CN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endParaRPr kumimoji="1" lang="en-US" altLang="zh-CN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endParaRPr kumimoji="1" lang="en-US" altLang="zh-CN" sz="2800" dirty="0">
              <a:solidFill>
                <a:schemeClr val="bg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8F8A491-A845-670E-6D86-A24EFCD13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162" y="2255224"/>
            <a:ext cx="7772400" cy="378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43408"/>
      </p:ext>
    </p:extLst>
  </p:cSld>
  <p:clrMapOvr>
    <a:masterClrMapping/>
  </p:clrMapOvr>
  <p:transition advTm="3094"/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{774D76F6-5DEF-E44A-81BE-C3A421F1A7CF}tf16401378</Template>
  <TotalTime>4345</TotalTime>
  <Words>1101</Words>
  <Application>Microsoft Macintosh PowerPoint</Application>
  <PresentationFormat>宽屏</PresentationFormat>
  <Paragraphs>259</Paragraphs>
  <Slides>37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1" baseType="lpstr">
      <vt:lpstr>-apple-system</vt:lpstr>
      <vt:lpstr>等线</vt:lpstr>
      <vt:lpstr>STLiti</vt:lpstr>
      <vt:lpstr>宋体</vt:lpstr>
      <vt:lpstr>宋体</vt:lpstr>
      <vt:lpstr>DejaVu Math TeX Gyre</vt:lpstr>
      <vt:lpstr>Times New Roman Bold</vt:lpstr>
      <vt:lpstr>Arial</vt:lpstr>
      <vt:lpstr>Calibri</vt:lpstr>
      <vt:lpstr>Calibri Light</vt:lpstr>
      <vt:lpstr>Cambria Math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家璐</dc:creator>
  <cp:lastModifiedBy>Microsoft Office User</cp:lastModifiedBy>
  <cp:revision>626</cp:revision>
  <cp:lastPrinted>2023-10-17T03:36:18Z</cp:lastPrinted>
  <dcterms:created xsi:type="dcterms:W3CDTF">2023-07-23T01:35:15Z</dcterms:created>
  <dcterms:modified xsi:type="dcterms:W3CDTF">2023-11-25T00:35:38Z</dcterms:modified>
</cp:coreProperties>
</file>