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6" r:id="rId2"/>
    <p:sldId id="349" r:id="rId3"/>
    <p:sldId id="299" r:id="rId4"/>
    <p:sldId id="324" r:id="rId5"/>
    <p:sldId id="367" r:id="rId6"/>
    <p:sldId id="344" r:id="rId7"/>
    <p:sldId id="353" r:id="rId8"/>
    <p:sldId id="358" r:id="rId9"/>
    <p:sldId id="359" r:id="rId10"/>
    <p:sldId id="360" r:id="rId11"/>
    <p:sldId id="361" r:id="rId12"/>
    <p:sldId id="362" r:id="rId13"/>
    <p:sldId id="350" r:id="rId14"/>
    <p:sldId id="284" r:id="rId15"/>
    <p:sldId id="343" r:id="rId16"/>
    <p:sldId id="333" r:id="rId17"/>
    <p:sldId id="354" r:id="rId18"/>
    <p:sldId id="355" r:id="rId19"/>
    <p:sldId id="356" r:id="rId20"/>
    <p:sldId id="357" r:id="rId21"/>
    <p:sldId id="352" r:id="rId22"/>
    <p:sldId id="351" r:id="rId23"/>
    <p:sldId id="368" r:id="rId24"/>
    <p:sldId id="363" r:id="rId25"/>
    <p:sldId id="364" r:id="rId26"/>
    <p:sldId id="365" r:id="rId27"/>
    <p:sldId id="366" r:id="rId28"/>
    <p:sldId id="269" r:id="rId29"/>
    <p:sldId id="315" r:id="rId30"/>
    <p:sldId id="27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99"/>
    <a:srgbClr val="2D04C4"/>
    <a:srgbClr val="9E2912"/>
    <a:srgbClr val="09B7B3"/>
    <a:srgbClr val="0BA5B5"/>
    <a:srgbClr val="1E0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3" d="100"/>
          <a:sy n="63" d="100"/>
        </p:scale>
        <p:origin x="13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83F02-ED38-49FF-9E9B-18A29C3F44BE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8874-6BB5-4C85-9351-6BD27E912D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12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B8874-6BB5-4C85-9351-6BD27E912D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52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B8874-6BB5-4C85-9351-6BD27E912D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03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B8874-6BB5-4C85-9351-6BD27E912D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08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AC31-83F3-4CEB-85D1-CBBED222B0F3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C31-555D-4408-9635-4573DBDD8932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FDE-4B66-452B-A795-AB8FE666A5BE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3F7-5BAF-428D-BC18-62E88BFC66D5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B3F0-F719-4247-8D81-0E3854AC9FDE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CDB6-3FC9-41B0-8BFE-2012B864A8FF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B7B2-817A-4467-9266-43FD6295043E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FAE7-BE4B-4A77-AB87-23BC6215A1E7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54F9-8967-4800-8738-464DA5358799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BFFB-F7A3-4692-B5A9-9D374E2AEEA7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B969-8EEA-4C0B-9195-C2DFFE9ED5C3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C66F-A08E-41EE-964B-A7A9152BF86E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doi.org/10.1140/S10052-019-7218-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0/S10052-019-7218-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doi.org/10.1140/S10052-019-7218-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410.png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12" Type="http://schemas.openxmlformats.org/officeDocument/2006/relationships/image" Target="../media/image4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90.png"/><Relationship Id="rId5" Type="http://schemas.openxmlformats.org/officeDocument/2006/relationships/image" Target="../media/image30.emf"/><Relationship Id="rId10" Type="http://schemas.openxmlformats.org/officeDocument/2006/relationships/image" Target="../media/image38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34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690.png"/><Relationship Id="rId5" Type="http://schemas.openxmlformats.org/officeDocument/2006/relationships/image" Target="../media/image33.emf"/><Relationship Id="rId10" Type="http://schemas.openxmlformats.org/officeDocument/2006/relationships/image" Target="../media/image680.png"/><Relationship Id="rId4" Type="http://schemas.openxmlformats.org/officeDocument/2006/relationships/image" Target="../media/image32.emf"/><Relationship Id="rId9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3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12" Type="http://schemas.openxmlformats.org/officeDocument/2006/relationships/image" Target="../media/image530.png"/><Relationship Id="rId2" Type="http://schemas.openxmlformats.org/officeDocument/2006/relationships/image" Target="../media/image37.png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15" Type="http://schemas.openxmlformats.org/officeDocument/2006/relationships/image" Target="../media/image32.emf"/><Relationship Id="rId4" Type="http://schemas.openxmlformats.org/officeDocument/2006/relationships/image" Target="../media/image39.png"/><Relationship Id="rId14" Type="http://schemas.openxmlformats.org/officeDocument/2006/relationships/hyperlink" Target="https://doi.org/10.1007/JHEP08(2018)039" TargetMode="Externa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42.png"/><Relationship Id="rId12" Type="http://schemas.openxmlformats.org/officeDocument/2006/relationships/image" Target="../media/image5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14" Type="http://schemas.openxmlformats.org/officeDocument/2006/relationships/hyperlink" Target="https://doi.org/10.1007/JHEP08(2018)039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doi.org/10.1007/JHEP08(2018)039" TargetMode="External"/><Relationship Id="rId3" Type="http://schemas.openxmlformats.org/officeDocument/2006/relationships/image" Target="../media/image46.png"/><Relationship Id="rId12" Type="http://schemas.openxmlformats.org/officeDocument/2006/relationships/image" Target="../media/image5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2.emf"/><Relationship Id="rId7" Type="http://schemas.openxmlformats.org/officeDocument/2006/relationships/image" Target="../media/image30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33.emf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0/epjc/s10052-020-8365-0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0/epjc/s10052-020-8365-0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hyperlink" Target="https://doi.org/10.1140/epjc/s10052-020-8365-0" TargetMode="Externa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40/epjc/s10052-020-8365-0" TargetMode="Externa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7" Type="http://schemas.openxmlformats.org/officeDocument/2006/relationships/image" Target="../media/image57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3" Type="http://schemas.openxmlformats.org/officeDocument/2006/relationships/image" Target="../media/image11.png"/><Relationship Id="rId7" Type="http://schemas.openxmlformats.org/officeDocument/2006/relationships/image" Target="../media/image5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5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oi.org/10.1140/S10052-019-7218-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0/S10052-019-7218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178A-C27F-4CC7-8568-AD0CA3A71C94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336126" y="1233656"/>
            <a:ext cx="8350674" cy="1340768"/>
          </a:xfrm>
        </p:spPr>
        <p:txBody>
          <a:bodyPr>
            <a:normAutofit fontScale="90000"/>
          </a:bodyPr>
          <a:lstStyle/>
          <a:p>
            <a:br>
              <a:rPr lang="en-US" altLang="zh-CN" sz="3600" b="1" dirty="0"/>
            </a:br>
            <a:r>
              <a:rPr lang="en-US" altLang="zh-CN" b="1" dirty="0"/>
              <a:t>CPV of heavy baryons at </a:t>
            </a:r>
            <a:r>
              <a:rPr lang="en-US" altLang="zh-CN" b="1" dirty="0" err="1"/>
              <a:t>LHCb</a:t>
            </a:r>
            <a:br>
              <a:rPr lang="en-US" altLang="zh-CN" b="1" dirty="0"/>
            </a:br>
            <a:endParaRPr lang="zh-CN" alt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100"/>
            <a:ext cx="1646833" cy="1183856"/>
          </a:xfrm>
          <a:prstGeom prst="rect">
            <a:avLst/>
          </a:prstGeom>
        </p:spPr>
      </p:pic>
      <p:sp>
        <p:nvSpPr>
          <p:cNvPr id="14" name="副标题 2"/>
          <p:cNvSpPr txBox="1">
            <a:spLocks/>
          </p:cNvSpPr>
          <p:nvPr/>
        </p:nvSpPr>
        <p:spPr>
          <a:xfrm>
            <a:off x="1311063" y="2569560"/>
            <a:ext cx="64008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0070C0"/>
                </a:solidFill>
              </a:rPr>
              <a:t>俞洁晟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zh-CN" altLang="en-US" sz="2800" dirty="0">
                <a:solidFill>
                  <a:srgbClr val="0070C0"/>
                </a:solidFill>
              </a:rPr>
              <a:t>湖南大学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1316103" y="4365104"/>
            <a:ext cx="689952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B050"/>
                </a:solidFill>
              </a:rPr>
              <a:t>重味物理前沿论坛研讨会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B050"/>
                </a:solidFill>
              </a:rPr>
              <a:t>华中师范大学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24 - 27 Nov 2023, Wuhan, China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4928D3C-88AE-4A84-8569-51492B8C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854" y="19624"/>
            <a:ext cx="1646834" cy="13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7975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in charmless four-body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decays</a:t>
                </a:r>
                <a:endParaRPr lang="zh-CN" altLang="en-US" sz="2800" b="1" dirty="0">
                  <a:solidFill>
                    <a:srgbClr val="C00000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79758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5D0976-3876-61FC-090A-476037FE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424" y="845761"/>
            <a:ext cx="5759667" cy="55172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A9CA94-BBC9-C051-9A2C-1A286B12B291}"/>
              </a:ext>
            </a:extLst>
          </p:cNvPr>
          <p:cNvSpPr txBox="1"/>
          <p:nvPr/>
        </p:nvSpPr>
        <p:spPr>
          <a:xfrm>
            <a:off x="2267744" y="6369635"/>
            <a:ext cx="3337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C79 (2019) 745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EF0E563-8D92-6B49-01A5-8408509D7E16}"/>
              </a:ext>
            </a:extLst>
          </p:cNvPr>
          <p:cNvSpPr txBox="1"/>
          <p:nvPr/>
        </p:nvSpPr>
        <p:spPr>
          <a:xfrm>
            <a:off x="406419" y="1233775"/>
            <a:ext cx="2020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Tahoma" pitchFamily="34" charset="0"/>
                <a:cs typeface="Tahoma" pitchFamily="34" charset="0"/>
              </a:rPr>
              <a:t>Full phase space</a:t>
            </a:r>
            <a:endParaRPr lang="zh-CN" altLang="en-US" sz="2000" dirty="0"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E2E50E0-87CC-3792-6EE7-44A6003E1B05}"/>
                  </a:ext>
                </a:extLst>
              </p:cNvPr>
              <p:cNvSpPr txBox="1"/>
              <p:nvPr/>
            </p:nvSpPr>
            <p:spPr>
              <a:xfrm>
                <a:off x="196458" y="3001910"/>
                <a:ext cx="243302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LBM (Low 2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×</m:t>
                    </m:r>
                  </m:oMath>
                </a14:m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2-Body Mass)</a:t>
                </a:r>
                <a:endParaRPr lang="zh-CN" altLang="en-US" sz="2000" dirty="0"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E2E50E0-87CC-3792-6EE7-44A6003E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58" y="3001910"/>
                <a:ext cx="2433029" cy="707886"/>
              </a:xfrm>
              <a:prstGeom prst="rect">
                <a:avLst/>
              </a:prstGeom>
              <a:blipFill>
                <a:blip r:embed="rId5"/>
                <a:stretch>
                  <a:fillRect l="-2506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0FBDEDD8-5B99-920A-F83B-51946B373CEF}"/>
              </a:ext>
            </a:extLst>
          </p:cNvPr>
          <p:cNvSpPr txBox="1"/>
          <p:nvPr/>
        </p:nvSpPr>
        <p:spPr>
          <a:xfrm>
            <a:off x="292950" y="5013176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ea typeface="Tahoma" pitchFamily="34" charset="0"/>
                <a:cs typeface="Tahoma" pitchFamily="34" charset="0"/>
              </a:rPr>
              <a:t>Control channel.</a:t>
            </a:r>
            <a:endParaRPr lang="zh-CN" altLang="en-US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7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192763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in charmless four-body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decays</a:t>
                </a:r>
                <a:endParaRPr lang="zh-CN" altLang="en-US" sz="2800" b="1" dirty="0">
                  <a:solidFill>
                    <a:srgbClr val="C00000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192763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A9CA94-BBC9-C051-9A2C-1A286B12B291}"/>
              </a:ext>
            </a:extLst>
          </p:cNvPr>
          <p:cNvSpPr txBox="1"/>
          <p:nvPr/>
        </p:nvSpPr>
        <p:spPr>
          <a:xfrm>
            <a:off x="2267744" y="6369635"/>
            <a:ext cx="3337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C79 (2019) 745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F0E563-8D92-6B49-01A5-8408509D7E16}"/>
                  </a:ext>
                </a:extLst>
              </p:cNvPr>
              <p:cNvSpPr txBox="1"/>
              <p:nvPr/>
            </p:nvSpPr>
            <p:spPr>
              <a:xfrm>
                <a:off x="182880" y="1278523"/>
                <a:ext cx="22309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→</m:t>
                      </m:r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1620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EF0E563-8D92-6B49-01A5-8408509D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78523"/>
                <a:ext cx="2230937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C6031F9-06E2-ED7F-9159-FF160C09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991" y="703804"/>
            <a:ext cx="5860801" cy="5693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2E10C4-5828-A77B-1A8D-0EC33167DE22}"/>
                  </a:ext>
                </a:extLst>
              </p:cNvPr>
              <p:cNvSpPr txBox="1"/>
              <p:nvPr/>
            </p:nvSpPr>
            <p:spPr>
              <a:xfrm>
                <a:off x="182880" y="3150585"/>
                <a:ext cx="2771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→</m:t>
                      </m:r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1232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82E10C4-5828-A77B-1A8D-0EC33167D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3150585"/>
                <a:ext cx="277180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003334-0CBB-DA6A-4A8F-AA297C9E7973}"/>
                  </a:ext>
                </a:extLst>
              </p:cNvPr>
              <p:cNvSpPr txBox="1"/>
              <p:nvPr/>
            </p:nvSpPr>
            <p:spPr>
              <a:xfrm>
                <a:off x="182880" y="4941168"/>
                <a:ext cx="2873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→</m:t>
                      </m:r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𝑁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1520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𝜌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770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003334-0CBB-DA6A-4A8F-AA297C9E7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4941168"/>
                <a:ext cx="2873975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15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6DE4D61-1457-D604-4947-C8EC53E3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367248"/>
            <a:ext cx="5047416" cy="2622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192763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in charmless four-body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decays</a:t>
                </a:r>
                <a:endParaRPr lang="zh-CN" altLang="en-US" sz="2800" b="1" dirty="0">
                  <a:solidFill>
                    <a:srgbClr val="C00000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192763"/>
                <a:ext cx="8229600" cy="1143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A9CA94-BBC9-C051-9A2C-1A286B12B291}"/>
              </a:ext>
            </a:extLst>
          </p:cNvPr>
          <p:cNvSpPr txBox="1"/>
          <p:nvPr/>
        </p:nvSpPr>
        <p:spPr>
          <a:xfrm>
            <a:off x="2267744" y="6369635"/>
            <a:ext cx="3337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C79 (2019) 745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CCC979-0B17-4E58-BE22-0F277FC0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160" y="692696"/>
            <a:ext cx="5229225" cy="22002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DFE4E6B-776A-99A3-C52C-42A409EA4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6697"/>
            <a:ext cx="4217885" cy="9253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2CDCA96-0982-30E8-A497-B37A1F200C6F}"/>
              </a:ext>
            </a:extLst>
          </p:cNvPr>
          <p:cNvSpPr txBox="1"/>
          <p:nvPr/>
        </p:nvSpPr>
        <p:spPr>
          <a:xfrm>
            <a:off x="304800" y="50075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No CP-violation</a:t>
            </a:r>
          </a:p>
        </p:txBody>
      </p:sp>
    </p:spTree>
    <p:extLst>
      <p:ext uri="{BB962C8B-B14F-4D97-AF65-F5344CB8AC3E}">
        <p14:creationId xmlns:p14="http://schemas.microsoft.com/office/powerpoint/2010/main" val="396270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-24475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Search for CPV using TPA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CD69-1D2D-4B7F-B057-5369EAC0BAC8}" type="datetime1">
              <a:rPr lang="zh-CN" altLang="en-US" smtClean="0"/>
              <a:t>2023/11/26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B9FF21-0126-4B8F-A49A-2DDE42CE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333" y="1370893"/>
            <a:ext cx="4792129" cy="2488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3061D63-FD80-494A-94D1-8B8BC2D6A47F}"/>
                  </a:ext>
                </a:extLst>
              </p:cNvPr>
              <p:cNvSpPr txBox="1"/>
              <p:nvPr/>
            </p:nvSpPr>
            <p:spPr>
              <a:xfrm>
                <a:off x="298688" y="807095"/>
                <a:ext cx="4572000" cy="840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b="0" i="0" u="none" strike="noStrike" baseline="0" dirty="0">
                    <a:latin typeface="+mj-lt"/>
                  </a:rPr>
                  <a:t>Triple products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u="none" strike="noStrike" baseline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 b="0" i="1" u="none" strike="noStrike" baseline="0" dirty="0">
                    <a:latin typeface="+mj-lt"/>
                  </a:rPr>
                  <a:t> </a:t>
                </a:r>
                <a:r>
                  <a:rPr lang="en-US" altLang="zh-CN" sz="2400" b="0" i="0" u="none" strike="noStrike" baseline="0" dirty="0">
                    <a:latin typeface="+mj-lt"/>
                  </a:rPr>
                  <a:t>rest frame</a:t>
                </a:r>
              </a:p>
              <a:p>
                <a:r>
                  <a:rPr lang="en-US" altLang="zh-CN" sz="2400" b="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sz="2400" dirty="0">
                    <a:latin typeface="+mj-lt"/>
                  </a:rPr>
                  <a:t>motion reversal operator</a:t>
                </a:r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3061D63-FD80-494A-94D1-8B8BC2D6A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88" y="807095"/>
                <a:ext cx="4572000" cy="840871"/>
              </a:xfrm>
              <a:prstGeom prst="rect">
                <a:avLst/>
              </a:prstGeom>
              <a:blipFill>
                <a:blip r:embed="rId4"/>
                <a:stretch>
                  <a:fillRect l="-1867" t="-5797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DE7756F-5EC3-478F-9B58-7B0351A3C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717713"/>
            <a:ext cx="2471440" cy="349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514CA0-85D1-4792-AA06-8033BFB14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57" y="2204864"/>
            <a:ext cx="2471439" cy="3702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590A40A-B5BE-412D-9A0F-845FC317A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80" y="3205239"/>
            <a:ext cx="3456384" cy="7115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4A65665-0C55-478B-905D-D826690D37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80" y="4054473"/>
            <a:ext cx="3563888" cy="670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62B3A57-6197-468F-B911-292499B1D4D2}"/>
                  </a:ext>
                </a:extLst>
              </p:cNvPr>
              <p:cNvSpPr txBox="1"/>
              <p:nvPr/>
            </p:nvSpPr>
            <p:spPr>
              <a:xfrm>
                <a:off x="298688" y="2634438"/>
                <a:ext cx="4572000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odd</m:t>
                    </m:r>
                  </m:oMath>
                </a14:m>
                <a:r>
                  <a:rPr lang="de-DE" altLang="zh-CN" sz="2400" dirty="0">
                    <a:latin typeface="+mj-lt"/>
                  </a:rPr>
                  <a:t> asymmetries:</a:t>
                </a:r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62B3A57-6197-468F-B911-292499B1D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88" y="2634438"/>
                <a:ext cx="4572000" cy="471539"/>
              </a:xfrm>
              <a:prstGeom prst="rect">
                <a:avLst/>
              </a:prstGeom>
              <a:blipFill>
                <a:blip r:embed="rId9"/>
                <a:stretch>
                  <a:fillRect l="-1867"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ADC16E61-8265-4CCC-85CE-D292D67A17ED}"/>
              </a:ext>
            </a:extLst>
          </p:cNvPr>
          <p:cNvSpPr txBox="1"/>
          <p:nvPr/>
        </p:nvSpPr>
        <p:spPr>
          <a:xfrm>
            <a:off x="598983" y="4919155"/>
            <a:ext cx="3806081" cy="47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1" u="none" strike="noStrike" baseline="0" dirty="0">
                <a:solidFill>
                  <a:srgbClr val="FF0000"/>
                </a:solidFill>
                <a:latin typeface="+mj-lt"/>
              </a:rPr>
              <a:t>CP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+mj-lt"/>
              </a:rPr>
              <a:t>-violating observable: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9C5BF31-1E26-4114-B439-7CC896556C42}"/>
              </a:ext>
            </a:extLst>
          </p:cNvPr>
          <p:cNvSpPr txBox="1"/>
          <p:nvPr/>
        </p:nvSpPr>
        <p:spPr>
          <a:xfrm>
            <a:off x="642640" y="5683015"/>
            <a:ext cx="3432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1" u="none" strike="noStrike" baseline="0" dirty="0">
                <a:solidFill>
                  <a:srgbClr val="0000FF"/>
                </a:solidFill>
                <a:latin typeface="+mj-lt"/>
              </a:rPr>
              <a:t>P</a:t>
            </a:r>
            <a:r>
              <a:rPr lang="en-US" altLang="zh-CN" sz="2400" b="0" i="0" u="none" strike="noStrike" baseline="0" dirty="0">
                <a:solidFill>
                  <a:srgbClr val="0000FF"/>
                </a:solidFill>
                <a:latin typeface="+mj-lt"/>
              </a:rPr>
              <a:t>-violating observable:</a:t>
            </a:r>
            <a:endParaRPr lang="zh-CN" alt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5999E94-D0FA-4D46-AF40-F18C60F6B682}"/>
                  </a:ext>
                </a:extLst>
              </p:cNvPr>
              <p:cNvSpPr txBox="1"/>
              <p:nvPr/>
            </p:nvSpPr>
            <p:spPr>
              <a:xfrm>
                <a:off x="3271681" y="1700808"/>
                <a:ext cx="10296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sinΦ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5999E94-D0FA-4D46-AF40-F18C60F6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81" y="1700808"/>
                <a:ext cx="1029641" cy="369332"/>
              </a:xfrm>
              <a:prstGeom prst="rect">
                <a:avLst/>
              </a:prstGeom>
              <a:blipFill>
                <a:blip r:embed="rId10"/>
                <a:stretch>
                  <a:fillRect l="-2959" r="-4734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084010F-CE9A-4A42-ABA0-5D240D49714E}"/>
                  </a:ext>
                </a:extLst>
              </p:cNvPr>
              <p:cNvSpPr txBox="1"/>
              <p:nvPr/>
            </p:nvSpPr>
            <p:spPr>
              <a:xfrm>
                <a:off x="3249069" y="2213805"/>
                <a:ext cx="10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dirty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084010F-CE9A-4A42-ABA0-5D240D49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69" y="2213805"/>
                <a:ext cx="1034899" cy="369332"/>
              </a:xfrm>
              <a:prstGeom prst="rect">
                <a:avLst/>
              </a:prstGeom>
              <a:blipFill>
                <a:blip r:embed="rId11"/>
                <a:stretch>
                  <a:fillRect l="-2941" t="-3279" r="-46471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16961C-168B-4552-9019-EEFCBD1CBC23}"/>
                  </a:ext>
                </a:extLst>
              </p:cNvPr>
              <p:cNvSpPr txBox="1"/>
              <p:nvPr/>
            </p:nvSpPr>
            <p:spPr>
              <a:xfrm>
                <a:off x="4383464" y="5548289"/>
                <a:ext cx="286931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b>
                      </m:sSub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acc>
                        </m:sub>
                      </m:sSub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16961C-168B-4552-9019-EEFCBD1CB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64" y="5548289"/>
                <a:ext cx="2869312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2FD80EC-AC54-4AFE-B69B-8663BC4E7170}"/>
                  </a:ext>
                </a:extLst>
              </p:cNvPr>
              <p:cNvSpPr txBox="1"/>
              <p:nvPr/>
            </p:nvSpPr>
            <p:spPr>
              <a:xfrm>
                <a:off x="3491880" y="4687541"/>
                <a:ext cx="457200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acc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2FD80EC-AC54-4AFE-B69B-8663BC4E7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687541"/>
                <a:ext cx="4572000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AAA9E5-4D4C-434F-AE23-DC8D570A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6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-24475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Sensitivity to CPV</a:t>
            </a:r>
            <a:endParaRPr lang="zh-CN" altLang="en-US" sz="3200" b="1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7CA6-615F-4734-9775-D0D7563786E8}" type="datetime1">
              <a:rPr lang="zh-CN" altLang="en-US" smtClean="0"/>
              <a:t>2023/11/26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89A72DE-6C30-4A0A-A968-9BF47618855F}"/>
                  </a:ext>
                </a:extLst>
              </p:cNvPr>
              <p:cNvSpPr txBox="1"/>
              <p:nvPr/>
            </p:nvSpPr>
            <p:spPr>
              <a:xfrm>
                <a:off x="827584" y="898243"/>
                <a:ext cx="7560840" cy="1476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acc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  <m:sup>
                        <m:acc>
                          <m:accPr>
                            <m:chr m:val="̂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acc>
                          <m:accPr>
                            <m:chr m:val="̂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/>
                  <a:t>are insensitive to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solidFill>
                      <a:srgbClr val="0433FF"/>
                    </a:solidFill>
                  </a:rPr>
                  <a:t>particle/antiparticle production asymmetries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solidFill>
                      <a:srgbClr val="0433FF"/>
                    </a:solidFill>
                  </a:rPr>
                  <a:t>detector-induced charge asymmetries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solidFill>
                      <a:srgbClr val="0433FF"/>
                    </a:solidFill>
                  </a:rPr>
                  <a:t>reduced systematic uncertainties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89A72DE-6C30-4A0A-A968-9BF47618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98243"/>
                <a:ext cx="7560840" cy="1476623"/>
              </a:xfrm>
              <a:prstGeom prst="rect">
                <a:avLst/>
              </a:prstGeom>
              <a:blipFill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AC50865-23BD-4D3B-88CA-65E6220C7252}"/>
                  </a:ext>
                </a:extLst>
              </p:cNvPr>
              <p:cNvSpPr txBox="1"/>
              <p:nvPr/>
            </p:nvSpPr>
            <p:spPr>
              <a:xfrm>
                <a:off x="827584" y="2624760"/>
                <a:ext cx="56886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b="0" i="0" u="none" strike="noStrike" baseline="0" dirty="0">
                    <a:solidFill>
                      <a:srgbClr val="FF2600"/>
                    </a:solidFill>
                    <a:latin typeface="+mj-lt"/>
                  </a:rPr>
                  <a:t>Complementary approach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u="none" strike="noStrike" baseline="0" dirty="0" smtClean="0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u="none" strike="noStrike" baseline="0" dirty="0" smtClean="0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u="none" strike="noStrike" baseline="0" dirty="0" smtClean="0">
                            <a:solidFill>
                              <a:srgbClr val="FF26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400" b="0" i="0" u="none" strike="noStrike" baseline="0" dirty="0">
                    <a:solidFill>
                      <a:srgbClr val="FF2600"/>
                    </a:solidFill>
                    <a:latin typeface="+mj-lt"/>
                  </a:rPr>
                  <a:t> analysis</a:t>
                </a:r>
                <a:endParaRPr lang="zh-CN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AC50865-23BD-4D3B-88CA-65E6220C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24760"/>
                <a:ext cx="5688632" cy="461665"/>
              </a:xfrm>
              <a:prstGeom prst="rect">
                <a:avLst/>
              </a:prstGeom>
              <a:blipFill>
                <a:blip r:embed="rId4"/>
                <a:stretch>
                  <a:fillRect l="-1501" t="-10667" r="-1393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920F9BE-F816-44BB-B72F-370FCAF42DF1}"/>
              </a:ext>
            </a:extLst>
          </p:cNvPr>
          <p:cNvSpPr txBox="1"/>
          <p:nvPr/>
        </p:nvSpPr>
        <p:spPr>
          <a:xfrm>
            <a:off x="755576" y="4490555"/>
            <a:ext cx="79928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+mj-lt"/>
              </a:rPr>
              <a:t>Sensitive to potential new physics effects:</a:t>
            </a: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u="none" strike="noStrike" baseline="0" dirty="0">
                <a:latin typeface="+mj-lt"/>
              </a:rPr>
              <a:t>W. Bensalem, A. Datta, and D. London, New physics effects on triple product correlations in </a:t>
            </a:r>
            <a:r>
              <a:rPr lang="en-US" altLang="zh-CN" sz="2000" b="0" i="0" u="none" strike="noStrike" baseline="0" dirty="0" err="1">
                <a:latin typeface="+mj-lt"/>
              </a:rPr>
              <a:t>Λb</a:t>
            </a:r>
            <a:r>
              <a:rPr lang="en-US" altLang="zh-CN" sz="2000" b="0" i="0" u="none" strike="noStrike" baseline="0" dirty="0">
                <a:latin typeface="+mj-lt"/>
              </a:rPr>
              <a:t> decays, Phys. Rev. D66 (2002) 094004, </a:t>
            </a:r>
            <a:r>
              <a:rPr lang="en-US" altLang="zh-CN" sz="2000" b="0" i="0" u="none" strike="noStrike" baseline="0" dirty="0" err="1">
                <a:latin typeface="+mj-lt"/>
              </a:rPr>
              <a:t>arXiv:hep-ph</a:t>
            </a:r>
            <a:r>
              <a:rPr lang="en-US" altLang="zh-CN" sz="2000" b="0" i="0" u="none" strike="noStrike" baseline="0" dirty="0">
                <a:latin typeface="+mj-lt"/>
              </a:rPr>
              <a:t>/0208054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C09527-91BE-4D4A-AA29-95EFEEF4FC9A}"/>
                  </a:ext>
                </a:extLst>
              </p:cNvPr>
              <p:cNvSpPr txBox="1"/>
              <p:nvPr/>
            </p:nvSpPr>
            <p:spPr>
              <a:xfrm>
                <a:off x="1944216" y="3306993"/>
                <a:ext cx="4572000" cy="929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sz="2400" b="0" i="1" u="none" strike="noStrike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BC09527-91BE-4D4A-AA29-95EFEEF4F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16" y="3306993"/>
                <a:ext cx="4572000" cy="929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C46288-5B57-4E6E-9B5E-2906ED24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4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9665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measurements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l-GR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endParaRPr lang="zh-CN" altLang="en-US" sz="24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96656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88D40E-A2EE-4F0F-9B0F-9427349B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0" y="980728"/>
            <a:ext cx="5825404" cy="54629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0AE0AD-1628-49D6-8512-5381EEE3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12" y="969824"/>
            <a:ext cx="2829694" cy="5825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3193A2-B8AA-4C41-BE9A-34F6328DF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630" y="1575820"/>
            <a:ext cx="2829694" cy="58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C0AF43-EA3D-40A7-BD44-327D2F939E5B}"/>
                  </a:ext>
                </a:extLst>
              </p:cNvPr>
              <p:cNvSpPr txBox="1"/>
              <p:nvPr/>
            </p:nvSpPr>
            <p:spPr>
              <a:xfrm>
                <a:off x="5993951" y="2209713"/>
                <a:ext cx="2928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latin typeface="HelveticaNeue-Ligh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C0AF43-EA3D-40A7-BD44-327D2F93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51" y="2209713"/>
                <a:ext cx="2928651" cy="400110"/>
              </a:xfrm>
              <a:prstGeom prst="rect">
                <a:avLst/>
              </a:prstGeom>
              <a:blipFill>
                <a:blip r:embed="rId6"/>
                <a:stretch>
                  <a:fillRect l="-1663" t="-3030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/>
              <p:nvPr/>
            </p:nvSpPr>
            <p:spPr>
              <a:xfrm>
                <a:off x="5796136" y="2644208"/>
                <a:ext cx="3415050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(1.15±1.45±0.32)%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644208"/>
                <a:ext cx="3415050" cy="411651"/>
              </a:xfrm>
              <a:prstGeom prst="rect">
                <a:avLst/>
              </a:prstGeom>
              <a:blipFill>
                <a:blip r:embed="rId7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/>
              <p:nvPr/>
            </p:nvSpPr>
            <p:spPr>
              <a:xfrm>
                <a:off x="5724128" y="3073878"/>
                <a:ext cx="3568050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−3.71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±1.45±0.32)%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073878"/>
                <a:ext cx="3568050" cy="408253"/>
              </a:xfrm>
              <a:prstGeom prst="rect">
                <a:avLst/>
              </a:prstGeom>
              <a:blipFill>
                <a:blip r:embed="rId8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AEF2EA-B27F-4FFD-92A4-6654B54E4160}"/>
                  </a:ext>
                </a:extLst>
              </p:cNvPr>
              <p:cNvSpPr txBox="1"/>
              <p:nvPr/>
            </p:nvSpPr>
            <p:spPr>
              <a:xfrm>
                <a:off x="5993951" y="3799980"/>
                <a:ext cx="2928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i="0" u="none" strike="noStrike" baseline="0" dirty="0">
                    <a:solidFill>
                      <a:schemeClr val="tx1"/>
                    </a:solidFill>
                    <a:latin typeface="HelveticaNeue-Ligh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AEF2EA-B27F-4FFD-92A4-6654B54E4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51" y="3799980"/>
                <a:ext cx="2928651" cy="400110"/>
              </a:xfrm>
              <a:prstGeom prst="rect">
                <a:avLst/>
              </a:prstGeom>
              <a:blipFill>
                <a:blip r:embed="rId9"/>
                <a:stretch>
                  <a:fillRect l="-1663" t="-3030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24DD22-4826-445D-98D3-053DF7513393}"/>
                  </a:ext>
                </a:extLst>
              </p:cNvPr>
              <p:cNvSpPr txBox="1"/>
              <p:nvPr/>
            </p:nvSpPr>
            <p:spPr>
              <a:xfrm>
                <a:off x="5724128" y="4195884"/>
                <a:ext cx="3663642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−0.93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4.54±0.42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24DD22-4826-445D-98D3-053DF751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195884"/>
                <a:ext cx="3663642" cy="411651"/>
              </a:xfrm>
              <a:prstGeom prst="rect">
                <a:avLst/>
              </a:prstGeom>
              <a:blipFill>
                <a:blip r:embed="rId10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55475CA-462A-4D9D-B7DA-BCA9619F1276}"/>
                  </a:ext>
                </a:extLst>
              </p:cNvPr>
              <p:cNvSpPr txBox="1"/>
              <p:nvPr/>
            </p:nvSpPr>
            <p:spPr>
              <a:xfrm>
                <a:off x="5819720" y="4854501"/>
                <a:ext cx="3568050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3.62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55475CA-462A-4D9D-B7DA-BCA9619F1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20" y="4854501"/>
                <a:ext cx="3568050" cy="408253"/>
              </a:xfrm>
              <a:prstGeom prst="rect">
                <a:avLst/>
              </a:prstGeom>
              <a:blipFill>
                <a:blip r:embed="rId11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FDD3E4E7-2952-426C-9DA0-C8EF8431C45A}"/>
              </a:ext>
            </a:extLst>
          </p:cNvPr>
          <p:cNvSpPr txBox="1"/>
          <p:nvPr/>
        </p:nvSpPr>
        <p:spPr>
          <a:xfrm>
            <a:off x="1879972" y="6443662"/>
            <a:ext cx="469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i="0" u="none" strike="noStrike" baseline="0" dirty="0">
                <a:solidFill>
                  <a:srgbClr val="0433FF"/>
                </a:solidFill>
                <a:latin typeface="+mj-lt"/>
              </a:rPr>
              <a:t>Nature Phys. 13 (2017) 391-396</a:t>
            </a:r>
            <a:endParaRPr lang="zh-CN" altLang="en-U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/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HelveticaNeue-Light"/>
                  </a:rPr>
                  <a:t>Run-I,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1200" b="0" i="0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1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99392"/>
                <a:ext cx="8229600" cy="1143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Measurement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asymmetries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space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regions</m:t>
                      </m:r>
                    </m:oMath>
                  </m:oMathPara>
                </a14:m>
                <a:endParaRPr lang="zh-CN" altLang="en-US" sz="28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99392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B767E5B-D6B9-4ACA-A0F1-C920F05E07ED}"/>
                  </a:ext>
                </a:extLst>
              </p:cNvPr>
              <p:cNvSpPr txBox="1"/>
              <p:nvPr/>
            </p:nvSpPr>
            <p:spPr>
              <a:xfrm>
                <a:off x="580976" y="863222"/>
                <a:ext cx="39910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Scheme A: on dominant resonances: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(770)</m:t>
                    </m:r>
                  </m:oMath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B767E5B-D6B9-4ACA-A0F1-C920F05E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6" y="863222"/>
                <a:ext cx="3991024" cy="646331"/>
              </a:xfrm>
              <a:prstGeom prst="rect">
                <a:avLst/>
              </a:prstGeom>
              <a:blipFill>
                <a:blip r:embed="rId3"/>
                <a:stretch>
                  <a:fillRect l="-1221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90DC16-83EA-416D-BBCC-12F3046DB669}"/>
                  </a:ext>
                </a:extLst>
              </p:cNvPr>
              <p:cNvSpPr txBox="1"/>
              <p:nvPr/>
            </p:nvSpPr>
            <p:spPr>
              <a:xfrm>
                <a:off x="5004048" y="832061"/>
                <a:ext cx="3528392" cy="657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Scheme B: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zh-CN" altLang="en-US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angle between</a:t>
                </a:r>
              </a:p>
              <a:p>
                <a:pPr algn="l"/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decay planes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𝑠𝑙𝑜𝑤</m:t>
                        </m:r>
                      </m:sub>
                      <m:sup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1200" b="0" i="1" u="none" strike="noStrike" baseline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𝑓𝑎𝑠𝑡</m:t>
                        </m:r>
                      </m:sub>
                      <m:sup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90DC16-83EA-416D-BBCC-12F3046DB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32061"/>
                <a:ext cx="3528392" cy="657616"/>
              </a:xfrm>
              <a:prstGeom prst="rect">
                <a:avLst/>
              </a:prstGeom>
              <a:blipFill>
                <a:blip r:embed="rId4"/>
                <a:stretch>
                  <a:fillRect l="-1554" t="-4630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17DF15A-8B46-4D1B-8944-FCF0CBA4EABB}"/>
                  </a:ext>
                </a:extLst>
              </p:cNvPr>
              <p:cNvSpPr txBox="1"/>
              <p:nvPr/>
            </p:nvSpPr>
            <p:spPr>
              <a:xfrm>
                <a:off x="667400" y="5861372"/>
                <a:ext cx="60486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b="0" i="0" u="none" strike="noStrike" baseline="0" dirty="0">
                    <a:latin typeface="+mj-lt"/>
                  </a:rPr>
                  <a:t>Combined </a:t>
                </a:r>
                <a14:m>
                  <m:oMath xmlns:m="http://schemas.openxmlformats.org/officeDocument/2006/math"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3.3</m:t>
                    </m:r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400" b="0" i="0" u="none" strike="noStrike" baseline="0" dirty="0">
                    <a:latin typeface="+mj-lt"/>
                  </a:rPr>
                  <a:t> deviation from CP symmetry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solidFill>
                      <a:srgbClr val="FF0000"/>
                    </a:solidFill>
                    <a:latin typeface="+mj-lt"/>
                  </a:rPr>
                  <a:t>The first evidence of CPV in the baryon sector</a:t>
                </a:r>
                <a:endParaRPr lang="zh-CN" alt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17DF15A-8B46-4D1B-8944-FCF0CBA4E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0" y="5861372"/>
                <a:ext cx="6048672" cy="769441"/>
              </a:xfrm>
              <a:prstGeom prst="rect">
                <a:avLst/>
              </a:prstGeom>
              <a:blipFill>
                <a:blip r:embed="rId5"/>
                <a:stretch>
                  <a:fillRect l="-1309" t="-6349" r="-1309" b="-134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1F3835FC-FAC8-4F2B-93AA-BFEAB4641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90192"/>
            <a:ext cx="4074420" cy="39678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45E55A5-6C81-43F9-8A47-39A8D36D4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896" y="1632457"/>
            <a:ext cx="4145903" cy="402555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511824-D3B9-4187-A688-7F229F5B4F32}"/>
              </a:ext>
            </a:extLst>
          </p:cNvPr>
          <p:cNvSpPr txBox="1"/>
          <p:nvPr/>
        </p:nvSpPr>
        <p:spPr>
          <a:xfrm>
            <a:off x="3419872" y="5406808"/>
            <a:ext cx="469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i="0" u="none" strike="noStrike" baseline="0" dirty="0">
                <a:solidFill>
                  <a:srgbClr val="0433FF"/>
                </a:solidFill>
                <a:latin typeface="+mj-lt"/>
              </a:rPr>
              <a:t>Nature Phys. 13 (2017) 391-396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581222-46A4-4D54-B2C2-1840E0FC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F27-D23C-4AA4-82F7-4580B24C2D6E}" type="datetime1">
              <a:rPr lang="zh-CN" altLang="en-US" smtClean="0"/>
              <a:t>2023/11/26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1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44797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measurements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l-GR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𝐚𝐧𝐝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44797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C0AF43-EA3D-40A7-BD44-327D2F939E5B}"/>
                  </a:ext>
                </a:extLst>
              </p:cNvPr>
              <p:cNvSpPr txBox="1"/>
              <p:nvPr/>
            </p:nvSpPr>
            <p:spPr>
              <a:xfrm>
                <a:off x="5876554" y="2874170"/>
                <a:ext cx="2928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latin typeface="HelveticaNeue-Ligh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C0AF43-EA3D-40A7-BD44-327D2F93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54" y="2874170"/>
                <a:ext cx="2928651" cy="400110"/>
              </a:xfrm>
              <a:prstGeom prst="rect">
                <a:avLst/>
              </a:prstGeom>
              <a:blipFill>
                <a:blip r:embed="rId3"/>
                <a:stretch>
                  <a:fillRect l="-1667" t="-3030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/>
              <p:nvPr/>
            </p:nvSpPr>
            <p:spPr>
              <a:xfrm>
                <a:off x="5843993" y="3429000"/>
                <a:ext cx="3259434" cy="688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−0.60±0.84±0.31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93" y="3429000"/>
                <a:ext cx="3259434" cy="68865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/>
              <p:nvPr/>
            </p:nvSpPr>
            <p:spPr>
              <a:xfrm>
                <a:off x="5863633" y="4362199"/>
                <a:ext cx="3064988" cy="685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−0.81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0.84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±0.3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633" y="4362199"/>
                <a:ext cx="3064988" cy="68525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/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HelveticaNeue-Light"/>
                  </a:rPr>
                  <a:t>Run-I,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1200" b="0" i="0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7D17AC6-02BE-5F4D-574B-D7EE58152D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438" y="1081299"/>
            <a:ext cx="5563690" cy="52442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E30A859-7C19-FFDF-34B4-4DE2773DC916}"/>
              </a:ext>
            </a:extLst>
          </p:cNvPr>
          <p:cNvSpPr txBox="1"/>
          <p:nvPr/>
        </p:nvSpPr>
        <p:spPr>
          <a:xfrm>
            <a:off x="2051720" y="6342698"/>
            <a:ext cx="4693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433FF"/>
                </a:solidFill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08 (2018) 039</a:t>
            </a:r>
            <a:endParaRPr lang="zh-CN" altLang="en-US" sz="1600" b="1" dirty="0">
              <a:solidFill>
                <a:srgbClr val="0433FF"/>
              </a:solidFill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897F7FE-8101-5348-A7BF-251DA7242E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3993" y="1045292"/>
            <a:ext cx="3164521" cy="651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F18D145-F188-498E-15F4-56D7846BD0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8113" y="1842286"/>
            <a:ext cx="3155449" cy="649575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15C41F1-463E-01B2-B238-B45A41CA05FB}"/>
              </a:ext>
            </a:extLst>
          </p:cNvPr>
          <p:cNvCxnSpPr/>
          <p:nvPr/>
        </p:nvCxnSpPr>
        <p:spPr>
          <a:xfrm>
            <a:off x="1691680" y="1696735"/>
            <a:ext cx="2880320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A9C1CB1-72B0-5C56-45D8-018CDD25BFA4}"/>
              </a:ext>
            </a:extLst>
          </p:cNvPr>
          <p:cNvCxnSpPr/>
          <p:nvPr/>
        </p:nvCxnSpPr>
        <p:spPr>
          <a:xfrm>
            <a:off x="1691680" y="4437112"/>
            <a:ext cx="2880320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82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44797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measurements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l-GR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𝐚𝐧𝐝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44797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C0AF43-EA3D-40A7-BD44-327D2F939E5B}"/>
                  </a:ext>
                </a:extLst>
              </p:cNvPr>
              <p:cNvSpPr txBox="1"/>
              <p:nvPr/>
            </p:nvSpPr>
            <p:spPr>
              <a:xfrm>
                <a:off x="5727669" y="1006350"/>
                <a:ext cx="2928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latin typeface="HelveticaNeue-Ligh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l-GR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l-GR" altLang="zh-CN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C0AF43-EA3D-40A7-BD44-327D2F93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69" y="1006350"/>
                <a:ext cx="2928651" cy="400110"/>
              </a:xfrm>
              <a:prstGeom prst="rect">
                <a:avLst/>
              </a:prstGeom>
              <a:blipFill>
                <a:blip r:embed="rId3"/>
                <a:stretch>
                  <a:fillRect l="-1875" t="-3030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/>
              <p:nvPr/>
            </p:nvSpPr>
            <p:spPr>
              <a:xfrm>
                <a:off x="5678819" y="1612013"/>
                <a:ext cx="3415050" cy="688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−1.56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±1.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±0.32)%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19" y="1612013"/>
                <a:ext cx="3415050" cy="688650"/>
              </a:xfrm>
              <a:prstGeom prst="rect">
                <a:avLst/>
              </a:prstGeom>
              <a:blipFill>
                <a:blip r:embed="rId4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/>
              <p:nvPr/>
            </p:nvSpPr>
            <p:spPr>
              <a:xfrm>
                <a:off x="5709333" y="2571847"/>
                <a:ext cx="3236819" cy="685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1.12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±1.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±0.32)%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333" y="2571847"/>
                <a:ext cx="3236819" cy="68525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/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HelveticaNeue-Light"/>
                  </a:rPr>
                  <a:t>Run-I,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1200" b="0" i="0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2E26F22-CF33-B8E8-C218-D0E5EDBA0B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15" y="1046523"/>
            <a:ext cx="5602110" cy="52275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9522F0-5FDA-CB53-9EEB-9A37E4DB9F64}"/>
              </a:ext>
            </a:extLst>
          </p:cNvPr>
          <p:cNvSpPr txBox="1"/>
          <p:nvPr/>
        </p:nvSpPr>
        <p:spPr>
          <a:xfrm>
            <a:off x="1859280" y="6363761"/>
            <a:ext cx="4693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433FF"/>
                </a:solidFill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08 (2018) 039</a:t>
            </a:r>
            <a:endParaRPr lang="zh-CN" altLang="en-US" sz="1600" b="1" dirty="0">
              <a:solidFill>
                <a:srgbClr val="0433FF"/>
              </a:solidFill>
              <a:latin typeface="+mj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B331E40-A638-0A1F-4657-B4F152230273}"/>
              </a:ext>
            </a:extLst>
          </p:cNvPr>
          <p:cNvCxnSpPr>
            <a:cxnSpLocks/>
          </p:cNvCxnSpPr>
          <p:nvPr/>
        </p:nvCxnSpPr>
        <p:spPr>
          <a:xfrm>
            <a:off x="1619672" y="1772816"/>
            <a:ext cx="273630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968BEB0-535E-07CA-200F-C07C89FBD0B1}"/>
              </a:ext>
            </a:extLst>
          </p:cNvPr>
          <p:cNvCxnSpPr>
            <a:cxnSpLocks/>
          </p:cNvCxnSpPr>
          <p:nvPr/>
        </p:nvCxnSpPr>
        <p:spPr>
          <a:xfrm>
            <a:off x="1619672" y="4437112"/>
            <a:ext cx="273630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99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44797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measurements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l-GR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𝐚𝐧𝐝</m:t>
                    </m:r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𝐛</m:t>
                        </m:r>
                      </m:sub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44797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AEF2EA-B27F-4FFD-92A4-6654B54E4160}"/>
                  </a:ext>
                </a:extLst>
              </p:cNvPr>
              <p:cNvSpPr txBox="1"/>
              <p:nvPr/>
            </p:nvSpPr>
            <p:spPr>
              <a:xfrm>
                <a:off x="5944472" y="1085043"/>
                <a:ext cx="2928651" cy="394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i="0" u="none" strike="noStrike" baseline="0" dirty="0">
                    <a:solidFill>
                      <a:schemeClr val="tx1"/>
                    </a:solidFill>
                    <a:latin typeface="HelveticaNeue-Light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l-GR" altLang="zh-CN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AEF2EA-B27F-4FFD-92A4-6654B54E4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472" y="1085043"/>
                <a:ext cx="2928651" cy="394019"/>
              </a:xfrm>
              <a:prstGeom prst="rect">
                <a:avLst/>
              </a:prstGeom>
              <a:blipFill>
                <a:blip r:embed="rId3"/>
                <a:stretch>
                  <a:fillRect l="-1663"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24DD22-4826-445D-98D3-053DF7513393}"/>
                  </a:ext>
                </a:extLst>
              </p:cNvPr>
              <p:cNvSpPr txBox="1"/>
              <p:nvPr/>
            </p:nvSpPr>
            <p:spPr>
              <a:xfrm>
                <a:off x="5795202" y="1739791"/>
                <a:ext cx="3198474" cy="688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−3.04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5.19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±0.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24DD22-4826-445D-98D3-053DF751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202" y="1739791"/>
                <a:ext cx="3198474" cy="688650"/>
              </a:xfrm>
              <a:prstGeom prst="rect">
                <a:avLst/>
              </a:prstGeom>
              <a:blipFill>
                <a:blip r:embed="rId4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55475CA-462A-4D9D-B7DA-BCA9619F1276}"/>
                  </a:ext>
                </a:extLst>
              </p:cNvPr>
              <p:cNvSpPr txBox="1"/>
              <p:nvPr/>
            </p:nvSpPr>
            <p:spPr>
              <a:xfrm>
                <a:off x="5724128" y="2657289"/>
                <a:ext cx="3148995" cy="685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−3.58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5.19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±0.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55475CA-462A-4D9D-B7DA-BCA9619F1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657289"/>
                <a:ext cx="3148995" cy="68525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/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HelveticaNeue-Light"/>
                  </a:rPr>
                  <a:t>Run-I,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1200" b="0" i="0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55"/>
                <a:ext cx="4572000" cy="369332"/>
              </a:xfrm>
              <a:prstGeom prst="rect">
                <a:avLst/>
              </a:prstGeom>
              <a:blipFill>
                <a:blip r:embed="rId1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869DAC9A-628C-120A-B64A-0197DA5E9736}"/>
              </a:ext>
            </a:extLst>
          </p:cNvPr>
          <p:cNvSpPr txBox="1"/>
          <p:nvPr/>
        </p:nvSpPr>
        <p:spPr>
          <a:xfrm>
            <a:off x="1450464" y="6233345"/>
            <a:ext cx="2280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433FF"/>
                </a:solidFill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08 (2018) 039</a:t>
            </a:r>
            <a:endParaRPr lang="zh-CN" altLang="en-US" sz="1600" b="1" dirty="0">
              <a:solidFill>
                <a:srgbClr val="0433FF"/>
              </a:solidFill>
              <a:latin typeface="+mj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B2F64C-3020-092D-35DB-50693C0368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324" y="1080067"/>
            <a:ext cx="5573804" cy="519961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4A66FCC-2A6A-3270-2DA4-D922E7734535}"/>
              </a:ext>
            </a:extLst>
          </p:cNvPr>
          <p:cNvCxnSpPr>
            <a:cxnSpLocks/>
          </p:cNvCxnSpPr>
          <p:nvPr/>
        </p:nvCxnSpPr>
        <p:spPr>
          <a:xfrm>
            <a:off x="1450464" y="2492896"/>
            <a:ext cx="273630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CABA22E-3737-E1DE-8BF8-CAFFE4EA8EE8}"/>
              </a:ext>
            </a:extLst>
          </p:cNvPr>
          <p:cNvCxnSpPr>
            <a:cxnSpLocks/>
          </p:cNvCxnSpPr>
          <p:nvPr/>
        </p:nvCxnSpPr>
        <p:spPr>
          <a:xfrm>
            <a:off x="1450464" y="5017363"/>
            <a:ext cx="273630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Outline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30-C762-4251-A570-6CA6CF0DB5EA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43608" y="1052736"/>
                <a:ext cx="7704856" cy="533893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altLang="zh-CN" sz="2800" b="1" dirty="0"/>
                  <a:t>Introduction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altLang="zh-CN" sz="2000" b="1" i="1" dirty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800" b="1" dirty="0"/>
                  <a:t>Search for CPV in charmless decay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</m:oMath>
                </a14:m>
                <a:endParaRPr lang="en-US" altLang="zh-CN" sz="2000" b="1" dirty="0"/>
              </a:p>
              <a:p>
                <a:pPr>
                  <a:buFont typeface="Wingdings" pitchFamily="2" charset="2"/>
                  <a:buChar char="Ø"/>
                </a:pPr>
                <a:endParaRPr lang="en-US" altLang="zh-CN" sz="2000" b="1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800" b="1" dirty="0"/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𝚵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</m:t>
                        </m:r>
                      </m:sub>
                      <m:sup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800" b="1" dirty="0"/>
              </a:p>
              <a:p>
                <a:pPr>
                  <a:buFont typeface="Wingdings" pitchFamily="2" charset="2"/>
                  <a:buChar char="Ø"/>
                </a:pPr>
                <a:endParaRPr lang="en-US" altLang="zh-CN" sz="2000" b="1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zh-CN" sz="2800" b="1" dirty="0"/>
                  <a:t>Conclusion and outlook</a:t>
                </a:r>
              </a:p>
            </p:txBody>
          </p:sp>
        </mc:Choice>
        <mc:Fallback xmlns="">
          <p:sp>
            <p:nvSpPr>
              <p:cNvPr id="8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43608" y="1052736"/>
                <a:ext cx="7704856" cy="5338936"/>
              </a:xfrm>
              <a:blipFill>
                <a:blip r:embed="rId3"/>
                <a:stretch>
                  <a:fillRect l="-1345" t="-1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01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260770"/>
                <a:ext cx="8229600" cy="1143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Measurement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asymmetries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space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regions</m:t>
                      </m:r>
                    </m:oMath>
                  </m:oMathPara>
                </a14:m>
                <a:endParaRPr lang="zh-CN" altLang="en-US" sz="28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260770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7DF15A-8B46-4D1B-8944-FCF0CBA4EABB}"/>
              </a:ext>
            </a:extLst>
          </p:cNvPr>
          <p:cNvSpPr txBox="1"/>
          <p:nvPr/>
        </p:nvSpPr>
        <p:spPr>
          <a:xfrm>
            <a:off x="1029296" y="5957337"/>
            <a:ext cx="8081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No CP-violation and Violation of P symmetry</a:t>
            </a:r>
            <a:endParaRPr lang="zh-CN" altLang="en-US" sz="240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8D25FA-0192-481C-B959-96C455DB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463F-B13F-4E23-90C9-E4CCCE716C17}" type="datetime1">
              <a:rPr lang="zh-CN" altLang="en-US" smtClean="0"/>
              <a:t>2023/11/26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587CD5-7C5E-1414-3DA0-B92A6E24C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4" y="615183"/>
            <a:ext cx="5752628" cy="26614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CD6FD6-8610-A2E6-EF2B-D096E5748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68501"/>
            <a:ext cx="5616624" cy="2635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4475CD0-0306-83EA-EE09-CC8DB28E853E}"/>
                  </a:ext>
                </a:extLst>
              </p:cNvPr>
              <p:cNvSpPr txBox="1"/>
              <p:nvPr/>
            </p:nvSpPr>
            <p:spPr>
              <a:xfrm>
                <a:off x="6289346" y="4178736"/>
                <a:ext cx="29286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→</m:t>
                      </m:r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l-GR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l-GR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4475CD0-0306-83EA-EE09-CC8DB28E8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46" y="4178736"/>
                <a:ext cx="2928651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6FC6CB5-43A3-99C7-BECC-051E4E653ECA}"/>
                  </a:ext>
                </a:extLst>
              </p:cNvPr>
              <p:cNvSpPr txBox="1"/>
              <p:nvPr/>
            </p:nvSpPr>
            <p:spPr>
              <a:xfrm>
                <a:off x="6448006" y="1525417"/>
                <a:ext cx="2211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8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→</m:t>
                      </m:r>
                      <m:r>
                        <a:rPr lang="en-US" altLang="zh-CN" sz="18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l-GR" altLang="zh-CN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l-GR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l-GR" altLang="zh-CN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l-GR" altLang="zh-CN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6FC6CB5-43A3-99C7-BECC-051E4E65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06" y="1525417"/>
                <a:ext cx="221137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8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9665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measurements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𝝅</m:t>
                        </m:r>
                      </m:e>
                      <m:sup>
                        <m:r>
                          <a:rPr lang="el-GR" altLang="zh-CN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96656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F880-8AFC-4B8E-9B79-56A293241BED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D0AE0AD-1628-49D6-8512-5381EEE3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577" y="2191843"/>
            <a:ext cx="3783083" cy="778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3193A2-B8AA-4C41-BE9A-34F6328DF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577" y="3154276"/>
            <a:ext cx="3783088" cy="77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/>
              <p:nvPr/>
            </p:nvSpPr>
            <p:spPr>
              <a:xfrm>
                <a:off x="5360912" y="4297907"/>
                <a:ext cx="3783088" cy="44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0.7±0.7±0.2</m:t>
                      </m:r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904A5BB-C617-4C50-AE47-4D6E5C24E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912" y="4297907"/>
                <a:ext cx="3783088" cy="446917"/>
              </a:xfrm>
              <a:prstGeom prst="rect">
                <a:avLst/>
              </a:prstGeom>
              <a:blipFill>
                <a:blip r:embed="rId5"/>
                <a:stretch>
                  <a:fillRect t="-1370" b="-15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/>
              <p:nvPr/>
            </p:nvSpPr>
            <p:spPr>
              <a:xfrm>
                <a:off x="5267209" y="5011938"/>
                <a:ext cx="3934337" cy="443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acc>
                            <m:accPr>
                              <m:chr m:val="̂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4.0 ± 0.7 ± 0.2</m:t>
                      </m:r>
                      <m:r>
                        <a:rPr lang="zh-CN" altLang="en-US" sz="2000" i="1" dirty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)%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D52AF1F-F0B0-46D2-BDB1-EBA2E80D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209" y="5011938"/>
                <a:ext cx="3934337" cy="443135"/>
              </a:xfrm>
              <a:prstGeom prst="rect">
                <a:avLst/>
              </a:prstGeom>
              <a:blipFill>
                <a:blip r:embed="rId6"/>
                <a:stretch>
                  <a:fillRect t="-2740" b="-13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FDD3E4E7-2952-426C-9DA0-C8EF8431C45A}"/>
              </a:ext>
            </a:extLst>
          </p:cNvPr>
          <p:cNvSpPr txBox="1"/>
          <p:nvPr/>
        </p:nvSpPr>
        <p:spPr>
          <a:xfrm>
            <a:off x="1879972" y="6443662"/>
            <a:ext cx="469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sz="1600" b="1" dirty="0">
                <a:solidFill>
                  <a:srgbClr val="0000CC"/>
                </a:solidFill>
              </a:rPr>
              <a:t>Phys. Rev. D 102 (2020) 051101</a:t>
            </a:r>
            <a:endParaRPr lang="zh-CN" altLang="en-US" sz="1600" b="1" dirty="0">
              <a:solidFill>
                <a:srgbClr val="0000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/>
              <p:nvPr/>
            </p:nvSpPr>
            <p:spPr>
              <a:xfrm>
                <a:off x="457200" y="624655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(2011,2012,2015,2016,2017)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b="1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sSup>
                      <m:sSupPr>
                        <m:ctrlPr>
                          <a:rPr lang="en-US" altLang="zh-CN" b="1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altLang="zh-CN" b="1" i="0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55"/>
                <a:ext cx="4572000" cy="375552"/>
              </a:xfrm>
              <a:prstGeom prst="rect">
                <a:avLst/>
              </a:prstGeom>
              <a:blipFill>
                <a:blip r:embed="rId7"/>
                <a:stretch>
                  <a:fillRect l="-1067"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473601C-CE35-40D7-B56B-4B6ADBAE5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879" y="1052736"/>
            <a:ext cx="2463321" cy="52579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2B6063-D1DD-4E8E-B4DD-32A180295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959421"/>
            <a:ext cx="2492514" cy="524287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500714B-3A86-40B7-B57B-9E44FEA0F651}"/>
              </a:ext>
            </a:extLst>
          </p:cNvPr>
          <p:cNvSpPr txBox="1"/>
          <p:nvPr/>
        </p:nvSpPr>
        <p:spPr>
          <a:xfrm>
            <a:off x="5284577" y="987428"/>
            <a:ext cx="3493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Signal Yield: 27687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RUN-I signal yield: 6636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985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99392"/>
                <a:ext cx="8229600" cy="1143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Measurement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asymmetries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space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srgbClr val="C00000"/>
                          </a:solidFill>
                          <a:ea typeface="Tahoma" pitchFamily="34" charset="0"/>
                          <a:cs typeface="Tahoma" pitchFamily="34" charset="0"/>
                        </a:rPr>
                        <m:t>regions</m:t>
                      </m:r>
                    </m:oMath>
                  </m:oMathPara>
                </a14:m>
                <a:endParaRPr lang="zh-CN" altLang="en-US" sz="2800" b="1" dirty="0">
                  <a:solidFill>
                    <a:srgbClr val="C0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99392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B767E5B-D6B9-4ACA-A0F1-C920F05E07ED}"/>
                  </a:ext>
                </a:extLst>
              </p:cNvPr>
              <p:cNvSpPr txBox="1"/>
              <p:nvPr/>
            </p:nvSpPr>
            <p:spPr>
              <a:xfrm>
                <a:off x="580976" y="863222"/>
                <a:ext cx="39910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Scheme A: on dominant resonances: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8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zh-CN" sz="18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(770)</m:t>
                    </m:r>
                  </m:oMath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B767E5B-D6B9-4ACA-A0F1-C920F05E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6" y="863222"/>
                <a:ext cx="3991024" cy="646331"/>
              </a:xfrm>
              <a:prstGeom prst="rect">
                <a:avLst/>
              </a:prstGeom>
              <a:blipFill>
                <a:blip r:embed="rId3"/>
                <a:stretch>
                  <a:fillRect l="-1221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90DC16-83EA-416D-BBCC-12F3046DB669}"/>
                  </a:ext>
                </a:extLst>
              </p:cNvPr>
              <p:cNvSpPr txBox="1"/>
              <p:nvPr/>
            </p:nvSpPr>
            <p:spPr>
              <a:xfrm>
                <a:off x="5004048" y="832061"/>
                <a:ext cx="3528392" cy="657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Scheme B: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zh-CN" altLang="en-US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angle between</a:t>
                </a:r>
              </a:p>
              <a:p>
                <a:pPr algn="l"/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decay planes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𝑠𝑙𝑜𝑤</m:t>
                        </m:r>
                      </m:sub>
                      <m:sup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1200" b="0" i="1" u="none" strike="noStrike" baseline="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𝑓𝑎𝑠𝑡</m:t>
                        </m:r>
                      </m:sub>
                      <m:sup>
                        <m:r>
                          <a:rPr lang="en-US" altLang="zh-CN" sz="1200" b="0" i="1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90DC16-83EA-416D-BBCC-12F3046DB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32061"/>
                <a:ext cx="3528392" cy="657616"/>
              </a:xfrm>
              <a:prstGeom prst="rect">
                <a:avLst/>
              </a:prstGeom>
              <a:blipFill>
                <a:blip r:embed="rId4"/>
                <a:stretch>
                  <a:fillRect l="-1554" t="-4630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217DF15A-8B46-4D1B-8944-FCF0CBA4EABB}"/>
              </a:ext>
            </a:extLst>
          </p:cNvPr>
          <p:cNvSpPr txBox="1"/>
          <p:nvPr/>
        </p:nvSpPr>
        <p:spPr>
          <a:xfrm>
            <a:off x="937527" y="5735162"/>
            <a:ext cx="8081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No CP-violation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Violation of P symmetry is observed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5511824-D3B9-4187-A688-7F229F5B4F32}"/>
              </a:ext>
            </a:extLst>
          </p:cNvPr>
          <p:cNvSpPr txBox="1"/>
          <p:nvPr/>
        </p:nvSpPr>
        <p:spPr>
          <a:xfrm>
            <a:off x="3419872" y="5406808"/>
            <a:ext cx="469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sz="1600" b="1" dirty="0">
                <a:solidFill>
                  <a:srgbClr val="0000CC"/>
                </a:solidFill>
              </a:rPr>
              <a:t>Phys. Rev. D 102 (2020) 051101</a:t>
            </a:r>
            <a:endParaRPr lang="zh-CN" altLang="en-US" sz="16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9BFA65-7682-4BA7-98D6-76B91D91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09" y="1670745"/>
            <a:ext cx="4379624" cy="3662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743DD8-052D-4B3C-B72C-F6F924DFB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193" y="1625563"/>
            <a:ext cx="4357398" cy="3598682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8D25FA-0192-481C-B959-96C455DB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463F-B13F-4E23-90C9-E4CCCE716C17}" type="datetime1">
              <a:rPr lang="zh-CN" altLang="en-US" smtClean="0"/>
              <a:t>2023/11/26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3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CC380B-CE9E-6702-69C9-3AE2C92A2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8575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600" b="1" dirty="0">
                    <a:solidFill>
                      <a:srgbClr val="FF0000"/>
                    </a:solidFill>
                  </a:rPr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altLang="zh-CN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altLang="zh-CN" sz="3600" b="1" dirty="0">
                    <a:solidFill>
                      <a:srgbClr val="FF0000"/>
                    </a:solidFill>
                  </a:rPr>
                </a:br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CC380B-CE9E-6702-69C9-3AE2C92A2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857500"/>
                <a:ext cx="8229600" cy="1143000"/>
              </a:xfrm>
              <a:blipFill>
                <a:blip r:embed="rId2"/>
                <a:stretch>
                  <a:fillRect t="-10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3A9BAE-5B5B-02E4-7DBA-A353644E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3F7-5BAF-428D-BC18-62E88BFC66D5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4293FE-C8D0-D0B6-4B8D-A6443271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53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52C4-108E-4FF8-A48F-EE2DBB016146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57200" y="1124744"/>
                <a:ext cx="8640961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In SM, CPV in the charm sector are expected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or less for singly </a:t>
                </a:r>
                <a:r>
                  <a:rPr lang="en-US" altLang="zh-CN" sz="2400" dirty="0" err="1">
                    <a:ea typeface="Tahoma" pitchFamily="34" charset="0"/>
                    <a:cs typeface="Tahoma" pitchFamily="34" charset="0"/>
                  </a:rPr>
                  <a:t>Cabibbo</a:t>
                </a: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-suppressed (SCS) decays</a:t>
                </a:r>
              </a:p>
              <a:p>
                <a:pPr algn="l"/>
                <a:endParaRPr lang="en-US" altLang="zh-CN" sz="2400" dirty="0">
                  <a:ea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NP can enhance CPV effects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ea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Binned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method 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In case of CPV , a deviation from the normal distribution is expected, generating a p-value close to zero.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ea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ea typeface="Tahoma" pitchFamily="34" charset="0"/>
                  <a:cs typeface="Tahoma" pitchFamily="34" charset="0"/>
                </a:endParaRPr>
              </a:p>
              <a:p>
                <a:endParaRPr lang="en-US" altLang="zh-CN" sz="2400" dirty="0">
                  <a:ea typeface="Tahoma" pitchFamily="34" charset="0"/>
                  <a:cs typeface="Tahoma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zh-CN" sz="2400" dirty="0" err="1">
                    <a:ea typeface="Tahoma" pitchFamily="34" charset="0"/>
                    <a:cs typeface="Tahoma" pitchFamily="34" charset="0"/>
                  </a:rPr>
                  <a:t>Unbinned</a:t>
                </a: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zh-CN" sz="2400" dirty="0" err="1">
                    <a:ea typeface="Tahoma" pitchFamily="34" charset="0"/>
                    <a:cs typeface="Tahoma" pitchFamily="34" charset="0"/>
                  </a:rPr>
                  <a:t>kNN</a:t>
                </a: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method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Test whether baryons and antibaryons share the same parent distribution function</a:t>
                </a: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24744"/>
                <a:ext cx="8640961" cy="5262979"/>
              </a:xfrm>
              <a:prstGeom prst="rect">
                <a:avLst/>
              </a:prstGeom>
              <a:blipFill>
                <a:blip r:embed="rId2"/>
                <a:stretch>
                  <a:fillRect l="-917" t="-927" r="-988" b="-1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𝚵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</m:t>
                        </m:r>
                      </m:sub>
                      <m:sup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with Run-I data</a:t>
                </a:r>
                <a:endParaRPr lang="zh-CN" altLang="en-US" sz="28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  <a:blipFill>
                <a:blip r:embed="rId3"/>
                <a:stretch>
                  <a:fillRect l="-1762" t="-10465" r="-587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5BF852E-2287-2D5F-B061-4B351BA46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55" y="4249156"/>
            <a:ext cx="2352675" cy="752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127413-1502-AF96-272F-B0712815A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7" y="4382505"/>
            <a:ext cx="1571625" cy="4857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2F727D0-FDE4-922B-891D-F0D1BCA8AD38}"/>
              </a:ext>
            </a:extLst>
          </p:cNvPr>
          <p:cNvSpPr txBox="1"/>
          <p:nvPr/>
        </p:nvSpPr>
        <p:spPr>
          <a:xfrm>
            <a:off x="6084168" y="4886680"/>
            <a:ext cx="2785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b="0" i="0" u="none" strike="noStrike" dirty="0">
                <a:solidFill>
                  <a:srgbClr val="006DB6"/>
                </a:solidFill>
                <a:effectLst/>
                <a:latin typeface="verdana" panose="020B0604030504040204" pitchFamily="34" charset="0"/>
                <a:hlinkClick r:id="rId6"/>
              </a:rPr>
              <a:t>Eur. Phys. J. C80 (2020) 986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0587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52C4-108E-4FF8-A48F-EE2DBB016146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𝚵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</m:t>
                        </m:r>
                      </m:sub>
                      <m:sup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with Run-I data</a:t>
                </a:r>
                <a:endParaRPr lang="zh-CN" altLang="en-US" sz="28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  <a:blipFill>
                <a:blip r:embed="rId3"/>
                <a:stretch>
                  <a:fillRect l="-1762" t="-10465" r="-587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8B7FB40-A3AD-4FE0-5390-2D4EDAA2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432439"/>
            <a:ext cx="6172502" cy="33092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064A4D-0D6E-999E-2270-85A92268B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4" y="815694"/>
            <a:ext cx="7848872" cy="26903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AA8C078-C8B4-4D4D-3D0A-F8A012AC225D}"/>
              </a:ext>
            </a:extLst>
          </p:cNvPr>
          <p:cNvSpPr txBox="1"/>
          <p:nvPr/>
        </p:nvSpPr>
        <p:spPr>
          <a:xfrm>
            <a:off x="6175615" y="4163740"/>
            <a:ext cx="2785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b="0" i="0" u="none" strike="noStrike" dirty="0">
                <a:solidFill>
                  <a:srgbClr val="006DB6"/>
                </a:solidFill>
                <a:effectLst/>
                <a:latin typeface="verdana" panose="020B0604030504040204" pitchFamily="34" charset="0"/>
                <a:hlinkClick r:id="rId6"/>
              </a:rPr>
              <a:t>Eur. Phys. J. C80 (2020) 986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2285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52C4-108E-4FF8-A48F-EE2DBB016146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971601" y="5828324"/>
                <a:ext cx="77768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p-values 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Tahoma" pitchFamily="34" charset="0"/>
                    <a:cs typeface="Tahoma" pitchFamily="34" charset="0"/>
                  </a:rPr>
                  <a:t> test are larger than 32%, consistent with no evidence for CPV </a:t>
                </a: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1" y="5828324"/>
                <a:ext cx="7776864" cy="830997"/>
              </a:xfrm>
              <a:prstGeom prst="rect">
                <a:avLst/>
              </a:prstGeom>
              <a:blipFill>
                <a:blip r:embed="rId2"/>
                <a:stretch>
                  <a:fillRect l="-1019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𝚵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</m:t>
                        </m:r>
                      </m:sub>
                      <m:sup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with Run-I data</a:t>
                </a:r>
                <a:endParaRPr lang="zh-CN" altLang="en-US" sz="28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  <a:blipFill>
                <a:blip r:embed="rId3"/>
                <a:stretch>
                  <a:fillRect l="-1762" t="-10465" r="-587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A855A83-08B2-3C3A-FCCB-C8C78246B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748" y="1370079"/>
            <a:ext cx="5825317" cy="46311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D7916D2-6E7E-6812-F566-5574D3040843}"/>
              </a:ext>
            </a:extLst>
          </p:cNvPr>
          <p:cNvSpPr txBox="1"/>
          <p:nvPr/>
        </p:nvSpPr>
        <p:spPr>
          <a:xfrm>
            <a:off x="231346" y="155062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2011 29bins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A24441-F029-043E-0695-BF6283E30277}"/>
              </a:ext>
            </a:extLst>
          </p:cNvPr>
          <p:cNvSpPr txBox="1"/>
          <p:nvPr/>
        </p:nvSpPr>
        <p:spPr>
          <a:xfrm>
            <a:off x="290025" y="414908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2012 111bins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6E61C8-7C5B-D800-B9F4-196A16F48EE7}"/>
              </a:ext>
            </a:extLst>
          </p:cNvPr>
          <p:cNvSpPr txBox="1"/>
          <p:nvPr/>
        </p:nvSpPr>
        <p:spPr>
          <a:xfrm>
            <a:off x="4870193" y="6322394"/>
            <a:ext cx="2785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b="0" i="0" u="none" strike="noStrike" dirty="0">
                <a:solidFill>
                  <a:srgbClr val="006DB6"/>
                </a:solidFill>
                <a:effectLst/>
                <a:latin typeface="verdana" panose="020B0604030504040204" pitchFamily="34" charset="0"/>
                <a:hlinkClick r:id="rId5"/>
              </a:rPr>
              <a:t>Eur. Phys. J. C80 (2020) 986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70A49B-3CDB-72FD-214E-E3D809A6A9A4}"/>
                  </a:ext>
                </a:extLst>
              </p:cNvPr>
              <p:cNvSpPr txBox="1"/>
              <p:nvPr/>
            </p:nvSpPr>
            <p:spPr>
              <a:xfrm>
                <a:off x="433824" y="93424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ea typeface="Tahoma" pitchFamily="34" charset="0"/>
                    <a:cs typeface="Tahoma" pitchFamily="34" charset="0"/>
                  </a:rPr>
                  <a:t>Binned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1800" dirty="0">
                    <a:ea typeface="Tahoma" pitchFamily="34" charset="0"/>
                    <a:cs typeface="Tahoma" pitchFamily="34" charset="0"/>
                  </a:rPr>
                  <a:t> method 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70A49B-3CDB-72FD-214E-E3D809A6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4" y="934242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454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52C4-108E-4FF8-A48F-EE2DBB016146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92531" y="5962241"/>
            <a:ext cx="864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Tahoma" pitchFamily="34" charset="0"/>
                <a:cs typeface="Tahoma" pitchFamily="34" charset="0"/>
              </a:rPr>
              <a:t>No significant deviation from the hypothesis of CP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Search for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𝚵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</m:t>
                        </m:r>
                      </m:sub>
                      <m:sup>
                        <m:r>
                          <a:rPr lang="en-US" altLang="zh-CN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bSup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with Run-I data</a:t>
                </a:r>
                <a:endParaRPr lang="zh-CN" altLang="en-US" sz="2800" b="1" dirty="0">
                  <a:solidFill>
                    <a:srgbClr val="C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2328"/>
                <a:ext cx="7267567" cy="523220"/>
              </a:xfrm>
              <a:prstGeom prst="rect">
                <a:avLst/>
              </a:prstGeom>
              <a:blipFill>
                <a:blip r:embed="rId3"/>
                <a:stretch>
                  <a:fillRect l="-1762" t="-10465" r="-587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D7916D2-6E7E-6812-F566-5574D3040843}"/>
              </a:ext>
            </a:extLst>
          </p:cNvPr>
          <p:cNvSpPr txBox="1"/>
          <p:nvPr/>
        </p:nvSpPr>
        <p:spPr>
          <a:xfrm>
            <a:off x="435032" y="209593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2011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A24441-F029-043E-0695-BF6283E30277}"/>
              </a:ext>
            </a:extLst>
          </p:cNvPr>
          <p:cNvSpPr txBox="1"/>
          <p:nvPr/>
        </p:nvSpPr>
        <p:spPr>
          <a:xfrm>
            <a:off x="482776" y="42210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2012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6D91B2-E91E-1CB2-7900-496A615D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75" y="1384341"/>
            <a:ext cx="6076925" cy="47573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9585C1D-ADEC-AC55-1756-CE3942C50043}"/>
              </a:ext>
            </a:extLst>
          </p:cNvPr>
          <p:cNvSpPr txBox="1"/>
          <p:nvPr/>
        </p:nvSpPr>
        <p:spPr>
          <a:xfrm>
            <a:off x="3428679" y="6495613"/>
            <a:ext cx="2785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b="0" i="0" u="none" strike="noStrike" dirty="0">
                <a:solidFill>
                  <a:srgbClr val="006DB6"/>
                </a:solidFill>
                <a:effectLst/>
                <a:latin typeface="verdana" panose="020B0604030504040204" pitchFamily="34" charset="0"/>
                <a:hlinkClick r:id="rId5"/>
              </a:rPr>
              <a:t>Eur. Phys. J. C80 (2020) 986</a:t>
            </a:r>
            <a:endParaRPr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AA084C-DE70-6AF8-D5C8-4AB9B36346BD}"/>
              </a:ext>
            </a:extLst>
          </p:cNvPr>
          <p:cNvSpPr txBox="1"/>
          <p:nvPr/>
        </p:nvSpPr>
        <p:spPr>
          <a:xfrm>
            <a:off x="482776" y="991385"/>
            <a:ext cx="4714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ea typeface="Tahoma" pitchFamily="34" charset="0"/>
                <a:cs typeface="Tahoma" pitchFamily="34" charset="0"/>
              </a:rPr>
              <a:t>Unbinned</a:t>
            </a:r>
            <a:r>
              <a:rPr lang="en-US" altLang="zh-CN" sz="18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1800" dirty="0" err="1">
                <a:ea typeface="Tahoma" pitchFamily="34" charset="0"/>
                <a:cs typeface="Tahoma" pitchFamily="34" charset="0"/>
              </a:rPr>
              <a:t>kNN</a:t>
            </a:r>
            <a:r>
              <a:rPr lang="en-US" altLang="zh-CN" sz="1800" dirty="0">
                <a:ea typeface="Tahoma" pitchFamily="34" charset="0"/>
                <a:cs typeface="Tahoma" pitchFamily="34" charset="0"/>
              </a:rPr>
              <a:t> method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0382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Conclusions and Outlook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5760" y="844203"/>
                <a:ext cx="8892480" cy="587727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altLang="zh-CN" sz="2800" b="1" dirty="0"/>
                  <a:t>Many results on CPV of heavy baryons at </a:t>
                </a:r>
                <a:r>
                  <a:rPr lang="en-US" altLang="zh-CN" sz="2800" b="1" dirty="0" err="1"/>
                  <a:t>LHCb</a:t>
                </a:r>
                <a:endParaRPr lang="en-US" altLang="zh-CN" sz="2800" b="1" dirty="0"/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No direct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000" b="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>
                  <a:ea typeface="Tahoma" pitchFamily="34" charset="0"/>
                  <a:cs typeface="Tahoma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No direct CPV in charmless four-body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00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decays</a:t>
                </a: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No </a:t>
                </a:r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CPV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>
                  <a:ea typeface="Tahoma" pitchFamily="34" charset="0"/>
                  <a:cs typeface="Tahoma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No CPV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l-GR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l-GR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a:rPr lang="el-GR" altLang="zh-CN" sz="2000" b="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sub>
                    </m:sSub>
                    <m:r>
                      <a:rPr lang="en-US" altLang="zh-CN" sz="2000" b="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l-GR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and</m:t>
                    </m:r>
                  </m:oMath>
                </a14:m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sub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000" b="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l-GR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>
                  <a:ea typeface="Tahoma" pitchFamily="34" charset="0"/>
                  <a:cs typeface="Tahoma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No </a:t>
                </a:r>
                <a:r>
                  <a:rPr lang="en-US" altLang="zh-CN" sz="2000" dirty="0">
                    <a:ea typeface="Tahoma" pitchFamily="34" charset="0"/>
                    <a:cs typeface="Tahoma" pitchFamily="34" charset="0"/>
                  </a:rPr>
                  <a:t>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zh-CN" sz="20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>
                  <a:ea typeface="Tahoma" pitchFamily="34" charset="0"/>
                  <a:cs typeface="Tahoma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</a:rPr>
                  <a:t>Opportunities with Run 3&amp;4 (50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𝐟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</a:rPr>
                  <a:t>) </a:t>
                </a:r>
              </a:p>
              <a:p>
                <a:pPr marL="800100" lvl="1" indent="-34290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dirty="0">
                    <a:solidFill>
                      <a:srgbClr val="3230F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</a:rPr>
                  <a:t>Higher precision these measurements</a:t>
                </a:r>
                <a:endParaRPr lang="en-US" altLang="zh-CN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dirty="0">
                    <a:solidFill>
                      <a:srgbClr val="3230F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pitchFamily="34" charset="0"/>
                  </a:rPr>
                  <a:t>Wider scope for exploitation</a:t>
                </a:r>
                <a:endParaRPr lang="en-US" altLang="zh-CN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2400" dirty="0">
                  <a:ea typeface="Tahoma" pitchFamily="34" charset="0"/>
                  <a:cs typeface="Tahoma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60" y="844203"/>
                <a:ext cx="8892480" cy="5877272"/>
              </a:xfrm>
              <a:blipFill>
                <a:blip r:embed="rId2"/>
                <a:stretch>
                  <a:fillRect l="-1235" t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724F-0C60-419A-911D-9760DEB3C46C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02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5400" b="1" i="1" dirty="0"/>
              <a:t>Thank you!</a:t>
            </a:r>
            <a:endParaRPr lang="zh-CN" altLang="en-US" sz="5400" b="1" i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00E6-09B7-4C76-ABCA-AD7A6E37CBA7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9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solidFill>
                  <a:srgbClr val="C00000"/>
                </a:solidFill>
              </a:rPr>
              <a:t>LHCb</a:t>
            </a:r>
            <a:r>
              <a:rPr lang="en-US" altLang="zh-CN" b="1" dirty="0">
                <a:solidFill>
                  <a:srgbClr val="C00000"/>
                </a:solidFill>
              </a:rPr>
              <a:t> data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2374-E9D3-4C1E-AC12-B744D499980A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79512" y="3646954"/>
                <a:ext cx="3899409" cy="1229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zh-CN" sz="24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b="1" dirty="0"/>
                  <a:t>All </a:t>
                </a:r>
                <a:r>
                  <a:rPr lang="en-US" altLang="zh-CN" sz="2400" b="1" i="1" dirty="0"/>
                  <a:t>b</a:t>
                </a:r>
                <a:r>
                  <a:rPr lang="en-US" altLang="zh-CN" sz="2400" b="1" dirty="0"/>
                  <a:t> hadrons:</a:t>
                </a:r>
                <a:r>
                  <a:rPr lang="en-US" altLang="zh-CN" sz="24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altLang="zh-CN" sz="2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,  </m:t>
                        </m:r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±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…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6954"/>
                <a:ext cx="3899409" cy="1229567"/>
              </a:xfrm>
              <a:prstGeom prst="rect">
                <a:avLst/>
              </a:prstGeom>
              <a:blipFill rotWithShape="1">
                <a:blip r:embed="rId3"/>
                <a:stretch>
                  <a:fillRect l="-2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74960"/>
                  </p:ext>
                </p:extLst>
              </p:nvPr>
            </p:nvGraphicFramePr>
            <p:xfrm>
              <a:off x="467544" y="5034621"/>
              <a:ext cx="8064896" cy="120269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013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830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𝐬</m:t>
                                    </m:r>
                                  </m:sub>
                                  <m:sup>
                                    <m: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i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 baryons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𝜦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…</m:t>
                              </m:r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Fraction(%)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Component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2000" i="1" dirty="0"/>
                            <a:t>d</a:t>
                          </a:r>
                          <a:endParaRPr lang="zh-CN" altLang="en-US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2000" i="1" dirty="0">
                              <a:latin typeface="Cambria Math" pitchFamily="18" charset="0"/>
                              <a:ea typeface="Cambria Math" pitchFamily="18" charset="0"/>
                            </a:rPr>
                            <a:t>u</a:t>
                          </a:r>
                          <a:endParaRPr lang="zh-CN" altLang="en-US" sz="2000" i="0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dirty="0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altLang="zh-CN" sz="2000" b="0" i="1" dirty="0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zh-CN" altLang="en-US" sz="20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1" dirty="0" err="1">
                              <a:latin typeface="Cambria Math" pitchFamily="18" charset="0"/>
                              <a:ea typeface="Cambria Math" pitchFamily="18" charset="0"/>
                            </a:rPr>
                            <a:t>bqq</a:t>
                          </a:r>
                          <a:endParaRPr lang="zh-CN" altLang="en-US" sz="2000" i="1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1" i="1" dirty="0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</m:acc>
                                <m:r>
                                  <a:rPr lang="en-US" altLang="zh-CN" sz="2000" b="1" i="1" dirty="0" smtClean="0"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zh-CN" altLang="en-US" sz="20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74960"/>
                  </p:ext>
                </p:extLst>
              </p:nvPr>
            </p:nvGraphicFramePr>
            <p:xfrm>
              <a:off x="467544" y="5034621"/>
              <a:ext cx="8064896" cy="120269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01341"/>
                    <a:gridCol w="1080120"/>
                    <a:gridCol w="1224136"/>
                    <a:gridCol w="1152128"/>
                    <a:gridCol w="1883035"/>
                    <a:gridCol w="1224136"/>
                  </a:tblGrid>
                  <a:tr h="403162">
                    <a:tc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9548" t="-7576" r="-508475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10945" t="-7576" r="-347761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30688" t="-7576" r="-269841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3430" t="-7576" r="-65049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58706" t="-7576" b="-225758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Fraction(%)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40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40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10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10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0.1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  <a:tr h="403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Component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9548" t="-206061" r="-50847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10945" t="-206061" r="-34776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30688" t="-206061" r="-269841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1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bqq</a:t>
                          </a:r>
                          <a:endParaRPr lang="zh-CN" altLang="en-US" sz="2000" i="1" dirty="0">
                            <a:latin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58706" t="-206061" b="-2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矩形 16"/>
          <p:cNvSpPr/>
          <p:nvPr/>
        </p:nvSpPr>
        <p:spPr>
          <a:xfrm>
            <a:off x="6247890" y="6334390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CC"/>
                </a:solidFill>
                <a:latin typeface="Tw Cen MT" pitchFamily="34" charset="0"/>
              </a:rPr>
              <a:t>PRD 85.032008</a:t>
            </a:r>
            <a:endParaRPr lang="zh-CN" altLang="en-US" sz="1400" b="1" dirty="0">
              <a:solidFill>
                <a:srgbClr val="0000CC"/>
              </a:solidFill>
              <a:latin typeface="Tw Cen MT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7961" y="1196752"/>
            <a:ext cx="33378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RUN-I </a:t>
            </a:r>
          </a:p>
          <a:p>
            <a:r>
              <a:rPr lang="en-US" altLang="zh-CN" dirty="0"/>
              <a:t>1 fb</a:t>
            </a:r>
            <a:r>
              <a:rPr lang="en-US" altLang="zh-CN" baseline="30000" dirty="0"/>
              <a:t>-1</a:t>
            </a:r>
            <a:r>
              <a:rPr lang="en-US" altLang="zh-CN" dirty="0"/>
              <a:t> of </a:t>
            </a:r>
            <a:r>
              <a:rPr lang="en-US" altLang="zh-CN" dirty="0" err="1"/>
              <a:t>pp</a:t>
            </a:r>
            <a:r>
              <a:rPr lang="en-US" altLang="zh-CN" dirty="0"/>
              <a:t> collisions at </a:t>
            </a:r>
            <a:r>
              <a:rPr lang="en-US" altLang="zh-CN" dirty="0">
                <a:solidFill>
                  <a:srgbClr val="00B050"/>
                </a:solidFill>
              </a:rPr>
              <a:t>7</a:t>
            </a:r>
            <a:r>
              <a:rPr lang="en-US" altLang="zh-CN" dirty="0"/>
              <a:t> </a:t>
            </a:r>
            <a:r>
              <a:rPr lang="en-US" altLang="zh-CN" dirty="0" err="1"/>
              <a:t>TeV</a:t>
            </a:r>
            <a:endParaRPr lang="en-US" altLang="zh-CN" dirty="0"/>
          </a:p>
          <a:p>
            <a:r>
              <a:rPr lang="en-US" altLang="zh-CN" dirty="0"/>
              <a:t>2 fb</a:t>
            </a:r>
            <a:r>
              <a:rPr lang="en-US" altLang="zh-CN" baseline="30000" dirty="0"/>
              <a:t>-1</a:t>
            </a:r>
            <a:r>
              <a:rPr lang="en-US" altLang="zh-CN" dirty="0"/>
              <a:t> of </a:t>
            </a:r>
            <a:r>
              <a:rPr lang="en-US" altLang="zh-CN" dirty="0" err="1"/>
              <a:t>pp</a:t>
            </a:r>
            <a:r>
              <a:rPr lang="en-US" altLang="zh-CN" dirty="0"/>
              <a:t> collisions at </a:t>
            </a:r>
            <a:r>
              <a:rPr lang="en-US" altLang="zh-CN" dirty="0">
                <a:solidFill>
                  <a:srgbClr val="0000CC"/>
                </a:solidFill>
              </a:rPr>
              <a:t>8</a:t>
            </a:r>
            <a:r>
              <a:rPr lang="en-US" altLang="zh-CN" dirty="0"/>
              <a:t> </a:t>
            </a:r>
            <a:r>
              <a:rPr lang="en-US" altLang="zh-CN" dirty="0" err="1"/>
              <a:t>TeV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dirty="0"/>
              <a:t>RUN-II (2015~2018  13 </a:t>
            </a:r>
            <a:r>
              <a:rPr lang="en-US" altLang="zh-CN" sz="2000" dirty="0" err="1"/>
              <a:t>TeV</a:t>
            </a:r>
            <a:r>
              <a:rPr lang="en-US" altLang="zh-CN" sz="2000" dirty="0"/>
              <a:t>)</a:t>
            </a:r>
          </a:p>
          <a:p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64911" y="2843356"/>
                <a:ext cx="2471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(RUN-II)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ea typeface="Cambria Math"/>
                  </a:rPr>
                  <a:t> 2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(RUN-I)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11" y="2843356"/>
                <a:ext cx="2471670" cy="400110"/>
              </a:xfrm>
              <a:prstGeom prst="rect">
                <a:avLst/>
              </a:prstGeom>
              <a:blipFill>
                <a:blip r:embed="rId5"/>
                <a:stretch>
                  <a:fillRect t="-7576" r="-2463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8B65F4B-3F91-4557-A511-E8847B8EB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4" y="900705"/>
            <a:ext cx="5066527" cy="320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EC2F2AB-B1E4-7782-CB58-C1065B79A485}"/>
                  </a:ext>
                </a:extLst>
              </p:cNvPr>
              <p:cNvSpPr/>
              <p:nvPr/>
            </p:nvSpPr>
            <p:spPr>
              <a:xfrm>
                <a:off x="3563889" y="4229657"/>
                <a:ext cx="4572692" cy="407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𝒑𝒑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→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𝒄</m:t>
                              </m:r>
                            </m:e>
                          </m:acc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𝟐𝟎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𝒑𝒑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𝒃</m:t>
                      </m:r>
                      <m:acc>
                        <m:accPr>
                          <m:chr m:val="̅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𝒃</m:t>
                          </m:r>
                        </m:e>
                      </m:acc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𝑿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EC2F2AB-B1E4-7782-CB58-C1065B79A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9" y="4229657"/>
                <a:ext cx="4572692" cy="407227"/>
              </a:xfrm>
              <a:prstGeom prst="rect">
                <a:avLst/>
              </a:prstGeom>
              <a:blipFill>
                <a:blip r:embed="rId7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235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Back up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CA62-3447-475F-982B-045A27FCC485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1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52C4-108E-4FF8-A48F-EE2DBB016146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51519" y="1340768"/>
            <a:ext cx="86409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Tahoma" pitchFamily="34" charset="0"/>
                <a:cs typeface="Tahoma" pitchFamily="34" charset="0"/>
              </a:rPr>
              <a:t>Baryons is the main component of matter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Tahoma" pitchFamily="34" charset="0"/>
                <a:cs typeface="Tahoma" pitchFamily="34" charset="0"/>
              </a:rPr>
              <a:t>CPV never observed in baryon decays to now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ea typeface="Tahoma" pitchFamily="34" charset="0"/>
                <a:cs typeface="Tahoma" pitchFamily="34" charset="0"/>
              </a:rPr>
              <a:t>LHCb</a:t>
            </a:r>
            <a:r>
              <a:rPr lang="en-US" altLang="zh-CN" sz="2400" dirty="0">
                <a:ea typeface="Tahoma" pitchFamily="34" charset="0"/>
                <a:cs typeface="Tahoma" pitchFamily="34" charset="0"/>
              </a:rPr>
              <a:t> has the unique possibility to search for CPV in heavy baryon decays where sizeable CPV effects are expected in the Standard Model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Tahoma" pitchFamily="34" charset="0"/>
                <a:cs typeface="Tahoma" pitchFamily="34" charset="0"/>
              </a:rPr>
              <a:t>Perform measurements in regions of phase space for increased sensitivity to </a:t>
            </a:r>
            <a:r>
              <a:rPr lang="en-US" altLang="zh-CN" sz="2400" dirty="0" err="1">
                <a:ea typeface="Tahoma" pitchFamily="34" charset="0"/>
                <a:cs typeface="Tahoma" pitchFamily="34" charset="0"/>
              </a:rPr>
              <a:t>localised</a:t>
            </a:r>
            <a:r>
              <a:rPr lang="en-US" altLang="zh-CN" sz="2400" dirty="0">
                <a:ea typeface="Tahoma" pitchFamily="34" charset="0"/>
                <a:cs typeface="Tahoma" pitchFamily="34" charset="0"/>
              </a:rPr>
              <a:t> CP violation effects. Different strong phases at play</a:t>
            </a:r>
          </a:p>
        </p:txBody>
      </p:sp>
      <p:sp>
        <p:nvSpPr>
          <p:cNvPr id="4" name="矩形 3"/>
          <p:cNvSpPr/>
          <p:nvPr/>
        </p:nvSpPr>
        <p:spPr>
          <a:xfrm>
            <a:off x="3549764" y="173554"/>
            <a:ext cx="2580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Introduction</a:t>
            </a:r>
            <a:endParaRPr lang="zh-CN" altLang="en-US" sz="3600" b="1" dirty="0">
              <a:solidFill>
                <a:srgbClr val="C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1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CC380B-CE9E-6702-69C9-3AE2C92A2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85750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600" b="1" dirty="0">
                    <a:solidFill>
                      <a:srgbClr val="FF0000"/>
                    </a:solidFill>
                  </a:rPr>
                  <a:t>Search for CPV in charmless decay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36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</m:oMath>
                </a14:m>
                <a:br>
                  <a:rPr lang="en-US" altLang="zh-CN" sz="3600" b="1" dirty="0">
                    <a:solidFill>
                      <a:srgbClr val="FF0000"/>
                    </a:solidFill>
                  </a:rPr>
                </a:br>
                <a:endParaRPr lang="zh-CN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CC380B-CE9E-6702-69C9-3AE2C92A2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857500"/>
                <a:ext cx="8229600" cy="1143000"/>
              </a:xfrm>
              <a:blipFill>
                <a:blip r:embed="rId2"/>
                <a:stretch>
                  <a:fillRect t="-8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3A9BAE-5B5B-02E4-7DBA-A353644E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3F7-5BAF-428D-BC18-62E88BFC66D5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4293FE-C8D0-D0B6-4B8D-A6443271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30293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b="1" dirty="0">
                    <a:solidFill>
                      <a:srgbClr val="C00000"/>
                    </a:solidFill>
                  </a:rPr>
                  <a:t>Search for direct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zh-CN" sz="36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36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𝒉</m:t>
                        </m:r>
                      </m:e>
                      <m:sup>
                        <m:r>
                          <a:rPr lang="en-US" altLang="zh-CN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30293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C12D-6EF9-43CF-8B22-7604D154C334}" type="datetime1">
              <a:rPr lang="zh-CN" altLang="en-US" smtClean="0"/>
              <a:t>2023/11/26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97768" y="938900"/>
                <a:ext cx="8748464" cy="1425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400" dirty="0"/>
                  <a:t>Predictions for the CP asymmetries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zh-CN" sz="2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/>
                  <a:t>about 30%</a:t>
                </a: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latin typeface="CMR12"/>
                  </a:rPr>
                  <a:t>A. Ali, G. Kramer, and C.-D. L, Phys. Rev. </a:t>
                </a:r>
                <a:r>
                  <a:rPr lang="en-US" altLang="zh-CN" sz="2000" b="0" i="0" u="none" strike="noStrike" baseline="0" dirty="0">
                    <a:latin typeface="CMBX12"/>
                  </a:rPr>
                  <a:t>D58 </a:t>
                </a:r>
                <a:r>
                  <a:rPr lang="en-US" altLang="zh-CN" sz="2000" b="0" i="0" u="none" strike="noStrike" baseline="0" dirty="0">
                    <a:latin typeface="CMR12"/>
                  </a:rPr>
                  <a:t>(1998) 094009</a:t>
                </a: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latin typeface="CMR12"/>
                  </a:rPr>
                  <a:t>Y. K. Hsiao and C. Q. </a:t>
                </a:r>
                <a:r>
                  <a:rPr lang="en-US" altLang="zh-CN" sz="2000" b="0" i="0" u="none" strike="noStrike" baseline="0" dirty="0" err="1">
                    <a:latin typeface="CMR12"/>
                  </a:rPr>
                  <a:t>Geng</a:t>
                </a:r>
                <a:r>
                  <a:rPr lang="en-US" altLang="zh-CN" sz="2000" b="0" i="0" u="none" strike="noStrike" baseline="0" dirty="0">
                    <a:latin typeface="CMR12"/>
                  </a:rPr>
                  <a:t>, Phys. Rev. </a:t>
                </a:r>
                <a:r>
                  <a:rPr lang="en-US" altLang="zh-CN" sz="2000" b="0" i="0" u="none" strike="noStrike" baseline="0" dirty="0">
                    <a:latin typeface="CMBX12"/>
                  </a:rPr>
                  <a:t>D91</a:t>
                </a:r>
                <a:r>
                  <a:rPr lang="en-US" altLang="zh-CN" sz="2000" b="0" i="0" u="none" strike="noStrike" baseline="0" dirty="0">
                    <a:latin typeface="CMR12"/>
                  </a:rPr>
                  <a:t>(2015) 116007</a:t>
                </a:r>
                <a:r>
                  <a:rPr lang="en-US" altLang="zh-CN" sz="2000" dirty="0"/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≈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−0.26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938900"/>
                <a:ext cx="8748464" cy="1425583"/>
              </a:xfrm>
              <a:prstGeom prst="rect">
                <a:avLst/>
              </a:prstGeom>
              <a:blipFill>
                <a:blip r:embed="rId3"/>
                <a:stretch>
                  <a:fillRect l="-905" t="-2137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78B90C0-548E-421F-A9DA-D648CBF3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989912"/>
            <a:ext cx="3453060" cy="30368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9EE117-76D9-4CAA-B31A-A4CC0274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52" y="3036120"/>
            <a:ext cx="4881612" cy="116356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377EF1D-455B-496C-B2EF-B75BA4D0EAF9}"/>
              </a:ext>
            </a:extLst>
          </p:cNvPr>
          <p:cNvSpPr txBox="1"/>
          <p:nvPr/>
        </p:nvSpPr>
        <p:spPr>
          <a:xfrm>
            <a:off x="197768" y="2424607"/>
            <a:ext cx="6840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0" i="0" u="none" strike="noStrike" baseline="0" dirty="0">
                <a:latin typeface="+mj-lt"/>
              </a:rPr>
              <a:t>The first measurements of these by CDF</a:t>
            </a:r>
            <a:endParaRPr lang="zh-CN" alt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9923360-0436-4739-9FA9-663F4515DBE7}"/>
                  </a:ext>
                </a:extLst>
              </p:cNvPr>
              <p:cNvSpPr txBox="1"/>
              <p:nvPr/>
            </p:nvSpPr>
            <p:spPr>
              <a:xfrm>
                <a:off x="4246458" y="4293096"/>
                <a:ext cx="4572000" cy="1984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000" b="0" i="0" u="none" strike="noStrike" baseline="0" dirty="0">
                    <a:latin typeface="+mj-lt"/>
                  </a:rPr>
                  <a:t>The asymmetries were found to be compatible with zero within an uncertainty of 8 to 9%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=0.16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±0.12</m:t>
                    </m:r>
                  </m:oMath>
                </a14:m>
                <a:endParaRPr lang="en-US" altLang="zh-CN" sz="2000" b="0" i="0" u="none" strike="noStrike" baseline="0" dirty="0">
                  <a:latin typeface="+mj-lt"/>
                </a:endParaRPr>
              </a:p>
              <a:p>
                <a:pPr algn="l"/>
                <a:endParaRPr lang="zh-CN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9923360-0436-4739-9FA9-663F4515D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58" y="4293096"/>
                <a:ext cx="4572000" cy="1984774"/>
              </a:xfrm>
              <a:prstGeom prst="rect">
                <a:avLst/>
              </a:prstGeom>
              <a:blipFill>
                <a:blip r:embed="rId6"/>
                <a:stretch>
                  <a:fillRect l="-1200" t="-1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0C2B9BB-6709-4BC5-9AFF-8FB892F9C7AE}"/>
              </a:ext>
            </a:extLst>
          </p:cNvPr>
          <p:cNvSpPr txBox="1"/>
          <p:nvPr/>
        </p:nvSpPr>
        <p:spPr>
          <a:xfrm>
            <a:off x="1115616" y="60756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1" i="0" u="none" strike="noStrike" baseline="0" dirty="0">
                <a:solidFill>
                  <a:srgbClr val="0000CC"/>
                </a:solidFill>
                <a:latin typeface="+mj-lt"/>
              </a:rPr>
              <a:t>Phys. Rev. Lett. 113 (2014)242001</a:t>
            </a:r>
            <a:endParaRPr lang="zh-CN" altLang="en-US" sz="16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13981A4-46CD-4D96-80CA-20FB261F2346}"/>
              </a:ext>
            </a:extLst>
          </p:cNvPr>
          <p:cNvSpPr/>
          <p:nvPr/>
        </p:nvSpPr>
        <p:spPr>
          <a:xfrm>
            <a:off x="7020272" y="3645024"/>
            <a:ext cx="1942202" cy="554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B309D3-BEAF-4F04-9055-70108DB8D85A}"/>
                  </a:ext>
                </a:extLst>
              </p:cNvPr>
              <p:cNvSpPr txBox="1"/>
              <p:nvPr/>
            </p:nvSpPr>
            <p:spPr>
              <a:xfrm>
                <a:off x="6454552" y="1914532"/>
                <a:ext cx="2232248" cy="720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b="0" i="1" u="none" strike="noStrike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u="none" strike="noStrike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u="none" strike="noStrike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B309D3-BEAF-4F04-9055-70108DB8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52" y="1914532"/>
                <a:ext cx="2232248" cy="720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6B40FF-4872-4F7D-9D1F-97ECA994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3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5B990E2-97AD-4672-8FD3-E7F01B75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96" y="3627789"/>
            <a:ext cx="2772087" cy="2743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1B1D78-AEBA-4655-B352-19BE5CD1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27421"/>
            <a:ext cx="2770675" cy="2742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3360" y="-204851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</a:rPr>
                  <a:t>Search for direct 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sub>
                      <m:sup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p>
                    </m:sSubSup>
                    <m:r>
                      <a:rPr lang="en-US" altLang="zh-CN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→</m:t>
                    </m:r>
                    <m:r>
                      <a:rPr lang="en-US" altLang="zh-CN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𝒑</m:t>
                    </m:r>
                    <m:sSup>
                      <m:s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𝒉</m:t>
                        </m:r>
                      </m:e>
                      <m:sup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with RUN-I data</a:t>
                </a:r>
                <a:endParaRPr lang="zh-CN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360" y="-204851"/>
                <a:ext cx="82296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3BBF-FC13-4091-83C0-166514CD6638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0C2B9BB-6709-4BC5-9AFF-8FB892F9C7AE}"/>
              </a:ext>
            </a:extLst>
          </p:cNvPr>
          <p:cNvSpPr txBox="1"/>
          <p:nvPr/>
        </p:nvSpPr>
        <p:spPr>
          <a:xfrm>
            <a:off x="1763688" y="638292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1" i="0" u="none" strike="noStrike" baseline="0" dirty="0">
                <a:solidFill>
                  <a:srgbClr val="0000CC"/>
                </a:solidFill>
                <a:latin typeface="+mj-lt"/>
              </a:rPr>
              <a:t>Phys. Lett. B 787 (2018) 124-133</a:t>
            </a:r>
            <a:endParaRPr lang="zh-CN" altLang="en-US" sz="14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4EFB1C-B20D-40AA-84DE-BEA9C3DF3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764704"/>
            <a:ext cx="2852784" cy="28235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FAC71B-235A-40BB-B22C-7951B50F3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219" y="768700"/>
            <a:ext cx="2829364" cy="2823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06CD14E-17CA-43C9-9F13-A8C3BDB41557}"/>
                  </a:ext>
                </a:extLst>
              </p:cNvPr>
              <p:cNvSpPr txBox="1"/>
              <p:nvPr/>
            </p:nvSpPr>
            <p:spPr>
              <a:xfrm>
                <a:off x="5701211" y="1674455"/>
                <a:ext cx="3395069" cy="439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−0.035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±0.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7±0.020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06CD14E-17CA-43C9-9F13-A8C3BDB41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211" y="1674455"/>
                <a:ext cx="3395069" cy="439351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1E04B41-046F-4069-BFB2-6B734961FC25}"/>
                  </a:ext>
                </a:extLst>
              </p:cNvPr>
              <p:cNvSpPr txBox="1"/>
              <p:nvPr/>
            </p:nvSpPr>
            <p:spPr>
              <a:xfrm>
                <a:off x="5736003" y="1130309"/>
                <a:ext cx="3395069" cy="439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altLang="zh-CN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−0.0</m:t>
                      </m:r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±0.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3±0.019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1E04B41-046F-4069-BFB2-6B734961F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03" y="1130309"/>
                <a:ext cx="3395069" cy="439351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2F679E8-8E16-4FC5-942D-092A439BB633}"/>
                  </a:ext>
                </a:extLst>
              </p:cNvPr>
              <p:cNvSpPr txBox="1"/>
              <p:nvPr/>
            </p:nvSpPr>
            <p:spPr>
              <a:xfrm>
                <a:off x="5836618" y="2291882"/>
                <a:ext cx="3239838" cy="71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0.0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14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±0.0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22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±0.0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2F679E8-8E16-4FC5-942D-092A439B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618" y="2291882"/>
                <a:ext cx="3239838" cy="716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C0C8EDAB-6446-413C-8BDA-AE969ED6D0F5}"/>
              </a:ext>
            </a:extLst>
          </p:cNvPr>
          <p:cNvSpPr txBox="1"/>
          <p:nvPr/>
        </p:nvSpPr>
        <p:spPr>
          <a:xfrm>
            <a:off x="5784772" y="3613885"/>
            <a:ext cx="3395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0" i="0" u="none" strike="noStrike" baseline="0" dirty="0">
                <a:latin typeface="+mj-lt"/>
              </a:rPr>
              <a:t>No </a:t>
            </a:r>
            <a:r>
              <a:rPr lang="en-US" altLang="zh-CN" sz="2400" dirty="0"/>
              <a:t>CP-violation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b="0" i="0" u="none" strike="noStrike" baseline="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j-lt"/>
              </a:rPr>
              <a:t>M</a:t>
            </a:r>
            <a:r>
              <a:rPr lang="en-US" altLang="zh-CN" sz="2400" b="0" i="0" u="none" strike="noStrike" baseline="0" dirty="0">
                <a:latin typeface="+mj-lt"/>
              </a:rPr>
              <a:t>uch improved precision with CDF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329E3E-8EA3-420D-93C0-72C5A259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81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7975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in charmless four-body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decays</a:t>
                </a:r>
                <a:endParaRPr lang="zh-CN" altLang="en-US" sz="2800" b="1" dirty="0">
                  <a:solidFill>
                    <a:srgbClr val="C00000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79758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/>
              <p:nvPr/>
            </p:nvSpPr>
            <p:spPr>
              <a:xfrm>
                <a:off x="304800" y="81691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u="none" strike="noStrike" baseline="0" dirty="0">
                    <a:solidFill>
                      <a:srgbClr val="0000FF"/>
                    </a:solidFill>
                    <a:latin typeface="HelveticaNeue-Light"/>
                  </a:rPr>
                  <a:t>Run-I,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1800" b="0" i="0" u="none" strike="noStrike" baseline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en-US" altLang="zh-CN" sz="1800" b="0" i="1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altLang="zh-CN" sz="1200" b="0" i="0" u="none" strike="noStrike" baseline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b="0" i="0" u="none" strike="noStrike" baseline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C1866E-EEC1-4950-96E5-E86F825C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16915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869DAC9A-628C-120A-B64A-0197DA5E9736}"/>
              </a:ext>
            </a:extLst>
          </p:cNvPr>
          <p:cNvSpPr txBox="1"/>
          <p:nvPr/>
        </p:nvSpPr>
        <p:spPr>
          <a:xfrm>
            <a:off x="1450464" y="6233345"/>
            <a:ext cx="3337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C79 (2019) 745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A3EAAA-1B5D-FF3D-3534-2A277E522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23968"/>
            <a:ext cx="3524250" cy="7429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5E3783B-9083-4E22-271C-9201C31BB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" y="2322738"/>
            <a:ext cx="4165897" cy="19703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A67B7D-E561-8870-353D-028A9399F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455" y="969609"/>
            <a:ext cx="5080329" cy="55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7975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CPV in charmless four-body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a typeface="Tahoma" pitchFamily="34" charset="0"/>
                    <a:cs typeface="Tahoma" pitchFamily="34" charset="0"/>
                  </a:rPr>
                  <a:t>decays</a:t>
                </a:r>
                <a:endParaRPr lang="zh-CN" altLang="en-US" sz="2800" b="1" dirty="0">
                  <a:solidFill>
                    <a:srgbClr val="C00000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79758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242B-7923-499F-82C6-64975011EAD0}" type="datetime1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0BACD-9351-D30A-6DC9-3F1FF0A89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218255"/>
            <a:ext cx="6981825" cy="47529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A83519-AC43-3F3E-92F0-D099B7E72042}"/>
              </a:ext>
            </a:extLst>
          </p:cNvPr>
          <p:cNvSpPr txBox="1"/>
          <p:nvPr/>
        </p:nvSpPr>
        <p:spPr>
          <a:xfrm>
            <a:off x="1450464" y="6233345"/>
            <a:ext cx="3337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600" b="1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Eur. Phys. J. C79 (2019) 745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12659</TotalTime>
  <Words>1378</Words>
  <Application>Microsoft Office PowerPoint</Application>
  <PresentationFormat>全屏显示(4:3)</PresentationFormat>
  <Paragraphs>261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CMBX12</vt:lpstr>
      <vt:lpstr>CMR12</vt:lpstr>
      <vt:lpstr>HelveticaNeue-Light</vt:lpstr>
      <vt:lpstr>微软雅黑</vt:lpstr>
      <vt:lpstr>Arial</vt:lpstr>
      <vt:lpstr>Calibri</vt:lpstr>
      <vt:lpstr>Cambria Math</vt:lpstr>
      <vt:lpstr>Tw Cen MT</vt:lpstr>
      <vt:lpstr>verdana</vt:lpstr>
      <vt:lpstr>Wingdings</vt:lpstr>
      <vt:lpstr>Office 主题</vt:lpstr>
      <vt:lpstr> CPV of heavy baryons at LHCb </vt:lpstr>
      <vt:lpstr>Outline</vt:lpstr>
      <vt:lpstr>LHCb data</vt:lpstr>
      <vt:lpstr>PowerPoint 演示文稿</vt:lpstr>
      <vt:lpstr>Search for CPV in charmless decay of Λ_b^0 </vt:lpstr>
      <vt:lpstr>Search for direct CPV in Λ_b^0→ph^-</vt:lpstr>
      <vt:lpstr>Search for direct CPV in Λ_b^0→ph^- with RUN-I data</vt:lpstr>
      <vt:lpstr>CPV in charmless four-body Λ_b and Ξ_b^0  decays</vt:lpstr>
      <vt:lpstr>CPV in charmless four-body Λ_b and Ξ_b^0  decays</vt:lpstr>
      <vt:lpstr>CPV in charmless four-body Λ_b and Ξ_b^0  decays</vt:lpstr>
      <vt:lpstr>CPV in charmless four-body Λ_b and Ξ_b^0  decays</vt:lpstr>
      <vt:lpstr>CPV in charmless four-body Λ_b and Ξ_b^0  decays</vt:lpstr>
      <vt:lpstr>Search for CPV using TPA</vt:lpstr>
      <vt:lpstr>Sensitivity to CPV</vt:lpstr>
      <vt:lpstr>CPV measurements in Λ_b→pπ^- π^+ π^-,Λ_b→pπ^- K^+ K^- </vt:lpstr>
      <vt:lpstr>"Measurement asymmetries in phase space regions"</vt:lpstr>
      <vt:lpstr>CPV measurements in Λ_b→pK^- π^+ π^-,Λ_b→pK^- K^+ K^- and Ξ_b^0→pK^- K^- π^+</vt:lpstr>
      <vt:lpstr>CPV measurements in Λ_b→pK^- π^+ π^-,Λ_b→pK^- K^+ K^- and Ξ_b^0→pK^- K^- π^+</vt:lpstr>
      <vt:lpstr>CPV measurements in Λ_b→pK^- π^+ π^-,Λ_b→pK^- K^+ K^- and Ξ_b^0→pK^- K^- π^+</vt:lpstr>
      <vt:lpstr>"Measurement asymmetries in phase space regions"</vt:lpstr>
      <vt:lpstr>CPV measurements in Λ_b→pπ^- π^+ π^-</vt:lpstr>
      <vt:lpstr>"Measurement asymmetries in phase space regions"</vt:lpstr>
      <vt:lpstr>Search for CPV in Ξ_c^+→pK^- π^+ </vt:lpstr>
      <vt:lpstr>PowerPoint 演示文稿</vt:lpstr>
      <vt:lpstr>PowerPoint 演示文稿</vt:lpstr>
      <vt:lpstr>PowerPoint 演示文稿</vt:lpstr>
      <vt:lpstr>PowerPoint 演示文稿</vt:lpstr>
      <vt:lpstr>Conclusions and Outlook</vt:lpstr>
      <vt:lpstr>Thank you!</vt:lpstr>
      <vt:lpstr>Back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洁晟 俞</cp:lastModifiedBy>
  <cp:revision>617</cp:revision>
  <dcterms:created xsi:type="dcterms:W3CDTF">2015-11-29T08:23:00Z</dcterms:created>
  <dcterms:modified xsi:type="dcterms:W3CDTF">2023-11-25T23:36:00Z</dcterms:modified>
</cp:coreProperties>
</file>