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5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38"/>
  </p:notesMasterIdLst>
  <p:sldIdLst>
    <p:sldId id="257" r:id="rId3"/>
    <p:sldId id="1351" r:id="rId4"/>
    <p:sldId id="1352" r:id="rId5"/>
    <p:sldId id="287" r:id="rId6"/>
    <p:sldId id="261" r:id="rId7"/>
    <p:sldId id="263" r:id="rId8"/>
    <p:sldId id="264" r:id="rId9"/>
    <p:sldId id="265" r:id="rId10"/>
    <p:sldId id="266" r:id="rId11"/>
    <p:sldId id="267" r:id="rId12"/>
    <p:sldId id="270" r:id="rId13"/>
    <p:sldId id="1353" r:id="rId14"/>
    <p:sldId id="1354" r:id="rId15"/>
    <p:sldId id="1355" r:id="rId16"/>
    <p:sldId id="1356" r:id="rId17"/>
    <p:sldId id="1357" r:id="rId18"/>
    <p:sldId id="1358" r:id="rId19"/>
    <p:sldId id="1376" r:id="rId20"/>
    <p:sldId id="1377" r:id="rId21"/>
    <p:sldId id="1378" r:id="rId22"/>
    <p:sldId id="1379" r:id="rId23"/>
    <p:sldId id="1380" r:id="rId24"/>
    <p:sldId id="1381" r:id="rId25"/>
    <p:sldId id="1382" r:id="rId26"/>
    <p:sldId id="1383" r:id="rId27"/>
    <p:sldId id="1384" r:id="rId28"/>
    <p:sldId id="1385" r:id="rId29"/>
    <p:sldId id="1389" r:id="rId30"/>
    <p:sldId id="1386" r:id="rId31"/>
    <p:sldId id="1387" r:id="rId32"/>
    <p:sldId id="1350" r:id="rId33"/>
    <p:sldId id="1391" r:id="rId34"/>
    <p:sldId id="1392" r:id="rId35"/>
    <p:sldId id="1390" r:id="rId36"/>
    <p:sldId id="1388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/>
    <p:restoredTop sz="94475"/>
  </p:normalViewPr>
  <p:slideViewPr>
    <p:cSldViewPr snapToGrid="0">
      <p:cViewPr>
        <p:scale>
          <a:sx n="88" d="100"/>
          <a:sy n="88" d="100"/>
        </p:scale>
        <p:origin x="2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1C52-D6D5-413F-B216-90D7E5CD55D5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932BB-BAD3-47F3-98E8-7F9AB441A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72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" y="1"/>
            <a:ext cx="10515600" cy="769434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7" name="图片 6"/>
          <p:cNvPicPr>
            <a:picLocks/>
          </p:cNvPicPr>
          <p:nvPr userDrawn="1"/>
        </p:nvPicPr>
        <p:blipFill rotWithShape="1">
          <a:blip r:embed="rId2"/>
          <a:srcRect l="128" r="-159"/>
          <a:stretch/>
        </p:blipFill>
        <p:spPr>
          <a:xfrm>
            <a:off x="683" y="6015600"/>
            <a:ext cx="12240000" cy="842400"/>
          </a:xfrm>
          <a:prstGeom prst="rect">
            <a:avLst/>
          </a:prstGeom>
        </p:spPr>
      </p:pic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DC12D2D-BBCD-4567-B101-484264F0B6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144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46771"/>
          </a:xfrm>
        </p:spPr>
        <p:txBody>
          <a:bodyPr>
            <a:normAutofit/>
          </a:bodyPr>
          <a:lstStyle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DC12D2D-BBCD-4567-B101-484264F0B688}" type="slidenum">
              <a:rPr lang="zh-CN" altLang="en-US" smtClean="0"/>
              <a:pPr/>
              <a:t>‹#›</a:t>
            </a:fld>
            <a:r>
              <a:rPr lang="en-US" altLang="zh-CN" dirty="0"/>
              <a:t>/16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67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B5B810E-5CCD-412F-AD38-54D970A91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464" y="294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fld id="{6E77991F-C83A-405D-954D-AA6EA0BA4B3B}" type="slidenum">
              <a:rPr lang="zh-CN" altLang="en-US" smtClean="0"/>
              <a:pPr/>
              <a:t>‹#›</a:t>
            </a:fld>
            <a:r>
              <a:rPr lang="zh-CN" altLang="en-US" dirty="0"/>
              <a:t> </a:t>
            </a:r>
            <a:r>
              <a:rPr lang="en-US" altLang="zh-CN" dirty="0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68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F42FA3-B90A-6088-2FD1-8D257CFD2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087B0F-C859-E260-530F-2930BEA1F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154127-EE89-1364-8983-D3B2E172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FDB9-A9B1-4F57-8976-AB18F5D95FFB}" type="datetime1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F54CA9-60FB-7F91-ACB3-AE651CAA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BCBC59-48E2-1A73-CDA5-B1961DF5B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F673-5E1D-48A9-93F9-B03F409FB8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63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0" y="82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8005DB1-63FF-44E5-B6BC-E7D391F8E6F3}" type="slidenum">
              <a:rPr lang="zh-CN" altLang="en-US" smtClean="0"/>
              <a:pPr/>
              <a:t>‹#›</a:t>
            </a:fld>
            <a:r>
              <a:rPr lang="en-US" altLang="zh-CN" dirty="0"/>
              <a:t>/16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215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02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DC12D2D-BBCD-4567-B101-484264F0B688}" type="slidenum">
              <a:rPr lang="zh-CN" altLang="en-US" smtClean="0"/>
              <a:pPr/>
              <a:t>‹#›</a:t>
            </a:fld>
            <a:r>
              <a:rPr lang="en-US" altLang="zh-CN" dirty="0"/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192501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7" Type="http://schemas.openxmlformats.org/officeDocument/2006/relationships/image" Target="../media/image120.png"/><Relationship Id="rId12" Type="http://schemas.openxmlformats.org/officeDocument/2006/relationships/image" Target="../media/image45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10.png"/><Relationship Id="rId11" Type="http://schemas.openxmlformats.org/officeDocument/2006/relationships/image" Target="../media/image130.png"/><Relationship Id="rId5" Type="http://schemas.openxmlformats.org/officeDocument/2006/relationships/image" Target="../media/image109.png"/><Relationship Id="rId10" Type="http://schemas.openxmlformats.org/officeDocument/2006/relationships/image" Target="../media/image124.png"/><Relationship Id="rId9" Type="http://schemas.openxmlformats.org/officeDocument/2006/relationships/image" Target="../media/image4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0.png"/><Relationship Id="rId4" Type="http://schemas.openxmlformats.org/officeDocument/2006/relationships/image" Target="../media/image5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55.png"/><Relationship Id="rId7" Type="http://schemas.openxmlformats.org/officeDocument/2006/relationships/image" Target="../media/image161.png"/><Relationship Id="rId12" Type="http://schemas.openxmlformats.org/officeDocument/2006/relationships/image" Target="../media/image56.png"/><Relationship Id="rId17" Type="http://schemas.openxmlformats.org/officeDocument/2006/relationships/image" Target="../media/image59.png"/><Relationship Id="rId2" Type="http://schemas.openxmlformats.org/officeDocument/2006/relationships/image" Target="../media/image530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0.png"/><Relationship Id="rId11" Type="http://schemas.openxmlformats.org/officeDocument/2006/relationships/image" Target="../media/image310.png"/><Relationship Id="rId15" Type="http://schemas.openxmlformats.org/officeDocument/2006/relationships/image" Target="../media/image57.png"/><Relationship Id="rId10" Type="http://schemas.openxmlformats.org/officeDocument/2006/relationships/image" Target="../media/image300.png"/><Relationship Id="rId9" Type="http://schemas.openxmlformats.org/officeDocument/2006/relationships/image" Target="../media/image180.png"/><Relationship Id="rId14" Type="http://schemas.openxmlformats.org/officeDocument/2006/relationships/image" Target="../media/image5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70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70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6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0.png"/><Relationship Id="rId5" Type="http://schemas.openxmlformats.org/officeDocument/2006/relationships/image" Target="../media/image620.png"/><Relationship Id="rId4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104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02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0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06.png"/><Relationship Id="rId10" Type="http://schemas.openxmlformats.org/officeDocument/2006/relationships/image" Target="../media/image101.wmf"/><Relationship Id="rId4" Type="http://schemas.openxmlformats.org/officeDocument/2006/relationships/image" Target="../media/image105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03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1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7.jpg"/><Relationship Id="rId7" Type="http://schemas.openxmlformats.org/officeDocument/2006/relationships/image" Target="../media/image119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8.jpg"/><Relationship Id="rId9" Type="http://schemas.openxmlformats.org/officeDocument/2006/relationships/image" Target="../media/image1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3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17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3.png"/><Relationship Id="rId10" Type="http://schemas.openxmlformats.org/officeDocument/2006/relationships/image" Target="../media/image39.png"/><Relationship Id="rId4" Type="http://schemas.openxmlformats.org/officeDocument/2006/relationships/image" Target="../media/image28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 txBox="1">
            <a:spLocks/>
          </p:cNvSpPr>
          <p:nvPr/>
        </p:nvSpPr>
        <p:spPr>
          <a:xfrm>
            <a:off x="1524000" y="3318304"/>
            <a:ext cx="9144000" cy="1938992"/>
          </a:xfrm>
          <a:prstGeom prst="rect">
            <a:avLst/>
          </a:prstGeom>
        </p:spPr>
        <p:txBody>
          <a:bodyPr>
            <a:no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Xu Feng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2024.08.08 @ Dalian, China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15760" y="1900095"/>
            <a:ext cx="6960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Lattice QCD for low-Q physics</a:t>
            </a:r>
            <a:endParaRPr lang="zh-CN" altLang="en-US" sz="32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77" y="98329"/>
            <a:ext cx="1440000" cy="1440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D33E57D-6942-D242-8112-A3270239CC32}"/>
              </a:ext>
            </a:extLst>
          </p:cNvPr>
          <p:cNvSpPr/>
          <p:nvPr/>
        </p:nvSpPr>
        <p:spPr>
          <a:xfrm>
            <a:off x="1" y="0"/>
            <a:ext cx="6447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12</a:t>
            </a:r>
            <a:r>
              <a:rPr lang="en-US" altLang="zh-CN" sz="32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Workshop on Hadron Physics and Opportunities Worldwide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6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Challenges from TPE (2)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itchFamily="2" charset="2"/>
              </a:rPr>
              <a:t>: Signal-to-noise problem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D2D-BBCD-4567-B101-484264F0B688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922034C-CB26-464F-8CC3-309C6DC4B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75" y="3421375"/>
            <a:ext cx="5511800" cy="29718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BC06FAF-1498-3541-9798-E0BC8B19E208}"/>
              </a:ext>
            </a:extLst>
          </p:cNvPr>
          <p:cNvSpPr/>
          <p:nvPr/>
        </p:nvSpPr>
        <p:spPr>
          <a:xfrm>
            <a:off x="524525" y="761130"/>
            <a:ext cx="5173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" pitchFamily="2" charset="2"/>
              </a:rPr>
              <a:t>To solve S/N problem: </a:t>
            </a:r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" pitchFamily="2" charset="2"/>
              </a:rPr>
              <a:t>optimized subtraction scheme</a:t>
            </a:r>
            <a:endParaRPr kumimoji="1"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8FA3B6C-F4A7-C24F-A444-0EF2136C97CF}"/>
              </a:ext>
            </a:extLst>
          </p:cNvPr>
          <p:cNvSpPr txBox="1"/>
          <p:nvPr/>
        </p:nvSpPr>
        <p:spPr>
          <a:xfrm>
            <a:off x="2031689" y="1267695"/>
            <a:ext cx="244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Trick:    A = (A – B) + B</a:t>
            </a:r>
            <a:endParaRPr kumimoji="1"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65D1BA7-005D-C346-A1EE-AD05BAADB381}"/>
              </a:ext>
            </a:extLst>
          </p:cNvPr>
          <p:cNvSpPr txBox="1"/>
          <p:nvPr/>
        </p:nvSpPr>
        <p:spPr>
          <a:xfrm>
            <a:off x="665021" y="1733072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Define the reduced weight function</a:t>
            </a:r>
            <a:endParaRPr kumimoji="1"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8EB9752-E823-0F4D-B101-102475702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477" y="2159373"/>
            <a:ext cx="4775200" cy="381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B1E95A4A-F91D-7646-BD13-683F9F4895BB}"/>
              </a:ext>
            </a:extLst>
          </p:cNvPr>
          <p:cNvGrpSpPr/>
          <p:nvPr/>
        </p:nvGrpSpPr>
        <p:grpSpPr>
          <a:xfrm>
            <a:off x="634075" y="6331197"/>
            <a:ext cx="5123965" cy="469900"/>
            <a:chOff x="634075" y="6389072"/>
            <a:chExt cx="5123965" cy="469900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49A7C8C-FEBE-0B41-894B-A39339BD1054}"/>
                </a:ext>
              </a:extLst>
            </p:cNvPr>
            <p:cNvSpPr txBox="1"/>
            <p:nvPr/>
          </p:nvSpPr>
          <p:spPr>
            <a:xfrm>
              <a:off x="634075" y="6439356"/>
              <a:ext cx="2342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Total contribution is</a:t>
              </a:r>
              <a:endPara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496D0CC3-96AF-8F41-8108-A9369DB8E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62440" y="6389072"/>
              <a:ext cx="2895600" cy="469900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7AC6CFC-360D-7D41-8D3F-A8CFBEFA7D4C}"/>
              </a:ext>
            </a:extLst>
          </p:cNvPr>
          <p:cNvGrpSpPr/>
          <p:nvPr/>
        </p:nvGrpSpPr>
        <p:grpSpPr>
          <a:xfrm>
            <a:off x="634075" y="2653037"/>
            <a:ext cx="5842035" cy="419100"/>
            <a:chOff x="634075" y="2653037"/>
            <a:chExt cx="5842035" cy="419100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AC8A16B-9DBF-864C-BD77-7607F5E1F24C}"/>
                </a:ext>
              </a:extLst>
            </p:cNvPr>
            <p:cNvSpPr txBox="1"/>
            <p:nvPr/>
          </p:nvSpPr>
          <p:spPr>
            <a:xfrm>
              <a:off x="2312485" y="2677921"/>
              <a:ext cx="1293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to minimize</a:t>
              </a:r>
              <a:endPara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56E169D-E047-974B-A74C-88075C28E863}"/>
                </a:ext>
              </a:extLst>
            </p:cNvPr>
            <p:cNvSpPr txBox="1"/>
            <p:nvPr/>
          </p:nvSpPr>
          <p:spPr>
            <a:xfrm>
              <a:off x="4194716" y="2677921"/>
              <a:ext cx="2281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in the region of 1-3 </a:t>
              </a:r>
              <a:r>
                <a:rPr kumimoji="1" lang="en-US" altLang="zh-CN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fm</a:t>
              </a:r>
              <a:endPara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E800FAF-F171-934C-9028-19131A2DBE5B}"/>
                </a:ext>
              </a:extLst>
            </p:cNvPr>
            <p:cNvSpPr txBox="1"/>
            <p:nvPr/>
          </p:nvSpPr>
          <p:spPr>
            <a:xfrm>
              <a:off x="634075" y="2677921"/>
              <a:ext cx="1165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Choose</a:t>
              </a:r>
              <a:endPara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783CBE47-1DA2-1D4F-ABA6-0EBC09946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44982" y="2735587"/>
              <a:ext cx="622300" cy="254000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CB66D43-7C15-8844-9030-6A5240171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87512" y="2653037"/>
              <a:ext cx="762000" cy="419100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165DC94-835A-314B-AB59-D4AADD19E64E}"/>
              </a:ext>
            </a:extLst>
          </p:cNvPr>
          <p:cNvGrpSpPr/>
          <p:nvPr/>
        </p:nvGrpSpPr>
        <p:grpSpPr>
          <a:xfrm>
            <a:off x="634075" y="3071591"/>
            <a:ext cx="5689443" cy="419100"/>
            <a:chOff x="634075" y="3071591"/>
            <a:chExt cx="5689443" cy="419100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BD43365-05EC-DA46-86ED-D1D51CA9C648}"/>
                </a:ext>
              </a:extLst>
            </p:cNvPr>
            <p:cNvSpPr txBox="1"/>
            <p:nvPr/>
          </p:nvSpPr>
          <p:spPr>
            <a:xfrm>
              <a:off x="634075" y="3096475"/>
              <a:ext cx="1024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Using</a:t>
              </a:r>
              <a:endPara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21C8B92-24D8-304B-807B-9D587BA1BDEC}"/>
                </a:ext>
              </a:extLst>
            </p:cNvPr>
            <p:cNvSpPr txBox="1"/>
            <p:nvPr/>
          </p:nvSpPr>
          <p:spPr>
            <a:xfrm>
              <a:off x="2310881" y="3096475"/>
              <a:ext cx="4012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, (A-B) part is illustrated by the red curve</a:t>
              </a:r>
              <a:endPara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C6698AA1-3825-C347-97A7-4AEEBF5DE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99416" y="3071591"/>
              <a:ext cx="762000" cy="419100"/>
            </a:xfrm>
            <a:prstGeom prst="rect">
              <a:avLst/>
            </a:prstGeom>
          </p:spPr>
        </p:pic>
      </p:grpSp>
      <p:cxnSp>
        <p:nvCxnSpPr>
          <p:cNvPr id="23" name="直接连接符 79">
            <a:extLst>
              <a:ext uri="{FF2B5EF4-FFF2-40B4-BE49-F238E27FC236}">
                <a16:creationId xmlns:a16="http://schemas.microsoft.com/office/drawing/2014/main" id="{5ABAB732-1F30-6C43-88DC-6EE10F56A27C}"/>
              </a:ext>
            </a:extLst>
          </p:cNvPr>
          <p:cNvCxnSpPr>
            <a:cxnSpLocks/>
          </p:cNvCxnSpPr>
          <p:nvPr/>
        </p:nvCxnSpPr>
        <p:spPr>
          <a:xfrm>
            <a:off x="6547135" y="1267695"/>
            <a:ext cx="0" cy="5540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>
            <a:extLst>
              <a:ext uri="{FF2B5EF4-FFF2-40B4-BE49-F238E27FC236}">
                <a16:creationId xmlns:a16="http://schemas.microsoft.com/office/drawing/2014/main" id="{36A20FF7-4A55-3C41-92BB-2945C6AF49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3759" y="2083988"/>
            <a:ext cx="5205991" cy="3374062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2FEC19F0-6076-1F45-95AA-40FB3F6A9369}"/>
              </a:ext>
            </a:extLst>
          </p:cNvPr>
          <p:cNvSpPr txBox="1"/>
          <p:nvPr/>
        </p:nvSpPr>
        <p:spPr>
          <a:xfrm>
            <a:off x="6608185" y="1380996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Use optimized subtraction scheme in realistic calculation</a:t>
            </a:r>
            <a:endParaRPr kumimoji="1"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630842F-2B4B-2D40-A510-808A8F7C0204}"/>
              </a:ext>
            </a:extLst>
          </p:cNvPr>
          <p:cNvSpPr txBox="1"/>
          <p:nvPr/>
        </p:nvSpPr>
        <p:spPr>
          <a:xfrm>
            <a:off x="6608185" y="5439828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Integral within the range R:</a:t>
            </a:r>
            <a:endParaRPr kumimoji="1"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2252634-7BE4-8D47-AA7C-82086266E0E0}"/>
              </a:ext>
            </a:extLst>
          </p:cNvPr>
          <p:cNvSpPr/>
          <p:nvPr/>
        </p:nvSpPr>
        <p:spPr>
          <a:xfrm>
            <a:off x="8538262" y="5826687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error reduced by a factor of 6!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D3F90532-896E-CA49-9377-6FA17D71BD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9169" y="5801803"/>
            <a:ext cx="762000" cy="419100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E9A5CA00-686B-784F-9364-69C6D85AD180}"/>
              </a:ext>
            </a:extLst>
          </p:cNvPr>
          <p:cNvSpPr txBox="1"/>
          <p:nvPr/>
        </p:nvSpPr>
        <p:spPr>
          <a:xfrm>
            <a:off x="8303758" y="6251298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S/N problem is solved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B470EAE-2910-0142-9C9E-6B56B42D8C05}"/>
              </a:ext>
            </a:extLst>
          </p:cNvPr>
          <p:cNvSpPr txBox="1"/>
          <p:nvPr/>
        </p:nvSpPr>
        <p:spPr>
          <a:xfrm>
            <a:off x="7244864" y="5826687"/>
            <a:ext cx="716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using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461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7" grpId="0"/>
      <p:bldP spid="28" grpId="0"/>
      <p:bldP spid="3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Lattice results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D2D-BBCD-4567-B101-484264F0B688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499E38D-1169-AD42-B379-B337DA6D5265}"/>
              </a:ext>
            </a:extLst>
          </p:cNvPr>
          <p:cNvSpPr txBox="1"/>
          <p:nvPr/>
        </p:nvSpPr>
        <p:spPr>
          <a:xfrm>
            <a:off x="8154386" y="4719441"/>
            <a:ext cx="3825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Need to increase statistics and control systematic effects</a:t>
            </a:r>
            <a:endParaRPr kumimoji="1" lang="zh-CN" altLang="en-US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F020A47-7280-2F47-A29C-1EE6E685BC5C}"/>
              </a:ext>
            </a:extLst>
          </p:cNvPr>
          <p:cNvSpPr txBox="1"/>
          <p:nvPr/>
        </p:nvSpPr>
        <p:spPr>
          <a:xfrm>
            <a:off x="439794" y="823235"/>
            <a:ext cx="5089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First lattice result @ m</a:t>
            </a:r>
            <a:r>
              <a:rPr kumimoji="1" lang="en-US" altLang="zh-CN" sz="2000" baseline="-250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π</a:t>
            </a:r>
            <a:r>
              <a:rPr kumimoji="1"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=142 MeV  </a:t>
            </a:r>
            <a:endParaRPr kumimoji="1" lang="zh-CN" altLang="en-US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4896D98-C01C-F14F-B110-776705C0B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80" y="4145713"/>
            <a:ext cx="2928013" cy="46811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3D7BA1F-9D65-384B-BB79-EFAE32CD2114}"/>
              </a:ext>
            </a:extLst>
          </p:cNvPr>
          <p:cNvSpPr txBox="1"/>
          <p:nvPr/>
        </p:nvSpPr>
        <p:spPr>
          <a:xfrm>
            <a:off x="6232634" y="5991366"/>
            <a:ext cx="4861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Y. Fu, XF, L. </a:t>
            </a:r>
            <a:r>
              <a:rPr kumimoji="1" lang="en-US" altLang="zh-CN" sz="1600" dirty="0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Jin</a:t>
            </a:r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, C. Lu, PRL 128 (2022) 17, 172002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CD81D89-A210-6F4B-B156-BCD763793DE6}"/>
              </a:ext>
            </a:extLst>
          </p:cNvPr>
          <p:cNvGrpSpPr/>
          <p:nvPr/>
        </p:nvGrpSpPr>
        <p:grpSpPr>
          <a:xfrm>
            <a:off x="704526" y="1666025"/>
            <a:ext cx="7330813" cy="4680604"/>
            <a:chOff x="1890646" y="765726"/>
            <a:chExt cx="7330813" cy="4680604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80AEE58-F821-A849-B336-99BEFAE3E044}"/>
                </a:ext>
              </a:extLst>
            </p:cNvPr>
            <p:cNvSpPr txBox="1"/>
            <p:nvPr/>
          </p:nvSpPr>
          <p:spPr>
            <a:xfrm>
              <a:off x="4363257" y="5076998"/>
              <a:ext cx="2385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TPE contribution</a:t>
              </a:r>
              <a:r>
                <a:rPr kumimoji="1" lang="zh-CN" altLang="en-US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[</a:t>
              </a:r>
              <a:r>
                <a:rPr kumimoji="1" lang="en-US" altLang="zh-CN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μeV</a:t>
              </a:r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]</a:t>
              </a:r>
              <a:endPara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B7867D02-2C37-824A-889D-4EF3FFCB2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646" y="765726"/>
              <a:ext cx="7330813" cy="4257017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879F6B12-D759-4442-AE00-9F812A02B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048" y="716710"/>
            <a:ext cx="5015702" cy="879376"/>
          </a:xfrm>
          <a:prstGeom prst="rect">
            <a:avLst/>
          </a:prstGeom>
        </p:spPr>
      </p:pic>
      <p:cxnSp>
        <p:nvCxnSpPr>
          <p:cNvPr id="23" name="直接箭头连接符 17">
            <a:extLst>
              <a:ext uri="{FF2B5EF4-FFF2-40B4-BE49-F238E27FC236}">
                <a16:creationId xmlns:a16="http://schemas.microsoft.com/office/drawing/2014/main" id="{C9511B33-1B9D-E143-B1C3-A9F9DA6D472E}"/>
              </a:ext>
            </a:extLst>
          </p:cNvPr>
          <p:cNvCxnSpPr>
            <a:cxnSpLocks/>
          </p:cNvCxnSpPr>
          <p:nvPr/>
        </p:nvCxnSpPr>
        <p:spPr>
          <a:xfrm flipV="1">
            <a:off x="6734629" y="4613828"/>
            <a:ext cx="1460351" cy="5781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20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30E1BBDA-66B0-9741-8C4A-2E13DD1B4C7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46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Some updates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0B6A252-0F56-864D-8BC2-FE0B590754FA}"/>
              </a:ext>
            </a:extLst>
          </p:cNvPr>
          <p:cNvSpPr txBox="1"/>
          <p:nvPr/>
        </p:nvSpPr>
        <p:spPr>
          <a:xfrm>
            <a:off x="723144" y="646771"/>
            <a:ext cx="7069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Point-source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props (</a:t>
            </a:r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zh-CN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=131) 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Smeared-source props (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=207)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777EFC8-9973-204E-8D7A-DE4F7350F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7" y="1149973"/>
            <a:ext cx="10961225" cy="452009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0B4CDB5-4787-8947-9FBF-479543C433EF}"/>
              </a:ext>
            </a:extLst>
          </p:cNvPr>
          <p:cNvSpPr txBox="1"/>
          <p:nvPr/>
        </p:nvSpPr>
        <p:spPr>
          <a:xfrm>
            <a:off x="1307939" y="5775114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the statistics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F0158CB-ED46-6D4D-B407-D2D2AC617D85}"/>
              </a:ext>
            </a:extLst>
          </p:cNvPr>
          <p:cNvSpPr txBox="1"/>
          <p:nvPr/>
        </p:nvSpPr>
        <p:spPr>
          <a:xfrm>
            <a:off x="1307939" y="6203997"/>
            <a:ext cx="7148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smeared props, more systematic and statistical errors are reduced 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灯片编号占位符 2">
            <a:extLst>
              <a:ext uri="{FF2B5EF4-FFF2-40B4-BE49-F238E27FC236}">
                <a16:creationId xmlns:a16="http://schemas.microsoft.com/office/drawing/2014/main" id="{B5610637-72BA-5A44-8FCE-F90C102DC9E0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C12D2D-BBCD-4567-B101-484264F0B688}" type="slidenum">
              <a:rPr lang="zh-CN" altLang="en-US" b="1" smtClean="0"/>
              <a:pPr algn="r"/>
              <a:t>12</a:t>
            </a:fld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800113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241B9040-D24A-BD4F-A214-CA976ABE5D8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46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Some updates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BF2953D-656B-B342-85F0-FE49B329A29C}"/>
              </a:ext>
            </a:extLst>
          </p:cNvPr>
          <p:cNvSpPr txBox="1"/>
          <p:nvPr/>
        </p:nvSpPr>
        <p:spPr>
          <a:xfrm>
            <a:off x="461885" y="603229"/>
            <a:ext cx="7425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ensemble: finer lattice spacing, same pion mass and volume</a:t>
            </a:r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FC2980B-21D8-6B40-B6C2-47B0D0143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1078293"/>
            <a:ext cx="5969000" cy="14605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EEFB70B-CA94-0940-B8E4-F08BA33A3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89" y="2495388"/>
            <a:ext cx="7497421" cy="4363364"/>
          </a:xfrm>
          <a:prstGeom prst="rect">
            <a:avLst/>
          </a:prstGeom>
        </p:spPr>
      </p:pic>
      <p:sp>
        <p:nvSpPr>
          <p:cNvPr id="9" name="灯片编号占位符 2">
            <a:extLst>
              <a:ext uri="{FF2B5EF4-FFF2-40B4-BE49-F238E27FC236}">
                <a16:creationId xmlns:a16="http://schemas.microsoft.com/office/drawing/2014/main" id="{0E3BF730-14BF-9841-85AB-875F1471117C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C12D2D-BBCD-4567-B101-484264F0B688}" type="slidenum">
              <a:rPr lang="zh-CN" altLang="en-US" b="1" smtClean="0"/>
              <a:pPr algn="r"/>
              <a:t>13</a:t>
            </a:fld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031592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561E78A9-9BC1-F841-AF50-29FA9DA31FF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46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en-US" altLang="zh-CN">
                <a:latin typeface="Microsoft YaHei" panose="020B0503020204020204" pitchFamily="34" charset="-122"/>
                <a:ea typeface="Microsoft YaHei" panose="020B0503020204020204" pitchFamily="34" charset="-122"/>
              </a:rPr>
              <a:t>Selected topics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1FC14AC-B0A2-DC4A-A653-DDED5B3730F5}"/>
              </a:ext>
            </a:extLst>
          </p:cNvPr>
          <p:cNvSpPr/>
          <p:nvPr/>
        </p:nvSpPr>
        <p:spPr>
          <a:xfrm>
            <a:off x="466951" y="889628"/>
            <a:ext cx="7102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Two-photon exchange contribution to muonic hydrogen Lamb shift</a:t>
            </a:r>
            <a:endParaRPr lang="en" altLang="zh-CN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6D47B41-33B5-3A49-84E3-F27E8966C396}"/>
              </a:ext>
            </a:extLst>
          </p:cNvPr>
          <p:cNvSpPr/>
          <p:nvPr/>
        </p:nvSpPr>
        <p:spPr>
          <a:xfrm>
            <a:off x="466951" y="4403243"/>
            <a:ext cx="7102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γZ</a:t>
            </a:r>
            <a:r>
              <a:rPr lang="en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box contribution to parity violating e-p scattering</a:t>
            </a:r>
            <a:endParaRPr lang="en" altLang="zh-CN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ED38C0C-219A-2F48-B81F-FC0FC7C0F800}"/>
              </a:ext>
            </a:extLst>
          </p:cNvPr>
          <p:cNvSpPr/>
          <p:nvPr/>
        </p:nvSpPr>
        <p:spPr>
          <a:xfrm>
            <a:off x="466951" y="2646436"/>
            <a:ext cx="7102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" altLang="zh-CN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Compton scattering and nucleon electromagnetic polarizabilities</a:t>
            </a:r>
          </a:p>
        </p:txBody>
      </p:sp>
      <p:sp>
        <p:nvSpPr>
          <p:cNvPr id="9" name="箭头: 左 2">
            <a:extLst>
              <a:ext uri="{FF2B5EF4-FFF2-40B4-BE49-F238E27FC236}">
                <a16:creationId xmlns:a16="http://schemas.microsoft.com/office/drawing/2014/main" id="{CA48E9C1-F8AA-4F4E-9A18-DC4032C43845}"/>
              </a:ext>
            </a:extLst>
          </p:cNvPr>
          <p:cNvSpPr/>
          <p:nvPr/>
        </p:nvSpPr>
        <p:spPr>
          <a:xfrm rot="10800000" flipV="1">
            <a:off x="1613723" y="1524876"/>
            <a:ext cx="624608" cy="2434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CF6FA96-92CF-2A48-A3A0-1E42410D8CF7}"/>
              </a:ext>
            </a:extLst>
          </p:cNvPr>
          <p:cNvSpPr/>
          <p:nvPr/>
        </p:nvSpPr>
        <p:spPr>
          <a:xfrm>
            <a:off x="2633347" y="1460099"/>
            <a:ext cx="2170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Proton charge radius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5E7121E-7666-CA42-9D57-F98EB0D5D72C}"/>
              </a:ext>
            </a:extLst>
          </p:cNvPr>
          <p:cNvSpPr/>
          <p:nvPr/>
        </p:nvSpPr>
        <p:spPr>
          <a:xfrm>
            <a:off x="5257800" y="1501817"/>
            <a:ext cx="3109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Wei-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Xiong’s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talk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箭头: 左 2">
            <a:extLst>
              <a:ext uri="{FF2B5EF4-FFF2-40B4-BE49-F238E27FC236}">
                <a16:creationId xmlns:a16="http://schemas.microsoft.com/office/drawing/2014/main" id="{48AF3C03-BB2F-BC4F-BD97-F6D1E8FBF673}"/>
              </a:ext>
            </a:extLst>
          </p:cNvPr>
          <p:cNvSpPr/>
          <p:nvPr/>
        </p:nvSpPr>
        <p:spPr>
          <a:xfrm rot="10800000" flipV="1">
            <a:off x="1613723" y="3305650"/>
            <a:ext cx="624608" cy="2434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0C8F64-B314-9A47-8CA7-DD5342542029}"/>
              </a:ext>
            </a:extLst>
          </p:cNvPr>
          <p:cNvSpPr/>
          <p:nvPr/>
        </p:nvSpPr>
        <p:spPr>
          <a:xfrm>
            <a:off x="2633347" y="3242711"/>
            <a:ext cx="2170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Polarizabilities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428AE7C-86C6-EA4E-A297-C4C70C35D5A1}"/>
              </a:ext>
            </a:extLst>
          </p:cNvPr>
          <p:cNvSpPr/>
          <p:nvPr/>
        </p:nvSpPr>
        <p:spPr>
          <a:xfrm>
            <a:off x="5257800" y="3239813"/>
            <a:ext cx="3109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Nikos 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Sparveris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talk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箭头: 左 2">
            <a:extLst>
              <a:ext uri="{FF2B5EF4-FFF2-40B4-BE49-F238E27FC236}">
                <a16:creationId xmlns:a16="http://schemas.microsoft.com/office/drawing/2014/main" id="{FD51ADC1-94AC-DE43-8953-FC3BBD6A801B}"/>
              </a:ext>
            </a:extLst>
          </p:cNvPr>
          <p:cNvSpPr/>
          <p:nvPr/>
        </p:nvSpPr>
        <p:spPr>
          <a:xfrm rot="10800000" flipV="1">
            <a:off x="1613723" y="5063526"/>
            <a:ext cx="624608" cy="2434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A4AC2B9-44A0-A146-A87A-6883977D9618}"/>
              </a:ext>
            </a:extLst>
          </p:cNvPr>
          <p:cNvSpPr/>
          <p:nvPr/>
        </p:nvSpPr>
        <p:spPr>
          <a:xfrm>
            <a:off x="2633347" y="5000587"/>
            <a:ext cx="2170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Weak charge</a:t>
            </a:r>
            <a:endParaRPr lang="en" altLang="zh-CN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11DF701-A4F4-9A40-9EA3-3BDC7F533DEA}"/>
              </a:ext>
            </a:extLst>
          </p:cNvPr>
          <p:cNvSpPr/>
          <p:nvPr/>
        </p:nvSpPr>
        <p:spPr>
          <a:xfrm>
            <a:off x="466951" y="2658269"/>
            <a:ext cx="6369278" cy="353531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2282929-AFB6-0048-8DEC-07EA942B3521}"/>
              </a:ext>
            </a:extLst>
          </p:cNvPr>
          <p:cNvSpPr txBox="1"/>
          <p:nvPr/>
        </p:nvSpPr>
        <p:spPr>
          <a:xfrm>
            <a:off x="5257800" y="4986852"/>
            <a:ext cx="5932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u="none" strike="noStrike" baseline="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Qweak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collabration</a:t>
            </a:r>
            <a:r>
              <a:rPr lang="en-US" altLang="zh-CN" sz="1800" b="0" u="none" strike="noStrike" baseline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Nature </a:t>
            </a:r>
            <a:r>
              <a:rPr lang="en-US" altLang="zh-CN" sz="1800" u="none" strike="noStrike" baseline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557</a:t>
            </a:r>
            <a:r>
              <a:rPr lang="en-US" altLang="zh-CN" sz="1800" b="0" u="none" strike="noStrike" baseline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207–211 (2018)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灯片编号占位符 2">
            <a:extLst>
              <a:ext uri="{FF2B5EF4-FFF2-40B4-BE49-F238E27FC236}">
                <a16:creationId xmlns:a16="http://schemas.microsoft.com/office/drawing/2014/main" id="{8FE36B07-53B7-B94A-8D31-1D8CDCA1ADDC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C12D2D-BBCD-4567-B101-484264F0B688}" type="slidenum">
              <a:rPr lang="zh-CN" altLang="en-US" b="1" smtClean="0"/>
              <a:pPr algn="r"/>
              <a:t>14</a:t>
            </a:fld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5308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B4F72274-5CC7-904C-AF45-190014CDD33D}"/>
              </a:ext>
            </a:extLst>
          </p:cNvPr>
          <p:cNvSpPr/>
          <p:nvPr/>
        </p:nvSpPr>
        <p:spPr>
          <a:xfrm>
            <a:off x="532707" y="655471"/>
            <a:ext cx="104823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Nucleon E&amp;M polarizability are most central quantities relevant for Compton scattering</a:t>
            </a:r>
            <a:endParaRPr lang="zh-CN" altLang="en-US" sz="2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4CAFC2E-B3EC-8A4D-A187-E1E25C661D51}"/>
              </a:ext>
            </a:extLst>
          </p:cNvPr>
          <p:cNvSpPr txBox="1"/>
          <p:nvPr/>
        </p:nvSpPr>
        <p:spPr>
          <a:xfrm>
            <a:off x="880193" y="2361665"/>
            <a:ext cx="5322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Unpolarized doubly virtual Compton scattering</a:t>
            </a:r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标题 1">
            <a:extLst>
              <a:ext uri="{FF2B5EF4-FFF2-40B4-BE49-F238E27FC236}">
                <a16:creationId xmlns:a16="http://schemas.microsoft.com/office/drawing/2014/main" id="{8E0737F5-80C7-5445-9879-346B5D2523A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46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Nucleon polarizability and Compton scattering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内容占位符 2">
                <a:extLst>
                  <a:ext uri="{FF2B5EF4-FFF2-40B4-BE49-F238E27FC236}">
                    <a16:creationId xmlns:a16="http://schemas.microsoft.com/office/drawing/2014/main" id="{CE882EC9-B76E-5745-8623-4E553555BE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941595"/>
                <a:ext cx="10515600" cy="183911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𝐵𝑜𝑟𝑛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))</m:t>
                          </m:r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b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bSup>
                        </m:e>
                      </m:d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400" dirty="0"/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endChr m:val="]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4" name="内容占位符 2">
                <a:extLst>
                  <a:ext uri="{FF2B5EF4-FFF2-40B4-BE49-F238E27FC236}">
                    <a16:creationId xmlns:a16="http://schemas.microsoft.com/office/drawing/2014/main" id="{CE882EC9-B76E-5745-8623-4E553555B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41595"/>
                <a:ext cx="10515600" cy="18391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组合 50">
            <a:extLst>
              <a:ext uri="{FF2B5EF4-FFF2-40B4-BE49-F238E27FC236}">
                <a16:creationId xmlns:a16="http://schemas.microsoft.com/office/drawing/2014/main" id="{B81B2A97-4D22-B645-A763-481522A853CB}"/>
              </a:ext>
            </a:extLst>
          </p:cNvPr>
          <p:cNvGrpSpPr/>
          <p:nvPr/>
        </p:nvGrpSpPr>
        <p:grpSpPr>
          <a:xfrm>
            <a:off x="4382126" y="1232263"/>
            <a:ext cx="2535573" cy="1284392"/>
            <a:chOff x="9295817" y="712780"/>
            <a:chExt cx="2057983" cy="1009266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B705BB0D-308B-A24E-87A5-3C8EE932D346}"/>
                </a:ext>
              </a:extLst>
            </p:cNvPr>
            <p:cNvGrpSpPr/>
            <p:nvPr/>
          </p:nvGrpSpPr>
          <p:grpSpPr>
            <a:xfrm>
              <a:off x="9295817" y="712780"/>
              <a:ext cx="2057983" cy="537193"/>
              <a:chOff x="9018034" y="1096010"/>
              <a:chExt cx="2057983" cy="537193"/>
            </a:xfrm>
          </p:grpSpPr>
          <p:sp>
            <p:nvSpPr>
              <p:cNvPr id="54" name="任意多边形: 形状 50">
                <a:extLst>
                  <a:ext uri="{FF2B5EF4-FFF2-40B4-BE49-F238E27FC236}">
                    <a16:creationId xmlns:a16="http://schemas.microsoft.com/office/drawing/2014/main" id="{8EC28E05-53D1-8B42-89CE-505F5EE9C442}"/>
                  </a:ext>
                </a:extLst>
              </p:cNvPr>
              <p:cNvSpPr/>
              <p:nvPr/>
            </p:nvSpPr>
            <p:spPr>
              <a:xfrm rot="9360000">
                <a:off x="10440000" y="1296000"/>
                <a:ext cx="636017" cy="112405"/>
              </a:xfrm>
              <a:custGeom>
                <a:avLst/>
                <a:gdLst>
                  <a:gd name="connsiteX0" fmla="*/ 0 w 10108018"/>
                  <a:gd name="connsiteY0" fmla="*/ 63795 h 1857171"/>
                  <a:gd name="connsiteX1" fmla="*/ 1736651 w 10108018"/>
                  <a:gd name="connsiteY1" fmla="*/ 1857153 h 1857171"/>
                  <a:gd name="connsiteX2" fmla="*/ 3473302 w 10108018"/>
                  <a:gd name="connsiteY2" fmla="*/ 35442 h 1857171"/>
                  <a:gd name="connsiteX3" fmla="*/ 5181600 w 10108018"/>
                  <a:gd name="connsiteY3" fmla="*/ 1857153 h 1857171"/>
                  <a:gd name="connsiteX4" fmla="*/ 6939516 w 10108018"/>
                  <a:gd name="connsiteY4" fmla="*/ 63795 h 1857171"/>
                  <a:gd name="connsiteX5" fmla="*/ 8683256 w 10108018"/>
                  <a:gd name="connsiteY5" fmla="*/ 1842977 h 1857171"/>
                  <a:gd name="connsiteX6" fmla="*/ 10108018 w 10108018"/>
                  <a:gd name="connsiteY6" fmla="*/ 0 h 1857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08018" h="1857171">
                    <a:moveTo>
                      <a:pt x="0" y="63795"/>
                    </a:moveTo>
                    <a:cubicBezTo>
                      <a:pt x="578883" y="962836"/>
                      <a:pt x="1157767" y="1861878"/>
                      <a:pt x="1736651" y="1857153"/>
                    </a:cubicBezTo>
                    <a:cubicBezTo>
                      <a:pt x="2315535" y="1852428"/>
                      <a:pt x="2899144" y="35442"/>
                      <a:pt x="3473302" y="35442"/>
                    </a:cubicBezTo>
                    <a:cubicBezTo>
                      <a:pt x="4047460" y="35442"/>
                      <a:pt x="4603898" y="1852428"/>
                      <a:pt x="5181600" y="1857153"/>
                    </a:cubicBezTo>
                    <a:cubicBezTo>
                      <a:pt x="5759302" y="1861879"/>
                      <a:pt x="6355907" y="66158"/>
                      <a:pt x="6939516" y="63795"/>
                    </a:cubicBezTo>
                    <a:cubicBezTo>
                      <a:pt x="7523125" y="61432"/>
                      <a:pt x="8155172" y="1853610"/>
                      <a:pt x="8683256" y="1842977"/>
                    </a:cubicBezTo>
                    <a:cubicBezTo>
                      <a:pt x="9211340" y="1832345"/>
                      <a:pt x="9880009" y="297712"/>
                      <a:pt x="10108018" y="0"/>
                    </a:cubicBezTo>
                  </a:path>
                </a:pathLst>
              </a:cu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ADE76388-C0C6-5848-B9BB-4CEE9A6C7D5B}"/>
                  </a:ext>
                </a:extLst>
              </p:cNvPr>
              <p:cNvGrpSpPr/>
              <p:nvPr/>
            </p:nvGrpSpPr>
            <p:grpSpPr>
              <a:xfrm>
                <a:off x="9018034" y="1096010"/>
                <a:ext cx="2039799" cy="537193"/>
                <a:chOff x="9018034" y="1096010"/>
                <a:chExt cx="2039799" cy="537193"/>
              </a:xfrm>
            </p:grpSpPr>
            <p:grpSp>
              <p:nvGrpSpPr>
                <p:cNvPr id="56" name="组合 55">
                  <a:extLst>
                    <a:ext uri="{FF2B5EF4-FFF2-40B4-BE49-F238E27FC236}">
                      <a16:creationId xmlns:a16="http://schemas.microsoft.com/office/drawing/2014/main" id="{8A448675-51C5-1F41-84F7-B70D0588D9EC}"/>
                    </a:ext>
                  </a:extLst>
                </p:cNvPr>
                <p:cNvGrpSpPr/>
                <p:nvPr/>
              </p:nvGrpSpPr>
              <p:grpSpPr>
                <a:xfrm>
                  <a:off x="9018034" y="1306734"/>
                  <a:ext cx="2039799" cy="326469"/>
                  <a:chOff x="2257742" y="5021149"/>
                  <a:chExt cx="2039799" cy="326469"/>
                </a:xfrm>
              </p:grpSpPr>
              <p:cxnSp>
                <p:nvCxnSpPr>
                  <p:cNvPr id="60" name="直接箭头连接符 8">
                    <a:extLst>
                      <a:ext uri="{FF2B5EF4-FFF2-40B4-BE49-F238E27FC236}">
                        <a16:creationId xmlns:a16="http://schemas.microsoft.com/office/drawing/2014/main" id="{65B39E47-9743-0046-9304-5948399E5A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200000" flipH="1">
                    <a:off x="3607708" y="5244415"/>
                    <a:ext cx="360000" cy="0"/>
                  </a:xfrm>
                  <a:prstGeom prst="straightConnector1">
                    <a:avLst/>
                  </a:prstGeom>
                  <a:ln w="34925"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直接箭头连接符 12">
                    <a:extLst>
                      <a:ext uri="{FF2B5EF4-FFF2-40B4-BE49-F238E27FC236}">
                        <a16:creationId xmlns:a16="http://schemas.microsoft.com/office/drawing/2014/main" id="{6A8C3CB1-297A-9B4A-A209-584A46A7F6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20400000" flipH="1">
                    <a:off x="2545616" y="5298415"/>
                    <a:ext cx="216000" cy="0"/>
                  </a:xfrm>
                  <a:prstGeom prst="straightConnector1">
                    <a:avLst/>
                  </a:prstGeom>
                  <a:ln w="34925"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直接连接符 42">
                    <a:extLst>
                      <a:ext uri="{FF2B5EF4-FFF2-40B4-BE49-F238E27FC236}">
                        <a16:creationId xmlns:a16="http://schemas.microsoft.com/office/drawing/2014/main" id="{48C45262-D98A-0D4B-BADE-61DD0743AF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20400000">
                    <a:off x="2291737" y="5327851"/>
                    <a:ext cx="576000" cy="0"/>
                  </a:xfrm>
                  <a:prstGeom prst="line">
                    <a:avLst/>
                  </a:prstGeom>
                  <a:ln w="3492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接箭头连接符 43">
                    <a:extLst>
                      <a:ext uri="{FF2B5EF4-FFF2-40B4-BE49-F238E27FC236}">
                        <a16:creationId xmlns:a16="http://schemas.microsoft.com/office/drawing/2014/main" id="{453FFEA0-70A7-C449-8E35-32F07C7A0C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200000" flipH="1">
                    <a:off x="3829541" y="5347618"/>
                    <a:ext cx="468000" cy="0"/>
                  </a:xfrm>
                  <a:prstGeom prst="straightConnector1">
                    <a:avLst/>
                  </a:prstGeom>
                  <a:ln w="34925"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任意多边形: 形状 45">
                    <a:extLst>
                      <a:ext uri="{FF2B5EF4-FFF2-40B4-BE49-F238E27FC236}">
                        <a16:creationId xmlns:a16="http://schemas.microsoft.com/office/drawing/2014/main" id="{D0534865-BB76-FC43-BD9D-FBFADD634EAD}"/>
                      </a:ext>
                    </a:extLst>
                  </p:cNvPr>
                  <p:cNvSpPr/>
                  <p:nvPr/>
                </p:nvSpPr>
                <p:spPr>
                  <a:xfrm rot="12240000" flipH="1">
                    <a:off x="2257742" y="5021149"/>
                    <a:ext cx="636017" cy="112405"/>
                  </a:xfrm>
                  <a:custGeom>
                    <a:avLst/>
                    <a:gdLst>
                      <a:gd name="connsiteX0" fmla="*/ 0 w 10108018"/>
                      <a:gd name="connsiteY0" fmla="*/ 63795 h 1857171"/>
                      <a:gd name="connsiteX1" fmla="*/ 1736651 w 10108018"/>
                      <a:gd name="connsiteY1" fmla="*/ 1857153 h 1857171"/>
                      <a:gd name="connsiteX2" fmla="*/ 3473302 w 10108018"/>
                      <a:gd name="connsiteY2" fmla="*/ 35442 h 1857171"/>
                      <a:gd name="connsiteX3" fmla="*/ 5181600 w 10108018"/>
                      <a:gd name="connsiteY3" fmla="*/ 1857153 h 1857171"/>
                      <a:gd name="connsiteX4" fmla="*/ 6939516 w 10108018"/>
                      <a:gd name="connsiteY4" fmla="*/ 63795 h 1857171"/>
                      <a:gd name="connsiteX5" fmla="*/ 8683256 w 10108018"/>
                      <a:gd name="connsiteY5" fmla="*/ 1842977 h 1857171"/>
                      <a:gd name="connsiteX6" fmla="*/ 10108018 w 10108018"/>
                      <a:gd name="connsiteY6" fmla="*/ 0 h 1857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108018" h="1857171">
                        <a:moveTo>
                          <a:pt x="0" y="63795"/>
                        </a:moveTo>
                        <a:cubicBezTo>
                          <a:pt x="578883" y="962836"/>
                          <a:pt x="1157767" y="1861878"/>
                          <a:pt x="1736651" y="1857153"/>
                        </a:cubicBezTo>
                        <a:cubicBezTo>
                          <a:pt x="2315535" y="1852428"/>
                          <a:pt x="2899144" y="35442"/>
                          <a:pt x="3473302" y="35442"/>
                        </a:cubicBezTo>
                        <a:cubicBezTo>
                          <a:pt x="4047460" y="35442"/>
                          <a:pt x="4603898" y="1852428"/>
                          <a:pt x="5181600" y="1857153"/>
                        </a:cubicBezTo>
                        <a:cubicBezTo>
                          <a:pt x="5759302" y="1861879"/>
                          <a:pt x="6355907" y="66158"/>
                          <a:pt x="6939516" y="63795"/>
                        </a:cubicBezTo>
                        <a:cubicBezTo>
                          <a:pt x="7523125" y="61432"/>
                          <a:pt x="8155172" y="1853610"/>
                          <a:pt x="8683256" y="1842977"/>
                        </a:cubicBezTo>
                        <a:cubicBezTo>
                          <a:pt x="9211340" y="1832345"/>
                          <a:pt x="9880009" y="297712"/>
                          <a:pt x="10108018" y="0"/>
                        </a:cubicBezTo>
                      </a:path>
                    </a:pathLst>
                  </a:custGeom>
                  <a:noFill/>
                  <a:ln w="3492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C31BD6C8-27E8-7C40-B03C-C07B531B82DE}"/>
                    </a:ext>
                  </a:extLst>
                </p:cNvPr>
                <p:cNvSpPr/>
                <p:nvPr/>
              </p:nvSpPr>
              <p:spPr>
                <a:xfrm>
                  <a:off x="9594006" y="1395203"/>
                  <a:ext cx="934082" cy="22323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文本框 57">
                      <a:extLst>
                        <a:ext uri="{FF2B5EF4-FFF2-40B4-BE49-F238E27FC236}">
                          <a16:creationId xmlns:a16="http://schemas.microsoft.com/office/drawing/2014/main" id="{97C538BD-D0DC-1D43-B602-648506EFCBB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526491" y="1096010"/>
                      <a:ext cx="24585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49" name="文本框 48">
                      <a:extLst>
                        <a:ext uri="{FF2B5EF4-FFF2-40B4-BE49-F238E27FC236}">
                          <a16:creationId xmlns:a16="http://schemas.microsoft.com/office/drawing/2014/main" id="{E2E2545A-AC7B-7A59-B43E-7AE188690C0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26491" y="1096010"/>
                      <a:ext cx="245854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21951" b="-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文本框 58">
                      <a:extLst>
                        <a:ext uri="{FF2B5EF4-FFF2-40B4-BE49-F238E27FC236}">
                          <a16:creationId xmlns:a16="http://schemas.microsoft.com/office/drawing/2014/main" id="{E0F44225-F554-C146-AA21-44002074CC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82234" y="1102000"/>
                      <a:ext cx="24585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50" name="文本框 49">
                      <a:extLst>
                        <a:ext uri="{FF2B5EF4-FFF2-40B4-BE49-F238E27FC236}">
                          <a16:creationId xmlns:a16="http://schemas.microsoft.com/office/drawing/2014/main" id="{AC809758-251B-F6A7-805C-AF484F8112C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82234" y="1102000"/>
                      <a:ext cx="245854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r="-73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7FC2C637-386A-6E45-B5F0-05C1F7FFC739}"/>
                    </a:ext>
                  </a:extLst>
                </p:cNvPr>
                <p:cNvSpPr txBox="1"/>
                <p:nvPr/>
              </p:nvSpPr>
              <p:spPr>
                <a:xfrm>
                  <a:off x="10099539" y="1352714"/>
                  <a:ext cx="4285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4BD675C4-BA2B-3FF2-4DEB-4A5784ACB9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9539" y="1352714"/>
                  <a:ext cx="428549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1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0D0EDDB-41EA-4E45-989A-58FB55CD4483}"/>
              </a:ext>
            </a:extLst>
          </p:cNvPr>
          <p:cNvGrpSpPr/>
          <p:nvPr/>
        </p:nvGrpSpPr>
        <p:grpSpPr>
          <a:xfrm>
            <a:off x="5174068" y="5338190"/>
            <a:ext cx="5952913" cy="904458"/>
            <a:chOff x="5174068" y="5222440"/>
            <a:chExt cx="5952913" cy="904458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ADF4F098-7941-CF43-9924-70477FE193BD}"/>
                </a:ext>
              </a:extLst>
            </p:cNvPr>
            <p:cNvGrpSpPr/>
            <p:nvPr/>
          </p:nvGrpSpPr>
          <p:grpSpPr>
            <a:xfrm>
              <a:off x="5174068" y="5222440"/>
              <a:ext cx="1940070" cy="904458"/>
              <a:chOff x="5521080" y="4418909"/>
              <a:chExt cx="1654266" cy="734931"/>
            </a:xfrm>
          </p:grpSpPr>
          <p:grpSp>
            <p:nvGrpSpPr>
              <p:cNvPr id="90" name="组合 89">
                <a:extLst>
                  <a:ext uri="{FF2B5EF4-FFF2-40B4-BE49-F238E27FC236}">
                    <a16:creationId xmlns:a16="http://schemas.microsoft.com/office/drawing/2014/main" id="{616591C4-C473-D64F-A60D-3E5DAAB3CD10}"/>
                  </a:ext>
                </a:extLst>
              </p:cNvPr>
              <p:cNvGrpSpPr/>
              <p:nvPr/>
            </p:nvGrpSpPr>
            <p:grpSpPr>
              <a:xfrm>
                <a:off x="5521080" y="4418909"/>
                <a:ext cx="1654266" cy="733347"/>
                <a:chOff x="2034363" y="4237966"/>
                <a:chExt cx="2452577" cy="1070338"/>
              </a:xfrm>
            </p:grpSpPr>
            <p:cxnSp>
              <p:nvCxnSpPr>
                <p:cNvPr id="92" name="直接箭头连接符 34">
                  <a:extLst>
                    <a:ext uri="{FF2B5EF4-FFF2-40B4-BE49-F238E27FC236}">
                      <a16:creationId xmlns:a16="http://schemas.microsoft.com/office/drawing/2014/main" id="{EE97B88C-DA23-0C45-AB51-DB78F07A9C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03468" y="5222513"/>
                  <a:ext cx="936000" cy="0"/>
                </a:xfrm>
                <a:prstGeom prst="straightConnector1">
                  <a:avLst/>
                </a:prstGeom>
                <a:ln w="3492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箭头连接符 35">
                  <a:extLst>
                    <a:ext uri="{FF2B5EF4-FFF2-40B4-BE49-F238E27FC236}">
                      <a16:creationId xmlns:a16="http://schemas.microsoft.com/office/drawing/2014/main" id="{80A1DCAF-039F-8F44-A906-44C0A4DB09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55551" y="5222513"/>
                  <a:ext cx="1307163" cy="0"/>
                </a:xfrm>
                <a:prstGeom prst="straightConnector1">
                  <a:avLst/>
                </a:prstGeom>
                <a:ln w="3492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36">
                  <a:extLst>
                    <a:ext uri="{FF2B5EF4-FFF2-40B4-BE49-F238E27FC236}">
                      <a16:creationId xmlns:a16="http://schemas.microsoft.com/office/drawing/2014/main" id="{AFACEF1D-F561-C244-87EB-457CD0EBFF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4363" y="5222513"/>
                  <a:ext cx="683266" cy="0"/>
                </a:xfrm>
                <a:prstGeom prst="line">
                  <a:avLst/>
                </a:prstGeom>
                <a:ln w="3492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箭头连接符 37">
                  <a:extLst>
                    <a:ext uri="{FF2B5EF4-FFF2-40B4-BE49-F238E27FC236}">
                      <a16:creationId xmlns:a16="http://schemas.microsoft.com/office/drawing/2014/main" id="{D31C4EFF-6275-9645-985D-475F931F20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990277" y="5222513"/>
                  <a:ext cx="496663" cy="0"/>
                </a:xfrm>
                <a:prstGeom prst="straightConnector1">
                  <a:avLst/>
                </a:prstGeom>
                <a:ln w="3492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6" name="任意多边形: 形状 38">
                  <a:extLst>
                    <a:ext uri="{FF2B5EF4-FFF2-40B4-BE49-F238E27FC236}">
                      <a16:creationId xmlns:a16="http://schemas.microsoft.com/office/drawing/2014/main" id="{5B30F8EB-AF09-684A-9E7B-BD4BA53F4900}"/>
                    </a:ext>
                  </a:extLst>
                </p:cNvPr>
                <p:cNvSpPr/>
                <p:nvPr/>
              </p:nvSpPr>
              <p:spPr>
                <a:xfrm rot="8070161">
                  <a:off x="3455109" y="4676573"/>
                  <a:ext cx="1070337" cy="193126"/>
                </a:xfrm>
                <a:custGeom>
                  <a:avLst/>
                  <a:gdLst>
                    <a:gd name="connsiteX0" fmla="*/ 0 w 10108018"/>
                    <a:gd name="connsiteY0" fmla="*/ 63795 h 1857171"/>
                    <a:gd name="connsiteX1" fmla="*/ 1736651 w 10108018"/>
                    <a:gd name="connsiteY1" fmla="*/ 1857153 h 1857171"/>
                    <a:gd name="connsiteX2" fmla="*/ 3473302 w 10108018"/>
                    <a:gd name="connsiteY2" fmla="*/ 35442 h 1857171"/>
                    <a:gd name="connsiteX3" fmla="*/ 5181600 w 10108018"/>
                    <a:gd name="connsiteY3" fmla="*/ 1857153 h 1857171"/>
                    <a:gd name="connsiteX4" fmla="*/ 6939516 w 10108018"/>
                    <a:gd name="connsiteY4" fmla="*/ 63795 h 1857171"/>
                    <a:gd name="connsiteX5" fmla="*/ 8683256 w 10108018"/>
                    <a:gd name="connsiteY5" fmla="*/ 1842977 h 1857171"/>
                    <a:gd name="connsiteX6" fmla="*/ 10108018 w 10108018"/>
                    <a:gd name="connsiteY6" fmla="*/ 0 h 1857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08018" h="1857171">
                      <a:moveTo>
                        <a:pt x="0" y="63795"/>
                      </a:moveTo>
                      <a:cubicBezTo>
                        <a:pt x="578883" y="962836"/>
                        <a:pt x="1157767" y="1861878"/>
                        <a:pt x="1736651" y="1857153"/>
                      </a:cubicBezTo>
                      <a:cubicBezTo>
                        <a:pt x="2315535" y="1852428"/>
                        <a:pt x="2899144" y="35442"/>
                        <a:pt x="3473302" y="35442"/>
                      </a:cubicBezTo>
                      <a:cubicBezTo>
                        <a:pt x="4047460" y="35442"/>
                        <a:pt x="4603898" y="1852428"/>
                        <a:pt x="5181600" y="1857153"/>
                      </a:cubicBezTo>
                      <a:cubicBezTo>
                        <a:pt x="5759302" y="1861879"/>
                        <a:pt x="6355907" y="66158"/>
                        <a:pt x="6939516" y="63795"/>
                      </a:cubicBezTo>
                      <a:cubicBezTo>
                        <a:pt x="7523125" y="61432"/>
                        <a:pt x="8155172" y="1853610"/>
                        <a:pt x="8683256" y="1842977"/>
                      </a:cubicBezTo>
                      <a:cubicBezTo>
                        <a:pt x="9211340" y="1832345"/>
                        <a:pt x="9880009" y="297712"/>
                        <a:pt x="10108018" y="0"/>
                      </a:cubicBezTo>
                    </a:path>
                  </a:pathLst>
                </a:custGeom>
                <a:noFill/>
                <a:ln w="349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97" name="任意多边形: 形状 39">
                  <a:extLst>
                    <a:ext uri="{FF2B5EF4-FFF2-40B4-BE49-F238E27FC236}">
                      <a16:creationId xmlns:a16="http://schemas.microsoft.com/office/drawing/2014/main" id="{BD26E5B6-B5AC-7C4A-8BC5-A4D31AF12CFB}"/>
                    </a:ext>
                  </a:extLst>
                </p:cNvPr>
                <p:cNvSpPr/>
                <p:nvPr/>
              </p:nvSpPr>
              <p:spPr>
                <a:xfrm rot="13529839" flipH="1">
                  <a:off x="2029971" y="4676572"/>
                  <a:ext cx="1070337" cy="193126"/>
                </a:xfrm>
                <a:custGeom>
                  <a:avLst/>
                  <a:gdLst>
                    <a:gd name="connsiteX0" fmla="*/ 0 w 10108018"/>
                    <a:gd name="connsiteY0" fmla="*/ 63795 h 1857171"/>
                    <a:gd name="connsiteX1" fmla="*/ 1736651 w 10108018"/>
                    <a:gd name="connsiteY1" fmla="*/ 1857153 h 1857171"/>
                    <a:gd name="connsiteX2" fmla="*/ 3473302 w 10108018"/>
                    <a:gd name="connsiteY2" fmla="*/ 35442 h 1857171"/>
                    <a:gd name="connsiteX3" fmla="*/ 5181600 w 10108018"/>
                    <a:gd name="connsiteY3" fmla="*/ 1857153 h 1857171"/>
                    <a:gd name="connsiteX4" fmla="*/ 6939516 w 10108018"/>
                    <a:gd name="connsiteY4" fmla="*/ 63795 h 1857171"/>
                    <a:gd name="connsiteX5" fmla="*/ 8683256 w 10108018"/>
                    <a:gd name="connsiteY5" fmla="*/ 1842977 h 1857171"/>
                    <a:gd name="connsiteX6" fmla="*/ 10108018 w 10108018"/>
                    <a:gd name="connsiteY6" fmla="*/ 0 h 1857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08018" h="1857171">
                      <a:moveTo>
                        <a:pt x="0" y="63795"/>
                      </a:moveTo>
                      <a:cubicBezTo>
                        <a:pt x="578883" y="962836"/>
                        <a:pt x="1157767" y="1861878"/>
                        <a:pt x="1736651" y="1857153"/>
                      </a:cubicBezTo>
                      <a:cubicBezTo>
                        <a:pt x="2315535" y="1852428"/>
                        <a:pt x="2899144" y="35442"/>
                        <a:pt x="3473302" y="35442"/>
                      </a:cubicBezTo>
                      <a:cubicBezTo>
                        <a:pt x="4047460" y="35442"/>
                        <a:pt x="4603898" y="1852428"/>
                        <a:pt x="5181600" y="1857153"/>
                      </a:cubicBezTo>
                      <a:cubicBezTo>
                        <a:pt x="5759302" y="1861879"/>
                        <a:pt x="6355907" y="66158"/>
                        <a:pt x="6939516" y="63795"/>
                      </a:cubicBezTo>
                      <a:cubicBezTo>
                        <a:pt x="7523125" y="61432"/>
                        <a:pt x="8155172" y="1853610"/>
                        <a:pt x="8683256" y="1842977"/>
                      </a:cubicBezTo>
                      <a:cubicBezTo>
                        <a:pt x="9211340" y="1832345"/>
                        <a:pt x="9880009" y="297712"/>
                        <a:pt x="10108018" y="0"/>
                      </a:cubicBezTo>
                    </a:path>
                  </a:pathLst>
                </a:custGeom>
                <a:noFill/>
                <a:ln w="349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001BF641-25EF-B449-9768-D2F5BDA2155B}"/>
                  </a:ext>
                </a:extLst>
              </p:cNvPr>
              <p:cNvSpPr/>
              <p:nvPr/>
            </p:nvSpPr>
            <p:spPr>
              <a:xfrm>
                <a:off x="6064673" y="5020996"/>
                <a:ext cx="559982" cy="132844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70D032B0-852A-074E-9061-39C0DE21090E}"/>
                </a:ext>
              </a:extLst>
            </p:cNvPr>
            <p:cNvSpPr txBox="1"/>
            <p:nvPr/>
          </p:nvSpPr>
          <p:spPr>
            <a:xfrm>
              <a:off x="7170310" y="5542853"/>
              <a:ext cx="244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/>
                <a:t>+</a:t>
              </a:r>
              <a:endParaRPr lang="zh-CN" altLang="en-US" sz="2800" b="1" dirty="0"/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83450F1E-C3B3-2A47-AC75-2D30BC9004AB}"/>
                </a:ext>
              </a:extLst>
            </p:cNvPr>
            <p:cNvSpPr txBox="1"/>
            <p:nvPr/>
          </p:nvSpPr>
          <p:spPr>
            <a:xfrm>
              <a:off x="9685771" y="5531347"/>
              <a:ext cx="1441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/>
                <a:t>+……</a:t>
              </a:r>
              <a:endParaRPr lang="zh-CN" altLang="en-US" sz="2800" b="1" dirty="0"/>
            </a:p>
          </p:txBody>
        </p:sp>
      </p:grpSp>
      <p:sp>
        <p:nvSpPr>
          <p:cNvPr id="70" name="文本框 69">
            <a:extLst>
              <a:ext uri="{FF2B5EF4-FFF2-40B4-BE49-F238E27FC236}">
                <a16:creationId xmlns:a16="http://schemas.microsoft.com/office/drawing/2014/main" id="{90DE5F88-99E8-0B42-B279-7B50AD8426A6}"/>
              </a:ext>
            </a:extLst>
          </p:cNvPr>
          <p:cNvSpPr txBox="1"/>
          <p:nvPr/>
        </p:nvSpPr>
        <p:spPr>
          <a:xfrm>
            <a:off x="1732504" y="4531382"/>
            <a:ext cx="3149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Born term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91A2D9BE-3D86-FC49-BA93-6FF107AEB8A9}"/>
              </a:ext>
            </a:extLst>
          </p:cNvPr>
          <p:cNvSpPr txBox="1"/>
          <p:nvPr/>
        </p:nvSpPr>
        <p:spPr>
          <a:xfrm>
            <a:off x="6526121" y="4536716"/>
            <a:ext cx="40135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Polarizabilities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E46560B3-38C2-934A-88AD-B056B8A71972}"/>
              </a:ext>
            </a:extLst>
          </p:cNvPr>
          <p:cNvGrpSpPr/>
          <p:nvPr/>
        </p:nvGrpSpPr>
        <p:grpSpPr>
          <a:xfrm>
            <a:off x="1862699" y="5323452"/>
            <a:ext cx="1929765" cy="941031"/>
            <a:chOff x="2034363" y="4237966"/>
            <a:chExt cx="2452577" cy="1070338"/>
          </a:xfrm>
        </p:grpSpPr>
        <p:cxnSp>
          <p:nvCxnSpPr>
            <p:cNvPr id="84" name="直接箭头连接符 26">
              <a:extLst>
                <a:ext uri="{FF2B5EF4-FFF2-40B4-BE49-F238E27FC236}">
                  <a16:creationId xmlns:a16="http://schemas.microsoft.com/office/drawing/2014/main" id="{C298BB62-8F53-3C4E-9B22-1A20C35E7A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3468" y="5222513"/>
              <a:ext cx="936000" cy="0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接箭头连接符 27">
              <a:extLst>
                <a:ext uri="{FF2B5EF4-FFF2-40B4-BE49-F238E27FC236}">
                  <a16:creationId xmlns:a16="http://schemas.microsoft.com/office/drawing/2014/main" id="{247FB786-9C22-294B-9796-BA95AD8097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5551" y="5222513"/>
              <a:ext cx="1307163" cy="0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接连接符 28">
              <a:extLst>
                <a:ext uri="{FF2B5EF4-FFF2-40B4-BE49-F238E27FC236}">
                  <a16:creationId xmlns:a16="http://schemas.microsoft.com/office/drawing/2014/main" id="{C4847294-E02B-C84C-B090-97BB3B345891}"/>
                </a:ext>
              </a:extLst>
            </p:cNvPr>
            <p:cNvCxnSpPr>
              <a:cxnSpLocks/>
            </p:cNvCxnSpPr>
            <p:nvPr/>
          </p:nvCxnSpPr>
          <p:spPr>
            <a:xfrm>
              <a:off x="2034363" y="5222513"/>
              <a:ext cx="683266" cy="0"/>
            </a:xfrm>
            <a:prstGeom prst="line">
              <a:avLst/>
            </a:prstGeom>
            <a:ln w="349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接箭头连接符 29">
              <a:extLst>
                <a:ext uri="{FF2B5EF4-FFF2-40B4-BE49-F238E27FC236}">
                  <a16:creationId xmlns:a16="http://schemas.microsoft.com/office/drawing/2014/main" id="{81C7C241-C776-8C4E-8080-2F537104BE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90277" y="5222513"/>
              <a:ext cx="496663" cy="0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任意多边形: 形状 30">
              <a:extLst>
                <a:ext uri="{FF2B5EF4-FFF2-40B4-BE49-F238E27FC236}">
                  <a16:creationId xmlns:a16="http://schemas.microsoft.com/office/drawing/2014/main" id="{B97AAE27-A498-274E-8D71-477E2B23FDC2}"/>
                </a:ext>
              </a:extLst>
            </p:cNvPr>
            <p:cNvSpPr/>
            <p:nvPr/>
          </p:nvSpPr>
          <p:spPr>
            <a:xfrm rot="8070161">
              <a:off x="3455109" y="4676573"/>
              <a:ext cx="1070337" cy="193126"/>
            </a:xfrm>
            <a:custGeom>
              <a:avLst/>
              <a:gdLst>
                <a:gd name="connsiteX0" fmla="*/ 0 w 10108018"/>
                <a:gd name="connsiteY0" fmla="*/ 63795 h 1857171"/>
                <a:gd name="connsiteX1" fmla="*/ 1736651 w 10108018"/>
                <a:gd name="connsiteY1" fmla="*/ 1857153 h 1857171"/>
                <a:gd name="connsiteX2" fmla="*/ 3473302 w 10108018"/>
                <a:gd name="connsiteY2" fmla="*/ 35442 h 1857171"/>
                <a:gd name="connsiteX3" fmla="*/ 5181600 w 10108018"/>
                <a:gd name="connsiteY3" fmla="*/ 1857153 h 1857171"/>
                <a:gd name="connsiteX4" fmla="*/ 6939516 w 10108018"/>
                <a:gd name="connsiteY4" fmla="*/ 63795 h 1857171"/>
                <a:gd name="connsiteX5" fmla="*/ 8683256 w 10108018"/>
                <a:gd name="connsiteY5" fmla="*/ 1842977 h 1857171"/>
                <a:gd name="connsiteX6" fmla="*/ 10108018 w 10108018"/>
                <a:gd name="connsiteY6" fmla="*/ 0 h 185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08018" h="1857171">
                  <a:moveTo>
                    <a:pt x="0" y="63795"/>
                  </a:moveTo>
                  <a:cubicBezTo>
                    <a:pt x="578883" y="962836"/>
                    <a:pt x="1157767" y="1861878"/>
                    <a:pt x="1736651" y="1857153"/>
                  </a:cubicBezTo>
                  <a:cubicBezTo>
                    <a:pt x="2315535" y="1852428"/>
                    <a:pt x="2899144" y="35442"/>
                    <a:pt x="3473302" y="35442"/>
                  </a:cubicBezTo>
                  <a:cubicBezTo>
                    <a:pt x="4047460" y="35442"/>
                    <a:pt x="4603898" y="1852428"/>
                    <a:pt x="5181600" y="1857153"/>
                  </a:cubicBezTo>
                  <a:cubicBezTo>
                    <a:pt x="5759302" y="1861879"/>
                    <a:pt x="6355907" y="66158"/>
                    <a:pt x="6939516" y="63795"/>
                  </a:cubicBezTo>
                  <a:cubicBezTo>
                    <a:pt x="7523125" y="61432"/>
                    <a:pt x="8155172" y="1853610"/>
                    <a:pt x="8683256" y="1842977"/>
                  </a:cubicBezTo>
                  <a:cubicBezTo>
                    <a:pt x="9211340" y="1832345"/>
                    <a:pt x="9880009" y="297712"/>
                    <a:pt x="10108018" y="0"/>
                  </a:cubicBezTo>
                </a:path>
              </a:pathLst>
            </a:cu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任意多边形: 形状 31">
              <a:extLst>
                <a:ext uri="{FF2B5EF4-FFF2-40B4-BE49-F238E27FC236}">
                  <a16:creationId xmlns:a16="http://schemas.microsoft.com/office/drawing/2014/main" id="{8D9E4DA5-C184-C24A-A176-72327523FACF}"/>
                </a:ext>
              </a:extLst>
            </p:cNvPr>
            <p:cNvSpPr/>
            <p:nvPr/>
          </p:nvSpPr>
          <p:spPr>
            <a:xfrm rot="13529839" flipH="1">
              <a:off x="2029971" y="4676572"/>
              <a:ext cx="1070337" cy="193126"/>
            </a:xfrm>
            <a:custGeom>
              <a:avLst/>
              <a:gdLst>
                <a:gd name="connsiteX0" fmla="*/ 0 w 10108018"/>
                <a:gd name="connsiteY0" fmla="*/ 63795 h 1857171"/>
                <a:gd name="connsiteX1" fmla="*/ 1736651 w 10108018"/>
                <a:gd name="connsiteY1" fmla="*/ 1857153 h 1857171"/>
                <a:gd name="connsiteX2" fmla="*/ 3473302 w 10108018"/>
                <a:gd name="connsiteY2" fmla="*/ 35442 h 1857171"/>
                <a:gd name="connsiteX3" fmla="*/ 5181600 w 10108018"/>
                <a:gd name="connsiteY3" fmla="*/ 1857153 h 1857171"/>
                <a:gd name="connsiteX4" fmla="*/ 6939516 w 10108018"/>
                <a:gd name="connsiteY4" fmla="*/ 63795 h 1857171"/>
                <a:gd name="connsiteX5" fmla="*/ 8683256 w 10108018"/>
                <a:gd name="connsiteY5" fmla="*/ 1842977 h 1857171"/>
                <a:gd name="connsiteX6" fmla="*/ 10108018 w 10108018"/>
                <a:gd name="connsiteY6" fmla="*/ 0 h 185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08018" h="1857171">
                  <a:moveTo>
                    <a:pt x="0" y="63795"/>
                  </a:moveTo>
                  <a:cubicBezTo>
                    <a:pt x="578883" y="962836"/>
                    <a:pt x="1157767" y="1861878"/>
                    <a:pt x="1736651" y="1857153"/>
                  </a:cubicBezTo>
                  <a:cubicBezTo>
                    <a:pt x="2315535" y="1852428"/>
                    <a:pt x="2899144" y="35442"/>
                    <a:pt x="3473302" y="35442"/>
                  </a:cubicBezTo>
                  <a:cubicBezTo>
                    <a:pt x="4047460" y="35442"/>
                    <a:pt x="4603898" y="1852428"/>
                    <a:pt x="5181600" y="1857153"/>
                  </a:cubicBezTo>
                  <a:cubicBezTo>
                    <a:pt x="5759302" y="1861879"/>
                    <a:pt x="6355907" y="66158"/>
                    <a:pt x="6939516" y="63795"/>
                  </a:cubicBezTo>
                  <a:cubicBezTo>
                    <a:pt x="7523125" y="61432"/>
                    <a:pt x="8155172" y="1853610"/>
                    <a:pt x="8683256" y="1842977"/>
                  </a:cubicBezTo>
                  <a:cubicBezTo>
                    <a:pt x="9211340" y="1832345"/>
                    <a:pt x="9880009" y="297712"/>
                    <a:pt x="10108018" y="0"/>
                  </a:cubicBezTo>
                </a:path>
              </a:pathLst>
            </a:cu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F3E58A8B-2783-7C4C-9C9F-A4205A8994F7}"/>
              </a:ext>
            </a:extLst>
          </p:cNvPr>
          <p:cNvGrpSpPr/>
          <p:nvPr/>
        </p:nvGrpSpPr>
        <p:grpSpPr>
          <a:xfrm>
            <a:off x="7645597" y="5540742"/>
            <a:ext cx="1933381" cy="1051845"/>
            <a:chOff x="8016171" y="4596904"/>
            <a:chExt cx="1735165" cy="725573"/>
          </a:xfrm>
        </p:grpSpPr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1FA8AC62-CCE1-A945-B1BD-AB3DEA7840EE}"/>
                </a:ext>
              </a:extLst>
            </p:cNvPr>
            <p:cNvGrpSpPr/>
            <p:nvPr/>
          </p:nvGrpSpPr>
          <p:grpSpPr>
            <a:xfrm>
              <a:off x="8016171" y="4629349"/>
              <a:ext cx="1688272" cy="409606"/>
              <a:chOff x="2022205" y="4647783"/>
              <a:chExt cx="2464735" cy="574730"/>
            </a:xfrm>
          </p:grpSpPr>
          <p:cxnSp>
            <p:nvCxnSpPr>
              <p:cNvPr id="79" name="直接箭头连接符 21">
                <a:extLst>
                  <a:ext uri="{FF2B5EF4-FFF2-40B4-BE49-F238E27FC236}">
                    <a16:creationId xmlns:a16="http://schemas.microsoft.com/office/drawing/2014/main" id="{281A4E31-6D6B-1542-BDEE-0AEA2290BA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03468" y="5222513"/>
                <a:ext cx="936000" cy="0"/>
              </a:xfrm>
              <a:prstGeom prst="straightConnector1">
                <a:avLst/>
              </a:prstGeom>
              <a:ln w="3492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直接箭头连接符 22">
                <a:extLst>
                  <a:ext uri="{FF2B5EF4-FFF2-40B4-BE49-F238E27FC236}">
                    <a16:creationId xmlns:a16="http://schemas.microsoft.com/office/drawing/2014/main" id="{E7A3C5F5-2619-0A44-892E-DEC7BE4404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55551" y="5222513"/>
                <a:ext cx="1307163" cy="0"/>
              </a:xfrm>
              <a:prstGeom prst="straightConnector1">
                <a:avLst/>
              </a:prstGeom>
              <a:ln w="3492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23">
                <a:extLst>
                  <a:ext uri="{FF2B5EF4-FFF2-40B4-BE49-F238E27FC236}">
                    <a16:creationId xmlns:a16="http://schemas.microsoft.com/office/drawing/2014/main" id="{34B71D89-DFF5-F546-A31D-BECC31D491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4363" y="5222513"/>
                <a:ext cx="683266" cy="0"/>
              </a:xfrm>
              <a:prstGeom prst="line">
                <a:avLst/>
              </a:prstGeom>
              <a:ln w="3492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直接箭头连接符 24">
                <a:extLst>
                  <a:ext uri="{FF2B5EF4-FFF2-40B4-BE49-F238E27FC236}">
                    <a16:creationId xmlns:a16="http://schemas.microsoft.com/office/drawing/2014/main" id="{65B7BC03-A5E7-2C4B-9B4C-B5E8E2455F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90277" y="5222513"/>
                <a:ext cx="496663" cy="0"/>
              </a:xfrm>
              <a:prstGeom prst="straightConnector1">
                <a:avLst/>
              </a:prstGeom>
              <a:ln w="3492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3" name="任意多边形: 形状 25">
                <a:extLst>
                  <a:ext uri="{FF2B5EF4-FFF2-40B4-BE49-F238E27FC236}">
                    <a16:creationId xmlns:a16="http://schemas.microsoft.com/office/drawing/2014/main" id="{3CC894C0-BB7F-674F-90CB-3A52D51F1D58}"/>
                  </a:ext>
                </a:extLst>
              </p:cNvPr>
              <p:cNvSpPr/>
              <p:nvPr/>
            </p:nvSpPr>
            <p:spPr>
              <a:xfrm rot="12446362" flipH="1">
                <a:off x="2022205" y="4647783"/>
                <a:ext cx="961069" cy="163472"/>
              </a:xfrm>
              <a:custGeom>
                <a:avLst/>
                <a:gdLst>
                  <a:gd name="connsiteX0" fmla="*/ 0 w 10108018"/>
                  <a:gd name="connsiteY0" fmla="*/ 63795 h 1857171"/>
                  <a:gd name="connsiteX1" fmla="*/ 1736651 w 10108018"/>
                  <a:gd name="connsiteY1" fmla="*/ 1857153 h 1857171"/>
                  <a:gd name="connsiteX2" fmla="*/ 3473302 w 10108018"/>
                  <a:gd name="connsiteY2" fmla="*/ 35442 h 1857171"/>
                  <a:gd name="connsiteX3" fmla="*/ 5181600 w 10108018"/>
                  <a:gd name="connsiteY3" fmla="*/ 1857153 h 1857171"/>
                  <a:gd name="connsiteX4" fmla="*/ 6939516 w 10108018"/>
                  <a:gd name="connsiteY4" fmla="*/ 63795 h 1857171"/>
                  <a:gd name="connsiteX5" fmla="*/ 8683256 w 10108018"/>
                  <a:gd name="connsiteY5" fmla="*/ 1842977 h 1857171"/>
                  <a:gd name="connsiteX6" fmla="*/ 10108018 w 10108018"/>
                  <a:gd name="connsiteY6" fmla="*/ 0 h 1857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08018" h="1857171">
                    <a:moveTo>
                      <a:pt x="0" y="63795"/>
                    </a:moveTo>
                    <a:cubicBezTo>
                      <a:pt x="578883" y="962836"/>
                      <a:pt x="1157767" y="1861878"/>
                      <a:pt x="1736651" y="1857153"/>
                    </a:cubicBezTo>
                    <a:cubicBezTo>
                      <a:pt x="2315535" y="1852428"/>
                      <a:pt x="2899144" y="35442"/>
                      <a:pt x="3473302" y="35442"/>
                    </a:cubicBezTo>
                    <a:cubicBezTo>
                      <a:pt x="4047460" y="35442"/>
                      <a:pt x="4603898" y="1852428"/>
                      <a:pt x="5181600" y="1857153"/>
                    </a:cubicBezTo>
                    <a:cubicBezTo>
                      <a:pt x="5759302" y="1861879"/>
                      <a:pt x="6355907" y="66158"/>
                      <a:pt x="6939516" y="63795"/>
                    </a:cubicBezTo>
                    <a:cubicBezTo>
                      <a:pt x="7523125" y="61432"/>
                      <a:pt x="8155172" y="1853610"/>
                      <a:pt x="8683256" y="1842977"/>
                    </a:cubicBezTo>
                    <a:cubicBezTo>
                      <a:pt x="9211340" y="1832345"/>
                      <a:pt x="9880009" y="297712"/>
                      <a:pt x="10108018" y="0"/>
                    </a:cubicBezTo>
                  </a:path>
                </a:pathLst>
              </a:cu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7" name="弧形 19">
              <a:extLst>
                <a:ext uri="{FF2B5EF4-FFF2-40B4-BE49-F238E27FC236}">
                  <a16:creationId xmlns:a16="http://schemas.microsoft.com/office/drawing/2014/main" id="{1AD00996-63C4-7147-89F2-886C7925DACA}"/>
                </a:ext>
              </a:extLst>
            </p:cNvPr>
            <p:cNvSpPr/>
            <p:nvPr/>
          </p:nvSpPr>
          <p:spPr>
            <a:xfrm rot="16402708">
              <a:off x="8582151" y="4704902"/>
              <a:ext cx="604284" cy="630865"/>
            </a:xfrm>
            <a:prstGeom prst="arc">
              <a:avLst>
                <a:gd name="adj1" fmla="val 15600040"/>
                <a:gd name="adj2" fmla="val 5547849"/>
              </a:avLst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: 形状 20">
              <a:extLst>
                <a:ext uri="{FF2B5EF4-FFF2-40B4-BE49-F238E27FC236}">
                  <a16:creationId xmlns:a16="http://schemas.microsoft.com/office/drawing/2014/main" id="{383F2AA4-3F36-4742-ADD2-EE63CEE8BE1E}"/>
                </a:ext>
              </a:extLst>
            </p:cNvPr>
            <p:cNvSpPr/>
            <p:nvPr/>
          </p:nvSpPr>
          <p:spPr>
            <a:xfrm rot="9153638">
              <a:off x="9093032" y="4596904"/>
              <a:ext cx="658304" cy="116505"/>
            </a:xfrm>
            <a:custGeom>
              <a:avLst/>
              <a:gdLst>
                <a:gd name="connsiteX0" fmla="*/ 0 w 10108018"/>
                <a:gd name="connsiteY0" fmla="*/ 63795 h 1857171"/>
                <a:gd name="connsiteX1" fmla="*/ 1736651 w 10108018"/>
                <a:gd name="connsiteY1" fmla="*/ 1857153 h 1857171"/>
                <a:gd name="connsiteX2" fmla="*/ 3473302 w 10108018"/>
                <a:gd name="connsiteY2" fmla="*/ 35442 h 1857171"/>
                <a:gd name="connsiteX3" fmla="*/ 5181600 w 10108018"/>
                <a:gd name="connsiteY3" fmla="*/ 1857153 h 1857171"/>
                <a:gd name="connsiteX4" fmla="*/ 6939516 w 10108018"/>
                <a:gd name="connsiteY4" fmla="*/ 63795 h 1857171"/>
                <a:gd name="connsiteX5" fmla="*/ 8683256 w 10108018"/>
                <a:gd name="connsiteY5" fmla="*/ 1842977 h 1857171"/>
                <a:gd name="connsiteX6" fmla="*/ 10108018 w 10108018"/>
                <a:gd name="connsiteY6" fmla="*/ 0 h 185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08018" h="1857171">
                  <a:moveTo>
                    <a:pt x="0" y="63795"/>
                  </a:moveTo>
                  <a:cubicBezTo>
                    <a:pt x="578883" y="962836"/>
                    <a:pt x="1157767" y="1861878"/>
                    <a:pt x="1736651" y="1857153"/>
                  </a:cubicBezTo>
                  <a:cubicBezTo>
                    <a:pt x="2315535" y="1852428"/>
                    <a:pt x="2899144" y="35442"/>
                    <a:pt x="3473302" y="35442"/>
                  </a:cubicBezTo>
                  <a:cubicBezTo>
                    <a:pt x="4047460" y="35442"/>
                    <a:pt x="4603898" y="1852428"/>
                    <a:pt x="5181600" y="1857153"/>
                  </a:cubicBezTo>
                  <a:cubicBezTo>
                    <a:pt x="5759302" y="1861879"/>
                    <a:pt x="6355907" y="66158"/>
                    <a:pt x="6939516" y="63795"/>
                  </a:cubicBezTo>
                  <a:cubicBezTo>
                    <a:pt x="7523125" y="61432"/>
                    <a:pt x="8155172" y="1853610"/>
                    <a:pt x="8683256" y="1842977"/>
                  </a:cubicBezTo>
                  <a:cubicBezTo>
                    <a:pt x="9211340" y="1832345"/>
                    <a:pt x="9880009" y="297712"/>
                    <a:pt x="10108018" y="0"/>
                  </a:cubicBezTo>
                </a:path>
              </a:pathLst>
            </a:cu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4" name="箭头: 下 16">
            <a:extLst>
              <a:ext uri="{FF2B5EF4-FFF2-40B4-BE49-F238E27FC236}">
                <a16:creationId xmlns:a16="http://schemas.microsoft.com/office/drawing/2014/main" id="{D97F2A42-1477-744D-8E14-1FDD4348F7F8}"/>
              </a:ext>
            </a:extLst>
          </p:cNvPr>
          <p:cNvSpPr/>
          <p:nvPr/>
        </p:nvSpPr>
        <p:spPr>
          <a:xfrm>
            <a:off x="2547134" y="5009994"/>
            <a:ext cx="478679" cy="380489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箭头: 下 17">
            <a:extLst>
              <a:ext uri="{FF2B5EF4-FFF2-40B4-BE49-F238E27FC236}">
                <a16:creationId xmlns:a16="http://schemas.microsoft.com/office/drawing/2014/main" id="{BE8FB7C9-3369-B14C-AD73-076C16751FC7}"/>
              </a:ext>
            </a:extLst>
          </p:cNvPr>
          <p:cNvSpPr/>
          <p:nvPr/>
        </p:nvSpPr>
        <p:spPr>
          <a:xfrm>
            <a:off x="7854577" y="4953287"/>
            <a:ext cx="478679" cy="380489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44E67892-123C-5845-B260-E7E5A8D828AE}"/>
                  </a:ext>
                </a:extLst>
              </p:cNvPr>
              <p:cNvSpPr txBox="1"/>
              <p:nvPr/>
            </p:nvSpPr>
            <p:spPr>
              <a:xfrm>
                <a:off x="1494892" y="6241101"/>
                <a:ext cx="2729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Intermeidate states: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zh-CN" sz="2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44E67892-123C-5845-B260-E7E5A8D82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92" y="6241101"/>
                <a:ext cx="2729526" cy="430887"/>
              </a:xfrm>
              <a:prstGeom prst="rect">
                <a:avLst/>
              </a:prstGeom>
              <a:blipFill>
                <a:blip r:embed="rId8"/>
                <a:stretch>
                  <a:fillRect l="-2778" t="-8571" b="-2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5755BDBC-1B7F-F24A-9A25-5ED3EC3D0B13}"/>
                  </a:ext>
                </a:extLst>
              </p:cNvPr>
              <p:cNvSpPr txBox="1"/>
              <p:nvPr/>
            </p:nvSpPr>
            <p:spPr>
              <a:xfrm>
                <a:off x="6216697" y="6241101"/>
                <a:ext cx="404781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Intermeidate states: </a:t>
                </a:r>
                <a14:m>
                  <m:oMath xmlns:m="http://schemas.openxmlformats.org/officeDocument/2006/math">
                    <m:r>
                      <a:rPr lang="en-US" altLang="zh-CN" sz="2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2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zh-CN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⋯</m:t>
                    </m:r>
                  </m:oMath>
                </a14:m>
                <a:r>
                  <a:rPr lang="en-US" altLang="zh-CN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5755BDBC-1B7F-F24A-9A25-5ED3EC3D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697" y="6241101"/>
                <a:ext cx="4047814" cy="430887"/>
              </a:xfrm>
              <a:prstGeom prst="rect">
                <a:avLst/>
              </a:prstGeom>
              <a:blipFill>
                <a:blip r:embed="rId9"/>
                <a:stretch>
                  <a:fillRect l="-1875" t="-8571" b="-2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灯片编号占位符 2">
            <a:extLst>
              <a:ext uri="{FF2B5EF4-FFF2-40B4-BE49-F238E27FC236}">
                <a16:creationId xmlns:a16="http://schemas.microsoft.com/office/drawing/2014/main" id="{AD6B4923-69BF-B44D-A091-89E04D5E7D7E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C12D2D-BBCD-4567-B101-484264F0B688}" type="slidenum">
              <a:rPr lang="zh-CN" altLang="en-US" b="1" smtClean="0"/>
              <a:pPr algn="r"/>
              <a:t>15</a:t>
            </a:fld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CADEA33B-42EB-BB47-9B4D-96B90B26B51B}"/>
                  </a:ext>
                </a:extLst>
              </p:cNvPr>
              <p:cNvSpPr txBox="1"/>
              <p:nvPr/>
            </p:nvSpPr>
            <p:spPr>
              <a:xfrm>
                <a:off x="4063276" y="1847875"/>
                <a:ext cx="3029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CADEA33B-42EB-BB47-9B4D-96B90B26B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276" y="1847875"/>
                <a:ext cx="302909" cy="369332"/>
              </a:xfrm>
              <a:prstGeom prst="rect">
                <a:avLst/>
              </a:prstGeom>
              <a:blipFill>
                <a:blip r:embed="rId10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C46114E8-A2E7-FF46-8627-669BE689F4A4}"/>
                  </a:ext>
                </a:extLst>
              </p:cNvPr>
              <p:cNvSpPr txBox="1"/>
              <p:nvPr/>
            </p:nvSpPr>
            <p:spPr>
              <a:xfrm>
                <a:off x="4057088" y="1246264"/>
                <a:ext cx="3029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C46114E8-A2E7-FF46-8627-669BE689F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088" y="1246264"/>
                <a:ext cx="302909" cy="369332"/>
              </a:xfrm>
              <a:prstGeom prst="rect">
                <a:avLst/>
              </a:prstGeom>
              <a:blipFill>
                <a:blip r:embed="rId11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内容占位符 2">
                <a:extLst>
                  <a:ext uri="{FF2B5EF4-FFF2-40B4-BE49-F238E27FC236}">
                    <a16:creationId xmlns:a16="http://schemas.microsoft.com/office/drawing/2014/main" id="{495A23DA-9545-0643-BE52-336C2D9782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69085" y="2250595"/>
                <a:ext cx="3870577" cy="58722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1" name="内容占位符 2">
                <a:extLst>
                  <a:ext uri="{FF2B5EF4-FFF2-40B4-BE49-F238E27FC236}">
                    <a16:creationId xmlns:a16="http://schemas.microsoft.com/office/drawing/2014/main" id="{495A23DA-9545-0643-BE52-336C2D978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085" y="2250595"/>
                <a:ext cx="3870577" cy="5872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直接箭头连接符 17">
            <a:extLst>
              <a:ext uri="{FF2B5EF4-FFF2-40B4-BE49-F238E27FC236}">
                <a16:creationId xmlns:a16="http://schemas.microsoft.com/office/drawing/2014/main" id="{2C532BC0-A2AD-AF4C-AB36-4A844E96BC46}"/>
              </a:ext>
            </a:extLst>
          </p:cNvPr>
          <p:cNvCxnSpPr>
            <a:cxnSpLocks/>
          </p:cNvCxnSpPr>
          <p:nvPr/>
        </p:nvCxnSpPr>
        <p:spPr>
          <a:xfrm flipV="1">
            <a:off x="7170310" y="2710091"/>
            <a:ext cx="842040" cy="45265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箭头连接符 17">
            <a:extLst>
              <a:ext uri="{FF2B5EF4-FFF2-40B4-BE49-F238E27FC236}">
                <a16:creationId xmlns:a16="http://schemas.microsoft.com/office/drawing/2014/main" id="{AC190D1A-EDF2-4040-9F9E-34C403363457}"/>
              </a:ext>
            </a:extLst>
          </p:cNvPr>
          <p:cNvCxnSpPr>
            <a:cxnSpLocks/>
          </p:cNvCxnSpPr>
          <p:nvPr/>
        </p:nvCxnSpPr>
        <p:spPr>
          <a:xfrm flipH="1">
            <a:off x="8954153" y="3587116"/>
            <a:ext cx="1124899" cy="39006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799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27C337-21B6-EE42-B2E9-B44EB911F37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46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Determination of electric polarizabilities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BE251E-CD4F-DA4F-8D8F-13C93141DE42}"/>
              </a:ext>
            </a:extLst>
          </p:cNvPr>
          <p:cNvSpPr/>
          <p:nvPr/>
        </p:nvSpPr>
        <p:spPr>
          <a:xfrm>
            <a:off x="532707" y="689761"/>
            <a:ext cx="17315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For proton</a:t>
            </a:r>
            <a:endParaRPr lang="zh-CN" altLang="en-US" sz="2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C6B7D50-98BA-1243-A374-0A35C2ED4611}"/>
              </a:ext>
            </a:extLst>
          </p:cNvPr>
          <p:cNvGrpSpPr/>
          <p:nvPr/>
        </p:nvGrpSpPr>
        <p:grpSpPr>
          <a:xfrm>
            <a:off x="1379309" y="1470783"/>
            <a:ext cx="10152739" cy="4635541"/>
            <a:chOff x="1379309" y="1550793"/>
            <a:chExt cx="10152739" cy="4635541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F5492BD-99E2-FB42-A910-B0074C785813}"/>
                </a:ext>
              </a:extLst>
            </p:cNvPr>
            <p:cNvGrpSpPr/>
            <p:nvPr/>
          </p:nvGrpSpPr>
          <p:grpSpPr>
            <a:xfrm>
              <a:off x="1379309" y="1550793"/>
              <a:ext cx="8287088" cy="4635541"/>
              <a:chOff x="1252912" y="1463673"/>
              <a:chExt cx="8287088" cy="4635541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4A00FFF4-B5A1-FB4A-B7B0-069159DBDB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60000" y="1463673"/>
                <a:ext cx="8280000" cy="4169536"/>
              </a:xfrm>
              <a:prstGeom prst="rect">
                <a:avLst/>
              </a:prstGeom>
            </p:spPr>
          </p:pic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C36C1BF7-1F95-9A41-A3CA-BE12243360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88194"/>
              <a:stretch/>
            </p:blipFill>
            <p:spPr>
              <a:xfrm>
                <a:off x="1252912" y="5581743"/>
                <a:ext cx="8229600" cy="51747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16A078C1-72EE-EC47-844C-A9A18AAFEDF4}"/>
                    </a:ext>
                  </a:extLst>
                </p:cNvPr>
                <p:cNvSpPr txBox="1"/>
                <p:nvPr/>
              </p:nvSpPr>
              <p:spPr>
                <a:xfrm>
                  <a:off x="3428853" y="4311412"/>
                  <a:ext cx="5976004" cy="4334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Lattice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=390</m:t>
                      </m:r>
                      <m:r>
                        <m:rPr>
                          <m:sty m:val="p"/>
                        </m:rPr>
                        <a:rPr lang="en-US" altLang="zh-CN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</m:t>
                      </m:r>
                    </m:oMath>
                  </a14:m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16A078C1-72EE-EC47-844C-A9A18AAFED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8853" y="4311412"/>
                  <a:ext cx="5976004" cy="433483"/>
                </a:xfrm>
                <a:prstGeom prst="rect">
                  <a:avLst/>
                </a:prstGeom>
                <a:blipFill>
                  <a:blip r:embed="rId4"/>
                  <a:stretch>
                    <a:fillRect l="-1483" t="-11429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箭头: 右 66">
              <a:extLst>
                <a:ext uri="{FF2B5EF4-FFF2-40B4-BE49-F238E27FC236}">
                  <a16:creationId xmlns:a16="http://schemas.microsoft.com/office/drawing/2014/main" id="{BBB6749A-E4C3-564A-9834-FC96A2B0C388}"/>
                </a:ext>
              </a:extLst>
            </p:cNvPr>
            <p:cNvSpPr/>
            <p:nvPr/>
          </p:nvSpPr>
          <p:spPr>
            <a:xfrm rot="5400000">
              <a:off x="4504926" y="4893717"/>
              <a:ext cx="644741" cy="347097"/>
            </a:xfrm>
            <a:prstGeom prst="rightArrow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76D5218-C9B3-7A4F-8C45-B2AF178674B8}"/>
                </a:ext>
              </a:extLst>
            </p:cNvPr>
            <p:cNvSpPr txBox="1"/>
            <p:nvPr/>
          </p:nvSpPr>
          <p:spPr>
            <a:xfrm>
              <a:off x="9795670" y="2406448"/>
              <a:ext cx="1736378" cy="433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Experiments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D9B22339-853B-E449-A372-D02E9C352C62}"/>
                    </a:ext>
                  </a:extLst>
                </p:cNvPr>
                <p:cNvSpPr txBox="1"/>
                <p:nvPr/>
              </p:nvSpPr>
              <p:spPr>
                <a:xfrm>
                  <a:off x="9673485" y="4114255"/>
                  <a:ext cx="123929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𝐸𝐹𝑇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D9B22339-853B-E449-A372-D02E9C352C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3485" y="4114255"/>
                  <a:ext cx="1239298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箭头: 右 72">
              <a:extLst>
                <a:ext uri="{FF2B5EF4-FFF2-40B4-BE49-F238E27FC236}">
                  <a16:creationId xmlns:a16="http://schemas.microsoft.com/office/drawing/2014/main" id="{59249CF9-B420-8040-9D4B-DF331EDC49DD}"/>
                </a:ext>
              </a:extLst>
            </p:cNvPr>
            <p:cNvSpPr/>
            <p:nvPr/>
          </p:nvSpPr>
          <p:spPr>
            <a:xfrm flipH="1">
              <a:off x="9108047" y="2524277"/>
              <a:ext cx="687623" cy="299530"/>
            </a:xfrm>
            <a:prstGeom prst="rightArrow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箭头: 右 73">
              <a:extLst>
                <a:ext uri="{FF2B5EF4-FFF2-40B4-BE49-F238E27FC236}">
                  <a16:creationId xmlns:a16="http://schemas.microsoft.com/office/drawing/2014/main" id="{6249370D-5A94-6C48-B436-1528DC32B7B9}"/>
                </a:ext>
              </a:extLst>
            </p:cNvPr>
            <p:cNvSpPr/>
            <p:nvPr/>
          </p:nvSpPr>
          <p:spPr>
            <a:xfrm flipH="1">
              <a:off x="8966370" y="4282175"/>
              <a:ext cx="830797" cy="299530"/>
            </a:xfrm>
            <a:prstGeom prst="rightArrow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左大括号 12">
              <a:extLst>
                <a:ext uri="{FF2B5EF4-FFF2-40B4-BE49-F238E27FC236}">
                  <a16:creationId xmlns:a16="http://schemas.microsoft.com/office/drawing/2014/main" id="{6D00780D-F590-7A4A-9C33-90EE0FC58804}"/>
                </a:ext>
              </a:extLst>
            </p:cNvPr>
            <p:cNvSpPr/>
            <p:nvPr/>
          </p:nvSpPr>
          <p:spPr>
            <a:xfrm rot="10800000">
              <a:off x="8598142" y="1764021"/>
              <a:ext cx="431570" cy="1820043"/>
            </a:xfrm>
            <a:prstGeom prst="leftBrace">
              <a:avLst>
                <a:gd name="adj1" fmla="val 8333"/>
                <a:gd name="adj2" fmla="val 50114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左大括号 13">
              <a:extLst>
                <a:ext uri="{FF2B5EF4-FFF2-40B4-BE49-F238E27FC236}">
                  <a16:creationId xmlns:a16="http://schemas.microsoft.com/office/drawing/2014/main" id="{35E7C0A1-F028-EA40-B8D4-180D534EC224}"/>
                </a:ext>
              </a:extLst>
            </p:cNvPr>
            <p:cNvSpPr/>
            <p:nvPr/>
          </p:nvSpPr>
          <p:spPr>
            <a:xfrm rot="10800000">
              <a:off x="8372186" y="3955310"/>
              <a:ext cx="431570" cy="942754"/>
            </a:xfrm>
            <a:prstGeom prst="leftBrace">
              <a:avLst>
                <a:gd name="adj1" fmla="val 8333"/>
                <a:gd name="adj2" fmla="val 50114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9" name="灯片编号占位符 2">
            <a:extLst>
              <a:ext uri="{FF2B5EF4-FFF2-40B4-BE49-F238E27FC236}">
                <a16:creationId xmlns:a16="http://schemas.microsoft.com/office/drawing/2014/main" id="{E07D379C-D883-3F46-B757-E1FBC7533B8A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C12D2D-BBCD-4567-B101-484264F0B688}" type="slidenum">
              <a:rPr lang="zh-CN" altLang="en-US" b="1" smtClean="0"/>
              <a:pPr algn="r"/>
              <a:t>16</a:t>
            </a:fld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14625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C234B0-D1D6-274F-837D-CE62BA4B4EB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46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Determination of electric polarizabilities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D392D62-A54F-1142-9938-85FD9D10A80D}"/>
              </a:ext>
            </a:extLst>
          </p:cNvPr>
          <p:cNvGrpSpPr/>
          <p:nvPr/>
        </p:nvGrpSpPr>
        <p:grpSpPr>
          <a:xfrm>
            <a:off x="983546" y="1587439"/>
            <a:ext cx="10754174" cy="4676467"/>
            <a:chOff x="983546" y="1587439"/>
            <a:chExt cx="10754174" cy="4676467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E720C8D-03FE-254E-94AF-D18337C2C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3546" y="1587439"/>
              <a:ext cx="8600940" cy="4676467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54C13CF-A509-AB46-ACB5-1316BD55F06A}"/>
                </a:ext>
              </a:extLst>
            </p:cNvPr>
            <p:cNvSpPr txBox="1"/>
            <p:nvPr/>
          </p:nvSpPr>
          <p:spPr>
            <a:xfrm>
              <a:off x="3571637" y="3878649"/>
              <a:ext cx="5975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Lattice</a:t>
              </a:r>
            </a:p>
          </p:txBody>
        </p:sp>
        <p:sp>
          <p:nvSpPr>
            <p:cNvPr id="12" name="箭头: 右 66">
              <a:extLst>
                <a:ext uri="{FF2B5EF4-FFF2-40B4-BE49-F238E27FC236}">
                  <a16:creationId xmlns:a16="http://schemas.microsoft.com/office/drawing/2014/main" id="{9C427CF6-B41A-3244-9023-A68D50D5F9E2}"/>
                </a:ext>
              </a:extLst>
            </p:cNvPr>
            <p:cNvSpPr/>
            <p:nvPr/>
          </p:nvSpPr>
          <p:spPr>
            <a:xfrm rot="5400000">
              <a:off x="3825240" y="4311639"/>
              <a:ext cx="344772" cy="347097"/>
            </a:xfrm>
            <a:prstGeom prst="rightArrow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2D2701B-B18E-CA4C-906B-E11203CBEA14}"/>
                </a:ext>
              </a:extLst>
            </p:cNvPr>
            <p:cNvSpPr txBox="1"/>
            <p:nvPr/>
          </p:nvSpPr>
          <p:spPr>
            <a:xfrm>
              <a:off x="10001343" y="2284892"/>
              <a:ext cx="1736377" cy="433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Experiments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22A44475-0EB9-0846-8CA4-321209AD8DF4}"/>
                    </a:ext>
                  </a:extLst>
                </p:cNvPr>
                <p:cNvSpPr txBox="1"/>
                <p:nvPr/>
              </p:nvSpPr>
              <p:spPr>
                <a:xfrm>
                  <a:off x="9969156" y="3688156"/>
                  <a:ext cx="123929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𝐸𝐹𝑇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22A44475-0EB9-0846-8CA4-321209AD8D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9156" y="3688156"/>
                  <a:ext cx="1239297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箭头: 右 72">
              <a:extLst>
                <a:ext uri="{FF2B5EF4-FFF2-40B4-BE49-F238E27FC236}">
                  <a16:creationId xmlns:a16="http://schemas.microsoft.com/office/drawing/2014/main" id="{66933276-0C95-0C4E-9F50-7E0C19D89AB4}"/>
                </a:ext>
              </a:extLst>
            </p:cNvPr>
            <p:cNvSpPr/>
            <p:nvPr/>
          </p:nvSpPr>
          <p:spPr>
            <a:xfrm flipH="1">
              <a:off x="8935090" y="2380609"/>
              <a:ext cx="1024324" cy="299530"/>
            </a:xfrm>
            <a:prstGeom prst="rightArrow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箭头: 右 73">
              <a:extLst>
                <a:ext uri="{FF2B5EF4-FFF2-40B4-BE49-F238E27FC236}">
                  <a16:creationId xmlns:a16="http://schemas.microsoft.com/office/drawing/2014/main" id="{7CE0E2FD-44FF-ED44-A045-3CEE16B2E7B0}"/>
                </a:ext>
              </a:extLst>
            </p:cNvPr>
            <p:cNvSpPr/>
            <p:nvPr/>
          </p:nvSpPr>
          <p:spPr>
            <a:xfrm flipH="1">
              <a:off x="9582828" y="3844509"/>
              <a:ext cx="497608" cy="299530"/>
            </a:xfrm>
            <a:prstGeom prst="rightArrow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左大括号 8">
              <a:extLst>
                <a:ext uri="{FF2B5EF4-FFF2-40B4-BE49-F238E27FC236}">
                  <a16:creationId xmlns:a16="http://schemas.microsoft.com/office/drawing/2014/main" id="{9757140D-D97C-1846-AED5-9024708FB231}"/>
                </a:ext>
              </a:extLst>
            </p:cNvPr>
            <p:cNvSpPr/>
            <p:nvPr/>
          </p:nvSpPr>
          <p:spPr>
            <a:xfrm rot="10800000">
              <a:off x="8433840" y="1843670"/>
              <a:ext cx="431570" cy="1315928"/>
            </a:xfrm>
            <a:prstGeom prst="leftBrace">
              <a:avLst>
                <a:gd name="adj1" fmla="val 8333"/>
                <a:gd name="adj2" fmla="val 50114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左大括号 9">
              <a:extLst>
                <a:ext uri="{FF2B5EF4-FFF2-40B4-BE49-F238E27FC236}">
                  <a16:creationId xmlns:a16="http://schemas.microsoft.com/office/drawing/2014/main" id="{8FB2427E-9892-3347-82B8-5E2534C719E0}"/>
                </a:ext>
              </a:extLst>
            </p:cNvPr>
            <p:cNvSpPr/>
            <p:nvPr/>
          </p:nvSpPr>
          <p:spPr>
            <a:xfrm rot="10800000">
              <a:off x="8992678" y="3688155"/>
              <a:ext cx="497608" cy="650739"/>
            </a:xfrm>
            <a:prstGeom prst="leftBrace">
              <a:avLst>
                <a:gd name="adj1" fmla="val 8333"/>
                <a:gd name="adj2" fmla="val 50114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DB5F16F-606E-9541-961F-03EB32B6F3F2}"/>
                </a:ext>
              </a:extLst>
            </p:cNvPr>
            <p:cNvSpPr/>
            <p:nvPr/>
          </p:nvSpPr>
          <p:spPr>
            <a:xfrm flipV="1">
              <a:off x="2743199" y="4739870"/>
              <a:ext cx="2959135" cy="827212"/>
            </a:xfrm>
            <a:prstGeom prst="rect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C04C23F0-B670-6A4B-A1A1-513B3BD597C2}"/>
              </a:ext>
            </a:extLst>
          </p:cNvPr>
          <p:cNvSpPr/>
          <p:nvPr/>
        </p:nvSpPr>
        <p:spPr>
          <a:xfrm>
            <a:off x="532707" y="689761"/>
            <a:ext cx="18565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For neutron</a:t>
            </a:r>
            <a:endParaRPr lang="zh-CN" altLang="en-US" sz="2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灯片编号占位符 2">
            <a:extLst>
              <a:ext uri="{FF2B5EF4-FFF2-40B4-BE49-F238E27FC236}">
                <a16:creationId xmlns:a16="http://schemas.microsoft.com/office/drawing/2014/main" id="{D1BB7446-D6B4-8C4E-B0F9-7303B21A6216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C12D2D-BBCD-4567-B101-484264F0B688}" type="slidenum">
              <a:rPr lang="zh-CN" altLang="en-US" b="1" smtClean="0"/>
              <a:pPr algn="r"/>
              <a:t>17</a:t>
            </a:fld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353728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C234B0-D1D6-274F-837D-CE62BA4B4EB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46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Determination of electric polarizabilities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C60A9E1-D1DA-A642-BB62-2E707540729A}"/>
              </a:ext>
            </a:extLst>
          </p:cNvPr>
          <p:cNvGrpSpPr/>
          <p:nvPr/>
        </p:nvGrpSpPr>
        <p:grpSpPr>
          <a:xfrm>
            <a:off x="38640" y="1038805"/>
            <a:ext cx="13738873" cy="3222397"/>
            <a:chOff x="662247" y="1534664"/>
            <a:chExt cx="13738873" cy="3222397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3CB09BC-211A-414B-A5E6-E5BC2B191CF0}"/>
                </a:ext>
              </a:extLst>
            </p:cNvPr>
            <p:cNvSpPr txBox="1"/>
            <p:nvPr/>
          </p:nvSpPr>
          <p:spPr>
            <a:xfrm>
              <a:off x="755256" y="2417536"/>
              <a:ext cx="10328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ea"/>
                <a:buAutoNum type="circleNumDbPlain"/>
              </a:pPr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Lattice calculations are performed at unphysical pion masses, ranging from 227 - 759 MeV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EC771A2-467C-7B4E-B2AC-28E118AF5593}"/>
                </a:ext>
              </a:extLst>
            </p:cNvPr>
            <p:cNvSpPr txBox="1"/>
            <p:nvPr/>
          </p:nvSpPr>
          <p:spPr>
            <a:xfrm>
              <a:off x="755255" y="3876092"/>
              <a:ext cx="121724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ea"/>
                <a:buAutoNum type="circleNumDbPlain" startAt="2"/>
              </a:pPr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Background field technique is used, which converts 4pt function to 2pt function using Feynman-Hellman theorem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4A44966-6736-414F-A718-F048B5DF4C76}"/>
                </a:ext>
              </a:extLst>
            </p:cNvPr>
            <p:cNvSpPr/>
            <p:nvPr/>
          </p:nvSpPr>
          <p:spPr>
            <a:xfrm>
              <a:off x="662247" y="1534664"/>
              <a:ext cx="106907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lang="en-US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What is the primary source of discrepancy between lattice QCD and other studies?</a:t>
              </a:r>
              <a:endPara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箭头: 右 18">
              <a:extLst>
                <a:ext uri="{FF2B5EF4-FFF2-40B4-BE49-F238E27FC236}">
                  <a16:creationId xmlns:a16="http://schemas.microsoft.com/office/drawing/2014/main" id="{9BCD378A-0D32-2342-BD98-E482E2CB6C81}"/>
                </a:ext>
              </a:extLst>
            </p:cNvPr>
            <p:cNvSpPr/>
            <p:nvPr/>
          </p:nvSpPr>
          <p:spPr>
            <a:xfrm>
              <a:off x="3997626" y="3026835"/>
              <a:ext cx="546666" cy="218572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5AA8328-454F-994E-A3DD-C0177FF47D7C}"/>
                </a:ext>
              </a:extLst>
            </p:cNvPr>
            <p:cNvSpPr txBox="1"/>
            <p:nvPr/>
          </p:nvSpPr>
          <p:spPr>
            <a:xfrm>
              <a:off x="4875427" y="2970501"/>
              <a:ext cx="95256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Unphysical quark mass effects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箭头: 右 18">
              <a:extLst>
                <a:ext uri="{FF2B5EF4-FFF2-40B4-BE49-F238E27FC236}">
                  <a16:creationId xmlns:a16="http://schemas.microsoft.com/office/drawing/2014/main" id="{E536D25A-C914-9740-81A9-C0F652AF90E1}"/>
                </a:ext>
              </a:extLst>
            </p:cNvPr>
            <p:cNvSpPr/>
            <p:nvPr/>
          </p:nvSpPr>
          <p:spPr>
            <a:xfrm>
              <a:off x="3997625" y="4413285"/>
              <a:ext cx="546666" cy="218572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EF666DDC-B872-8D4A-9544-F112C665A01F}"/>
                </a:ext>
              </a:extLst>
            </p:cNvPr>
            <p:cNvSpPr txBox="1"/>
            <p:nvPr/>
          </p:nvSpPr>
          <p:spPr>
            <a:xfrm>
              <a:off x="4875426" y="4356951"/>
              <a:ext cx="95256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Hard to explore intermediate-state contributions and control systematics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8B73B6F-329D-7D45-B3C9-D9E69507B56D}"/>
              </a:ext>
            </a:extLst>
          </p:cNvPr>
          <p:cNvGrpSpPr/>
          <p:nvPr/>
        </p:nvGrpSpPr>
        <p:grpSpPr>
          <a:xfrm>
            <a:off x="1823994" y="4836101"/>
            <a:ext cx="7356111" cy="1576383"/>
            <a:chOff x="1823994" y="5131935"/>
            <a:chExt cx="7356111" cy="1576383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E01310A7-5C4F-4749-A877-BC0CE36273B2}"/>
                </a:ext>
              </a:extLst>
            </p:cNvPr>
            <p:cNvSpPr txBox="1"/>
            <p:nvPr/>
          </p:nvSpPr>
          <p:spPr>
            <a:xfrm>
              <a:off x="1823994" y="6277431"/>
              <a:ext cx="73561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Perform calculation at physical pion mass, using</a:t>
              </a:r>
              <a:r>
                <a:rPr lang="zh-CN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4pt function </a:t>
              </a:r>
              <a:endPara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箭头: 右 13">
              <a:extLst>
                <a:ext uri="{FF2B5EF4-FFF2-40B4-BE49-F238E27FC236}">
                  <a16:creationId xmlns:a16="http://schemas.microsoft.com/office/drawing/2014/main" id="{8CB9CCAB-EEBE-C345-8246-23452C90DA4F}"/>
                </a:ext>
              </a:extLst>
            </p:cNvPr>
            <p:cNvSpPr/>
            <p:nvPr/>
          </p:nvSpPr>
          <p:spPr>
            <a:xfrm rot="16200000" flipH="1">
              <a:off x="5069431" y="5364268"/>
              <a:ext cx="865238" cy="400571"/>
            </a:xfrm>
            <a:prstGeom prst="rightArrow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灯片编号占位符 2">
            <a:extLst>
              <a:ext uri="{FF2B5EF4-FFF2-40B4-BE49-F238E27FC236}">
                <a16:creationId xmlns:a16="http://schemas.microsoft.com/office/drawing/2014/main" id="{D1BB7446-D6B4-8C4E-B0F9-7303B21A6216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C12D2D-BBCD-4567-B101-484264F0B688}" type="slidenum">
              <a:rPr lang="zh-CN" altLang="en-US" b="1" smtClean="0"/>
              <a:pPr algn="r"/>
              <a:t>18</a:t>
            </a:fld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69957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C85DC8-CBAB-104B-A751-D1B7C19CCF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46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Why physical pion mass is important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762A7B8-C2FE-2944-985F-318076281FC7}"/>
              </a:ext>
            </a:extLst>
          </p:cNvPr>
          <p:cNvSpPr txBox="1"/>
          <p:nvPr/>
        </p:nvSpPr>
        <p:spPr>
          <a:xfrm>
            <a:off x="249782" y="583205"/>
            <a:ext cx="5750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Pion cloud in nucleon polarizabilities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4B47D37F-7D1F-784B-81C5-DF5CD1EB1E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84817" y="583205"/>
                <a:ext cx="4957228" cy="191374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𝑃𝑇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96</m:t>
                          </m:r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𝑒𝑚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4B47D37F-7D1F-784B-81C5-DF5CD1EB1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817" y="583205"/>
                <a:ext cx="4957228" cy="1913742"/>
              </a:xfrm>
              <a:prstGeom prst="rect">
                <a:avLst/>
              </a:prstGeom>
              <a:blipFill>
                <a:blip r:embed="rId2"/>
                <a:stretch>
                  <a:fillRect l="-1790" t="-26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00D62187-149E-6941-9D9A-0D2CB540A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5" y="1223350"/>
            <a:ext cx="6456325" cy="412720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ECD22EE-028C-A543-8C64-B680A379A120}"/>
              </a:ext>
            </a:extLst>
          </p:cNvPr>
          <p:cNvSpPr txBox="1"/>
          <p:nvPr/>
        </p:nvSpPr>
        <p:spPr>
          <a:xfrm>
            <a:off x="167637" y="5380725"/>
            <a:ext cx="2644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two DWF ensembles @ physical π mass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格 5">
                <a:extLst>
                  <a:ext uri="{FF2B5EF4-FFF2-40B4-BE49-F238E27FC236}">
                    <a16:creationId xmlns:a16="http://schemas.microsoft.com/office/drawing/2014/main" id="{9B482824-8814-B740-849F-AD196CE7DE9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856319" y="5380725"/>
              <a:ext cx="8899104" cy="1397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3184">
                      <a:extLst>
                        <a:ext uri="{9D8B030D-6E8A-4147-A177-3AD203B41FA5}">
                          <a16:colId xmlns:a16="http://schemas.microsoft.com/office/drawing/2014/main" val="1879815641"/>
                        </a:ext>
                      </a:extLst>
                    </a:gridCol>
                    <a:gridCol w="1483184">
                      <a:extLst>
                        <a:ext uri="{9D8B030D-6E8A-4147-A177-3AD203B41FA5}">
                          <a16:colId xmlns:a16="http://schemas.microsoft.com/office/drawing/2014/main" val="346204845"/>
                        </a:ext>
                      </a:extLst>
                    </a:gridCol>
                    <a:gridCol w="1483184">
                      <a:extLst>
                        <a:ext uri="{9D8B030D-6E8A-4147-A177-3AD203B41FA5}">
                          <a16:colId xmlns:a16="http://schemas.microsoft.com/office/drawing/2014/main" val="1560448476"/>
                        </a:ext>
                      </a:extLst>
                    </a:gridCol>
                    <a:gridCol w="1483184">
                      <a:extLst>
                        <a:ext uri="{9D8B030D-6E8A-4147-A177-3AD203B41FA5}">
                          <a16:colId xmlns:a16="http://schemas.microsoft.com/office/drawing/2014/main" val="3462424285"/>
                        </a:ext>
                      </a:extLst>
                    </a:gridCol>
                    <a:gridCol w="1483184">
                      <a:extLst>
                        <a:ext uri="{9D8B030D-6E8A-4147-A177-3AD203B41FA5}">
                          <a16:colId xmlns:a16="http://schemas.microsoft.com/office/drawing/2014/main" val="1921835954"/>
                        </a:ext>
                      </a:extLst>
                    </a:gridCol>
                    <a:gridCol w="1483184">
                      <a:extLst>
                        <a:ext uri="{9D8B030D-6E8A-4147-A177-3AD203B41FA5}">
                          <a16:colId xmlns:a16="http://schemas.microsoft.com/office/drawing/2014/main" val="1772736169"/>
                        </a:ext>
                      </a:extLst>
                    </a:gridCol>
                  </a:tblGrid>
                  <a:tr h="5219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Ensembles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[MeV]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L/a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T/a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a[</a:t>
                          </a:r>
                          <a:r>
                            <a:rPr lang="en-US" altLang="zh-CN" sz="20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𝒄𝒐𝒏𝒇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1095954"/>
                      </a:ext>
                    </a:extLst>
                  </a:tr>
                  <a:tr h="437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24D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142.6(3)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64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0.1929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207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3407390"/>
                      </a:ext>
                    </a:extLst>
                  </a:tr>
                  <a:tr h="437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32Dfine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143.6(9)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64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0.1432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82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70625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格 5">
                <a:extLst>
                  <a:ext uri="{FF2B5EF4-FFF2-40B4-BE49-F238E27FC236}">
                    <a16:creationId xmlns:a16="http://schemas.microsoft.com/office/drawing/2014/main" id="{9B482824-8814-B740-849F-AD196CE7DE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5193795"/>
                  </p:ext>
                </p:extLst>
              </p:nvPr>
            </p:nvGraphicFramePr>
            <p:xfrm>
              <a:off x="2856319" y="5380725"/>
              <a:ext cx="8899104" cy="1397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3184">
                      <a:extLst>
                        <a:ext uri="{9D8B030D-6E8A-4147-A177-3AD203B41FA5}">
                          <a16:colId xmlns:a16="http://schemas.microsoft.com/office/drawing/2014/main" val="1879815641"/>
                        </a:ext>
                      </a:extLst>
                    </a:gridCol>
                    <a:gridCol w="1483184">
                      <a:extLst>
                        <a:ext uri="{9D8B030D-6E8A-4147-A177-3AD203B41FA5}">
                          <a16:colId xmlns:a16="http://schemas.microsoft.com/office/drawing/2014/main" val="346204845"/>
                        </a:ext>
                      </a:extLst>
                    </a:gridCol>
                    <a:gridCol w="1483184">
                      <a:extLst>
                        <a:ext uri="{9D8B030D-6E8A-4147-A177-3AD203B41FA5}">
                          <a16:colId xmlns:a16="http://schemas.microsoft.com/office/drawing/2014/main" val="1560448476"/>
                        </a:ext>
                      </a:extLst>
                    </a:gridCol>
                    <a:gridCol w="1483184">
                      <a:extLst>
                        <a:ext uri="{9D8B030D-6E8A-4147-A177-3AD203B41FA5}">
                          <a16:colId xmlns:a16="http://schemas.microsoft.com/office/drawing/2014/main" val="3462424285"/>
                        </a:ext>
                      </a:extLst>
                    </a:gridCol>
                    <a:gridCol w="1483184">
                      <a:extLst>
                        <a:ext uri="{9D8B030D-6E8A-4147-A177-3AD203B41FA5}">
                          <a16:colId xmlns:a16="http://schemas.microsoft.com/office/drawing/2014/main" val="1921835954"/>
                        </a:ext>
                      </a:extLst>
                    </a:gridCol>
                    <a:gridCol w="1483184">
                      <a:extLst>
                        <a:ext uri="{9D8B030D-6E8A-4147-A177-3AD203B41FA5}">
                          <a16:colId xmlns:a16="http://schemas.microsoft.com/office/drawing/2014/main" val="1772736169"/>
                        </a:ext>
                      </a:extLst>
                    </a:gridCol>
                  </a:tblGrid>
                  <a:tr h="5219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Ensembles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7317" r="-401709" b="-185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L/a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T/a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a[</a:t>
                          </a:r>
                          <a:r>
                            <a:rPr lang="en-US" altLang="zh-CN" sz="20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500000" t="-7317" r="-1709" b="-1853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1095954"/>
                      </a:ext>
                    </a:extLst>
                  </a:tr>
                  <a:tr h="437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24D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142.6(3)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64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0.1929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207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3407390"/>
                      </a:ext>
                    </a:extLst>
                  </a:tr>
                  <a:tr h="437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32Dfine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143.6(9)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64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0.1432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82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70625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B70403C-F225-A843-9AA0-B1E2A0A0C020}"/>
                  </a:ext>
                </a:extLst>
              </p:cNvPr>
              <p:cNvSpPr txBox="1"/>
              <p:nvPr/>
            </p:nvSpPr>
            <p:spPr>
              <a:xfrm>
                <a:off x="7734402" y="3699949"/>
                <a:ext cx="39280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inversely proportional to pion mass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B70403C-F225-A843-9AA0-B1E2A0A0C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402" y="3699949"/>
                <a:ext cx="3928013" cy="830997"/>
              </a:xfrm>
              <a:prstGeom prst="rect">
                <a:avLst/>
              </a:prstGeom>
              <a:blipFill>
                <a:blip r:embed="rId5"/>
                <a:stretch>
                  <a:fillRect t="-6061" r="-3871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灯片编号占位符 2">
            <a:extLst>
              <a:ext uri="{FF2B5EF4-FFF2-40B4-BE49-F238E27FC236}">
                <a16:creationId xmlns:a16="http://schemas.microsoft.com/office/drawing/2014/main" id="{52E2BBFF-B844-7B4A-8B57-2AD7439412A9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C12D2D-BBCD-4567-B101-484264F0B688}" type="slidenum">
              <a:rPr lang="zh-CN" altLang="en-US" b="1" smtClean="0"/>
              <a:pPr algn="r"/>
              <a:t>19</a:t>
            </a:fld>
            <a:endParaRPr lang="zh-CN" altLang="en-US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6DAA278-FE35-4E45-9578-C698B9A2273A}"/>
              </a:ext>
            </a:extLst>
          </p:cNvPr>
          <p:cNvSpPr txBox="1"/>
          <p:nvPr/>
        </p:nvSpPr>
        <p:spPr>
          <a:xfrm>
            <a:off x="7389159" y="2496947"/>
            <a:ext cx="6252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Bernard et al., Phys. Rev. Lett. 67 (1991) 1515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箭头: 右 18">
            <a:extLst>
              <a:ext uri="{FF2B5EF4-FFF2-40B4-BE49-F238E27FC236}">
                <a16:creationId xmlns:a16="http://schemas.microsoft.com/office/drawing/2014/main" id="{5E264A19-98B0-0042-8BBE-186B423BFDF0}"/>
              </a:ext>
            </a:extLst>
          </p:cNvPr>
          <p:cNvSpPr/>
          <p:nvPr/>
        </p:nvSpPr>
        <p:spPr>
          <a:xfrm rot="5400000">
            <a:off x="9425075" y="3237440"/>
            <a:ext cx="546666" cy="21857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810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0BD37370-85C6-6B4D-98F7-F9897D011451}"/>
              </a:ext>
            </a:extLst>
          </p:cNvPr>
          <p:cNvGrpSpPr/>
          <p:nvPr/>
        </p:nvGrpSpPr>
        <p:grpSpPr>
          <a:xfrm>
            <a:off x="0" y="1499440"/>
            <a:ext cx="12087673" cy="4995706"/>
            <a:chOff x="0" y="1862294"/>
            <a:chExt cx="12087673" cy="4995706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E42EFD4-5B2F-2D45-91C6-6F0EE29531D8}"/>
                </a:ext>
              </a:extLst>
            </p:cNvPr>
            <p:cNvGrpSpPr/>
            <p:nvPr/>
          </p:nvGrpSpPr>
          <p:grpSpPr>
            <a:xfrm>
              <a:off x="1857201" y="1862294"/>
              <a:ext cx="8477598" cy="1227881"/>
              <a:chOff x="0" y="381000"/>
              <a:chExt cx="8477598" cy="1227881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29FDB86C-1BD1-E44E-A3F8-83F413B319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81000"/>
                <a:ext cx="2455762" cy="1227881"/>
              </a:xfrm>
              <a:prstGeom prst="rect">
                <a:avLst/>
              </a:prstGeom>
            </p:spPr>
          </p:pic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6A466302-EFB7-FE44-9DDA-035EC3D13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5761" y="381000"/>
                <a:ext cx="6021837" cy="1227880"/>
              </a:xfrm>
              <a:prstGeom prst="rect">
                <a:avLst/>
              </a:prstGeom>
            </p:spPr>
          </p:pic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7EE008FD-55E1-F543-838B-969BFFE4B533}"/>
                </a:ext>
              </a:extLst>
            </p:cNvPr>
            <p:cNvGrpSpPr/>
            <p:nvPr/>
          </p:nvGrpSpPr>
          <p:grpSpPr>
            <a:xfrm>
              <a:off x="0" y="3090176"/>
              <a:ext cx="12087673" cy="3767824"/>
              <a:chOff x="0" y="3090176"/>
              <a:chExt cx="12087673" cy="3767824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E21B0951-400B-D440-9F68-E56BE066FC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090178"/>
                <a:ext cx="8477598" cy="3767822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AA28E89B-9623-754E-BB60-945F9EF1D9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7076" y="3090176"/>
                <a:ext cx="3640597" cy="3767823"/>
              </a:xfrm>
              <a:prstGeom prst="rect">
                <a:avLst/>
              </a:prstGeom>
            </p:spPr>
          </p:pic>
        </p:grpSp>
      </p:grpSp>
      <p:sp>
        <p:nvSpPr>
          <p:cNvPr id="15" name="标题 1">
            <a:extLst>
              <a:ext uri="{FF2B5EF4-FFF2-40B4-BE49-F238E27FC236}">
                <a16:creationId xmlns:a16="http://schemas.microsoft.com/office/drawing/2014/main" id="{52EC7CA5-BF55-3F46-B7F6-D675F4C5CA6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46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Interesting physics region</a:t>
            </a:r>
            <a:endParaRPr lang="zh-CN" altLang="en-US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8D0A6C8-88AB-8F48-960B-1E7C0A696B69}"/>
              </a:ext>
            </a:extLst>
          </p:cNvPr>
          <p:cNvGrpSpPr/>
          <p:nvPr/>
        </p:nvGrpSpPr>
        <p:grpSpPr>
          <a:xfrm>
            <a:off x="602067" y="639856"/>
            <a:ext cx="7235438" cy="467845"/>
            <a:chOff x="602067" y="872084"/>
            <a:chExt cx="7235438" cy="467845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B4D4261-7137-EE4D-9F9A-828CA927D95E}"/>
                </a:ext>
              </a:extLst>
            </p:cNvPr>
            <p:cNvSpPr txBox="1"/>
            <p:nvPr/>
          </p:nvSpPr>
          <p:spPr>
            <a:xfrm>
              <a:off x="602067" y="878264"/>
              <a:ext cx="1048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Low Q</a:t>
              </a:r>
              <a:endParaRPr kumimoji="1" lang="zh-CN" altLang="en-US" sz="2400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2DE62A8-2FB9-3248-91B8-9513C653BB76}"/>
                </a:ext>
              </a:extLst>
            </p:cNvPr>
            <p:cNvSpPr txBox="1"/>
            <p:nvPr/>
          </p:nvSpPr>
          <p:spPr>
            <a:xfrm>
              <a:off x="3451368" y="872084"/>
              <a:ext cx="4386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Hadron structure at long distances</a:t>
              </a:r>
              <a:endParaRPr kumimoji="1" lang="zh-CN" altLang="en-US" sz="2400" dirty="0"/>
            </a:p>
          </p:txBody>
        </p:sp>
        <p:sp>
          <p:nvSpPr>
            <p:cNvPr id="18" name="箭头: 左 2">
              <a:extLst>
                <a:ext uri="{FF2B5EF4-FFF2-40B4-BE49-F238E27FC236}">
                  <a16:creationId xmlns:a16="http://schemas.microsoft.com/office/drawing/2014/main" id="{72114532-D9BD-E04F-8E76-8F1108285534}"/>
                </a:ext>
              </a:extLst>
            </p:cNvPr>
            <p:cNvSpPr/>
            <p:nvPr/>
          </p:nvSpPr>
          <p:spPr>
            <a:xfrm rot="10800000" flipV="1">
              <a:off x="2238756" y="981189"/>
              <a:ext cx="624608" cy="24345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灯片编号占位符 2">
            <a:extLst>
              <a:ext uri="{FF2B5EF4-FFF2-40B4-BE49-F238E27FC236}">
                <a16:creationId xmlns:a16="http://schemas.microsoft.com/office/drawing/2014/main" id="{B6B6DB9C-A0AC-024C-B2D3-EC8EC8CA2D6C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C12D2D-BBCD-4567-B101-484264F0B688}" type="slidenum">
              <a:rPr lang="zh-CN" altLang="en-US" b="1" smtClean="0"/>
              <a:pPr algn="r"/>
              <a:t>2</a:t>
            </a:fld>
            <a:endParaRPr lang="zh-CN" altLang="en-US" b="1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17237883-32DC-734F-A6FC-F957FC5CAF5E}"/>
              </a:ext>
            </a:extLst>
          </p:cNvPr>
          <p:cNvSpPr/>
          <p:nvPr/>
        </p:nvSpPr>
        <p:spPr>
          <a:xfrm>
            <a:off x="8273143" y="2598057"/>
            <a:ext cx="1756228" cy="4230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735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9FBF458-1371-664E-96F2-F834A5F216DF}"/>
                  </a:ext>
                </a:extLst>
              </p:cNvPr>
              <p:cNvSpPr txBox="1"/>
              <p:nvPr/>
            </p:nvSpPr>
            <p:spPr>
              <a:xfrm>
                <a:off x="756000" y="1096473"/>
                <a:ext cx="10861163" cy="1430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altLang="zh-CN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Compton tensor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𝑖𝑞𝑥</m:t>
                          </m:r>
                        </m:sup>
                      </m:sSup>
                      <m:d>
                        <m:dPr>
                          <m:begChr m:val="⟨"/>
                          <m:endChr m:val="⟩"/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𝑁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𝑥</m:t>
                                  </m:r>
                                  <m:r>
                                    <a:rPr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,</m:t>
                                  </m:r>
                                  <m:r>
                                    <a:rPr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𝑡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𝜈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𝑁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𝐵𝑜𝑟𝑛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))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b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bSup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9FBF458-1371-664E-96F2-F834A5F21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00" y="1096473"/>
                <a:ext cx="10861163" cy="1430456"/>
              </a:xfrm>
              <a:prstGeom prst="rect">
                <a:avLst/>
              </a:prstGeom>
              <a:blipFill>
                <a:blip r:embed="rId2"/>
                <a:stretch>
                  <a:fillRect l="-1869" t="-48246" b="-1175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箭头: 右 14">
            <a:extLst>
              <a:ext uri="{FF2B5EF4-FFF2-40B4-BE49-F238E27FC236}">
                <a16:creationId xmlns:a16="http://schemas.microsoft.com/office/drawing/2014/main" id="{5EC1CF98-B552-DD46-95AD-E8D93DA898A2}"/>
              </a:ext>
            </a:extLst>
          </p:cNvPr>
          <p:cNvSpPr/>
          <p:nvPr/>
        </p:nvSpPr>
        <p:spPr>
          <a:xfrm rot="7650594">
            <a:off x="4211994" y="1440270"/>
            <a:ext cx="507367" cy="302908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AB0077E-8AFE-3D44-A5EC-DA0C309F024F}"/>
                  </a:ext>
                </a:extLst>
              </p:cNvPr>
              <p:cNvSpPr txBox="1"/>
              <p:nvPr/>
            </p:nvSpPr>
            <p:spPr>
              <a:xfrm>
                <a:off x="3145234" y="924767"/>
                <a:ext cx="3190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Lattice QCD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𝐻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𝜇𝜈</m:t>
                        </m:r>
                      </m:sup>
                    </m:sSup>
                    <m:d>
                      <m:d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𝑥</m:t>
                        </m:r>
                      </m:e>
                    </m:d>
                  </m:oMath>
                </a14:m>
                <a:endParaRPr lang="zh-CN" alt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AB0077E-8AFE-3D44-A5EC-DA0C309F0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234" y="924767"/>
                <a:ext cx="3190104" cy="400110"/>
              </a:xfrm>
              <a:prstGeom prst="rect">
                <a:avLst/>
              </a:prstGeom>
              <a:blipFill>
                <a:blip r:embed="rId6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>
            <a:extLst>
              <a:ext uri="{FF2B5EF4-FFF2-40B4-BE49-F238E27FC236}">
                <a16:creationId xmlns:a16="http://schemas.microsoft.com/office/drawing/2014/main" id="{9D646E56-1AB6-3445-923D-834CE3765626}"/>
              </a:ext>
            </a:extLst>
          </p:cNvPr>
          <p:cNvGrpSpPr/>
          <p:nvPr/>
        </p:nvGrpSpPr>
        <p:grpSpPr>
          <a:xfrm>
            <a:off x="9295817" y="662231"/>
            <a:ext cx="2057983" cy="1009266"/>
            <a:chOff x="9295817" y="712780"/>
            <a:chExt cx="2057983" cy="1009266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59854FF-9A88-B44F-A549-0A920268B1B5}"/>
                </a:ext>
              </a:extLst>
            </p:cNvPr>
            <p:cNvGrpSpPr/>
            <p:nvPr/>
          </p:nvGrpSpPr>
          <p:grpSpPr>
            <a:xfrm>
              <a:off x="9295817" y="712780"/>
              <a:ext cx="2057983" cy="537193"/>
              <a:chOff x="9018034" y="1096010"/>
              <a:chExt cx="2057983" cy="537193"/>
            </a:xfrm>
          </p:grpSpPr>
          <p:sp>
            <p:nvSpPr>
              <p:cNvPr id="17" name="任意多边形: 形状 17">
                <a:extLst>
                  <a:ext uri="{FF2B5EF4-FFF2-40B4-BE49-F238E27FC236}">
                    <a16:creationId xmlns:a16="http://schemas.microsoft.com/office/drawing/2014/main" id="{82078D53-03EB-004C-8C1A-7FE57FC78D19}"/>
                  </a:ext>
                </a:extLst>
              </p:cNvPr>
              <p:cNvSpPr/>
              <p:nvPr/>
            </p:nvSpPr>
            <p:spPr>
              <a:xfrm rot="9360000">
                <a:off x="10440000" y="1296000"/>
                <a:ext cx="636017" cy="112405"/>
              </a:xfrm>
              <a:custGeom>
                <a:avLst/>
                <a:gdLst>
                  <a:gd name="connsiteX0" fmla="*/ 0 w 10108018"/>
                  <a:gd name="connsiteY0" fmla="*/ 63795 h 1857171"/>
                  <a:gd name="connsiteX1" fmla="*/ 1736651 w 10108018"/>
                  <a:gd name="connsiteY1" fmla="*/ 1857153 h 1857171"/>
                  <a:gd name="connsiteX2" fmla="*/ 3473302 w 10108018"/>
                  <a:gd name="connsiteY2" fmla="*/ 35442 h 1857171"/>
                  <a:gd name="connsiteX3" fmla="*/ 5181600 w 10108018"/>
                  <a:gd name="connsiteY3" fmla="*/ 1857153 h 1857171"/>
                  <a:gd name="connsiteX4" fmla="*/ 6939516 w 10108018"/>
                  <a:gd name="connsiteY4" fmla="*/ 63795 h 1857171"/>
                  <a:gd name="connsiteX5" fmla="*/ 8683256 w 10108018"/>
                  <a:gd name="connsiteY5" fmla="*/ 1842977 h 1857171"/>
                  <a:gd name="connsiteX6" fmla="*/ 10108018 w 10108018"/>
                  <a:gd name="connsiteY6" fmla="*/ 0 h 1857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08018" h="1857171">
                    <a:moveTo>
                      <a:pt x="0" y="63795"/>
                    </a:moveTo>
                    <a:cubicBezTo>
                      <a:pt x="578883" y="962836"/>
                      <a:pt x="1157767" y="1861878"/>
                      <a:pt x="1736651" y="1857153"/>
                    </a:cubicBezTo>
                    <a:cubicBezTo>
                      <a:pt x="2315535" y="1852428"/>
                      <a:pt x="2899144" y="35442"/>
                      <a:pt x="3473302" y="35442"/>
                    </a:cubicBezTo>
                    <a:cubicBezTo>
                      <a:pt x="4047460" y="35442"/>
                      <a:pt x="4603898" y="1852428"/>
                      <a:pt x="5181600" y="1857153"/>
                    </a:cubicBezTo>
                    <a:cubicBezTo>
                      <a:pt x="5759302" y="1861879"/>
                      <a:pt x="6355907" y="66158"/>
                      <a:pt x="6939516" y="63795"/>
                    </a:cubicBezTo>
                    <a:cubicBezTo>
                      <a:pt x="7523125" y="61432"/>
                      <a:pt x="8155172" y="1853610"/>
                      <a:pt x="8683256" y="1842977"/>
                    </a:cubicBezTo>
                    <a:cubicBezTo>
                      <a:pt x="9211340" y="1832345"/>
                      <a:pt x="9880009" y="297712"/>
                      <a:pt x="10108018" y="0"/>
                    </a:cubicBezTo>
                  </a:path>
                </a:pathLst>
              </a:cu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A08A7A95-B59B-6042-B81C-118A8D8D41F9}"/>
                  </a:ext>
                </a:extLst>
              </p:cNvPr>
              <p:cNvGrpSpPr/>
              <p:nvPr/>
            </p:nvGrpSpPr>
            <p:grpSpPr>
              <a:xfrm>
                <a:off x="9018034" y="1096010"/>
                <a:ext cx="2039799" cy="537193"/>
                <a:chOff x="9018034" y="1096010"/>
                <a:chExt cx="2039799" cy="537193"/>
              </a:xfrm>
            </p:grpSpPr>
            <p:grpSp>
              <p:nvGrpSpPr>
                <p:cNvPr id="19" name="组合 18">
                  <a:extLst>
                    <a:ext uri="{FF2B5EF4-FFF2-40B4-BE49-F238E27FC236}">
                      <a16:creationId xmlns:a16="http://schemas.microsoft.com/office/drawing/2014/main" id="{F34C62F6-34C2-C24B-84C6-0EC381CA22E0}"/>
                    </a:ext>
                  </a:extLst>
                </p:cNvPr>
                <p:cNvGrpSpPr/>
                <p:nvPr/>
              </p:nvGrpSpPr>
              <p:grpSpPr>
                <a:xfrm>
                  <a:off x="9018034" y="1306734"/>
                  <a:ext cx="2039799" cy="326469"/>
                  <a:chOff x="2257742" y="5021149"/>
                  <a:chExt cx="2039799" cy="326469"/>
                </a:xfrm>
              </p:grpSpPr>
              <p:cxnSp>
                <p:nvCxnSpPr>
                  <p:cNvPr id="23" name="直接箭头连接符 23">
                    <a:extLst>
                      <a:ext uri="{FF2B5EF4-FFF2-40B4-BE49-F238E27FC236}">
                        <a16:creationId xmlns:a16="http://schemas.microsoft.com/office/drawing/2014/main" id="{C878D508-8D16-1C44-8F77-4FEE010732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200000" flipH="1">
                    <a:off x="3607708" y="5244415"/>
                    <a:ext cx="360000" cy="0"/>
                  </a:xfrm>
                  <a:prstGeom prst="straightConnector1">
                    <a:avLst/>
                  </a:prstGeom>
                  <a:ln w="34925"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箭头连接符 24">
                    <a:extLst>
                      <a:ext uri="{FF2B5EF4-FFF2-40B4-BE49-F238E27FC236}">
                        <a16:creationId xmlns:a16="http://schemas.microsoft.com/office/drawing/2014/main" id="{69795835-2140-A24A-96A0-65566A6E81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20400000" flipH="1">
                    <a:off x="2545616" y="5298415"/>
                    <a:ext cx="216000" cy="0"/>
                  </a:xfrm>
                  <a:prstGeom prst="straightConnector1">
                    <a:avLst/>
                  </a:prstGeom>
                  <a:ln w="34925"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5">
                    <a:extLst>
                      <a:ext uri="{FF2B5EF4-FFF2-40B4-BE49-F238E27FC236}">
                        <a16:creationId xmlns:a16="http://schemas.microsoft.com/office/drawing/2014/main" id="{236F6BA6-1746-1F48-AA55-95700EC2E3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20400000">
                    <a:off x="2291737" y="5327851"/>
                    <a:ext cx="576000" cy="0"/>
                  </a:xfrm>
                  <a:prstGeom prst="line">
                    <a:avLst/>
                  </a:prstGeom>
                  <a:ln w="3492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接箭头连接符 26">
                    <a:extLst>
                      <a:ext uri="{FF2B5EF4-FFF2-40B4-BE49-F238E27FC236}">
                        <a16:creationId xmlns:a16="http://schemas.microsoft.com/office/drawing/2014/main" id="{DE491CE0-02DD-CF45-A0C4-1649B5FF3B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200000" flipH="1">
                    <a:off x="3829541" y="5347618"/>
                    <a:ext cx="468000" cy="0"/>
                  </a:xfrm>
                  <a:prstGeom prst="straightConnector1">
                    <a:avLst/>
                  </a:prstGeom>
                  <a:ln w="34925"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任意多边形: 形状 27">
                    <a:extLst>
                      <a:ext uri="{FF2B5EF4-FFF2-40B4-BE49-F238E27FC236}">
                        <a16:creationId xmlns:a16="http://schemas.microsoft.com/office/drawing/2014/main" id="{02120C5C-A97F-B84E-9FC5-3761DEC0920E}"/>
                      </a:ext>
                    </a:extLst>
                  </p:cNvPr>
                  <p:cNvSpPr/>
                  <p:nvPr/>
                </p:nvSpPr>
                <p:spPr>
                  <a:xfrm rot="12240000" flipH="1">
                    <a:off x="2257742" y="5021149"/>
                    <a:ext cx="636017" cy="112405"/>
                  </a:xfrm>
                  <a:custGeom>
                    <a:avLst/>
                    <a:gdLst>
                      <a:gd name="connsiteX0" fmla="*/ 0 w 10108018"/>
                      <a:gd name="connsiteY0" fmla="*/ 63795 h 1857171"/>
                      <a:gd name="connsiteX1" fmla="*/ 1736651 w 10108018"/>
                      <a:gd name="connsiteY1" fmla="*/ 1857153 h 1857171"/>
                      <a:gd name="connsiteX2" fmla="*/ 3473302 w 10108018"/>
                      <a:gd name="connsiteY2" fmla="*/ 35442 h 1857171"/>
                      <a:gd name="connsiteX3" fmla="*/ 5181600 w 10108018"/>
                      <a:gd name="connsiteY3" fmla="*/ 1857153 h 1857171"/>
                      <a:gd name="connsiteX4" fmla="*/ 6939516 w 10108018"/>
                      <a:gd name="connsiteY4" fmla="*/ 63795 h 1857171"/>
                      <a:gd name="connsiteX5" fmla="*/ 8683256 w 10108018"/>
                      <a:gd name="connsiteY5" fmla="*/ 1842977 h 1857171"/>
                      <a:gd name="connsiteX6" fmla="*/ 10108018 w 10108018"/>
                      <a:gd name="connsiteY6" fmla="*/ 0 h 1857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108018" h="1857171">
                        <a:moveTo>
                          <a:pt x="0" y="63795"/>
                        </a:moveTo>
                        <a:cubicBezTo>
                          <a:pt x="578883" y="962836"/>
                          <a:pt x="1157767" y="1861878"/>
                          <a:pt x="1736651" y="1857153"/>
                        </a:cubicBezTo>
                        <a:cubicBezTo>
                          <a:pt x="2315535" y="1852428"/>
                          <a:pt x="2899144" y="35442"/>
                          <a:pt x="3473302" y="35442"/>
                        </a:cubicBezTo>
                        <a:cubicBezTo>
                          <a:pt x="4047460" y="35442"/>
                          <a:pt x="4603898" y="1852428"/>
                          <a:pt x="5181600" y="1857153"/>
                        </a:cubicBezTo>
                        <a:cubicBezTo>
                          <a:pt x="5759302" y="1861879"/>
                          <a:pt x="6355907" y="66158"/>
                          <a:pt x="6939516" y="63795"/>
                        </a:cubicBezTo>
                        <a:cubicBezTo>
                          <a:pt x="7523125" y="61432"/>
                          <a:pt x="8155172" y="1853610"/>
                          <a:pt x="8683256" y="1842977"/>
                        </a:cubicBezTo>
                        <a:cubicBezTo>
                          <a:pt x="9211340" y="1832345"/>
                          <a:pt x="9880009" y="297712"/>
                          <a:pt x="10108018" y="0"/>
                        </a:cubicBezTo>
                      </a:path>
                    </a:pathLst>
                  </a:custGeom>
                  <a:noFill/>
                  <a:ln w="3492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0" name="椭圆 19">
                  <a:extLst>
                    <a:ext uri="{FF2B5EF4-FFF2-40B4-BE49-F238E27FC236}">
                      <a16:creationId xmlns:a16="http://schemas.microsoft.com/office/drawing/2014/main" id="{212EEE8F-3A60-E646-9625-05E58F95D7B7}"/>
                    </a:ext>
                  </a:extLst>
                </p:cNvPr>
                <p:cNvSpPr/>
                <p:nvPr/>
              </p:nvSpPr>
              <p:spPr>
                <a:xfrm>
                  <a:off x="9594006" y="1395203"/>
                  <a:ext cx="934082" cy="22323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文本框 20">
                      <a:extLst>
                        <a:ext uri="{FF2B5EF4-FFF2-40B4-BE49-F238E27FC236}">
                          <a16:creationId xmlns:a16="http://schemas.microsoft.com/office/drawing/2014/main" id="{FEAE212D-BE80-FB49-B8C0-7120A54EE1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526491" y="1096010"/>
                      <a:ext cx="24585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22" name="文本框 21">
                      <a:extLst>
                        <a:ext uri="{FF2B5EF4-FFF2-40B4-BE49-F238E27FC236}">
                          <a16:creationId xmlns:a16="http://schemas.microsoft.com/office/drawing/2014/main" id="{5FC4A8DE-175F-98F0-9B2A-5015DFB9729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26491" y="1096010"/>
                      <a:ext cx="245854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r="-21951" b="-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文本框 21">
                      <a:extLst>
                        <a:ext uri="{FF2B5EF4-FFF2-40B4-BE49-F238E27FC236}">
                          <a16:creationId xmlns:a16="http://schemas.microsoft.com/office/drawing/2014/main" id="{634ED63B-778A-6C44-AE28-8E54BF7EA2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82234" y="1102000"/>
                      <a:ext cx="24585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23" name="文本框 22">
                      <a:extLst>
                        <a:ext uri="{FF2B5EF4-FFF2-40B4-BE49-F238E27FC236}">
                          <a16:creationId xmlns:a16="http://schemas.microsoft.com/office/drawing/2014/main" id="{D9DF87C6-C672-C8F8-6B02-6C1A5ADC802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82234" y="1102000"/>
                      <a:ext cx="245854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r="-73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F696C011-86A0-B74A-A132-5EAE48BF963D}"/>
                    </a:ext>
                  </a:extLst>
                </p:cNvPr>
                <p:cNvSpPr txBox="1"/>
                <p:nvPr/>
              </p:nvSpPr>
              <p:spPr>
                <a:xfrm>
                  <a:off x="10099539" y="1352714"/>
                  <a:ext cx="4285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2843E26C-AB1D-4A5C-CCAD-C1579791D4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9539" y="1352714"/>
                  <a:ext cx="428549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1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标题 1">
            <a:extLst>
              <a:ext uri="{FF2B5EF4-FFF2-40B4-BE49-F238E27FC236}">
                <a16:creationId xmlns:a16="http://schemas.microsoft.com/office/drawing/2014/main" id="{DC4E9577-0411-FA41-934B-823A3EE999B0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10515600" cy="64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Electric polarizability from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4-pt function</a:t>
            </a:r>
            <a:endParaRPr lang="zh-CN" altLang="en-US" dirty="0"/>
          </a:p>
        </p:txBody>
      </p:sp>
      <p:sp>
        <p:nvSpPr>
          <p:cNvPr id="29" name="灯片编号占位符 2">
            <a:extLst>
              <a:ext uri="{FF2B5EF4-FFF2-40B4-BE49-F238E27FC236}">
                <a16:creationId xmlns:a16="http://schemas.microsoft.com/office/drawing/2014/main" id="{6BB407F1-E8E8-4B40-9CE7-DB582E0D5EDF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C12D2D-BBCD-4567-B101-484264F0B688}" type="slidenum">
              <a:rPr lang="zh-CN" altLang="en-US" b="1" smtClean="0"/>
              <a:pPr algn="r"/>
              <a:t>20</a:t>
            </a:fld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9E6987D-6FED-FA4E-8F21-F99761EA0276}"/>
                  </a:ext>
                </a:extLst>
              </p:cNvPr>
              <p:cNvSpPr txBox="1"/>
              <p:nvPr/>
            </p:nvSpPr>
            <p:spPr>
              <a:xfrm>
                <a:off x="9005514" y="1100034"/>
                <a:ext cx="3029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9E6987D-6FED-FA4E-8F21-F99761EA0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514" y="1100034"/>
                <a:ext cx="302909" cy="369332"/>
              </a:xfrm>
              <a:prstGeom prst="rect">
                <a:avLst/>
              </a:prstGeom>
              <a:blipFill>
                <a:blip r:embed="rId10"/>
                <a:stretch>
                  <a:fillRect r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B990DEE-02F4-5E42-879D-BC11EF190418}"/>
                  </a:ext>
                </a:extLst>
              </p:cNvPr>
              <p:cNvSpPr txBox="1"/>
              <p:nvPr/>
            </p:nvSpPr>
            <p:spPr>
              <a:xfrm>
                <a:off x="9000815" y="668221"/>
                <a:ext cx="3029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B990DEE-02F4-5E42-879D-BC11EF190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815" y="668221"/>
                <a:ext cx="302909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>
            <a:extLst>
              <a:ext uri="{FF2B5EF4-FFF2-40B4-BE49-F238E27FC236}">
                <a16:creationId xmlns:a16="http://schemas.microsoft.com/office/drawing/2014/main" id="{71F3999B-D746-954F-AE80-2F59ACB2693A}"/>
              </a:ext>
            </a:extLst>
          </p:cNvPr>
          <p:cNvSpPr/>
          <p:nvPr/>
        </p:nvSpPr>
        <p:spPr>
          <a:xfrm flipV="1">
            <a:off x="4740287" y="4391616"/>
            <a:ext cx="3704466" cy="684178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内容占位符 2">
                <a:extLst>
                  <a:ext uri="{FF2B5EF4-FFF2-40B4-BE49-F238E27FC236}">
                    <a16:creationId xmlns:a16="http://schemas.microsoft.com/office/drawing/2014/main" id="{F93F019C-C271-824B-BD5A-0C9D833061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8063" y="3048040"/>
                <a:ext cx="10515600" cy="20277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0, </m:t>
                        </m:r>
                        <m:acc>
                          <m:accPr>
                            <m:chr m:val="⃗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acc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𝛼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𝐸</m:t>
                        </m:r>
                      </m:sub>
                    </m:sSub>
                    <m:r>
                      <m:rPr>
                        <m:aln/>
                      </m:rPr>
                      <a:rPr lang="en-US" altLang="zh-CN" sz="20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−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𝑒𝑚</m:t>
                            </m:r>
                          </m:sub>
                        </m:sSub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𝑀</m:t>
                        </m:r>
                      </m:den>
                    </m:f>
                    <m:nary>
                      <m:naryPr>
                        <m:subHide m:val="on"/>
                        <m:sup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4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00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𝐺𝑆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00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+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𝛼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𝐸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𝑟</m:t>
                        </m:r>
                      </m:sup>
                    </m:sSubSup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,0,0,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         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𝛼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𝐸</m:t>
                        </m:r>
                      </m:sub>
                    </m:sSub>
                    <m:r>
                      <m:rPr>
                        <m:aln/>
                      </m:rPr>
                      <a:rPr lang="en-US" altLang="zh-CN" sz="20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𝑒𝑚</m:t>
                            </m:r>
                          </m:sub>
                        </m:sSub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4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𝑀</m:t>
                        </m:r>
                      </m:den>
                    </m:f>
                    <m:nary>
                      <m:naryPr>
                        <m:subHide m:val="on"/>
                        <m:sup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4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𝑥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𝑡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0</m:t>
                                </m:r>
                                <m: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𝑖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𝐺𝑆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0</m:t>
                                </m:r>
                                <m: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𝑖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+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𝛼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𝐸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𝑟</m:t>
                        </m:r>
                      </m:sup>
                    </m:sSubSup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               </m:t>
                        </m:r>
                        <m:r>
                          <m:rPr>
                            <m:nor/>
                          </m:rPr>
                          <a:rPr lang="en-US" altLang="zh-CN" sz="2000" dirty="0"/>
                          <m:t>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𝛼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𝐸</m:t>
                        </m:r>
                      </m:sub>
                    </m:sSub>
                    <m:r>
                      <m:rPr>
                        <m:aln/>
                      </m:rPr>
                      <a:rPr lang="en-US" altLang="zh-CN" sz="20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−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𝑒𝑚</m:t>
                            </m:r>
                          </m:sub>
                        </m:sSub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𝑀</m:t>
                        </m:r>
                      </m:den>
                    </m:f>
                    <m:nary>
                      <m:naryPr>
                        <m:subHide m:val="on"/>
                        <m:sup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4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𝑥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 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𝑖</m:t>
                            </m:r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𝑖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+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𝛼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𝐸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𝑟</m:t>
                        </m:r>
                      </m:sup>
                    </m:sSubSup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内容占位符 2">
                <a:extLst>
                  <a:ext uri="{FF2B5EF4-FFF2-40B4-BE49-F238E27FC236}">
                    <a16:creationId xmlns:a16="http://schemas.microsoft.com/office/drawing/2014/main" id="{F93F019C-C271-824B-BD5A-0C9D83306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063" y="3048040"/>
                <a:ext cx="10515600" cy="2027754"/>
              </a:xfrm>
              <a:prstGeom prst="rect">
                <a:avLst/>
              </a:prstGeom>
              <a:blipFill>
                <a:blip r:embed="rId12"/>
                <a:stretch>
                  <a:fillRect l="-483" t="-23125" b="-3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40A8E13A-136D-FE45-ABA4-943D4860A219}"/>
                  </a:ext>
                </a:extLst>
              </p:cNvPr>
              <p:cNvSpPr txBox="1"/>
              <p:nvPr/>
            </p:nvSpPr>
            <p:spPr>
              <a:xfrm>
                <a:off x="756000" y="2526100"/>
                <a:ext cx="6118412" cy="435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Derive 3 formula 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40A8E13A-136D-FE45-ABA4-943D4860A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00" y="2526100"/>
                <a:ext cx="6118412" cy="435889"/>
              </a:xfrm>
              <a:prstGeom prst="rect">
                <a:avLst/>
              </a:prstGeom>
              <a:blipFill>
                <a:blip r:embed="rId13"/>
                <a:stretch>
                  <a:fillRect l="-828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箭头: 右 31">
            <a:extLst>
              <a:ext uri="{FF2B5EF4-FFF2-40B4-BE49-F238E27FC236}">
                <a16:creationId xmlns:a16="http://schemas.microsoft.com/office/drawing/2014/main" id="{3F0A5F80-0989-9442-9A0E-022301CF3A59}"/>
              </a:ext>
            </a:extLst>
          </p:cNvPr>
          <p:cNvSpPr/>
          <p:nvPr/>
        </p:nvSpPr>
        <p:spPr>
          <a:xfrm>
            <a:off x="8649408" y="4559541"/>
            <a:ext cx="752249" cy="32527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DA47155-CD18-BD47-889E-CA0478540A34}"/>
              </a:ext>
            </a:extLst>
          </p:cNvPr>
          <p:cNvSpPr txBox="1"/>
          <p:nvPr/>
        </p:nvSpPr>
        <p:spPr>
          <a:xfrm>
            <a:off x="9477583" y="4507163"/>
            <a:ext cx="1749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choice</a:t>
            </a:r>
            <a:endParaRPr lang="zh-CN" alt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147D89A9-633A-7B4F-8054-660F7A5811F4}"/>
                  </a:ext>
                </a:extLst>
              </p:cNvPr>
              <p:cNvSpPr txBox="1"/>
              <p:nvPr/>
            </p:nvSpPr>
            <p:spPr>
              <a:xfrm>
                <a:off x="8058999" y="5346884"/>
                <a:ext cx="3432028" cy="41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𝐻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𝑖𝑖</m:t>
                          </m:r>
                        </m:sup>
                      </m:sSup>
                      <m:d>
                        <m:d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dPr>
                        <m:e>
                          <m: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𝑥</m:t>
                          </m:r>
                          <m: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,</m:t>
                          </m:r>
                          <m: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=⟨</m:t>
                      </m:r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𝑁</m:t>
                      </m:r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|</m:t>
                      </m:r>
                      <m:sSup>
                        <m:s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𝐽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dPr>
                        <m:e>
                          <m: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𝐽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dPr>
                        <m:e>
                          <m: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0</m:t>
                          </m:r>
                        </m:e>
                      </m:d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|</m:t>
                      </m:r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𝑁</m:t>
                      </m:r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⟩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147D89A9-633A-7B4F-8054-660F7A581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999" y="5346884"/>
                <a:ext cx="3432028" cy="410112"/>
              </a:xfrm>
              <a:prstGeom prst="rect">
                <a:avLst/>
              </a:prstGeom>
              <a:blipFill>
                <a:blip r:embed="rId14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箭头: 右 13">
            <a:extLst>
              <a:ext uri="{FF2B5EF4-FFF2-40B4-BE49-F238E27FC236}">
                <a16:creationId xmlns:a16="http://schemas.microsoft.com/office/drawing/2014/main" id="{84CC2B3A-33A6-3645-BAE8-4FBDE6795D0B}"/>
              </a:ext>
            </a:extLst>
          </p:cNvPr>
          <p:cNvSpPr/>
          <p:nvPr/>
        </p:nvSpPr>
        <p:spPr>
          <a:xfrm rot="12688512" flipH="1">
            <a:off x="7305786" y="4993863"/>
            <a:ext cx="873984" cy="396949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9529D67-CAB2-114F-9982-19B72B2B9BCC}"/>
                  </a:ext>
                </a:extLst>
              </p:cNvPr>
              <p:cNvSpPr txBox="1"/>
              <p:nvPr/>
            </p:nvSpPr>
            <p:spPr>
              <a:xfrm>
                <a:off x="756000" y="5314685"/>
                <a:ext cx="6118412" cy="435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Residual term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𝛼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𝐸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analytically known</a:t>
                </a: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9529D67-CAB2-114F-9982-19B72B2B9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00" y="5314685"/>
                <a:ext cx="6118412" cy="435889"/>
              </a:xfrm>
              <a:prstGeom prst="rect">
                <a:avLst/>
              </a:prstGeom>
              <a:blipFill>
                <a:blip r:embed="rId15"/>
                <a:stretch>
                  <a:fillRect l="-828" b="-2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CD8B5442-EA3E-FC4D-9B46-1F88030B8F83}"/>
                  </a:ext>
                </a:extLst>
              </p:cNvPr>
              <p:cNvSpPr txBox="1"/>
              <p:nvPr/>
            </p:nvSpPr>
            <p:spPr>
              <a:xfrm>
                <a:off x="1860177" y="5774791"/>
                <a:ext cx="10515600" cy="91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𝑒𝑚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𝑀</m:t>
                        </m:r>
                      </m:den>
                    </m:f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sub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𝜅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⟨</m:t>
                            </m:r>
                            <m:sSubSup>
                              <m:sSubSupPr>
                                <m:ctrlPr>
                                  <a:rPr lang="en-US" altLang="zh-CN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sub>
                              <m:sup>
                                <m:r>
                                  <a:rPr lang="en-US" altLang="zh-CN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⟩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CD8B5442-EA3E-FC4D-9B46-1F88030B8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177" y="5774791"/>
                <a:ext cx="10515600" cy="916276"/>
              </a:xfrm>
              <a:prstGeom prst="rect">
                <a:avLst/>
              </a:prstGeom>
              <a:blipFill>
                <a:blip r:embed="rId1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接箭头连接符 17">
            <a:extLst>
              <a:ext uri="{FF2B5EF4-FFF2-40B4-BE49-F238E27FC236}">
                <a16:creationId xmlns:a16="http://schemas.microsoft.com/office/drawing/2014/main" id="{993122E9-8821-1E4D-B952-8C3047725B4B}"/>
              </a:ext>
            </a:extLst>
          </p:cNvPr>
          <p:cNvCxnSpPr>
            <a:cxnSpLocks/>
          </p:cNvCxnSpPr>
          <p:nvPr/>
        </p:nvCxnSpPr>
        <p:spPr>
          <a:xfrm flipH="1">
            <a:off x="4370294" y="6039584"/>
            <a:ext cx="2178424" cy="537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17">
            <a:extLst>
              <a:ext uri="{FF2B5EF4-FFF2-40B4-BE49-F238E27FC236}">
                <a16:creationId xmlns:a16="http://schemas.microsoft.com/office/drawing/2014/main" id="{A6CECF09-A9A2-DE44-8264-B758938DBF33}"/>
              </a:ext>
            </a:extLst>
          </p:cNvPr>
          <p:cNvCxnSpPr>
            <a:cxnSpLocks/>
          </p:cNvCxnSpPr>
          <p:nvPr/>
        </p:nvCxnSpPr>
        <p:spPr>
          <a:xfrm flipH="1">
            <a:off x="5706634" y="6093372"/>
            <a:ext cx="842084" cy="834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5E63FB93-31C1-9E45-B077-49DB3BC5C1F3}"/>
              </a:ext>
            </a:extLst>
          </p:cNvPr>
          <p:cNvSpPr txBox="1"/>
          <p:nvPr/>
        </p:nvSpPr>
        <p:spPr>
          <a:xfrm>
            <a:off x="6590291" y="5877864"/>
            <a:ext cx="501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anomalous magnetic moment &amp; charge radius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FF28DE8-2709-7C4E-8F9E-948589C2973E}"/>
                  </a:ext>
                </a:extLst>
              </p:cNvPr>
              <p:cNvSpPr txBox="1"/>
              <p:nvPr/>
            </p:nvSpPr>
            <p:spPr>
              <a:xfrm>
                <a:off x="6622267" y="6324171"/>
                <a:ext cx="41270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/0, for proton/neutron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FF28DE8-2709-7C4E-8F9E-948589C29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267" y="6324171"/>
                <a:ext cx="4127043" cy="369332"/>
              </a:xfrm>
              <a:prstGeom prst="rect">
                <a:avLst/>
              </a:prstGeom>
              <a:blipFill>
                <a:blip r:embed="rId17"/>
                <a:stretch>
                  <a:fillRect t="-6452" b="-19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618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/>
      <p:bldP spid="34" grpId="0"/>
      <p:bldP spid="36" grpId="0" animBg="1"/>
      <p:bldP spid="37" grpId="0"/>
      <p:bldP spid="38" grpId="0"/>
      <p:bldP spid="39" grpId="0" animBg="1"/>
      <p:bldP spid="40" grpId="0"/>
      <p:bldP spid="41" grpId="0"/>
      <p:bldP spid="44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">
            <a:extLst>
              <a:ext uri="{FF2B5EF4-FFF2-40B4-BE49-F238E27FC236}">
                <a16:creationId xmlns:a16="http://schemas.microsoft.com/office/drawing/2014/main" id="{8D50041E-C9C0-BD40-AB4B-E57957D17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55" y="19433"/>
            <a:ext cx="10512000" cy="972000"/>
          </a:xfrm>
        </p:spPr>
        <p:txBody>
          <a:bodyPr>
            <a:normAutofit/>
          </a:bodyPr>
          <a:lstStyle/>
          <a:p>
            <a:r>
              <a:rPr kumimoji="1"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Signal of hadronic function</a:t>
            </a:r>
            <a:endParaRPr kumimoji="1" lang="zh-CN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灯片编号占位符 2">
            <a:extLst>
              <a:ext uri="{FF2B5EF4-FFF2-40B4-BE49-F238E27FC236}">
                <a16:creationId xmlns:a16="http://schemas.microsoft.com/office/drawing/2014/main" id="{4069ACE2-15EB-CE47-8271-2DEFD5E40EB3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C12D2D-BBCD-4567-B101-484264F0B688}" type="slidenum">
              <a:rPr lang="zh-CN" altLang="en-US" b="1" smtClean="0"/>
              <a:pPr algn="r"/>
              <a:t>21</a:t>
            </a:fld>
            <a:endParaRPr lang="zh-CN" altLang="en-US" b="1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1C127DE-8785-2F4D-B813-6B83F1832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750"/>
          <a:stretch/>
        </p:blipFill>
        <p:spPr>
          <a:xfrm>
            <a:off x="5759109" y="1883569"/>
            <a:ext cx="4481023" cy="3651876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571210A8-9C66-8D4F-83A9-A33955E8E2A0}"/>
              </a:ext>
            </a:extLst>
          </p:cNvPr>
          <p:cNvGrpSpPr/>
          <p:nvPr/>
        </p:nvGrpSpPr>
        <p:grpSpPr>
          <a:xfrm>
            <a:off x="1116387" y="1816161"/>
            <a:ext cx="4481023" cy="3715484"/>
            <a:chOff x="1795107" y="0"/>
            <a:chExt cx="4481023" cy="3715484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544DFC9-CF27-354F-BBAB-BB9CEB9F0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4630"/>
            <a:stretch/>
          </p:blipFill>
          <p:spPr>
            <a:xfrm>
              <a:off x="1795107" y="0"/>
              <a:ext cx="4481023" cy="311144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05F47A0-E7C5-094C-9AB1-A475C09537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1084"/>
            <a:stretch/>
          </p:blipFill>
          <p:spPr>
            <a:xfrm>
              <a:off x="1795107" y="3103966"/>
              <a:ext cx="4481023" cy="6115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内容占位符 2">
                <a:extLst>
                  <a:ext uri="{FF2B5EF4-FFF2-40B4-BE49-F238E27FC236}">
                    <a16:creationId xmlns:a16="http://schemas.microsoft.com/office/drawing/2014/main" id="{6AD45A0E-B6D5-154A-979A-F076E7DF6F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5946" y="1018101"/>
                <a:ext cx="5467989" cy="8388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0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22" name="内容占位符 2">
                <a:extLst>
                  <a:ext uri="{FF2B5EF4-FFF2-40B4-BE49-F238E27FC236}">
                    <a16:creationId xmlns:a16="http://schemas.microsoft.com/office/drawing/2014/main" id="{6AD45A0E-B6D5-154A-979A-F076E7DF6F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5946" y="1018101"/>
                <a:ext cx="5467989" cy="838800"/>
              </a:xfrm>
              <a:blipFill>
                <a:blip r:embed="rId3"/>
                <a:stretch>
                  <a:fillRect l="-12993" t="-125373" b="-1537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接箭头连接符 16">
            <a:extLst>
              <a:ext uri="{FF2B5EF4-FFF2-40B4-BE49-F238E27FC236}">
                <a16:creationId xmlns:a16="http://schemas.microsoft.com/office/drawing/2014/main" id="{B1DB241F-EF7D-7E40-9077-50D0EBF0556D}"/>
              </a:ext>
            </a:extLst>
          </p:cNvPr>
          <p:cNvCxnSpPr>
            <a:cxnSpLocks/>
          </p:cNvCxnSpPr>
          <p:nvPr/>
        </p:nvCxnSpPr>
        <p:spPr>
          <a:xfrm>
            <a:off x="4731559" y="3111440"/>
            <a:ext cx="0" cy="22215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直接箭头连接符 20">
            <a:extLst>
              <a:ext uri="{FF2B5EF4-FFF2-40B4-BE49-F238E27FC236}">
                <a16:creationId xmlns:a16="http://schemas.microsoft.com/office/drawing/2014/main" id="{DB031DDD-06CE-F74B-86D5-C5483A1F2C5C}"/>
              </a:ext>
            </a:extLst>
          </p:cNvPr>
          <p:cNvCxnSpPr>
            <a:cxnSpLocks/>
          </p:cNvCxnSpPr>
          <p:nvPr/>
        </p:nvCxnSpPr>
        <p:spPr>
          <a:xfrm>
            <a:off x="9370043" y="3111440"/>
            <a:ext cx="0" cy="22215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763BFA0F-2972-944B-BC76-52A84409A5C7}"/>
              </a:ext>
            </a:extLst>
          </p:cNvPr>
          <p:cNvSpPr txBox="1"/>
          <p:nvPr/>
        </p:nvSpPr>
        <p:spPr>
          <a:xfrm>
            <a:off x="4136278" y="5299754"/>
            <a:ext cx="130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Truncation</a:t>
            </a:r>
            <a:endParaRPr lang="zh-CN" alt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8F277CB-2C5F-C041-9E57-BA64829FDBE4}"/>
              </a:ext>
            </a:extLst>
          </p:cNvPr>
          <p:cNvSpPr txBox="1"/>
          <p:nvPr/>
        </p:nvSpPr>
        <p:spPr>
          <a:xfrm>
            <a:off x="8767474" y="5272292"/>
            <a:ext cx="130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Truncation</a:t>
            </a:r>
            <a:endParaRPr lang="zh-CN" alt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801C16A-3BE5-7B4F-80A6-1AF1ECC097BA}"/>
              </a:ext>
            </a:extLst>
          </p:cNvPr>
          <p:cNvGrpSpPr/>
          <p:nvPr/>
        </p:nvGrpSpPr>
        <p:grpSpPr>
          <a:xfrm>
            <a:off x="6584376" y="50513"/>
            <a:ext cx="4132560" cy="1765648"/>
            <a:chOff x="6584376" y="50513"/>
            <a:chExt cx="4132560" cy="1765648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1F20B22-7DBB-2142-99A0-FB9845FFC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4376" y="50513"/>
              <a:ext cx="4132560" cy="1765648"/>
            </a:xfrm>
            <a:prstGeom prst="rect">
              <a:avLst/>
            </a:prstGeom>
          </p:spPr>
        </p:pic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55EA1AA7-5710-254B-9D1D-EAA221E02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</a:blip>
            <a:srcRect l="21457" t="38933" r="70217" b="50727"/>
            <a:stretch/>
          </p:blipFill>
          <p:spPr>
            <a:xfrm>
              <a:off x="8530948" y="1295661"/>
              <a:ext cx="269827" cy="143174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0719F84-38F9-5A4F-9F28-9160227193EF}"/>
              </a:ext>
            </a:extLst>
          </p:cNvPr>
          <p:cNvGrpSpPr/>
          <p:nvPr/>
        </p:nvGrpSpPr>
        <p:grpSpPr>
          <a:xfrm>
            <a:off x="143204" y="5916322"/>
            <a:ext cx="13455196" cy="710194"/>
            <a:chOff x="143204" y="5916322"/>
            <a:chExt cx="13455196" cy="7101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C4C70B06-3225-384E-9433-1FFD706C848B}"/>
                    </a:ext>
                  </a:extLst>
                </p:cNvPr>
                <p:cNvSpPr txBox="1"/>
                <p:nvPr/>
              </p:nvSpPr>
              <p:spPr>
                <a:xfrm>
                  <a:off x="143204" y="5916322"/>
                  <a:ext cx="10210663" cy="710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0.96 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𝑓𝑚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(24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0.86 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𝑓𝑚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(32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Dfine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truncation 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77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𝑓𝑚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(24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𝑓𝑚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(32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Dfine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C4C70B06-3225-384E-9433-1FFD706C84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04" y="5916322"/>
                  <a:ext cx="10210663" cy="710194"/>
                </a:xfrm>
                <a:prstGeom prst="rect">
                  <a:avLst/>
                </a:prstGeom>
                <a:blipFill>
                  <a:blip r:embed="rId5"/>
                  <a:stretch>
                    <a:fillRect t="-194643" b="-282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箭头: 右 18">
              <a:extLst>
                <a:ext uri="{FF2B5EF4-FFF2-40B4-BE49-F238E27FC236}">
                  <a16:creationId xmlns:a16="http://schemas.microsoft.com/office/drawing/2014/main" id="{D726B3DC-9971-274B-883D-A9EED4362EDA}"/>
                </a:ext>
              </a:extLst>
            </p:cNvPr>
            <p:cNvSpPr/>
            <p:nvPr/>
          </p:nvSpPr>
          <p:spPr>
            <a:xfrm>
              <a:off x="7891040" y="6145152"/>
              <a:ext cx="546666" cy="218572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87B1B466-A53E-EE4F-946C-6307FD7A62EC}"/>
                    </a:ext>
                  </a:extLst>
                </p:cNvPr>
                <p:cNvSpPr txBox="1"/>
                <p:nvPr/>
              </p:nvSpPr>
              <p:spPr>
                <a:xfrm>
                  <a:off x="8584398" y="6033511"/>
                  <a:ext cx="50140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 total,</a:t>
                  </a:r>
                  <a:r>
                    <a:rPr lang="en-US" altLang="zh-CN" b="0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~</m:t>
                      </m:r>
                    </m:oMath>
                  </a14:m>
                  <a:r>
                    <a:rPr kumimoji="1"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1.6-1.8 </a:t>
                  </a:r>
                  <a:r>
                    <a:rPr kumimoji="1" lang="en-US" altLang="zh-CN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fm</a:t>
                  </a:r>
                  <a:endPara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87B1B466-A53E-EE4F-946C-6307FD7A62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4398" y="6033511"/>
                  <a:ext cx="5014002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58" t="-10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右大括号 50">
            <a:extLst>
              <a:ext uri="{FF2B5EF4-FFF2-40B4-BE49-F238E27FC236}">
                <a16:creationId xmlns:a16="http://schemas.microsoft.com/office/drawing/2014/main" id="{5E42FDDD-5E2E-614E-ABCB-B7A16356CE47}"/>
              </a:ext>
            </a:extLst>
          </p:cNvPr>
          <p:cNvSpPr/>
          <p:nvPr/>
        </p:nvSpPr>
        <p:spPr>
          <a:xfrm rot="5400000">
            <a:off x="3138303" y="3013205"/>
            <a:ext cx="361638" cy="2574431"/>
          </a:xfrm>
          <a:prstGeom prst="rightBrace">
            <a:avLst>
              <a:gd name="adj1" fmla="val 60436"/>
              <a:gd name="adj2" fmla="val 50613"/>
            </a:avLst>
          </a:prstGeom>
          <a:ln w="190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A4127A4-ED1E-9D42-B610-E289AEEDD7DA}"/>
              </a:ext>
            </a:extLst>
          </p:cNvPr>
          <p:cNvSpPr txBox="1"/>
          <p:nvPr/>
        </p:nvSpPr>
        <p:spPr>
          <a:xfrm>
            <a:off x="2692188" y="4417398"/>
            <a:ext cx="1253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region</a:t>
            </a:r>
            <a:endParaRPr kumimoji="1" lang="zh-CN" altLang="en-US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445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>
            <a:extLst>
              <a:ext uri="{FF2B5EF4-FFF2-40B4-BE49-F238E27FC236}">
                <a16:creationId xmlns:a16="http://schemas.microsoft.com/office/drawing/2014/main" id="{5E502697-0561-8249-8042-F2BFDF093F27}"/>
              </a:ext>
            </a:extLst>
          </p:cNvPr>
          <p:cNvSpPr txBox="1"/>
          <p:nvPr/>
        </p:nvSpPr>
        <p:spPr>
          <a:xfrm>
            <a:off x="1076555" y="5532162"/>
            <a:ext cx="6947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lattice results are significantly below the PDG value. </a:t>
            </a:r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BA8C6968-0730-F84F-9D08-4E22A33E464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79555" y="19433"/>
                <a:ext cx="10512000" cy="9720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Polarizability</a:t>
                </a:r>
                <a:r>
                  <a:rPr lang="en-US" altLang="zh-CN" sz="28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𝜶</m:t>
                        </m:r>
                      </m:e>
                      <m:sub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𝑬</m:t>
                        </m:r>
                      </m:sub>
                    </m:sSub>
                  </m:oMath>
                </a14:m>
                <a:r>
                  <a:rPr lang="en-US" altLang="zh-CN" sz="28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:r>
                  <a:rPr lang="en-US" altLang="zh-CN" sz="28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from</a:t>
                </a:r>
                <a:r>
                  <a:rPr lang="en-US" altLang="zh-CN" sz="28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𝑯</m:t>
                        </m:r>
                      </m:e>
                      <m:sub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𝒊𝒊</m:t>
                        </m:r>
                      </m:sub>
                    </m:sSub>
                    <m:r>
                      <a:rPr lang="en-US" altLang="zh-CN" sz="2800" b="1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𝒙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endParaRPr kumimoji="1" lang="zh-CN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BA8C6968-0730-F84F-9D08-4E22A33E46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55" y="19433"/>
                <a:ext cx="10512000" cy="972000"/>
              </a:xfrm>
              <a:blipFill>
                <a:blip r:embed="rId2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B977D357-CB66-8043-8DAD-1A3674998E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6169" y="854410"/>
                <a:ext cx="5467989" cy="838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𝐸</m:t>
                          </m:r>
                        </m:sub>
                      </m:sSub>
                      <m:r>
                        <m:rPr>
                          <m:aln/>
                        </m:rPr>
                        <a:rPr lang="en-US" altLang="zh-CN" sz="2400" i="1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−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𝑒𝑚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12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𝑀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altLang="zh-CN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𝑖𝑖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CN" sz="2400" i="1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𝐸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𝑟</m:t>
                          </m:r>
                        </m:sup>
                      </m:sSubSup>
                    </m:oMath>
                  </m:oMathPara>
                </a14:m>
                <a:endParaRPr lang="en-US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B977D357-CB66-8043-8DAD-1A3674998E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6169" y="854410"/>
                <a:ext cx="5467989" cy="838800"/>
              </a:xfrm>
              <a:blipFill>
                <a:blip r:embed="rId3"/>
                <a:stretch>
                  <a:fillRect t="-191045" b="-2537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内容占位符 2">
            <a:extLst>
              <a:ext uri="{FF2B5EF4-FFF2-40B4-BE49-F238E27FC236}">
                <a16:creationId xmlns:a16="http://schemas.microsoft.com/office/drawing/2014/main" id="{3D2FF3F5-64E3-1248-99A5-B4844BE5BE9A}"/>
              </a:ext>
            </a:extLst>
          </p:cNvPr>
          <p:cNvSpPr txBox="1">
            <a:spLocks/>
          </p:cNvSpPr>
          <p:nvPr/>
        </p:nvSpPr>
        <p:spPr>
          <a:xfrm>
            <a:off x="509482" y="1004923"/>
            <a:ext cx="3421912" cy="61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Polarizability extraction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BC32B7D-4D17-2749-BE23-264FDB671121}"/>
              </a:ext>
            </a:extLst>
          </p:cNvPr>
          <p:cNvGrpSpPr/>
          <p:nvPr/>
        </p:nvGrpSpPr>
        <p:grpSpPr>
          <a:xfrm>
            <a:off x="457993" y="1577792"/>
            <a:ext cx="12556280" cy="4027293"/>
            <a:chOff x="433317" y="2006046"/>
            <a:chExt cx="12556280" cy="402729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4EA1696-EA64-104D-8578-7D4F8152A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317" y="2006046"/>
              <a:ext cx="10363487" cy="4027293"/>
            </a:xfrm>
            <a:prstGeom prst="rect">
              <a:avLst/>
            </a:prstGeom>
          </p:spPr>
        </p:pic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A484DFE8-D007-8F47-8FA7-994323BAF333}"/>
                </a:ext>
              </a:extLst>
            </p:cNvPr>
            <p:cNvGrpSpPr/>
            <p:nvPr/>
          </p:nvGrpSpPr>
          <p:grpSpPr>
            <a:xfrm>
              <a:off x="7724497" y="4000500"/>
              <a:ext cx="819661" cy="921544"/>
              <a:chOff x="6732193" y="576870"/>
              <a:chExt cx="1024865" cy="299686"/>
            </a:xfrm>
          </p:grpSpPr>
          <p:cxnSp>
            <p:nvCxnSpPr>
              <p:cNvPr id="10" name="直接连接符 14">
                <a:extLst>
                  <a:ext uri="{FF2B5EF4-FFF2-40B4-BE49-F238E27FC236}">
                    <a16:creationId xmlns:a16="http://schemas.microsoft.com/office/drawing/2014/main" id="{B4121707-C90D-784C-B180-F8080A16F708}"/>
                  </a:ext>
                </a:extLst>
              </p:cNvPr>
              <p:cNvCxnSpPr/>
              <p:nvPr/>
            </p:nvCxnSpPr>
            <p:spPr>
              <a:xfrm>
                <a:off x="6732193" y="576870"/>
                <a:ext cx="102486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5">
                <a:extLst>
                  <a:ext uri="{FF2B5EF4-FFF2-40B4-BE49-F238E27FC236}">
                    <a16:creationId xmlns:a16="http://schemas.microsoft.com/office/drawing/2014/main" id="{1674E724-58F8-8249-ABDA-F3EEBAD8A0FD}"/>
                  </a:ext>
                </a:extLst>
              </p:cNvPr>
              <p:cNvCxnSpPr/>
              <p:nvPr/>
            </p:nvCxnSpPr>
            <p:spPr>
              <a:xfrm>
                <a:off x="6732193" y="876556"/>
                <a:ext cx="102486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7">
                <a:extLst>
                  <a:ext uri="{FF2B5EF4-FFF2-40B4-BE49-F238E27FC236}">
                    <a16:creationId xmlns:a16="http://schemas.microsoft.com/office/drawing/2014/main" id="{37CCF5FE-1B73-D344-8406-442C2C50CC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7058" y="576870"/>
                <a:ext cx="0" cy="29968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8">
                <a:extLst>
                  <a:ext uri="{FF2B5EF4-FFF2-40B4-BE49-F238E27FC236}">
                    <a16:creationId xmlns:a16="http://schemas.microsoft.com/office/drawing/2014/main" id="{01D9B057-F518-924C-90EB-0EB5E486B0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2193" y="576870"/>
                <a:ext cx="0" cy="29968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40BBB9DC-029F-D44E-A63E-1CD8FDC3ADC7}"/>
                    </a:ext>
                  </a:extLst>
                </p:cNvPr>
                <p:cNvSpPr txBox="1"/>
                <p:nvPr/>
              </p:nvSpPr>
              <p:spPr>
                <a:xfrm>
                  <a:off x="6922759" y="3124590"/>
                  <a:ext cx="2423134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Our truncation 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zh-CN" alt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40BBB9DC-029F-D44E-A63E-1CD8FDC3AD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2759" y="3124590"/>
                  <a:ext cx="2423134" cy="430887"/>
                </a:xfrm>
                <a:prstGeom prst="rect">
                  <a:avLst/>
                </a:prstGeom>
                <a:blipFill>
                  <a:blip r:embed="rId5"/>
                  <a:stretch>
                    <a:fillRect l="-3665" t="-8571" b="-2571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箭头: 右 27">
              <a:extLst>
                <a:ext uri="{FF2B5EF4-FFF2-40B4-BE49-F238E27FC236}">
                  <a16:creationId xmlns:a16="http://schemas.microsoft.com/office/drawing/2014/main" id="{834E93E0-8D74-0E49-9A2B-61F3563A9365}"/>
                </a:ext>
              </a:extLst>
            </p:cNvPr>
            <p:cNvSpPr/>
            <p:nvPr/>
          </p:nvSpPr>
          <p:spPr>
            <a:xfrm rot="5400000">
              <a:off x="7903493" y="3504215"/>
              <a:ext cx="461666" cy="433635"/>
            </a:xfrm>
            <a:prstGeom prst="rightArrow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A7DF5D0-7240-A245-BB37-F83D77B42D7C}"/>
                </a:ext>
              </a:extLst>
            </p:cNvPr>
            <p:cNvSpPr txBox="1"/>
            <p:nvPr/>
          </p:nvSpPr>
          <p:spPr>
            <a:xfrm>
              <a:off x="11253219" y="2044051"/>
              <a:ext cx="1736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PDG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箭头: 右 72">
              <a:extLst>
                <a:ext uri="{FF2B5EF4-FFF2-40B4-BE49-F238E27FC236}">
                  <a16:creationId xmlns:a16="http://schemas.microsoft.com/office/drawing/2014/main" id="{205C8526-3433-AC49-B7B8-F54082E0D5FD}"/>
                </a:ext>
              </a:extLst>
            </p:cNvPr>
            <p:cNvSpPr/>
            <p:nvPr/>
          </p:nvSpPr>
          <p:spPr>
            <a:xfrm flipH="1">
              <a:off x="10565596" y="2161880"/>
              <a:ext cx="687623" cy="299530"/>
            </a:xfrm>
            <a:prstGeom prst="rightArrow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C773F13-92B9-4041-8CE6-35DC0A5AAD14}"/>
              </a:ext>
            </a:extLst>
          </p:cNvPr>
          <p:cNvGrpSpPr/>
          <p:nvPr/>
        </p:nvGrpSpPr>
        <p:grpSpPr>
          <a:xfrm>
            <a:off x="5810163" y="227962"/>
            <a:ext cx="6375400" cy="6591300"/>
            <a:chOff x="5810163" y="227962"/>
            <a:chExt cx="6375400" cy="6591300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5D6653F6-6755-754C-879C-6B693C5C8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10163" y="227962"/>
              <a:ext cx="6375400" cy="6591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FBA1CF53-011B-154E-9948-F1E1B92ED724}"/>
                </a:ext>
              </a:extLst>
            </p:cNvPr>
            <p:cNvSpPr/>
            <p:nvPr/>
          </p:nvSpPr>
          <p:spPr>
            <a:xfrm>
              <a:off x="7138577" y="3030763"/>
              <a:ext cx="1378687" cy="369332"/>
            </a:xfrm>
            <a:prstGeom prst="rect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94EDA919-BB14-F74B-842E-ACA23E513344}"/>
                </a:ext>
              </a:extLst>
            </p:cNvPr>
            <p:cNvSpPr/>
            <p:nvPr/>
          </p:nvSpPr>
          <p:spPr>
            <a:xfrm>
              <a:off x="7000356" y="5705515"/>
              <a:ext cx="2533010" cy="670252"/>
            </a:xfrm>
            <a:prstGeom prst="rect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灯片编号占位符 2">
            <a:extLst>
              <a:ext uri="{FF2B5EF4-FFF2-40B4-BE49-F238E27FC236}">
                <a16:creationId xmlns:a16="http://schemas.microsoft.com/office/drawing/2014/main" id="{DADCBC86-9C2C-364B-B6F2-3EA542E68E74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C12D2D-BBCD-4567-B101-484264F0B688}" type="slidenum">
              <a:rPr lang="zh-CN" altLang="en-US" b="1" smtClean="0"/>
              <a:pPr algn="r"/>
              <a:t>22</a:t>
            </a:fld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43385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BA8C6968-0730-F84F-9D08-4E22A33E464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79555" y="19433"/>
                <a:ext cx="10512000" cy="9720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Polarizability</a:t>
                </a:r>
                <a:r>
                  <a:rPr lang="en-US" altLang="zh-CN" sz="28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𝜶</m:t>
                        </m:r>
                      </m:e>
                      <m:sub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𝑬</m:t>
                        </m:r>
                      </m:sub>
                    </m:sSub>
                  </m:oMath>
                </a14:m>
                <a:r>
                  <a:rPr lang="en-US" altLang="zh-CN" sz="28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:r>
                  <a:rPr lang="en-US" altLang="zh-CN" sz="28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from</a:t>
                </a:r>
                <a:r>
                  <a:rPr lang="en-US" altLang="zh-CN" sz="28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𝑯</m:t>
                        </m:r>
                      </m:e>
                      <m:sub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𝒊𝒊</m:t>
                        </m:r>
                      </m:sub>
                    </m:sSub>
                    <m:r>
                      <a:rPr lang="en-US" altLang="zh-CN" sz="2800" b="1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𝒙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endParaRPr kumimoji="1" lang="zh-CN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BA8C6968-0730-F84F-9D08-4E22A33E46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55" y="19433"/>
                <a:ext cx="10512000" cy="972000"/>
              </a:xfrm>
              <a:blipFill>
                <a:blip r:embed="rId2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B977D357-CB66-8043-8DAD-1A3674998E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6169" y="854410"/>
                <a:ext cx="5467989" cy="838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𝐸</m:t>
                          </m:r>
                        </m:sub>
                      </m:sSub>
                      <m:r>
                        <m:rPr>
                          <m:aln/>
                        </m:rPr>
                        <a:rPr lang="en-US" altLang="zh-CN" sz="2400" i="1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−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𝑒𝑚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12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𝑀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altLang="zh-CN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𝑖𝑖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CN" sz="2400" i="1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𝐸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𝑟</m:t>
                          </m:r>
                        </m:sup>
                      </m:sSubSup>
                    </m:oMath>
                  </m:oMathPara>
                </a14:m>
                <a:endParaRPr lang="en-US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B977D357-CB66-8043-8DAD-1A3674998E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6169" y="854410"/>
                <a:ext cx="5467989" cy="838800"/>
              </a:xfrm>
              <a:blipFill>
                <a:blip r:embed="rId3"/>
                <a:stretch>
                  <a:fillRect t="-191045" b="-2537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内容占位符 2">
            <a:extLst>
              <a:ext uri="{FF2B5EF4-FFF2-40B4-BE49-F238E27FC236}">
                <a16:creationId xmlns:a16="http://schemas.microsoft.com/office/drawing/2014/main" id="{3D2FF3F5-64E3-1248-99A5-B4844BE5BE9A}"/>
              </a:ext>
            </a:extLst>
          </p:cNvPr>
          <p:cNvSpPr txBox="1">
            <a:spLocks/>
          </p:cNvSpPr>
          <p:nvPr/>
        </p:nvSpPr>
        <p:spPr>
          <a:xfrm>
            <a:off x="509482" y="1004923"/>
            <a:ext cx="3421912" cy="61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Polarizability extraction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BC32B7D-4D17-2749-BE23-264FDB671121}"/>
              </a:ext>
            </a:extLst>
          </p:cNvPr>
          <p:cNvGrpSpPr/>
          <p:nvPr/>
        </p:nvGrpSpPr>
        <p:grpSpPr>
          <a:xfrm>
            <a:off x="457993" y="1577792"/>
            <a:ext cx="12556280" cy="4027293"/>
            <a:chOff x="433317" y="2006046"/>
            <a:chExt cx="12556280" cy="402729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4EA1696-EA64-104D-8578-7D4F8152A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317" y="2006046"/>
              <a:ext cx="10363487" cy="4027293"/>
            </a:xfrm>
            <a:prstGeom prst="rect">
              <a:avLst/>
            </a:prstGeom>
          </p:spPr>
        </p:pic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A484DFE8-D007-8F47-8FA7-994323BAF333}"/>
                </a:ext>
              </a:extLst>
            </p:cNvPr>
            <p:cNvGrpSpPr/>
            <p:nvPr/>
          </p:nvGrpSpPr>
          <p:grpSpPr>
            <a:xfrm>
              <a:off x="7724497" y="4000500"/>
              <a:ext cx="819661" cy="921544"/>
              <a:chOff x="6732193" y="576870"/>
              <a:chExt cx="1024865" cy="299686"/>
            </a:xfrm>
          </p:grpSpPr>
          <p:cxnSp>
            <p:nvCxnSpPr>
              <p:cNvPr id="10" name="直接连接符 14">
                <a:extLst>
                  <a:ext uri="{FF2B5EF4-FFF2-40B4-BE49-F238E27FC236}">
                    <a16:creationId xmlns:a16="http://schemas.microsoft.com/office/drawing/2014/main" id="{B4121707-C90D-784C-B180-F8080A16F708}"/>
                  </a:ext>
                </a:extLst>
              </p:cNvPr>
              <p:cNvCxnSpPr/>
              <p:nvPr/>
            </p:nvCxnSpPr>
            <p:spPr>
              <a:xfrm>
                <a:off x="6732193" y="576870"/>
                <a:ext cx="102486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5">
                <a:extLst>
                  <a:ext uri="{FF2B5EF4-FFF2-40B4-BE49-F238E27FC236}">
                    <a16:creationId xmlns:a16="http://schemas.microsoft.com/office/drawing/2014/main" id="{1674E724-58F8-8249-ABDA-F3EEBAD8A0FD}"/>
                  </a:ext>
                </a:extLst>
              </p:cNvPr>
              <p:cNvCxnSpPr/>
              <p:nvPr/>
            </p:nvCxnSpPr>
            <p:spPr>
              <a:xfrm>
                <a:off x="6732193" y="876556"/>
                <a:ext cx="102486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7">
                <a:extLst>
                  <a:ext uri="{FF2B5EF4-FFF2-40B4-BE49-F238E27FC236}">
                    <a16:creationId xmlns:a16="http://schemas.microsoft.com/office/drawing/2014/main" id="{37CCF5FE-1B73-D344-8406-442C2C50CC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7058" y="576870"/>
                <a:ext cx="0" cy="29968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8">
                <a:extLst>
                  <a:ext uri="{FF2B5EF4-FFF2-40B4-BE49-F238E27FC236}">
                    <a16:creationId xmlns:a16="http://schemas.microsoft.com/office/drawing/2014/main" id="{01D9B057-F518-924C-90EB-0EB5E486B0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2193" y="576870"/>
                <a:ext cx="0" cy="29968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40BBB9DC-029F-D44E-A63E-1CD8FDC3ADC7}"/>
                    </a:ext>
                  </a:extLst>
                </p:cNvPr>
                <p:cNvSpPr txBox="1"/>
                <p:nvPr/>
              </p:nvSpPr>
              <p:spPr>
                <a:xfrm>
                  <a:off x="6922759" y="3124590"/>
                  <a:ext cx="2423134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Our truncation 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zh-CN" alt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40BBB9DC-029F-D44E-A63E-1CD8FDC3AD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2759" y="3124590"/>
                  <a:ext cx="2423134" cy="430887"/>
                </a:xfrm>
                <a:prstGeom prst="rect">
                  <a:avLst/>
                </a:prstGeom>
                <a:blipFill>
                  <a:blip r:embed="rId5"/>
                  <a:stretch>
                    <a:fillRect l="-3665" t="-8571" b="-2571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箭头: 右 27">
              <a:extLst>
                <a:ext uri="{FF2B5EF4-FFF2-40B4-BE49-F238E27FC236}">
                  <a16:creationId xmlns:a16="http://schemas.microsoft.com/office/drawing/2014/main" id="{834E93E0-8D74-0E49-9A2B-61F3563A9365}"/>
                </a:ext>
              </a:extLst>
            </p:cNvPr>
            <p:cNvSpPr/>
            <p:nvPr/>
          </p:nvSpPr>
          <p:spPr>
            <a:xfrm rot="5400000">
              <a:off x="7903493" y="3504215"/>
              <a:ext cx="461666" cy="433635"/>
            </a:xfrm>
            <a:prstGeom prst="rightArrow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A7DF5D0-7240-A245-BB37-F83D77B42D7C}"/>
                </a:ext>
              </a:extLst>
            </p:cNvPr>
            <p:cNvSpPr txBox="1"/>
            <p:nvPr/>
          </p:nvSpPr>
          <p:spPr>
            <a:xfrm>
              <a:off x="11253219" y="2044051"/>
              <a:ext cx="1736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PDG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箭头: 右 72">
              <a:extLst>
                <a:ext uri="{FF2B5EF4-FFF2-40B4-BE49-F238E27FC236}">
                  <a16:creationId xmlns:a16="http://schemas.microsoft.com/office/drawing/2014/main" id="{205C8526-3433-AC49-B7B8-F54082E0D5FD}"/>
                </a:ext>
              </a:extLst>
            </p:cNvPr>
            <p:cNvSpPr/>
            <p:nvPr/>
          </p:nvSpPr>
          <p:spPr>
            <a:xfrm flipH="1">
              <a:off x="10565596" y="2161880"/>
              <a:ext cx="687623" cy="299530"/>
            </a:xfrm>
            <a:prstGeom prst="rightArrow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9103E6C7-01DC-8D45-909A-5332E5ADFA3B}"/>
              </a:ext>
            </a:extLst>
          </p:cNvPr>
          <p:cNvSpPr txBox="1"/>
          <p:nvPr/>
        </p:nvSpPr>
        <p:spPr>
          <a:xfrm>
            <a:off x="1076555" y="5532162"/>
            <a:ext cx="6947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lattice results are significantly below the PDG value. </a:t>
            </a:r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6520E048-D2C8-A945-B1F0-ED605B9DD8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5253" y="5359533"/>
            <a:ext cx="1387524" cy="1387524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0376F06D-605B-AC40-8C0E-560406BBC07E}"/>
              </a:ext>
            </a:extLst>
          </p:cNvPr>
          <p:cNvSpPr txBox="1"/>
          <p:nvPr/>
        </p:nvSpPr>
        <p:spPr>
          <a:xfrm>
            <a:off x="1646207" y="6091667"/>
            <a:ext cx="5240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new insight to turn the decent to the magic!</a:t>
            </a:r>
            <a:endParaRPr kumimoji="1"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灯片编号占位符 2">
            <a:extLst>
              <a:ext uri="{FF2B5EF4-FFF2-40B4-BE49-F238E27FC236}">
                <a16:creationId xmlns:a16="http://schemas.microsoft.com/office/drawing/2014/main" id="{D2A2A2AB-0B7A-024C-A48C-D8F7ED4EFF0B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C12D2D-BBCD-4567-B101-484264F0B688}" type="slidenum">
              <a:rPr lang="zh-CN" altLang="en-US" b="1" smtClean="0"/>
              <a:pPr algn="r"/>
              <a:t>23</a:t>
            </a:fld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291056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13EF9243-DF46-014F-93D7-080370FD8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60059"/>
            <a:ext cx="3421912" cy="610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hadronic function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EB74926-6F58-2F4E-AC26-5CEDBAFE3516}"/>
                  </a:ext>
                </a:extLst>
              </p:cNvPr>
              <p:cNvSpPr txBox="1"/>
              <p:nvPr/>
            </p:nvSpPr>
            <p:spPr>
              <a:xfrm>
                <a:off x="3085200" y="1069200"/>
                <a:ext cx="8100000" cy="2049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aln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</m:d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m:rPr>
                          <m:aln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		     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EB74926-6F58-2F4E-AC26-5CEDBAFE3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200" y="1069200"/>
                <a:ext cx="8100000" cy="2049920"/>
              </a:xfrm>
              <a:prstGeom prst="rect">
                <a:avLst/>
              </a:prstGeom>
              <a:blipFill>
                <a:blip r:embed="rId2"/>
                <a:stretch>
                  <a:fillRect t="-53086" b="-364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DF2537F-B3E6-AF40-BDB4-228A10FF7857}"/>
                  </a:ext>
                </a:extLst>
              </p:cNvPr>
              <p:cNvSpPr txBox="1"/>
              <p:nvPr/>
            </p:nvSpPr>
            <p:spPr>
              <a:xfrm>
                <a:off x="838199" y="2584144"/>
                <a:ext cx="88826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dominant contribution is given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=|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⟩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states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DF2537F-B3E6-AF40-BDB4-228A10FF7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584144"/>
                <a:ext cx="8882669" cy="400110"/>
              </a:xfrm>
              <a:prstGeom prst="rect">
                <a:avLst/>
              </a:prstGeom>
              <a:blipFill>
                <a:blip r:embed="rId3"/>
                <a:stretch>
                  <a:fillRect l="-713" t="-9091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B904660-D817-4A42-BABC-DADAEE31BB25}"/>
                  </a:ext>
                </a:extLst>
              </p:cNvPr>
              <p:cNvSpPr txBox="1"/>
              <p:nvPr/>
            </p:nvSpPr>
            <p:spPr>
              <a:xfrm>
                <a:off x="2529883" y="5002356"/>
                <a:ext cx="6579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zh-CN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⟩</m:t>
                    </m:r>
                  </m:oMath>
                </a14:m>
                <a:r>
                  <a:rPr lang="zh-CN" altLang="en-US" sz="1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B904660-D817-4A42-BABC-DADAEE31B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883" y="5002356"/>
                <a:ext cx="657957" cy="369332"/>
              </a:xfrm>
              <a:prstGeom prst="rect">
                <a:avLst/>
              </a:prstGeom>
              <a:blipFill>
                <a:blip r:embed="rId4"/>
                <a:stretch>
                  <a:fillRect l="-3774"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74C219E3-C105-D94A-94D2-019A5AE1EC68}"/>
              </a:ext>
            </a:extLst>
          </p:cNvPr>
          <p:cNvGrpSpPr/>
          <p:nvPr/>
        </p:nvGrpSpPr>
        <p:grpSpPr>
          <a:xfrm>
            <a:off x="664022" y="3072470"/>
            <a:ext cx="3525320" cy="2923915"/>
            <a:chOff x="1417115" y="2111068"/>
            <a:chExt cx="4216059" cy="345973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B07FE3C-FC2D-1240-934C-ECD2CB0A22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53814"/>
            <a:stretch/>
          </p:blipFill>
          <p:spPr>
            <a:xfrm>
              <a:off x="1417115" y="2111068"/>
              <a:ext cx="4216059" cy="295427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738588B-427A-CC41-A653-FA8587C31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92098"/>
            <a:stretch/>
          </p:blipFill>
          <p:spPr>
            <a:xfrm>
              <a:off x="1417115" y="5065344"/>
              <a:ext cx="4216059" cy="505459"/>
            </a:xfrm>
            <a:prstGeom prst="rect">
              <a:avLst/>
            </a:prstGeom>
          </p:spPr>
        </p:pic>
      </p:grpSp>
      <p:sp>
        <p:nvSpPr>
          <p:cNvPr id="11" name="箭头: 右 14">
            <a:extLst>
              <a:ext uri="{FF2B5EF4-FFF2-40B4-BE49-F238E27FC236}">
                <a16:creationId xmlns:a16="http://schemas.microsoft.com/office/drawing/2014/main" id="{105E74EC-CC2F-1948-A8A7-01171ECCDA20}"/>
              </a:ext>
            </a:extLst>
          </p:cNvPr>
          <p:cNvSpPr/>
          <p:nvPr/>
        </p:nvSpPr>
        <p:spPr>
          <a:xfrm>
            <a:off x="4404283" y="4232623"/>
            <a:ext cx="902366" cy="301805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F4A18B5-E3A1-6242-BDE3-41EECEA318FC}"/>
                  </a:ext>
                </a:extLst>
              </p:cNvPr>
              <p:cNvSpPr txBox="1"/>
              <p:nvPr/>
            </p:nvSpPr>
            <p:spPr>
              <a:xfrm>
                <a:off x="4601648" y="3934414"/>
                <a:ext cx="5810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F4A18B5-E3A1-6242-BDE3-41EECEA31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648" y="3934414"/>
                <a:ext cx="58103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D38C9B5-D16D-D84E-ABF2-4C2BFF372FE8}"/>
                  </a:ext>
                </a:extLst>
              </p:cNvPr>
              <p:cNvSpPr txBox="1"/>
              <p:nvPr/>
            </p:nvSpPr>
            <p:spPr>
              <a:xfrm>
                <a:off x="893892" y="5988245"/>
                <a:ext cx="105924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⟩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states contribution exhibits a peak 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=2.8 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𝑓𝑚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far exceeding our truncation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75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𝑓𝑚</m:t>
                    </m:r>
                  </m:oMath>
                </a14:m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Must calculate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contribution directly!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D38C9B5-D16D-D84E-ABF2-4C2BFF372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92" y="5988245"/>
                <a:ext cx="10592474" cy="707886"/>
              </a:xfrm>
              <a:prstGeom prst="rect">
                <a:avLst/>
              </a:prstGeom>
              <a:blipFill>
                <a:blip r:embed="rId7"/>
                <a:stretch>
                  <a:fillRect l="-240" t="-5263" b="-14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FBF05527-671B-984E-88B5-9D08CE4B3F55}"/>
              </a:ext>
            </a:extLst>
          </p:cNvPr>
          <p:cNvSpPr txBox="1"/>
          <p:nvPr/>
        </p:nvSpPr>
        <p:spPr>
          <a:xfrm>
            <a:off x="4404283" y="4534007"/>
            <a:ext cx="975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function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F3B222D-0440-7F4E-A69F-15EC77D25E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5692" y="3149073"/>
            <a:ext cx="5223493" cy="2769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C9E6504-BC89-AC4B-A0D7-79DDC566870D}"/>
                  </a:ext>
                </a:extLst>
              </p:cNvPr>
              <p:cNvSpPr txBox="1"/>
              <p:nvPr/>
            </p:nvSpPr>
            <p:spPr>
              <a:xfrm>
                <a:off x="1296955" y="4826394"/>
                <a:ext cx="810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CN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C9E6504-BC89-AC4B-A0D7-79DDC5668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55" y="4826394"/>
                <a:ext cx="810072" cy="369332"/>
              </a:xfrm>
              <a:prstGeom prst="rect">
                <a:avLst/>
              </a:prstGeom>
              <a:blipFill>
                <a:blip r:embed="rId9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8B4B045-FDD8-4648-BA6E-7A1B72D6C9F3}"/>
                  </a:ext>
                </a:extLst>
              </p:cNvPr>
              <p:cNvSpPr txBox="1"/>
              <p:nvPr/>
            </p:nvSpPr>
            <p:spPr>
              <a:xfrm>
                <a:off x="7445931" y="4934116"/>
                <a:ext cx="810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CN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8B4B045-FDD8-4648-BA6E-7A1B72D6C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931" y="4934116"/>
                <a:ext cx="810072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箭头: 右 13">
            <a:extLst>
              <a:ext uri="{FF2B5EF4-FFF2-40B4-BE49-F238E27FC236}">
                <a16:creationId xmlns:a16="http://schemas.microsoft.com/office/drawing/2014/main" id="{3D6891B8-4156-5742-A054-2F897237F3F2}"/>
              </a:ext>
            </a:extLst>
          </p:cNvPr>
          <p:cNvSpPr/>
          <p:nvPr/>
        </p:nvSpPr>
        <p:spPr>
          <a:xfrm rot="20265513">
            <a:off x="6443271" y="5541010"/>
            <a:ext cx="1314571" cy="301805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FCCBB1DD-BA05-FC47-9C32-04C33CDB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55" y="19433"/>
            <a:ext cx="10512000" cy="972000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Nucleon polarizabilities and 𝑁𝜋 scattering</a:t>
            </a:r>
            <a:endParaRPr kumimoji="1" lang="zh-CN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灯片编号占位符 2">
            <a:extLst>
              <a:ext uri="{FF2B5EF4-FFF2-40B4-BE49-F238E27FC236}">
                <a16:creationId xmlns:a16="http://schemas.microsoft.com/office/drawing/2014/main" id="{A318DB68-1057-7240-9278-61879C8F5037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C12D2D-BBCD-4567-B101-484264F0B688}" type="slidenum">
              <a:rPr lang="zh-CN" altLang="en-US" b="1" smtClean="0"/>
              <a:pPr algn="r"/>
              <a:t>24</a:t>
            </a:fld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817987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标题 1">
                <a:extLst>
                  <a:ext uri="{FF2B5EF4-FFF2-40B4-BE49-F238E27FC236}">
                    <a16:creationId xmlns:a16="http://schemas.microsoft.com/office/drawing/2014/main" id="{8E22F8F5-64C2-AA4B-B6EB-AA37B1AC73D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9732" y="0"/>
                <a:ext cx="10515600" cy="9720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2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Wick contraction of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altLang="zh-CN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altLang="zh-CN" sz="32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rescattering</a:t>
                </a:r>
                <a:endParaRPr lang="zh-CN" altLang="en-US" sz="32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标题 1">
                <a:extLst>
                  <a:ext uri="{FF2B5EF4-FFF2-40B4-BE49-F238E27FC236}">
                    <a16:creationId xmlns:a16="http://schemas.microsoft.com/office/drawing/2014/main" id="{8E22F8F5-64C2-AA4B-B6EB-AA37B1AC73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9732" y="0"/>
                <a:ext cx="10515600" cy="972000"/>
              </a:xfrm>
              <a:blipFill>
                <a:blip r:embed="rId2"/>
                <a:stretch>
                  <a:fillRect l="-1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灯片编号占位符 2">
            <a:extLst>
              <a:ext uri="{FF2B5EF4-FFF2-40B4-BE49-F238E27FC236}">
                <a16:creationId xmlns:a16="http://schemas.microsoft.com/office/drawing/2014/main" id="{49F6BB42-40D5-2C47-AE8B-59625220ADF5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C12D2D-BBCD-4567-B101-484264F0B688}" type="slidenum">
              <a:rPr lang="zh-CN" altLang="en-US" b="1" smtClean="0"/>
              <a:pPr algn="r"/>
              <a:t>25</a:t>
            </a:fld>
            <a:endParaRPr lang="zh-CN" altLang="en-US" b="1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A53949FB-6D5A-A44E-ABED-0671D4516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309" y="671892"/>
            <a:ext cx="3426812" cy="1993337"/>
          </a:xfrm>
          <a:prstGeom prst="rect">
            <a:avLst/>
          </a:prstGeom>
        </p:spPr>
      </p:pic>
      <p:sp>
        <p:nvSpPr>
          <p:cNvPr id="22" name="箭头: 右 7">
            <a:extLst>
              <a:ext uri="{FF2B5EF4-FFF2-40B4-BE49-F238E27FC236}">
                <a16:creationId xmlns:a16="http://schemas.microsoft.com/office/drawing/2014/main" id="{95EFDCB2-9F1E-C74D-9D97-CC9D6B66B867}"/>
              </a:ext>
            </a:extLst>
          </p:cNvPr>
          <p:cNvSpPr/>
          <p:nvPr/>
        </p:nvSpPr>
        <p:spPr>
          <a:xfrm rot="900000">
            <a:off x="5226794" y="3555463"/>
            <a:ext cx="1692379" cy="361425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41A95DFA-ACD0-E742-8907-DE2CA0D2F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918" y="1853310"/>
            <a:ext cx="3210063" cy="20744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731AF6C-B14A-4742-A551-2836447A45CE}"/>
                  </a:ext>
                </a:extLst>
              </p:cNvPr>
              <p:cNvSpPr txBox="1"/>
              <p:nvPr/>
            </p:nvSpPr>
            <p:spPr>
              <a:xfrm>
                <a:off x="403317" y="4822419"/>
                <a:ext cx="8699326" cy="1841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=1/2: 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=+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</m:oMath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=3/2: 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=+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731AF6C-B14A-4742-A551-2836447A4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17" y="4822419"/>
                <a:ext cx="8699326" cy="1841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箭头: 右 20">
            <a:extLst>
              <a:ext uri="{FF2B5EF4-FFF2-40B4-BE49-F238E27FC236}">
                <a16:creationId xmlns:a16="http://schemas.microsoft.com/office/drawing/2014/main" id="{8FFDCFE3-B014-9A49-AE49-D735175B2475}"/>
              </a:ext>
            </a:extLst>
          </p:cNvPr>
          <p:cNvSpPr/>
          <p:nvPr/>
        </p:nvSpPr>
        <p:spPr>
          <a:xfrm rot="20677001">
            <a:off x="5227111" y="1770688"/>
            <a:ext cx="1692379" cy="361425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038A762-9A5F-EA4F-862C-038BF8D9CAFF}"/>
              </a:ext>
            </a:extLst>
          </p:cNvPr>
          <p:cNvSpPr txBox="1"/>
          <p:nvPr/>
        </p:nvSpPr>
        <p:spPr>
          <a:xfrm>
            <a:off x="8064796" y="4905752"/>
            <a:ext cx="5458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}</a:t>
            </a:r>
            <a:endParaRPr lang="zh-CN" altLang="en-US" sz="8800" dirty="0">
              <a:solidFill>
                <a:srgbClr val="0070C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5F00410-1B50-2F43-A166-C1EB8188DA0C}"/>
              </a:ext>
            </a:extLst>
          </p:cNvPr>
          <p:cNvSpPr txBox="1"/>
          <p:nvPr/>
        </p:nvSpPr>
        <p:spPr>
          <a:xfrm>
            <a:off x="8610600" y="5488349"/>
            <a:ext cx="1919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FDFCBDE3-9854-2345-81FE-00A5112C7058}"/>
                  </a:ext>
                </a:extLst>
              </p:cNvPr>
              <p:cNvSpPr txBox="1"/>
              <p:nvPr/>
            </p:nvSpPr>
            <p:spPr>
              <a:xfrm>
                <a:off x="1561733" y="2665229"/>
                <a:ext cx="446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FDFCBDE3-9854-2345-81FE-00A5112C7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733" y="2665229"/>
                <a:ext cx="44656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B488946-28FE-6541-B887-E9B032B15700}"/>
                  </a:ext>
                </a:extLst>
              </p:cNvPr>
              <p:cNvSpPr txBox="1"/>
              <p:nvPr/>
            </p:nvSpPr>
            <p:spPr>
              <a:xfrm>
                <a:off x="4908697" y="2670236"/>
                <a:ext cx="446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B488946-28FE-6541-B887-E9B032B15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697" y="2670236"/>
                <a:ext cx="44656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图片 29">
            <a:extLst>
              <a:ext uri="{FF2B5EF4-FFF2-40B4-BE49-F238E27FC236}">
                <a16:creationId xmlns:a16="http://schemas.microsoft.com/office/drawing/2014/main" id="{DB6C1209-97B8-944D-8879-F15EB2FF01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834" y="3072743"/>
            <a:ext cx="3426812" cy="203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5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1CE887AB-55CA-9740-9485-7CEEDF4C12E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9732" y="0"/>
                <a:ext cx="10515600" cy="9720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Wick contraction of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Rescattering</a:t>
                </a:r>
                <a:endParaRPr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1CE887AB-55CA-9740-9485-7CEEDF4C12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9732" y="0"/>
                <a:ext cx="10515600" cy="972000"/>
              </a:xfrm>
              <a:blipFill>
                <a:blip r:embed="rId2"/>
                <a:stretch>
                  <a:fillRect l="-1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5D1B5467-0433-B343-8E05-3606643D6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92" y="1486623"/>
            <a:ext cx="5625043" cy="484872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C33D575-3D5A-1147-93DD-5F61C4F29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620" y="1420450"/>
            <a:ext cx="5644863" cy="4975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7C960CA-BF3D-BB45-9FCC-E1CEF49B6D63}"/>
                  </a:ext>
                </a:extLst>
              </p:cNvPr>
              <p:cNvSpPr txBox="1"/>
              <p:nvPr/>
            </p:nvSpPr>
            <p:spPr>
              <a:xfrm>
                <a:off x="249782" y="879039"/>
                <a:ext cx="57509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 diagrams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rescattering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7C960CA-BF3D-BB45-9FCC-E1CEF49B6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82" y="879039"/>
                <a:ext cx="5750954" cy="461665"/>
              </a:xfrm>
              <a:prstGeom prst="rect">
                <a:avLst/>
              </a:prstGeom>
              <a:blipFill>
                <a:blip r:embed="rId5"/>
                <a:stretch>
                  <a:fillRect l="-1542" t="-10811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82CE421-3C19-6C46-AC70-0BD0B216C70D}"/>
                  </a:ext>
                </a:extLst>
              </p:cNvPr>
              <p:cNvSpPr txBox="1"/>
              <p:nvPr/>
            </p:nvSpPr>
            <p:spPr>
              <a:xfrm>
                <a:off x="6110786" y="879039"/>
                <a:ext cx="57509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 diagrams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82CE421-3C19-6C46-AC70-0BD0B216C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786" y="879039"/>
                <a:ext cx="5750954" cy="461665"/>
              </a:xfrm>
              <a:prstGeom prst="rect">
                <a:avLst/>
              </a:prstGeom>
              <a:blipFill>
                <a:blip r:embed="rId6"/>
                <a:stretch>
                  <a:fillRect l="-1319" t="-10811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灯片编号占位符 2">
            <a:extLst>
              <a:ext uri="{FF2B5EF4-FFF2-40B4-BE49-F238E27FC236}">
                <a16:creationId xmlns:a16="http://schemas.microsoft.com/office/drawing/2014/main" id="{597BF798-FF6E-8143-A900-331B1622BA4A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C12D2D-BBCD-4567-B101-484264F0B688}" type="slidenum">
              <a:rPr lang="zh-CN" altLang="en-US" b="1" smtClean="0"/>
              <a:pPr algn="r"/>
              <a:t>26</a:t>
            </a:fld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405104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1687F5A-090D-B24B-892C-52E833643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280" y="1539702"/>
            <a:ext cx="7319440" cy="496867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4A5CF20-33BF-AA49-92FB-E776248E3FC2}"/>
              </a:ext>
            </a:extLst>
          </p:cNvPr>
          <p:cNvSpPr/>
          <p:nvPr/>
        </p:nvSpPr>
        <p:spPr>
          <a:xfrm>
            <a:off x="2894456" y="3548439"/>
            <a:ext cx="151581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842168F1-48F5-A840-B6AD-C8E08A80DE77}"/>
              </a:ext>
            </a:extLst>
          </p:cNvPr>
          <p:cNvSpPr txBox="1">
            <a:spLocks/>
          </p:cNvSpPr>
          <p:nvPr/>
        </p:nvSpPr>
        <p:spPr>
          <a:xfrm>
            <a:off x="186368" y="-8320"/>
            <a:ext cx="10515600" cy="9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Matrix elements of 𝑁𝛾→𝑁𝜋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DE21A8CA-5DE8-7942-953A-5215A16E5C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1681" y="1060886"/>
                <a:ext cx="3948592" cy="255613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altLang="zh-CN" sz="1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Normalization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⟨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sSubSup>
                      <m:sSub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sSup>
                          <m:sSup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⟩</m:t>
                    </m:r>
                  </m:oMath>
                </a14:m>
                <a:endParaRPr lang="en-US" altLang="zh-CN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m:rPr>
                          <m:aln/>
                        </m:rP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𝑁𝐽𝑁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×</m:t>
                      </m:r>
                      <m:rad>
                        <m:radPr>
                          <m:degHide m:val="on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br>
                  <a:rPr lang="en-US" altLang="zh-CN" sz="20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:endParaRPr lang="en-US" altLang="zh-CN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DE21A8CA-5DE8-7942-953A-5215A16E5C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681" y="1060886"/>
                <a:ext cx="3948592" cy="2556130"/>
              </a:xfrm>
              <a:blipFill>
                <a:blip r:embed="rId3"/>
                <a:stretch>
                  <a:fillRect l="-9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49F0EC5-0DF1-8A44-93CB-8372A9F876AC}"/>
                  </a:ext>
                </a:extLst>
              </p:cNvPr>
              <p:cNvSpPr txBox="1"/>
              <p:nvPr/>
            </p:nvSpPr>
            <p:spPr>
              <a:xfrm>
                <a:off x="461684" y="3727517"/>
                <a:ext cx="4267711" cy="212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Summed insertion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altLang="zh-CN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→∞</m:t>
                          </m:r>
                        </m:e>
                      </m:groupCh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⟨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⟩⋅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49F0EC5-0DF1-8A44-93CB-8372A9F87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84" y="3727517"/>
                <a:ext cx="4267711" cy="2128660"/>
              </a:xfrm>
              <a:prstGeom prst="rect">
                <a:avLst/>
              </a:prstGeom>
              <a:blipFill>
                <a:blip r:embed="rId4"/>
                <a:stretch>
                  <a:fillRect l="-1187" t="-35503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4956E76-A602-DC4B-AD0A-EAA47F6F8EA7}"/>
                  </a:ext>
                </a:extLst>
              </p:cNvPr>
              <p:cNvSpPr txBox="1"/>
              <p:nvPr/>
            </p:nvSpPr>
            <p:spPr>
              <a:xfrm>
                <a:off x="461684" y="6077180"/>
                <a:ext cx="4562283" cy="41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Linear fit</a:t>
                </a:r>
                <a:r>
                  <a:rPr lang="en-US" altLang="zh-CN" sz="2000" b="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extract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4956E76-A602-DC4B-AD0A-EAA47F6F8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84" y="6077180"/>
                <a:ext cx="4562283" cy="412934"/>
              </a:xfrm>
              <a:prstGeom prst="rect">
                <a:avLst/>
              </a:prstGeom>
              <a:blipFill>
                <a:blip r:embed="rId5"/>
                <a:stretch>
                  <a:fillRect l="-1111" t="-5882" b="-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12064827-0C48-2149-9C14-FBAD4971A28D}"/>
              </a:ext>
            </a:extLst>
          </p:cNvPr>
          <p:cNvSpPr txBox="1"/>
          <p:nvPr/>
        </p:nvSpPr>
        <p:spPr>
          <a:xfrm>
            <a:off x="2894457" y="3548439"/>
            <a:ext cx="166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Maiani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L. NPB, 293, 420(1987)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灯片编号占位符 2">
            <a:extLst>
              <a:ext uri="{FF2B5EF4-FFF2-40B4-BE49-F238E27FC236}">
                <a16:creationId xmlns:a16="http://schemas.microsoft.com/office/drawing/2014/main" id="{3E850967-8221-204B-8C24-CDBC1970EC09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C12D2D-BBCD-4567-B101-484264F0B688}" type="slidenum">
              <a:rPr lang="zh-CN" altLang="en-US" b="1" smtClean="0"/>
              <a:pPr algn="r"/>
              <a:t>27</a:t>
            </a:fld>
            <a:endParaRPr lang="zh-CN" altLang="en-US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65D4B5D-9893-0340-B2BE-EC11128471BE}"/>
              </a:ext>
            </a:extLst>
          </p:cNvPr>
          <p:cNvSpPr txBox="1"/>
          <p:nvPr/>
        </p:nvSpPr>
        <p:spPr>
          <a:xfrm>
            <a:off x="4786280" y="877231"/>
            <a:ext cx="4562283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Nπ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threshold</a:t>
            </a:r>
          </a:p>
        </p:txBody>
      </p:sp>
    </p:spTree>
    <p:extLst>
      <p:ext uri="{BB962C8B-B14F-4D97-AF65-F5344CB8AC3E}">
        <p14:creationId xmlns:p14="http://schemas.microsoft.com/office/powerpoint/2010/main" val="256207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59F662B2-AF19-ED44-BCDD-A3EB818848AA}"/>
              </a:ext>
            </a:extLst>
          </p:cNvPr>
          <p:cNvGrpSpPr/>
          <p:nvPr/>
        </p:nvGrpSpPr>
        <p:grpSpPr>
          <a:xfrm>
            <a:off x="311763" y="1859184"/>
            <a:ext cx="11531893" cy="4998816"/>
            <a:chOff x="535641" y="1510551"/>
            <a:chExt cx="11049006" cy="4419602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1D0B1BF-8E3B-8C43-A14F-DA16A67E21C9}"/>
                </a:ext>
              </a:extLst>
            </p:cNvPr>
            <p:cNvGrpSpPr/>
            <p:nvPr/>
          </p:nvGrpSpPr>
          <p:grpSpPr>
            <a:xfrm>
              <a:off x="535641" y="1510551"/>
              <a:ext cx="11049006" cy="4419602"/>
              <a:chOff x="535641" y="1510551"/>
              <a:chExt cx="11049006" cy="4419602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27C5BE53-11A9-A04D-8C2F-80F85ACA723F}"/>
                  </a:ext>
                </a:extLst>
              </p:cNvPr>
              <p:cNvGrpSpPr/>
              <p:nvPr/>
            </p:nvGrpSpPr>
            <p:grpSpPr>
              <a:xfrm>
                <a:off x="535641" y="1510551"/>
                <a:ext cx="11049006" cy="4419602"/>
                <a:chOff x="535641" y="1510551"/>
                <a:chExt cx="11049006" cy="4419602"/>
              </a:xfrm>
            </p:grpSpPr>
            <p:pic>
              <p:nvPicPr>
                <p:cNvPr id="5" name="图片 4">
                  <a:extLst>
                    <a:ext uri="{FF2B5EF4-FFF2-40B4-BE49-F238E27FC236}">
                      <a16:creationId xmlns:a16="http://schemas.microsoft.com/office/drawing/2014/main" id="{1D1AB75D-F824-564F-8F88-9A29BFBC5F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35641" y="1510551"/>
                  <a:ext cx="11049006" cy="4419602"/>
                </a:xfrm>
                <a:prstGeom prst="rect">
                  <a:avLst/>
                </a:prstGeom>
              </p:spPr>
            </p:pic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550DD956-95F4-D84F-8DDA-41973CC64A67}"/>
                    </a:ext>
                  </a:extLst>
                </p:cNvPr>
                <p:cNvSpPr txBox="1"/>
                <p:nvPr/>
              </p:nvSpPr>
              <p:spPr>
                <a:xfrm>
                  <a:off x="1532965" y="2702859"/>
                  <a:ext cx="6848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(000)</a:t>
                  </a:r>
                  <a:endPara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6119027F-958A-3940-B659-6461FC4F076C}"/>
                    </a:ext>
                  </a:extLst>
                </p:cNvPr>
                <p:cNvSpPr txBox="1"/>
                <p:nvPr/>
              </p:nvSpPr>
              <p:spPr>
                <a:xfrm>
                  <a:off x="2411506" y="4630271"/>
                  <a:ext cx="6848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(001)</a:t>
                  </a:r>
                  <a:endPara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5DC35716-CF2B-FF49-A9D9-BA31350A6536}"/>
                    </a:ext>
                  </a:extLst>
                </p:cNvPr>
                <p:cNvSpPr txBox="1"/>
                <p:nvPr/>
              </p:nvSpPr>
              <p:spPr>
                <a:xfrm>
                  <a:off x="3612777" y="4801490"/>
                  <a:ext cx="6762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(011)</a:t>
                  </a:r>
                  <a:endPara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B8ECC7E6-13D6-484D-B726-EB0146492BC4}"/>
                    </a:ext>
                  </a:extLst>
                </p:cNvPr>
                <p:cNvSpPr txBox="1"/>
                <p:nvPr/>
              </p:nvSpPr>
              <p:spPr>
                <a:xfrm>
                  <a:off x="5078506" y="4869615"/>
                  <a:ext cx="6676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(111)</a:t>
                  </a:r>
                  <a:endPara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A1CF7D5-36A7-7149-A4C3-1CEAD16B7782}"/>
                  </a:ext>
                </a:extLst>
              </p:cNvPr>
              <p:cNvSpPr txBox="1"/>
              <p:nvPr/>
            </p:nvSpPr>
            <p:spPr>
              <a:xfrm>
                <a:off x="1658226" y="1710480"/>
                <a:ext cx="8675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Proton</a:t>
                </a:r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3083F5D-83DD-9D47-A2A0-07D392B400F5}"/>
                  </a:ext>
                </a:extLst>
              </p:cNvPr>
              <p:cNvSpPr txBox="1"/>
              <p:nvPr/>
            </p:nvSpPr>
            <p:spPr>
              <a:xfrm>
                <a:off x="6974297" y="1710480"/>
                <a:ext cx="10246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Neutron</a:t>
                </a:r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F2C5397-0FAF-6E43-8437-FE8A0C877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72412" y="1510551"/>
              <a:ext cx="1951888" cy="1712506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7D33AF8E-F3DA-F842-ADA6-561DC8A89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29" y="887184"/>
            <a:ext cx="6286500" cy="863600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:a16="http://schemas.microsoft.com/office/drawing/2014/main" id="{75D08E9C-23E9-F147-B5B4-905E70F36D97}"/>
              </a:ext>
            </a:extLst>
          </p:cNvPr>
          <p:cNvSpPr txBox="1">
            <a:spLocks/>
          </p:cNvSpPr>
          <p:nvPr/>
        </p:nvSpPr>
        <p:spPr>
          <a:xfrm>
            <a:off x="186367" y="-8320"/>
            <a:ext cx="11174403" cy="9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Matrix elements of 𝑁𝛾→𝑁(p)𝜋(-p) with 4 lowest mom modes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灯片编号占位符 2">
            <a:extLst>
              <a:ext uri="{FF2B5EF4-FFF2-40B4-BE49-F238E27FC236}">
                <a16:creationId xmlns:a16="http://schemas.microsoft.com/office/drawing/2014/main" id="{D3E4992E-1FA1-F946-B838-5F48D7E43B7B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C12D2D-BBCD-4567-B101-484264F0B688}" type="slidenum">
              <a:rPr lang="zh-CN" altLang="en-US" b="1" smtClean="0"/>
              <a:pPr algn="r"/>
              <a:t>28</a:t>
            </a:fld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780572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41B19013-C22E-2348-8CC7-DA4B053C4D78}"/>
              </a:ext>
            </a:extLst>
          </p:cNvPr>
          <p:cNvSpPr txBox="1">
            <a:spLocks/>
          </p:cNvSpPr>
          <p:nvPr/>
        </p:nvSpPr>
        <p:spPr>
          <a:xfrm>
            <a:off x="186368" y="-8320"/>
            <a:ext cx="10515600" cy="9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Numerical results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内容占位符 11">
                <a:extLst>
                  <a:ext uri="{FF2B5EF4-FFF2-40B4-BE49-F238E27FC236}">
                    <a16:creationId xmlns:a16="http://schemas.microsoft.com/office/drawing/2014/main" id="{ECADDBDA-4006-9C46-898B-E5A8CE33297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88104541"/>
                  </p:ext>
                </p:extLst>
              </p:nvPr>
            </p:nvGraphicFramePr>
            <p:xfrm>
              <a:off x="1332614" y="1646959"/>
              <a:ext cx="9101825" cy="2250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0365">
                      <a:extLst>
                        <a:ext uri="{9D8B030D-6E8A-4147-A177-3AD203B41FA5}">
                          <a16:colId xmlns:a16="http://schemas.microsoft.com/office/drawing/2014/main" val="2931986252"/>
                        </a:ext>
                      </a:extLst>
                    </a:gridCol>
                    <a:gridCol w="1820365">
                      <a:extLst>
                        <a:ext uri="{9D8B030D-6E8A-4147-A177-3AD203B41FA5}">
                          <a16:colId xmlns:a16="http://schemas.microsoft.com/office/drawing/2014/main" val="4204470158"/>
                        </a:ext>
                      </a:extLst>
                    </a:gridCol>
                    <a:gridCol w="1820365">
                      <a:extLst>
                        <a:ext uri="{9D8B030D-6E8A-4147-A177-3AD203B41FA5}">
                          <a16:colId xmlns:a16="http://schemas.microsoft.com/office/drawing/2014/main" val="3440198540"/>
                        </a:ext>
                      </a:extLst>
                    </a:gridCol>
                    <a:gridCol w="1820365">
                      <a:extLst>
                        <a:ext uri="{9D8B030D-6E8A-4147-A177-3AD203B41FA5}">
                          <a16:colId xmlns:a16="http://schemas.microsoft.com/office/drawing/2014/main" val="432886993"/>
                        </a:ext>
                      </a:extLst>
                    </a:gridCol>
                    <a:gridCol w="1820365">
                      <a:extLst>
                        <a:ext uri="{9D8B030D-6E8A-4147-A177-3AD203B41FA5}">
                          <a16:colId xmlns:a16="http://schemas.microsoft.com/office/drawing/2014/main" val="1422616124"/>
                        </a:ext>
                      </a:extLst>
                    </a:gridCol>
                  </a:tblGrid>
                  <a:tr h="45003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24D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32Dfine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PDG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498913"/>
                      </a:ext>
                    </a:extLst>
                  </a:tr>
                  <a:tr h="450038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Proton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5.65(53)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6.5(1.2)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4440446"/>
                      </a:ext>
                    </a:extLst>
                  </a:tr>
                  <a:tr h="450038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10.0(1.3)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9.3(2.2)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11.2(4)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3685145"/>
                      </a:ext>
                    </a:extLst>
                  </a:tr>
                  <a:tr h="450038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Neutron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8.33(75)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9.8(1.5)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859025"/>
                      </a:ext>
                    </a:extLst>
                  </a:tr>
                  <a:tr h="450038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9.7(1.4)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10.1(2.4)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11.8(1.1)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954556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内容占位符 11">
                <a:extLst>
                  <a:ext uri="{FF2B5EF4-FFF2-40B4-BE49-F238E27FC236}">
                    <a16:creationId xmlns:a16="http://schemas.microsoft.com/office/drawing/2014/main" id="{ECADDBDA-4006-9C46-898B-E5A8CE33297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88104541"/>
                  </p:ext>
                </p:extLst>
              </p:nvPr>
            </p:nvGraphicFramePr>
            <p:xfrm>
              <a:off x="1332614" y="1646959"/>
              <a:ext cx="9101825" cy="2250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0365">
                      <a:extLst>
                        <a:ext uri="{9D8B030D-6E8A-4147-A177-3AD203B41FA5}">
                          <a16:colId xmlns:a16="http://schemas.microsoft.com/office/drawing/2014/main" val="2931986252"/>
                        </a:ext>
                      </a:extLst>
                    </a:gridCol>
                    <a:gridCol w="1820365">
                      <a:extLst>
                        <a:ext uri="{9D8B030D-6E8A-4147-A177-3AD203B41FA5}">
                          <a16:colId xmlns:a16="http://schemas.microsoft.com/office/drawing/2014/main" val="4204470158"/>
                        </a:ext>
                      </a:extLst>
                    </a:gridCol>
                    <a:gridCol w="1820365">
                      <a:extLst>
                        <a:ext uri="{9D8B030D-6E8A-4147-A177-3AD203B41FA5}">
                          <a16:colId xmlns:a16="http://schemas.microsoft.com/office/drawing/2014/main" val="3440198540"/>
                        </a:ext>
                      </a:extLst>
                    </a:gridCol>
                    <a:gridCol w="1820365">
                      <a:extLst>
                        <a:ext uri="{9D8B030D-6E8A-4147-A177-3AD203B41FA5}">
                          <a16:colId xmlns:a16="http://schemas.microsoft.com/office/drawing/2014/main" val="432886993"/>
                        </a:ext>
                      </a:extLst>
                    </a:gridCol>
                    <a:gridCol w="1820365">
                      <a:extLst>
                        <a:ext uri="{9D8B030D-6E8A-4147-A177-3AD203B41FA5}">
                          <a16:colId xmlns:a16="http://schemas.microsoft.com/office/drawing/2014/main" val="1422616124"/>
                        </a:ext>
                      </a:extLst>
                    </a:gridCol>
                  </a:tblGrid>
                  <a:tr h="45003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24D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32Dfine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PDG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498913"/>
                      </a:ext>
                    </a:extLst>
                  </a:tr>
                  <a:tr h="450038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Proton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699" t="-108571" r="-302797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5.65(53)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6.5(1.2)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4440446"/>
                      </a:ext>
                    </a:extLst>
                  </a:tr>
                  <a:tr h="450038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699" t="-202778" r="-30279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10.0(1.3)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9.3(2.2)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11.2(4)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3685145"/>
                      </a:ext>
                    </a:extLst>
                  </a:tr>
                  <a:tr h="450038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Neutron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699" t="-311429" r="-302797" b="-1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8.33(75)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9.8(1.5)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859025"/>
                      </a:ext>
                    </a:extLst>
                  </a:tr>
                  <a:tr h="450038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699" t="-400000" r="-302797" b="-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9.7(1.4)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10.1(2.4)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11.8(1.1)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954556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6F4C9AA-A95A-C043-952E-40DC3681C0D5}"/>
                  </a:ext>
                </a:extLst>
              </p:cNvPr>
              <p:cNvSpPr txBox="1"/>
              <p:nvPr/>
            </p:nvSpPr>
            <p:spPr>
              <a:xfrm>
                <a:off x="731249" y="804776"/>
                <a:ext cx="58904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results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in units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6F4C9AA-A95A-C043-952E-40DC3681C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49" y="804776"/>
                <a:ext cx="5890437" cy="461665"/>
              </a:xfrm>
              <a:prstGeom prst="rect">
                <a:avLst/>
              </a:prstGeom>
              <a:blipFill>
                <a:blip r:embed="rId3"/>
                <a:stretch>
                  <a:fillRect l="-1505" t="-10811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E849FA51-F29E-5B4F-94FD-790E374D02D1}"/>
              </a:ext>
            </a:extLst>
          </p:cNvPr>
          <p:cNvSpPr txBox="1"/>
          <p:nvPr/>
        </p:nvSpPr>
        <p:spPr>
          <a:xfrm>
            <a:off x="1267356" y="5962034"/>
            <a:ext cx="745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sophisticated study to control systematic effects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5D14179-100F-084E-ADAC-5394CF067DD5}"/>
                  </a:ext>
                </a:extLst>
              </p:cNvPr>
              <p:cNvSpPr txBox="1"/>
              <p:nvPr/>
            </p:nvSpPr>
            <p:spPr>
              <a:xfrm>
                <a:off x="1267356" y="4277667"/>
                <a:ext cx="92861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Confirm large contributions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states →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pion cloud picture</a:t>
                </a: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5D14179-100F-084E-ADAC-5394CF067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356" y="4277667"/>
                <a:ext cx="9286124" cy="461665"/>
              </a:xfrm>
              <a:prstGeom prst="rect">
                <a:avLst/>
              </a:prstGeom>
              <a:blipFill>
                <a:blip r:embed="rId4"/>
                <a:stretch>
                  <a:fillRect l="-820"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灯片编号占位符 2">
            <a:extLst>
              <a:ext uri="{FF2B5EF4-FFF2-40B4-BE49-F238E27FC236}">
                <a16:creationId xmlns:a16="http://schemas.microsoft.com/office/drawing/2014/main" id="{20C91BD9-19CB-FE4F-A6CB-3229FC260CA6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C12D2D-BBCD-4567-B101-484264F0B688}" type="slidenum">
              <a:rPr lang="zh-CN" altLang="en-US" b="1" smtClean="0"/>
              <a:pPr algn="r"/>
              <a:t>29</a:t>
            </a:fld>
            <a:endParaRPr lang="zh-CN" altLang="en-US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B8E78C-E738-3344-A52B-18CA04533E0B}"/>
              </a:ext>
            </a:extLst>
          </p:cNvPr>
          <p:cNvSpPr txBox="1"/>
          <p:nvPr/>
        </p:nvSpPr>
        <p:spPr>
          <a:xfrm>
            <a:off x="1267356" y="5119850"/>
            <a:ext cx="102202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the methodology for lattice QCD computation of polarizabilities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45CECAE-C392-6E42-9D85-76093250BEEC}"/>
              </a:ext>
            </a:extLst>
          </p:cNvPr>
          <p:cNvSpPr txBox="1"/>
          <p:nvPr/>
        </p:nvSpPr>
        <p:spPr>
          <a:xfrm>
            <a:off x="6450686" y="856217"/>
            <a:ext cx="442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X. Wang, Z. Zhang, et. al., arXiv:2310.01168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1BB4446-49AC-ED40-8BBA-472E91EA12A2}"/>
              </a:ext>
            </a:extLst>
          </p:cNvPr>
          <p:cNvSpPr/>
          <p:nvPr/>
        </p:nvSpPr>
        <p:spPr>
          <a:xfrm>
            <a:off x="8015514" y="4739331"/>
            <a:ext cx="3109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Zhan-Wei Liu’s talk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96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561E78A9-9BC1-F841-AF50-29FA9DA31FF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46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en-US" altLang="zh-CN">
                <a:latin typeface="Microsoft YaHei" panose="020B0503020204020204" pitchFamily="34" charset="-122"/>
                <a:ea typeface="Microsoft YaHei" panose="020B0503020204020204" pitchFamily="34" charset="-122"/>
              </a:rPr>
              <a:t>Selected topics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1FC14AC-B0A2-DC4A-A653-DDED5B3730F5}"/>
              </a:ext>
            </a:extLst>
          </p:cNvPr>
          <p:cNvSpPr/>
          <p:nvPr/>
        </p:nvSpPr>
        <p:spPr>
          <a:xfrm>
            <a:off x="466951" y="889628"/>
            <a:ext cx="7102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Two-photon exchange contribution to muonic hydrogen Lamb shift</a:t>
            </a:r>
            <a:endParaRPr lang="en" altLang="zh-CN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6D47B41-33B5-3A49-84E3-F27E8966C396}"/>
              </a:ext>
            </a:extLst>
          </p:cNvPr>
          <p:cNvSpPr/>
          <p:nvPr/>
        </p:nvSpPr>
        <p:spPr>
          <a:xfrm>
            <a:off x="466951" y="4403243"/>
            <a:ext cx="7102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γZ</a:t>
            </a:r>
            <a:r>
              <a:rPr lang="en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box contribution to parity violating e-p scattering</a:t>
            </a:r>
            <a:endParaRPr lang="en" altLang="zh-CN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ED38C0C-219A-2F48-B81F-FC0FC7C0F800}"/>
              </a:ext>
            </a:extLst>
          </p:cNvPr>
          <p:cNvSpPr/>
          <p:nvPr/>
        </p:nvSpPr>
        <p:spPr>
          <a:xfrm>
            <a:off x="466951" y="2646436"/>
            <a:ext cx="7102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" altLang="zh-CN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Compton scattering and nucleon electromagnetic polarizabilities</a:t>
            </a:r>
          </a:p>
        </p:txBody>
      </p:sp>
      <p:sp>
        <p:nvSpPr>
          <p:cNvPr id="9" name="箭头: 左 2">
            <a:extLst>
              <a:ext uri="{FF2B5EF4-FFF2-40B4-BE49-F238E27FC236}">
                <a16:creationId xmlns:a16="http://schemas.microsoft.com/office/drawing/2014/main" id="{CA48E9C1-F8AA-4F4E-9A18-DC4032C43845}"/>
              </a:ext>
            </a:extLst>
          </p:cNvPr>
          <p:cNvSpPr/>
          <p:nvPr/>
        </p:nvSpPr>
        <p:spPr>
          <a:xfrm rot="10800000" flipV="1">
            <a:off x="1613723" y="1524876"/>
            <a:ext cx="624608" cy="2434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CF6FA96-92CF-2A48-A3A0-1E42410D8CF7}"/>
              </a:ext>
            </a:extLst>
          </p:cNvPr>
          <p:cNvSpPr/>
          <p:nvPr/>
        </p:nvSpPr>
        <p:spPr>
          <a:xfrm>
            <a:off x="2633347" y="1460099"/>
            <a:ext cx="2170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Proton charge radius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5E7121E-7666-CA42-9D57-F98EB0D5D72C}"/>
              </a:ext>
            </a:extLst>
          </p:cNvPr>
          <p:cNvSpPr/>
          <p:nvPr/>
        </p:nvSpPr>
        <p:spPr>
          <a:xfrm>
            <a:off x="5257800" y="1501817"/>
            <a:ext cx="3109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Wei-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Xiong’s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talk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箭头: 左 2">
            <a:extLst>
              <a:ext uri="{FF2B5EF4-FFF2-40B4-BE49-F238E27FC236}">
                <a16:creationId xmlns:a16="http://schemas.microsoft.com/office/drawing/2014/main" id="{48AF3C03-BB2F-BC4F-BD97-F6D1E8FBF673}"/>
              </a:ext>
            </a:extLst>
          </p:cNvPr>
          <p:cNvSpPr/>
          <p:nvPr/>
        </p:nvSpPr>
        <p:spPr>
          <a:xfrm rot="10800000" flipV="1">
            <a:off x="1613723" y="3305650"/>
            <a:ext cx="624608" cy="2434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0C8F64-B314-9A47-8CA7-DD5342542029}"/>
              </a:ext>
            </a:extLst>
          </p:cNvPr>
          <p:cNvSpPr/>
          <p:nvPr/>
        </p:nvSpPr>
        <p:spPr>
          <a:xfrm>
            <a:off x="2633347" y="3242711"/>
            <a:ext cx="2170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Polarizabilities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428AE7C-86C6-EA4E-A297-C4C70C35D5A1}"/>
              </a:ext>
            </a:extLst>
          </p:cNvPr>
          <p:cNvSpPr/>
          <p:nvPr/>
        </p:nvSpPr>
        <p:spPr>
          <a:xfrm>
            <a:off x="5257800" y="3239813"/>
            <a:ext cx="3109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Nikos 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Sparveris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talk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箭头: 左 2">
            <a:extLst>
              <a:ext uri="{FF2B5EF4-FFF2-40B4-BE49-F238E27FC236}">
                <a16:creationId xmlns:a16="http://schemas.microsoft.com/office/drawing/2014/main" id="{FD51ADC1-94AC-DE43-8953-FC3BBD6A801B}"/>
              </a:ext>
            </a:extLst>
          </p:cNvPr>
          <p:cNvSpPr/>
          <p:nvPr/>
        </p:nvSpPr>
        <p:spPr>
          <a:xfrm rot="10800000" flipV="1">
            <a:off x="1613723" y="5063526"/>
            <a:ext cx="624608" cy="2434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A4AC2B9-44A0-A146-A87A-6883977D9618}"/>
              </a:ext>
            </a:extLst>
          </p:cNvPr>
          <p:cNvSpPr/>
          <p:nvPr/>
        </p:nvSpPr>
        <p:spPr>
          <a:xfrm>
            <a:off x="2633347" y="5000587"/>
            <a:ext cx="2170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Weak charge</a:t>
            </a:r>
            <a:endParaRPr lang="en" altLang="zh-CN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ED4D265-ECE4-3842-A3B6-BF0DFD18348D}"/>
              </a:ext>
            </a:extLst>
          </p:cNvPr>
          <p:cNvSpPr/>
          <p:nvPr/>
        </p:nvSpPr>
        <p:spPr>
          <a:xfrm>
            <a:off x="466950" y="878764"/>
            <a:ext cx="6659563" cy="418099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EC1CADF-242E-AB42-A2A5-17C57B9438B3}"/>
              </a:ext>
            </a:extLst>
          </p:cNvPr>
          <p:cNvSpPr txBox="1"/>
          <p:nvPr/>
        </p:nvSpPr>
        <p:spPr>
          <a:xfrm>
            <a:off x="5257800" y="4986852"/>
            <a:ext cx="5932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u="none" strike="noStrike" baseline="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Qweak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collabration</a:t>
            </a:r>
            <a:r>
              <a:rPr lang="en-US" altLang="zh-CN" sz="1800" b="0" u="none" strike="noStrike" baseline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Nature </a:t>
            </a:r>
            <a:r>
              <a:rPr lang="en-US" altLang="zh-CN" sz="1800" u="none" strike="noStrike" baseline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557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0" u="none" strike="noStrike" baseline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(2018) 207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灯片编号占位符 2">
            <a:extLst>
              <a:ext uri="{FF2B5EF4-FFF2-40B4-BE49-F238E27FC236}">
                <a16:creationId xmlns:a16="http://schemas.microsoft.com/office/drawing/2014/main" id="{DD3D8356-EC16-8748-A469-6EF30F5B176F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C12D2D-BBCD-4567-B101-484264F0B688}" type="slidenum">
              <a:rPr lang="zh-CN" altLang="en-US" b="1" smtClean="0"/>
              <a:pPr algn="r"/>
              <a:t>3</a:t>
            </a:fld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33138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561E78A9-9BC1-F841-AF50-29FA9DA31FF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46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en-US" altLang="zh-CN">
                <a:latin typeface="Microsoft YaHei" panose="020B0503020204020204" pitchFamily="34" charset="-122"/>
                <a:ea typeface="Microsoft YaHei" panose="020B0503020204020204" pitchFamily="34" charset="-122"/>
              </a:rPr>
              <a:t>Selected topics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1FC14AC-B0A2-DC4A-A653-DDED5B3730F5}"/>
              </a:ext>
            </a:extLst>
          </p:cNvPr>
          <p:cNvSpPr/>
          <p:nvPr/>
        </p:nvSpPr>
        <p:spPr>
          <a:xfrm>
            <a:off x="466951" y="889628"/>
            <a:ext cx="7102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Two-photon exchange contribution to muonic hydrogen Lamb shift</a:t>
            </a:r>
            <a:endParaRPr lang="en" altLang="zh-CN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6D47B41-33B5-3A49-84E3-F27E8966C396}"/>
              </a:ext>
            </a:extLst>
          </p:cNvPr>
          <p:cNvSpPr/>
          <p:nvPr/>
        </p:nvSpPr>
        <p:spPr>
          <a:xfrm>
            <a:off x="466951" y="4403243"/>
            <a:ext cx="7102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γZ</a:t>
            </a:r>
            <a:r>
              <a:rPr lang="en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box contribution to parity violating e-p scattering</a:t>
            </a:r>
            <a:endParaRPr lang="en" altLang="zh-CN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ED38C0C-219A-2F48-B81F-FC0FC7C0F800}"/>
              </a:ext>
            </a:extLst>
          </p:cNvPr>
          <p:cNvSpPr/>
          <p:nvPr/>
        </p:nvSpPr>
        <p:spPr>
          <a:xfrm>
            <a:off x="466951" y="2646436"/>
            <a:ext cx="7102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" altLang="zh-CN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Compton scattering and nucleon electromagnetic polarizabilities</a:t>
            </a:r>
          </a:p>
        </p:txBody>
      </p:sp>
      <p:sp>
        <p:nvSpPr>
          <p:cNvPr id="9" name="箭头: 左 2">
            <a:extLst>
              <a:ext uri="{FF2B5EF4-FFF2-40B4-BE49-F238E27FC236}">
                <a16:creationId xmlns:a16="http://schemas.microsoft.com/office/drawing/2014/main" id="{CA48E9C1-F8AA-4F4E-9A18-DC4032C43845}"/>
              </a:ext>
            </a:extLst>
          </p:cNvPr>
          <p:cNvSpPr/>
          <p:nvPr/>
        </p:nvSpPr>
        <p:spPr>
          <a:xfrm rot="10800000" flipV="1">
            <a:off x="1613723" y="1524876"/>
            <a:ext cx="624608" cy="2434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CF6FA96-92CF-2A48-A3A0-1E42410D8CF7}"/>
              </a:ext>
            </a:extLst>
          </p:cNvPr>
          <p:cNvSpPr/>
          <p:nvPr/>
        </p:nvSpPr>
        <p:spPr>
          <a:xfrm>
            <a:off x="2633347" y="1460099"/>
            <a:ext cx="2170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Proton charge radius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5E7121E-7666-CA42-9D57-F98EB0D5D72C}"/>
              </a:ext>
            </a:extLst>
          </p:cNvPr>
          <p:cNvSpPr/>
          <p:nvPr/>
        </p:nvSpPr>
        <p:spPr>
          <a:xfrm>
            <a:off x="5257800" y="1501817"/>
            <a:ext cx="3109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Wei-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Xiong’s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talk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箭头: 左 2">
            <a:extLst>
              <a:ext uri="{FF2B5EF4-FFF2-40B4-BE49-F238E27FC236}">
                <a16:creationId xmlns:a16="http://schemas.microsoft.com/office/drawing/2014/main" id="{48AF3C03-BB2F-BC4F-BD97-F6D1E8FBF673}"/>
              </a:ext>
            </a:extLst>
          </p:cNvPr>
          <p:cNvSpPr/>
          <p:nvPr/>
        </p:nvSpPr>
        <p:spPr>
          <a:xfrm rot="10800000" flipV="1">
            <a:off x="1613723" y="3305650"/>
            <a:ext cx="624608" cy="2434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0C8F64-B314-9A47-8CA7-DD5342542029}"/>
              </a:ext>
            </a:extLst>
          </p:cNvPr>
          <p:cNvSpPr/>
          <p:nvPr/>
        </p:nvSpPr>
        <p:spPr>
          <a:xfrm>
            <a:off x="2633347" y="3242711"/>
            <a:ext cx="2170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Polarizabilities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428AE7C-86C6-EA4E-A297-C4C70C35D5A1}"/>
              </a:ext>
            </a:extLst>
          </p:cNvPr>
          <p:cNvSpPr/>
          <p:nvPr/>
        </p:nvSpPr>
        <p:spPr>
          <a:xfrm>
            <a:off x="5257800" y="3239813"/>
            <a:ext cx="3109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Nikos 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Sparveris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talk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箭头: 左 2">
            <a:extLst>
              <a:ext uri="{FF2B5EF4-FFF2-40B4-BE49-F238E27FC236}">
                <a16:creationId xmlns:a16="http://schemas.microsoft.com/office/drawing/2014/main" id="{FD51ADC1-94AC-DE43-8953-FC3BBD6A801B}"/>
              </a:ext>
            </a:extLst>
          </p:cNvPr>
          <p:cNvSpPr/>
          <p:nvPr/>
        </p:nvSpPr>
        <p:spPr>
          <a:xfrm rot="10800000" flipV="1">
            <a:off x="1613723" y="5063526"/>
            <a:ext cx="624608" cy="2434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A4AC2B9-44A0-A146-A87A-6883977D9618}"/>
              </a:ext>
            </a:extLst>
          </p:cNvPr>
          <p:cNvSpPr/>
          <p:nvPr/>
        </p:nvSpPr>
        <p:spPr>
          <a:xfrm>
            <a:off x="2633347" y="5000587"/>
            <a:ext cx="2170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Weak charge</a:t>
            </a:r>
            <a:endParaRPr lang="en" altLang="zh-CN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11DF701-A4F4-9A40-9EA3-3BDC7F533DEA}"/>
              </a:ext>
            </a:extLst>
          </p:cNvPr>
          <p:cNvSpPr/>
          <p:nvPr/>
        </p:nvSpPr>
        <p:spPr>
          <a:xfrm>
            <a:off x="443384" y="4430355"/>
            <a:ext cx="5376845" cy="369332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6789A71-0526-314D-BA9D-57EA10D52558}"/>
              </a:ext>
            </a:extLst>
          </p:cNvPr>
          <p:cNvSpPr txBox="1"/>
          <p:nvPr/>
        </p:nvSpPr>
        <p:spPr>
          <a:xfrm>
            <a:off x="5257800" y="4986852"/>
            <a:ext cx="5932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u="none" strike="noStrike" baseline="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Qweak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collabration</a:t>
            </a:r>
            <a:r>
              <a:rPr lang="en-US" altLang="zh-CN" sz="1800" b="0" u="none" strike="noStrike" baseline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Nature </a:t>
            </a:r>
            <a:r>
              <a:rPr lang="en-US" altLang="zh-CN" sz="1800" u="none" strike="noStrike" baseline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557</a:t>
            </a:r>
            <a:r>
              <a:rPr lang="en-US" altLang="zh-CN" sz="1800" b="0" u="none" strike="noStrike" baseline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207–211 (2018)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灯片编号占位符 2">
            <a:extLst>
              <a:ext uri="{FF2B5EF4-FFF2-40B4-BE49-F238E27FC236}">
                <a16:creationId xmlns:a16="http://schemas.microsoft.com/office/drawing/2014/main" id="{7B022E09-E8FF-104E-98F7-D24E6DFC7C4E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C12D2D-BBCD-4567-B101-484264F0B688}" type="slidenum">
              <a:rPr lang="zh-CN" altLang="en-US" b="1" smtClean="0"/>
              <a:pPr algn="r"/>
              <a:t>30</a:t>
            </a:fld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96573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FD111A2-C09C-CC4C-9A87-534D92430482}"/>
              </a:ext>
            </a:extLst>
          </p:cNvPr>
          <p:cNvSpPr txBox="1"/>
          <p:nvPr/>
        </p:nvSpPr>
        <p:spPr>
          <a:xfrm>
            <a:off x="650116" y="805936"/>
            <a:ext cx="90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</a:t>
            </a:r>
            <a:r>
              <a:rPr lang="en-US" altLang="zh-CN" sz="24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weak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@JLab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P2@MESA: polarized electron and unpolarized proton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47709E30-3EDD-4D46-83D2-F3AC6217F0D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46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Parity-violating e-p scattering – determination of </a:t>
            </a:r>
            <a:r>
              <a:rPr kumimoji="1" lang="el-GR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θ</a:t>
            </a:r>
            <a:r>
              <a:rPr kumimoji="1" lang="en-US" altLang="zh-CN" baseline="-25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</a:t>
            </a:r>
            <a:endParaRPr lang="zh-CN" altLang="en-US" dirty="0"/>
          </a:p>
        </p:txBody>
      </p:sp>
      <p:sp>
        <p:nvSpPr>
          <p:cNvPr id="18" name="灯片编号占位符 2">
            <a:extLst>
              <a:ext uri="{FF2B5EF4-FFF2-40B4-BE49-F238E27FC236}">
                <a16:creationId xmlns:a16="http://schemas.microsoft.com/office/drawing/2014/main" id="{345D201D-B1CD-BB47-B96E-8C65E18F18D3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C12D2D-BBCD-4567-B101-484264F0B688}" type="slidenum">
              <a:rPr lang="zh-CN" altLang="en-US" b="1" smtClean="0"/>
              <a:pPr algn="r"/>
              <a:t>31</a:t>
            </a:fld>
            <a:endParaRPr lang="zh-CN" altLang="en-US" b="1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2CB8A5A-B29A-BD43-BFBA-0B486B84B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89" y="1426766"/>
            <a:ext cx="3886200" cy="26797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0E00AA7-306B-D54E-9CB9-C077A47245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55" y="1426766"/>
            <a:ext cx="3822700" cy="2679700"/>
          </a:xfrm>
          <a:prstGeom prst="rect">
            <a:avLst/>
          </a:prstGeom>
        </p:spPr>
      </p:pic>
      <p:cxnSp>
        <p:nvCxnSpPr>
          <p:cNvPr id="22" name="直接箭头连接符 17">
            <a:extLst>
              <a:ext uri="{FF2B5EF4-FFF2-40B4-BE49-F238E27FC236}">
                <a16:creationId xmlns:a16="http://schemas.microsoft.com/office/drawing/2014/main" id="{1CC42B48-8CB7-1749-993C-DDEB4E48DF73}"/>
              </a:ext>
            </a:extLst>
          </p:cNvPr>
          <p:cNvCxnSpPr>
            <a:cxnSpLocks/>
          </p:cNvCxnSpPr>
          <p:nvPr/>
        </p:nvCxnSpPr>
        <p:spPr>
          <a:xfrm flipV="1">
            <a:off x="1736459" y="3356430"/>
            <a:ext cx="1095830" cy="1408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99755889-F82B-5048-B7A4-D0615501E07B}"/>
              </a:ext>
            </a:extLst>
          </p:cNvPr>
          <p:cNvSpPr txBox="1"/>
          <p:nvPr/>
        </p:nvSpPr>
        <p:spPr>
          <a:xfrm>
            <a:off x="410143" y="3497253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Parity conserving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直接箭头连接符 17">
            <a:extLst>
              <a:ext uri="{FF2B5EF4-FFF2-40B4-BE49-F238E27FC236}">
                <a16:creationId xmlns:a16="http://schemas.microsoft.com/office/drawing/2014/main" id="{EF31BAF0-03EC-FC4F-B63D-24849E325FFA}"/>
              </a:ext>
            </a:extLst>
          </p:cNvPr>
          <p:cNvCxnSpPr>
            <a:cxnSpLocks/>
          </p:cNvCxnSpPr>
          <p:nvPr/>
        </p:nvCxnSpPr>
        <p:spPr>
          <a:xfrm flipV="1">
            <a:off x="7175762" y="3356430"/>
            <a:ext cx="1095830" cy="1408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A6DE1868-6FC4-A94E-A93C-9BA9B1A1E15E}"/>
              </a:ext>
            </a:extLst>
          </p:cNvPr>
          <p:cNvSpPr txBox="1"/>
          <p:nvPr/>
        </p:nvSpPr>
        <p:spPr>
          <a:xfrm>
            <a:off x="5849446" y="3497253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Parity violating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对象 28">
            <a:extLst>
              <a:ext uri="{FF2B5EF4-FFF2-40B4-BE49-F238E27FC236}">
                <a16:creationId xmlns:a16="http://schemas.microsoft.com/office/drawing/2014/main" id="{71DCD3EA-CA84-754B-BD7F-2CBE06830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514899"/>
              </p:ext>
            </p:extLst>
          </p:nvPr>
        </p:nvGraphicFramePr>
        <p:xfrm>
          <a:off x="6166715" y="4527701"/>
          <a:ext cx="19526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AxMath" r:id="rId5" imgW="975600" imgH="351360" progId="Equation.AxMath">
                  <p:embed/>
                </p:oleObj>
              </mc:Choice>
              <mc:Fallback>
                <p:oleObj name="AxMath" r:id="rId5" imgW="975600" imgH="351360" progId="Equation.AxMath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B9337FD9-BAEB-C522-7525-02C87CC116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66715" y="4527701"/>
                        <a:ext cx="1952625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>
            <a:extLst>
              <a:ext uri="{FF2B5EF4-FFF2-40B4-BE49-F238E27FC236}">
                <a16:creationId xmlns:a16="http://schemas.microsoft.com/office/drawing/2014/main" id="{B9A880B7-1C4E-864A-B71E-7C54D6F7F6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182507"/>
              </p:ext>
            </p:extLst>
          </p:nvPr>
        </p:nvGraphicFramePr>
        <p:xfrm>
          <a:off x="6110735" y="5751093"/>
          <a:ext cx="21939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AxMath" r:id="rId7" imgW="1097640" imgH="357120" progId="Equation.AxMath">
                  <p:embed/>
                </p:oleObj>
              </mc:Choice>
              <mc:Fallback>
                <p:oleObj name="AxMath" r:id="rId7" imgW="1097640" imgH="357120" progId="Equation.AxMath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90A01C18-5AC2-C092-E9BC-D1471231DB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10735" y="5751093"/>
                        <a:ext cx="2193925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文本框 30">
            <a:extLst>
              <a:ext uri="{FF2B5EF4-FFF2-40B4-BE49-F238E27FC236}">
                <a16:creationId xmlns:a16="http://schemas.microsoft.com/office/drawing/2014/main" id="{55CD1009-3ABB-354C-8B04-D738FC7A19DD}"/>
              </a:ext>
            </a:extLst>
          </p:cNvPr>
          <p:cNvSpPr txBox="1"/>
          <p:nvPr/>
        </p:nvSpPr>
        <p:spPr>
          <a:xfrm>
            <a:off x="968870" y="4628183"/>
            <a:ext cx="581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Left-right hand asymmetry in cross section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2" name="箭头: 下 18">
            <a:extLst>
              <a:ext uri="{FF2B5EF4-FFF2-40B4-BE49-F238E27FC236}">
                <a16:creationId xmlns:a16="http://schemas.microsoft.com/office/drawing/2014/main" id="{D8E32B4C-23BF-844E-B1D3-77B37C8ABBEA}"/>
              </a:ext>
            </a:extLst>
          </p:cNvPr>
          <p:cNvSpPr/>
          <p:nvPr/>
        </p:nvSpPr>
        <p:spPr>
          <a:xfrm>
            <a:off x="6883947" y="5364161"/>
            <a:ext cx="518160" cy="34092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CF5BC7CD-1D50-634F-B4FB-3F71BBB54567}"/>
              </a:ext>
            </a:extLst>
          </p:cNvPr>
          <p:cNvGrpSpPr/>
          <p:nvPr/>
        </p:nvGrpSpPr>
        <p:grpSpPr>
          <a:xfrm>
            <a:off x="968870" y="5937072"/>
            <a:ext cx="3682015" cy="422758"/>
            <a:chOff x="1843128" y="5885428"/>
            <a:chExt cx="3682015" cy="422758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23DEF3A8-948A-8C4C-9ADD-EDDD865B3F00}"/>
                </a:ext>
              </a:extLst>
            </p:cNvPr>
            <p:cNvSpPr txBox="1"/>
            <p:nvPr/>
          </p:nvSpPr>
          <p:spPr>
            <a:xfrm>
              <a:off x="1843128" y="5885428"/>
              <a:ext cx="33507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Extract proton weak charge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aphicFrame>
          <p:nvGraphicFramePr>
            <p:cNvPr id="34" name="对象 33">
              <a:extLst>
                <a:ext uri="{FF2B5EF4-FFF2-40B4-BE49-F238E27FC236}">
                  <a16:creationId xmlns:a16="http://schemas.microsoft.com/office/drawing/2014/main" id="{04602172-7653-7D46-AF65-27BAAA649E8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0764773"/>
                </p:ext>
              </p:extLst>
            </p:nvPr>
          </p:nvGraphicFramePr>
          <p:xfrm>
            <a:off x="5121918" y="5920836"/>
            <a:ext cx="403225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1" name="AxMath" r:id="rId9" imgW="201960" imgH="192960" progId="Equation.AxMath">
                    <p:embed/>
                  </p:oleObj>
                </mc:Choice>
                <mc:Fallback>
                  <p:oleObj name="AxMath" r:id="rId9" imgW="201960" imgH="192960" progId="Equation.AxMath">
                    <p:embed/>
                    <p:pic>
                      <p:nvPicPr>
                        <p:cNvPr id="21" name="对象 20">
                          <a:extLst>
                            <a:ext uri="{FF2B5EF4-FFF2-40B4-BE49-F238E27FC236}">
                              <a16:creationId xmlns:a16="http://schemas.microsoft.com/office/drawing/2014/main" id="{02FBDA16-7C07-383F-552C-620E8E965B8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121918" y="5920836"/>
                          <a:ext cx="403225" cy="387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6" name="对象 35">
            <a:extLst>
              <a:ext uri="{FF2B5EF4-FFF2-40B4-BE49-F238E27FC236}">
                <a16:creationId xmlns:a16="http://schemas.microsoft.com/office/drawing/2014/main" id="{22FDEAE8-348A-0B4A-A1D4-1B85463B82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447920"/>
              </p:ext>
            </p:extLst>
          </p:nvPr>
        </p:nvGraphicFramePr>
        <p:xfrm>
          <a:off x="6864094" y="2136562"/>
          <a:ext cx="2571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" name="AxMath" r:id="rId11" imgW="128160" imgH="190080" progId="Equation.AxMath">
                  <p:embed/>
                </p:oleObj>
              </mc:Choice>
              <mc:Fallback>
                <p:oleObj name="AxMath" r:id="rId11" imgW="128160" imgH="190080" progId="Equation.AxMath">
                  <p:embed/>
                  <p:pic>
                    <p:nvPicPr>
                      <p:cNvPr id="22" name="对象 21">
                        <a:extLst>
                          <a:ext uri="{FF2B5EF4-FFF2-40B4-BE49-F238E27FC236}">
                            <a16:creationId xmlns:a16="http://schemas.microsoft.com/office/drawing/2014/main" id="{00FEF48D-DCE9-3F70-1BFD-6199DF04CD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64094" y="2136562"/>
                        <a:ext cx="25717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>
            <a:extLst>
              <a:ext uri="{FF2B5EF4-FFF2-40B4-BE49-F238E27FC236}">
                <a16:creationId xmlns:a16="http://schemas.microsoft.com/office/drawing/2014/main" id="{45C73DA8-9077-F044-AE42-9E5DF71742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366715"/>
              </p:ext>
            </p:extLst>
          </p:nvPr>
        </p:nvGraphicFramePr>
        <p:xfrm>
          <a:off x="7874865" y="2744695"/>
          <a:ext cx="2444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name="AxMath" r:id="rId13" imgW="122760" imgH="190080" progId="Equation.AxMath">
                  <p:embed/>
                </p:oleObj>
              </mc:Choice>
              <mc:Fallback>
                <p:oleObj name="AxMath" r:id="rId13" imgW="122760" imgH="190080" progId="Equation.AxMath">
                  <p:embed/>
                  <p:pic>
                    <p:nvPicPr>
                      <p:cNvPr id="27" name="对象 26">
                        <a:extLst>
                          <a:ext uri="{FF2B5EF4-FFF2-40B4-BE49-F238E27FC236}">
                            <a16:creationId xmlns:a16="http://schemas.microsoft.com/office/drawing/2014/main" id="{539F415E-2666-8D5B-6C88-28BC8E259F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74865" y="2744695"/>
                        <a:ext cx="24447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左大括号 38">
            <a:extLst>
              <a:ext uri="{FF2B5EF4-FFF2-40B4-BE49-F238E27FC236}">
                <a16:creationId xmlns:a16="http://schemas.microsoft.com/office/drawing/2014/main" id="{580AA663-01FC-4640-B17F-E038E1BF2D0F}"/>
              </a:ext>
            </a:extLst>
          </p:cNvPr>
          <p:cNvSpPr/>
          <p:nvPr/>
        </p:nvSpPr>
        <p:spPr>
          <a:xfrm rot="10800000">
            <a:off x="8431275" y="4668801"/>
            <a:ext cx="335354" cy="1796666"/>
          </a:xfrm>
          <a:prstGeom prst="leftBrace">
            <a:avLst>
              <a:gd name="adj1" fmla="val 64355"/>
              <a:gd name="adj2" fmla="val 49276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69075EBF-3EBD-DA42-8FCE-C4342332DF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51" y="5062846"/>
            <a:ext cx="2324442" cy="51537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57BBE184-A87F-744D-81A2-138253DD5E6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646" y="5691071"/>
            <a:ext cx="2864653" cy="5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02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6D7B4D77-A510-D046-BAAB-8DF94AE5D48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46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Parity-violating e-p scattering – determination of </a:t>
            </a:r>
            <a:r>
              <a:rPr kumimoji="1" lang="el-GR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θ</a:t>
            </a:r>
            <a:r>
              <a:rPr kumimoji="1" lang="en-US" altLang="zh-CN" baseline="-25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F1C36A9-A3F7-EA43-A8FE-E55AB868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850900"/>
            <a:ext cx="7239000" cy="5156200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DCCB715C-7EC1-1A4E-9B10-D646542AAFB1}"/>
              </a:ext>
            </a:extLst>
          </p:cNvPr>
          <p:cNvSpPr/>
          <p:nvPr/>
        </p:nvSpPr>
        <p:spPr>
          <a:xfrm>
            <a:off x="5660572" y="1531755"/>
            <a:ext cx="406400" cy="12840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17">
            <a:extLst>
              <a:ext uri="{FF2B5EF4-FFF2-40B4-BE49-F238E27FC236}">
                <a16:creationId xmlns:a16="http://schemas.microsoft.com/office/drawing/2014/main" id="{7DA368CA-41CB-9F47-BED5-A88BB3AA9757}"/>
              </a:ext>
            </a:extLst>
          </p:cNvPr>
          <p:cNvCxnSpPr>
            <a:cxnSpLocks/>
          </p:cNvCxnSpPr>
          <p:nvPr/>
        </p:nvCxnSpPr>
        <p:spPr>
          <a:xfrm flipH="1">
            <a:off x="6125030" y="1384268"/>
            <a:ext cx="3410856" cy="3693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98E69AB-382E-F045-9E54-5F6693175940}"/>
              </a:ext>
            </a:extLst>
          </p:cNvPr>
          <p:cNvSpPr txBox="1"/>
          <p:nvPr/>
        </p:nvSpPr>
        <p:spPr>
          <a:xfrm>
            <a:off x="9535886" y="1107269"/>
            <a:ext cx="2743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precise measurement below Z pole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481939D-1A4C-7A44-AD13-C4BB1C827F06}"/>
              </a:ext>
            </a:extLst>
          </p:cNvPr>
          <p:cNvSpPr/>
          <p:nvPr/>
        </p:nvSpPr>
        <p:spPr>
          <a:xfrm>
            <a:off x="5558973" y="4180115"/>
            <a:ext cx="197759" cy="725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箭头连接符 17">
            <a:extLst>
              <a:ext uri="{FF2B5EF4-FFF2-40B4-BE49-F238E27FC236}">
                <a16:creationId xmlns:a16="http://schemas.microsoft.com/office/drawing/2014/main" id="{35004911-5FCF-874D-B0C6-482FC0F7ACCE}"/>
              </a:ext>
            </a:extLst>
          </p:cNvPr>
          <p:cNvCxnSpPr>
            <a:cxnSpLocks/>
          </p:cNvCxnSpPr>
          <p:nvPr/>
        </p:nvCxnSpPr>
        <p:spPr>
          <a:xfrm flipV="1">
            <a:off x="2341337" y="4368800"/>
            <a:ext cx="3116034" cy="1741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3BB710EC-6E4C-0649-A172-AD0E96E102D7}"/>
              </a:ext>
            </a:extLst>
          </p:cNvPr>
          <p:cNvSpPr txBox="1"/>
          <p:nvPr/>
        </p:nvSpPr>
        <p:spPr>
          <a:xfrm>
            <a:off x="87084" y="4180115"/>
            <a:ext cx="247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exp. P2@Mesa with electron energy E&lt;155 MeV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6553792-A700-154A-944E-1B6921971F21}"/>
              </a:ext>
            </a:extLst>
          </p:cNvPr>
          <p:cNvSpPr txBox="1"/>
          <p:nvPr/>
        </p:nvSpPr>
        <p:spPr>
          <a:xfrm>
            <a:off x="87084" y="5370606"/>
            <a:ext cx="297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Nearly forward scattering!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灯片编号占位符 2">
            <a:extLst>
              <a:ext uri="{FF2B5EF4-FFF2-40B4-BE49-F238E27FC236}">
                <a16:creationId xmlns:a16="http://schemas.microsoft.com/office/drawing/2014/main" id="{7E236C94-495E-9B4D-BF16-1639E02B976C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C12D2D-BBCD-4567-B101-484264F0B688}" type="slidenum">
              <a:rPr lang="zh-CN" altLang="en-US" b="1" smtClean="0"/>
              <a:pPr algn="r"/>
              <a:t>32</a:t>
            </a:fld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88589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5B6FA145-339C-194F-9F80-450DCC963A8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46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 err="1"/>
              <a:t>γZ</a:t>
            </a:r>
            <a:r>
              <a:rPr lang="en-US" altLang="zh-CN" dirty="0"/>
              <a:t> box contribution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78BCFB0-5681-0640-A819-CC96F8984F4A}"/>
              </a:ext>
            </a:extLst>
          </p:cNvPr>
          <p:cNvSpPr txBox="1"/>
          <p:nvPr/>
        </p:nvSpPr>
        <p:spPr>
          <a:xfrm>
            <a:off x="6096000" y="1141217"/>
            <a:ext cx="75764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altLang="zh-CN" sz="1600" dirty="0" err="1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Erler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altLang="zh-CN" sz="1600" dirty="0" err="1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Kurylov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M. Ramsey-</a:t>
            </a:r>
            <a:r>
              <a:rPr lang="en-US" altLang="zh-CN" sz="1600" dirty="0" err="1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Musolf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altLang="zh-CN" sz="1600" b="0" dirty="0">
                <a:solidFill>
                  <a:schemeClr val="bg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zh-CN" sz="1600" i="0" dirty="0">
                <a:solidFill>
                  <a:schemeClr val="bg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(2003)</a:t>
            </a:r>
            <a:r>
              <a:rPr lang="en-US" altLang="zh-CN" sz="1600" b="0" i="0" dirty="0">
                <a:solidFill>
                  <a:schemeClr val="bg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016006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B9382DE-149F-6349-8E18-F1F582945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233" y="4414124"/>
            <a:ext cx="4030941" cy="1678066"/>
          </a:xfrm>
          <a:prstGeom prst="rect">
            <a:avLst/>
          </a:prstGeom>
        </p:spPr>
      </p:pic>
      <p:sp>
        <p:nvSpPr>
          <p:cNvPr id="7" name="箭头: 右 10">
            <a:extLst>
              <a:ext uri="{FF2B5EF4-FFF2-40B4-BE49-F238E27FC236}">
                <a16:creationId xmlns:a16="http://schemas.microsoft.com/office/drawing/2014/main" id="{F67D9767-BBDB-EB4C-A519-6C06A2C890D4}"/>
              </a:ext>
            </a:extLst>
          </p:cNvPr>
          <p:cNvSpPr/>
          <p:nvPr/>
        </p:nvSpPr>
        <p:spPr>
          <a:xfrm>
            <a:off x="5783508" y="5018841"/>
            <a:ext cx="628322" cy="46863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B3E7640-9300-6241-8312-279A1BE81040}"/>
              </a:ext>
            </a:extLst>
          </p:cNvPr>
          <p:cNvSpPr txBox="1"/>
          <p:nvPr/>
        </p:nvSpPr>
        <p:spPr>
          <a:xfrm>
            <a:off x="6807069" y="4745325"/>
            <a:ext cx="4030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Nonperturbative nature</a:t>
            </a: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Dominate hadronic uncertainty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8E9A08D-828F-2E40-8124-E65C3A029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452" y="2230373"/>
            <a:ext cx="1435427" cy="14989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F4FD946-CFC4-1048-83DC-717A71109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115" y="2230373"/>
            <a:ext cx="1435427" cy="15878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50FC86A-571D-474F-9DF4-F5B312282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409" y="2230373"/>
            <a:ext cx="1435427" cy="149894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DB758A6-3789-714D-B211-CBF51171CCCA}"/>
              </a:ext>
            </a:extLst>
          </p:cNvPr>
          <p:cNvSpPr txBox="1"/>
          <p:nvPr/>
        </p:nvSpPr>
        <p:spPr>
          <a:xfrm>
            <a:off x="1023170" y="3818235"/>
            <a:ext cx="305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WW box,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γZ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box, ZZ box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8B64781-CED4-684A-8D72-2D2675333238}"/>
              </a:ext>
            </a:extLst>
          </p:cNvPr>
          <p:cNvSpPr txBox="1"/>
          <p:nvPr/>
        </p:nvSpPr>
        <p:spPr>
          <a:xfrm>
            <a:off x="4025213" y="3818235"/>
            <a:ext cx="305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leptonic vertex correction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7744C98-9F03-3B45-9279-B2951925CC0F}"/>
              </a:ext>
            </a:extLst>
          </p:cNvPr>
          <p:cNvSpPr txBox="1"/>
          <p:nvPr/>
        </p:nvSpPr>
        <p:spPr>
          <a:xfrm>
            <a:off x="6893876" y="3829969"/>
            <a:ext cx="305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hadronic vertex correction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6B9E3CC-87C2-3145-8A36-29BBE17F5DAF}"/>
              </a:ext>
            </a:extLst>
          </p:cNvPr>
          <p:cNvSpPr txBox="1"/>
          <p:nvPr/>
        </p:nvSpPr>
        <p:spPr>
          <a:xfrm>
            <a:off x="486142" y="712418"/>
            <a:ext cx="99288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compare the theory with experiment, one has to include electroweak corrections</a:t>
            </a:r>
            <a:endParaRPr kumimoji="1" lang="zh-CN" altLang="en-US" sz="22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BA71DD6-1C98-4240-912D-90C69B0536BB}"/>
              </a:ext>
            </a:extLst>
          </p:cNvPr>
          <p:cNvSpPr txBox="1"/>
          <p:nvPr/>
        </p:nvSpPr>
        <p:spPr>
          <a:xfrm>
            <a:off x="486142" y="1550862"/>
            <a:ext cx="69015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one-loop level, electroweak corrections are</a:t>
            </a:r>
          </a:p>
        </p:txBody>
      </p:sp>
      <p:sp>
        <p:nvSpPr>
          <p:cNvPr id="19" name="灯片编号占位符 2">
            <a:extLst>
              <a:ext uri="{FF2B5EF4-FFF2-40B4-BE49-F238E27FC236}">
                <a16:creationId xmlns:a16="http://schemas.microsoft.com/office/drawing/2014/main" id="{E39F57FF-33DA-A544-A86C-99B167E4A9D6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C12D2D-BBCD-4567-B101-484264F0B688}" type="slidenum">
              <a:rPr lang="zh-CN" altLang="en-US" b="1" smtClean="0"/>
              <a:pPr algn="r"/>
              <a:t>33</a:t>
            </a:fld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1395454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>
            <a:extLst>
              <a:ext uri="{FF2B5EF4-FFF2-40B4-BE49-F238E27FC236}">
                <a16:creationId xmlns:a16="http://schemas.microsoft.com/office/drawing/2014/main" id="{47709E30-3EDD-4D46-83D2-F3AC6217F0D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46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Lattice results</a:t>
            </a:r>
            <a:endParaRPr lang="zh-CN" altLang="en-US" dirty="0"/>
          </a:p>
        </p:txBody>
      </p:sp>
      <p:sp>
        <p:nvSpPr>
          <p:cNvPr id="18" name="灯片编号占位符 2">
            <a:extLst>
              <a:ext uri="{FF2B5EF4-FFF2-40B4-BE49-F238E27FC236}">
                <a16:creationId xmlns:a16="http://schemas.microsoft.com/office/drawing/2014/main" id="{345D201D-B1CD-BB47-B96E-8C65E18F18D3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C12D2D-BBCD-4567-B101-484264F0B688}" type="slidenum">
              <a:rPr lang="zh-CN" altLang="en-US" b="1" smtClean="0"/>
              <a:pPr algn="r"/>
              <a:t>34</a:t>
            </a:fld>
            <a:endParaRPr lang="zh-CN" altLang="en-US" b="1" dirty="0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D211E04-7B1D-AF44-9F39-D6D20B9183F7}"/>
              </a:ext>
            </a:extLst>
          </p:cNvPr>
          <p:cNvGrpSpPr/>
          <p:nvPr/>
        </p:nvGrpSpPr>
        <p:grpSpPr>
          <a:xfrm>
            <a:off x="1946572" y="1064068"/>
            <a:ext cx="7747315" cy="5793932"/>
            <a:chOff x="1946572" y="1064068"/>
            <a:chExt cx="7747315" cy="579393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5A44D154-0285-514D-A520-03DD3FA31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6572" y="1064068"/>
              <a:ext cx="7747315" cy="5793932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49503EE-6448-B94A-A6EA-7643FB73C414}"/>
                </a:ext>
              </a:extLst>
            </p:cNvPr>
            <p:cNvSpPr txBox="1"/>
            <p:nvPr/>
          </p:nvSpPr>
          <p:spPr>
            <a:xfrm>
              <a:off x="7832548" y="5412121"/>
              <a:ext cx="1373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Preliminary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7F60F91-9863-B84D-8CFB-E90FEC0F1479}"/>
              </a:ext>
            </a:extLst>
          </p:cNvPr>
          <p:cNvGrpSpPr/>
          <p:nvPr/>
        </p:nvGrpSpPr>
        <p:grpSpPr>
          <a:xfrm>
            <a:off x="518366" y="641457"/>
            <a:ext cx="10829809" cy="505620"/>
            <a:chOff x="518366" y="641457"/>
            <a:chExt cx="10829809" cy="505620"/>
          </a:xfrm>
        </p:grpSpPr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id="{38892493-3ABC-9B43-9AFA-9FCFD137C59D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18366" y="641457"/>
              <a:ext cx="10829809" cy="50562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itchFamily="2" charset="2"/>
                <a:buChar char="Ø"/>
                <a:defRPr/>
              </a:pP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Results of                with                         , compared. with phenomenological result </a:t>
              </a:r>
            </a:p>
          </p:txBody>
        </p:sp>
        <p:graphicFrame>
          <p:nvGraphicFramePr>
            <p:cNvPr id="21" name="对象 20">
              <a:extLst>
                <a:ext uri="{FF2B5EF4-FFF2-40B4-BE49-F238E27FC236}">
                  <a16:creationId xmlns:a16="http://schemas.microsoft.com/office/drawing/2014/main" id="{3C2E0D79-CFB9-2340-A455-BC2DBBA61B4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5020701"/>
                </p:ext>
              </p:extLst>
            </p:nvPr>
          </p:nvGraphicFramePr>
          <p:xfrm>
            <a:off x="2213521" y="655971"/>
            <a:ext cx="989490" cy="424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5" name="AxMath" r:id="rId4" imgW="459000" imgH="197640" progId="Equation.AxMath">
                    <p:embed/>
                  </p:oleObj>
                </mc:Choice>
                <mc:Fallback>
                  <p:oleObj name="AxMath" r:id="rId4" imgW="459000" imgH="197640" progId="Equation.AxMath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AFF07F3C-E093-68A0-A4EA-22D02E462D7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213521" y="655971"/>
                          <a:ext cx="989490" cy="4245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对象 21">
              <a:extLst>
                <a:ext uri="{FF2B5EF4-FFF2-40B4-BE49-F238E27FC236}">
                  <a16:creationId xmlns:a16="http://schemas.microsoft.com/office/drawing/2014/main" id="{ECFCF944-42FA-204B-A476-5C76960F93C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1901669"/>
                </p:ext>
              </p:extLst>
            </p:nvPr>
          </p:nvGraphicFramePr>
          <p:xfrm>
            <a:off x="3890990" y="681456"/>
            <a:ext cx="18288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6" name="AxMath" r:id="rId6" imgW="914760" imgH="190080" progId="Equation.AxMath">
                    <p:embed/>
                  </p:oleObj>
                </mc:Choice>
                <mc:Fallback>
                  <p:oleObj name="AxMath" r:id="rId6" imgW="914760" imgH="190080" progId="Equation.AxMath">
                    <p:embed/>
                    <p:pic>
                      <p:nvPicPr>
                        <p:cNvPr id="7" name="对象 6">
                          <a:extLst>
                            <a:ext uri="{FF2B5EF4-FFF2-40B4-BE49-F238E27FC236}">
                              <a16:creationId xmlns:a16="http://schemas.microsoft.com/office/drawing/2014/main" id="{A885063B-0C3E-5C99-DE2D-26EDEC51B1E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890990" y="681456"/>
                          <a:ext cx="18288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3" name="直接箭头连接符 17">
            <a:extLst>
              <a:ext uri="{FF2B5EF4-FFF2-40B4-BE49-F238E27FC236}">
                <a16:creationId xmlns:a16="http://schemas.microsoft.com/office/drawing/2014/main" id="{314CE70B-F202-FF41-92FD-DDE3AEF4E670}"/>
              </a:ext>
            </a:extLst>
          </p:cNvPr>
          <p:cNvCxnSpPr>
            <a:cxnSpLocks/>
          </p:cNvCxnSpPr>
          <p:nvPr/>
        </p:nvCxnSpPr>
        <p:spPr>
          <a:xfrm flipH="1">
            <a:off x="8366489" y="3222261"/>
            <a:ext cx="1082311" cy="53197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691295EA-D77A-7D42-A05D-6A1682A579D7}"/>
              </a:ext>
            </a:extLst>
          </p:cNvPr>
          <p:cNvSpPr txBox="1"/>
          <p:nvPr/>
        </p:nvSpPr>
        <p:spPr>
          <a:xfrm>
            <a:off x="8619660" y="2752162"/>
            <a:ext cx="3526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kumimoji="1" lang="en-US" altLang="zh-CN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Erler</a:t>
            </a:r>
            <a:r>
              <a:rPr kumimoji="1" lang="en-US" altLang="zh-CN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kumimoji="1" lang="en-US" altLang="zh-CN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Gorchtein</a:t>
            </a:r>
            <a:r>
              <a:rPr kumimoji="1" lang="en-US" altLang="zh-CN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O. </a:t>
            </a:r>
            <a:r>
              <a:rPr kumimoji="1" lang="en-US" altLang="zh-CN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Koshchii</a:t>
            </a:r>
            <a:r>
              <a:rPr kumimoji="1" lang="en-US" altLang="zh-CN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CN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et.al</a:t>
            </a:r>
            <a:r>
              <a:rPr kumimoji="1" lang="en-US" altLang="zh-CN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PRD100 () 053007</a:t>
            </a:r>
          </a:p>
        </p:txBody>
      </p:sp>
      <p:cxnSp>
        <p:nvCxnSpPr>
          <p:cNvPr id="26" name="直接箭头连接符 17">
            <a:extLst>
              <a:ext uri="{FF2B5EF4-FFF2-40B4-BE49-F238E27FC236}">
                <a16:creationId xmlns:a16="http://schemas.microsoft.com/office/drawing/2014/main" id="{0879FAC1-AB96-2446-BC46-15B7F72DED66}"/>
              </a:ext>
            </a:extLst>
          </p:cNvPr>
          <p:cNvCxnSpPr>
            <a:cxnSpLocks/>
          </p:cNvCxnSpPr>
          <p:nvPr/>
        </p:nvCxnSpPr>
        <p:spPr>
          <a:xfrm flipV="1">
            <a:off x="2213521" y="4847771"/>
            <a:ext cx="1168308" cy="4354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3618C63B-2CFC-2F40-9C2A-51F106318E9E}"/>
              </a:ext>
            </a:extLst>
          </p:cNvPr>
          <p:cNvSpPr txBox="1"/>
          <p:nvPr/>
        </p:nvSpPr>
        <p:spPr>
          <a:xfrm>
            <a:off x="69657" y="5304399"/>
            <a:ext cx="251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results after continuum extrapolation</a:t>
            </a:r>
          </a:p>
        </p:txBody>
      </p:sp>
    </p:spTree>
    <p:extLst>
      <p:ext uri="{BB962C8B-B14F-4D97-AF65-F5344CB8AC3E}">
        <p14:creationId xmlns:p14="http://schemas.microsoft.com/office/powerpoint/2010/main" val="3360526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27710E0A-15DB-E244-81A1-1896F9DF0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534" y="574479"/>
            <a:ext cx="3348963" cy="234761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Conclusion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D2D-BBCD-4567-B101-484264F0B688}" type="slidenum">
              <a:rPr lang="zh-CN" altLang="en-US" smtClean="0"/>
              <a:t>35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4C49D26-9797-5647-B246-EA5390E9D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27" y="2736391"/>
            <a:ext cx="2253734" cy="28919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50EB238-1909-394F-93D5-467703AB8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8" y="719814"/>
            <a:ext cx="2414572" cy="15275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998D832-6C51-A748-8903-702C13B53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43" y="188790"/>
            <a:ext cx="2831466" cy="280863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CBB0718-DE4B-774A-8D19-ED447EDEE5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33" y="2870519"/>
            <a:ext cx="2696287" cy="280863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C0BE61A8-1796-3C43-AFCA-88EE411D3CAB}"/>
              </a:ext>
            </a:extLst>
          </p:cNvPr>
          <p:cNvSpPr txBox="1"/>
          <p:nvPr/>
        </p:nvSpPr>
        <p:spPr>
          <a:xfrm>
            <a:off x="847418" y="5935484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Lamb shift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650A53D-A80D-6C44-81FB-A1BAA7872167}"/>
              </a:ext>
            </a:extLst>
          </p:cNvPr>
          <p:cNvSpPr txBox="1"/>
          <p:nvPr/>
        </p:nvSpPr>
        <p:spPr>
          <a:xfrm>
            <a:off x="3339144" y="5935484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E&amp;M polarizability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429EBAC7-49C4-C042-9D1A-40B043EE70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613" y="283471"/>
            <a:ext cx="2718596" cy="2929629"/>
          </a:xfrm>
          <a:prstGeom prst="rect">
            <a:avLst/>
          </a:prstGeom>
        </p:spPr>
      </p:pic>
      <p:sp>
        <p:nvSpPr>
          <p:cNvPr id="26" name="箭头: 左 2">
            <a:extLst>
              <a:ext uri="{FF2B5EF4-FFF2-40B4-BE49-F238E27FC236}">
                <a16:creationId xmlns:a16="http://schemas.microsoft.com/office/drawing/2014/main" id="{168889E6-8619-714A-AAE2-D50A84AAB00E}"/>
              </a:ext>
            </a:extLst>
          </p:cNvPr>
          <p:cNvSpPr/>
          <p:nvPr/>
        </p:nvSpPr>
        <p:spPr>
          <a:xfrm rot="10800000" flipV="1">
            <a:off x="8962165" y="2875695"/>
            <a:ext cx="624608" cy="2434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E02090E6-C480-224B-ACF7-67E0D7E4E7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211" y="3573117"/>
            <a:ext cx="2819400" cy="1409700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2866D01C-5A01-B94C-AF85-54ADD5993540}"/>
              </a:ext>
            </a:extLst>
          </p:cNvPr>
          <p:cNvSpPr txBox="1"/>
          <p:nvPr/>
        </p:nvSpPr>
        <p:spPr>
          <a:xfrm>
            <a:off x="9338613" y="5197194"/>
            <a:ext cx="2718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Nucleon structure at low Q is an exciting field for lattice QCD to explore!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F2763194-1540-854A-9CE4-E33F19F9A4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48" y="3238687"/>
            <a:ext cx="3175191" cy="207010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6CEEA62F-440A-6C41-BAED-BC6C40507773}"/>
              </a:ext>
            </a:extLst>
          </p:cNvPr>
          <p:cNvSpPr txBox="1"/>
          <p:nvPr/>
        </p:nvSpPr>
        <p:spPr>
          <a:xfrm>
            <a:off x="5969289" y="5935484"/>
            <a:ext cx="292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Parity violating e-p scattering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52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Muonic hydrogen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D2D-BBCD-4567-B101-484264F0B688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F53BACF-419B-7D4C-B902-F2AF39D0AB8D}"/>
              </a:ext>
            </a:extLst>
          </p:cNvPr>
          <p:cNvSpPr txBox="1"/>
          <p:nvPr/>
        </p:nvSpPr>
        <p:spPr>
          <a:xfrm>
            <a:off x="365933" y="2883447"/>
            <a:ext cx="4822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Muon mass is about 200 times of electron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Bohr radius for </a:t>
            </a:r>
            <a:r>
              <a:rPr kumimoji="1"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μH</a:t>
            </a:r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is 200 times smaller than H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77CEDBA-0EC6-9F44-8C96-F1C74B000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664" y="233705"/>
            <a:ext cx="2577814" cy="3307814"/>
          </a:xfrm>
          <a:prstGeom prst="rect">
            <a:avLst/>
          </a:prstGeom>
        </p:spPr>
      </p:pic>
      <p:sp>
        <p:nvSpPr>
          <p:cNvPr id="7" name="箭头: 左 2">
            <a:extLst>
              <a:ext uri="{FF2B5EF4-FFF2-40B4-BE49-F238E27FC236}">
                <a16:creationId xmlns:a16="http://schemas.microsoft.com/office/drawing/2014/main" id="{A27F92B8-B434-5F4D-8884-1E225AB3D866}"/>
              </a:ext>
            </a:extLst>
          </p:cNvPr>
          <p:cNvSpPr/>
          <p:nvPr/>
        </p:nvSpPr>
        <p:spPr>
          <a:xfrm rot="10800000" flipV="1">
            <a:off x="4443393" y="1765886"/>
            <a:ext cx="624608" cy="2434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0C18FF-FD89-DB46-94F9-4211FE1D13E4}"/>
              </a:ext>
            </a:extLst>
          </p:cNvPr>
          <p:cNvSpPr txBox="1"/>
          <p:nvPr/>
        </p:nvSpPr>
        <p:spPr>
          <a:xfrm>
            <a:off x="8510551" y="2700011"/>
            <a:ext cx="338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5σ deviation</a:t>
            </a:r>
            <a:r>
              <a: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→ Proton size puzzle</a:t>
            </a:r>
            <a:endParaRPr kumimoji="1"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921D67C-62B1-A54B-BEDC-D0A56149EF3B}"/>
              </a:ext>
            </a:extLst>
          </p:cNvPr>
          <p:cNvSpPr txBox="1"/>
          <p:nvPr/>
        </p:nvSpPr>
        <p:spPr>
          <a:xfrm>
            <a:off x="8330885" y="1792611"/>
            <a:ext cx="3865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Precision 10 times better than before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4% smaller radius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050C14F-6D40-1E42-9D60-9A2E080980A7}"/>
              </a:ext>
            </a:extLst>
          </p:cNvPr>
          <p:cNvSpPr txBox="1"/>
          <p:nvPr/>
        </p:nvSpPr>
        <p:spPr>
          <a:xfrm>
            <a:off x="5527781" y="3970022"/>
            <a:ext cx="301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New experimental progress</a:t>
            </a:r>
            <a:endParaRPr kumimoji="1"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ED4924B-967D-F849-8254-B3665CA66CDD}"/>
              </a:ext>
            </a:extLst>
          </p:cNvPr>
          <p:cNvSpPr/>
          <p:nvPr/>
        </p:nvSpPr>
        <p:spPr>
          <a:xfrm>
            <a:off x="5849180" y="4454631"/>
            <a:ext cx="650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" altLang="zh-CN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Still some discrepancies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3AC8526-2171-D340-84D6-F27FA3087BEB}"/>
              </a:ext>
            </a:extLst>
          </p:cNvPr>
          <p:cNvGrpSpPr/>
          <p:nvPr/>
        </p:nvGrpSpPr>
        <p:grpSpPr>
          <a:xfrm>
            <a:off x="6569654" y="5001830"/>
            <a:ext cx="5369560" cy="369332"/>
            <a:chOff x="6656988" y="5338229"/>
            <a:chExt cx="5369560" cy="369332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209D43C-32C5-EA4E-A21A-733D760D1787}"/>
                </a:ext>
              </a:extLst>
            </p:cNvPr>
            <p:cNvSpPr txBox="1"/>
            <p:nvPr/>
          </p:nvSpPr>
          <p:spPr>
            <a:xfrm>
              <a:off x="7738195" y="5338229"/>
              <a:ext cx="4288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accent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Puzzle possibly originates from experiments</a:t>
              </a:r>
              <a:endParaRPr kumimoji="1" lang="zh-CN" altLang="en-US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箭头: 左 2">
              <a:extLst>
                <a:ext uri="{FF2B5EF4-FFF2-40B4-BE49-F238E27FC236}">
                  <a16:creationId xmlns:a16="http://schemas.microsoft.com/office/drawing/2014/main" id="{C0DB57E5-8695-6A42-8A71-2BD84BBE593E}"/>
                </a:ext>
              </a:extLst>
            </p:cNvPr>
            <p:cNvSpPr/>
            <p:nvPr/>
          </p:nvSpPr>
          <p:spPr>
            <a:xfrm rot="10800000" flipV="1">
              <a:off x="6656988" y="5401168"/>
              <a:ext cx="624608" cy="24345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36E8F21-0523-244D-B276-269146FC0717}"/>
              </a:ext>
            </a:extLst>
          </p:cNvPr>
          <p:cNvGrpSpPr/>
          <p:nvPr/>
        </p:nvGrpSpPr>
        <p:grpSpPr>
          <a:xfrm>
            <a:off x="7921940" y="757295"/>
            <a:ext cx="4275863" cy="774246"/>
            <a:chOff x="8015724" y="757295"/>
            <a:chExt cx="4275863" cy="77424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47264C4-C037-0840-A205-054914B1C00B}"/>
                </a:ext>
              </a:extLst>
            </p:cNvPr>
            <p:cNvSpPr txBox="1"/>
            <p:nvPr/>
          </p:nvSpPr>
          <p:spPr>
            <a:xfrm>
              <a:off x="8015724" y="757295"/>
              <a:ext cx="4172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itchFamily="2" charset="2"/>
                <a:buChar char="Ø"/>
              </a:pPr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2010, proton charge radius from </a:t>
              </a:r>
              <a:r>
                <a:rPr kumimoji="1" lang="en-US" altLang="zh-CN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μH</a:t>
              </a:r>
              <a:endPara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C32AA58-54B2-4149-AE38-E2EFF6D544D3}"/>
                </a:ext>
              </a:extLst>
            </p:cNvPr>
            <p:cNvSpPr/>
            <p:nvPr/>
          </p:nvSpPr>
          <p:spPr>
            <a:xfrm>
              <a:off x="9181863" y="1162209"/>
              <a:ext cx="31097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【</a:t>
              </a:r>
              <a:r>
                <a:rPr lang="en" altLang="zh-CN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Nature 466 (2010) 213</a:t>
              </a:r>
              <a:r>
                <a:rPr lang="en-US" altLang="zh-CN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】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A6446F65-D6C8-B740-84D4-C7D8ECE0A7F0}"/>
              </a:ext>
            </a:extLst>
          </p:cNvPr>
          <p:cNvSpPr txBox="1"/>
          <p:nvPr/>
        </p:nvSpPr>
        <p:spPr>
          <a:xfrm>
            <a:off x="6405202" y="5756361"/>
            <a:ext cx="5288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However, as a fundamental quantity,  the size of proton charge radius plays an important role in the theoretical prediction in atomic spectroscopy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灯片编号占位符 4"/>
          <p:cNvSpPr txBox="1">
            <a:spLocks/>
          </p:cNvSpPr>
          <p:nvPr/>
        </p:nvSpPr>
        <p:spPr>
          <a:xfrm>
            <a:off x="9455554" y="649524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6111271-5A1D-A84A-B8E5-CED6EE312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4" y="688076"/>
            <a:ext cx="3291166" cy="208216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FF3883E-22D7-564B-9632-E90EAEA63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33" y="3895047"/>
            <a:ext cx="5420866" cy="283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1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Various contributions to </a:t>
            </a:r>
            <a:r>
              <a:rPr kumimoji="1" lang="en-US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μH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Lamb shift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D2D-BBCD-4567-B101-484264F0B688}" type="slidenum">
              <a:rPr lang="zh-CN" altLang="en-US" smtClean="0"/>
              <a:t>5</a:t>
            </a:fld>
            <a:endParaRPr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550085C-9EF2-D645-AF5A-79E80BB3A813}"/>
              </a:ext>
            </a:extLst>
          </p:cNvPr>
          <p:cNvGrpSpPr/>
          <p:nvPr/>
        </p:nvGrpSpPr>
        <p:grpSpPr>
          <a:xfrm>
            <a:off x="435652" y="2807438"/>
            <a:ext cx="8084589" cy="418444"/>
            <a:chOff x="385589" y="2911613"/>
            <a:chExt cx="8084589" cy="418444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CB5B549-F267-DD4B-B2AA-3C72943E4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4420" y="2911613"/>
              <a:ext cx="2236511" cy="418444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B5AC0AD-EE47-CB44-BC79-D4B61706ECE8}"/>
                </a:ext>
              </a:extLst>
            </p:cNvPr>
            <p:cNvSpPr txBox="1"/>
            <p:nvPr/>
          </p:nvSpPr>
          <p:spPr>
            <a:xfrm>
              <a:off x="6233668" y="2936169"/>
              <a:ext cx="2236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Proton size puzzle</a:t>
              </a:r>
              <a:endPara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0793630-63F2-6144-9C00-630F683893EF}"/>
                </a:ext>
              </a:extLst>
            </p:cNvPr>
            <p:cNvSpPr txBox="1"/>
            <p:nvPr/>
          </p:nvSpPr>
          <p:spPr>
            <a:xfrm>
              <a:off x="385589" y="2936169"/>
              <a:ext cx="1886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Exp. vs Theory</a:t>
              </a:r>
              <a:endPara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箭头: 左 2">
              <a:extLst>
                <a:ext uri="{FF2B5EF4-FFF2-40B4-BE49-F238E27FC236}">
                  <a16:creationId xmlns:a16="http://schemas.microsoft.com/office/drawing/2014/main" id="{A3519B32-712A-2948-975C-3D8C2285FFE6}"/>
                </a:ext>
              </a:extLst>
            </p:cNvPr>
            <p:cNvSpPr/>
            <p:nvPr/>
          </p:nvSpPr>
          <p:spPr>
            <a:xfrm rot="10800000" flipV="1">
              <a:off x="2418370" y="3004948"/>
              <a:ext cx="569363" cy="23177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箭头: 左 2">
              <a:extLst>
                <a:ext uri="{FF2B5EF4-FFF2-40B4-BE49-F238E27FC236}">
                  <a16:creationId xmlns:a16="http://schemas.microsoft.com/office/drawing/2014/main" id="{D7C4BFED-B3E9-E141-99D0-B5C52D275298}"/>
                </a:ext>
              </a:extLst>
            </p:cNvPr>
            <p:cNvSpPr/>
            <p:nvPr/>
          </p:nvSpPr>
          <p:spPr>
            <a:xfrm rot="10800000" flipV="1">
              <a:off x="5517618" y="3004949"/>
              <a:ext cx="569363" cy="23177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8CD141D1-5A95-3A4C-9AB0-5A6ACE2AB09C}"/>
              </a:ext>
            </a:extLst>
          </p:cNvPr>
          <p:cNvSpPr txBox="1"/>
          <p:nvPr/>
        </p:nvSpPr>
        <p:spPr>
          <a:xfrm>
            <a:off x="435651" y="3265565"/>
            <a:ext cx="642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Largest theoretical uncertainty from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two-photon exchange (TPE)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3AA3BC5-0584-8144-B249-1DB9AE01C58C}"/>
              </a:ext>
            </a:extLst>
          </p:cNvPr>
          <p:cNvSpPr txBox="1"/>
          <p:nvPr/>
        </p:nvSpPr>
        <p:spPr>
          <a:xfrm>
            <a:off x="446668" y="5486794"/>
            <a:ext cx="6453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Theoretical prediction for TPE relies on data + models and ranges from 20 to 50 </a:t>
            </a:r>
            <a:r>
              <a:rPr kumimoji="1"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μeV</a:t>
            </a:r>
            <a:endParaRPr kumimoji="1"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8BA882C6-9DE1-0745-BAF8-900AE2D56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886" y="3199147"/>
            <a:ext cx="4366335" cy="3519953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60F6BE92-E78F-9143-A103-644459AB64B0}"/>
              </a:ext>
            </a:extLst>
          </p:cNvPr>
          <p:cNvSpPr txBox="1"/>
          <p:nvPr/>
        </p:nvSpPr>
        <p:spPr>
          <a:xfrm>
            <a:off x="429238" y="3674580"/>
            <a:ext cx="681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Uncertainty for structure independent contribution is further reduced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E065DC6-128C-CF4A-8730-C3F436CBA5F0}"/>
              </a:ext>
            </a:extLst>
          </p:cNvPr>
          <p:cNvSpPr/>
          <p:nvPr/>
        </p:nvSpPr>
        <p:spPr>
          <a:xfrm>
            <a:off x="8742592" y="669635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en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Science 339 (2013) 417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】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B98CA54-90FC-2A4E-BAFE-FB346B0B53D6}"/>
              </a:ext>
            </a:extLst>
          </p:cNvPr>
          <p:cNvGrpSpPr/>
          <p:nvPr/>
        </p:nvGrpSpPr>
        <p:grpSpPr>
          <a:xfrm>
            <a:off x="1976155" y="662189"/>
            <a:ext cx="7918718" cy="2044121"/>
            <a:chOff x="1976155" y="662189"/>
            <a:chExt cx="7918718" cy="2044121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26DAE0E-541F-C345-945A-3C728C38160C}"/>
                </a:ext>
              </a:extLst>
            </p:cNvPr>
            <p:cNvGrpSpPr/>
            <p:nvPr/>
          </p:nvGrpSpPr>
          <p:grpSpPr>
            <a:xfrm>
              <a:off x="5862381" y="1704508"/>
              <a:ext cx="1738478" cy="990785"/>
              <a:chOff x="4399632" y="910422"/>
              <a:chExt cx="2750148" cy="1498289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3DB3BC6-C32E-7D40-B982-7482BB3C6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0288" y="2064281"/>
                <a:ext cx="292100" cy="292100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48F47662-04DC-8B4C-8A7D-AC5F0E501D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9632" y="910422"/>
                <a:ext cx="2750148" cy="1498289"/>
              </a:xfrm>
              <a:prstGeom prst="rect">
                <a:avLst/>
              </a:prstGeom>
            </p:spPr>
          </p:pic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51AB330-9E68-3347-A576-C81B51A7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6889" y="2445662"/>
              <a:ext cx="249164" cy="24916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C7954F9-CD98-9F40-B62C-25D3E1FF3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1979" y="1782888"/>
              <a:ext cx="1596935" cy="870015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5614D83-ACB1-7747-BECF-BC23B77D0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44951" y="1732279"/>
              <a:ext cx="2049922" cy="974031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4B7EF11E-A5EA-4E4E-961D-E02DAF5B06B3}"/>
                </a:ext>
              </a:extLst>
            </p:cNvPr>
            <p:cNvSpPr txBox="1"/>
            <p:nvPr/>
          </p:nvSpPr>
          <p:spPr>
            <a:xfrm>
              <a:off x="2164676" y="662189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Experiment</a:t>
              </a:r>
              <a:endPara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3608328-38AF-154E-85AC-320D0FA16B77}"/>
                </a:ext>
              </a:extLst>
            </p:cNvPr>
            <p:cNvSpPr txBox="1"/>
            <p:nvPr/>
          </p:nvSpPr>
          <p:spPr>
            <a:xfrm>
              <a:off x="6265660" y="662189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Theory</a:t>
              </a:r>
              <a:endPara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EBD14D64-8A4E-7C4A-9E03-1B44AFE05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155" y="1011753"/>
              <a:ext cx="7577077" cy="735368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4A83800-5337-FD4E-B248-90A89AFDC593}"/>
              </a:ext>
            </a:extLst>
          </p:cNvPr>
          <p:cNvGrpSpPr/>
          <p:nvPr/>
        </p:nvGrpSpPr>
        <p:grpSpPr>
          <a:xfrm>
            <a:off x="762958" y="4083595"/>
            <a:ext cx="7354524" cy="381000"/>
            <a:chOff x="762958" y="4132380"/>
            <a:chExt cx="7354524" cy="381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2F8F6A54-89F7-8C46-876B-3258DAF5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958" y="4132380"/>
              <a:ext cx="3162300" cy="381000"/>
            </a:xfrm>
            <a:prstGeom prst="rect">
              <a:avLst/>
            </a:prstGeom>
          </p:spPr>
        </p:pic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A733ABA9-FA4B-D845-ACE9-E3A107B2EEB6}"/>
                </a:ext>
              </a:extLst>
            </p:cNvPr>
            <p:cNvSpPr/>
            <p:nvPr/>
          </p:nvSpPr>
          <p:spPr>
            <a:xfrm>
              <a:off x="3925258" y="4153603"/>
              <a:ext cx="419222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【Ann.Rev.Nucl.Part.Sci.72 (2022) 389】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AF0FAD7F-B527-DD4C-A0A9-4AE6B6EBE31D}"/>
              </a:ext>
            </a:extLst>
          </p:cNvPr>
          <p:cNvSpPr txBox="1"/>
          <p:nvPr/>
        </p:nvSpPr>
        <p:spPr>
          <a:xfrm>
            <a:off x="728998" y="4504277"/>
            <a:ext cx="6168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Upgrade of CREMA@PSI can reduce Exp. error by a factor of 5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AEFEC3B-994F-A24C-A594-68064C0E5C08}"/>
              </a:ext>
            </a:extLst>
          </p:cNvPr>
          <p:cNvGrpSpPr/>
          <p:nvPr/>
        </p:nvGrpSpPr>
        <p:grpSpPr>
          <a:xfrm>
            <a:off x="693397" y="6153776"/>
            <a:ext cx="6087212" cy="369332"/>
            <a:chOff x="693397" y="6153776"/>
            <a:chExt cx="6087212" cy="369332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8A10DB3-784B-724C-BE87-80D88207B73A}"/>
                </a:ext>
              </a:extLst>
            </p:cNvPr>
            <p:cNvSpPr txBox="1"/>
            <p:nvPr/>
          </p:nvSpPr>
          <p:spPr>
            <a:xfrm>
              <a:off x="693397" y="6153776"/>
              <a:ext cx="4190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Our target: obtain TPE from first principles</a:t>
              </a:r>
              <a:endParaRPr kumimoji="1"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箭头: 左 2">
              <a:extLst>
                <a:ext uri="{FF2B5EF4-FFF2-40B4-BE49-F238E27FC236}">
                  <a16:creationId xmlns:a16="http://schemas.microsoft.com/office/drawing/2014/main" id="{B80EBBD8-E2DA-9A47-991A-3BBDE6A33F86}"/>
                </a:ext>
              </a:extLst>
            </p:cNvPr>
            <p:cNvSpPr/>
            <p:nvPr/>
          </p:nvSpPr>
          <p:spPr>
            <a:xfrm rot="10800000" flipV="1">
              <a:off x="4862003" y="6234130"/>
              <a:ext cx="569363" cy="23177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C4034A4D-5BA6-C94D-A605-3845A700392E}"/>
                </a:ext>
              </a:extLst>
            </p:cNvPr>
            <p:cNvSpPr txBox="1"/>
            <p:nvPr/>
          </p:nvSpPr>
          <p:spPr>
            <a:xfrm>
              <a:off x="5409721" y="6153776"/>
              <a:ext cx="1370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Lattice QCD</a:t>
              </a:r>
              <a:endParaRPr kumimoji="1"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29CF163B-7E69-4C4A-8A1F-7E422B8A39E4}"/>
              </a:ext>
            </a:extLst>
          </p:cNvPr>
          <p:cNvSpPr txBox="1"/>
          <p:nvPr/>
        </p:nvSpPr>
        <p:spPr>
          <a:xfrm>
            <a:off x="1310955" y="4968771"/>
            <a:ext cx="5367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Leaving TPE the most important source for uncertainty!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6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30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Challenges from TPE (1)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itchFamily="2" charset="2"/>
              </a:rPr>
              <a:t>: IR divergence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D2D-BBCD-4567-B101-484264F0B688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6F9D592-8A96-2E4A-B723-7C4DDD81844C}"/>
              </a:ext>
            </a:extLst>
          </p:cNvPr>
          <p:cNvSpPr txBox="1"/>
          <p:nvPr/>
        </p:nvSpPr>
        <p:spPr>
          <a:xfrm>
            <a:off x="304802" y="3059725"/>
            <a:ext cx="513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Binding energy of </a:t>
            </a:r>
            <a:r>
              <a:rPr kumimoji="1"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μH</a:t>
            </a:r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serves as a natural IR cutoff</a:t>
            </a:r>
            <a:endParaRPr kumimoji="1"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箭头: 左 2">
            <a:extLst>
              <a:ext uri="{FF2B5EF4-FFF2-40B4-BE49-F238E27FC236}">
                <a16:creationId xmlns:a16="http://schemas.microsoft.com/office/drawing/2014/main" id="{5FAA5032-1972-1645-A8FE-9C56DDF461A4}"/>
              </a:ext>
            </a:extLst>
          </p:cNvPr>
          <p:cNvSpPr/>
          <p:nvPr/>
        </p:nvSpPr>
        <p:spPr>
          <a:xfrm rot="10800000" flipV="1">
            <a:off x="1003022" y="3632903"/>
            <a:ext cx="624608" cy="2434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F859413-C685-B340-AB52-7772CD546685}"/>
              </a:ext>
            </a:extLst>
          </p:cNvPr>
          <p:cNvSpPr txBox="1"/>
          <p:nvPr/>
        </p:nvSpPr>
        <p:spPr>
          <a:xfrm>
            <a:off x="1934311" y="3569964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Bound-state QED</a:t>
            </a:r>
            <a:endParaRPr kumimoji="1"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箭头: 左 2">
            <a:extLst>
              <a:ext uri="{FF2B5EF4-FFF2-40B4-BE49-F238E27FC236}">
                <a16:creationId xmlns:a16="http://schemas.microsoft.com/office/drawing/2014/main" id="{69FC0979-ECAC-984D-B4C8-2C2EF3468966}"/>
              </a:ext>
            </a:extLst>
          </p:cNvPr>
          <p:cNvSpPr/>
          <p:nvPr/>
        </p:nvSpPr>
        <p:spPr>
          <a:xfrm rot="10800000" flipV="1">
            <a:off x="1003022" y="4254446"/>
            <a:ext cx="624608" cy="2434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CC58387-7EE5-C84A-B962-D4C889AA2D2E}"/>
              </a:ext>
            </a:extLst>
          </p:cNvPr>
          <p:cNvSpPr txBox="1"/>
          <p:nvPr/>
        </p:nvSpPr>
        <p:spPr>
          <a:xfrm>
            <a:off x="1934312" y="4053008"/>
            <a:ext cx="344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Proton treated as point-like particle + charge radius correction</a:t>
            </a:r>
            <a:endParaRPr kumimoji="1"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7B57682-A0E0-FE48-AFEC-4E78836C5538}"/>
              </a:ext>
            </a:extLst>
          </p:cNvPr>
          <p:cNvSpPr txBox="1"/>
          <p:nvPr/>
        </p:nvSpPr>
        <p:spPr>
          <a:xfrm>
            <a:off x="550985" y="4935413"/>
            <a:ext cx="4765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No divergence, but rich structure information lost</a:t>
            </a:r>
            <a:endParaRPr kumimoji="1"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98F0D3D-134E-404F-B0DD-D8A7B9E4A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669" y="616928"/>
            <a:ext cx="4089400" cy="1943100"/>
          </a:xfrm>
          <a:prstGeom prst="rect">
            <a:avLst/>
          </a:prstGeom>
        </p:spPr>
      </p:pic>
      <p:cxnSp>
        <p:nvCxnSpPr>
          <p:cNvPr id="12" name="直接连接符 79">
            <a:extLst>
              <a:ext uri="{FF2B5EF4-FFF2-40B4-BE49-F238E27FC236}">
                <a16:creationId xmlns:a16="http://schemas.microsoft.com/office/drawing/2014/main" id="{9A047144-0F7B-F84F-B756-3108127ACE21}"/>
              </a:ext>
            </a:extLst>
          </p:cNvPr>
          <p:cNvCxnSpPr>
            <a:cxnSpLocks/>
          </p:cNvCxnSpPr>
          <p:nvPr/>
        </p:nvCxnSpPr>
        <p:spPr>
          <a:xfrm>
            <a:off x="5690212" y="764907"/>
            <a:ext cx="0" cy="44812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6FBA84CA-B41D-4040-9D9B-E15DD7686094}"/>
              </a:ext>
            </a:extLst>
          </p:cNvPr>
          <p:cNvSpPr txBox="1"/>
          <p:nvPr/>
        </p:nvSpPr>
        <p:spPr>
          <a:xfrm>
            <a:off x="5931878" y="3071448"/>
            <a:ext cx="5521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QCD+QED: complete information of proton structure</a:t>
            </a:r>
            <a:endParaRPr kumimoji="1"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箭头: 左 2">
            <a:extLst>
              <a:ext uri="{FF2B5EF4-FFF2-40B4-BE49-F238E27FC236}">
                <a16:creationId xmlns:a16="http://schemas.microsoft.com/office/drawing/2014/main" id="{77D5711B-C7C4-EC42-8F6F-E5370113E386}"/>
              </a:ext>
            </a:extLst>
          </p:cNvPr>
          <p:cNvSpPr/>
          <p:nvPr/>
        </p:nvSpPr>
        <p:spPr>
          <a:xfrm rot="10800000" flipV="1">
            <a:off x="6126016" y="3632904"/>
            <a:ext cx="624608" cy="2434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86F690C-8702-174D-98FF-6F3069E43391}"/>
              </a:ext>
            </a:extLst>
          </p:cNvPr>
          <p:cNvSpPr txBox="1"/>
          <p:nvPr/>
        </p:nvSpPr>
        <p:spPr>
          <a:xfrm>
            <a:off x="7057305" y="3569965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Loop integral sensitive to hadronic scale →</a:t>
            </a:r>
            <a:r>
              <a: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highly NP</a:t>
            </a:r>
            <a:endParaRPr kumimoji="1"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箭头: 左 2">
            <a:extLst>
              <a:ext uri="{FF2B5EF4-FFF2-40B4-BE49-F238E27FC236}">
                <a16:creationId xmlns:a16="http://schemas.microsoft.com/office/drawing/2014/main" id="{F299B25A-7BAB-D84B-9729-F6DD21549570}"/>
              </a:ext>
            </a:extLst>
          </p:cNvPr>
          <p:cNvSpPr/>
          <p:nvPr/>
        </p:nvSpPr>
        <p:spPr>
          <a:xfrm rot="10800000" flipV="1">
            <a:off x="6126016" y="4115948"/>
            <a:ext cx="624608" cy="2434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6A6C908-545E-9243-8AB7-314308255006}"/>
              </a:ext>
            </a:extLst>
          </p:cNvPr>
          <p:cNvSpPr txBox="1"/>
          <p:nvPr/>
        </p:nvSpPr>
        <p:spPr>
          <a:xfrm>
            <a:off x="7057305" y="4053009"/>
            <a:ext cx="4540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Bound lepton →</a:t>
            </a:r>
            <a:r>
              <a: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free lepton →</a:t>
            </a:r>
            <a:r>
              <a: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IR divergence</a:t>
            </a:r>
            <a:endParaRPr kumimoji="1"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6955EB5-0B88-AA4C-9FE4-B1EA70C5DD6B}"/>
              </a:ext>
            </a:extLst>
          </p:cNvPr>
          <p:cNvSpPr txBox="1"/>
          <p:nvPr/>
        </p:nvSpPr>
        <p:spPr>
          <a:xfrm>
            <a:off x="6096000" y="4806460"/>
            <a:ext cx="3226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Solution: subtract the divergence</a:t>
            </a:r>
            <a:endParaRPr kumimoji="1"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A79E9BB-6073-DA4B-B49F-1C66F97553CB}"/>
              </a:ext>
            </a:extLst>
          </p:cNvPr>
          <p:cNvGrpSpPr/>
          <p:nvPr/>
        </p:nvGrpSpPr>
        <p:grpSpPr>
          <a:xfrm>
            <a:off x="5367183" y="5249012"/>
            <a:ext cx="6695799" cy="1246788"/>
            <a:chOff x="5367183" y="5436580"/>
            <a:chExt cx="6695799" cy="1246788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9BD401F3-F4F6-B249-AE9A-857FEBD83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3430" y="5504594"/>
              <a:ext cx="1683606" cy="1110761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CBA4EC47-5709-B34C-834C-ADF96B998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79376" y="5504594"/>
              <a:ext cx="1683606" cy="1110761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94A2CCC1-248B-8D48-8735-9D3DE2777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61296" y="6378857"/>
              <a:ext cx="292100" cy="292100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0A72B431-2D4D-D34E-92E4-6D01B272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12139" y="6378857"/>
              <a:ext cx="292100" cy="292100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5C88CD0D-8392-2648-B221-D3E043BBC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67183" y="5436580"/>
              <a:ext cx="2623960" cy="1246788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1F512A0-2CDA-F841-BA4A-9779AD36695E}"/>
                </a:ext>
              </a:extLst>
            </p:cNvPr>
            <p:cNvSpPr txBox="1"/>
            <p:nvPr/>
          </p:nvSpPr>
          <p:spPr>
            <a:xfrm>
              <a:off x="7991143" y="587530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-</a:t>
              </a:r>
              <a:endPara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221A09D-AF55-584E-9861-971FDCE47532}"/>
                </a:ext>
              </a:extLst>
            </p:cNvPr>
            <p:cNvSpPr txBox="1"/>
            <p:nvPr/>
          </p:nvSpPr>
          <p:spPr>
            <a:xfrm>
              <a:off x="10117015" y="587530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-</a:t>
              </a:r>
              <a:endPara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8B98F140-6D4C-9549-A77E-3CCDC46F0F85}"/>
              </a:ext>
            </a:extLst>
          </p:cNvPr>
          <p:cNvSpPr txBox="1"/>
          <p:nvPr/>
        </p:nvSpPr>
        <p:spPr>
          <a:xfrm>
            <a:off x="8417171" y="6459416"/>
            <a:ext cx="1475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Point-like particle</a:t>
            </a:r>
            <a:endParaRPr kumimoji="1" lang="zh-CN" altLang="en-US" sz="14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534037E-49F2-8E46-9EE0-BAFA50B83D48}"/>
              </a:ext>
            </a:extLst>
          </p:cNvPr>
          <p:cNvSpPr txBox="1"/>
          <p:nvPr/>
        </p:nvSpPr>
        <p:spPr>
          <a:xfrm>
            <a:off x="10702681" y="6459416"/>
            <a:ext cx="1184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Charge radius</a:t>
            </a:r>
            <a:endParaRPr kumimoji="1" lang="zh-CN" altLang="en-US" sz="14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18C2A4AD-42CE-E746-B382-1B94A855A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76" y="746691"/>
            <a:ext cx="3282937" cy="207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0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 animBg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Challenges from TPE (1)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itchFamily="2" charset="2"/>
              </a:rPr>
              <a:t>: IR divergence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D2D-BBCD-4567-B101-484264F0B688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B877901-9C7C-BD49-B6A0-794F4577C718}"/>
              </a:ext>
            </a:extLst>
          </p:cNvPr>
          <p:cNvSpPr txBox="1"/>
          <p:nvPr/>
        </p:nvSpPr>
        <p:spPr>
          <a:xfrm>
            <a:off x="3406485" y="773212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Leptonic part: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EEF0102-940E-ED4B-BB7E-E343B03EC2CB}"/>
              </a:ext>
            </a:extLst>
          </p:cNvPr>
          <p:cNvSpPr txBox="1"/>
          <p:nvPr/>
        </p:nvSpPr>
        <p:spPr>
          <a:xfrm>
            <a:off x="3406485" y="1482752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Hadronic part:</a:t>
            </a:r>
            <a:endParaRPr kumimoji="1" lang="zh-CN" altLang="en-US" dirty="0">
              <a:solidFill>
                <a:srgbClr val="0070C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CD79608-B41B-3E45-997B-D3288B256F5F}"/>
              </a:ext>
            </a:extLst>
          </p:cNvPr>
          <p:cNvGrpSpPr/>
          <p:nvPr/>
        </p:nvGrpSpPr>
        <p:grpSpPr>
          <a:xfrm>
            <a:off x="1583413" y="2742515"/>
            <a:ext cx="8593718" cy="1660156"/>
            <a:chOff x="959302" y="2742515"/>
            <a:chExt cx="8593718" cy="1660156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B82ADDF4-53F7-C446-AEE7-B9E47D1745D7}"/>
                </a:ext>
              </a:extLst>
            </p:cNvPr>
            <p:cNvGrpSpPr/>
            <p:nvPr/>
          </p:nvGrpSpPr>
          <p:grpSpPr>
            <a:xfrm>
              <a:off x="959302" y="2742515"/>
              <a:ext cx="6695799" cy="1246788"/>
              <a:chOff x="959302" y="2669942"/>
              <a:chExt cx="6695799" cy="1246788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373AC7FE-9D41-1341-89C4-B94D97ABB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95549" y="2737956"/>
                <a:ext cx="1683606" cy="1110761"/>
              </a:xfrm>
              <a:prstGeom prst="rect">
                <a:avLst/>
              </a:prstGeom>
            </p:spPr>
          </p:pic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88ADD742-A512-DF46-AF11-614AAB7E0901}"/>
                  </a:ext>
                </a:extLst>
              </p:cNvPr>
              <p:cNvGrpSpPr/>
              <p:nvPr/>
            </p:nvGrpSpPr>
            <p:grpSpPr>
              <a:xfrm>
                <a:off x="5971495" y="2737956"/>
                <a:ext cx="1683606" cy="1166363"/>
                <a:chOff x="5971495" y="2737956"/>
                <a:chExt cx="1683606" cy="1166363"/>
              </a:xfrm>
            </p:grpSpPr>
            <p:pic>
              <p:nvPicPr>
                <p:cNvPr id="20" name="图片 19">
                  <a:extLst>
                    <a:ext uri="{FF2B5EF4-FFF2-40B4-BE49-F238E27FC236}">
                      <a16:creationId xmlns:a16="http://schemas.microsoft.com/office/drawing/2014/main" id="{CE309C26-E941-9045-92BD-E60282853C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971495" y="2737956"/>
                  <a:ext cx="1683606" cy="1110761"/>
                </a:xfrm>
                <a:prstGeom prst="rect">
                  <a:avLst/>
                </a:prstGeom>
              </p:spPr>
            </p:pic>
            <p:pic>
              <p:nvPicPr>
                <p:cNvPr id="21" name="图片 20">
                  <a:extLst>
                    <a:ext uri="{FF2B5EF4-FFF2-40B4-BE49-F238E27FC236}">
                      <a16:creationId xmlns:a16="http://schemas.microsoft.com/office/drawing/2014/main" id="{70DFC7D4-875C-9E49-8F39-B68DF9D34D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53415" y="3612219"/>
                  <a:ext cx="292100" cy="292100"/>
                </a:xfrm>
                <a:prstGeom prst="rect">
                  <a:avLst/>
                </a:prstGeom>
              </p:spPr>
            </p:pic>
            <p:pic>
              <p:nvPicPr>
                <p:cNvPr id="22" name="图片 21">
                  <a:extLst>
                    <a:ext uri="{FF2B5EF4-FFF2-40B4-BE49-F238E27FC236}">
                      <a16:creationId xmlns:a16="http://schemas.microsoft.com/office/drawing/2014/main" id="{676F974D-8722-B748-9B9C-11CC0EE116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04258" y="3612219"/>
                  <a:ext cx="292100" cy="292100"/>
                </a:xfrm>
                <a:prstGeom prst="rect">
                  <a:avLst/>
                </a:prstGeom>
              </p:spPr>
            </p:pic>
          </p:grpSp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C008CBBB-6D7F-674A-B921-603CE7FAE7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9302" y="2669942"/>
                <a:ext cx="2623960" cy="1246788"/>
              </a:xfrm>
              <a:prstGeom prst="rect">
                <a:avLst/>
              </a:prstGeom>
            </p:spPr>
          </p:pic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46D2715-C744-B947-A227-083D466175BE}"/>
                  </a:ext>
                </a:extLst>
              </p:cNvPr>
              <p:cNvSpPr txBox="1"/>
              <p:nvPr/>
            </p:nvSpPr>
            <p:spPr>
              <a:xfrm>
                <a:off x="3583262" y="3108670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-</a:t>
                </a:r>
                <a:endPara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7B903EF-999E-9840-87AE-04E32044BC71}"/>
                  </a:ext>
                </a:extLst>
              </p:cNvPr>
              <p:cNvSpPr txBox="1"/>
              <p:nvPr/>
            </p:nvSpPr>
            <p:spPr>
              <a:xfrm>
                <a:off x="5709134" y="3108670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-</a:t>
                </a:r>
                <a:endPara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6AB579F7-414B-DC49-B918-A5DC5FDE8881}"/>
                </a:ext>
              </a:extLst>
            </p:cNvPr>
            <p:cNvSpPr txBox="1"/>
            <p:nvPr/>
          </p:nvSpPr>
          <p:spPr>
            <a:xfrm>
              <a:off x="1629508" y="4033339"/>
              <a:ext cx="1193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divergence</a:t>
              </a:r>
              <a:endPara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39F223E-9230-474C-83B6-0B7E04C5583F}"/>
                </a:ext>
              </a:extLst>
            </p:cNvPr>
            <p:cNvSpPr txBox="1"/>
            <p:nvPr/>
          </p:nvSpPr>
          <p:spPr>
            <a:xfrm>
              <a:off x="4158094" y="4033339"/>
              <a:ext cx="1193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divergence</a:t>
              </a:r>
              <a:endPara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BAFFF36-F891-1C4F-975C-516100AF7A72}"/>
                </a:ext>
              </a:extLst>
            </p:cNvPr>
            <p:cNvSpPr txBox="1"/>
            <p:nvPr/>
          </p:nvSpPr>
          <p:spPr>
            <a:xfrm>
              <a:off x="6208181" y="4033339"/>
              <a:ext cx="1193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divergence</a:t>
              </a:r>
              <a:endPara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F6C4DA4-75CB-6E42-9AAB-A07DF7ADBEFD}"/>
                </a:ext>
              </a:extLst>
            </p:cNvPr>
            <p:cNvSpPr txBox="1"/>
            <p:nvPr/>
          </p:nvSpPr>
          <p:spPr>
            <a:xfrm>
              <a:off x="8881041" y="4033339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finite</a:t>
              </a:r>
              <a:endPara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354F270-B760-4A45-9A0D-5492E5F4E44C}"/>
                </a:ext>
              </a:extLst>
            </p:cNvPr>
            <p:cNvSpPr txBox="1"/>
            <p:nvPr/>
          </p:nvSpPr>
          <p:spPr>
            <a:xfrm>
              <a:off x="3558559" y="4033339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-</a:t>
              </a:r>
              <a:endPara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FB648B4-2E6E-CC42-9886-5E065825D2B8}"/>
                </a:ext>
              </a:extLst>
            </p:cNvPr>
            <p:cNvSpPr txBox="1"/>
            <p:nvPr/>
          </p:nvSpPr>
          <p:spPr>
            <a:xfrm>
              <a:off x="5697865" y="4033339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-</a:t>
              </a:r>
              <a:endPara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F8A926E-F5FC-AA46-9691-3A212DE0FC05}"/>
                </a:ext>
              </a:extLst>
            </p:cNvPr>
            <p:cNvSpPr txBox="1"/>
            <p:nvPr/>
          </p:nvSpPr>
          <p:spPr>
            <a:xfrm>
              <a:off x="8041893" y="4033339"/>
              <a:ext cx="356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=</a:t>
              </a:r>
              <a:endPara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F574EBDA-DE7C-1E41-8C77-A5B43D4F6DB2}"/>
              </a:ext>
            </a:extLst>
          </p:cNvPr>
          <p:cNvSpPr/>
          <p:nvPr/>
        </p:nvSpPr>
        <p:spPr>
          <a:xfrm>
            <a:off x="524525" y="2410227"/>
            <a:ext cx="182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itchFamily="2" charset="2"/>
              </a:rPr>
              <a:t>IR subtraction</a:t>
            </a:r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C4583466-E1DD-6548-BB91-959D9CA4D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50" y="686399"/>
            <a:ext cx="2623960" cy="1246788"/>
          </a:xfrm>
          <a:prstGeom prst="rect">
            <a:avLst/>
          </a:prstGeom>
        </p:spPr>
      </p:pic>
      <p:sp>
        <p:nvSpPr>
          <p:cNvPr id="25" name="框架 61">
            <a:extLst>
              <a:ext uri="{FF2B5EF4-FFF2-40B4-BE49-F238E27FC236}">
                <a16:creationId xmlns:a16="http://schemas.microsoft.com/office/drawing/2014/main" id="{14689C1C-F91F-5041-8887-4ABEF2CD893C}"/>
              </a:ext>
            </a:extLst>
          </p:cNvPr>
          <p:cNvSpPr/>
          <p:nvPr/>
        </p:nvSpPr>
        <p:spPr>
          <a:xfrm>
            <a:off x="378173" y="660838"/>
            <a:ext cx="2792083" cy="500667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6" name="框架 62">
            <a:extLst>
              <a:ext uri="{FF2B5EF4-FFF2-40B4-BE49-F238E27FC236}">
                <a16:creationId xmlns:a16="http://schemas.microsoft.com/office/drawing/2014/main" id="{E5094164-01BA-B140-A3FC-C75EFA4C0CF9}"/>
              </a:ext>
            </a:extLst>
          </p:cNvPr>
          <p:cNvSpPr/>
          <p:nvPr/>
        </p:nvSpPr>
        <p:spPr>
          <a:xfrm>
            <a:off x="378172" y="1470938"/>
            <a:ext cx="2792083" cy="500667"/>
          </a:xfrm>
          <a:prstGeom prst="fram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9954D73-1960-AA44-A9B8-BEF5AB08FE49}"/>
              </a:ext>
            </a:extLst>
          </p:cNvPr>
          <p:cNvSpPr/>
          <p:nvPr/>
        </p:nvSpPr>
        <p:spPr>
          <a:xfrm>
            <a:off x="5590913" y="773212"/>
            <a:ext cx="2287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→ Analytically known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F6E1B22-3088-0A43-BB81-CF19021BAE8C}"/>
              </a:ext>
            </a:extLst>
          </p:cNvPr>
          <p:cNvSpPr/>
          <p:nvPr/>
        </p:nvSpPr>
        <p:spPr>
          <a:xfrm>
            <a:off x="5590913" y="1482752"/>
            <a:ext cx="2281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Provided by LQCD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(statistical errors)</a:t>
            </a:r>
          </a:p>
        </p:txBody>
      </p:sp>
      <p:sp>
        <p:nvSpPr>
          <p:cNvPr id="29" name="右大括号 28">
            <a:extLst>
              <a:ext uri="{FF2B5EF4-FFF2-40B4-BE49-F238E27FC236}">
                <a16:creationId xmlns:a16="http://schemas.microsoft.com/office/drawing/2014/main" id="{3783B12A-05BD-6444-AFFA-2A0E90496758}"/>
              </a:ext>
            </a:extLst>
          </p:cNvPr>
          <p:cNvSpPr/>
          <p:nvPr/>
        </p:nvSpPr>
        <p:spPr>
          <a:xfrm>
            <a:off x="7840072" y="830290"/>
            <a:ext cx="276436" cy="1188000"/>
          </a:xfrm>
          <a:prstGeom prst="rightBrace">
            <a:avLst>
              <a:gd name="adj1" fmla="val 60436"/>
              <a:gd name="adj2" fmla="val 54934"/>
            </a:avLst>
          </a:prstGeom>
          <a:ln w="190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970AA01-A8CD-DD42-95EA-D13EBCE4DF66}"/>
              </a:ext>
            </a:extLst>
          </p:cNvPr>
          <p:cNvSpPr/>
          <p:nvPr/>
        </p:nvSpPr>
        <p:spPr>
          <a:xfrm>
            <a:off x="9289963" y="603473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Loop integral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86BEFB8-A73A-314F-85E2-F9B22EA53486}"/>
              </a:ext>
            </a:extLst>
          </p:cNvPr>
          <p:cNvSpPr txBox="1"/>
          <p:nvPr/>
        </p:nvSpPr>
        <p:spPr>
          <a:xfrm>
            <a:off x="1110895" y="5341255"/>
            <a:ext cx="3841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Three diagrams contain diff. stat. errors</a:t>
            </a:r>
          </a:p>
        </p:txBody>
      </p:sp>
      <p:sp>
        <p:nvSpPr>
          <p:cNvPr id="32" name="箭头: 左 2">
            <a:extLst>
              <a:ext uri="{FF2B5EF4-FFF2-40B4-BE49-F238E27FC236}">
                <a16:creationId xmlns:a16="http://schemas.microsoft.com/office/drawing/2014/main" id="{9B148EA0-6DCD-0448-9DE8-E2485E6F282F}"/>
              </a:ext>
            </a:extLst>
          </p:cNvPr>
          <p:cNvSpPr/>
          <p:nvPr/>
        </p:nvSpPr>
        <p:spPr>
          <a:xfrm rot="10800000" flipV="1">
            <a:off x="5272355" y="5404194"/>
            <a:ext cx="624608" cy="2434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E73BA72-0A17-CD42-8A45-9C03AEE1E3F2}"/>
              </a:ext>
            </a:extLst>
          </p:cNvPr>
          <p:cNvSpPr txBox="1"/>
          <p:nvPr/>
        </p:nvSpPr>
        <p:spPr>
          <a:xfrm>
            <a:off x="6216665" y="5341255"/>
            <a:ext cx="385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How to maintain the error cancellation?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37B73E1-869E-2044-98D4-7A84568BC853}"/>
              </a:ext>
            </a:extLst>
          </p:cNvPr>
          <p:cNvSpPr txBox="1"/>
          <p:nvPr/>
        </p:nvSpPr>
        <p:spPr>
          <a:xfrm>
            <a:off x="524525" y="4794083"/>
            <a:ext cx="2770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Key technical problem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1D0D5C8D-E63E-D64A-BA36-738D98BBFD17}"/>
              </a:ext>
            </a:extLst>
          </p:cNvPr>
          <p:cNvSpPr txBox="1"/>
          <p:nvPr/>
        </p:nvSpPr>
        <p:spPr>
          <a:xfrm>
            <a:off x="2046015" y="6106391"/>
            <a:ext cx="731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If signal cancels and error does not, then signal is completely hidden by error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7B112BD5-0ED8-974E-9E41-DB691F3FB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683" y="5004409"/>
            <a:ext cx="1387524" cy="138752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F192F4D9-01CC-244B-B6A6-F6977DB28B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2768" y="1470568"/>
            <a:ext cx="736600" cy="39370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C9434E4-98B9-BD41-8F53-0E9440648F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2768" y="780078"/>
            <a:ext cx="711200" cy="3556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ACED6B30-E08C-2448-B678-DFE9713F1F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4773" y="1070001"/>
            <a:ext cx="36068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2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32" grpId="0" animBg="1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Challenges from TPE (1)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itchFamily="2" charset="2"/>
              </a:rPr>
              <a:t>: IR divergence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D2D-BBCD-4567-B101-484264F0B688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8C26297-E5A1-B240-AAD4-3A065EAC1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554" y="1608646"/>
            <a:ext cx="850900" cy="419100"/>
          </a:xfrm>
          <a:prstGeom prst="rect">
            <a:avLst/>
          </a:prstGeom>
        </p:spPr>
      </p:pic>
      <p:sp>
        <p:nvSpPr>
          <p:cNvPr id="5" name="箭头: 左 2">
            <a:extLst>
              <a:ext uri="{FF2B5EF4-FFF2-40B4-BE49-F238E27FC236}">
                <a16:creationId xmlns:a16="http://schemas.microsoft.com/office/drawing/2014/main" id="{169F972E-87CA-CB47-99DD-2952F893F5CD}"/>
              </a:ext>
            </a:extLst>
          </p:cNvPr>
          <p:cNvSpPr/>
          <p:nvPr/>
        </p:nvSpPr>
        <p:spPr>
          <a:xfrm rot="10800000" flipV="1">
            <a:off x="8090974" y="5462672"/>
            <a:ext cx="624608" cy="2434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箭头: 左 2">
            <a:extLst>
              <a:ext uri="{FF2B5EF4-FFF2-40B4-BE49-F238E27FC236}">
                <a16:creationId xmlns:a16="http://schemas.microsoft.com/office/drawing/2014/main" id="{0AD6259A-CF46-2244-9BC8-2CB7E2F9F948}"/>
              </a:ext>
            </a:extLst>
          </p:cNvPr>
          <p:cNvSpPr/>
          <p:nvPr/>
        </p:nvSpPr>
        <p:spPr>
          <a:xfrm rot="10800000" flipV="1">
            <a:off x="4708990" y="6417357"/>
            <a:ext cx="499580" cy="2638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CD13F79-97E0-C54E-A158-D8762B95ADDD}"/>
              </a:ext>
            </a:extLst>
          </p:cNvPr>
          <p:cNvSpPr txBox="1"/>
          <p:nvPr/>
        </p:nvSpPr>
        <p:spPr>
          <a:xfrm>
            <a:off x="5271002" y="6354418"/>
            <a:ext cx="6573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Error decreases coherently as signal. IR divergence is solved cleanly!</a:t>
            </a:r>
            <a:endParaRPr kumimoji="1"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6D92DF-9896-444F-89C3-7659609000E3}"/>
              </a:ext>
            </a:extLst>
          </p:cNvPr>
          <p:cNvSpPr/>
          <p:nvPr/>
        </p:nvSpPr>
        <p:spPr>
          <a:xfrm>
            <a:off x="524525" y="761130"/>
            <a:ext cx="611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" pitchFamily="2" charset="2"/>
              </a:rPr>
              <a:t>To solve IR divergence: </a:t>
            </a:r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" pitchFamily="2" charset="2"/>
              </a:rPr>
              <a:t>infinite-volume reconstruction method</a:t>
            </a:r>
            <a:endParaRPr kumimoji="1"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C408447-6B5E-2B43-8511-60BC7DF23C6F}"/>
              </a:ext>
            </a:extLst>
          </p:cNvPr>
          <p:cNvGrpSpPr/>
          <p:nvPr/>
        </p:nvGrpSpPr>
        <p:grpSpPr>
          <a:xfrm>
            <a:off x="1103684" y="4944380"/>
            <a:ext cx="6695799" cy="1246788"/>
            <a:chOff x="5367183" y="5436580"/>
            <a:chExt cx="6695799" cy="124678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98A301A-6CA7-034F-96E3-09B2E7615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3430" y="5504594"/>
              <a:ext cx="1683606" cy="111076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8E155A7-EC00-7043-97A9-92199695B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79376" y="5504594"/>
              <a:ext cx="1683606" cy="111076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24AC49C-032F-D747-8050-36E6D3E4D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61296" y="6378857"/>
              <a:ext cx="292100" cy="2921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EF3A9A3-F887-5B47-B4E5-E11A3A53E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12139" y="6378857"/>
              <a:ext cx="292100" cy="2921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48E2023-56D6-CA45-BF2A-B8A98088F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67183" y="5436580"/>
              <a:ext cx="2623960" cy="1246788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C5E6560-1E16-9C41-94B4-9F761382CCAA}"/>
                </a:ext>
              </a:extLst>
            </p:cNvPr>
            <p:cNvSpPr txBox="1"/>
            <p:nvPr/>
          </p:nvSpPr>
          <p:spPr>
            <a:xfrm>
              <a:off x="7991143" y="587530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-</a:t>
              </a:r>
              <a:endPara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7832361-E39A-F94C-B893-E67F7BE617C1}"/>
                </a:ext>
              </a:extLst>
            </p:cNvPr>
            <p:cNvSpPr txBox="1"/>
            <p:nvPr/>
          </p:nvSpPr>
          <p:spPr>
            <a:xfrm>
              <a:off x="10117015" y="587530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-</a:t>
              </a:r>
              <a:endPara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0DCA20B3-A137-074E-9C4E-6B8A6F9783F3}"/>
              </a:ext>
            </a:extLst>
          </p:cNvPr>
          <p:cNvSpPr txBox="1"/>
          <p:nvPr/>
        </p:nvSpPr>
        <p:spPr>
          <a:xfrm>
            <a:off x="829325" y="4605087"/>
            <a:ext cx="888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Cancellation of IR divergence is rigorously fulfilled via the subtraction of weight functions</a:t>
            </a:r>
            <a:endParaRPr kumimoji="1"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E11AB6A-2616-C145-A229-1008DF48B771}"/>
              </a:ext>
            </a:extLst>
          </p:cNvPr>
          <p:cNvSpPr/>
          <p:nvPr/>
        </p:nvSpPr>
        <p:spPr>
          <a:xfrm>
            <a:off x="6494000" y="754644"/>
            <a:ext cx="4385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en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X. Feng, L. </a:t>
            </a:r>
            <a:r>
              <a:rPr lang="en" altLang="zh-CN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Jin</a:t>
            </a:r>
            <a:r>
              <a:rPr lang="en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PRD 100 (2019) 094509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】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70576DF-4BAD-574E-83C2-ED67780E0326}"/>
              </a:ext>
            </a:extLst>
          </p:cNvPr>
          <p:cNvSpPr txBox="1"/>
          <p:nvPr/>
        </p:nvSpPr>
        <p:spPr>
          <a:xfrm>
            <a:off x="3058022" y="163353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Use</a:t>
            </a:r>
            <a:endParaRPr kumimoji="1"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75B33B6-DB8B-C94F-9F72-F33BF6A93839}"/>
              </a:ext>
            </a:extLst>
          </p:cNvPr>
          <p:cNvSpPr txBox="1"/>
          <p:nvPr/>
        </p:nvSpPr>
        <p:spPr>
          <a:xfrm>
            <a:off x="4268884" y="1640305"/>
            <a:ext cx="4765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to reconstruct the quantities such as charge radius</a:t>
            </a:r>
            <a:endParaRPr kumimoji="1"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91B59B8-B3EB-304A-8405-8B6FB8D92C9A}"/>
              </a:ext>
            </a:extLst>
          </p:cNvPr>
          <p:cNvSpPr txBox="1"/>
          <p:nvPr/>
        </p:nvSpPr>
        <p:spPr>
          <a:xfrm>
            <a:off x="1310730" y="1278041"/>
            <a:ext cx="968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Basic idea: low-energy structure information is contained in the long-distance part of hadronic function</a:t>
            </a:r>
            <a:endParaRPr kumimoji="1"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21D05F8-11C6-6C45-9851-25E2F62E42F3}"/>
              </a:ext>
            </a:extLst>
          </p:cNvPr>
          <p:cNvGrpSpPr/>
          <p:nvPr/>
        </p:nvGrpSpPr>
        <p:grpSpPr>
          <a:xfrm>
            <a:off x="1103684" y="2117376"/>
            <a:ext cx="9131226" cy="706369"/>
            <a:chOff x="1103684" y="2167251"/>
            <a:chExt cx="9131226" cy="706369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C135E315-2111-A442-B650-3C48F6DF9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26615" y="2171498"/>
              <a:ext cx="266700" cy="254000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595F755-913B-734F-AF6D-C8A4552CE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03684" y="2351495"/>
              <a:ext cx="2413531" cy="479221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AAB9F9F1-877C-4F4F-90CE-29DB5BC71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93490" y="2333008"/>
              <a:ext cx="2027360" cy="525966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28FA8636-1E87-BF4C-BBB9-D3F5455C1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72752" y="2297608"/>
              <a:ext cx="2262158" cy="576012"/>
            </a:xfrm>
            <a:prstGeom prst="rect">
              <a:avLst/>
            </a:prstGeom>
          </p:spPr>
        </p:pic>
        <p:sp>
          <p:nvSpPr>
            <p:cNvPr id="27" name="箭头: 左 2">
              <a:extLst>
                <a:ext uri="{FF2B5EF4-FFF2-40B4-BE49-F238E27FC236}">
                  <a16:creationId xmlns:a16="http://schemas.microsoft.com/office/drawing/2014/main" id="{40A594B7-6694-0040-AFA9-59F0EC0EC951}"/>
                </a:ext>
              </a:extLst>
            </p:cNvPr>
            <p:cNvSpPr/>
            <p:nvPr/>
          </p:nvSpPr>
          <p:spPr>
            <a:xfrm rot="10800000" flipV="1">
              <a:off x="3869669" y="2463887"/>
              <a:ext cx="1357013" cy="23084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100F7999-0C71-8C45-BA7E-B2E4F3B59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41092" y="2183455"/>
              <a:ext cx="254000" cy="266700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EAE6F9DC-A31D-F943-9854-1D831B159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96716" y="2212418"/>
              <a:ext cx="266700" cy="254000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5246329C-4DD3-924C-BC9D-1559DAE68D52}"/>
                </a:ext>
              </a:extLst>
            </p:cNvPr>
            <p:cNvSpPr txBox="1"/>
            <p:nvPr/>
          </p:nvSpPr>
          <p:spPr>
            <a:xfrm>
              <a:off x="4072961" y="2167251"/>
              <a:ext cx="715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at large</a:t>
              </a:r>
              <a:endParaRPr kumimoji="1" lang="zh-CN" altLang="en-US" sz="1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D497E0B-129B-D64E-B848-DCEEC7DBD9A0}"/>
              </a:ext>
            </a:extLst>
          </p:cNvPr>
          <p:cNvGrpSpPr/>
          <p:nvPr/>
        </p:nvGrpSpPr>
        <p:grpSpPr>
          <a:xfrm>
            <a:off x="1135120" y="3406678"/>
            <a:ext cx="10249418" cy="1166363"/>
            <a:chOff x="1135120" y="3572928"/>
            <a:chExt cx="10249418" cy="1166363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A1D66B4C-10B6-C44C-BEF8-AFC31D4D7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5120" y="3600729"/>
              <a:ext cx="1683606" cy="1110761"/>
            </a:xfrm>
            <a:prstGeom prst="rect">
              <a:avLst/>
            </a:prstGeom>
          </p:spPr>
        </p:pic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A61A5FA0-604B-4548-802F-7EFB6B24FEAC}"/>
                </a:ext>
              </a:extLst>
            </p:cNvPr>
            <p:cNvGrpSpPr/>
            <p:nvPr/>
          </p:nvGrpSpPr>
          <p:grpSpPr>
            <a:xfrm>
              <a:off x="6948468" y="3572928"/>
              <a:ext cx="1683606" cy="1166363"/>
              <a:chOff x="5971495" y="2737956"/>
              <a:chExt cx="1683606" cy="1166363"/>
            </a:xfrm>
          </p:grpSpPr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ED9963BD-5949-4346-ABCB-B7F475619A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1495" y="2737956"/>
                <a:ext cx="1683606" cy="1110761"/>
              </a:xfrm>
              <a:prstGeom prst="rect">
                <a:avLst/>
              </a:prstGeom>
            </p:spPr>
          </p:pic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A148D705-A5D5-904A-916A-EDA7F56816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3415" y="3612219"/>
                <a:ext cx="292100" cy="292100"/>
              </a:xfrm>
              <a:prstGeom prst="rect">
                <a:avLst/>
              </a:prstGeom>
            </p:spPr>
          </p:pic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DD4461E3-37B1-7B44-8B1E-0C41EBEE9E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4258" y="3612219"/>
                <a:ext cx="292100" cy="292100"/>
              </a:xfrm>
              <a:prstGeom prst="rect">
                <a:avLst/>
              </a:prstGeom>
            </p:spPr>
          </p:pic>
        </p:grp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A5E31FE-1935-EA47-908E-3724909009EE}"/>
                </a:ext>
              </a:extLst>
            </p:cNvPr>
            <p:cNvSpPr txBox="1"/>
            <p:nvPr/>
          </p:nvSpPr>
          <p:spPr>
            <a:xfrm>
              <a:off x="2920171" y="3971443"/>
              <a:ext cx="356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=</a:t>
              </a:r>
              <a:endPara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9AAC6D94-FF0D-7B45-82B6-C0A944B255DB}"/>
                </a:ext>
              </a:extLst>
            </p:cNvPr>
            <p:cNvSpPr txBox="1"/>
            <p:nvPr/>
          </p:nvSpPr>
          <p:spPr>
            <a:xfrm>
              <a:off x="8716950" y="3971443"/>
              <a:ext cx="356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=</a:t>
              </a:r>
              <a:endPara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C80508EA-EB6F-6C43-B260-AF43B0774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76359" y="3856988"/>
              <a:ext cx="2362200" cy="609600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84B471CA-0613-EE42-A51A-9C335B256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73138" y="3857659"/>
              <a:ext cx="2311400" cy="596900"/>
            </a:xfrm>
            <a:prstGeom prst="rect">
              <a:avLst/>
            </a:prstGeom>
          </p:spPr>
        </p:pic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5F501918-3F25-1E44-A0BD-346A93E0BEB7}"/>
              </a:ext>
            </a:extLst>
          </p:cNvPr>
          <p:cNvGrpSpPr/>
          <p:nvPr/>
        </p:nvGrpSpPr>
        <p:grpSpPr>
          <a:xfrm>
            <a:off x="829325" y="2940719"/>
            <a:ext cx="9196619" cy="383667"/>
            <a:chOff x="829325" y="3106969"/>
            <a:chExt cx="9196619" cy="383667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73EA0CEB-0B06-6949-B219-FCCFFE43A8FD}"/>
                </a:ext>
              </a:extLst>
            </p:cNvPr>
            <p:cNvSpPr/>
            <p:nvPr/>
          </p:nvSpPr>
          <p:spPr>
            <a:xfrm>
              <a:off x="829325" y="3106969"/>
              <a:ext cx="39485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Wingdings" pitchFamily="2" charset="2"/>
                </a:rPr>
                <a:t>Find the appropriate weight functions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A7B0E808-65A0-244A-BE2A-76311D10E15D}"/>
                </a:ext>
              </a:extLst>
            </p:cNvPr>
            <p:cNvSpPr txBox="1"/>
            <p:nvPr/>
          </p:nvSpPr>
          <p:spPr>
            <a:xfrm>
              <a:off x="5455932" y="3106969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and</a:t>
              </a:r>
              <a:endPara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5C1501B4-EC28-3D4B-9EBE-C41BEC1D9DA0}"/>
                </a:ext>
              </a:extLst>
            </p:cNvPr>
            <p:cNvSpPr txBox="1"/>
            <p:nvPr/>
          </p:nvSpPr>
          <p:spPr>
            <a:xfrm>
              <a:off x="6654508" y="3106969"/>
              <a:ext cx="3371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for the subtraction terms, yielding</a:t>
              </a:r>
              <a:endPara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2A25E12A-4CDF-E740-9F83-A13037E68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65085" y="3109636"/>
              <a:ext cx="711200" cy="381000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75ED1887-461B-B947-A314-A454509A6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979642" y="3115986"/>
              <a:ext cx="698500" cy="368300"/>
            </a:xfrm>
            <a:prstGeom prst="rect">
              <a:avLst/>
            </a:prstGeom>
          </p:spPr>
        </p:pic>
      </p:grpSp>
      <p:pic>
        <p:nvPicPr>
          <p:cNvPr id="47" name="图片 46">
            <a:extLst>
              <a:ext uri="{FF2B5EF4-FFF2-40B4-BE49-F238E27FC236}">
                <a16:creationId xmlns:a16="http://schemas.microsoft.com/office/drawing/2014/main" id="{F00C3D18-6CB9-C141-B317-4C46A75D22F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95044" y="5355799"/>
            <a:ext cx="3035300" cy="457200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AEA06F9D-3665-4A47-BE77-972F489724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5159" y="6221584"/>
            <a:ext cx="35814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6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Challenges from TPE (2)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itchFamily="2" charset="2"/>
              </a:rPr>
              <a:t>: Signal-to-noise problem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D2D-BBCD-4567-B101-484264F0B688}" type="slidenum">
              <a:rPr lang="zh-CN" altLang="en-US" smtClean="0"/>
              <a:t>9</a:t>
            </a:fld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5C45207-94DA-E443-A218-AAA2A15269B4}"/>
              </a:ext>
            </a:extLst>
          </p:cNvPr>
          <p:cNvGrpSpPr/>
          <p:nvPr/>
        </p:nvGrpSpPr>
        <p:grpSpPr>
          <a:xfrm>
            <a:off x="1003931" y="974472"/>
            <a:ext cx="2413531" cy="659218"/>
            <a:chOff x="1003931" y="1157347"/>
            <a:chExt cx="2413531" cy="65921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C2171F0-0E84-9340-BFB7-2D6E86924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6862" y="1157347"/>
              <a:ext cx="266700" cy="25400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421CBD5-004F-CF4E-BCEA-27EBBF3F4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3931" y="1337344"/>
              <a:ext cx="2413531" cy="479221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6AB551A-BE49-B945-8184-E8673890A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1339" y="1169304"/>
              <a:ext cx="254000" cy="2667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D98C905E-3ABB-C84C-B6BC-001C3B82A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4439" y="1604137"/>
            <a:ext cx="850900" cy="419100"/>
          </a:xfrm>
          <a:prstGeom prst="rect">
            <a:avLst/>
          </a:prstGeom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id="{6C0074C1-3179-064A-81F6-AFFC8BDBB3C0}"/>
              </a:ext>
            </a:extLst>
          </p:cNvPr>
          <p:cNvGrpSpPr/>
          <p:nvPr/>
        </p:nvGrpSpPr>
        <p:grpSpPr>
          <a:xfrm>
            <a:off x="3624357" y="903304"/>
            <a:ext cx="7028426" cy="1497379"/>
            <a:chOff x="3624357" y="903304"/>
            <a:chExt cx="7028426" cy="1497379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08660E7-3141-B846-AB72-343434666CE1}"/>
                </a:ext>
              </a:extLst>
            </p:cNvPr>
            <p:cNvSpPr txBox="1"/>
            <p:nvPr/>
          </p:nvSpPr>
          <p:spPr>
            <a:xfrm>
              <a:off x="3624357" y="903304"/>
              <a:ext cx="2358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Property of lattice data:</a:t>
              </a:r>
              <a:endPara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D26BADE-DB9D-E548-AFB4-2F4A24D20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2170" y="1302695"/>
              <a:ext cx="850900" cy="419100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B3916EC-74AC-8A44-A0A5-14E48C207EDD}"/>
                </a:ext>
              </a:extLst>
            </p:cNvPr>
            <p:cNvSpPr txBox="1"/>
            <p:nvPr/>
          </p:nvSpPr>
          <p:spPr>
            <a:xfrm>
              <a:off x="4082209" y="1327579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As</a:t>
              </a:r>
              <a:endPara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5F347F7-AE1F-4047-83E3-798D3583E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9839" y="1385245"/>
              <a:ext cx="266700" cy="254000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7B72817-E8DF-FC46-8763-7D22A5AE6B7A}"/>
                </a:ext>
              </a:extLst>
            </p:cNvPr>
            <p:cNvSpPr txBox="1"/>
            <p:nvPr/>
          </p:nvSpPr>
          <p:spPr>
            <a:xfrm>
              <a:off x="4670199" y="1327579"/>
              <a:ext cx="31983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increases, proton matrix element</a:t>
              </a:r>
              <a:endPara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endPara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0AE3ABA-AE89-A243-9076-A673C128E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39983" y="1328095"/>
              <a:ext cx="812800" cy="368300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D2AE67D-D111-2648-B4D8-992553088A5F}"/>
                </a:ext>
              </a:extLst>
            </p:cNvPr>
            <p:cNvSpPr txBox="1"/>
            <p:nvPr/>
          </p:nvSpPr>
          <p:spPr>
            <a:xfrm>
              <a:off x="4085394" y="1754352"/>
              <a:ext cx="27787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However, error decreases as</a:t>
              </a:r>
              <a:endPara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endPara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BBB0F15-48D0-AF4C-8FF5-0E995F91BCB4}"/>
                </a:ext>
              </a:extLst>
            </p:cNvPr>
            <p:cNvSpPr txBox="1"/>
            <p:nvPr/>
          </p:nvSpPr>
          <p:spPr>
            <a:xfrm>
              <a:off x="8586730" y="1327579"/>
              <a:ext cx="1319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decreases as</a:t>
              </a:r>
              <a:endPara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5DFD0A6-E2F8-FE4B-B52C-3ED835F79F71}"/>
              </a:ext>
            </a:extLst>
          </p:cNvPr>
          <p:cNvGrpSpPr/>
          <p:nvPr/>
        </p:nvGrpSpPr>
        <p:grpSpPr>
          <a:xfrm>
            <a:off x="670139" y="5322573"/>
            <a:ext cx="5146735" cy="381000"/>
            <a:chOff x="740477" y="5322573"/>
            <a:chExt cx="5146735" cy="381000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459F59E-B4D7-EB4E-88C2-57C913AAD8B5}"/>
                </a:ext>
              </a:extLst>
            </p:cNvPr>
            <p:cNvSpPr txBox="1"/>
            <p:nvPr/>
          </p:nvSpPr>
          <p:spPr>
            <a:xfrm>
              <a:off x="740477" y="5328407"/>
              <a:ext cx="1673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Weight function</a:t>
              </a:r>
              <a:endPara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583431E5-C0A7-3945-8B6B-81EA0F08D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4499" y="5322573"/>
              <a:ext cx="762000" cy="381000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EA241CE-B2FE-0F46-ABE1-3CB584DC7C35}"/>
                </a:ext>
              </a:extLst>
            </p:cNvPr>
            <p:cNvSpPr txBox="1"/>
            <p:nvPr/>
          </p:nvSpPr>
          <p:spPr>
            <a:xfrm>
              <a:off x="3017499" y="5328407"/>
              <a:ext cx="1729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increases fast, as</a:t>
              </a:r>
              <a:endPara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6F8D06D-E150-3A42-A6CF-48C1302C9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8460" y="5386073"/>
              <a:ext cx="266700" cy="254000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A54FC3F1-2103-6042-AB46-54290F995D69}"/>
                </a:ext>
              </a:extLst>
            </p:cNvPr>
            <p:cNvSpPr txBox="1"/>
            <p:nvPr/>
          </p:nvSpPr>
          <p:spPr>
            <a:xfrm>
              <a:off x="4856161" y="5328407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increases</a:t>
              </a:r>
              <a:endPara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4F27AE7A-084C-BE4A-ADCF-54C878EF9A5A}"/>
              </a:ext>
            </a:extLst>
          </p:cNvPr>
          <p:cNvSpPr txBox="1"/>
          <p:nvPr/>
        </p:nvSpPr>
        <p:spPr>
          <a:xfrm>
            <a:off x="6576631" y="5328407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Model estimate: Combine leptonic and hadronic part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45849D0A-B05B-B843-A1C4-33CBECDC02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429" y="1754868"/>
            <a:ext cx="990600" cy="3937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F1E07A10-BFD2-0F4F-954A-11F8ED670A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9" y="2390557"/>
            <a:ext cx="5175186" cy="2984174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2B32317-AA23-D94A-A539-48B4B05B51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94" y="2390557"/>
            <a:ext cx="5302721" cy="2967941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D5ECDC14-CAEB-3849-A050-A698FB8ADA22}"/>
              </a:ext>
            </a:extLst>
          </p:cNvPr>
          <p:cNvGrpSpPr/>
          <p:nvPr/>
        </p:nvGrpSpPr>
        <p:grpSpPr>
          <a:xfrm>
            <a:off x="1276545" y="6009781"/>
            <a:ext cx="10175205" cy="752403"/>
            <a:chOff x="1745465" y="6009781"/>
            <a:chExt cx="10175205" cy="752403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34A83917-2E84-4F41-9F07-07534DEAC13F}"/>
                </a:ext>
              </a:extLst>
            </p:cNvPr>
            <p:cNvGrpSpPr/>
            <p:nvPr/>
          </p:nvGrpSpPr>
          <p:grpSpPr>
            <a:xfrm>
              <a:off x="1745465" y="6009781"/>
              <a:ext cx="10175205" cy="752403"/>
              <a:chOff x="1675127" y="6009781"/>
              <a:chExt cx="10175205" cy="752403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06A227F-9F33-3F4D-91C0-85DC27DF43A9}"/>
                  </a:ext>
                </a:extLst>
              </p:cNvPr>
              <p:cNvSpPr txBox="1"/>
              <p:nvPr/>
            </p:nvSpPr>
            <p:spPr>
              <a:xfrm>
                <a:off x="1675127" y="6009781"/>
                <a:ext cx="17427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Conclusion: take</a:t>
                </a:r>
                <a:endParaRPr kumimoji="1" lang="zh-CN" altLang="en-US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BCBA914F-56C7-564A-B5F3-A12D704FD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24214" y="6090201"/>
                <a:ext cx="266700" cy="254000"/>
              </a:xfrm>
              <a:prstGeom prst="rect">
                <a:avLst/>
              </a:prstGeom>
            </p:spPr>
          </p:pic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EA9F5E0-0084-C248-B6B2-D24E54B62685}"/>
                  </a:ext>
                </a:extLst>
              </p:cNvPr>
              <p:cNvSpPr txBox="1"/>
              <p:nvPr/>
            </p:nvSpPr>
            <p:spPr>
              <a:xfrm>
                <a:off x="3497216" y="6015893"/>
                <a:ext cx="16730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as large as 5 </a:t>
                </a:r>
                <a:r>
                  <a:rPr kumimoji="1" lang="en-US" altLang="zh-CN" dirty="0" err="1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fm</a:t>
                </a:r>
                <a:endParaRPr kumimoji="1" lang="zh-CN" altLang="en-US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箭头: 左 2">
                <a:extLst>
                  <a:ext uri="{FF2B5EF4-FFF2-40B4-BE49-F238E27FC236}">
                    <a16:creationId xmlns:a16="http://schemas.microsoft.com/office/drawing/2014/main" id="{6FC1FF3B-B049-C94D-96D7-05E487530D18}"/>
                  </a:ext>
                </a:extLst>
              </p:cNvPr>
              <p:cNvSpPr/>
              <p:nvPr/>
            </p:nvSpPr>
            <p:spPr>
              <a:xfrm rot="10800000" flipV="1">
                <a:off x="6165650" y="6060900"/>
                <a:ext cx="624608" cy="243454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BED382A-8726-D449-92B8-61FE66B1AC7C}"/>
                  </a:ext>
                </a:extLst>
              </p:cNvPr>
              <p:cNvSpPr txBox="1"/>
              <p:nvPr/>
            </p:nvSpPr>
            <p:spPr>
              <a:xfrm>
                <a:off x="6981198" y="6015893"/>
                <a:ext cx="36599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Require a</a:t>
                </a:r>
                <a:r>
                  <a:rPr kumimoji="1" lang="zh-CN" altLang="en-US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10 </a:t>
                </a:r>
                <a:r>
                  <a:rPr kumimoji="1" lang="en-US" altLang="zh-CN" dirty="0" err="1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fm</a:t>
                </a:r>
                <a:r>
                  <a:rPr kumimoji="1" lang="en-US" altLang="zh-CN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lattice for simulation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F002D9F-EE19-5A41-B9D5-BC2D5F6FCA86}"/>
                  </a:ext>
                </a:extLst>
              </p:cNvPr>
              <p:cNvSpPr txBox="1"/>
              <p:nvPr/>
            </p:nvSpPr>
            <p:spPr>
              <a:xfrm>
                <a:off x="6978485" y="6392852"/>
                <a:ext cx="48718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Decrease of S/N ratio seems an inevitable problem</a:t>
                </a:r>
              </a:p>
            </p:txBody>
          </p:sp>
        </p:grp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473CF7C8-C5D4-E040-9907-A340F2F9EB52}"/>
                </a:ext>
              </a:extLst>
            </p:cNvPr>
            <p:cNvSpPr txBox="1"/>
            <p:nvPr/>
          </p:nvSpPr>
          <p:spPr>
            <a:xfrm>
              <a:off x="2901694" y="6392852"/>
              <a:ext cx="3316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to guarantee no information lost</a:t>
              </a:r>
              <a:endParaRPr kumimoji="1"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18257</TotalTime>
  <Words>1880</Words>
  <Application>Microsoft Macintosh PowerPoint</Application>
  <PresentationFormat>宽屏</PresentationFormat>
  <Paragraphs>380</Paragraphs>
  <Slides>35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8" baseType="lpstr">
      <vt:lpstr>等线</vt:lpstr>
      <vt:lpstr>等线 Light</vt:lpstr>
      <vt:lpstr>华文楷体</vt:lpstr>
      <vt:lpstr>宋体</vt:lpstr>
      <vt:lpstr>微软雅黑</vt:lpstr>
      <vt:lpstr>微软雅黑</vt:lpstr>
      <vt:lpstr>Arial</vt:lpstr>
      <vt:lpstr>Cambria Math</vt:lpstr>
      <vt:lpstr>Times New Roman</vt:lpstr>
      <vt:lpstr>Wingdings</vt:lpstr>
      <vt:lpstr>Office 主题​​</vt:lpstr>
      <vt:lpstr>自定义设计方案</vt:lpstr>
      <vt:lpstr>AxMath</vt:lpstr>
      <vt:lpstr>PowerPoint 演示文稿</vt:lpstr>
      <vt:lpstr>PowerPoint 演示文稿</vt:lpstr>
      <vt:lpstr>PowerPoint 演示文稿</vt:lpstr>
      <vt:lpstr>Muonic hydrogen</vt:lpstr>
      <vt:lpstr>Various contributions to μH Lamb shift</vt:lpstr>
      <vt:lpstr>Challenges from TPE (1): IR divergence</vt:lpstr>
      <vt:lpstr>Challenges from TPE (1): IR divergence</vt:lpstr>
      <vt:lpstr>Challenges from TPE (1): IR divergence</vt:lpstr>
      <vt:lpstr>Challenges from TPE (2): Signal-to-noise problem</vt:lpstr>
      <vt:lpstr>Challenges from TPE (2): Signal-to-noise problem</vt:lpstr>
      <vt:lpstr>Lattice results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Signal of hadronic function</vt:lpstr>
      <vt:lpstr>Polarizability α_E from H_ii (x)</vt:lpstr>
      <vt:lpstr>Polarizability α_E from H_ii (x)</vt:lpstr>
      <vt:lpstr>Nucleon polarizabilities and 𝑁𝜋 scattering</vt:lpstr>
      <vt:lpstr>Wick contraction of Nπ rescattering</vt:lpstr>
      <vt:lpstr>Wick contraction of Nπ Rescattering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游燕</dc:creator>
  <cp:lastModifiedBy>Microsoft Office User</cp:lastModifiedBy>
  <cp:revision>266</cp:revision>
  <dcterms:created xsi:type="dcterms:W3CDTF">2022-08-09T01:10:44Z</dcterms:created>
  <dcterms:modified xsi:type="dcterms:W3CDTF">2024-08-07T16:41:32Z</dcterms:modified>
</cp:coreProperties>
</file>