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1" r:id="rId3"/>
    <p:sldId id="272" r:id="rId4"/>
    <p:sldId id="273" r:id="rId5"/>
    <p:sldId id="274" r:id="rId6"/>
    <p:sldId id="284" r:id="rId7"/>
    <p:sldId id="283" r:id="rId8"/>
    <p:sldId id="282" r:id="rId9"/>
    <p:sldId id="280" r:id="rId10"/>
    <p:sldId id="285" r:id="rId11"/>
    <p:sldId id="286" r:id="rId12"/>
    <p:sldId id="287" r:id="rId13"/>
    <p:sldId id="289" r:id="rId14"/>
    <p:sldId id="290" r:id="rId15"/>
    <p:sldId id="292" r:id="rId16"/>
    <p:sldId id="291" r:id="rId17"/>
    <p:sldId id="293" r:id="rId18"/>
    <p:sldId id="294" r:id="rId19"/>
    <p:sldId id="297" r:id="rId20"/>
    <p:sldId id="296" r:id="rId21"/>
    <p:sldId id="298" r:id="rId22"/>
    <p:sldId id="299" r:id="rId23"/>
    <p:sldId id="300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C4"/>
    <a:srgbClr val="4F9320"/>
    <a:srgbClr val="DA02C0"/>
    <a:srgbClr val="D90382"/>
    <a:srgbClr val="272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06"/>
  </p:normalViewPr>
  <p:slideViewPr>
    <p:cSldViewPr snapToGrid="0">
      <p:cViewPr>
        <p:scale>
          <a:sx n="118" d="100"/>
          <a:sy n="118" d="100"/>
        </p:scale>
        <p:origin x="1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1087-ADCB-4FA3-B769-547D34E12122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CBC5D-867A-4DA6-87B1-D91E2B6F6D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50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C978C0E-3C0D-4047-9C4C-435A9354B3CD}" type="datetimeFigureOut">
              <a:rPr lang="en-US" smtClean="0"/>
              <a:pPr/>
              <a:t>7/16/24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A1E74AB-040E-456C-A1B8-624C364D3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773" y="0"/>
            <a:ext cx="88028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Study with High Precision on the Electro-production of </a:t>
            </a:r>
            <a:r>
              <a:rPr lang="en-US" altLang="ja-JP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-</a:t>
            </a:r>
            <a:r>
              <a:rPr lang="en-US" altLang="ja-JP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h</a:t>
            </a:r>
            <a:r>
              <a:rPr lang="en-US" altLang="ja-JP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ypernuclei</a:t>
            </a:r>
            <a:r>
              <a:rPr lang="en-US" altLang="ja-JP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ja-JP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Wide Mass Range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78695" y="2401448"/>
            <a:ext cx="7543800" cy="9761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Liguang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Tang, Hampton University/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JLab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48640" marR="0" lvl="0" indent="-41148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unified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physics collaboration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1359568" y="6368352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Hadron-China 2024 Workshop, Dalian, China, August 4-9, 2024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5638" y="3716501"/>
            <a:ext cx="8134066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experimental program in Hall C, created on the foundation of achievements from the 6 GeV programs separately carried out in Hall A and Hall C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CF1BE-9AA4-D0C8-4353-6B7253280F1E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6852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C47EEA-B768-1F27-C3B5-5F42E50D8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311"/>
            <a:ext cx="9144000" cy="440267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E12-24-004: Study CSB in P-shell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Hypernuclei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222B1-366C-3C5B-85CD-0D4223562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959556"/>
            <a:ext cx="3104443" cy="321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E62850-387B-2A9A-8A38-C012D3E16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" y="4246231"/>
            <a:ext cx="3104444" cy="2611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5A224-735E-0879-ACB2-9A306A3F4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845" y="2291644"/>
            <a:ext cx="5508978" cy="4171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7C2E03-E57D-4EDF-C104-33CEBF631DF6}"/>
              </a:ext>
            </a:extLst>
          </p:cNvPr>
          <p:cNvSpPr txBox="1"/>
          <p:nvPr/>
        </p:nvSpPr>
        <p:spPr>
          <a:xfrm>
            <a:off x="2630310" y="1388534"/>
            <a:ext cx="51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NN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0D4D1-90FC-6F27-31AC-89655BB88CDA}"/>
              </a:ext>
            </a:extLst>
          </p:cNvPr>
          <p:cNvSpPr txBox="1"/>
          <p:nvPr/>
        </p:nvSpPr>
        <p:spPr>
          <a:xfrm>
            <a:off x="2771421" y="4216400"/>
            <a:ext cx="51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ymbol" pitchFamily="2" charset="2"/>
              </a:rPr>
              <a:t>L</a:t>
            </a:r>
            <a:r>
              <a:rPr lang="en-US" i="1" dirty="0"/>
              <a:t>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3D31B5-818A-3B5D-3CEB-DC8A15098833}"/>
              </a:ext>
            </a:extLst>
          </p:cNvPr>
          <p:cNvSpPr txBox="1">
            <a:spLocks/>
          </p:cNvSpPr>
          <p:nvPr/>
        </p:nvSpPr>
        <p:spPr>
          <a:xfrm>
            <a:off x="3364089" y="762001"/>
            <a:ext cx="5779911" cy="1529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Charge-Symmetry-Breaking in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</a:p>
          <a:p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remains mystery, need precise data from more </a:t>
            </a: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isomultiplets</a:t>
            </a:r>
            <a:endParaRPr lang="en-U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16528-25A6-0389-6480-4A52B28095E6}"/>
              </a:ext>
            </a:extLst>
          </p:cNvPr>
          <p:cNvSpPr txBox="1"/>
          <p:nvPr/>
        </p:nvSpPr>
        <p:spPr>
          <a:xfrm>
            <a:off x="8708571" y="6519446"/>
            <a:ext cx="435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0623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75B87A-1D2F-9CD8-C1B5-2761DA09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6577"/>
            <a:ext cx="9144000" cy="47526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FAD6B2-E77C-327E-104D-32A7DC02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315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of E12-24-004 Experiment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90C7A6-C06E-F923-CA01-7122CC962AAC}"/>
              </a:ext>
            </a:extLst>
          </p:cNvPr>
          <p:cNvSpPr txBox="1">
            <a:spLocks/>
          </p:cNvSpPr>
          <p:nvPr/>
        </p:nvSpPr>
        <p:spPr>
          <a:xfrm>
            <a:off x="0" y="570088"/>
            <a:ext cx="9144000" cy="999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data are Limited and lacking precision</a:t>
            </a:r>
          </a:p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Need a precision ≤ 100 keV to pin down the origin of CSB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2B8650-85A2-225D-F5EA-8FD68652C5CE}"/>
              </a:ext>
            </a:extLst>
          </p:cNvPr>
          <p:cNvGrpSpPr/>
          <p:nvPr/>
        </p:nvGrpSpPr>
        <p:grpSpPr>
          <a:xfrm>
            <a:off x="4131732" y="2692403"/>
            <a:ext cx="4797779" cy="3549706"/>
            <a:chOff x="4143021" y="3042358"/>
            <a:chExt cx="4797779" cy="354970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656CEA-1B13-5F3A-92C4-7B8179736FA1}"/>
                </a:ext>
              </a:extLst>
            </p:cNvPr>
            <p:cNvSpPr txBox="1"/>
            <p:nvPr/>
          </p:nvSpPr>
          <p:spPr>
            <a:xfrm>
              <a:off x="4143021" y="3533423"/>
              <a:ext cx="101600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This Exp.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5203D7-E1A5-5F16-836D-70F504226CC2}"/>
                </a:ext>
              </a:extLst>
            </p:cNvPr>
            <p:cNvSpPr txBox="1"/>
            <p:nvPr/>
          </p:nvSpPr>
          <p:spPr>
            <a:xfrm>
              <a:off x="4148665" y="4848579"/>
              <a:ext cx="101600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This Exp.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5F7143-48FC-BC1E-D530-15A2342263DC}"/>
                </a:ext>
              </a:extLst>
            </p:cNvPr>
            <p:cNvSpPr txBox="1"/>
            <p:nvPr/>
          </p:nvSpPr>
          <p:spPr>
            <a:xfrm>
              <a:off x="4148665" y="5751690"/>
              <a:ext cx="101600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This Exp.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E40A65-B415-2553-71CA-00C697507A1C}"/>
                </a:ext>
              </a:extLst>
            </p:cNvPr>
            <p:cNvSpPr txBox="1"/>
            <p:nvPr/>
          </p:nvSpPr>
          <p:spPr>
            <a:xfrm>
              <a:off x="6186310" y="3539067"/>
              <a:ext cx="1004712" cy="338554"/>
            </a:xfrm>
            <a:prstGeom prst="rect">
              <a:avLst/>
            </a:prstGeom>
            <a:solidFill>
              <a:srgbClr val="4F932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J-PARC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C286D7-CC39-5A89-8442-B9AB985F11F1}"/>
                </a:ext>
              </a:extLst>
            </p:cNvPr>
            <p:cNvSpPr txBox="1"/>
            <p:nvPr/>
          </p:nvSpPr>
          <p:spPr>
            <a:xfrm>
              <a:off x="5175955" y="5757333"/>
              <a:ext cx="1004712" cy="338554"/>
            </a:xfrm>
            <a:prstGeom prst="rect">
              <a:avLst/>
            </a:prstGeom>
            <a:solidFill>
              <a:srgbClr val="4F932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J-PARC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D4263C-B72C-D44D-6207-0133F53DBF50}"/>
                </a:ext>
              </a:extLst>
            </p:cNvPr>
            <p:cNvSpPr txBox="1"/>
            <p:nvPr/>
          </p:nvSpPr>
          <p:spPr>
            <a:xfrm>
              <a:off x="6180664" y="5328357"/>
              <a:ext cx="999069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J-PARC E94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FB95B2-E92F-C54E-C17F-DE953793FC0D}"/>
                </a:ext>
              </a:extLst>
            </p:cNvPr>
            <p:cNvSpPr txBox="1"/>
            <p:nvPr/>
          </p:nvSpPr>
          <p:spPr>
            <a:xfrm>
              <a:off x="6186308" y="6237113"/>
              <a:ext cx="999069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J-PARC E94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BD7C8F-593B-3B76-46B6-87A68EBE3629}"/>
                </a:ext>
              </a:extLst>
            </p:cNvPr>
            <p:cNvSpPr txBox="1"/>
            <p:nvPr/>
          </p:nvSpPr>
          <p:spPr>
            <a:xfrm>
              <a:off x="4639731" y="3042358"/>
              <a:ext cx="553157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/>
                <a:t>JLab</a:t>
              </a:r>
              <a:endParaRPr lang="en-US" sz="1200" b="1" dirty="0"/>
            </a:p>
            <a:p>
              <a:pPr algn="ctr"/>
              <a:r>
                <a:rPr lang="en-US" sz="1200" b="1" dirty="0"/>
                <a:t>II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F2B74A-A60D-3394-99D4-71401E895C39}"/>
                </a:ext>
              </a:extLst>
            </p:cNvPr>
            <p:cNvSpPr txBox="1"/>
            <p:nvPr/>
          </p:nvSpPr>
          <p:spPr>
            <a:xfrm>
              <a:off x="8319911" y="3059288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5A3038-EC86-1C60-F91C-99E70401DA6E}"/>
                </a:ext>
              </a:extLst>
            </p:cNvPr>
            <p:cNvSpPr txBox="1"/>
            <p:nvPr/>
          </p:nvSpPr>
          <p:spPr>
            <a:xfrm>
              <a:off x="7851422" y="3527777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60F195-FFB2-6CE4-746E-B703649BAC7B}"/>
                </a:ext>
              </a:extLst>
            </p:cNvPr>
            <p:cNvSpPr txBox="1"/>
            <p:nvPr/>
          </p:nvSpPr>
          <p:spPr>
            <a:xfrm>
              <a:off x="7840133" y="4848576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597BC3-CF0B-762D-54FD-CBD9CF2C506D}"/>
                </a:ext>
              </a:extLst>
            </p:cNvPr>
            <p:cNvSpPr txBox="1"/>
            <p:nvPr/>
          </p:nvSpPr>
          <p:spPr>
            <a:xfrm>
              <a:off x="7862711" y="5288843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6AD2E7-D085-5601-200E-58BDAF1633E4}"/>
                </a:ext>
              </a:extLst>
            </p:cNvPr>
            <p:cNvSpPr txBox="1"/>
            <p:nvPr/>
          </p:nvSpPr>
          <p:spPr>
            <a:xfrm>
              <a:off x="7874000" y="5729110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A1E61E-0AF3-27E8-2CE7-83E0CC061DEF}"/>
                </a:ext>
              </a:extLst>
            </p:cNvPr>
            <p:cNvSpPr txBox="1"/>
            <p:nvPr/>
          </p:nvSpPr>
          <p:spPr>
            <a:xfrm>
              <a:off x="7885289" y="6191954"/>
              <a:ext cx="620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Yes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254C904-02F9-10B7-A56D-FEB5F6814FEA}"/>
              </a:ext>
            </a:extLst>
          </p:cNvPr>
          <p:cNvSpPr txBox="1">
            <a:spLocks/>
          </p:cNvSpPr>
          <p:nvPr/>
        </p:nvSpPr>
        <p:spPr>
          <a:xfrm>
            <a:off x="11289" y="6287911"/>
            <a:ext cx="9144000" cy="570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 precision for all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Experiments: 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D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≲ 60 keV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3FC66D-E485-897C-8BBF-656015429637}"/>
              </a:ext>
            </a:extLst>
          </p:cNvPr>
          <p:cNvSpPr txBox="1"/>
          <p:nvPr/>
        </p:nvSpPr>
        <p:spPr>
          <a:xfrm>
            <a:off x="8806544" y="6562990"/>
            <a:ext cx="39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385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B64F25A-47E0-3F07-46EC-5090D06B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E12-24-013: Isospin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with large isospin difference)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F156A-7A32-9D6B-681A-A3DFE86EA932}"/>
              </a:ext>
            </a:extLst>
          </p:cNvPr>
          <p:cNvSpPr txBox="1"/>
          <p:nvPr/>
        </p:nvSpPr>
        <p:spPr>
          <a:xfrm>
            <a:off x="1625599" y="1546577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-- Neutron stars and Hyperon Puzzle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61838-92C1-3AC6-3F85-216BB5BF145C}"/>
              </a:ext>
            </a:extLst>
          </p:cNvPr>
          <p:cNvSpPr txBox="1"/>
          <p:nvPr/>
        </p:nvSpPr>
        <p:spPr>
          <a:xfrm>
            <a:off x="304801" y="778933"/>
            <a:ext cx="85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E12-24-003: A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Pb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T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3DB500-CF8A-2CC8-AB89-0F15C9FB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944"/>
            <a:ext cx="9144000" cy="462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E23DD-6C41-E6C4-E8D5-EF03943ACFF7}"/>
              </a:ext>
            </a:extLst>
          </p:cNvPr>
          <p:cNvSpPr txBox="1"/>
          <p:nvPr/>
        </p:nvSpPr>
        <p:spPr>
          <a:xfrm>
            <a:off x="8752114" y="6595648"/>
            <a:ext cx="39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23892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4320C-5BFF-32F1-9EDC-8E0044D2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E12-24-013: Isospin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with large isospin difference)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EC565-4943-0937-4E3B-070C5B1C7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39" y="1801384"/>
            <a:ext cx="8944549" cy="4795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E3008-65FF-E57E-3A9F-BAAC6693D3B6}"/>
              </a:ext>
            </a:extLst>
          </p:cNvPr>
          <p:cNvSpPr txBox="1"/>
          <p:nvPr/>
        </p:nvSpPr>
        <p:spPr>
          <a:xfrm>
            <a:off x="1625599" y="1415948"/>
            <a:ext cx="568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-- Neutron stars and Hyperon Puzzle --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4D25A-367F-6BB5-E79A-23611C784005}"/>
              </a:ext>
            </a:extLst>
          </p:cNvPr>
          <p:cNvSpPr txBox="1"/>
          <p:nvPr/>
        </p:nvSpPr>
        <p:spPr>
          <a:xfrm>
            <a:off x="304801" y="713618"/>
            <a:ext cx="85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E12-24-003: A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Pb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T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976B1-A22D-860E-F5CF-775AD03E221B}"/>
              </a:ext>
            </a:extLst>
          </p:cNvPr>
          <p:cNvSpPr txBox="1"/>
          <p:nvPr/>
        </p:nvSpPr>
        <p:spPr>
          <a:xfrm>
            <a:off x="8752114" y="6573876"/>
            <a:ext cx="39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770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846B74-D0B9-2385-9E95-9EB449C0A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E12-24-013: Isospin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with large isospin difference)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1396-9C6F-0A73-899B-498C21B89BAA}"/>
              </a:ext>
            </a:extLst>
          </p:cNvPr>
          <p:cNvSpPr txBox="1"/>
          <p:nvPr/>
        </p:nvSpPr>
        <p:spPr>
          <a:xfrm>
            <a:off x="158044" y="1371195"/>
            <a:ext cx="888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L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NN force becomes significant from medium-heavy </a:t>
            </a:r>
            <a:r>
              <a:rPr lang="en-US" sz="2400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hypernuclei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endParaRPr lang="en-US" sz="2400" i="1" dirty="0">
              <a:solidFill>
                <a:schemeClr val="tx2">
                  <a:lumMod val="60000"/>
                  <a:lumOff val="40000"/>
                </a:schemeClr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B5ABA-9B4D-DBED-ACB6-06C23A15705F}"/>
              </a:ext>
            </a:extLst>
          </p:cNvPr>
          <p:cNvSpPr txBox="1"/>
          <p:nvPr/>
        </p:nvSpPr>
        <p:spPr>
          <a:xfrm>
            <a:off x="304801" y="680961"/>
            <a:ext cx="85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E12-24-003: A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Pb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T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D075E-5779-A9C6-08B8-45AE7DFC7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87" y="1729842"/>
            <a:ext cx="8861777" cy="4912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6C40A-31AB-AE65-C9A5-6A0680654B41}"/>
              </a:ext>
            </a:extLst>
          </p:cNvPr>
          <p:cNvSpPr txBox="1"/>
          <p:nvPr/>
        </p:nvSpPr>
        <p:spPr>
          <a:xfrm>
            <a:off x="8752114" y="6627911"/>
            <a:ext cx="39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4170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4DC4530-51E2-B1D8-9442-92D3D81F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9144000" cy="7112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E12-24-013: Isospin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40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and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 with large isospin difference)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CD8FD1-1CC3-17C7-CA93-B5613CCE8A55}"/>
              </a:ext>
            </a:extLst>
          </p:cNvPr>
          <p:cNvGrpSpPr/>
          <p:nvPr/>
        </p:nvGrpSpPr>
        <p:grpSpPr>
          <a:xfrm>
            <a:off x="0" y="1231737"/>
            <a:ext cx="9144000" cy="5196590"/>
            <a:chOff x="0" y="1231737"/>
            <a:chExt cx="9144000" cy="51965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3F804E-F154-DE64-6AB7-4329E29C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31737"/>
              <a:ext cx="9144000" cy="51965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D34385-3B42-1BB8-9528-8A2B5F797127}"/>
                </a:ext>
              </a:extLst>
            </p:cNvPr>
            <p:cNvSpPr txBox="1"/>
            <p:nvPr/>
          </p:nvSpPr>
          <p:spPr>
            <a:xfrm>
              <a:off x="812802" y="1467555"/>
              <a:ext cx="587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</a:rPr>
                <a:t>12</a:t>
              </a:r>
              <a:r>
                <a:rPr lang="en-US" b="1" baseline="-25000" dirty="0">
                  <a:solidFill>
                    <a:srgbClr val="FF0000"/>
                  </a:solidFill>
                  <a:latin typeface="Symbol" pitchFamily="2" charset="2"/>
                </a:rPr>
                <a:t>L</a:t>
              </a:r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60C742-AEBC-6B18-093A-439C0B953031}"/>
                </a:ext>
              </a:extLst>
            </p:cNvPr>
            <p:cNvSpPr txBox="1"/>
            <p:nvPr/>
          </p:nvSpPr>
          <p:spPr>
            <a:xfrm>
              <a:off x="287868" y="3674532"/>
              <a:ext cx="2635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Well known spectroscopy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9E12C8-1989-8017-3793-F5F727BAD1D6}"/>
                </a:ext>
              </a:extLst>
            </p:cNvPr>
            <p:cNvSpPr txBox="1"/>
            <p:nvPr/>
          </p:nvSpPr>
          <p:spPr>
            <a:xfrm>
              <a:off x="3697113" y="2850443"/>
              <a:ext cx="682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  <a:latin typeface="Symbol" pitchFamily="2" charset="2"/>
                </a:rPr>
                <a:t>40</a:t>
              </a:r>
              <a:r>
                <a:rPr lang="en-US" b="1" baseline="-25000" dirty="0">
                  <a:solidFill>
                    <a:srgbClr val="FF0000"/>
                  </a:solidFill>
                  <a:latin typeface="Symbol" pitchFamily="2" charset="2"/>
                </a:rPr>
                <a:t>L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K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FF15FC-B4E3-6D0F-55B6-B27C6B917A02}"/>
                </a:ext>
              </a:extLst>
            </p:cNvPr>
            <p:cNvSpPr txBox="1"/>
            <p:nvPr/>
          </p:nvSpPr>
          <p:spPr>
            <a:xfrm>
              <a:off x="6547558" y="4086576"/>
              <a:ext cx="682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  <a:latin typeface="Symbol" pitchFamily="2" charset="2"/>
                </a:rPr>
                <a:t>48</a:t>
              </a:r>
              <a:r>
                <a:rPr lang="en-US" b="1" baseline="-25000" dirty="0">
                  <a:solidFill>
                    <a:srgbClr val="FF0000"/>
                  </a:solidFill>
                  <a:latin typeface="Symbol" pitchFamily="2" charset="2"/>
                </a:rPr>
                <a:t>L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K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8AB9F9-4F8B-622F-71E3-D8DB1B0A9FA4}"/>
                </a:ext>
              </a:extLst>
            </p:cNvPr>
            <p:cNvSpPr txBox="1"/>
            <p:nvPr/>
          </p:nvSpPr>
          <p:spPr>
            <a:xfrm>
              <a:off x="6242756" y="2878664"/>
              <a:ext cx="25174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</a:rPr>
                <a:t>40</a:t>
              </a:r>
              <a:r>
                <a:rPr lang="en-US" b="1" baseline="-25000" dirty="0">
                  <a:solidFill>
                    <a:srgbClr val="FF0000"/>
                  </a:solidFill>
                  <a:latin typeface="Symbol" pitchFamily="2" charset="2"/>
                </a:rPr>
                <a:t>L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K </a:t>
              </a:r>
              <a:r>
                <a:rPr lang="en-US" b="1" dirty="0">
                  <a:solidFill>
                    <a:srgbClr val="FF0000"/>
                  </a:solidFill>
                  <a:latin typeface="+mj-lt"/>
                </a:rPr>
                <a:t>to </a:t>
              </a:r>
              <a:r>
                <a:rPr lang="en-US" b="1" baseline="30000" dirty="0">
                  <a:solidFill>
                    <a:srgbClr val="FF0000"/>
                  </a:solidFill>
                </a:rPr>
                <a:t>48</a:t>
              </a:r>
              <a:r>
                <a:rPr lang="en-US" b="1" baseline="-25000" dirty="0">
                  <a:solidFill>
                    <a:srgbClr val="FF0000"/>
                  </a:solidFill>
                  <a:latin typeface="Symbol" pitchFamily="2" charset="2"/>
                </a:rPr>
                <a:t>L</a:t>
              </a:r>
              <a:r>
                <a:rPr lang="en-US" b="1" dirty="0">
                  <a:solidFill>
                    <a:srgbClr val="FF0000"/>
                  </a:solidFill>
                  <a:latin typeface="Symbol" pitchFamily="2" charset="2"/>
                </a:rPr>
                <a:t>K</a:t>
              </a:r>
            </a:p>
            <a:p>
              <a:r>
                <a:rPr lang="en-US" b="1" dirty="0">
                  <a:solidFill>
                    <a:srgbClr val="FF0000"/>
                  </a:solidFill>
                  <a:latin typeface="+mj-lt"/>
                </a:rPr>
                <a:t>Large isospin difference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DC56380-F346-5BCB-DCAC-CABAD22FD1D6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2435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9D60E0-6CE3-6FC7-F503-8C3DB5B48AC9}"/>
              </a:ext>
            </a:extLst>
          </p:cNvPr>
          <p:cNvSpPr txBox="1"/>
          <p:nvPr/>
        </p:nvSpPr>
        <p:spPr>
          <a:xfrm>
            <a:off x="293512" y="0"/>
            <a:ext cx="8545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E12-24-003: A Dependence in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 Interaction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Pb to </a:t>
            </a:r>
            <a:r>
              <a:rPr lang="en-US" sz="2000" baseline="3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208</a:t>
            </a:r>
            <a:r>
              <a:rPr lang="en-US" sz="2000" baseline="-25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ymbol" pitchFamily="2" charset="2"/>
              </a:rPr>
              <a:t>T</a:t>
            </a:r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</a:t>
            </a: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8698BB-CB49-0C67-A291-D00455C77868}"/>
              </a:ext>
            </a:extLst>
          </p:cNvPr>
          <p:cNvGrpSpPr/>
          <p:nvPr/>
        </p:nvGrpSpPr>
        <p:grpSpPr>
          <a:xfrm>
            <a:off x="0" y="1066801"/>
            <a:ext cx="9144000" cy="4746976"/>
            <a:chOff x="0" y="1518357"/>
            <a:chExt cx="9144000" cy="474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737925-F513-13BC-F5ED-3B37377A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98700"/>
              <a:ext cx="3819720" cy="39666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DC15E7-9C66-9299-16DF-CD72059C6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3067" y="2560460"/>
              <a:ext cx="5350933" cy="36592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043ECA-1269-E316-4967-61D2D2B8FC82}"/>
                </a:ext>
              </a:extLst>
            </p:cNvPr>
            <p:cNvSpPr txBox="1"/>
            <p:nvPr/>
          </p:nvSpPr>
          <p:spPr>
            <a:xfrm>
              <a:off x="519290" y="1524001"/>
              <a:ext cx="29689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Resolution: ~2.0 MeV FWHM</a:t>
              </a:r>
            </a:p>
            <a:p>
              <a:r>
                <a:rPr lang="en-US" dirty="0"/>
                <a:t>Published KEK experiments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A2CE25-ECBD-94BC-F064-DB62BC183B26}"/>
                </a:ext>
              </a:extLst>
            </p:cNvPr>
            <p:cNvSpPr txBox="1"/>
            <p:nvPr/>
          </p:nvSpPr>
          <p:spPr>
            <a:xfrm>
              <a:off x="4363157" y="1518357"/>
              <a:ext cx="39793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Expected Resolution: ~0.6 MeV FWHM</a:t>
              </a:r>
            </a:p>
            <a:p>
              <a:r>
                <a:rPr lang="en-US" dirty="0"/>
                <a:t>The next </a:t>
              </a:r>
              <a:r>
                <a:rPr lang="en-US" dirty="0" err="1"/>
                <a:t>JLab</a:t>
              </a:r>
              <a:r>
                <a:rPr lang="en-US" dirty="0"/>
                <a:t> experiments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A20522-4528-428F-2EE6-CD2C5FC151C0}"/>
              </a:ext>
            </a:extLst>
          </p:cNvPr>
          <p:cNvSpPr txBox="1"/>
          <p:nvPr/>
        </p:nvSpPr>
        <p:spPr>
          <a:xfrm>
            <a:off x="0" y="59605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Study A dependence together with the data from </a:t>
            </a:r>
            <a:r>
              <a:rPr lang="en-US" sz="24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40</a:t>
            </a:r>
            <a:r>
              <a:rPr lang="en-US" sz="2400" i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L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 and </a:t>
            </a:r>
            <a:r>
              <a:rPr lang="en-US" sz="24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48</a:t>
            </a:r>
            <a:r>
              <a:rPr lang="en-US" sz="2400" i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</a:rPr>
              <a:t>L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</a:t>
            </a:r>
            <a:endParaRPr lang="en-US" sz="2400" i="1" dirty="0">
              <a:solidFill>
                <a:schemeClr val="tx2">
                  <a:lumMod val="60000"/>
                  <a:lumOff val="40000"/>
                </a:schemeClr>
              </a:solidFill>
              <a:latin typeface="Symbol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D7928-1EB7-ADB7-6973-619EF3E987A7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74347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70C527-A6D3-2D95-46E2-8FA7A82D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E12-24-011: Study Triaxially Deformed Nucleus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Probing The Interior Of A Nucleus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Particle --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CCE14-C222-150D-A97C-88922AD4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762"/>
            <a:ext cx="9166886" cy="5359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B2C60-7666-7562-3734-FFDD7408130E}"/>
              </a:ext>
            </a:extLst>
          </p:cNvPr>
          <p:cNvSpPr txBox="1"/>
          <p:nvPr/>
        </p:nvSpPr>
        <p:spPr>
          <a:xfrm>
            <a:off x="8752114" y="6562990"/>
            <a:ext cx="391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674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1BBC7-3E71-7938-E12D-2C9055F8A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985"/>
            <a:ext cx="9144000" cy="58145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9A0996-99FF-0430-4913-466D4CD4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E12-24-011: Study Triaxially Deformed Nucleus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Probing The Interior Of A Nucleus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Particle --</a:t>
            </a:r>
          </a:p>
        </p:txBody>
      </p:sp>
    </p:spTree>
    <p:extLst>
      <p:ext uri="{BB962C8B-B14F-4D97-AF65-F5344CB8AC3E}">
        <p14:creationId xmlns:p14="http://schemas.microsoft.com/office/powerpoint/2010/main" val="3152717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1096FD4-6C17-3136-2176-7619D12F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E12-24-011: Study Triaxially Deformed Nucleus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Probing The Interior Of A Nucleus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Particle --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FBCEA-5B37-2386-B3B8-7FC98D88E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387"/>
            <a:ext cx="9144000" cy="5828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1F82A9-EAEF-5F65-3221-543A537938B0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21151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7921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4" name="タイトル 1"/>
          <p:cNvSpPr>
            <a:spLocks noGrp="1"/>
          </p:cNvSpPr>
          <p:nvPr/>
        </p:nvSpPr>
        <p:spPr>
          <a:xfrm>
            <a:off x="464024" y="709684"/>
            <a:ext cx="8215951" cy="648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Interaction – Nuclear Physics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6600" y="1288472"/>
            <a:ext cx="8368214" cy="1659446"/>
            <a:chOff x="126600" y="2395029"/>
            <a:chExt cx="8368214" cy="1615321"/>
          </a:xfrm>
        </p:grpSpPr>
        <p:sp>
          <p:nvSpPr>
            <p:cNvPr id="5" name="テキスト ボックス 2"/>
            <p:cNvSpPr txBox="1"/>
            <p:nvPr/>
          </p:nvSpPr>
          <p:spPr>
            <a:xfrm>
              <a:off x="5033084" y="3208829"/>
              <a:ext cx="27533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2400" dirty="0"/>
                <a:t>Lots of NN scat. data</a:t>
              </a:r>
              <a:endParaRPr kumimoji="1" lang="ja-JP" altLang="en-US" sz="2400" dirty="0"/>
            </a:p>
          </p:txBody>
        </p:sp>
        <p:sp>
          <p:nvSpPr>
            <p:cNvPr id="6" name="テキスト ボックス 3"/>
            <p:cNvSpPr txBox="1"/>
            <p:nvPr/>
          </p:nvSpPr>
          <p:spPr>
            <a:xfrm>
              <a:off x="776692" y="2697663"/>
              <a:ext cx="933269" cy="569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3200" dirty="0"/>
                <a:t>QCD</a:t>
              </a:r>
              <a:endParaRPr kumimoji="1" lang="ja-JP" altLang="en-US" sz="3200" dirty="0"/>
            </a:p>
          </p:txBody>
        </p:sp>
        <p:sp>
          <p:nvSpPr>
            <p:cNvPr id="7" name="テキスト ボックス 4"/>
            <p:cNvSpPr txBox="1"/>
            <p:nvPr/>
          </p:nvSpPr>
          <p:spPr>
            <a:xfrm>
              <a:off x="5049931" y="3521750"/>
              <a:ext cx="29404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/>
                <a:t>Various Data of Nuclei</a:t>
              </a:r>
              <a:endParaRPr kumimoji="1" lang="ja-JP" altLang="en-US" sz="2400" dirty="0"/>
            </a:p>
          </p:txBody>
        </p:sp>
        <p:sp>
          <p:nvSpPr>
            <p:cNvPr id="8" name="V 字形矢印 6"/>
            <p:cNvSpPr/>
            <p:nvPr/>
          </p:nvSpPr>
          <p:spPr>
            <a:xfrm>
              <a:off x="2165059" y="2685452"/>
              <a:ext cx="1143008" cy="541091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9" name="V 字形矢印 7"/>
            <p:cNvSpPr/>
            <p:nvPr/>
          </p:nvSpPr>
          <p:spPr>
            <a:xfrm rot="10800000">
              <a:off x="3491943" y="2685451"/>
              <a:ext cx="1143008" cy="541091"/>
            </a:xfrm>
            <a:prstGeom prst="notched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10" name="正方形/長方形 8"/>
            <p:cNvSpPr/>
            <p:nvPr/>
          </p:nvSpPr>
          <p:spPr>
            <a:xfrm>
              <a:off x="4689542" y="2645597"/>
              <a:ext cx="3805272" cy="56922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3200" dirty="0"/>
                <a:t>NN Interaction Model</a:t>
              </a:r>
            </a:p>
          </p:txBody>
        </p:sp>
        <p:sp>
          <p:nvSpPr>
            <p:cNvPr id="11" name="テキスト ボックス 13"/>
            <p:cNvSpPr txBox="1"/>
            <p:nvPr/>
          </p:nvSpPr>
          <p:spPr>
            <a:xfrm>
              <a:off x="126600" y="3548685"/>
              <a:ext cx="3430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400" dirty="0"/>
                <a:t>Quark Degree of Freedom</a:t>
              </a:r>
              <a:endParaRPr kumimoji="1" lang="ja-JP" altLang="en-US" sz="2400" dirty="0"/>
            </a:p>
          </p:txBody>
        </p:sp>
        <p:sp>
          <p:nvSpPr>
            <p:cNvPr id="12" name="テキスト ボックス 15"/>
            <p:cNvSpPr txBox="1"/>
            <p:nvPr/>
          </p:nvSpPr>
          <p:spPr>
            <a:xfrm>
              <a:off x="155707" y="3238663"/>
              <a:ext cx="2777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2400" dirty="0"/>
                <a:t>Asymptotic Freedom</a:t>
              </a:r>
              <a:endParaRPr kumimoji="1" lang="ja-JP" altLang="en-US" sz="2400" dirty="0"/>
            </a:p>
          </p:txBody>
        </p:sp>
        <p:sp>
          <p:nvSpPr>
            <p:cNvPr id="13" name="テキスト ボックス 18"/>
            <p:cNvSpPr txBox="1"/>
            <p:nvPr/>
          </p:nvSpPr>
          <p:spPr>
            <a:xfrm>
              <a:off x="801325" y="2444777"/>
              <a:ext cx="1370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dirty="0"/>
                <a:t>Short Range</a:t>
              </a:r>
              <a:endParaRPr kumimoji="1" lang="ja-JP" altLang="en-US" dirty="0"/>
            </a:p>
          </p:txBody>
        </p:sp>
        <p:sp>
          <p:nvSpPr>
            <p:cNvPr id="14" name="テキスト ボックス 19"/>
            <p:cNvSpPr txBox="1"/>
            <p:nvPr/>
          </p:nvSpPr>
          <p:spPr>
            <a:xfrm>
              <a:off x="4712736" y="2395029"/>
              <a:ext cx="1327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dirty="0"/>
                <a:t>Long Range</a:t>
              </a:r>
              <a:endParaRPr kumimoji="1" lang="ja-JP" alt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4717" y="2947916"/>
            <a:ext cx="867997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Recent development of LQCD has been successful on the non-strangeness sector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127" y="3384645"/>
            <a:ext cx="5104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YN and YY are the missing parts to fully understand the flavor SU(3) breaking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068" y="4258099"/>
            <a:ext cx="5732059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Hypernuclear</a:t>
            </a:r>
            <a:r>
              <a:rPr lang="en-US" sz="2800" b="1" i="1" dirty="0">
                <a:solidFill>
                  <a:srgbClr val="FF0000"/>
                </a:solidFill>
              </a:rPr>
              <a:t> physics is a unique tool and a gateway to other flavors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1070" y="5226784"/>
            <a:ext cx="56803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sym typeface="Symbol"/>
              </a:rPr>
              <a:t>-</a:t>
            </a:r>
            <a:r>
              <a:rPr lang="en-US" sz="2400" dirty="0" err="1">
                <a:solidFill>
                  <a:srgbClr val="002060"/>
                </a:solidFill>
                <a:sym typeface="Symbol"/>
              </a:rPr>
              <a:t>hypernuclei</a:t>
            </a:r>
            <a:r>
              <a:rPr lang="en-US" sz="2400" dirty="0">
                <a:solidFill>
                  <a:srgbClr val="002060"/>
                </a:solidFill>
                <a:sym typeface="Symbol"/>
              </a:rPr>
              <a:t> are unique to study the short range B-B interactions, since one-pion-exchange (OPE) is forbidden due to isospin conservation.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977719" y="3439236"/>
            <a:ext cx="3166281" cy="3418764"/>
            <a:chOff x="6222708" y="3674120"/>
            <a:chExt cx="2921292" cy="3183880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708" y="3674120"/>
              <a:ext cx="2921292" cy="3183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902054" y="4162568"/>
              <a:ext cx="873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ym typeface="Symbol"/>
                </a:rPr>
                <a:t>N</a:t>
              </a:r>
              <a:endParaRPr lang="en-US" sz="2400" b="1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997588" y="5732061"/>
              <a:ext cx="736979" cy="477672"/>
              <a:chOff x="8311486" y="736980"/>
              <a:chExt cx="736979" cy="47767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8393373" y="805217"/>
                <a:ext cx="641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311486" y="736980"/>
                <a:ext cx="736979" cy="4776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3" idx="1"/>
                <a:endCxn id="23" idx="5"/>
              </p:cNvCxnSpPr>
              <p:nvPr/>
            </p:nvCxnSpPr>
            <p:spPr>
              <a:xfrm>
                <a:off x="8419414" y="806933"/>
                <a:ext cx="521123" cy="3377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>
                <a:stCxn id="23" idx="7"/>
                <a:endCxn id="23" idx="3"/>
              </p:cNvCxnSpPr>
              <p:nvPr/>
            </p:nvCxnSpPr>
            <p:spPr>
              <a:xfrm flipH="1">
                <a:off x="8419414" y="806933"/>
                <a:ext cx="521123" cy="3377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589933-486F-DE78-B42B-6F19FA8DFBD9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15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298EA-85D6-A7CB-5991-289EB6F5D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0607"/>
            <a:ext cx="9144000" cy="53643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534C3B-A70D-21F0-DA81-00A6F71D1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E12-24-011: Study Triaxially Deformed Nucleus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Probing The Interior Of A Nucleus by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2" charset="2"/>
              </a:rPr>
              <a:t>L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Particle --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09B6C-477C-0673-E027-66C4C537C82D}"/>
              </a:ext>
            </a:extLst>
          </p:cNvPr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Study the triaxial deformation for the first time</a:t>
            </a:r>
            <a:endParaRPr lang="en-US" sz="2400" i="1" dirty="0">
              <a:solidFill>
                <a:schemeClr val="tx2">
                  <a:lumMod val="60000"/>
                  <a:lumOff val="40000"/>
                </a:schemeClr>
              </a:solidFill>
              <a:latin typeface="Symbol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63BC7-D888-7824-7097-8F6430B1E01C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010472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9A1CF3-B598-C188-C11D-FA2053B6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E12-15-008A/E12-20-013A: Decay Pion Spectroscopy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Ground State of Light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 Hyperfragments --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5155C2-0DAA-780B-BE75-5E21E072FD63}"/>
              </a:ext>
            </a:extLst>
          </p:cNvPr>
          <p:cNvGrpSpPr/>
          <p:nvPr/>
        </p:nvGrpSpPr>
        <p:grpSpPr>
          <a:xfrm>
            <a:off x="0" y="1651185"/>
            <a:ext cx="9144000" cy="4943025"/>
            <a:chOff x="0" y="1485932"/>
            <a:chExt cx="9144000" cy="49430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683A2F-248A-FA5F-1AEE-4880F4FAB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85932"/>
              <a:ext cx="9143009" cy="48046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1406C7-683C-0401-33D9-E5D9F6D59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566" y="3932946"/>
              <a:ext cx="3967434" cy="244815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BDCBE6-974A-0803-50CE-4F67A5F48363}"/>
                </a:ext>
              </a:extLst>
            </p:cNvPr>
            <p:cNvSpPr txBox="1"/>
            <p:nvPr/>
          </p:nvSpPr>
          <p:spPr>
            <a:xfrm>
              <a:off x="8637224" y="6213513"/>
              <a:ext cx="5067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EB2A17-7100-14F5-0FD1-45308B5E4AA6}"/>
              </a:ext>
            </a:extLst>
          </p:cNvPr>
          <p:cNvSpPr txBox="1"/>
          <p:nvPr/>
        </p:nvSpPr>
        <p:spPr>
          <a:xfrm>
            <a:off x="308472" y="1145754"/>
            <a:ext cx="853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Provide a set of data with high precision for modeling the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L</a:t>
            </a:r>
            <a:r>
              <a:rPr lang="en-US" sz="2000" dirty="0">
                <a:solidFill>
                  <a:srgbClr val="0070C0"/>
                </a:solidFill>
              </a:rPr>
              <a:t>N interaction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F3A02-69D2-EBC4-2990-3BAF4AD13ABD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754294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155DF1-7B45-1FAF-2337-E0A8CFCA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30" y="1066266"/>
            <a:ext cx="2765233" cy="2481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17594-8CD2-50F8-056D-47F4C404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96" y="1101534"/>
            <a:ext cx="3988106" cy="252301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447578-AEB0-A3EA-3817-49DB84796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6948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E12-15-008A/E12-20-013A: Decay Pion Spectroscopy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Ground State of Light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 Hyperfragments --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DAA0BB-48B0-CD7F-9A78-01C65F9A908C}"/>
              </a:ext>
            </a:extLst>
          </p:cNvPr>
          <p:cNvGrpSpPr/>
          <p:nvPr/>
        </p:nvGrpSpPr>
        <p:grpSpPr>
          <a:xfrm>
            <a:off x="108714" y="3668617"/>
            <a:ext cx="4088711" cy="3101248"/>
            <a:chOff x="108714" y="3756752"/>
            <a:chExt cx="4088711" cy="31012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6019E3-F804-E7D8-E971-4DA2CB85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14" y="4022161"/>
              <a:ext cx="4088711" cy="283583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181E61-34C6-124B-AE9E-3FE55C1E9E94}"/>
                </a:ext>
              </a:extLst>
            </p:cNvPr>
            <p:cNvSpPr txBox="1"/>
            <p:nvPr/>
          </p:nvSpPr>
          <p:spPr>
            <a:xfrm>
              <a:off x="583894" y="3756752"/>
              <a:ext cx="3029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Expected with </a:t>
              </a:r>
              <a:r>
                <a:rPr lang="en-US" sz="1400" b="1" baseline="30000" dirty="0"/>
                <a:t>9</a:t>
              </a:r>
              <a:r>
                <a:rPr lang="en-US" sz="1400" b="1" dirty="0"/>
                <a:t>Be target (simulation)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2D61AC-CF73-41EB-B6B1-34F49AEAAE15}"/>
              </a:ext>
            </a:extLst>
          </p:cNvPr>
          <p:cNvGrpSpPr/>
          <p:nvPr/>
        </p:nvGrpSpPr>
        <p:grpSpPr>
          <a:xfrm>
            <a:off x="4549966" y="3633730"/>
            <a:ext cx="4447218" cy="3136136"/>
            <a:chOff x="4549966" y="3633730"/>
            <a:chExt cx="4447218" cy="31361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672E6E-3D52-A592-4E4C-98AAC87A0B1A}"/>
                </a:ext>
              </a:extLst>
            </p:cNvPr>
            <p:cNvGrpSpPr/>
            <p:nvPr/>
          </p:nvGrpSpPr>
          <p:grpSpPr>
            <a:xfrm>
              <a:off x="4549966" y="3633730"/>
              <a:ext cx="4447218" cy="3136136"/>
              <a:chOff x="4616067" y="3721865"/>
              <a:chExt cx="4447218" cy="313613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D0E031-9BDB-5021-5DA1-A6B97444A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6067" y="3984369"/>
                <a:ext cx="4447218" cy="287363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5DFAB6-5E0D-4FB8-4295-E49A58772996}"/>
                  </a:ext>
                </a:extLst>
              </p:cNvPr>
              <p:cNvSpPr txBox="1"/>
              <p:nvPr/>
            </p:nvSpPr>
            <p:spPr>
              <a:xfrm>
                <a:off x="5143041" y="3721865"/>
                <a:ext cx="23465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Expected with </a:t>
                </a:r>
                <a:r>
                  <a:rPr lang="en-US" sz="1400" b="1" baseline="30000" dirty="0"/>
                  <a:t>12</a:t>
                </a:r>
                <a:r>
                  <a:rPr lang="en-US" sz="1400" b="1" dirty="0"/>
                  <a:t>C target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C8D321E-D92A-55CC-E2FB-8739FEF401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4019" y="4792337"/>
              <a:ext cx="826266" cy="52881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6EC413E-5721-CC84-B9B9-AD3D5BF542D5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35267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71549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3117" y="1487278"/>
            <a:ext cx="8496300" cy="460504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High intensity CW beam at JLAB and the characteristics of electro-production make possible for high precision </a:t>
            </a:r>
            <a:r>
              <a:rPr lang="en-US" sz="2600" dirty="0" err="1"/>
              <a:t>hypernuclear</a:t>
            </a:r>
            <a:r>
              <a:rPr lang="en-US" sz="2600" dirty="0"/>
              <a:t> programs. The experiments in the 6 GeV era were proven successful.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There are five newly approved </a:t>
            </a:r>
            <a:r>
              <a:rPr lang="en-US" sz="2600" dirty="0" err="1"/>
              <a:t>hypernuclear</a:t>
            </a:r>
            <a:r>
              <a:rPr lang="en-US" sz="2600" dirty="0"/>
              <a:t> experiments which will be carried out in Hall C, starting in 2027.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600" dirty="0"/>
              <a:t>Their physics ranges from CSB, </a:t>
            </a:r>
            <a:r>
              <a:rPr lang="en-US" sz="2600" dirty="0">
                <a:latin typeface="Symbol" pitchFamily="2" charset="2"/>
              </a:rPr>
              <a:t>L</a:t>
            </a:r>
            <a:r>
              <a:rPr lang="en-US" sz="2600" dirty="0"/>
              <a:t>NN interactions, nuclear deformation probed by a </a:t>
            </a:r>
            <a:r>
              <a:rPr lang="en-US" sz="2600" dirty="0">
                <a:latin typeface="Symbol" pitchFamily="2" charset="2"/>
              </a:rPr>
              <a:t>L</a:t>
            </a:r>
            <a:r>
              <a:rPr lang="en-US" sz="2600" dirty="0"/>
              <a:t> particle, and precise ground state mass of light </a:t>
            </a:r>
            <a:r>
              <a:rPr lang="en-US" sz="2600" dirty="0" err="1"/>
              <a:t>hypernuclei</a:t>
            </a:r>
            <a:r>
              <a:rPr lang="en-US" sz="2600" dirty="0"/>
              <a:t> studied by the spectroscopy of two-body decay </a:t>
            </a:r>
            <a:r>
              <a:rPr lang="en-US" sz="2600" dirty="0" err="1"/>
              <a:t>pions</a:t>
            </a:r>
            <a:r>
              <a:rPr lang="en-US" sz="26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62516-40DA-7FAB-19DA-8E86B093176C}"/>
              </a:ext>
            </a:extLst>
          </p:cNvPr>
          <p:cNvSpPr txBox="1"/>
          <p:nvPr/>
        </p:nvSpPr>
        <p:spPr>
          <a:xfrm>
            <a:off x="8752114" y="6519446"/>
            <a:ext cx="391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–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1450" y="1267076"/>
            <a:ext cx="8972550" cy="5133723"/>
          </a:xfrm>
        </p:spPr>
        <p:txBody>
          <a:bodyPr>
            <a:normAutofit/>
          </a:bodyPr>
          <a:lstStyle/>
          <a:p>
            <a:r>
              <a:rPr lang="en-US" sz="2800" b="1" dirty="0">
                <a:sym typeface="Symbol"/>
              </a:rPr>
              <a:t>A novel feature of </a:t>
            </a:r>
            <a:r>
              <a:rPr lang="en-US" sz="2800" b="1" i="1" dirty="0">
                <a:sym typeface="Symbol"/>
              </a:rPr>
              <a:t>-</a:t>
            </a:r>
            <a:r>
              <a:rPr lang="en-US" sz="2800" b="1" i="1" dirty="0" err="1">
                <a:sym typeface="Symbol"/>
              </a:rPr>
              <a:t>hypernuclei</a:t>
            </a:r>
            <a:endParaRPr lang="en-US" sz="2800" b="1" dirty="0">
              <a:sym typeface="Symbol"/>
            </a:endParaRPr>
          </a:p>
          <a:p>
            <a:pPr marL="635000" lvl="1" indent="-312738"/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Short range interactions</a:t>
            </a:r>
          </a:p>
          <a:p>
            <a:pPr marL="801688" lvl="2" indent="-215900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 coupling, NN 3-B forces</a:t>
            </a:r>
          </a:p>
          <a:p>
            <a:pPr marL="801688" lvl="2" indent="-215900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Origin of Charge-symmetry-breaking (CSB)</a:t>
            </a:r>
          </a:p>
          <a:p>
            <a:pPr marL="635000" lvl="1" indent="-336550"/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Change of core structures</a:t>
            </a:r>
          </a:p>
          <a:p>
            <a:pPr marL="635000" lvl="1" indent="-336550"/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Drip line limit</a:t>
            </a:r>
          </a:p>
          <a:p>
            <a:pPr>
              <a:buNone/>
            </a:pPr>
            <a:endParaRPr lang="en-US" sz="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en-US" sz="2800" b="1" dirty="0">
                <a:sym typeface="Symbol"/>
              </a:rPr>
              <a:t>No Pauli blocking to </a:t>
            </a:r>
            <a:r>
              <a:rPr lang="en-US" sz="2800" b="1" i="1" dirty="0">
                <a:sym typeface="Symbol"/>
              </a:rPr>
              <a:t></a:t>
            </a:r>
          </a:p>
          <a:p>
            <a:pPr marL="514350" lvl="1" indent="-227013"/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Probe the nuclear interior </a:t>
            </a:r>
          </a:p>
          <a:p>
            <a:pPr marL="635000" lvl="1" indent="-347663"/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Baryonic property change or single</a:t>
            </a:r>
          </a:p>
          <a:p>
            <a:pPr marL="514350" lvl="1" indent="0">
              <a:spcBef>
                <a:spcPts val="0"/>
              </a:spcBef>
              <a:buNone/>
            </a:pPr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particle nature of  in heavy baryonic </a:t>
            </a:r>
          </a:p>
          <a:p>
            <a:pPr marL="514350" lvl="1" indent="0">
              <a:spcBef>
                <a:spcPts val="0"/>
              </a:spcBef>
              <a:buNone/>
            </a:pPr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 system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09278" y="1875129"/>
            <a:ext cx="3166281" cy="3418764"/>
            <a:chOff x="6222708" y="3674120"/>
            <a:chExt cx="2921292" cy="318388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708" y="3674120"/>
              <a:ext cx="2921292" cy="3183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902054" y="4162568"/>
              <a:ext cx="873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ym typeface="Symbol"/>
                </a:rPr>
                <a:t>N</a:t>
              </a:r>
              <a:endParaRPr lang="en-US" sz="2400" b="1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997588" y="5732061"/>
              <a:ext cx="736979" cy="477672"/>
              <a:chOff x="8311486" y="736980"/>
              <a:chExt cx="736979" cy="47767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8393373" y="805217"/>
                <a:ext cx="6414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311486" y="736980"/>
                <a:ext cx="736979" cy="47767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11" idx="1"/>
                <a:endCxn id="11" idx="5"/>
              </p:cNvCxnSpPr>
              <p:nvPr/>
            </p:nvCxnSpPr>
            <p:spPr>
              <a:xfrm>
                <a:off x="8419414" y="806933"/>
                <a:ext cx="521123" cy="3377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stCxn id="11" idx="7"/>
                <a:endCxn id="11" idx="3"/>
              </p:cNvCxnSpPr>
              <p:nvPr/>
            </p:nvCxnSpPr>
            <p:spPr>
              <a:xfrm flipH="1">
                <a:off x="8419414" y="806933"/>
                <a:ext cx="521123" cy="3377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277FAA-313C-257B-F7B0-0E1D5F405726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53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7583"/>
          </a:xfrm>
        </p:spPr>
        <p:txBody>
          <a:bodyPr>
            <a:no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Experiments at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Using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CW Electron Beam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97398" y="1454588"/>
            <a:ext cx="6507199" cy="3823638"/>
            <a:chOff x="2250832" y="3754039"/>
            <a:chExt cx="4754880" cy="3103961"/>
          </a:xfrm>
        </p:grpSpPr>
        <p:grpSp>
          <p:nvGrpSpPr>
            <p:cNvPr id="6" name="Group 5"/>
            <p:cNvGrpSpPr/>
            <p:nvPr/>
          </p:nvGrpSpPr>
          <p:grpSpPr>
            <a:xfrm>
              <a:off x="2250832" y="3953022"/>
              <a:ext cx="4754880" cy="2904978"/>
              <a:chOff x="2250832" y="3953022"/>
              <a:chExt cx="4754880" cy="2904978"/>
            </a:xfrm>
          </p:grpSpPr>
          <p:sp>
            <p:nvSpPr>
              <p:cNvPr id="8" name="Text Box 26"/>
              <p:cNvSpPr txBox="1">
                <a:spLocks noChangeArrowheads="1"/>
              </p:cNvSpPr>
              <p:nvPr/>
            </p:nvSpPr>
            <p:spPr bwMode="auto">
              <a:xfrm>
                <a:off x="2250832" y="3953022"/>
                <a:ext cx="4754880" cy="29049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2000" dirty="0">
                  <a:solidFill>
                    <a:srgbClr val="0000FF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3143565" y="4108939"/>
                <a:ext cx="3098264" cy="1651429"/>
                <a:chOff x="3171701" y="2772508"/>
                <a:chExt cx="3098264" cy="1651429"/>
              </a:xfrm>
            </p:grpSpPr>
            <p:sp>
              <p:nvSpPr>
                <p:cNvPr id="10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700017" y="3965276"/>
                  <a:ext cx="569948" cy="37241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400" b="1" baseline="30000" dirty="0">
                      <a:solidFill>
                        <a:srgbClr val="FF0000"/>
                      </a:solidFill>
                      <a:latin typeface="Times New Roman" pitchFamily="18" charset="0"/>
                      <a:sym typeface="Symbol"/>
                    </a:rPr>
                    <a:t>Z-1</a:t>
                  </a:r>
                  <a:r>
                    <a:rPr lang="en-US" sz="2000" b="1" baseline="-25000" dirty="0">
                      <a:solidFill>
                        <a:srgbClr val="FF0000"/>
                      </a:solidFill>
                      <a:latin typeface="Times New Roman" pitchFamily="18" charset="0"/>
                      <a:sym typeface="Symbol"/>
                    </a:rPr>
                    <a:t></a:t>
                  </a:r>
                  <a:r>
                    <a:rPr lang="en-US" sz="20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11" name="Line 4"/>
                <p:cNvSpPr>
                  <a:spLocks noChangeShapeType="1"/>
                </p:cNvSpPr>
                <p:nvPr/>
              </p:nvSpPr>
              <p:spPr bwMode="auto">
                <a:xfrm>
                  <a:off x="3642239" y="3957368"/>
                  <a:ext cx="437402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5"/>
                <p:cNvSpPr>
                  <a:spLocks noChangeShapeType="1"/>
                </p:cNvSpPr>
                <p:nvPr/>
              </p:nvSpPr>
              <p:spPr bwMode="auto">
                <a:xfrm>
                  <a:off x="3628985" y="4129761"/>
                  <a:ext cx="434088" cy="158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6"/>
                <p:cNvSpPr>
                  <a:spLocks noChangeShapeType="1"/>
                </p:cNvSpPr>
                <p:nvPr/>
              </p:nvSpPr>
              <p:spPr bwMode="auto">
                <a:xfrm>
                  <a:off x="3628985" y="4310062"/>
                  <a:ext cx="444029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116091" y="2982859"/>
                  <a:ext cx="457284" cy="41437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2000" b="1" i="1" dirty="0">
                      <a:solidFill>
                        <a:srgbClr val="FF0000"/>
                      </a:solidFill>
                      <a:latin typeface="Times New Roman" pitchFamily="18" charset="0"/>
                      <a:sym typeface="Symbol" pitchFamily="18" charset="2"/>
                    </a:rPr>
                    <a:t></a:t>
                  </a:r>
                  <a:endParaRPr lang="en-US" sz="2000" b="1" i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" name="Freeform 9"/>
                <p:cNvSpPr>
                  <a:spLocks/>
                </p:cNvSpPr>
                <p:nvPr/>
              </p:nvSpPr>
              <p:spPr bwMode="auto">
                <a:xfrm>
                  <a:off x="4459460" y="2982351"/>
                  <a:ext cx="116386" cy="409225"/>
                </a:xfrm>
                <a:custGeom>
                  <a:avLst/>
                  <a:gdLst/>
                  <a:ahLst/>
                  <a:cxnLst>
                    <a:cxn ang="0">
                      <a:pos x="437" y="0"/>
                    </a:cxn>
                    <a:cxn ang="0">
                      <a:pos x="57" y="180"/>
                    </a:cxn>
                    <a:cxn ang="0">
                      <a:pos x="777" y="300"/>
                    </a:cxn>
                    <a:cxn ang="0">
                      <a:pos x="77" y="560"/>
                    </a:cxn>
                    <a:cxn ang="0">
                      <a:pos x="777" y="680"/>
                    </a:cxn>
                    <a:cxn ang="0">
                      <a:pos x="117" y="940"/>
                    </a:cxn>
                    <a:cxn ang="0">
                      <a:pos x="777" y="1060"/>
                    </a:cxn>
                    <a:cxn ang="0">
                      <a:pos x="97" y="1320"/>
                    </a:cxn>
                    <a:cxn ang="0">
                      <a:pos x="777" y="1440"/>
                    </a:cxn>
                    <a:cxn ang="0">
                      <a:pos x="117" y="1720"/>
                    </a:cxn>
                    <a:cxn ang="0">
                      <a:pos x="537" y="1840"/>
                    </a:cxn>
                  </a:cxnLst>
                  <a:rect l="0" t="0" r="r" b="b"/>
                  <a:pathLst>
                    <a:path w="784" h="1840">
                      <a:moveTo>
                        <a:pt x="437" y="0"/>
                      </a:moveTo>
                      <a:cubicBezTo>
                        <a:pt x="218" y="65"/>
                        <a:pt x="0" y="130"/>
                        <a:pt x="57" y="180"/>
                      </a:cubicBezTo>
                      <a:cubicBezTo>
                        <a:pt x="114" y="230"/>
                        <a:pt x="774" y="237"/>
                        <a:pt x="777" y="300"/>
                      </a:cubicBezTo>
                      <a:cubicBezTo>
                        <a:pt x="780" y="363"/>
                        <a:pt x="77" y="497"/>
                        <a:pt x="77" y="560"/>
                      </a:cubicBezTo>
                      <a:cubicBezTo>
                        <a:pt x="77" y="623"/>
                        <a:pt x="770" y="617"/>
                        <a:pt x="777" y="680"/>
                      </a:cubicBezTo>
                      <a:cubicBezTo>
                        <a:pt x="784" y="743"/>
                        <a:pt x="117" y="877"/>
                        <a:pt x="117" y="940"/>
                      </a:cubicBezTo>
                      <a:cubicBezTo>
                        <a:pt x="117" y="1003"/>
                        <a:pt x="780" y="997"/>
                        <a:pt x="777" y="1060"/>
                      </a:cubicBezTo>
                      <a:cubicBezTo>
                        <a:pt x="774" y="1123"/>
                        <a:pt x="97" y="1257"/>
                        <a:pt x="97" y="1320"/>
                      </a:cubicBezTo>
                      <a:cubicBezTo>
                        <a:pt x="97" y="1383"/>
                        <a:pt x="774" y="1373"/>
                        <a:pt x="777" y="1440"/>
                      </a:cubicBezTo>
                      <a:cubicBezTo>
                        <a:pt x="780" y="1507"/>
                        <a:pt x="157" y="1653"/>
                        <a:pt x="117" y="1720"/>
                      </a:cubicBezTo>
                      <a:cubicBezTo>
                        <a:pt x="77" y="1787"/>
                        <a:pt x="307" y="1813"/>
                        <a:pt x="537" y="1840"/>
                      </a:cubicBezTo>
                    </a:path>
                  </a:pathLst>
                </a:custGeom>
                <a:noFill/>
                <a:ln w="28575" cmpd="sng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76098" y="3438607"/>
                  <a:ext cx="367815" cy="40805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2000" b="1" i="1" dirty="0">
                      <a:solidFill>
                        <a:srgbClr val="FF0000"/>
                      </a:solidFill>
                      <a:latin typeface="Times New Roman" pitchFamily="18" charset="0"/>
                      <a:sym typeface="Symbol"/>
                    </a:rPr>
                    <a:t></a:t>
                  </a:r>
                  <a:endParaRPr lang="en-US" sz="2000" b="1" i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3950409" y="3457586"/>
                  <a:ext cx="357874" cy="38907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2000" b="1" i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p</a:t>
                  </a:r>
                </a:p>
              </p:txBody>
            </p:sp>
            <p:sp>
              <p:nvSpPr>
                <p:cNvPr id="18" name="Oval 12"/>
                <p:cNvSpPr>
                  <a:spLocks noChangeArrowheads="1"/>
                </p:cNvSpPr>
                <p:nvPr/>
              </p:nvSpPr>
              <p:spPr bwMode="auto">
                <a:xfrm>
                  <a:off x="4371242" y="3374344"/>
                  <a:ext cx="308170" cy="278359"/>
                </a:xfrm>
                <a:prstGeom prst="ellipse">
                  <a:avLst/>
                </a:prstGeom>
                <a:solidFill>
                  <a:srgbClr val="FFFFFF"/>
                </a:solidFill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Oval 13"/>
                <p:cNvSpPr>
                  <a:spLocks noChangeArrowheads="1"/>
                </p:cNvSpPr>
                <p:nvPr/>
              </p:nvSpPr>
              <p:spPr bwMode="auto">
                <a:xfrm>
                  <a:off x="4061416" y="3856147"/>
                  <a:ext cx="202133" cy="56462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14"/>
                <p:cNvSpPr>
                  <a:spLocks noChangeShapeType="1"/>
                </p:cNvSpPr>
                <p:nvPr/>
              </p:nvSpPr>
              <p:spPr bwMode="auto">
                <a:xfrm>
                  <a:off x="4260235" y="4142414"/>
                  <a:ext cx="556693" cy="158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15"/>
                <p:cNvSpPr>
                  <a:spLocks noChangeShapeType="1"/>
                </p:cNvSpPr>
                <p:nvPr/>
              </p:nvSpPr>
              <p:spPr bwMode="auto">
                <a:xfrm>
                  <a:off x="4258578" y="4310062"/>
                  <a:ext cx="571605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6"/>
                <p:cNvSpPr>
                  <a:spLocks noChangeShapeType="1"/>
                </p:cNvSpPr>
                <p:nvPr/>
              </p:nvSpPr>
              <p:spPr bwMode="auto">
                <a:xfrm>
                  <a:off x="4997523" y="3947879"/>
                  <a:ext cx="631251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7"/>
                <p:cNvSpPr>
                  <a:spLocks noChangeShapeType="1"/>
                </p:cNvSpPr>
                <p:nvPr/>
              </p:nvSpPr>
              <p:spPr bwMode="auto">
                <a:xfrm>
                  <a:off x="5027345" y="4132924"/>
                  <a:ext cx="604741" cy="1582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Line 18"/>
                <p:cNvSpPr>
                  <a:spLocks noChangeShapeType="1"/>
                </p:cNvSpPr>
                <p:nvPr/>
              </p:nvSpPr>
              <p:spPr bwMode="auto">
                <a:xfrm>
                  <a:off x="5017405" y="4310062"/>
                  <a:ext cx="627937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169110" y="3615396"/>
                  <a:ext cx="262214" cy="25972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Line 20"/>
                <p:cNvSpPr>
                  <a:spLocks noChangeShapeType="1"/>
                </p:cNvSpPr>
                <p:nvPr/>
              </p:nvSpPr>
              <p:spPr bwMode="auto">
                <a:xfrm>
                  <a:off x="4614204" y="3643531"/>
                  <a:ext cx="257400" cy="26322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171701" y="3924155"/>
                  <a:ext cx="437402" cy="455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400" b="1" baseline="30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Z</a:t>
                  </a:r>
                  <a:r>
                    <a:rPr lang="en-US" sz="20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28" name="Oval 23"/>
                <p:cNvSpPr>
                  <a:spLocks noChangeArrowheads="1"/>
                </p:cNvSpPr>
                <p:nvPr/>
              </p:nvSpPr>
              <p:spPr bwMode="auto">
                <a:xfrm>
                  <a:off x="4806988" y="3859310"/>
                  <a:ext cx="215387" cy="564627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314066" y="2780249"/>
                  <a:ext cx="391011" cy="47447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>
                      <a:solidFill>
                        <a:srgbClr val="FF0000"/>
                      </a:solidFill>
                      <a:latin typeface="Times New Roman" pitchFamily="18" charset="0"/>
                    </a:rPr>
                    <a:t>e</a:t>
                  </a:r>
                </a:p>
              </p:txBody>
            </p:sp>
            <p:sp>
              <p:nvSpPr>
                <p:cNvPr id="30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652996" y="2772508"/>
                  <a:ext cx="404265" cy="42702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e</a:t>
                  </a:r>
                  <a:r>
                    <a:rPr lang="en-US" sz="2000" b="1" dirty="0">
                      <a:solidFill>
                        <a:srgbClr val="FF0000"/>
                      </a:solidFill>
                      <a:latin typeface="Agency FB" pitchFamily="34" charset="0"/>
                    </a:rPr>
                    <a:t>’</a:t>
                  </a:r>
                </a:p>
              </p:txBody>
            </p:sp>
            <p:sp>
              <p:nvSpPr>
                <p:cNvPr id="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641368" y="3222427"/>
                  <a:ext cx="576575" cy="47763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2000" b="1" dirty="0">
                      <a:solidFill>
                        <a:srgbClr val="FF0000"/>
                      </a:solidFill>
                      <a:latin typeface="Times New Roman" pitchFamily="18" charset="0"/>
                    </a:rPr>
                    <a:t>K</a:t>
                  </a:r>
                  <a:r>
                    <a:rPr lang="en-US" sz="2000" b="1" baseline="30000" dirty="0">
                      <a:solidFill>
                        <a:srgbClr val="FF0000"/>
                      </a:solidFill>
                      <a:latin typeface="Times New Roman" pitchFamily="18" charset="0"/>
                    </a:rPr>
                    <a:t>+</a:t>
                  </a:r>
                  <a:endParaRPr lang="en-US" sz="2000" b="1" dirty="0">
                    <a:solidFill>
                      <a:srgbClr val="FF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4669471" y="3337135"/>
                  <a:ext cx="1013977" cy="17397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8"/>
                <p:cNvSpPr>
                  <a:spLocks noChangeShapeType="1"/>
                </p:cNvSpPr>
                <p:nvPr/>
              </p:nvSpPr>
              <p:spPr bwMode="auto">
                <a:xfrm>
                  <a:off x="3572714" y="2976367"/>
                  <a:ext cx="2117423" cy="316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382581" y="3754039"/>
              <a:ext cx="2345450" cy="37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The (</a:t>
              </a:r>
              <a:r>
                <a:rPr lang="en-US" sz="2400" b="1" dirty="0">
                  <a:solidFill>
                    <a:srgbClr val="FF0000"/>
                  </a:solidFill>
                  <a:sym typeface="Symbol"/>
                </a:rPr>
                <a:t>e</a:t>
              </a:r>
              <a:r>
                <a:rPr lang="en-US" sz="2400" b="1" dirty="0">
                  <a:solidFill>
                    <a:srgbClr val="FF0000"/>
                  </a:solidFill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</a:rPr>
                <a:t>e’K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</a:t>
              </a:r>
              <a:r>
                <a:rPr lang="en-US" sz="2400" b="1" dirty="0">
                  <a:solidFill>
                    <a:srgbClr val="FF0000"/>
                  </a:solidFill>
                  <a:sym typeface="Symbol"/>
                </a:rPr>
                <a:t>) Reaction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9397" y="4330429"/>
            <a:ext cx="8448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Large momentum transfer (~300-400 MeV/c)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Deeply bound, highest possible spin, both unnatural and natural parity states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Small production cross section but compensated by high beam intensity  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Neutron rich </a:t>
            </a:r>
            <a:r>
              <a:rPr lang="en-US" b="1" dirty="0" err="1">
                <a:solidFill>
                  <a:srgbClr val="0070C0"/>
                </a:solidFill>
              </a:rPr>
              <a:t>hypernuclei</a:t>
            </a:r>
            <a:r>
              <a:rPr lang="en-US" b="1" dirty="0">
                <a:solidFill>
                  <a:srgbClr val="0070C0"/>
                </a:solidFill>
              </a:rPr>
              <a:t> and high </a:t>
            </a:r>
            <a:r>
              <a:rPr lang="en-US" b="1" dirty="0" err="1">
                <a:solidFill>
                  <a:srgbClr val="0070C0"/>
                </a:solidFill>
              </a:rPr>
              <a:t>iso</a:t>
            </a:r>
            <a:r>
              <a:rPr lang="en-US" b="1" dirty="0">
                <a:solidFill>
                  <a:srgbClr val="0070C0"/>
                </a:solidFill>
              </a:rPr>
              <a:t>-spin states (important to study </a:t>
            </a:r>
            <a:r>
              <a:rPr lang="en-US" b="1" dirty="0">
                <a:solidFill>
                  <a:srgbClr val="0070C0"/>
                </a:solidFill>
                <a:sym typeface="Symbol"/>
              </a:rPr>
              <a:t>- coupling)</a:t>
            </a:r>
            <a:endParaRPr lang="en-US" b="1" dirty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Capable of high precision which is important for </a:t>
            </a:r>
            <a:r>
              <a:rPr lang="en-US" b="1" dirty="0" err="1">
                <a:solidFill>
                  <a:srgbClr val="0070C0"/>
                </a:solidFill>
              </a:rPr>
              <a:t>hypernuclear</a:t>
            </a:r>
            <a:r>
              <a:rPr lang="en-US" b="1" dirty="0">
                <a:solidFill>
                  <a:srgbClr val="0070C0"/>
                </a:solidFill>
              </a:rPr>
              <a:t> spectroscopy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rgbClr val="0070C0"/>
                </a:solidFill>
              </a:rPr>
              <a:t>  Complimentary to spectroscopy produced by other mechanisms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8201E-E03C-C14D-75DF-130B095184F1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694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A0CC5-CDC1-A5D8-8F0F-BBFEFA72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41444"/>
          </a:xfrm>
        </p:spPr>
        <p:txBody>
          <a:bodyPr>
            <a:noAutofit/>
          </a:bodyPr>
          <a:lstStyle/>
          <a:p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 C Program During CEBAF 6GeV Period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3DF6E-B0AC-5992-D0AD-2007F6000C2D}"/>
              </a:ext>
            </a:extLst>
          </p:cNvPr>
          <p:cNvGrpSpPr/>
          <p:nvPr/>
        </p:nvGrpSpPr>
        <p:grpSpPr>
          <a:xfrm>
            <a:off x="-1" y="940159"/>
            <a:ext cx="5112914" cy="2150770"/>
            <a:chOff x="-1" y="940159"/>
            <a:chExt cx="5112914" cy="215077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1091375-228F-524B-1EF8-105B40D39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963970"/>
              <a:ext cx="3320505" cy="212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99205-5100-3668-F66E-96C2CE25D75A}"/>
                </a:ext>
              </a:extLst>
            </p:cNvPr>
            <p:cNvSpPr txBox="1"/>
            <p:nvPr/>
          </p:nvSpPr>
          <p:spPr>
            <a:xfrm>
              <a:off x="3026536" y="940159"/>
              <a:ext cx="2086377" cy="12618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I :</a:t>
              </a:r>
            </a:p>
            <a:p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B)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Proved feasibility with 0.8 MeV resolution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B4CDB3-F8D3-BFC6-BCDB-AFA84F91ADD0}"/>
              </a:ext>
            </a:extLst>
          </p:cNvPr>
          <p:cNvGrpSpPr/>
          <p:nvPr/>
        </p:nvGrpSpPr>
        <p:grpSpPr>
          <a:xfrm>
            <a:off x="286604" y="2628900"/>
            <a:ext cx="5829252" cy="2599924"/>
            <a:chOff x="286604" y="2628900"/>
            <a:chExt cx="5829252" cy="259992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DDC5180-3CB7-6E80-7BF4-BA18F7F1A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3096" y="2628900"/>
              <a:ext cx="3342760" cy="259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43D0C3-CF50-57FE-7BE7-D034B5E20E8D}"/>
                </a:ext>
              </a:extLst>
            </p:cNvPr>
            <p:cNvSpPr txBox="1"/>
            <p:nvPr/>
          </p:nvSpPr>
          <p:spPr>
            <a:xfrm>
              <a:off x="286604" y="3372120"/>
              <a:ext cx="2469476" cy="15081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II: </a:t>
              </a:r>
            </a:p>
            <a:p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He, 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12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B, 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28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Al)</a:t>
              </a:r>
              <a:endPara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High yield and better resolution (~0.6 MeV FWHM) 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985C1D45-AD0D-8FBC-B5B9-29E116CA97EA}"/>
                </a:ext>
              </a:extLst>
            </p:cNvPr>
            <p:cNvSpPr/>
            <p:nvPr/>
          </p:nvSpPr>
          <p:spPr>
            <a:xfrm rot="2527801">
              <a:off x="2568050" y="2766383"/>
              <a:ext cx="667125" cy="316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6A5961-0E5D-9880-9FD8-B3D7890ABB15}"/>
              </a:ext>
            </a:extLst>
          </p:cNvPr>
          <p:cNvGrpSpPr/>
          <p:nvPr/>
        </p:nvGrpSpPr>
        <p:grpSpPr>
          <a:xfrm>
            <a:off x="5230968" y="2406921"/>
            <a:ext cx="3812256" cy="4264333"/>
            <a:chOff x="5230968" y="2406921"/>
            <a:chExt cx="3812256" cy="4264333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7FB31066-CBB6-27B8-324C-19EE4703F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968" y="4115603"/>
              <a:ext cx="3669653" cy="2555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C1681F2-3312-C6B3-315F-CEFA0D8E2CC5}"/>
                </a:ext>
              </a:extLst>
            </p:cNvPr>
            <p:cNvSpPr/>
            <p:nvPr/>
          </p:nvSpPr>
          <p:spPr>
            <a:xfrm rot="2527801">
              <a:off x="5283347" y="4232428"/>
              <a:ext cx="667125" cy="3168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14AE48-8428-B7D9-DACB-71128F34FC09}"/>
                </a:ext>
              </a:extLst>
            </p:cNvPr>
            <p:cNvSpPr txBox="1"/>
            <p:nvPr/>
          </p:nvSpPr>
          <p:spPr>
            <a:xfrm>
              <a:off x="6289259" y="2406921"/>
              <a:ext cx="2753965" cy="15081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PHASE III</a:t>
              </a:r>
            </a:p>
            <a:p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He*, 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10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Be, 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12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B, </a:t>
              </a:r>
              <a:r>
                <a:rPr lang="en-US" sz="2000" b="1" baseline="30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52</a:t>
              </a:r>
              <a:r>
                <a:rPr lang="en-US" sz="2000" b="1" baseline="-250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</a:t>
              </a:r>
              <a:r>
                <a:rPr lang="en-US" sz="20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V)</a:t>
              </a:r>
              <a:endPara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Extend further in medium heavy mass region</a:t>
              </a:r>
            </a:p>
            <a:p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(~0.6 MeV FWHM)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ECBAEE-8A31-3EC6-BD60-EC76A54B2FB4}"/>
              </a:ext>
            </a:extLst>
          </p:cNvPr>
          <p:cNvGrpSpPr/>
          <p:nvPr/>
        </p:nvGrpSpPr>
        <p:grpSpPr>
          <a:xfrm>
            <a:off x="2820474" y="4584879"/>
            <a:ext cx="6323526" cy="2114007"/>
            <a:chOff x="2820474" y="4584879"/>
            <a:chExt cx="6323526" cy="21140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0E814FF-AF26-66E7-2D8F-EAEE006404FE}"/>
                </a:ext>
              </a:extLst>
            </p:cNvPr>
            <p:cNvGrpSpPr/>
            <p:nvPr/>
          </p:nvGrpSpPr>
          <p:grpSpPr>
            <a:xfrm>
              <a:off x="2820474" y="4684154"/>
              <a:ext cx="6323526" cy="2014732"/>
              <a:chOff x="2820474" y="4684154"/>
              <a:chExt cx="6323526" cy="2014732"/>
            </a:xfrm>
          </p:grpSpPr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36292AA5-2B68-8804-9CF8-2526608601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2139" y="4684154"/>
                <a:ext cx="691861" cy="428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E83C8644-5784-C2F6-9A03-697C7F7183A6}"/>
                  </a:ext>
                </a:extLst>
              </p:cNvPr>
              <p:cNvCxnSpPr>
                <a:endCxn id="19" idx="1"/>
              </p:cNvCxnSpPr>
              <p:nvPr/>
            </p:nvCxnSpPr>
            <p:spPr>
              <a:xfrm flipV="1">
                <a:off x="6787166" y="4898534"/>
                <a:ext cx="1664973" cy="81968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30353D5-A7CC-F4BD-3B8C-FAA8DE08A113}"/>
                  </a:ext>
                </a:extLst>
              </p:cNvPr>
              <p:cNvSpPr txBox="1"/>
              <p:nvPr/>
            </p:nvSpPr>
            <p:spPr>
              <a:xfrm>
                <a:off x="2820474" y="5867889"/>
                <a:ext cx="2485621" cy="83099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Lifetime of Heavy </a:t>
                </a:r>
                <a:r>
                  <a:rPr lang="en-US" sz="2400" b="1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Hypernuclei</a:t>
                </a:r>
                <a:r>
                  <a:rPr lang="en-US" sz="24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2F85F5-E9DE-37EF-CE5E-D40C5262933F}"/>
                </a:ext>
              </a:extLst>
            </p:cNvPr>
            <p:cNvSpPr txBox="1"/>
            <p:nvPr/>
          </p:nvSpPr>
          <p:spPr>
            <a:xfrm>
              <a:off x="8036417" y="4584879"/>
              <a:ext cx="437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sym typeface="Symbol"/>
                </a:rPr>
                <a:t>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3471DA2-FE21-DBF1-4AA0-834FF766E098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5907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9F0E88-82F6-0EEC-7C3A-E439DC0F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173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Highlights from 6 GeV Era</a:t>
            </a:r>
            <a:endParaRPr lang="en-US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EA2FEF-267B-590B-58F7-C193AF2D9371}"/>
              </a:ext>
            </a:extLst>
          </p:cNvPr>
          <p:cNvGrpSpPr/>
          <p:nvPr/>
        </p:nvGrpSpPr>
        <p:grpSpPr>
          <a:xfrm>
            <a:off x="108285" y="669090"/>
            <a:ext cx="2779294" cy="2146300"/>
            <a:chOff x="96253" y="705184"/>
            <a:chExt cx="2526631" cy="186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AABC67-18B4-C558-BC15-1A774EB8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53" y="705184"/>
              <a:ext cx="2526204" cy="18695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E42B69-69F8-17EC-C3F9-F2EDAE01BAC6}"/>
                </a:ext>
              </a:extLst>
            </p:cNvPr>
            <p:cNvSpPr txBox="1"/>
            <p:nvPr/>
          </p:nvSpPr>
          <p:spPr>
            <a:xfrm>
              <a:off x="1900989" y="974560"/>
              <a:ext cx="7218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E05-115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37B296-6EAA-D1E7-D4E5-C32841D2464D}"/>
              </a:ext>
            </a:extLst>
          </p:cNvPr>
          <p:cNvGrpSpPr/>
          <p:nvPr/>
        </p:nvGrpSpPr>
        <p:grpSpPr>
          <a:xfrm>
            <a:off x="240631" y="3166972"/>
            <a:ext cx="2658979" cy="2656305"/>
            <a:chOff x="180474" y="2709779"/>
            <a:chExt cx="2450432" cy="24103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D6DD7A-A342-E530-D999-FE639216B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474" y="2709779"/>
              <a:ext cx="2441741" cy="241030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2CADE1-3E18-33F7-2B1C-9C665CE3EEAF}"/>
                </a:ext>
              </a:extLst>
            </p:cNvPr>
            <p:cNvSpPr txBox="1"/>
            <p:nvPr/>
          </p:nvSpPr>
          <p:spPr>
            <a:xfrm>
              <a:off x="2065422" y="2763255"/>
              <a:ext cx="509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/>
                <a:t>12</a:t>
              </a:r>
              <a:r>
                <a:rPr lang="en-US" sz="1200" b="1" baseline="-25000" dirty="0">
                  <a:latin typeface="Symbol" pitchFamily="2" charset="2"/>
                </a:rPr>
                <a:t>L</a:t>
              </a:r>
              <a:r>
                <a:rPr lang="en-US" sz="1200" b="1" dirty="0"/>
                <a:t>B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7AE471-CCDA-1D94-6074-621ACE563A77}"/>
                </a:ext>
              </a:extLst>
            </p:cNvPr>
            <p:cNvSpPr txBox="1"/>
            <p:nvPr/>
          </p:nvSpPr>
          <p:spPr>
            <a:xfrm>
              <a:off x="2121570" y="3793960"/>
              <a:ext cx="509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/>
                <a:t>12</a:t>
              </a:r>
              <a:r>
                <a:rPr lang="en-US" sz="1200" b="1" baseline="-25000" dirty="0">
                  <a:latin typeface="Symbol" pitchFamily="2" charset="2"/>
                </a:rPr>
                <a:t>L</a:t>
              </a:r>
              <a:r>
                <a:rPr lang="en-US" sz="1200" b="1" dirty="0"/>
                <a:t>B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60AE461-016F-A60A-BFF6-F01A7CF0350A}"/>
              </a:ext>
            </a:extLst>
          </p:cNvPr>
          <p:cNvSpPr txBox="1"/>
          <p:nvPr/>
        </p:nvSpPr>
        <p:spPr>
          <a:xfrm>
            <a:off x="108284" y="5967658"/>
            <a:ext cx="279132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C00000"/>
                </a:solidFill>
              </a:rPr>
              <a:t>Energy resolution: ~700 keV FWHM</a:t>
            </a:r>
          </a:p>
          <a:p>
            <a:r>
              <a:rPr lang="en-US" sz="1400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US" sz="1400" dirty="0">
                <a:solidFill>
                  <a:srgbClr val="C00000"/>
                </a:solidFill>
              </a:rPr>
              <a:t>B ≤ ±60 to 200 keV</a:t>
            </a:r>
          </a:p>
          <a:p>
            <a:r>
              <a:rPr lang="en-US" sz="1400" dirty="0">
                <a:solidFill>
                  <a:srgbClr val="C00000"/>
                </a:solidFill>
              </a:rPr>
              <a:t>          depending on statistics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254F23-F350-EB12-75B1-268657421DC0}"/>
              </a:ext>
            </a:extLst>
          </p:cNvPr>
          <p:cNvGrpSpPr/>
          <p:nvPr/>
        </p:nvGrpSpPr>
        <p:grpSpPr>
          <a:xfrm>
            <a:off x="6100011" y="600240"/>
            <a:ext cx="2951418" cy="2179055"/>
            <a:chOff x="3150335" y="4871453"/>
            <a:chExt cx="2808978" cy="19985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CC9EF9-523C-8F8A-C046-F879605ED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0335" y="4871453"/>
              <a:ext cx="2808978" cy="199857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A0133E-8F0B-9EE1-84CA-39BA858C88F3}"/>
                </a:ext>
              </a:extLst>
            </p:cNvPr>
            <p:cNvSpPr txBox="1"/>
            <p:nvPr/>
          </p:nvSpPr>
          <p:spPr>
            <a:xfrm>
              <a:off x="4885595" y="4903236"/>
              <a:ext cx="5286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>
                  <a:latin typeface="Symbol" pitchFamily="2" charset="2"/>
                </a:rPr>
                <a:t>10</a:t>
              </a:r>
              <a:r>
                <a:rPr lang="en-US" sz="1200" b="1" baseline="-25000" dirty="0">
                  <a:latin typeface="Symbol" pitchFamily="2" charset="2"/>
                </a:rPr>
                <a:t>L</a:t>
              </a:r>
              <a:r>
                <a:rPr lang="en-US" sz="1200" b="1" dirty="0">
                  <a:latin typeface="+mj-lt"/>
                </a:rPr>
                <a:t>Be</a:t>
              </a:r>
              <a:endParaRPr lang="en-US" sz="12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A1F2A5-5DDB-13DB-CC2A-2BCA1CDBBDC4}"/>
              </a:ext>
            </a:extLst>
          </p:cNvPr>
          <p:cNvGrpSpPr/>
          <p:nvPr/>
        </p:nvGrpSpPr>
        <p:grpSpPr>
          <a:xfrm>
            <a:off x="3137261" y="602581"/>
            <a:ext cx="2830401" cy="2224839"/>
            <a:chOff x="3137261" y="602581"/>
            <a:chExt cx="2830401" cy="22248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F0DC67-071E-ADC9-B9EF-BC1D91B86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37261" y="602581"/>
              <a:ext cx="2830401" cy="22248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1A6EE5-5310-48C8-995B-478E3B06B098}"/>
                </a:ext>
              </a:extLst>
            </p:cNvPr>
            <p:cNvSpPr txBox="1"/>
            <p:nvPr/>
          </p:nvSpPr>
          <p:spPr>
            <a:xfrm>
              <a:off x="4977830" y="712235"/>
              <a:ext cx="556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baseline="30000" dirty="0">
                  <a:latin typeface="Symbol" pitchFamily="2" charset="2"/>
                </a:rPr>
                <a:t>7</a:t>
              </a:r>
              <a:r>
                <a:rPr lang="en-US" sz="1200" b="1" baseline="-25000" dirty="0">
                  <a:latin typeface="Symbol" pitchFamily="2" charset="2"/>
                </a:rPr>
                <a:t>L</a:t>
              </a:r>
              <a:r>
                <a:rPr lang="en-US" sz="1200" b="1" dirty="0">
                  <a:latin typeface="+mj-lt"/>
                </a:rPr>
                <a:t>He</a:t>
              </a:r>
              <a:endParaRPr lang="en-US" sz="1200" b="1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B137037-562E-B530-750B-D3BA29803DE8}"/>
              </a:ext>
            </a:extLst>
          </p:cNvPr>
          <p:cNvGrpSpPr/>
          <p:nvPr/>
        </p:nvGrpSpPr>
        <p:grpSpPr>
          <a:xfrm>
            <a:off x="6136106" y="4806281"/>
            <a:ext cx="2995868" cy="2063751"/>
            <a:chOff x="6112042" y="2784973"/>
            <a:chExt cx="2947737" cy="206375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FB1FDEF-9A22-893B-3547-5039FE97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2042" y="2784973"/>
              <a:ext cx="2947737" cy="2063751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7A9BFF9-B463-3C49-9C6A-00ED2E8D8E73}"/>
                </a:ext>
              </a:extLst>
            </p:cNvPr>
            <p:cNvGrpSpPr/>
            <p:nvPr/>
          </p:nvGrpSpPr>
          <p:grpSpPr>
            <a:xfrm>
              <a:off x="6424864" y="2841275"/>
              <a:ext cx="2591048" cy="1643283"/>
              <a:chOff x="6424864" y="2841275"/>
              <a:chExt cx="2591048" cy="164328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C13F1A-858A-E421-A984-174D379F6B44}"/>
                  </a:ext>
                </a:extLst>
              </p:cNvPr>
              <p:cNvSpPr txBox="1"/>
              <p:nvPr/>
            </p:nvSpPr>
            <p:spPr>
              <a:xfrm>
                <a:off x="6424864" y="4174959"/>
                <a:ext cx="11911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baseline="30000" dirty="0"/>
                  <a:t>28</a:t>
                </a:r>
                <a:r>
                  <a:rPr lang="en-US" sz="1200" b="1" dirty="0"/>
                  <a:t>S</a:t>
                </a:r>
                <a:r>
                  <a:rPr lang="en-US" sz="1200" b="1" baseline="-25000" dirty="0"/>
                  <a:t>i</a:t>
                </a:r>
                <a:r>
                  <a:rPr lang="en-US" sz="1200" b="1" dirty="0"/>
                  <a:t>(e, </a:t>
                </a:r>
                <a:r>
                  <a:rPr lang="en-US" sz="1200" b="1" dirty="0" err="1"/>
                  <a:t>e’K</a:t>
                </a:r>
                <a:r>
                  <a:rPr lang="en-US" sz="1200" b="1" baseline="30000" dirty="0"/>
                  <a:t>+</a:t>
                </a:r>
                <a:r>
                  <a:rPr lang="en-US" sz="1200" b="1" dirty="0"/>
                  <a:t>)</a:t>
                </a:r>
                <a:r>
                  <a:rPr lang="en-US" sz="1200" b="1" baseline="30000" dirty="0"/>
                  <a:t>28</a:t>
                </a:r>
                <a:r>
                  <a:rPr lang="en-US" sz="1200" b="1" baseline="-25000" dirty="0">
                    <a:latin typeface="Symbol" pitchFamily="2" charset="2"/>
                  </a:rPr>
                  <a:t>L</a:t>
                </a:r>
                <a:r>
                  <a:rPr lang="en-US" sz="1200" b="1" dirty="0"/>
                  <a:t>Al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A959C1F-5680-01E9-7397-9C5B508FFFC1}"/>
                  </a:ext>
                </a:extLst>
              </p:cNvPr>
              <p:cNvSpPr txBox="1"/>
              <p:nvPr/>
            </p:nvSpPr>
            <p:spPr>
              <a:xfrm>
                <a:off x="8289759" y="3898231"/>
                <a:ext cx="726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baseline="30000" dirty="0"/>
                  <a:t>28</a:t>
                </a:r>
                <a:r>
                  <a:rPr lang="en-US" sz="1800" b="1" baseline="-25000" dirty="0">
                    <a:latin typeface="Symbol" pitchFamily="2" charset="2"/>
                  </a:rPr>
                  <a:t>L</a:t>
                </a:r>
                <a:r>
                  <a:rPr lang="en-US" sz="1800" b="1" dirty="0"/>
                  <a:t>Al</a:t>
                </a:r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7C832E0-8ADD-5AEE-703F-A90DD428BFB1}"/>
                  </a:ext>
                </a:extLst>
              </p:cNvPr>
              <p:cNvSpPr txBox="1"/>
              <p:nvPr/>
            </p:nvSpPr>
            <p:spPr>
              <a:xfrm>
                <a:off x="7459578" y="2841275"/>
                <a:ext cx="348916" cy="1064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endParaRPr lang="en-US" sz="8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8694F26-0F1E-E0C9-453E-92181C900BDA}"/>
                  </a:ext>
                </a:extLst>
              </p:cNvPr>
              <p:cNvSpPr txBox="1"/>
              <p:nvPr/>
            </p:nvSpPr>
            <p:spPr>
              <a:xfrm>
                <a:off x="7603959" y="4176781"/>
                <a:ext cx="7940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E01-011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8D01-97B0-E1AF-44E7-277568E08ACC}"/>
              </a:ext>
            </a:extLst>
          </p:cNvPr>
          <p:cNvGrpSpPr/>
          <p:nvPr/>
        </p:nvGrpSpPr>
        <p:grpSpPr>
          <a:xfrm>
            <a:off x="6111095" y="2815389"/>
            <a:ext cx="2960713" cy="1949116"/>
            <a:chOff x="6111095" y="2682372"/>
            <a:chExt cx="2960713" cy="20821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8DEA65-C159-E07D-5EE3-B1BCB72F7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1095" y="2682372"/>
              <a:ext cx="2960713" cy="208213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0139B8-01EB-750C-BB6F-352B17C6E17B}"/>
                </a:ext>
              </a:extLst>
            </p:cNvPr>
            <p:cNvSpPr txBox="1"/>
            <p:nvPr/>
          </p:nvSpPr>
          <p:spPr>
            <a:xfrm>
              <a:off x="7118685" y="2728982"/>
              <a:ext cx="653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Hall 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299EFC4-573C-EBBC-AC24-D04ABA76C93E}"/>
              </a:ext>
            </a:extLst>
          </p:cNvPr>
          <p:cNvGrpSpPr/>
          <p:nvPr/>
        </p:nvGrpSpPr>
        <p:grpSpPr>
          <a:xfrm>
            <a:off x="3001884" y="2787313"/>
            <a:ext cx="2977814" cy="2058735"/>
            <a:chOff x="3001884" y="2787313"/>
            <a:chExt cx="2977814" cy="205873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CB5B36-8F8D-54F8-2F36-76CBC7BCB809}"/>
                </a:ext>
              </a:extLst>
            </p:cNvPr>
            <p:cNvGrpSpPr/>
            <p:nvPr/>
          </p:nvGrpSpPr>
          <p:grpSpPr>
            <a:xfrm>
              <a:off x="3001884" y="2787313"/>
              <a:ext cx="2977814" cy="2058735"/>
              <a:chOff x="3001884" y="2751217"/>
              <a:chExt cx="2977814" cy="205873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2C37B95-6279-1321-48C3-7E01674F51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1884" y="2751217"/>
                <a:ext cx="2977814" cy="205873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9607E4-33D8-2CE5-0A22-1258011F74AD}"/>
                  </a:ext>
                </a:extLst>
              </p:cNvPr>
              <p:cNvSpPr txBox="1"/>
              <p:nvPr/>
            </p:nvSpPr>
            <p:spPr>
              <a:xfrm>
                <a:off x="4781319" y="2958130"/>
                <a:ext cx="4403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baseline="30000" dirty="0">
                    <a:latin typeface="Symbol" pitchFamily="2" charset="2"/>
                  </a:rPr>
                  <a:t>9</a:t>
                </a:r>
                <a:r>
                  <a:rPr lang="en-US" sz="1200" b="1" baseline="-25000" dirty="0">
                    <a:latin typeface="Symbol" pitchFamily="2" charset="2"/>
                  </a:rPr>
                  <a:t>L</a:t>
                </a:r>
                <a:r>
                  <a:rPr lang="en-US" sz="1200" b="1" dirty="0">
                    <a:latin typeface="+mj-lt"/>
                  </a:rPr>
                  <a:t>Li</a:t>
                </a:r>
                <a:endParaRPr lang="en-US" sz="1200" b="1" dirty="0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0EA13A-D3D9-292A-D7CA-3AE5EF66D82D}"/>
                </a:ext>
              </a:extLst>
            </p:cNvPr>
            <p:cNvSpPr txBox="1"/>
            <p:nvPr/>
          </p:nvSpPr>
          <p:spPr>
            <a:xfrm>
              <a:off x="3493170" y="2842979"/>
              <a:ext cx="653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Hall 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D54BA4-2866-DB1C-7608-92D45F1957DC}"/>
              </a:ext>
            </a:extLst>
          </p:cNvPr>
          <p:cNvGrpSpPr/>
          <p:nvPr/>
        </p:nvGrpSpPr>
        <p:grpSpPr>
          <a:xfrm>
            <a:off x="3142545" y="4878915"/>
            <a:ext cx="2829277" cy="1860551"/>
            <a:chOff x="3142545" y="4878915"/>
            <a:chExt cx="2829277" cy="186055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8A3CA31-04A3-F731-59D5-DD99BEB8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42545" y="4878915"/>
              <a:ext cx="2829277" cy="186055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371C89-FC8A-B960-D198-F3C5174BF2DE}"/>
                </a:ext>
              </a:extLst>
            </p:cNvPr>
            <p:cNvSpPr txBox="1"/>
            <p:nvPr/>
          </p:nvSpPr>
          <p:spPr>
            <a:xfrm>
              <a:off x="5237303" y="5298312"/>
              <a:ext cx="65371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Hall 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FD98783-7DB9-DCF4-4896-8736CB4DC9FE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768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6DF1A6-735F-6AA0-A802-6B78D0D3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376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JLab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Hypernuclear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 To Date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0F37D3F-5BC1-E67A-DC07-A1811756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4898427"/>
                  </p:ext>
                </p:extLst>
              </p:nvPr>
            </p:nvGraphicFramePr>
            <p:xfrm>
              <a:off x="96252" y="709863"/>
              <a:ext cx="8951496" cy="594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8011">
                      <a:extLst>
                        <a:ext uri="{9D8B030D-6E8A-4147-A177-3AD203B41FA5}">
                          <a16:colId xmlns:a16="http://schemas.microsoft.com/office/drawing/2014/main" val="1064055538"/>
                        </a:ext>
                      </a:extLst>
                    </a:gridCol>
                    <a:gridCol w="7423485">
                      <a:extLst>
                        <a:ext uri="{9D8B030D-6E8A-4147-A177-3AD203B41FA5}">
                          <a16:colId xmlns:a16="http://schemas.microsoft.com/office/drawing/2014/main" val="2389226165"/>
                        </a:ext>
                      </a:extLst>
                    </a:gridCol>
                  </a:tblGrid>
                  <a:tr h="348917">
                    <a:tc>
                      <a:txBody>
                        <a:bodyPr/>
                        <a:lstStyle/>
                        <a:p>
                          <a:r>
                            <a:rPr lang="en-US" sz="1600" dirty="0" err="1"/>
                            <a:t>Hypernucleus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What we learned                       Publications                              Experimental Hall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588213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H(e,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</a:t>
                          </a:r>
                          <a:r>
                            <a:rPr lang="en-US" sz="1400" dirty="0">
                              <a:latin typeface="Symbol" pitchFamily="2" charset="2"/>
                            </a:rPr>
                            <a:t>L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Cross section at forward angle                 </a:t>
                          </a:r>
                          <a:r>
                            <a:rPr lang="en-US" sz="1400" i="1" dirty="0"/>
                            <a:t>New paper just accepted by PRC for publication     (Hall A)</a:t>
                          </a:r>
                          <a:endParaRPr lang="en-US" sz="1400" dirty="0"/>
                        </a:p>
                        <a:p>
                          <a:r>
                            <a:rPr lang="en-US" sz="1400" dirty="0"/>
                            <a:t>and small Q</a:t>
                          </a:r>
                          <a:r>
                            <a:rPr lang="en-US" sz="1400" baseline="30000" dirty="0"/>
                            <a:t>2</a:t>
                          </a:r>
                          <a:r>
                            <a:rPr lang="en-US" sz="1400" dirty="0"/>
                            <a:t>                                                 </a:t>
                          </a:r>
                          <a:r>
                            <a:rPr lang="en-US" sz="1400" i="1" dirty="0"/>
                            <a:t>Phys. Rev. C </a:t>
                          </a:r>
                          <a:r>
                            <a:rPr lang="en-US" sz="1400" b="1" i="1" dirty="0"/>
                            <a:t>81 </a:t>
                          </a:r>
                          <a:r>
                            <a:rPr lang="en-US" sz="1400" b="0" i="1" dirty="0"/>
                            <a:t>052210(R) (2010)                               (Hall A)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815698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3</a:t>
                          </a:r>
                          <a:r>
                            <a:rPr lang="en-US" sz="1400" dirty="0"/>
                            <a:t>H(e,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</a:t>
                          </a:r>
                          <a:r>
                            <a:rPr lang="en-US" sz="1400" dirty="0" err="1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dirty="0" err="1">
                              <a:latin typeface="+mj-lt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Possible </a:t>
                          </a:r>
                          <a:r>
                            <a:rPr lang="en-US" sz="1400" dirty="0" err="1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dirty="0" err="1">
                              <a:latin typeface="+mj-lt"/>
                              <a:cs typeface="Times New Roman" panose="02020603050405020304" pitchFamily="18" charset="0"/>
                            </a:rPr>
                            <a:t>nn</a:t>
                          </a:r>
                          <a:r>
                            <a:rPr lang="en-US" sz="1400" dirty="0">
                              <a:latin typeface="+mj-lt"/>
                              <a:cs typeface="Times New Roman" panose="02020603050405020304" pitchFamily="18" charset="0"/>
                            </a:rPr>
                            <a:t> resonance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105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L051001 (2022)                               (Hall A)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Prog. </a:t>
                          </a:r>
                          <a:r>
                            <a:rPr lang="en-US" sz="1400" i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Theor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Exp. Phys. 2022 013D01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(Hall A)</a:t>
                          </a:r>
                          <a:endParaRPr lang="en-US" sz="1400" i="1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5012699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7</a:t>
                          </a:r>
                          <a:r>
                            <a:rPr lang="en-US" sz="1400" baseline="0" dirty="0"/>
                            <a:t>Li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7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He</a:t>
                          </a:r>
                          <a:endParaRPr lang="en-US" sz="1400" baseline="30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CSB for iso-triplet </a:t>
                          </a:r>
                          <a:r>
                            <a:rPr lang="en-US" sz="1400" dirty="0" err="1"/>
                            <a:t>hypernuclei</a:t>
                          </a:r>
                          <a:r>
                            <a:rPr lang="en-US" sz="1400" dirty="0"/>
                            <a:t>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94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021302 (R) (2016)                             (Hall C)</a:t>
                          </a:r>
                        </a:p>
                        <a:p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                                         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110 </a:t>
                          </a:r>
                          <a:r>
                            <a:rPr lang="en-US" sz="14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012502 (2013)                             (Hall C)</a:t>
                          </a:r>
                          <a:endParaRPr lang="en-US" sz="140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360469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0" dirty="0"/>
                            <a:t>Be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Li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L041301 (2021)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(Hall C)</a:t>
                          </a:r>
                        </a:p>
                        <a:p>
                          <a:r>
                            <a:rPr lang="en-US" sz="1400" i="1" dirty="0">
                              <a:effectLst/>
                            </a:rPr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054309 (2019)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(Hall A)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dirty="0"/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034308 (2015)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(Hall 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741102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0" dirty="0"/>
                            <a:t>B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Be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Be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034314 (2016)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C)</a:t>
                          </a:r>
                          <a:endParaRPr lang="en-US" sz="1400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Iso-spin doublet with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1773587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0" dirty="0"/>
                            <a:t>C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B, pair to </a:t>
                          </a: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C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054309 (2019)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(Hall A)</a:t>
                          </a:r>
                          <a:endParaRPr lang="en-US" sz="1400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A reference </a:t>
                          </a:r>
                          <a:r>
                            <a:rPr lang="en-US" sz="1400" kern="1200" baseline="0" dirty="0" err="1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hypernucleus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90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034320 (2014)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C)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dirty="0">
                              <a:effectLst/>
                            </a:rPr>
                            <a:t> </a:t>
                          </a: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</a:rPr>
                            <a:t>Demonstrated high resolution </a:t>
                          </a:r>
                          <a:r>
                            <a:rPr lang="en-US" sz="1400" i="1" dirty="0">
                              <a:effectLst/>
                            </a:rPr>
                            <a:t>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052501 (2007)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(Hall A)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b="1" i="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(~750 keV FWHM) and high precision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044607 (2006)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C)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 </a:t>
                          </a: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</a:rPr>
                            <a:t>(</a:t>
                          </a:r>
                          <a:r>
                            <a:rPr lang="en-US" sz="1400" b="1" i="0" dirty="0">
                              <a:solidFill>
                                <a:srgbClr val="C00000"/>
                              </a:solidFill>
                              <a:latin typeface="Symbol" pitchFamily="2" charset="2"/>
                            </a:rPr>
                            <a:t>DB &lt;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kern="1200" smtClean="0">
                                  <a:solidFill>
                                    <a:srgbClr val="C00000"/>
                                  </a:solidFill>
                                  <a:effectLst/>
                                  <a:latin typeface="+mn-lt"/>
                                  <a:ea typeface="+mn-ea"/>
                                  <a:cs typeface="+mn-cs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400" b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b="1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r>
                            <a:rPr lang="en-US" sz="1400" b="1" kern="1200" baseline="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keV)</a:t>
                          </a:r>
                          <a:r>
                            <a:rPr lang="en-US" sz="1400" b="1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400" b="1" dirty="0">
                              <a:solidFill>
                                <a:srgbClr val="C00000"/>
                              </a:solidFill>
                            </a:rPr>
                            <a:t>are achievable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90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232502 (2003)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(Hall C)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38559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0" dirty="0"/>
                            <a:t>O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N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054309 (2019)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A)</a:t>
                          </a:r>
                          <a:endParaRPr lang="en-US" sz="1400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Iso-spin doublet with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O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202501 (2009)                             </a:t>
                          </a:r>
                          <a:r>
                            <a:rPr lang="en-US" sz="1400" i="1" dirty="0">
                              <a:effectLst/>
                            </a:rPr>
                            <a:t>(Hall 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4212852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28</a:t>
                          </a:r>
                          <a:r>
                            <a:rPr lang="en-US" sz="1400" baseline="0" dirty="0"/>
                            <a:t>Si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28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Al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on S-D shell nucleus     </a:t>
                          </a:r>
                          <a:r>
                            <a:rPr lang="en-US" sz="1400" i="1" dirty="0" err="1"/>
                            <a:t>Nucl</a:t>
                          </a:r>
                          <a:r>
                            <a:rPr lang="en-US" sz="1400" i="1" dirty="0"/>
                            <a:t>. Phys. A 804 (2008) 125.                                       (Hall C)</a:t>
                          </a:r>
                        </a:p>
                        <a:p>
                          <a:r>
                            <a:rPr lang="en-US" sz="1400" i="1" dirty="0">
                              <a:solidFill>
                                <a:srgbClr val="C00000"/>
                              </a:solidFill>
                            </a:rPr>
                            <a:t>Not finalized for publication due to high background and S/B ratio.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210141"/>
                      </a:ext>
                    </a:extLst>
                  </a:tr>
                  <a:tr h="47043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52</a:t>
                          </a:r>
                          <a:r>
                            <a:rPr lang="en-US" sz="1400" baseline="0" dirty="0"/>
                            <a:t>SCr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52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V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on medium heavy         Not published                                                                  </a:t>
                          </a:r>
                          <a:r>
                            <a:rPr lang="en-US" sz="1400" i="1" dirty="0"/>
                            <a:t>(Hall C)</a:t>
                          </a:r>
                          <a:endParaRPr lang="en-US" sz="14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/>
                            <a:t>Hypernucleus</a:t>
                          </a:r>
                          <a:r>
                            <a:rPr lang="en-US" sz="1400" dirty="0"/>
                            <a:t>.   </a:t>
                          </a:r>
                          <a:r>
                            <a:rPr lang="en-US" sz="1400" i="1" dirty="0">
                              <a:solidFill>
                                <a:srgbClr val="C00000"/>
                              </a:solidFill>
                            </a:rPr>
                            <a:t>Not finalized for publication due to high background and low statistics.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88435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0F37D3F-5BC1-E67A-DC07-A181175681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4898427"/>
                  </p:ext>
                </p:extLst>
              </p:nvPr>
            </p:nvGraphicFramePr>
            <p:xfrm>
              <a:off x="96252" y="709863"/>
              <a:ext cx="8951496" cy="5943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8011">
                      <a:extLst>
                        <a:ext uri="{9D8B030D-6E8A-4147-A177-3AD203B41FA5}">
                          <a16:colId xmlns:a16="http://schemas.microsoft.com/office/drawing/2014/main" val="1064055538"/>
                        </a:ext>
                      </a:extLst>
                    </a:gridCol>
                    <a:gridCol w="7423485">
                      <a:extLst>
                        <a:ext uri="{9D8B030D-6E8A-4147-A177-3AD203B41FA5}">
                          <a16:colId xmlns:a16="http://schemas.microsoft.com/office/drawing/2014/main" val="238922616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sz="1600" dirty="0" err="1"/>
                            <a:t>Hypernucleus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What we learned                       Publications                              Experimental Hall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58821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H(e,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</a:t>
                          </a:r>
                          <a:r>
                            <a:rPr lang="en-US" sz="1400" dirty="0">
                              <a:latin typeface="Symbol" pitchFamily="2" charset="2"/>
                            </a:rPr>
                            <a:t>L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Cross section at forward angle                 </a:t>
                          </a:r>
                          <a:r>
                            <a:rPr lang="en-US" sz="1400" i="1" dirty="0"/>
                            <a:t>New paper just accepted by PRC for publication     (Hall A)</a:t>
                          </a:r>
                          <a:endParaRPr lang="en-US" sz="1400" dirty="0"/>
                        </a:p>
                        <a:p>
                          <a:r>
                            <a:rPr lang="en-US" sz="1400" dirty="0"/>
                            <a:t>and small Q</a:t>
                          </a:r>
                          <a:r>
                            <a:rPr lang="en-US" sz="1400" baseline="30000" dirty="0"/>
                            <a:t>2</a:t>
                          </a:r>
                          <a:r>
                            <a:rPr lang="en-US" sz="1400" dirty="0"/>
                            <a:t>                                                 </a:t>
                          </a:r>
                          <a:r>
                            <a:rPr lang="en-US" sz="1400" i="1" dirty="0"/>
                            <a:t>Phys. Rev. C </a:t>
                          </a:r>
                          <a:r>
                            <a:rPr lang="en-US" sz="1400" b="1" i="1" dirty="0"/>
                            <a:t>81 </a:t>
                          </a:r>
                          <a:r>
                            <a:rPr lang="en-US" sz="1400" b="0" i="1" dirty="0"/>
                            <a:t>052210(R) (2010)                               (Hall A)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81569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3</a:t>
                          </a:r>
                          <a:r>
                            <a:rPr lang="en-US" sz="1400" dirty="0"/>
                            <a:t>H(e,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</a:t>
                          </a:r>
                          <a:r>
                            <a:rPr lang="en-US" sz="1400" dirty="0" err="1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dirty="0" err="1">
                              <a:latin typeface="+mj-lt"/>
                              <a:cs typeface="Times New Roman" panose="02020603050405020304" pitchFamily="18" charset="0"/>
                            </a:rPr>
                            <a:t>nn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>
                              <a:latin typeface="+mj-lt"/>
                            </a:rPr>
                            <a:t>Possible </a:t>
                          </a:r>
                          <a:r>
                            <a:rPr lang="en-US" sz="1400" dirty="0" err="1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dirty="0" err="1">
                              <a:latin typeface="+mj-lt"/>
                              <a:cs typeface="Times New Roman" panose="02020603050405020304" pitchFamily="18" charset="0"/>
                            </a:rPr>
                            <a:t>nn</a:t>
                          </a:r>
                          <a:r>
                            <a:rPr lang="en-US" sz="1400" dirty="0">
                              <a:latin typeface="+mj-lt"/>
                              <a:cs typeface="Times New Roman" panose="02020603050405020304" pitchFamily="18" charset="0"/>
                            </a:rPr>
                            <a:t> resonance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105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L051001 (2022)                               (Hall A)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kern="1200" baseline="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Prog. </a:t>
                          </a:r>
                          <a:r>
                            <a:rPr lang="en-US" sz="1400" i="1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Theor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Exp. Phys. 2022 013D01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(Hall A)</a:t>
                          </a:r>
                          <a:endParaRPr lang="en-US" sz="1400" i="1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501269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7</a:t>
                          </a:r>
                          <a:r>
                            <a:rPr lang="en-US" sz="1400" baseline="0" dirty="0"/>
                            <a:t>Li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7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He</a:t>
                          </a:r>
                          <a:endParaRPr lang="en-US" sz="1400" baseline="30000" dirty="0"/>
                        </a:p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CSB for iso-triplet </a:t>
                          </a:r>
                          <a:r>
                            <a:rPr lang="en-US" sz="1400" dirty="0" err="1"/>
                            <a:t>hypernuclei</a:t>
                          </a:r>
                          <a:r>
                            <a:rPr lang="en-US" sz="1400" dirty="0"/>
                            <a:t>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94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021302 (R) (2016)                             (Hall C)</a:t>
                          </a:r>
                        </a:p>
                        <a:p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                                                                     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110 </a:t>
                          </a:r>
                          <a:r>
                            <a:rPr lang="en-US" sz="1400" b="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012502 (2013)                             (Hall C)</a:t>
                          </a:r>
                          <a:endParaRPr lang="en-US" sz="140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1360469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0" dirty="0"/>
                            <a:t>Be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Li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9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Li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L041301 (2021)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(Hall C)</a:t>
                          </a:r>
                        </a:p>
                        <a:p>
                          <a:r>
                            <a:rPr lang="en-US" sz="1400" i="1" dirty="0">
                              <a:effectLst/>
                            </a:rPr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054309 (2019)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(Hall A)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i="1" dirty="0"/>
                            <a:t>                                            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91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034308 (2015)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(Hall 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674110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0" dirty="0"/>
                            <a:t>B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Be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Be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034314 (2016)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C)</a:t>
                          </a:r>
                          <a:endParaRPr lang="en-US" sz="1400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Iso-spin doublet with </a:t>
                          </a:r>
                          <a:r>
                            <a:rPr lang="en-US" sz="1400" baseline="30000" dirty="0"/>
                            <a:t>10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1773587"/>
                      </a:ext>
                    </a:extLst>
                  </a:tr>
                  <a:tr h="1158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0" dirty="0"/>
                            <a:t>C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855" t="-282418" r="-342" b="-141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6538559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0" dirty="0"/>
                            <a:t>O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of 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N    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C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99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054309 (2019)</a:t>
                          </a:r>
                          <a:r>
                            <a:rPr lang="en-US" sz="1400" i="1" dirty="0">
                              <a:effectLst/>
                            </a:rPr>
                            <a:t>                                     (Hall A)</a:t>
                          </a:r>
                          <a:endParaRPr lang="en-US" sz="1400" kern="1200" baseline="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Iso-spin doublet with </a:t>
                          </a:r>
                          <a:r>
                            <a:rPr lang="en-US" sz="1400" baseline="30000" dirty="0"/>
                            <a:t>16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O                        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Phys. Rev. Lett. </a:t>
                          </a:r>
                          <a:r>
                            <a:rPr lang="en-US" sz="1400" b="1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103</a:t>
                          </a:r>
                          <a:r>
                            <a:rPr lang="en-US" sz="1400" i="1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, 202501 (2009)                             </a:t>
                          </a:r>
                          <a:r>
                            <a:rPr lang="en-US" sz="1400" i="1" dirty="0">
                              <a:effectLst/>
                            </a:rPr>
                            <a:t>(Hall A)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42128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28</a:t>
                          </a:r>
                          <a:r>
                            <a:rPr lang="en-US" sz="1400" baseline="0" dirty="0"/>
                            <a:t>Si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28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Al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on S-D shell nucleus     </a:t>
                          </a:r>
                          <a:r>
                            <a:rPr lang="en-US" sz="1400" i="1" dirty="0" err="1"/>
                            <a:t>Nucl</a:t>
                          </a:r>
                          <a:r>
                            <a:rPr lang="en-US" sz="1400" i="1" dirty="0"/>
                            <a:t>. Phys. A 804 (2008) 125.                                       (Hall C)</a:t>
                          </a:r>
                        </a:p>
                        <a:p>
                          <a:r>
                            <a:rPr lang="en-US" sz="1400" i="1" dirty="0">
                              <a:solidFill>
                                <a:srgbClr val="C00000"/>
                              </a:solidFill>
                            </a:rPr>
                            <a:t>Not finalized for publication due to high background and S/B ratio.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621014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aseline="30000" dirty="0"/>
                            <a:t>52</a:t>
                          </a:r>
                          <a:r>
                            <a:rPr lang="en-US" sz="1400" baseline="0" dirty="0"/>
                            <a:t>SCr</a:t>
                          </a:r>
                          <a:r>
                            <a:rPr lang="en-US" sz="1400" dirty="0"/>
                            <a:t>(e, </a:t>
                          </a:r>
                          <a:r>
                            <a:rPr lang="en-US" sz="1400" dirty="0" err="1"/>
                            <a:t>e’K</a:t>
                          </a:r>
                          <a:r>
                            <a:rPr lang="en-US" sz="1400" baseline="30000" dirty="0"/>
                            <a:t>+</a:t>
                          </a:r>
                          <a:r>
                            <a:rPr lang="en-US" sz="1400" dirty="0"/>
                            <a:t>) </a:t>
                          </a:r>
                          <a:r>
                            <a:rPr lang="en-US" sz="1400" baseline="30000" dirty="0"/>
                            <a:t>52</a:t>
                          </a:r>
                          <a:r>
                            <a:rPr lang="en-US" sz="1400" baseline="-25000" dirty="0">
                              <a:latin typeface="Symbol" pitchFamily="2" charset="2"/>
                            </a:rPr>
                            <a:t>L</a:t>
                          </a:r>
                          <a:r>
                            <a:rPr lang="en-US" sz="1400" kern="1200" baseline="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Times New Roman" panose="02020603050405020304" pitchFamily="18" charset="0"/>
                            </a:rPr>
                            <a:t>V</a:t>
                          </a:r>
                          <a:endParaRPr lang="en-US" sz="1400" baseline="30000" dirty="0"/>
                        </a:p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</a:t>
                          </a:r>
                          <a:r>
                            <a:rPr lang="en-US" sz="1400" baseline="30000" dirty="0"/>
                            <a:t>st</a:t>
                          </a:r>
                          <a:r>
                            <a:rPr lang="en-US" sz="1400" dirty="0"/>
                            <a:t> spectroscopy on medium heavy         Not published                                                                  </a:t>
                          </a:r>
                          <a:r>
                            <a:rPr lang="en-US" sz="1400" i="1" dirty="0"/>
                            <a:t>(Hall C)</a:t>
                          </a:r>
                          <a:endParaRPr lang="en-US" sz="1400" dirty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/>
                            <a:t>Hypernucleus</a:t>
                          </a:r>
                          <a:r>
                            <a:rPr lang="en-US" sz="1400" dirty="0"/>
                            <a:t>.   </a:t>
                          </a:r>
                          <a:r>
                            <a:rPr lang="en-US" sz="1400" i="1" dirty="0">
                              <a:solidFill>
                                <a:srgbClr val="C00000"/>
                              </a:solidFill>
                            </a:rPr>
                            <a:t>Not finalized for publication due to high background and low statistics.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8843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A3630E6-E2CF-2AA2-5770-A4160C5A88AA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27466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390400"/>
            <a:ext cx="8675688" cy="700774"/>
          </a:xfrm>
        </p:spPr>
        <p:txBody>
          <a:bodyPr>
            <a:normAutofit/>
          </a:bodyPr>
          <a:lstStyle/>
          <a:p>
            <a:pPr marL="54864" eaLnBrk="1" fontAlgn="auto" hangingPunct="1">
              <a:spcAft>
                <a:spcPts val="0"/>
              </a:spcAft>
              <a:defRPr/>
            </a:pPr>
            <a:r>
              <a:rPr lang="en-US" altLang="ja-JP" sz="2800" dirty="0" err="1">
                <a:solidFill>
                  <a:schemeClr val="tx1"/>
                </a:solidFill>
              </a:rPr>
              <a:t>Hypernuclei</a:t>
            </a:r>
            <a:r>
              <a:rPr lang="en-US" altLang="ja-JP" sz="2800" dirty="0">
                <a:solidFill>
                  <a:schemeClr val="tx1"/>
                </a:solidFill>
              </a:rPr>
              <a:t> in wide mass range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9750" y="1428193"/>
            <a:ext cx="7561263" cy="694388"/>
            <a:chOff x="539750" y="1196975"/>
            <a:chExt cx="7561263" cy="719138"/>
          </a:xfrm>
        </p:grpSpPr>
        <p:sp>
          <p:nvSpPr>
            <p:cNvPr id="5" name="Line 14"/>
            <p:cNvSpPr>
              <a:spLocks noChangeShapeType="1"/>
            </p:cNvSpPr>
            <p:nvPr/>
          </p:nvSpPr>
          <p:spPr bwMode="auto">
            <a:xfrm>
              <a:off x="1187450" y="1773238"/>
              <a:ext cx="6913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39750" y="1341438"/>
              <a:ext cx="4541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ja-JP" dirty="0"/>
                <a:t>A</a:t>
              </a:r>
              <a:r>
                <a:rPr lang="en-US" altLang="ja-JP" sz="1800" dirty="0"/>
                <a:t> </a:t>
              </a:r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1187450" y="1628775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1042988" y="11969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1</a:t>
              </a: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4211638" y="1628775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3995738" y="1196975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20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5076825" y="1196975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50</a:t>
              </a:r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>
              <a:off x="5292725" y="1628775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>
              <a:off x="6156325" y="1628775"/>
              <a:ext cx="0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ja-JP" altLang="en-US"/>
            </a:p>
          </p:txBody>
        </p:sp>
        <p:sp>
          <p:nvSpPr>
            <p:cNvPr id="14" name="Text Box 23"/>
            <p:cNvSpPr txBox="1">
              <a:spLocks noChangeArrowheads="1"/>
            </p:cNvSpPr>
            <p:nvPr/>
          </p:nvSpPr>
          <p:spPr bwMode="auto">
            <a:xfrm>
              <a:off x="5867400" y="1196975"/>
              <a:ext cx="5309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200</a:t>
              </a:r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380288" y="1196975"/>
              <a:ext cx="5693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10</a:t>
              </a:r>
              <a:r>
                <a:rPr lang="en-US" altLang="ja-JP" sz="1800" baseline="30000" dirty="0"/>
                <a:t>57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7905" y="3577781"/>
            <a:ext cx="5184775" cy="1640782"/>
            <a:chOff x="735201" y="3375012"/>
            <a:chExt cx="5184775" cy="1699264"/>
          </a:xfrm>
        </p:grpSpPr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1110742" y="3549739"/>
              <a:ext cx="4800661" cy="140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Light </a:t>
              </a:r>
              <a:r>
                <a:rPr lang="en-US" altLang="ja-JP" sz="1800" dirty="0" err="1"/>
                <a:t>Hypernuclei</a:t>
              </a:r>
              <a:r>
                <a:rPr lang="en-US" altLang="ja-JP" sz="1800" dirty="0"/>
                <a:t> (</a:t>
              </a:r>
              <a:r>
                <a:rPr lang="en-US" altLang="ja-JP" sz="1800" dirty="0" err="1"/>
                <a:t>s,p</a:t>
              </a:r>
              <a:r>
                <a:rPr lang="en-US" altLang="ja-JP" sz="1800" dirty="0"/>
                <a:t> shell)</a:t>
              </a: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Fine structure</a:t>
              </a: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Baryon-baryon interaction in SU(3)</a:t>
              </a:r>
            </a:p>
            <a:p>
              <a:pPr lvl="1">
                <a:buNone/>
              </a:pPr>
              <a:r>
                <a:rPr lang="en-US" altLang="ja-JP" sz="1600" b="1" dirty="0">
                  <a:solidFill>
                    <a:srgbClr val="FFCC66"/>
                  </a:solidFill>
                  <a:latin typeface="Symbol" pitchFamily="18" charset="2"/>
                </a:rPr>
                <a:t>LS</a:t>
              </a:r>
              <a:r>
                <a:rPr lang="en-US" altLang="ja-JP" sz="1600" dirty="0">
                  <a:solidFill>
                    <a:srgbClr val="FFCC66"/>
                  </a:solidFill>
                </a:rPr>
                <a:t> coupling in large isospin </a:t>
              </a:r>
              <a:r>
                <a:rPr lang="en-US" altLang="ja-JP" sz="1600" dirty="0" err="1">
                  <a:solidFill>
                    <a:srgbClr val="FFCC66"/>
                  </a:solidFill>
                </a:rPr>
                <a:t>hypernuclei</a:t>
              </a:r>
              <a:endParaRPr lang="en-US" altLang="ja-JP" sz="1600" dirty="0">
                <a:solidFill>
                  <a:srgbClr val="FFCC66"/>
                </a:solidFill>
              </a:endParaRP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Cluster structure/shell models</a:t>
              </a:r>
            </a:p>
          </p:txBody>
        </p:sp>
        <p:sp>
          <p:nvSpPr>
            <p:cNvPr id="18" name="Oval 35"/>
            <p:cNvSpPr>
              <a:spLocks noChangeArrowheads="1"/>
            </p:cNvSpPr>
            <p:nvPr/>
          </p:nvSpPr>
          <p:spPr bwMode="auto">
            <a:xfrm>
              <a:off x="735201" y="3375012"/>
              <a:ext cx="5184775" cy="1699264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47052" y="5131558"/>
            <a:ext cx="4751388" cy="1446663"/>
            <a:chOff x="3747052" y="4970035"/>
            <a:chExt cx="4751388" cy="1498226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747052" y="4970035"/>
              <a:ext cx="4751388" cy="1498226"/>
            </a:xfrm>
            <a:prstGeom prst="ellipse">
              <a:avLst/>
            </a:prstGeom>
            <a:solidFill>
              <a:srgbClr val="CC99FF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4172369" y="5179663"/>
              <a:ext cx="3966334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ja-JP" dirty="0"/>
                <a:t>Medium/heavy</a:t>
              </a:r>
              <a:r>
                <a:rPr lang="en-US" altLang="ja-JP" sz="1800" dirty="0"/>
                <a:t> </a:t>
              </a:r>
              <a:r>
                <a:rPr lang="en-US" altLang="ja-JP" sz="1800" dirty="0" err="1"/>
                <a:t>Hypernuclei</a:t>
              </a:r>
              <a:endParaRPr lang="en-US" altLang="ja-JP" sz="1800" dirty="0"/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Single particle potential</a:t>
              </a: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Distinguish ability of a </a:t>
              </a:r>
              <a:r>
                <a:rPr lang="en-US" altLang="ja-JP" sz="1600" dirty="0">
                  <a:solidFill>
                    <a:srgbClr val="FFCC66"/>
                  </a:solidFill>
                  <a:sym typeface="Symbol"/>
                </a:rPr>
                <a:t> </a:t>
              </a:r>
              <a:r>
                <a:rPr lang="en-US" altLang="ja-JP" sz="1600" dirty="0" err="1">
                  <a:solidFill>
                    <a:srgbClr val="FFCC66"/>
                  </a:solidFill>
                  <a:sym typeface="Symbol"/>
                </a:rPr>
                <a:t>hyperon</a:t>
              </a:r>
              <a:endParaRPr lang="en-US" altLang="ja-JP" sz="1600" dirty="0">
                <a:solidFill>
                  <a:srgbClr val="FFCC66"/>
                </a:solidFill>
              </a:endParaRP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          </a:t>
              </a:r>
              <a:r>
                <a:rPr lang="en-US" altLang="ja-JP" sz="1600" dirty="0" err="1">
                  <a:solidFill>
                    <a:srgbClr val="FFCC66"/>
                  </a:solidFill>
                </a:rPr>
                <a:t>U</a:t>
              </a:r>
              <a:r>
                <a:rPr lang="en-US" altLang="ja-JP" sz="1600" baseline="-28000" dirty="0" err="1">
                  <a:solidFill>
                    <a:srgbClr val="FFCC66"/>
                  </a:solidFill>
                </a:rPr>
                <a:t>o</a:t>
              </a:r>
              <a:r>
                <a:rPr lang="en-US" altLang="ja-JP" sz="1600" dirty="0">
                  <a:solidFill>
                    <a:srgbClr val="FFCC66"/>
                  </a:solidFill>
                </a:rPr>
                <a:t>(r), m</a:t>
              </a:r>
              <a:r>
                <a:rPr lang="en-US" altLang="ja-JP" sz="1600" baseline="-28000" dirty="0">
                  <a:solidFill>
                    <a:srgbClr val="FFCC66"/>
                  </a:solidFill>
                  <a:sym typeface="Symbol"/>
                </a:rPr>
                <a:t></a:t>
              </a:r>
              <a:r>
                <a:rPr lang="en-US" altLang="ja-JP" sz="1600" dirty="0">
                  <a:solidFill>
                    <a:srgbClr val="FFCC66"/>
                  </a:solidFill>
                  <a:sym typeface="Symbol"/>
                </a:rPr>
                <a:t>*(r), V</a:t>
              </a:r>
              <a:r>
                <a:rPr lang="en-US" altLang="ja-JP" sz="1600" baseline="-28000" dirty="0">
                  <a:solidFill>
                    <a:srgbClr val="FFCC66"/>
                  </a:solidFill>
                  <a:sym typeface="Symbol"/>
                </a:rPr>
                <a:t>NN</a:t>
              </a:r>
              <a:r>
                <a:rPr lang="en-US" altLang="ja-JP" sz="1600" dirty="0">
                  <a:solidFill>
                    <a:srgbClr val="FFCC66"/>
                  </a:solidFill>
                  <a:sym typeface="Symbol"/>
                </a:rPr>
                <a:t>, …</a:t>
              </a:r>
              <a:endParaRPr lang="en-US" altLang="ja-JP" sz="1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60173" y="1236380"/>
            <a:ext cx="4956314" cy="1248088"/>
            <a:chOff x="1060173" y="998325"/>
            <a:chExt cx="4956314" cy="1292573"/>
          </a:xfrm>
        </p:grpSpPr>
        <p:sp>
          <p:nvSpPr>
            <p:cNvPr id="23" name="AutoShape 26"/>
            <p:cNvSpPr>
              <a:spLocks noChangeArrowheads="1"/>
            </p:cNvSpPr>
            <p:nvPr/>
          </p:nvSpPr>
          <p:spPr bwMode="auto">
            <a:xfrm>
              <a:off x="2226365" y="1736036"/>
              <a:ext cx="3101009" cy="79514"/>
            </a:xfrm>
            <a:prstGeom prst="leftRightArrow">
              <a:avLst>
                <a:gd name="adj1" fmla="val 50000"/>
                <a:gd name="adj2" fmla="val 1330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5461" y="998325"/>
              <a:ext cx="3988906" cy="605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E89-009, E01-011, E05-115(Hall C)</a:t>
              </a:r>
            </a:p>
            <a:p>
              <a:r>
                <a:rPr lang="en-US" sz="1600" b="1" dirty="0">
                  <a:solidFill>
                    <a:srgbClr val="FFFF00"/>
                  </a:solidFill>
                </a:rPr>
                <a:t>E94-107(Hall A) 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1166193" y="1762539"/>
              <a:ext cx="53009" cy="53008"/>
            </a:xfrm>
            <a:prstGeom prst="ellips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60173" y="1921566"/>
              <a:ext cx="4956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H,           </a:t>
              </a:r>
              <a:r>
                <a:rPr lang="en-US" baseline="36000" dirty="0">
                  <a:solidFill>
                    <a:srgbClr val="FFFF00"/>
                  </a:solidFill>
                </a:rPr>
                <a:t>7</a:t>
              </a:r>
              <a:r>
                <a:rPr lang="en-US" dirty="0">
                  <a:solidFill>
                    <a:srgbClr val="FFFF00"/>
                  </a:solidFill>
                </a:rPr>
                <a:t>Li, </a:t>
              </a:r>
              <a:r>
                <a:rPr lang="en-US" baseline="36000" dirty="0">
                  <a:solidFill>
                    <a:srgbClr val="FFFF00"/>
                  </a:solidFill>
                </a:rPr>
                <a:t>9</a:t>
              </a:r>
              <a:r>
                <a:rPr lang="en-US" dirty="0">
                  <a:solidFill>
                    <a:srgbClr val="FFFF00"/>
                  </a:solidFill>
                </a:rPr>
                <a:t>Be, </a:t>
              </a:r>
              <a:r>
                <a:rPr lang="en-US" baseline="36000" dirty="0">
                  <a:solidFill>
                    <a:srgbClr val="FFFF00"/>
                  </a:solidFill>
                </a:rPr>
                <a:t>10</a:t>
              </a:r>
              <a:r>
                <a:rPr lang="en-US" dirty="0">
                  <a:solidFill>
                    <a:srgbClr val="FFFF00"/>
                  </a:solidFill>
                </a:rPr>
                <a:t>B, </a:t>
              </a:r>
              <a:r>
                <a:rPr lang="en-US" baseline="36000" dirty="0">
                  <a:solidFill>
                    <a:srgbClr val="FFFF00"/>
                  </a:solidFill>
                </a:rPr>
                <a:t>12</a:t>
              </a:r>
              <a:r>
                <a:rPr lang="en-US" dirty="0">
                  <a:solidFill>
                    <a:srgbClr val="FFFF00"/>
                  </a:solidFill>
                </a:rPr>
                <a:t>C, </a:t>
              </a:r>
              <a:r>
                <a:rPr lang="en-US" baseline="36000" dirty="0">
                  <a:solidFill>
                    <a:srgbClr val="FFFF00"/>
                  </a:solidFill>
                </a:rPr>
                <a:t>16</a:t>
              </a:r>
              <a:r>
                <a:rPr lang="en-US" dirty="0">
                  <a:solidFill>
                    <a:srgbClr val="FFFF00"/>
                  </a:solidFill>
                </a:rPr>
                <a:t>O, </a:t>
              </a:r>
              <a:r>
                <a:rPr lang="en-US" baseline="36000" dirty="0">
                  <a:solidFill>
                    <a:srgbClr val="FFFF00"/>
                  </a:solidFill>
                </a:rPr>
                <a:t>28</a:t>
              </a:r>
              <a:r>
                <a:rPr lang="en-US" dirty="0">
                  <a:solidFill>
                    <a:srgbClr val="FFFF00"/>
                  </a:solidFill>
                </a:rPr>
                <a:t>Si,          </a:t>
              </a:r>
              <a:r>
                <a:rPr lang="en-US" baseline="36000" dirty="0">
                  <a:solidFill>
                    <a:srgbClr val="FFFF00"/>
                  </a:solidFill>
                </a:rPr>
                <a:t>52</a:t>
              </a:r>
              <a:r>
                <a:rPr lang="en-US" dirty="0">
                  <a:solidFill>
                    <a:srgbClr val="FFFF00"/>
                  </a:solidFill>
                </a:rPr>
                <a:t>Cr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2647665"/>
            <a:ext cx="3387144" cy="940619"/>
            <a:chOff x="0" y="2397610"/>
            <a:chExt cx="3387144" cy="974145"/>
          </a:xfrm>
        </p:grpSpPr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0" y="2548155"/>
              <a:ext cx="3387144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altLang="ja-JP" sz="1800" dirty="0"/>
                <a:t>Elementary Process</a:t>
              </a:r>
            </a:p>
            <a:p>
              <a:r>
                <a:rPr lang="en-US" altLang="ja-JP" sz="1600" dirty="0">
                  <a:solidFill>
                    <a:srgbClr val="FFCC66"/>
                  </a:solidFill>
                </a:rPr>
                <a:t>Strangeness electro-production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0" y="2397610"/>
              <a:ext cx="3016154" cy="97414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9446" y="2118508"/>
            <a:ext cx="7706978" cy="665888"/>
            <a:chOff x="1179445" y="1720804"/>
            <a:chExt cx="7706978" cy="689622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1179445" y="1720804"/>
              <a:ext cx="5028172" cy="4"/>
            </a:xfrm>
            <a:prstGeom prst="straightConnector1">
              <a:avLst/>
            </a:prstGeom>
            <a:ln w="76200">
              <a:solidFill>
                <a:srgbClr val="DA02C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365670" y="1868557"/>
              <a:ext cx="7520753" cy="54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Future mass spectroscopy (new experiments)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74822" y="2763579"/>
            <a:ext cx="3269178" cy="1604197"/>
            <a:chOff x="5874822" y="2517655"/>
            <a:chExt cx="3269178" cy="1661375"/>
          </a:xfrm>
        </p:grpSpPr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5874822" y="2740114"/>
              <a:ext cx="3127511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1">
                <a:buNone/>
              </a:pPr>
              <a:r>
                <a:rPr lang="en-US" altLang="ja-JP" sz="1800" dirty="0"/>
                <a:t>Neutron/</a:t>
              </a:r>
              <a:r>
                <a:rPr lang="en-US" altLang="ja-JP" sz="1800" dirty="0" err="1"/>
                <a:t>Hyperon</a:t>
              </a:r>
              <a:r>
                <a:rPr lang="en-US" altLang="ja-JP" sz="1800" dirty="0"/>
                <a:t> star,</a:t>
              </a:r>
            </a:p>
            <a:p>
              <a:pPr lvl="1">
                <a:buNone/>
              </a:pPr>
              <a:r>
                <a:rPr lang="en-US" altLang="ja-JP" sz="1800" dirty="0"/>
                <a:t>Strangeness matter </a:t>
              </a:r>
            </a:p>
            <a:p>
              <a:pPr lvl="1"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        </a:t>
              </a:r>
              <a:r>
                <a:rPr lang="en-US" altLang="ja-JP" sz="1600" dirty="0" err="1">
                  <a:solidFill>
                    <a:srgbClr val="FFCC66"/>
                  </a:solidFill>
                </a:rPr>
                <a:t>Hyperonization</a:t>
              </a:r>
              <a:r>
                <a:rPr lang="en-US" altLang="ja-JP" sz="1600" dirty="0">
                  <a:solidFill>
                    <a:srgbClr val="FFCC66"/>
                  </a:solidFill>
                </a:rPr>
                <a:t> </a:t>
              </a:r>
              <a:r>
                <a:rPr lang="en-US" altLang="ja-JP" sz="1600" dirty="0">
                  <a:solidFill>
                    <a:srgbClr val="FFCC66"/>
                  </a:solidFill>
                  <a:sym typeface="Wingdings" pitchFamily="2" charset="2"/>
                </a:rPr>
                <a:t></a:t>
              </a:r>
              <a:r>
                <a:rPr lang="en-US" altLang="ja-JP" sz="1600" dirty="0">
                  <a:solidFill>
                    <a:srgbClr val="FFCC66"/>
                  </a:solidFill>
                </a:rPr>
                <a:t> </a:t>
              </a:r>
            </a:p>
            <a:p>
              <a:pPr>
                <a:buNone/>
              </a:pPr>
              <a:r>
                <a:rPr lang="en-US" altLang="ja-JP" sz="1600" dirty="0">
                  <a:solidFill>
                    <a:srgbClr val="FFCC66"/>
                  </a:solidFill>
                </a:rPr>
                <a:t>                 Softening of EOS ?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040192" y="2517655"/>
              <a:ext cx="3103808" cy="166137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0" y="5537905"/>
            <a:ext cx="3759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Precision (≤ 60 keV)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Minimized background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Characteristics</a:t>
            </a:r>
          </a:p>
        </p:txBody>
      </p:sp>
      <p:sp>
        <p:nvSpPr>
          <p:cNvPr id="38" name="Rectangle 3"/>
          <p:cNvSpPr txBox="1">
            <a:spLocks noRot="1" noChangeArrowheads="1"/>
          </p:cNvSpPr>
          <p:nvPr/>
        </p:nvSpPr>
        <p:spPr>
          <a:xfrm>
            <a:off x="0" y="0"/>
            <a:ext cx="9144000" cy="614149"/>
          </a:xfrm>
          <a:prstGeom prst="rect">
            <a:avLst/>
          </a:prstGeom>
          <a:noFill/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altLang="ja-JP" sz="2800" dirty="0" err="1">
                <a:solidFill>
                  <a:schemeClr val="tx1"/>
                </a:solidFill>
              </a:rPr>
              <a:t>Hypernuclear</a:t>
            </a:r>
            <a:r>
              <a:rPr lang="en-US" altLang="ja-JP" sz="2800" dirty="0">
                <a:solidFill>
                  <a:schemeClr val="tx1"/>
                </a:solidFill>
              </a:rPr>
              <a:t> Spectroscopy </a:t>
            </a:r>
            <a:r>
              <a:rPr lang="en-US" altLang="ja-JP" sz="2800" dirty="0" err="1">
                <a:solidFill>
                  <a:schemeClr val="tx1"/>
                </a:solidFill>
              </a:rPr>
              <a:t>Prospectives</a:t>
            </a:r>
            <a:r>
              <a:rPr lang="en-US" altLang="ja-JP" sz="2800" dirty="0">
                <a:solidFill>
                  <a:schemeClr val="tx1"/>
                </a:solidFill>
              </a:rPr>
              <a:t> at </a:t>
            </a:r>
            <a:r>
              <a:rPr lang="en-US" altLang="ja-JP" sz="2800" dirty="0" err="1">
                <a:solidFill>
                  <a:schemeClr val="tx1"/>
                </a:solidFill>
              </a:rPr>
              <a:t>JLab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56666AF4-7703-C8CC-B834-344F1AA6D58A}"/>
              </a:ext>
            </a:extLst>
          </p:cNvPr>
          <p:cNvGrpSpPr/>
          <p:nvPr/>
        </p:nvGrpSpPr>
        <p:grpSpPr>
          <a:xfrm>
            <a:off x="3488267" y="1715910"/>
            <a:ext cx="5655733" cy="5041425"/>
            <a:chOff x="3488267" y="1715910"/>
            <a:chExt cx="5655733" cy="50414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5BA63C-7F50-255A-D5C0-7EF3F9DE9DDA}"/>
                </a:ext>
              </a:extLst>
            </p:cNvPr>
            <p:cNvGrpSpPr/>
            <p:nvPr/>
          </p:nvGrpSpPr>
          <p:grpSpPr>
            <a:xfrm>
              <a:off x="3537454" y="1715910"/>
              <a:ext cx="5606546" cy="4644572"/>
              <a:chOff x="3537454" y="1693333"/>
              <a:chExt cx="5606546" cy="464457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51E1C22-7D2B-442F-DD07-860EEC6892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37454" y="1693333"/>
                <a:ext cx="5606546" cy="461715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E6EB68-E14C-E3CB-6B40-2132925E9395}"/>
                  </a:ext>
                </a:extLst>
              </p:cNvPr>
              <p:cNvSpPr txBox="1"/>
              <p:nvPr/>
            </p:nvSpPr>
            <p:spPr>
              <a:xfrm>
                <a:off x="4328531" y="2003686"/>
                <a:ext cx="95089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HES (e’)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23EDCD-8A3C-A1CF-AE0B-23FF8B171DF6}"/>
                  </a:ext>
                </a:extLst>
              </p:cNvPr>
              <p:cNvSpPr txBox="1"/>
              <p:nvPr/>
            </p:nvSpPr>
            <p:spPr>
              <a:xfrm>
                <a:off x="7367957" y="2386962"/>
                <a:ext cx="108742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HKS (K</a:t>
                </a:r>
                <a:r>
                  <a:rPr lang="en-US" b="1" baseline="30000" dirty="0"/>
                  <a:t>+</a:t>
                </a:r>
                <a:r>
                  <a:rPr lang="en-US" b="1" dirty="0"/>
                  <a:t>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3BD8FA3-8D77-BF7E-876A-C62B301AD64F}"/>
                  </a:ext>
                </a:extLst>
              </p:cNvPr>
              <p:cNvSpPr txBox="1"/>
              <p:nvPr/>
            </p:nvSpPr>
            <p:spPr>
              <a:xfrm>
                <a:off x="6568729" y="5968573"/>
                <a:ext cx="117717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/>
                  <a:t>Enge</a:t>
                </a:r>
                <a:r>
                  <a:rPr lang="en-US" b="1" dirty="0"/>
                  <a:t> (</a:t>
                </a:r>
                <a:r>
                  <a:rPr lang="en-US" b="1" dirty="0">
                    <a:sym typeface="Symbol"/>
                  </a:rPr>
                  <a:t></a:t>
                </a:r>
                <a:r>
                  <a:rPr lang="en-US" b="1" baseline="30000" dirty="0">
                    <a:sym typeface="Symbol"/>
                  </a:rPr>
                  <a:t>-</a:t>
                </a:r>
                <a:r>
                  <a:rPr lang="en-US" b="1" dirty="0">
                    <a:sym typeface="Symbol"/>
                  </a:rPr>
                  <a:t>)</a:t>
                </a:r>
                <a:endParaRPr lang="en-US" b="1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427443-A3B3-8E7D-E1CB-4D4CB63AD0FC}"/>
                  </a:ext>
                </a:extLst>
              </p:cNvPr>
              <p:cNvSpPr txBox="1"/>
              <p:nvPr/>
            </p:nvSpPr>
            <p:spPr>
              <a:xfrm>
                <a:off x="4090729" y="4386821"/>
                <a:ext cx="1057003" cy="2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/>
                  <a:t>PCS Magnet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C1B6DE-86AE-570F-658B-A983AECB7493}"/>
                  </a:ext>
                </a:extLst>
              </p:cNvPr>
              <p:cNvSpPr txBox="1"/>
              <p:nvPr/>
            </p:nvSpPr>
            <p:spPr>
              <a:xfrm>
                <a:off x="6094508" y="4787578"/>
                <a:ext cx="1062647" cy="2923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/>
                  <a:t>PCS Magnet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0F32D8-F29F-46E8-AB6D-BAC79571011D}"/>
                  </a:ext>
                </a:extLst>
              </p:cNvPr>
              <p:cNvSpPr txBox="1"/>
              <p:nvPr/>
            </p:nvSpPr>
            <p:spPr>
              <a:xfrm>
                <a:off x="4210757" y="5058511"/>
                <a:ext cx="1343377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Target Chamber</a:t>
                </a:r>
              </a:p>
              <a:p>
                <a:pPr algn="ctr"/>
                <a:r>
                  <a:rPr lang="en-US" sz="1200" b="1" baseline="36000" dirty="0">
                    <a:solidFill>
                      <a:srgbClr val="C00000"/>
                    </a:solidFill>
                  </a:rPr>
                  <a:t>6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Li, </a:t>
                </a:r>
                <a:r>
                  <a:rPr lang="en-US" sz="1200" b="1" baseline="36000" dirty="0">
                    <a:solidFill>
                      <a:srgbClr val="C00000"/>
                    </a:solidFill>
                  </a:rPr>
                  <a:t>9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Be, </a:t>
                </a:r>
                <a:r>
                  <a:rPr lang="en-US" sz="1200" b="1" baseline="36000" dirty="0">
                    <a:solidFill>
                      <a:srgbClr val="C00000"/>
                    </a:solidFill>
                  </a:rPr>
                  <a:t>11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B, </a:t>
                </a:r>
                <a:r>
                  <a:rPr lang="en-US" sz="1200" b="1" baseline="36000" dirty="0">
                    <a:solidFill>
                      <a:srgbClr val="C00000"/>
                    </a:solidFill>
                  </a:rPr>
                  <a:t>12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C, </a:t>
                </a:r>
                <a:r>
                  <a:rPr lang="en-US" sz="1200" b="1" baseline="36000" dirty="0">
                    <a:solidFill>
                      <a:srgbClr val="C00000"/>
                    </a:solidFill>
                  </a:rPr>
                  <a:t>27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Al, </a:t>
                </a:r>
              </a:p>
              <a:p>
                <a:pPr algn="ctr"/>
                <a:r>
                  <a:rPr lang="en-US" sz="1200" b="1" baseline="36000" dirty="0">
                    <a:solidFill>
                      <a:srgbClr val="C00000"/>
                    </a:solidFill>
                  </a:rPr>
                  <a:t>40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Ca, </a:t>
                </a:r>
                <a:r>
                  <a:rPr lang="en-US" sz="1200" b="1" baseline="36000" dirty="0">
                    <a:solidFill>
                      <a:srgbClr val="C00000"/>
                    </a:solidFill>
                  </a:rPr>
                  <a:t>48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Ca, </a:t>
                </a:r>
              </a:p>
              <a:p>
                <a:pPr algn="ctr"/>
                <a:r>
                  <a:rPr lang="en-US" sz="1200" b="1" baseline="36000" dirty="0">
                    <a:solidFill>
                      <a:srgbClr val="C00000"/>
                    </a:solidFill>
                  </a:rPr>
                  <a:t>208</a:t>
                </a:r>
                <a:r>
                  <a:rPr lang="en-US" sz="1200" b="1" dirty="0">
                    <a:solidFill>
                      <a:srgbClr val="C00000"/>
                    </a:solidFill>
                  </a:rPr>
                  <a:t>Pb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5DFAD0E-3D2C-8855-5B15-CFFDF261A0DA}"/>
                </a:ext>
              </a:extLst>
            </p:cNvPr>
            <p:cNvCxnSpPr/>
            <p:nvPr/>
          </p:nvCxnSpPr>
          <p:spPr>
            <a:xfrm flipV="1">
              <a:off x="5536965" y="5769557"/>
              <a:ext cx="0" cy="98777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684A91F-4F8A-1EB8-379C-8474BBC545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3115" y="4658570"/>
              <a:ext cx="97392" cy="6655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8B29BE-9A02-F76E-A058-A917B898D092}"/>
                </a:ext>
              </a:extLst>
            </p:cNvPr>
            <p:cNvCxnSpPr>
              <a:cxnSpLocks/>
            </p:cNvCxnSpPr>
            <p:nvPr/>
          </p:nvCxnSpPr>
          <p:spPr>
            <a:xfrm>
              <a:off x="3488267" y="2393244"/>
              <a:ext cx="1549049" cy="734112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77CCDE6-DFEE-B4AE-8819-C266F8903BA0}"/>
                </a:ext>
              </a:extLst>
            </p:cNvPr>
            <p:cNvCxnSpPr/>
            <p:nvPr/>
          </p:nvCxnSpPr>
          <p:spPr>
            <a:xfrm flipH="1" flipV="1">
              <a:off x="5031905" y="3121946"/>
              <a:ext cx="411210" cy="15420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FD0200F-183B-5910-8E74-4E24FB113D15}"/>
                </a:ext>
              </a:extLst>
            </p:cNvPr>
            <p:cNvCxnSpPr/>
            <p:nvPr/>
          </p:nvCxnSpPr>
          <p:spPr>
            <a:xfrm flipV="1">
              <a:off x="5540507" y="4804658"/>
              <a:ext cx="108213" cy="519422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FF08C86-CE97-39DC-7968-9C590F4043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8720" y="3159820"/>
              <a:ext cx="789955" cy="165024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1E16B05-2479-9E43-4E9A-6124698E0F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3264" y="3165231"/>
              <a:ext cx="2710736" cy="292175"/>
            </a:xfrm>
            <a:prstGeom prst="line">
              <a:avLst/>
            </a:prstGeom>
            <a:ln w="190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84F9629-F8AB-E70B-3942-0937D441378E}"/>
                </a:ext>
              </a:extLst>
            </p:cNvPr>
            <p:cNvCxnSpPr/>
            <p:nvPr/>
          </p:nvCxnSpPr>
          <p:spPr>
            <a:xfrm flipV="1">
              <a:off x="5535096" y="5399830"/>
              <a:ext cx="0" cy="438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4AD2C87-0857-0CB4-6C3B-EECF7426E797}"/>
                </a:ext>
              </a:extLst>
            </p:cNvPr>
            <p:cNvCxnSpPr>
              <a:cxnSpLocks/>
            </p:cNvCxnSpPr>
            <p:nvPr/>
          </p:nvCxnSpPr>
          <p:spPr>
            <a:xfrm>
              <a:off x="5540507" y="5324080"/>
              <a:ext cx="129855" cy="243480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01379C-418A-83CC-7440-157A782BF7F0}"/>
                </a:ext>
              </a:extLst>
            </p:cNvPr>
            <p:cNvCxnSpPr>
              <a:cxnSpLocks/>
            </p:cNvCxnSpPr>
            <p:nvPr/>
          </p:nvCxnSpPr>
          <p:spPr>
            <a:xfrm>
              <a:off x="5670362" y="5567560"/>
              <a:ext cx="389567" cy="221836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1EADC22-8DDD-A29D-B431-935600CAC9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9929" y="5221278"/>
              <a:ext cx="600582" cy="57353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35D0665-0E73-064E-CB47-C87B083C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413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Schematic Layout For The Next Group of Experiments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26579B-FBAC-4B74-B926-E77421D20D2D}"/>
              </a:ext>
            </a:extLst>
          </p:cNvPr>
          <p:cNvSpPr txBox="1">
            <a:spLocks/>
          </p:cNvSpPr>
          <p:nvPr/>
        </p:nvSpPr>
        <p:spPr>
          <a:xfrm>
            <a:off x="0" y="581378"/>
            <a:ext cx="9144000" cy="47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Phase I Experiments – Hall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DE2C4-41DB-8E08-F028-49B4885AAB61}"/>
              </a:ext>
            </a:extLst>
          </p:cNvPr>
          <p:cNvSpPr txBox="1"/>
          <p:nvPr/>
        </p:nvSpPr>
        <p:spPr>
          <a:xfrm>
            <a:off x="185299" y="1630041"/>
            <a:ext cx="3265714" cy="23083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 the features of previous Hall A and C experiments, create an optimized future program w/ the CEBAF CW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20C30F-D62A-A7FB-9D4E-ECF1EF6E680D}"/>
              </a:ext>
            </a:extLst>
          </p:cNvPr>
          <p:cNvSpPr txBox="1"/>
          <p:nvPr/>
        </p:nvSpPr>
        <p:spPr>
          <a:xfrm>
            <a:off x="160463" y="5525480"/>
            <a:ext cx="3725333" cy="584775"/>
          </a:xfrm>
          <a:prstGeom prst="rect">
            <a:avLst/>
          </a:prstGeom>
          <a:noFill/>
          <a:ln>
            <a:solidFill>
              <a:srgbClr val="121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212C4"/>
                </a:solidFill>
              </a:rPr>
              <a:t>HKS &amp; </a:t>
            </a:r>
            <a:r>
              <a:rPr lang="en-US" sz="1600" b="1" dirty="0" err="1">
                <a:solidFill>
                  <a:srgbClr val="1212C4"/>
                </a:solidFill>
              </a:rPr>
              <a:t>Enge</a:t>
            </a:r>
            <a:r>
              <a:rPr lang="en-US" sz="1600" b="1" dirty="0">
                <a:solidFill>
                  <a:srgbClr val="1212C4"/>
                </a:solidFill>
              </a:rPr>
              <a:t> (K</a:t>
            </a:r>
            <a:r>
              <a:rPr lang="en-US" sz="1600" b="1" baseline="30000" dirty="0">
                <a:solidFill>
                  <a:srgbClr val="1212C4"/>
                </a:solidFill>
              </a:rPr>
              <a:t>+</a:t>
            </a:r>
            <a:r>
              <a:rPr lang="en-US" sz="1600" b="1" dirty="0">
                <a:solidFill>
                  <a:srgbClr val="1212C4"/>
                </a:solidFill>
              </a:rPr>
              <a:t> </a:t>
            </a:r>
            <a:r>
              <a:rPr lang="en-US" sz="1600" b="1" dirty="0">
                <a:solidFill>
                  <a:srgbClr val="1212C4"/>
                </a:solidFill>
                <a:sym typeface="Symbol"/>
              </a:rPr>
              <a:t></a:t>
            </a:r>
            <a:r>
              <a:rPr lang="en-US" sz="1600" b="1" baseline="30000" dirty="0">
                <a:solidFill>
                  <a:srgbClr val="1212C4"/>
                </a:solidFill>
                <a:sym typeface="Symbol"/>
              </a:rPr>
              <a:t>-</a:t>
            </a:r>
            <a:r>
              <a:rPr lang="en-US" sz="1600" b="1" dirty="0">
                <a:solidFill>
                  <a:srgbClr val="1212C4"/>
                </a:solidFill>
              </a:rPr>
              <a:t>):  Decay </a:t>
            </a:r>
            <a:r>
              <a:rPr lang="en-US" sz="1600" b="1" dirty="0">
                <a:solidFill>
                  <a:srgbClr val="1212C4"/>
                </a:solidFill>
                <a:sym typeface="Symbol"/>
              </a:rPr>
              <a:t></a:t>
            </a:r>
            <a:r>
              <a:rPr lang="en-US" sz="1600" b="1" baseline="30000" dirty="0">
                <a:solidFill>
                  <a:srgbClr val="1212C4"/>
                </a:solidFill>
                <a:sym typeface="Symbol"/>
              </a:rPr>
              <a:t>-</a:t>
            </a:r>
            <a:r>
              <a:rPr lang="en-US" sz="1600" b="1" dirty="0">
                <a:solidFill>
                  <a:srgbClr val="1212C4"/>
                </a:solidFill>
              </a:rPr>
              <a:t> spectroscopy</a:t>
            </a:r>
          </a:p>
          <a:p>
            <a:r>
              <a:rPr lang="en-US" sz="1600" b="1" dirty="0">
                <a:solidFill>
                  <a:srgbClr val="1212C4"/>
                </a:solidFill>
              </a:rPr>
              <a:t>E12-15-008A/E12-20-013A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1E3EE3-0A9C-3C56-7D19-98CAB17D74C7}"/>
              </a:ext>
            </a:extLst>
          </p:cNvPr>
          <p:cNvSpPr txBox="1"/>
          <p:nvPr/>
        </p:nvSpPr>
        <p:spPr>
          <a:xfrm>
            <a:off x="155049" y="4395324"/>
            <a:ext cx="369146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HES &amp; HKS (e, </a:t>
            </a:r>
            <a:r>
              <a:rPr lang="en-US" sz="1600" b="1" dirty="0" err="1">
                <a:solidFill>
                  <a:srgbClr val="FF0000"/>
                </a:solidFill>
              </a:rPr>
              <a:t>e’K</a:t>
            </a:r>
            <a:r>
              <a:rPr lang="en-US" sz="1600" b="1" baseline="30000" dirty="0">
                <a:solidFill>
                  <a:srgbClr val="FF0000"/>
                </a:solidFill>
              </a:rPr>
              <a:t>+</a:t>
            </a:r>
            <a:r>
              <a:rPr lang="en-US" sz="1600" b="1" dirty="0">
                <a:solidFill>
                  <a:srgbClr val="FF0000"/>
                </a:solidFill>
              </a:rPr>
              <a:t>):  Mass spectroscopy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E12-24-004, E12-24-011, E12-24-013,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E12-24-003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AB08C0-B282-F993-0C94-FCF8568F4757}"/>
              </a:ext>
            </a:extLst>
          </p:cNvPr>
          <p:cNvSpPr txBox="1"/>
          <p:nvPr/>
        </p:nvSpPr>
        <p:spPr>
          <a:xfrm>
            <a:off x="8847462" y="6519446"/>
            <a:ext cx="296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6643525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37546</TotalTime>
  <Words>1684</Words>
  <Application>Microsoft Macintosh PowerPoint</Application>
  <PresentationFormat>On-screen Show (4:3)</PresentationFormat>
  <Paragraphs>243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Agency FB</vt:lpstr>
      <vt:lpstr>Arial</vt:lpstr>
      <vt:lpstr>Book Antiqua</vt:lpstr>
      <vt:lpstr>Calibri</vt:lpstr>
      <vt:lpstr>Lucida Sans</vt:lpstr>
      <vt:lpstr>Symbol</vt:lpstr>
      <vt:lpstr>Times New Roman</vt:lpstr>
      <vt:lpstr>Wingdings</vt:lpstr>
      <vt:lpstr>Wingdings 2</vt:lpstr>
      <vt:lpstr>Wingdings 3</vt:lpstr>
      <vt:lpstr>Office Theme</vt:lpstr>
      <vt:lpstr>Apex</vt:lpstr>
      <vt:lpstr>PowerPoint Presentation</vt:lpstr>
      <vt:lpstr>Introduction</vt:lpstr>
      <vt:lpstr>Introduction – cont.</vt:lpstr>
      <vt:lpstr>Hypernuclear Experiments at JLab Using  CW Electron Beam </vt:lpstr>
      <vt:lpstr>Hall C Program During CEBAF 6GeV Period</vt:lpstr>
      <vt:lpstr>Hypernuclear Program Highlights from 6 GeV Era</vt:lpstr>
      <vt:lpstr>JLab Hypernuclear Program To Date</vt:lpstr>
      <vt:lpstr>Hypernuclei in wide mass range</vt:lpstr>
      <vt:lpstr>Schematic Layout For The Next Group of Experiments</vt:lpstr>
      <vt:lpstr>E12-24-004: Study CSB in P-shell Hypernuclei</vt:lpstr>
      <vt:lpstr>The Goal of E12-24-004 Experiment</vt:lpstr>
      <vt:lpstr>E12-24-013: Isospin Dependence in LNN Interaction (40Ca and 48Ca to 40LK and 48LK with large isospin difference)</vt:lpstr>
      <vt:lpstr>E12-24-013: Isospin Dependence in LNN Interaction (40Ca and 48Ca to 40LK and 48LK with large isospin difference)</vt:lpstr>
      <vt:lpstr>E12-24-013: Isospin Dependence in LNN Interaction (40Ca and 48Ca to 40LK and 48LK with large isospin difference)</vt:lpstr>
      <vt:lpstr>E12-24-013: Isospin Dependence in LNN Interaction (40Ca and 48Ca to 40LK and 48LK with large isospin difference)</vt:lpstr>
      <vt:lpstr>PowerPoint Presentation</vt:lpstr>
      <vt:lpstr>E12-24-011: Study Triaxially Deformed Nucleus -- Probing The Interior Of A Nucleus by L Particle --</vt:lpstr>
      <vt:lpstr>E12-24-011: Study Triaxially Deformed Nucleus -- Probing The Interior Of A Nucleus by L Particle --</vt:lpstr>
      <vt:lpstr>E12-24-011: Study Triaxially Deformed Nucleus -- Probing The Interior Of A Nucleus by L Particle --</vt:lpstr>
      <vt:lpstr>E12-24-011: Study Triaxially Deformed Nucleus -- Probing The Interior Of A Nucleus by L Particle --</vt:lpstr>
      <vt:lpstr>E12-15-008A/E12-20-013A: Decay Pion Spectroscopy -- Ground State of Light Hypernuclei via Hyperfragments --</vt:lpstr>
      <vt:lpstr>E12-15-008A/E12-20-013A: Decay Pion Spectroscopy -- Ground State of Light Hypernuclei via Hyperfragments --</vt:lpstr>
      <vt:lpstr>Summary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P12-10-001:  Study of Light Hypernuclei by Pionic Decay at Jlab Physics Objectives</dc:title>
  <dc:creator>tangl</dc:creator>
  <cp:lastModifiedBy>Liguang Tang</cp:lastModifiedBy>
  <cp:revision>115</cp:revision>
  <dcterms:created xsi:type="dcterms:W3CDTF">2013-06-15T18:49:51Z</dcterms:created>
  <dcterms:modified xsi:type="dcterms:W3CDTF">2024-08-07T01:23:58Z</dcterms:modified>
</cp:coreProperties>
</file>