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525" r:id="rId2"/>
    <p:sldId id="2706" r:id="rId3"/>
    <p:sldId id="2707" r:id="rId4"/>
    <p:sldId id="2513" r:id="rId5"/>
    <p:sldId id="2529" r:id="rId6"/>
    <p:sldId id="2530" r:id="rId7"/>
    <p:sldId id="2638" r:id="rId8"/>
    <p:sldId id="2531" r:id="rId9"/>
    <p:sldId id="2658" r:id="rId10"/>
    <p:sldId id="2659" r:id="rId11"/>
    <p:sldId id="2660" r:id="rId12"/>
    <p:sldId id="2661" r:id="rId13"/>
    <p:sldId id="2662" r:id="rId14"/>
    <p:sldId id="2704" r:id="rId15"/>
    <p:sldId id="2663" r:id="rId16"/>
    <p:sldId id="2718" r:id="rId17"/>
    <p:sldId id="2709" r:id="rId18"/>
    <p:sldId id="2710" r:id="rId19"/>
    <p:sldId id="1934" r:id="rId20"/>
    <p:sldId id="2712" r:id="rId21"/>
    <p:sldId id="1951" r:id="rId22"/>
    <p:sldId id="2480" r:id="rId23"/>
    <p:sldId id="2546" r:id="rId24"/>
    <p:sldId id="2432" r:id="rId25"/>
    <p:sldId id="2494" r:id="rId26"/>
    <p:sldId id="2433" r:id="rId27"/>
    <p:sldId id="2717" r:id="rId28"/>
    <p:sldId id="2632" r:id="rId29"/>
    <p:sldId id="2328" r:id="rId30"/>
    <p:sldId id="2414" r:id="rId31"/>
    <p:sldId id="2705" r:id="rId32"/>
    <p:sldId id="2441" r:id="rId33"/>
    <p:sldId id="2723" r:id="rId34"/>
    <p:sldId id="2543" r:id="rId35"/>
    <p:sldId id="2693" r:id="rId36"/>
    <p:sldId id="2356" r:id="rId37"/>
    <p:sldId id="2694" r:id="rId38"/>
    <p:sldId id="2698" r:id="rId39"/>
    <p:sldId id="2700" r:id="rId40"/>
    <p:sldId id="2701" r:id="rId41"/>
    <p:sldId id="2719" r:id="rId42"/>
    <p:sldId id="2363" r:id="rId43"/>
    <p:sldId id="2524" r:id="rId44"/>
    <p:sldId id="2722" r:id="rId45"/>
    <p:sldId id="2713" r:id="rId46"/>
    <p:sldId id="2396" r:id="rId47"/>
    <p:sldId id="2720" r:id="rId48"/>
    <p:sldId id="2721" r:id="rId49"/>
    <p:sldId id="2724" r:id="rId50"/>
  </p:sldIdLst>
  <p:sldSz cx="12192000" cy="6858000"/>
  <p:notesSz cx="7315200" cy="9601200"/>
  <p:custDataLst>
    <p:tags r:id="rId5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CD3F"/>
    <a:srgbClr val="FFC319"/>
    <a:srgbClr val="F2B300"/>
    <a:srgbClr val="CC9900"/>
    <a:srgbClr val="FFFF99"/>
    <a:srgbClr val="FFFFCC"/>
    <a:srgbClr val="00FFFF"/>
    <a:srgbClr val="FFFF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974" autoAdjust="0"/>
  </p:normalViewPr>
  <p:slideViewPr>
    <p:cSldViewPr>
      <p:cViewPr varScale="1">
        <p:scale>
          <a:sx n="128" d="100"/>
          <a:sy n="128" d="100"/>
        </p:scale>
        <p:origin x="96" y="1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0" d="100"/>
        <a:sy n="140" d="100"/>
      </p:scale>
      <p:origin x="0" y="-16210"/>
    </p:cViewPr>
  </p:sorterViewPr>
  <p:notesViewPr>
    <p:cSldViewPr>
      <p:cViewPr varScale="1">
        <p:scale>
          <a:sx n="84" d="100"/>
          <a:sy n="84" d="100"/>
        </p:scale>
        <p:origin x="379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slide footer_blue_6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44464"/>
            <a:ext cx="9753600" cy="55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slide header_64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38400" y="0"/>
            <a:ext cx="9753600" cy="16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83201" y="160020"/>
            <a:ext cx="2030307" cy="32004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80B18B65-4CBA-DB46-9D73-AD0C58E7BE22}" type="datetime1">
              <a:rPr lang="en-US" smtClean="0"/>
              <a:pPr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812800" y="9041131"/>
            <a:ext cx="5852160" cy="24003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746241" y="9119474"/>
            <a:ext cx="567267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9CA05E24-A365-DF40-BF27-0C4D1E380F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6358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/>
          <a:lstStyle>
            <a:lvl1pPr algn="r">
              <a:defRPr sz="1300"/>
            </a:lvl1pPr>
          </a:lstStyle>
          <a:p>
            <a:fld id="{4C269693-4B73-3F4B-BE08-27CE2957F7EB}" type="datetime1">
              <a:rPr lang="en-US" smtClean="0"/>
              <a:pPr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747" tIns="47873" rIns="95747" bIns="4787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5747" tIns="47873" rIns="95747" bIns="4787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l">
              <a:defRPr sz="1300"/>
            </a:lvl1pPr>
          </a:lstStyle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5747" tIns="47873" rIns="95747" bIns="47873" rtlCol="0" anchor="b"/>
          <a:lstStyle>
            <a:lvl1pPr algn="r">
              <a:defRPr sz="1300"/>
            </a:lvl1pPr>
          </a:lstStyle>
          <a:p>
            <a:fld id="{BB1A7F71-A600-874B-8C52-75C3F91F2DF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0098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25+5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83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8075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Go to ”Insert (View) | Header and Footer" to add your organization, sponsor, meeting name here; then, click "Apply to All"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1A7F71-A600-874B-8C52-75C3F91F2DF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865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4241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0" y="-1278447"/>
            <a:ext cx="12192000" cy="1042416"/>
          </a:xfrm>
          <a:prstGeom prst="rect">
            <a:avLst/>
          </a:prstGeom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14451" y="1671639"/>
            <a:ext cx="10261600" cy="1069975"/>
          </a:xfrm>
        </p:spPr>
        <p:txBody>
          <a:bodyPr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14451" y="3125788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9" name="Picture 8" descr="title footer_Blue_646.jpg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6794500"/>
            <a:ext cx="12192000" cy="63500"/>
          </a:xfrm>
          <a:prstGeom prst="rect">
            <a:avLst/>
          </a:prstGeom>
          <a:gradFill flip="none" rotWithShape="0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9525">
            <a:noFill/>
            <a:miter lim="800000"/>
            <a:headEnd/>
            <a:tailEnd/>
          </a:ln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0"/>
            <a:ext cx="1067274" cy="10668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153964" y="228600"/>
            <a:ext cx="1370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80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NANJING</a:t>
            </a:r>
            <a:r>
              <a:rPr kumimoji="1" lang="zh-CN" altLang="en-US" sz="1800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 </a:t>
            </a:r>
          </a:p>
        </p:txBody>
      </p:sp>
      <p:sp>
        <p:nvSpPr>
          <p:cNvPr id="4" name="文本框 3"/>
          <p:cNvSpPr txBox="1"/>
          <p:nvPr userDrawn="1"/>
        </p:nvSpPr>
        <p:spPr>
          <a:xfrm>
            <a:off x="240506" y="515035"/>
            <a:ext cx="1816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1" dirty="0">
                <a:solidFill>
                  <a:schemeClr val="accent1">
                    <a:lumMod val="50000"/>
                  </a:schemeClr>
                </a:solidFill>
                <a:latin typeface="Adobe Hebrew" charset="0"/>
                <a:ea typeface="Adobe Hebrew" charset="0"/>
                <a:cs typeface="Adobe Hebrew" charset="0"/>
              </a:rPr>
              <a:t>UNIVERSITY</a:t>
            </a:r>
            <a:endParaRPr kumimoji="1" lang="zh-CN" altLang="en-US" b="1" dirty="0">
              <a:solidFill>
                <a:schemeClr val="accent1">
                  <a:lumMod val="50000"/>
                </a:schemeClr>
              </a:solidFill>
              <a:latin typeface="Adobe Hebrew" charset="0"/>
              <a:ea typeface="Adobe Hebrew" charset="0"/>
              <a:cs typeface="Adobe Hebrew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12 Wkshp Hadron Physics &amp; Opportunities Worldwide, Dalian - 24/08/04-09      (42)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12 Wkshp Hadron Physics &amp; Opportunities Worldwide, Dalian - 24/08/04-09      (42)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75000"/>
                  </a:schemeClr>
                </a:solidFill>
              </a:defRPr>
            </a:lvl2pPr>
            <a:lvl3pPr>
              <a:defRPr sz="1600">
                <a:solidFill>
                  <a:schemeClr val="tx2">
                    <a:lumMod val="75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75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68684" y="6611938"/>
            <a:ext cx="4523316" cy="255011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3000" b="1" cap="none" baseline="0"/>
            </a:lvl1pPr>
          </a:lstStyle>
          <a:p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45400" y="6629400"/>
            <a:ext cx="4704744" cy="381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 u="none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88358" y="6629400"/>
            <a:ext cx="4394201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12 Wkshp Hadron Physics &amp; Opportunities Worldwide, Dalian - 24/08/04-09      (42)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12 Wkshp Hadron Physics &amp; Opportunities Worldwide, Dalian - 24/08/04-09      (42)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12 Wkshp Hadron Physics &amp; Opportunities Worldwide, Dalian - 24/08/04-09      (42)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479550"/>
          </a:xfrm>
        </p:spPr>
        <p:txBody>
          <a:bodyPr anchor="t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752601"/>
            <a:ext cx="4011084" cy="4419600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3357" y="6596148"/>
            <a:ext cx="4868025" cy="228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12 Wkshp Hadron Physics &amp; Opportunities Worldwide, Dalian - 24/08/04-09      (42)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12 Wkshp Hadron Physics &amp; Opportunities Worldwide, Dalian - 24/08/04-09      (42)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4699"/>
            <a:ext cx="12192000" cy="530352"/>
          </a:xfrm>
          <a:prstGeom prst="rect">
            <a:avLst/>
          </a:prstGeom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9631" y="1018446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387110" y="6505575"/>
            <a:ext cx="2796116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76301" y="6307138"/>
            <a:ext cx="792268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 i="1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80801" y="6489701"/>
            <a:ext cx="512233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/>
            </a:lvl1pPr>
          </a:lstStyle>
          <a:p>
            <a:fld id="{87034D8C-3CB4-402A-BC46-2AB14C0FE9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58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6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•"/>
        <a:defRPr sz="1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Char char="–"/>
        <a:defRPr sz="14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1F497D"/>
        </a:buClr>
        <a:buFont typeface="Arial" charset="0"/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hyperlink" Target="http://inp.nju.edu.cn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q=http%3A%2F%2Fcpc.ihep.ac.cn%2Farticle%2Fdoi%2F10.1088%2F1674-1137%2F44%2F8%2F083102&amp;sa=D&amp;sntz=1&amp;usg=AFQjCNG6FBW7FVAvE_kugoNC2xYymh1WmA" TargetMode="External"/><Relationship Id="rId3" Type="http://schemas.openxmlformats.org/officeDocument/2006/relationships/image" Target="../media/image310.png"/><Relationship Id="rId7" Type="http://schemas.openxmlformats.org/officeDocument/2006/relationships/hyperlink" Target="http://www.google.com/url?q=http%3A%2F%2Finspirehep.net%2Frecord%2F1771514%3Fln%3Den&amp;sa=D&amp;sntz=1&amp;usg=AFQjCNET20BeXjPH93dCyyROC0b_FEzg6w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hyperlink" Target="https://inspirehep.net/literature/2637736" TargetMode="External"/><Relationship Id="rId4" Type="http://schemas.openxmlformats.org/officeDocument/2006/relationships/hyperlink" Target="http://inspirehep.net/record/1504060?ln=en" TargetMode="Externa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q=http%3A%2F%2Fcpc.ihep.ac.cn%2Farticle%2Fdoi%2F10.1088%2F1674-1137%2F44%2F8%2F083102&amp;sa=D&amp;sntz=1&amp;usg=AFQjCNG6FBW7FVAvE_kugoNC2xYymh1WmA" TargetMode="External"/><Relationship Id="rId3" Type="http://schemas.openxmlformats.org/officeDocument/2006/relationships/image" Target="../media/image250.png"/><Relationship Id="rId7" Type="http://schemas.openxmlformats.org/officeDocument/2006/relationships/hyperlink" Target="http://www.google.com/url?q=http%3A%2F%2Finspirehep.net%2Frecord%2F1771514%3Fln%3Den&amp;sa=D&amp;sntz=1&amp;usg=AFQjCNET20BeXjPH93dCyyROC0b_FEzg6w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27.jpg"/><Relationship Id="rId5" Type="http://schemas.openxmlformats.org/officeDocument/2006/relationships/hyperlink" Target="https://inspirehep.net/literature/2637736" TargetMode="External"/><Relationship Id="rId10" Type="http://schemas.openxmlformats.org/officeDocument/2006/relationships/image" Target="../media/image26.jpg"/><Relationship Id="rId4" Type="http://schemas.openxmlformats.org/officeDocument/2006/relationships/hyperlink" Target="http://inspirehep.net/record/1504060?ln=en" TargetMode="External"/><Relationship Id="rId9" Type="http://schemas.openxmlformats.org/officeDocument/2006/relationships/image" Target="../media/image2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2768352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physletb.2024.138823" TargetMode="External"/><Relationship Id="rId5" Type="http://schemas.openxmlformats.org/officeDocument/2006/relationships/hyperlink" Target="https://inspirehep.net/literature/2784400" TargetMode="External"/><Relationship Id="rId4" Type="http://schemas.openxmlformats.org/officeDocument/2006/relationships/hyperlink" Target="https://inspirehep.net/literature/2768352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1.pn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9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3.png"/><Relationship Id="rId7" Type="http://schemas.openxmlformats.org/officeDocument/2006/relationships/image" Target="../media/image460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image" Target="../media/image440.png"/><Relationship Id="rId4" Type="http://schemas.openxmlformats.org/officeDocument/2006/relationships/image" Target="../media/image48.jpeg"/><Relationship Id="rId9" Type="http://schemas.openxmlformats.org/officeDocument/2006/relationships/image" Target="../media/image47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hyperlink" Target="https://inspirehep.net/literature/2757016" TargetMode="External"/><Relationship Id="rId2" Type="http://schemas.openxmlformats.org/officeDocument/2006/relationships/image" Target="../media/image65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uthors.elsevier.com/a/1ietU1KC8BXpwR" TargetMode="External"/><Relationship Id="rId5" Type="http://schemas.openxmlformats.org/officeDocument/2006/relationships/hyperlink" Target="https://inspirehep.net/literature/2722695" TargetMode="External"/><Relationship Id="rId4" Type="http://schemas.openxmlformats.org/officeDocument/2006/relationships/image" Target="../media/image5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hyperlink" Target="https://inspirehep.net/literature/2757016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uthors.elsevier.com/a/1ietU1KC8BXpwR" TargetMode="External"/><Relationship Id="rId5" Type="http://schemas.openxmlformats.org/officeDocument/2006/relationships/hyperlink" Target="https://inspirehep.net/literature/2722695" TargetMode="External"/><Relationship Id="rId4" Type="http://schemas.openxmlformats.org/officeDocument/2006/relationships/image" Target="../media/image54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url?q=https%3A%2F%2Finspirehep.net%2Fliterature%2F1912339&amp;sa=D&amp;sntz=1&amp;usg=AOvVaw1rCIDDCEIyn_tYY0PdL5w9" TargetMode="External"/><Relationship Id="rId3" Type="http://schemas.openxmlformats.org/officeDocument/2006/relationships/image" Target="../media/image55.jpg"/><Relationship Id="rId7" Type="http://schemas.openxmlformats.org/officeDocument/2006/relationships/hyperlink" Target="https://www.google.com/url?q=https%3A%2F%2Finp.nju.edu.cn%2FPublications%2FBytime%2F20210827%2Fi205272.html&amp;sa=D&amp;sntz=1&amp;usg=AOvVaw2R5qtTDbv3c5-w9iSVjUtD" TargetMode="External"/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5" Type="http://schemas.openxmlformats.org/officeDocument/2006/relationships/image" Target="../media/image45.jpg"/><Relationship Id="rId4" Type="http://schemas.openxmlformats.org/officeDocument/2006/relationships/image" Target="../media/image56.jpg"/><Relationship Id="rId9" Type="http://schemas.openxmlformats.org/officeDocument/2006/relationships/hyperlink" Target="https://www.google.com/url?q=https%3A%2F%2Fiopscience.iop.org%2Fjournal%2F0256-307X%2Fpage%2FExpress_Letters&amp;sa=D&amp;sntz=1&amp;usg=AOvVaw1wr4Zzihwh798kH9caBrrC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1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spirehep.net/literature/2790831" TargetMode="External"/><Relationship Id="rId5" Type="http://schemas.openxmlformats.org/officeDocument/2006/relationships/image" Target="../media/image610.png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7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inp.nju.edu.cn/Publications/Bytime/20230216/i238578.html" TargetMode="External"/><Relationship Id="rId7" Type="http://schemas.openxmlformats.org/officeDocument/2006/relationships/image" Target="../media/image58.jpe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hyperlink" Target="https://cpl.iphy.ac.cn/10.1088/0256-307X/40/4/041201#1" TargetMode="External"/><Relationship Id="rId4" Type="http://schemas.openxmlformats.org/officeDocument/2006/relationships/hyperlink" Target="https://inspirehep.net/literature/2632768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0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inspirehep.net/literature/2768352" TargetMode="External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inspirehep.net/literature/1899696" TargetMode="External"/><Relationship Id="rId3" Type="http://schemas.openxmlformats.org/officeDocument/2006/relationships/image" Target="../media/image662.png"/><Relationship Id="rId7" Type="http://schemas.openxmlformats.org/officeDocument/2006/relationships/hyperlink" Target="https://inp.nju.edu.cn/Publications/Bytime/20210806/i204801.html" TargetMode="Externa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search/hep-ph?searchtype=author&amp;query=Raya%2C+K" TargetMode="External"/><Relationship Id="rId5" Type="http://schemas.openxmlformats.org/officeDocument/2006/relationships/image" Target="../media/image69.jpeg"/><Relationship Id="rId4" Type="http://schemas.openxmlformats.org/officeDocument/2006/relationships/hyperlink" Target="http://inspirehep.net/record/1629169?ln=en" TargetMode="External"/><Relationship Id="rId9" Type="http://schemas.openxmlformats.org/officeDocument/2006/relationships/hyperlink" Target="https://rdcu.be/cxbw3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58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9.jpeg"/><Relationship Id="rId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F6EBAD-AE4D-6B3F-6DDB-77FD71CED3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82" y="1039696"/>
            <a:ext cx="12202082" cy="58183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2400" y="1737192"/>
            <a:ext cx="12202082" cy="9694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5700" i="1" dirty="0">
              <a:ln w="0">
                <a:solidFill>
                  <a:schemeClr val="tx2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Lucida Handwriting" panose="03010101010101010101" pitchFamily="66" charset="0"/>
            </a:endParaRPr>
          </a:p>
        </p:txBody>
      </p:sp>
      <p:sp>
        <p:nvSpPr>
          <p:cNvPr id="15" name="Title 14"/>
          <p:cNvSpPr>
            <a:spLocks noGrp="1"/>
          </p:cNvSpPr>
          <p:nvPr>
            <p:ph type="ctrTitle"/>
          </p:nvPr>
        </p:nvSpPr>
        <p:spPr>
          <a:xfrm>
            <a:off x="2509838" y="1447801"/>
            <a:ext cx="7696200" cy="1069975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509838" y="2895600"/>
            <a:ext cx="6400800" cy="1752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Subtitle 7"/>
          <p:cNvSpPr txBox="1">
            <a:spLocks/>
          </p:cNvSpPr>
          <p:nvPr/>
        </p:nvSpPr>
        <p:spPr bwMode="auto">
          <a:xfrm>
            <a:off x="6172200" y="4916"/>
            <a:ext cx="601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000" kern="0" dirty="0">
                <a:solidFill>
                  <a:schemeClr val="bg1"/>
                </a:solidFill>
              </a:rPr>
              <a:t>Craig Roberts … </a:t>
            </a:r>
            <a:r>
              <a:rPr lang="en-US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http://inp.nju.edu.cn/</a:t>
            </a:r>
            <a:endParaRPr lang="en-US" sz="2000" kern="0" dirty="0">
              <a:solidFill>
                <a:schemeClr val="bg1"/>
              </a:solidFill>
            </a:endParaRP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0CD000EE-0D0D-4F96-8253-6D55DF13EF80}"/>
              </a:ext>
            </a:extLst>
          </p:cNvPr>
          <p:cNvSpPr txBox="1">
            <a:spLocks/>
          </p:cNvSpPr>
          <p:nvPr/>
        </p:nvSpPr>
        <p:spPr bwMode="auto">
          <a:xfrm>
            <a:off x="-152399" y="5410200"/>
            <a:ext cx="12191999" cy="165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80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Recent Progress in Continuum Strong QCD</a:t>
            </a:r>
            <a:endParaRPr lang="en-US" sz="7200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  <a:p>
            <a:pPr algn="ctr"/>
            <a:endParaRPr lang="en-US" sz="6000" b="1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52EF143-E305-4E80-8CCC-B91CAC053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-48926"/>
            <a:ext cx="1908200" cy="1081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A91752-E202-4C64-B120-5810F17E0440}"/>
              </a:ext>
            </a:extLst>
          </p:cNvPr>
          <p:cNvSpPr txBox="1"/>
          <p:nvPr/>
        </p:nvSpPr>
        <p:spPr>
          <a:xfrm>
            <a:off x="10299700" y="-54597"/>
            <a:ext cx="1892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Grant no. 12135007</a:t>
            </a:r>
          </a:p>
        </p:txBody>
      </p:sp>
    </p:spTree>
    <p:extLst>
      <p:ext uri="{BB962C8B-B14F-4D97-AF65-F5344CB8AC3E}">
        <p14:creationId xmlns:p14="http://schemas.microsoft.com/office/powerpoint/2010/main" val="5154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03EC-CBF2-41E0-9F83-DE9B30B6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Modern Understanding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Grew Slowly from </a:t>
            </a:r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ench Script MT" panose="03020402040607040605" pitchFamily="66" charset="0"/>
              </a:rPr>
              <a:t>Ancient</a:t>
            </a: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Origins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More than 40 years ago </a:t>
                </a:r>
              </a:p>
              <a:p>
                <a:pPr marL="400050" lvl="1" indent="0">
                  <a:buNone/>
                </a:pPr>
                <a:r>
                  <a:rPr lang="en-US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Dynamical mass generation in continuum quantum chromodynamics,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J.M. Cornwall, Phys. Rev. D </a:t>
                </a:r>
                <a:r>
                  <a:rPr lang="en-US" sz="2200" b="1" dirty="0">
                    <a:solidFill>
                      <a:schemeClr val="accent1">
                        <a:lumMod val="50000"/>
                      </a:schemeClr>
                    </a:solidFill>
                  </a:rPr>
                  <a:t>26 (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1981) 1453 …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∼1050</m:t>
                    </m:r>
                  </m:oMath>
                </a14:m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 citations </a:t>
                </a: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Owing to strong self-interactions, gluon </a:t>
                </a:r>
                <a:r>
                  <a:rPr lang="en-US" sz="2400" dirty="0" err="1">
                    <a:solidFill>
                      <a:schemeClr val="accent1">
                        <a:lumMod val="50000"/>
                      </a:schemeClr>
                    </a:solidFill>
                  </a:rPr>
                  <a:t>partons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gluon quasiparticles,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	described by a mass function that is large at infrared momenta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22" t="-1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1D4CE-A8F9-4B06-8C67-BCF7DCD9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AE176-565E-4537-98CA-9812B2D0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1EFA2-3997-479D-8C21-94B4D8B8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6" descr="3gluon4gluon.gif">
            <a:extLst>
              <a:ext uri="{FF2B5EF4-FFF2-40B4-BE49-F238E27FC236}">
                <a16:creationId xmlns:a16="http://schemas.microsoft.com/office/drawing/2014/main" id="{DE46E9F2-A2FF-4232-90C8-C5C91296B0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782909" y="2332892"/>
            <a:ext cx="3294183" cy="121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73176-5E4C-4EEF-BC48-8F9E8067F3E7}"/>
              </a:ext>
            </a:extLst>
          </p:cNvPr>
          <p:cNvSpPr txBox="1"/>
          <p:nvPr/>
        </p:nvSpPr>
        <p:spPr>
          <a:xfrm>
            <a:off x="9584812" y="1834072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3-gluon vertex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01342-9569-4E83-9190-49D1B9C2871F}"/>
              </a:ext>
            </a:extLst>
          </p:cNvPr>
          <p:cNvSpPr txBox="1"/>
          <p:nvPr/>
        </p:nvSpPr>
        <p:spPr>
          <a:xfrm>
            <a:off x="9614164" y="3655175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4-gluon vertex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C094B5-E572-4E68-BB93-B3D343F0F9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1" y="3657600"/>
            <a:ext cx="4034633" cy="2648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75B9A6-F3B7-44A2-8757-5B481C8A3BF0}"/>
              </a:ext>
            </a:extLst>
          </p:cNvPr>
          <p:cNvSpPr txBox="1"/>
          <p:nvPr/>
        </p:nvSpPr>
        <p:spPr>
          <a:xfrm>
            <a:off x="2598585" y="4458809"/>
            <a:ext cx="1697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Gluon propagator … </a:t>
            </a:r>
            <a:r>
              <a:rPr lang="en-US" sz="1600" dirty="0">
                <a:solidFill>
                  <a:srgbClr val="0070C0"/>
                </a:solidFill>
              </a:rPr>
              <a:t>c</a:t>
            </a:r>
            <a:r>
              <a:rPr lang="en-GB" sz="1600" dirty="0" err="1">
                <a:solidFill>
                  <a:srgbClr val="0070C0"/>
                </a:solidFill>
              </a:rPr>
              <a:t>ontinuum</a:t>
            </a:r>
            <a:r>
              <a:rPr lang="en-GB" sz="1600" dirty="0">
                <a:solidFill>
                  <a:srgbClr val="0070C0"/>
                </a:solidFill>
              </a:rPr>
              <a:t> and lattice QCD agree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432FE2-BF44-4A81-A5E4-5B9ABE40CC45}"/>
              </a:ext>
            </a:extLst>
          </p:cNvPr>
          <p:cNvSpPr txBox="1"/>
          <p:nvPr/>
        </p:nvSpPr>
        <p:spPr>
          <a:xfrm>
            <a:off x="5213083" y="4009129"/>
            <a:ext cx="3626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8000"/>
                </a:solidFill>
              </a:rPr>
              <a:t>Truly </a:t>
            </a:r>
            <a:r>
              <a:rPr lang="en-GB" u="sng" dirty="0">
                <a:solidFill>
                  <a:srgbClr val="008000"/>
                </a:solidFill>
              </a:rPr>
              <a:t>mass from nothing</a:t>
            </a:r>
            <a:r>
              <a:rPr lang="en-GB" i="1" dirty="0">
                <a:solidFill>
                  <a:srgbClr val="008000"/>
                </a:solidFill>
              </a:rPr>
              <a:t> </a:t>
            </a:r>
          </a:p>
          <a:p>
            <a:r>
              <a:rPr lang="en-GB" i="1" dirty="0">
                <a:solidFill>
                  <a:srgbClr val="008000"/>
                </a:solidFill>
              </a:rPr>
              <a:t>An interacting theory, written in terms of massless gluon fields, produces dressed gluon fields that are characterised by a mass function that is large at infrared momenta 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B8402-6667-4B6D-81E6-D21AB5F5984F}"/>
              </a:ext>
            </a:extLst>
          </p:cNvPr>
          <p:cNvSpPr txBox="1"/>
          <p:nvPr/>
        </p:nvSpPr>
        <p:spPr>
          <a:xfrm>
            <a:off x="8612773" y="4572000"/>
            <a:ext cx="362611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QCD fact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Continuum theory and lattice simulations agree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Empirical verification?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37A9E7-EB8D-2B1A-9405-ECF06E752954}"/>
              </a:ext>
            </a:extLst>
          </p:cNvPr>
          <p:cNvSpPr txBox="1"/>
          <p:nvPr/>
        </p:nvSpPr>
        <p:spPr>
          <a:xfrm>
            <a:off x="3559646" y="1289802"/>
            <a:ext cx="5029200" cy="5170646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means</a:t>
            </a:r>
          </a:p>
          <a:p>
            <a:pPr algn="ctr"/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Gluons are massive – Schwinger Mechanism</a:t>
            </a:r>
            <a:endParaRPr lang="en-US" sz="6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230E93-E9BD-B01B-D084-7B566C129759}"/>
                  </a:ext>
                </a:extLst>
              </p:cNvPr>
              <p:cNvSpPr txBox="1"/>
              <p:nvPr/>
            </p:nvSpPr>
            <p:spPr>
              <a:xfrm>
                <a:off x="249565" y="3849988"/>
                <a:ext cx="360035" cy="608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F230E93-E9BD-B01B-D084-7B566C129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5" y="3849988"/>
                <a:ext cx="360035" cy="608821"/>
              </a:xfrm>
              <a:prstGeom prst="rect">
                <a:avLst/>
              </a:prstGeom>
              <a:blipFill>
                <a:blip r:embed="rId5"/>
                <a:stretch>
                  <a:fillRect b="-10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F82EF29-FC6B-B204-76D5-5892A8A575DE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013" y="3946143"/>
            <a:ext cx="358642" cy="208256"/>
          </a:xfrm>
          <a:prstGeom prst="straightConnector1">
            <a:avLst/>
          </a:prstGeom>
          <a:ln w="19050">
            <a:solidFill>
              <a:srgbClr val="0099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3D79ECB-B1CB-4F02-9175-46388628B7C1}"/>
              </a:ext>
            </a:extLst>
          </p:cNvPr>
          <p:cNvSpPr txBox="1"/>
          <p:nvPr/>
        </p:nvSpPr>
        <p:spPr>
          <a:xfrm>
            <a:off x="152400" y="165954"/>
            <a:ext cx="3124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D. Binosi, </a:t>
            </a:r>
            <a:r>
              <a:rPr lang="en-AU" sz="1300" i="1" dirty="0">
                <a:solidFill>
                  <a:schemeClr val="accent6">
                    <a:lumMod val="75000"/>
                  </a:schemeClr>
                </a:solidFill>
              </a:rPr>
              <a:t>Emergent Hadron Mass in Strong Dynamics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, Few Body Syst. </a:t>
            </a:r>
            <a:r>
              <a:rPr lang="en-AU" sz="1300" b="1" dirty="0">
                <a:solidFill>
                  <a:schemeClr val="accent6">
                    <a:lumMod val="75000"/>
                  </a:schemeClr>
                </a:solidFill>
              </a:rPr>
              <a:t>63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 (2022) 42.</a:t>
            </a:r>
          </a:p>
          <a:p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M. N. Ferreira, J. </a:t>
            </a:r>
            <a:r>
              <a:rPr lang="en-AU" sz="1300" dirty="0" err="1">
                <a:solidFill>
                  <a:schemeClr val="accent6">
                    <a:lumMod val="75000"/>
                  </a:schemeClr>
                </a:solidFill>
              </a:rPr>
              <a:t>Papavassiliou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AU" sz="1300" i="1" dirty="0">
                <a:solidFill>
                  <a:schemeClr val="accent6">
                    <a:lumMod val="75000"/>
                  </a:schemeClr>
                </a:solidFill>
              </a:rPr>
              <a:t>Gauge Sector Dynamics in QCD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, Particles </a:t>
            </a:r>
            <a:r>
              <a:rPr lang="en-AU" sz="13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  <a:r>
              <a:rPr lang="en-AU" sz="1300" dirty="0">
                <a:solidFill>
                  <a:schemeClr val="accent6">
                    <a:lumMod val="75000"/>
                  </a:schemeClr>
                </a:solidFill>
              </a:rPr>
              <a:t> (1) (2023) 312–363.</a:t>
            </a:r>
          </a:p>
        </p:txBody>
      </p:sp>
    </p:spTree>
    <p:extLst>
      <p:ext uri="{BB962C8B-B14F-4D97-AF65-F5344CB8AC3E}">
        <p14:creationId xmlns:p14="http://schemas.microsoft.com/office/powerpoint/2010/main" val="2506514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4810126"/>
            <a:ext cx="9144000" cy="1362075"/>
          </a:xfrm>
        </p:spPr>
        <p:txBody>
          <a:bodyPr/>
          <a:lstStyle/>
          <a:p>
            <a:pPr algn="ctr"/>
            <a:r>
              <a:rPr lang="en-US" sz="60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QCD’s Running Coupling</a:t>
            </a:r>
            <a:endParaRPr lang="en-US" sz="6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 descr="QCDalp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0" y="298598"/>
            <a:ext cx="4268960" cy="4511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67152" y="2286000"/>
            <a:ext cx="1971181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⇐</a:t>
            </a:r>
          </a:p>
          <a:p>
            <a:r>
              <a:rPr lang="en-GB" b="1" dirty="0">
                <a:solidFill>
                  <a:srgbClr val="C00000"/>
                </a:solidFill>
              </a:rPr>
              <a:t>What’s happening </a:t>
            </a:r>
          </a:p>
          <a:p>
            <a:r>
              <a:rPr lang="en-GB" b="1" dirty="0">
                <a:solidFill>
                  <a:srgbClr val="C00000"/>
                </a:solidFill>
              </a:rPr>
              <a:t>out here?!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7655166" y="6619863"/>
            <a:ext cx="4486940" cy="381000"/>
          </a:xfrm>
        </p:spPr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26B2BD-1CDC-4CBC-9778-C4D73AEF71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556" y="75407"/>
            <a:ext cx="1574444" cy="15744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C6CC6C-178B-41C0-9DE7-DEAF020F3007}"/>
              </a:ext>
            </a:extLst>
          </p:cNvPr>
          <p:cNvSpPr txBox="1"/>
          <p:nvPr/>
        </p:nvSpPr>
        <p:spPr>
          <a:xfrm>
            <a:off x="381000" y="1417990"/>
            <a:ext cx="2119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This is where we live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2892F5-F9AE-EE93-4105-3F7C8F2BE30F}"/>
              </a:ext>
            </a:extLst>
          </p:cNvPr>
          <p:cNvSpPr txBox="1"/>
          <p:nvPr/>
        </p:nvSpPr>
        <p:spPr>
          <a:xfrm>
            <a:off x="7502766" y="1602656"/>
            <a:ext cx="479174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Asymptotic Freedom</a:t>
            </a:r>
          </a:p>
          <a:p>
            <a:r>
              <a:rPr lang="en-AU" sz="2800" i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Interaction becomes weaker </a:t>
            </a:r>
          </a:p>
          <a:p>
            <a:r>
              <a:rPr lang="en-AU" sz="2800" i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as energy grows</a:t>
            </a:r>
          </a:p>
          <a:p>
            <a:r>
              <a:rPr lang="en-AU" sz="2800" i="1" dirty="0">
                <a:ln w="0"/>
                <a:solidFill>
                  <a:srgbClr val="008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(as charges get closer together)</a:t>
            </a:r>
          </a:p>
        </p:txBody>
      </p:sp>
    </p:spTree>
    <p:extLst>
      <p:ext uri="{BB962C8B-B14F-4D97-AF65-F5344CB8AC3E}">
        <p14:creationId xmlns:p14="http://schemas.microsoft.com/office/powerpoint/2010/main" val="358485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web page&#10;&#10;Description automatically generated">
            <a:extLst>
              <a:ext uri="{FF2B5EF4-FFF2-40B4-BE49-F238E27FC236}">
                <a16:creationId xmlns:a16="http://schemas.microsoft.com/office/drawing/2014/main" id="{272F79D7-344B-40B9-BAE2-9ACED8AEE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228600"/>
            <a:ext cx="6831616" cy="4284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A25F891-D03C-4ADA-A76B-36FEBDA2B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12 Wkshp Hadron Physics &amp; Opportunities Worldwide, Dalian - 24/08/04-09      (42)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BB618-96EC-4866-99BE-7B192F70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49C99CD1-8313-4EEE-9698-A6495B04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pic>
        <p:nvPicPr>
          <p:cNvPr id="7" name="Picture 6" descr="A close-up of a text&#10;&#10;Description automatically generated">
            <a:extLst>
              <a:ext uri="{FF2B5EF4-FFF2-40B4-BE49-F238E27FC236}">
                <a16:creationId xmlns:a16="http://schemas.microsoft.com/office/drawing/2014/main" id="{7FA6FD38-83D1-C5EB-E974-1AB364363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862" y="1518324"/>
            <a:ext cx="5867400" cy="4730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A8C5D47-E2E4-562B-16E2-115B7BE75F37}"/>
              </a:ext>
            </a:extLst>
          </p:cNvPr>
          <p:cNvSpPr/>
          <p:nvPr/>
        </p:nvSpPr>
        <p:spPr bwMode="auto">
          <a:xfrm>
            <a:off x="6137028" y="1905000"/>
            <a:ext cx="5715000" cy="13716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4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82C8C5-E26E-4187-B9D0-FD1FF121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1231391"/>
            <a:ext cx="5737572" cy="4344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1D5C43-333B-49A0-B653-5068C8D0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Process independent 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effective charge = running coupling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</p:spPr>
            <p:txBody>
              <a:bodyPr/>
              <a:lstStyle/>
              <a:p>
                <a:r>
                  <a:rPr lang="en-GB" dirty="0"/>
                  <a:t>Modern theory enables unique QCD analogue of</a:t>
                </a:r>
              </a:p>
              <a:p>
                <a:pPr marL="0" indent="0">
                  <a:buNone/>
                </a:pPr>
                <a:r>
                  <a:rPr lang="en-GB" dirty="0"/>
                  <a:t>       “Gell-Mann – Low”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running charge to be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GB" sz="2200" dirty="0"/>
                  <a:t>    rigorously defined and calculated</a:t>
                </a:r>
              </a:p>
              <a:p>
                <a:r>
                  <a:rPr lang="en-GB" dirty="0"/>
                  <a:t>Analysis of QCD’s gauge sector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	        yields a  </a:t>
                </a:r>
                <a:r>
                  <a:rPr lang="en-GB" sz="2200" i="1" dirty="0">
                    <a:solidFill>
                      <a:srgbClr val="0000FF"/>
                    </a:solidFill>
                  </a:rPr>
                  <a:t>parameter-free prediction</a:t>
                </a:r>
              </a:p>
              <a:p>
                <a:r>
                  <a:rPr lang="en-GB" dirty="0"/>
                  <a:t>N.B. Qualitative change in </a:t>
                </a:r>
                <a:r>
                  <a:rPr lang="en-GB" i="1" dirty="0"/>
                  <a:t>α̂</a:t>
                </a:r>
                <a:r>
                  <a:rPr lang="en-GB" i="1" baseline="-25000" dirty="0"/>
                  <a:t>PI</a:t>
                </a:r>
                <a:r>
                  <a:rPr lang="en-GB" dirty="0"/>
                  <a:t>(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GB" dirty="0"/>
                  <a:t>) at 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</a:t>
                </a:r>
                <a:r>
                  <a:rPr lang="en-GB" dirty="0"/>
                  <a:t>≈ ½ </a:t>
                </a:r>
                <a:r>
                  <a:rPr lang="en-GB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GB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GB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/>
                  <a:t>No Landau Pole</a:t>
                </a:r>
              </a:p>
              <a:p>
                <a:pPr lvl="1"/>
                <a:r>
                  <a:rPr lang="en-GB" i="1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“Infrared Slavery” picture – linear potential – is not viable explanation of real-world confinement</a:t>
                </a:r>
              </a:p>
              <a:p>
                <a:r>
                  <a:rPr lang="en-GB" dirty="0"/>
                  <a:t>Below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GB" dirty="0"/>
                  <a:t>interactions become scale independent, just as they were in the Lagrangian; so, QCD becomes practically conformal again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  <a:blipFill>
                <a:blip r:embed="rId3"/>
                <a:stretch>
                  <a:fillRect l="-1283" t="-943" r="-1876" b="-1226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2DF46-5741-4D85-ABAA-739F12F7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E3A21-161E-4E4A-A56E-F5EFF8648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4CE32-E62C-400D-894C-6700F2C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7413D1-7F5A-46CF-9AE9-45C2B8655E80}"/>
              </a:ext>
            </a:extLst>
          </p:cNvPr>
          <p:cNvSpPr txBox="1"/>
          <p:nvPr/>
        </p:nvSpPr>
        <p:spPr>
          <a:xfrm>
            <a:off x="6879377" y="5334000"/>
            <a:ext cx="531262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Process independent strong running coupling</a:t>
            </a:r>
          </a:p>
          <a:p>
            <a:pPr>
              <a:spcAft>
                <a:spcPts val="300"/>
              </a:spcAft>
            </a:pP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Daniele Binosi </a:t>
            </a:r>
            <a:r>
              <a:rPr lang="en-GB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al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., </a:t>
            </a:r>
            <a:r>
              <a:rPr lang="en-GB" sz="1100" dirty="0">
                <a:hlinkClick r:id="rId4"/>
              </a:rPr>
              <a:t>arXiv:1612.04835 [</a:t>
            </a:r>
            <a:r>
              <a:rPr lang="en-GB" sz="1100" dirty="0" err="1">
                <a:hlinkClick r:id="rId4"/>
              </a:rPr>
              <a:t>nucl-th</a:t>
            </a:r>
            <a:r>
              <a:rPr lang="en-GB" sz="1100" dirty="0">
                <a:hlinkClick r:id="rId4"/>
              </a:rPr>
              <a:t>]</a:t>
            </a:r>
            <a:r>
              <a:rPr lang="en-GB" sz="1100" dirty="0"/>
              <a:t>, 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Phys. Rev. D 96 (2017) 054026/1-7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Experimental determination of the QCD effective charge α</a:t>
            </a:r>
            <a:r>
              <a:rPr lang="en-US" sz="1100" i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g1</a:t>
            </a: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(Q).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A.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Deur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 V. Burkert; J.-P. Chen; W.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Korsch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Particles 5 (2022) 171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100" b="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QCD Running Couplings and Effective Charges, </a:t>
            </a:r>
            <a:r>
              <a:rPr lang="en-AU" sz="11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Alexandre </a:t>
            </a:r>
            <a:r>
              <a:rPr lang="en-AU" sz="1100" b="0" i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Deur</a:t>
            </a:r>
            <a:r>
              <a:rPr lang="en-AU" sz="11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, Stanley J. Brodsky and Craig Roberts,  </a:t>
            </a:r>
            <a:r>
              <a:rPr lang="en-AU" sz="1100" b="0" i="0" u="sng" strike="noStrike" dirty="0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2303.00723 [hep-</a:t>
            </a:r>
            <a:r>
              <a:rPr lang="en-AU" sz="1100" b="0" i="0" u="sng" strike="noStrike" dirty="0" err="1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100" b="0" i="0" u="sng" strike="noStrike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Prog. Part.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Phys. </a:t>
            </a: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134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(2024) 104081</a:t>
            </a:r>
            <a:endParaRPr lang="en-AU" sz="11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GB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857808-0FD9-4E33-9248-3D46C6710FBF}"/>
              </a:ext>
            </a:extLst>
          </p:cNvPr>
          <p:cNvCxnSpPr>
            <a:cxnSpLocks/>
          </p:cNvCxnSpPr>
          <p:nvPr/>
        </p:nvCxnSpPr>
        <p:spPr>
          <a:xfrm flipV="1">
            <a:off x="5410200" y="1691814"/>
            <a:ext cx="1989224" cy="1636279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4508A3-EC3B-426C-A66D-1B9B2B3C4340}"/>
              </a:ext>
            </a:extLst>
          </p:cNvPr>
          <p:cNvSpPr/>
          <p:nvPr/>
        </p:nvSpPr>
        <p:spPr bwMode="auto">
          <a:xfrm>
            <a:off x="5715000" y="4166293"/>
            <a:ext cx="3834479" cy="808879"/>
          </a:xfrm>
          <a:custGeom>
            <a:avLst/>
            <a:gdLst>
              <a:gd name="connsiteX0" fmla="*/ 0 w 3872753"/>
              <a:gd name="connsiteY0" fmla="*/ 0 h 998423"/>
              <a:gd name="connsiteX1" fmla="*/ 2390588 w 3872753"/>
              <a:gd name="connsiteY1" fmla="*/ 998070 h 998423"/>
              <a:gd name="connsiteX2" fmla="*/ 3872753 w 3872753"/>
              <a:gd name="connsiteY2" fmla="*/ 89647 h 99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2753" h="998423">
                <a:moveTo>
                  <a:pt x="0" y="0"/>
                </a:moveTo>
                <a:cubicBezTo>
                  <a:pt x="872564" y="491564"/>
                  <a:pt x="1745129" y="983129"/>
                  <a:pt x="2390588" y="998070"/>
                </a:cubicBezTo>
                <a:cubicBezTo>
                  <a:pt x="3036047" y="1013011"/>
                  <a:pt x="3454400" y="551329"/>
                  <a:pt x="3872753" y="89647"/>
                </a:cubicBezTo>
              </a:path>
            </a:pathLst>
          </a:cu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9D4E01-C9B4-42D7-85B1-8944A6C8C416}"/>
              </a:ext>
            </a:extLst>
          </p:cNvPr>
          <p:cNvCxnSpPr/>
          <p:nvPr/>
        </p:nvCxnSpPr>
        <p:spPr bwMode="auto">
          <a:xfrm flipH="1">
            <a:off x="9560166" y="1282131"/>
            <a:ext cx="10687" cy="353772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72EA4F-77CB-432D-B7FC-3F0E73A9F83B}"/>
              </a:ext>
            </a:extLst>
          </p:cNvPr>
          <p:cNvSpPr txBox="1"/>
          <p:nvPr/>
        </p:nvSpPr>
        <p:spPr>
          <a:xfrm>
            <a:off x="0" y="1018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  </a:t>
            </a:r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orkshop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 Dyson-Schwinger Equations in Modern Mathematics </a:t>
            </a:r>
          </a:p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and Physics (DSEMP2014) Trento, Italy, September 22-26, 2014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FD0ED629-7C57-4718-A4FF-AC2B5C8999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56536"/>
            <a:ext cx="1128713" cy="424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2B9436-79FD-E64D-4846-9C28D2D0E2AC}"/>
              </a:ext>
            </a:extLst>
          </p:cNvPr>
          <p:cNvSpPr txBox="1"/>
          <p:nvPr/>
        </p:nvSpPr>
        <p:spPr>
          <a:xfrm>
            <a:off x="0" y="562722"/>
            <a:ext cx="56483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Effective charge from lattice QCD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, Zhu-Fang Cui, </a:t>
            </a:r>
            <a:r>
              <a:rPr lang="en-US" sz="11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Jin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-Li Zhang et al., </a:t>
            </a:r>
          </a:p>
          <a:p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NJU-INP 014/19, 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arXiv:1912.08232 [hep-</a:t>
            </a:r>
            <a:r>
              <a:rPr lang="en-US" sz="1100" i="1" u="none" strike="noStrike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ph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]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, 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8"/>
              </a:rPr>
              <a:t>Chin. Phys. C 44 (2020) 083102/1-10</a:t>
            </a:r>
            <a:endParaRPr lang="en-US" sz="11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377304-6237-423A-97E5-C366A65E4AD3}"/>
                  </a:ext>
                </a:extLst>
              </p:cNvPr>
              <p:cNvSpPr txBox="1"/>
              <p:nvPr/>
            </p:nvSpPr>
            <p:spPr>
              <a:xfrm>
                <a:off x="0" y="957590"/>
                <a:ext cx="155380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1100" b="1" i="1" smtClean="0">
                        <a:latin typeface="Cambria Math" panose="02040503050406030204" pitchFamily="18" charset="0"/>
                      </a:rPr>
                      <m:t>𝟐𝟓𝟑𝟐</m:t>
                    </m:r>
                  </m:oMath>
                </a14:m>
                <a:r>
                  <a:rPr lang="en-GB" sz="1100" b="1" dirty="0"/>
                  <a:t> total downloads</a:t>
                </a:r>
                <a:endParaRPr lang="en-US" sz="11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377304-6237-423A-97E5-C366A65E4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57590"/>
                <a:ext cx="1553803" cy="261610"/>
              </a:xfrm>
              <a:prstGeom prst="rect">
                <a:avLst/>
              </a:prstGeom>
              <a:blipFill>
                <a:blip r:embed="rId9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98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82C8C5-E26E-4187-B9D0-FD1FF1212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1231391"/>
            <a:ext cx="5737572" cy="4344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1D5C43-333B-49A0-B653-5068C8D09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Process independent 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effective charge = running coupling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</p:spPr>
            <p:txBody>
              <a:bodyPr/>
              <a:lstStyle/>
              <a:p>
                <a:r>
                  <a:rPr lang="en-GB" dirty="0"/>
                  <a:t>Modern theory enables unique QCD analogue of</a:t>
                </a:r>
              </a:p>
              <a:p>
                <a:pPr marL="0" indent="0">
                  <a:buNone/>
                </a:pPr>
                <a:r>
                  <a:rPr lang="en-GB" dirty="0"/>
                  <a:t>       “Gell-Mann – Low”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running charge to be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GB" sz="2200" dirty="0"/>
                  <a:t>    rigorously defined and calculated</a:t>
                </a:r>
              </a:p>
              <a:p>
                <a:r>
                  <a:rPr lang="en-GB" dirty="0"/>
                  <a:t>Analysis of QCD’s gauge sector </a:t>
                </a:r>
              </a:p>
              <a:p>
                <a:pPr marL="400050" lvl="1" indent="0">
                  <a:buNone/>
                </a:pPr>
                <a:r>
                  <a:rPr lang="en-GB" sz="2200" dirty="0"/>
                  <a:t>	        yields a  </a:t>
                </a:r>
                <a:r>
                  <a:rPr lang="en-GB" sz="2200" i="1" dirty="0">
                    <a:solidFill>
                      <a:srgbClr val="0000FF"/>
                    </a:solidFill>
                  </a:rPr>
                  <a:t>parameter-free prediction</a:t>
                </a:r>
              </a:p>
              <a:p>
                <a:r>
                  <a:rPr lang="en-GB" dirty="0"/>
                  <a:t>N.B. Qualitative change in </a:t>
                </a:r>
                <a:r>
                  <a:rPr lang="en-GB" i="1" dirty="0"/>
                  <a:t>α̂</a:t>
                </a:r>
                <a:r>
                  <a:rPr lang="en-GB" i="1" baseline="-25000" dirty="0"/>
                  <a:t>PI</a:t>
                </a:r>
                <a:r>
                  <a:rPr lang="en-GB" dirty="0"/>
                  <a:t>(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GB" dirty="0"/>
                  <a:t>) at </a:t>
                </a:r>
                <a:r>
                  <a:rPr lang="en-GB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</a:t>
                </a:r>
                <a:r>
                  <a:rPr lang="en-GB" dirty="0"/>
                  <a:t>≈ ½ </a:t>
                </a:r>
                <a:r>
                  <a:rPr lang="en-GB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GB" i="1" baseline="-25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</a:t>
                </a:r>
                <a:endParaRPr lang="en-GB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GB" dirty="0"/>
                  <a:t>No Landau Pole</a:t>
                </a:r>
              </a:p>
              <a:p>
                <a:pPr lvl="1"/>
                <a:r>
                  <a:rPr lang="en-GB" i="1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“Infrared Slavery” picture – linear potential – is not viable explanation of real-world confinement</a:t>
                </a:r>
              </a:p>
              <a:p>
                <a:r>
                  <a:rPr lang="en-GB" dirty="0"/>
                  <a:t>Below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∼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</m:acc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GB" b="0" i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GB" dirty="0"/>
                  <a:t>interactions become scale independent, just as they were in the Lagrangian; so, QCD becomes practically conformal again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2D5552-ACE1-4296-920F-17131EB81A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6172200" cy="4525963"/>
              </a:xfrm>
              <a:blipFill>
                <a:blip r:embed="rId3"/>
                <a:stretch>
                  <a:fillRect l="-1283" t="-943" r="-1876" b="-1226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42DF46-5741-4D85-ABAA-739F12F7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E3A21-161E-4E4A-A56E-F5EFF8648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4CE32-E62C-400D-894C-6700F2C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7413D1-7F5A-46CF-9AE9-45C2B8655E80}"/>
              </a:ext>
            </a:extLst>
          </p:cNvPr>
          <p:cNvSpPr txBox="1"/>
          <p:nvPr/>
        </p:nvSpPr>
        <p:spPr>
          <a:xfrm>
            <a:off x="6879377" y="5334000"/>
            <a:ext cx="5312624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ü"/>
            </a:pPr>
            <a:r>
              <a:rPr lang="en-GB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Process independent strong running coupling</a:t>
            </a:r>
          </a:p>
          <a:p>
            <a:pPr>
              <a:spcAft>
                <a:spcPts val="300"/>
              </a:spcAft>
            </a:pP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Daniele Binosi </a:t>
            </a:r>
            <a:r>
              <a:rPr lang="en-GB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al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., </a:t>
            </a:r>
            <a:r>
              <a:rPr lang="en-GB" sz="1100" dirty="0">
                <a:hlinkClick r:id="rId4"/>
              </a:rPr>
              <a:t>arXiv:1612.04835 [</a:t>
            </a:r>
            <a:r>
              <a:rPr lang="en-GB" sz="1100" dirty="0" err="1">
                <a:hlinkClick r:id="rId4"/>
              </a:rPr>
              <a:t>nucl-th</a:t>
            </a:r>
            <a:r>
              <a:rPr lang="en-GB" sz="1100" dirty="0">
                <a:hlinkClick r:id="rId4"/>
              </a:rPr>
              <a:t>]</a:t>
            </a:r>
            <a:r>
              <a:rPr lang="en-GB" sz="1100" dirty="0"/>
              <a:t>, </a:t>
            </a:r>
            <a:r>
              <a:rPr lang="en-GB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Phys. Rev. D 96 (2017) 054026/1-7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Experimental determination of the QCD effective charge α</a:t>
            </a:r>
            <a:r>
              <a:rPr lang="en-US" sz="1100" i="1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g1</a:t>
            </a:r>
            <a:r>
              <a:rPr lang="en-US" sz="11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(Q). </a:t>
            </a:r>
          </a:p>
          <a:p>
            <a:pPr>
              <a:spcAft>
                <a:spcPts val="300"/>
              </a:spcAft>
            </a:pP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A.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Deur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; V. Burkert; J.-P. Chen; W.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Korsch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Particles 5 (2022) 171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AU" sz="1100" b="0" i="1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QCD Running Couplings and Effective Charges, </a:t>
            </a:r>
            <a:r>
              <a:rPr lang="en-AU" sz="11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Alexandre </a:t>
            </a:r>
            <a:r>
              <a:rPr lang="en-AU" sz="1100" b="0" i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Deur</a:t>
            </a:r>
            <a:r>
              <a:rPr lang="en-AU" sz="1100" b="0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</a:rPr>
              <a:t>, Stanley J. Brodsky and Craig Roberts,  </a:t>
            </a:r>
            <a:r>
              <a:rPr lang="en-AU" sz="1100" b="0" i="0" u="sng" strike="noStrike" dirty="0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2303.00723 [hep-</a:t>
            </a:r>
            <a:r>
              <a:rPr lang="en-AU" sz="1100" b="0" i="0" u="sng" strike="noStrike" dirty="0" err="1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100" b="0" i="0" u="sng" strike="noStrike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Prog. Part. </a:t>
            </a:r>
            <a:r>
              <a:rPr lang="en-US" sz="11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Nucl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Phys. </a:t>
            </a:r>
            <a:r>
              <a:rPr lang="en-US" sz="11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134</a:t>
            </a:r>
            <a:r>
              <a:rPr lang="en-US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(2024) 104081</a:t>
            </a:r>
            <a:endParaRPr lang="en-AU" sz="11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US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en-GB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D857808-0FD9-4E33-9248-3D46C6710FBF}"/>
              </a:ext>
            </a:extLst>
          </p:cNvPr>
          <p:cNvCxnSpPr>
            <a:cxnSpLocks/>
          </p:cNvCxnSpPr>
          <p:nvPr/>
        </p:nvCxnSpPr>
        <p:spPr>
          <a:xfrm flipV="1">
            <a:off x="5410200" y="1691814"/>
            <a:ext cx="1989224" cy="1636279"/>
          </a:xfrm>
          <a:prstGeom prst="straightConnector1">
            <a:avLst/>
          </a:prstGeom>
          <a:ln w="28575">
            <a:solidFill>
              <a:srgbClr val="0000FF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4508A3-EC3B-426C-A66D-1B9B2B3C4340}"/>
              </a:ext>
            </a:extLst>
          </p:cNvPr>
          <p:cNvSpPr/>
          <p:nvPr/>
        </p:nvSpPr>
        <p:spPr bwMode="auto">
          <a:xfrm>
            <a:off x="5715000" y="4166293"/>
            <a:ext cx="3834479" cy="808879"/>
          </a:xfrm>
          <a:custGeom>
            <a:avLst/>
            <a:gdLst>
              <a:gd name="connsiteX0" fmla="*/ 0 w 3872753"/>
              <a:gd name="connsiteY0" fmla="*/ 0 h 998423"/>
              <a:gd name="connsiteX1" fmla="*/ 2390588 w 3872753"/>
              <a:gd name="connsiteY1" fmla="*/ 998070 h 998423"/>
              <a:gd name="connsiteX2" fmla="*/ 3872753 w 3872753"/>
              <a:gd name="connsiteY2" fmla="*/ 89647 h 998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72753" h="998423">
                <a:moveTo>
                  <a:pt x="0" y="0"/>
                </a:moveTo>
                <a:cubicBezTo>
                  <a:pt x="872564" y="491564"/>
                  <a:pt x="1745129" y="983129"/>
                  <a:pt x="2390588" y="998070"/>
                </a:cubicBezTo>
                <a:cubicBezTo>
                  <a:pt x="3036047" y="1013011"/>
                  <a:pt x="3454400" y="551329"/>
                  <a:pt x="3872753" y="89647"/>
                </a:cubicBezTo>
              </a:path>
            </a:pathLst>
          </a:custGeom>
          <a:noFill/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9D4E01-C9B4-42D7-85B1-8944A6C8C416}"/>
              </a:ext>
            </a:extLst>
          </p:cNvPr>
          <p:cNvCxnSpPr/>
          <p:nvPr/>
        </p:nvCxnSpPr>
        <p:spPr bwMode="auto">
          <a:xfrm flipH="1">
            <a:off x="9560166" y="1282131"/>
            <a:ext cx="10687" cy="3537720"/>
          </a:xfrm>
          <a:prstGeom prst="line">
            <a:avLst/>
          </a:prstGeom>
          <a:noFill/>
          <a:ln w="19050" cap="flat" cmpd="sng" algn="ctr">
            <a:solidFill>
              <a:schemeClr val="tx2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372EA4F-77CB-432D-B7FC-3F0E73A9F83B}"/>
              </a:ext>
            </a:extLst>
          </p:cNvPr>
          <p:cNvSpPr txBox="1"/>
          <p:nvPr/>
        </p:nvSpPr>
        <p:spPr>
          <a:xfrm>
            <a:off x="0" y="1018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  </a:t>
            </a:r>
            <a:r>
              <a:rPr lang="en-US" sz="1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orkshop</a:t>
            </a:r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on Dyson-Schwinger Equations in Modern Mathematics </a:t>
            </a:r>
          </a:p>
          <a:p>
            <a:r>
              <a:rPr lang="en-US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and Physics (DSEMP2014) Trento, Italy, September 22-26, 2014</a:t>
            </a:r>
          </a:p>
        </p:txBody>
      </p:sp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FD0ED629-7C57-4718-A4FF-AC2B5C8999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" y="56536"/>
            <a:ext cx="1128713" cy="4240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2B9436-79FD-E64D-4846-9C28D2D0E2AC}"/>
              </a:ext>
            </a:extLst>
          </p:cNvPr>
          <p:cNvSpPr txBox="1"/>
          <p:nvPr/>
        </p:nvSpPr>
        <p:spPr>
          <a:xfrm>
            <a:off x="0" y="562722"/>
            <a:ext cx="56483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Effective charge from lattice QCD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, Zhu-Fang Cui, </a:t>
            </a:r>
            <a:r>
              <a:rPr lang="en-US" sz="11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Jin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-Li Zhang et al., </a:t>
            </a:r>
          </a:p>
          <a:p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NJU-INP 014/19, 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arXiv:1912.08232 [hep-</a:t>
            </a:r>
            <a:r>
              <a:rPr lang="en-US" sz="1100" i="1" u="none" strike="noStrike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ph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7"/>
              </a:rPr>
              <a:t>]</a:t>
            </a:r>
            <a:r>
              <a:rPr lang="en-US" sz="11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</a:rPr>
              <a:t>, </a:t>
            </a:r>
            <a:r>
              <a:rPr lang="en-US" sz="1100" i="1" u="none" strike="noStrike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/>
                <a:hlinkClick r:id="rId8"/>
              </a:rPr>
              <a:t>Chin. Phys. C 44 (2020) 083102/1-10</a:t>
            </a:r>
            <a:endParaRPr lang="en-US" sz="11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377304-6237-423A-97E5-C366A65E4AD3}"/>
                  </a:ext>
                </a:extLst>
              </p:cNvPr>
              <p:cNvSpPr txBox="1"/>
              <p:nvPr/>
            </p:nvSpPr>
            <p:spPr>
              <a:xfrm>
                <a:off x="0" y="957590"/>
                <a:ext cx="155380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sz="1100" b="1" i="1" smtClean="0">
                        <a:latin typeface="Cambria Math" panose="02040503050406030204" pitchFamily="18" charset="0"/>
                      </a:rPr>
                      <m:t>𝟐𝟓𝟑𝟐</m:t>
                    </m:r>
                  </m:oMath>
                </a14:m>
                <a:r>
                  <a:rPr lang="en-GB" sz="1100" b="1" dirty="0"/>
                  <a:t> total downloads</a:t>
                </a:r>
                <a:endParaRPr lang="en-US" sz="1100" b="1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0377304-6237-423A-97E5-C366A65E4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57590"/>
                <a:ext cx="1553803" cy="261610"/>
              </a:xfrm>
              <a:prstGeom prst="rect">
                <a:avLst/>
              </a:prstGeom>
              <a:blipFill>
                <a:blip r:embed="rId9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close-up of a book cover&#10;&#10;Description automatically generated">
            <a:extLst>
              <a:ext uri="{FF2B5EF4-FFF2-40B4-BE49-F238E27FC236}">
                <a16:creationId xmlns:a16="http://schemas.microsoft.com/office/drawing/2014/main" id="{408B2A3A-9B68-8FBE-7EA8-9B4DC6D43D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756" y="1996400"/>
            <a:ext cx="5918786" cy="38181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2FF1E3-A863-7FAC-AF00-CA2DF166829F}"/>
              </a:ext>
            </a:extLst>
          </p:cNvPr>
          <p:cNvSpPr txBox="1"/>
          <p:nvPr/>
        </p:nvSpPr>
        <p:spPr>
          <a:xfrm>
            <a:off x="3020587" y="2004391"/>
            <a:ext cx="11133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dirty="0"/>
              <a:t>May 2024</a:t>
            </a:r>
          </a:p>
        </p:txBody>
      </p:sp>
      <p:pic>
        <p:nvPicPr>
          <p:cNvPr id="18" name="Picture 17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804D5ED-FDE4-3DDE-93F7-2670887BBDF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0" y="2339353"/>
            <a:ext cx="256794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9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330205-1B06-484C-BAF6-D925AA608E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3939" y="2362201"/>
            <a:ext cx="2529422" cy="1916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C7954-E2E9-4BAD-8822-8AAA182F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Basics</a:t>
            </a:r>
            <a:endParaRPr lang="en-US" sz="44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27CE-2842-4F01-8A5E-FC6016E490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36637"/>
            <a:ext cx="10972800" cy="4525963"/>
          </a:xfrm>
        </p:spPr>
        <p:txBody>
          <a:bodyPr/>
          <a:lstStyle/>
          <a:p>
            <a:r>
              <a:rPr lang="en-GB" dirty="0"/>
              <a:t>Absent Higgs boson couplings, QCD Lagrangian is scale invariant</a:t>
            </a:r>
          </a:p>
          <a:p>
            <a:r>
              <a:rPr lang="en-US" dirty="0"/>
              <a:t>Yet … </a:t>
            </a:r>
          </a:p>
          <a:p>
            <a:pPr lvl="1"/>
            <a:r>
              <a:rPr lang="en-US" sz="2200" dirty="0"/>
              <a:t>Massless gluons become massive</a:t>
            </a:r>
          </a:p>
          <a:p>
            <a:pPr lvl="1"/>
            <a:r>
              <a:rPr lang="en-US" sz="2200" dirty="0"/>
              <a:t>A momentum-dependent charge is produced</a:t>
            </a:r>
          </a:p>
          <a:p>
            <a:pPr lvl="1"/>
            <a:r>
              <a:rPr lang="en-US" sz="2200" dirty="0"/>
              <a:t>Massless quarks become massive</a:t>
            </a:r>
          </a:p>
          <a:p>
            <a:r>
              <a:rPr lang="en-US" dirty="0"/>
              <a:t>EHM is expressed in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EVERY strong interaction observable</a:t>
            </a:r>
          </a:p>
          <a:p>
            <a:r>
              <a:rPr lang="en-US" dirty="0"/>
              <a:t>Challenge to Theory = </a:t>
            </a:r>
          </a:p>
          <a:p>
            <a:pPr marL="800100" lvl="2" indent="0">
              <a:buNone/>
            </a:pPr>
            <a:r>
              <a:rPr lang="en-US" sz="2200" dirty="0"/>
              <a:t>Elucidate all observable consequences of these phenomena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and highlight the paths to measuring them</a:t>
            </a:r>
          </a:p>
          <a:p>
            <a:r>
              <a:rPr lang="en-US" dirty="0"/>
              <a:t>Challenge to Experiment = </a:t>
            </a:r>
          </a:p>
          <a:p>
            <a:pPr marL="800100" lvl="2" indent="0">
              <a:buNone/>
            </a:pPr>
            <a:r>
              <a:rPr lang="en-US" sz="2200" dirty="0"/>
              <a:t>Test the theory predictions so that </a:t>
            </a:r>
          </a:p>
          <a:p>
            <a:pPr marL="800100" lvl="2" indent="0">
              <a:spcBef>
                <a:spcPts val="0"/>
              </a:spcBef>
              <a:buNone/>
            </a:pPr>
            <a:r>
              <a:rPr lang="en-US" sz="2200" dirty="0"/>
              <a:t>the boundaries of the Standard Model can finally be drawn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1E6A-84E8-41AC-AE0A-97EF0356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C975F-D009-452C-89E8-42390092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C9FE4-EB73-43B5-9651-AA0616A8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A492C55D-2CEC-4AF0-85E8-9FC69F7FF1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057" y="365198"/>
            <a:ext cx="2539082" cy="1667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C5BDA307-F8E5-4F17-A460-94533575D4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072" y="2650776"/>
            <a:ext cx="2627903" cy="1988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1D16D8-1757-A5D9-4BC4-0A0A299EF490}"/>
              </a:ext>
            </a:extLst>
          </p:cNvPr>
          <p:cNvSpPr txBox="1"/>
          <p:nvPr/>
        </p:nvSpPr>
        <p:spPr>
          <a:xfrm>
            <a:off x="8008206" y="1138955"/>
            <a:ext cx="1581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gerian" panose="04020705040A02060702" pitchFamily="82" charset="0"/>
              </a:rPr>
              <a:t>Three pillars of EHM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0360660-4D51-86AF-7082-9850A81AEACC}"/>
              </a:ext>
            </a:extLst>
          </p:cNvPr>
          <p:cNvCxnSpPr>
            <a:cxnSpLocks/>
          </p:cNvCxnSpPr>
          <p:nvPr/>
        </p:nvCxnSpPr>
        <p:spPr bwMode="auto">
          <a:xfrm flipV="1">
            <a:off x="9144000" y="3269306"/>
            <a:ext cx="679595" cy="183609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0F4DEC-FDD3-1643-9AA2-1A3AB4CB958B}"/>
                  </a:ext>
                </a:extLst>
              </p:cNvPr>
              <p:cNvSpPr txBox="1"/>
              <p:nvPr/>
            </p:nvSpPr>
            <p:spPr>
              <a:xfrm>
                <a:off x="8112231" y="5105400"/>
                <a:ext cx="4079769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AU" sz="2400" i="1" smtClean="0">
                        <a:ln w="0"/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3×</m:t>
                    </m:r>
                    <m:r>
                      <a:rPr lang="en-AU" sz="2400" i="1" smtClean="0">
                        <a:ln w="0"/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𝑀</m:t>
                    </m:r>
                    <m:d>
                      <m:dPr>
                        <m:ctrlPr>
                          <a:rPr lang="en-AU" sz="2400" i="1" smtClean="0">
                            <a:ln w="0"/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400" i="1" smtClean="0">
                            <a:ln w="0"/>
                            <a:solidFill>
                              <a:schemeClr val="accent1">
                                <a:lumMod val="75000"/>
                              </a:schemeClr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r>
                  <a:rPr lang="en-AU" sz="2400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sets the scale of the proton mass.  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AU" sz="2400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Meson-loops provide </a:t>
                </a:r>
                <a14:m>
                  <m:oMath xmlns:m="http://schemas.openxmlformats.org/officeDocument/2006/math">
                    <m:r>
                      <a:rPr lang="en-AU" sz="2400" i="1" smtClean="0">
                        <a:ln w="0"/>
                        <a:solidFill>
                          <a:schemeClr val="accent1">
                            <a:lumMod val="75000"/>
                          </a:schemeClr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20</m:t>
                    </m:r>
                  </m:oMath>
                </a14:m>
                <a:r>
                  <a:rPr lang="en-AU" sz="2400" dirty="0">
                    <a:ln w="0"/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% quantum corrections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A0F4DEC-FDD3-1643-9AA2-1A3AB4CB9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2231" y="5105400"/>
                <a:ext cx="4079769" cy="1569660"/>
              </a:xfrm>
              <a:prstGeom prst="rect">
                <a:avLst/>
              </a:prstGeom>
              <a:blipFill>
                <a:blip r:embed="rId5"/>
                <a:stretch>
                  <a:fillRect l="-2541" t="-3502" b="-1011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085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4E51A-62C3-4064-B659-E1F166D91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784" y="4602162"/>
            <a:ext cx="11353800" cy="17224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en-GB" sz="5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Charting EHM using</a:t>
            </a:r>
            <a:br>
              <a:rPr lang="en-GB" sz="5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50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High Intensity, High Luminosity Facilities</a:t>
            </a:r>
            <a:endParaRPr lang="en-US" sz="50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11B66B-D257-4D41-AAD7-7619FAD58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E95F3-F296-482C-851F-DEB8AEB8A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D8E5C-8E63-4A6C-BB9E-E554DE3E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E8C02-7B8D-41C7-AAA8-915D0E21F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1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EAC3B3-0B82-477C-85FE-B10D6C4B7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5" y="243661"/>
            <a:ext cx="4396925" cy="955853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D4564C8-3F0B-4FF3-A972-8FECA559F6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543" y="2057497"/>
            <a:ext cx="2131714" cy="206109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id="{B4E8F698-EEDE-4E0A-95B6-CE61D51F56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1968513"/>
            <a:ext cx="2131714" cy="20541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CC4FD71F-7B4B-F1CC-5595-9B7D8C523C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6331" y="1374323"/>
            <a:ext cx="1733884" cy="24551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  <a:headEnd/>
            <a:tailEnd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FC47032-569E-4DE5-B22D-327AFF9CCB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321" y="382037"/>
            <a:ext cx="4207444" cy="1173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 descr="A logo with blue and green text&#10;&#10;Description automatically generated">
            <a:extLst>
              <a:ext uri="{FF2B5EF4-FFF2-40B4-BE49-F238E27FC236}">
                <a16:creationId xmlns:a16="http://schemas.microsoft.com/office/drawing/2014/main" id="{D499FCEA-375E-F3AF-EE3D-B9F4D16CE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503" y="364256"/>
            <a:ext cx="2275038" cy="11316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close-up of a logo&#10;&#10;Description automatically generated">
            <a:extLst>
              <a:ext uri="{FF2B5EF4-FFF2-40B4-BE49-F238E27FC236}">
                <a16:creationId xmlns:a16="http://schemas.microsoft.com/office/drawing/2014/main" id="{E30A473D-A07F-C10F-8DFD-AAC60A9A04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660" y="2242988"/>
            <a:ext cx="2720340" cy="13944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322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7A14-B903-4F08-BFA5-AB71A70E9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6883" y="4875257"/>
            <a:ext cx="7975601" cy="8906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5400" dirty="0">
                <a:ln/>
                <a:solidFill>
                  <a:schemeClr val="accent3"/>
                </a:solidFill>
              </a:rPr>
              <a:t>Nucleon &amp; Its Resonances</a:t>
            </a:r>
            <a:endParaRPr lang="en-US" sz="5400" i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BF165-AA29-4011-B880-9F5C20034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1D006-3878-41F0-8269-1B794FDD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30E09-5CE1-4256-92FB-EA6A8523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489B8-7578-49C7-B8F4-89C2E364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AA0BA4-8439-F4C5-DF1B-E0E791EC95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3548" y="381000"/>
            <a:ext cx="5084903" cy="4263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594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sunset, light, blur, night sky&#10;&#10;Description automatically generated">
            <a:extLst>
              <a:ext uri="{FF2B5EF4-FFF2-40B4-BE49-F238E27FC236}">
                <a16:creationId xmlns:a16="http://schemas.microsoft.com/office/drawing/2014/main" id="{73347FF2-6316-A52F-D34A-EC57CDC901E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C7954-E2E9-4BAD-8822-8AAA182F3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Charting EHM</a:t>
            </a:r>
            <a:endParaRPr lang="en-US" sz="44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BE27CE-2842-4F01-8A5E-FC6016E490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1277600" cy="5316538"/>
              </a:xfrm>
            </p:spPr>
            <p:txBody>
              <a:bodyPr/>
              <a:lstStyle/>
              <a:p>
                <a:r>
                  <a:rPr lang="en-GB" dirty="0"/>
                  <a:t>Proton was discovered 100 years ago … It is stable; hence, an ideal target in experiments</a:t>
                </a:r>
              </a:p>
              <a:p>
                <a:r>
                  <a:rPr lang="en-GB" dirty="0"/>
                  <a:t>But just as studying the hydrogen atom ground state didn’t give us QED,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dirty="0"/>
                  <a:t>	focusing on the ground state of only one form of hadron matter will not solve QCD</a:t>
                </a:r>
              </a:p>
              <a:p>
                <a:r>
                  <a:rPr lang="en-GB" dirty="0"/>
                  <a:t>New era is dawning … high energy + high luminosity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b="0" dirty="0"/>
                  <a:t>	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</a:t>
                </a:r>
                <a:r>
                  <a:rPr lang="en-GB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Science can move beyond the focus on the proton</a:t>
                </a:r>
                <a:endParaRPr lang="en-GB" dirty="0">
                  <a:solidFill>
                    <a:srgbClr val="FF0000"/>
                  </a:solidFill>
                </a:endParaRPr>
              </a:p>
              <a:p>
                <a:r>
                  <a:rPr lang="en-GB" dirty="0"/>
                  <a:t>Precision studies of the structure of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GB" sz="2200" dirty="0"/>
                  <a:t>Nature’s most fundamental Nambu-Goldstone bosons (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GB" sz="2200" dirty="0"/>
                  <a:t> &amp; </a:t>
                </a:r>
                <a:r>
                  <a:rPr lang="en-GB" sz="2200" i="1" dirty="0"/>
                  <a:t>K</a:t>
                </a:r>
                <a:r>
                  <a:rPr lang="en-GB" sz="2200" dirty="0"/>
                  <a:t>) will become possible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GB" sz="2200" dirty="0"/>
                  <a:t>Baryon excited states </a:t>
                </a:r>
              </a:p>
              <a:p>
                <a:pPr lvl="2"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Baryons are the most fundamental three-body systems in Nature</a:t>
                </a:r>
              </a:p>
              <a:p>
                <a:pPr lvl="2"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2200" dirty="0"/>
                  <a:t>If we don’t understand how QCD, a </a:t>
                </a:r>
                <a:r>
                  <a:rPr lang="en-US" sz="2200" u="sng" dirty="0"/>
                  <a:t>Poincaré-invariant quantum field theory</a:t>
                </a:r>
                <a:r>
                  <a:rPr lang="en-US" sz="2200" dirty="0"/>
                  <a:t>, builds each of the baryons in the complete spectrum, then we don't understand Nature. </a:t>
                </a:r>
              </a:p>
              <a:p>
                <a:pPr>
                  <a:spcBef>
                    <a:spcPts val="0"/>
                  </a:spcBef>
                </a:pPr>
                <a:r>
                  <a:rPr lang="en-US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EHM is </a:t>
                </a:r>
                <a:r>
                  <a:rPr lang="en-US" sz="2400" u="sng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not</a:t>
                </a:r>
                <a:r>
                  <a:rPr lang="en-US" sz="24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immutable</a:t>
                </a:r>
                <a:r>
                  <a:rPr lang="en-US" sz="2400" dirty="0"/>
                  <a:t> 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its manifestations are manifold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experience </a:t>
                </a:r>
                <a14:m>
                  <m:oMath xmlns:m="http://schemas.openxmlformats.org/officeDocument/2006/math"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200" dirty="0"/>
                  <a:t> each hadron reveals different facets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One piece does not complete a puzzle</a:t>
                </a:r>
                <a:endParaRPr lang="en-GB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BE27CE-2842-4F01-8A5E-FC6016E490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1277600" cy="5316538"/>
              </a:xfrm>
              <a:blipFill>
                <a:blip r:embed="rId3"/>
                <a:stretch>
                  <a:fillRect l="-865" t="-803" b="-412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221E6A-84E8-41AC-AE0A-97EF0356F7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C975F-D009-452C-89E8-423900927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C9FE4-EB73-43B5-9651-AA0616A8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 descr="A white puzzle with a missing piece&#10;&#10;Description automatically generated">
            <a:extLst>
              <a:ext uri="{FF2B5EF4-FFF2-40B4-BE49-F238E27FC236}">
                <a16:creationId xmlns:a16="http://schemas.microsoft.com/office/drawing/2014/main" id="{B76BFE6B-3F1C-5CA2-34F0-89BF40EAFD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467600" y="5113201"/>
            <a:ext cx="1759665" cy="14606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184408-2AD6-B363-ED3D-5118E6FBD987}"/>
              </a:ext>
            </a:extLst>
          </p:cNvPr>
          <p:cNvSpPr txBox="1"/>
          <p:nvPr/>
        </p:nvSpPr>
        <p:spPr>
          <a:xfrm>
            <a:off x="9407168" y="5042278"/>
            <a:ext cx="2743200" cy="1569660"/>
          </a:xfrm>
          <a:prstGeom prst="rect">
            <a:avLst/>
          </a:prstGeom>
          <a:noFill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AMBER @ CERN</a:t>
            </a:r>
          </a:p>
          <a:p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EIC</a:t>
            </a:r>
          </a:p>
          <a:p>
            <a:r>
              <a:rPr lang="en-AU" sz="240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EicC</a:t>
            </a:r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&amp; SCT &amp; CEPC</a:t>
            </a:r>
          </a:p>
          <a:p>
            <a:r>
              <a:rPr lang="en-AU" sz="24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JLab12 &amp; JLab20+</a:t>
            </a:r>
          </a:p>
        </p:txBody>
      </p:sp>
    </p:spTree>
    <p:extLst>
      <p:ext uri="{BB962C8B-B14F-4D97-AF65-F5344CB8AC3E}">
        <p14:creationId xmlns:p14="http://schemas.microsoft.com/office/powerpoint/2010/main" val="42249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4C51D-4914-47AB-A4C4-0EB2FA156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4687934"/>
            <a:ext cx="10363200" cy="1362075"/>
          </a:xfrm>
        </p:spPr>
        <p:txBody>
          <a:bodyPr/>
          <a:lstStyle/>
          <a:p>
            <a:pPr algn="ctr"/>
            <a:r>
              <a:rPr lang="en-US" sz="540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Faddeev</a:t>
            </a:r>
            <a:r>
              <a:rPr lang="en-US" sz="5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 Equation for Baryons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A9942-9C06-429C-9A11-CD87F032A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77C13-66B6-4B83-A723-6690BB7FF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93D9B-55CF-4A45-A168-DBDCD44D2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01936-C505-4AC3-A8E8-F5DDA270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6C69F2-F477-4CE3-929E-FDC94C811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71" y="562909"/>
            <a:ext cx="9648058" cy="3611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E96093-9D75-49F5-9ABD-E9C21C619586}"/>
              </a:ext>
            </a:extLst>
          </p:cNvPr>
          <p:cNvSpPr txBox="1"/>
          <p:nvPr/>
        </p:nvSpPr>
        <p:spPr>
          <a:xfrm>
            <a:off x="8336" y="0"/>
            <a:ext cx="602280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Nucleon mass from a covariant three-quark Faddeev equation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G. Eichmann </a:t>
            </a:r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et al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., Phys. Rev. Lett. 104 (2010) 201601 </a:t>
            </a:r>
          </a:p>
          <a:p>
            <a:pPr marL="0" indent="0" algn="l" rtl="0"/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Nucleon charge and magnetisation distributions: flavour separation and zeroes, </a:t>
            </a:r>
          </a:p>
          <a:p>
            <a:pPr marL="0" indent="0" algn="l" rtl="0"/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Zhao-Qian Yao 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et al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.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, </a:t>
            </a:r>
            <a:r>
              <a:rPr lang="en-AU" sz="1400" b="0" i="0" u="sng" strike="noStrike" dirty="0">
                <a:solidFill>
                  <a:srgbClr val="0066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2403.08088 [hep-</a:t>
            </a:r>
            <a:r>
              <a:rPr lang="en-AU" sz="1400" b="0" i="0" u="sng" strike="noStrike" dirty="0" err="1">
                <a:solidFill>
                  <a:srgbClr val="0066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lang="en-AU" sz="1400" b="0" i="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412153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C4D21-E92F-6950-0DF8-3362A2176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Basic Questions in Nature … </a:t>
            </a:r>
          </a:p>
        </p:txBody>
      </p:sp>
      <p:pic>
        <p:nvPicPr>
          <p:cNvPr id="8" name="Content Placeholder 7" descr="A person wearing a suit and a hat&#10;&#10;Description automatically generated">
            <a:extLst>
              <a:ext uri="{FF2B5EF4-FFF2-40B4-BE49-F238E27FC236}">
                <a16:creationId xmlns:a16="http://schemas.microsoft.com/office/drawing/2014/main" id="{88F37108-3D58-B7DC-DE7D-C75A15F8B1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115" y="1600200"/>
            <a:ext cx="4473769" cy="45259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73DF7-9F68-2E05-5B65-08BAB82C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E46D2-5772-D276-E736-CA9AA524C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A0CAF-002E-E234-A589-A5908C09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9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2DBB-1C4B-2874-7D64-0B289F2DB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Nucleon charge and </a:t>
            </a:r>
            <a:r>
              <a:rPr lang="en-US" sz="2800" b="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magnetisation</a:t>
            </a:r>
            <a:r>
              <a:rPr lang="en-US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distributions: </a:t>
            </a:r>
            <a:br>
              <a:rPr lang="en-US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zeroes and </a:t>
            </a:r>
            <a:r>
              <a:rPr lang="en-US" sz="2800" b="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flavour</a:t>
            </a:r>
            <a:r>
              <a:rPr lang="en-US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separation</a:t>
            </a:r>
            <a:endParaRPr lang="en-AU" i="1" dirty="0"/>
          </a:p>
        </p:txBody>
      </p:sp>
      <p:pic>
        <p:nvPicPr>
          <p:cNvPr id="8" name="Content Placeholder 7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99F6DE2D-6452-5417-2D45-810DBE18A6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668338"/>
            <a:ext cx="3687234" cy="590197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444DC-9FC3-5086-5E6F-6E95D8CFF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B3AF1-89D0-CC29-8C2A-829C38DD6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76CF5-FAD6-10FA-6A92-E3E7EA25B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F872703-17F7-894D-33B2-55431EA05B69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1195296"/>
                <a:ext cx="7922684" cy="48307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kern="0" dirty="0"/>
                  <a:t>Parameter-free unification of pion, kaon, nucleon electromagnetic form factors</a:t>
                </a:r>
              </a:p>
              <a:p>
                <a:pPr lvl="1"/>
                <a:r>
                  <a:rPr lang="en-US" sz="2200" kern="0" dirty="0"/>
                  <a:t>Gap equation + Bethe-Salpeter Equation + 3-body </a:t>
                </a:r>
                <a:r>
                  <a:rPr lang="en-US" sz="2200" kern="0" dirty="0" err="1"/>
                  <a:t>Faddeev</a:t>
                </a:r>
                <a:r>
                  <a:rPr lang="en-US" sz="2200" kern="0" dirty="0"/>
                  <a:t> Equation </a:t>
                </a:r>
              </a:p>
              <a:p>
                <a:r>
                  <a:rPr lang="en-US" kern="0" dirty="0"/>
                  <a:t>Proton electric form factor possesses a zero: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b="0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AU" b="0" i="1" kern="0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AU" b="0" i="1" kern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86</m:t>
                          </m:r>
                        </m:e>
                        <m:sub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86</m:t>
                          </m:r>
                        </m:sub>
                        <m:sup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AU" b="0" i="1" kern="0" smtClean="0">
                              <a:latin typeface="Cambria Math" panose="02040503050406030204" pitchFamily="18" charset="0"/>
                            </a:rPr>
                            <m:t>93</m:t>
                          </m:r>
                        </m:sup>
                      </m:sSubSup>
                      <m:r>
                        <a:rPr lang="en-AU" b="0" i="1" kern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b="0" i="0" kern="0" smtClean="0">
                          <a:latin typeface="Cambria Math" panose="02040503050406030204" pitchFamily="18" charset="0"/>
                        </a:rPr>
                        <m:t>Ge</m:t>
                      </m:r>
                      <m:sSup>
                        <m:sSupPr>
                          <m:ctrlPr>
                            <a:rPr lang="en-AU" b="0" i="1" kern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b="0" i="0" kern="0" smtClean="0"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p>
                          <m:r>
                            <a:rPr lang="en-AU" b="0" i="0" kern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kern="0" dirty="0"/>
              </a:p>
              <a:p>
                <a:pPr>
                  <a:spcBef>
                    <a:spcPts val="1200"/>
                  </a:spcBef>
                </a:pPr>
                <a:r>
                  <a:rPr lang="en-US" kern="0" dirty="0"/>
                  <a:t>Neutron electric form factor is positive definite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⇒</m:t>
                    </m:r>
                    <m:sSubSup>
                      <m:sSubSup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d>
                      <m:d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kern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kern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&gt;</m:t>
                    </m:r>
                    <m:sSubSup>
                      <m:sSubSup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  <m:d>
                      <m:d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kern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kern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kern="0" dirty="0"/>
                  <a:t>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7</m:t>
                    </m:r>
                    <m:r>
                      <a:rPr lang="en-AU" b="0" i="1" kern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b="0" i="0" kern="0" smtClean="0">
                        <a:latin typeface="Cambria Math" panose="02040503050406030204" pitchFamily="18" charset="0"/>
                      </a:rPr>
                      <m:t>Ge</m:t>
                    </m:r>
                    <m:sSup>
                      <m:sSup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AU" b="0" i="0" kern="0" smtClean="0">
                            <a:latin typeface="Cambria Math" panose="02040503050406030204" pitchFamily="18" charset="0"/>
                          </a:rPr>
                          <m:t>V</m:t>
                        </m:r>
                      </m:e>
                      <m:sup>
                        <m:r>
                          <a:rPr lang="en-AU" b="0" i="0" kern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kern="0" dirty="0"/>
              </a:p>
              <a:p>
                <a:pPr lvl="1"/>
                <a:r>
                  <a:rPr lang="en-US" sz="2200" kern="0" dirty="0"/>
                  <a:t>On this domain, electric form factor of charge-neutral neutron is larger than that of charge-one proton</a:t>
                </a:r>
              </a:p>
              <a:p>
                <a:pPr lvl="1"/>
                <a:r>
                  <a:rPr lang="en-US" sz="2200" kern="0" dirty="0"/>
                  <a:t>Verification is within </a:t>
                </a:r>
                <a:r>
                  <a:rPr lang="en-US" sz="2200" kern="0" dirty="0" err="1"/>
                  <a:t>JLab</a:t>
                </a:r>
                <a:r>
                  <a:rPr lang="en-US" sz="2200" kern="0" dirty="0"/>
                  <a:t> reach 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6F872703-17F7-894D-33B2-55431EA05B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1195296"/>
                <a:ext cx="7922684" cy="4830764"/>
              </a:xfrm>
              <a:prstGeom prst="rect">
                <a:avLst/>
              </a:prstGeom>
              <a:blipFill>
                <a:blip r:embed="rId3"/>
                <a:stretch>
                  <a:fillRect l="-846" t="-883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38F02C8-9E49-A675-17C3-F81B805EEB50}"/>
              </a:ext>
            </a:extLst>
          </p:cNvPr>
          <p:cNvSpPr txBox="1"/>
          <p:nvPr/>
        </p:nvSpPr>
        <p:spPr>
          <a:xfrm>
            <a:off x="0" y="5452032"/>
            <a:ext cx="733405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l" rtl="0"/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Nucleon charge and magnetisation distributions: flavour separation and zeroes, </a:t>
            </a:r>
          </a:p>
          <a:p>
            <a:pPr marL="0" indent="0" algn="l" rtl="0"/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Zhao-Qian Yao 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et al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.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, </a:t>
            </a:r>
            <a:r>
              <a:rPr lang="en-AU" sz="1400" b="0" i="0" u="sng" strike="noStrike" dirty="0">
                <a:solidFill>
                  <a:srgbClr val="0066FF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2403.08088 [hep-</a:t>
            </a:r>
            <a:r>
              <a:rPr lang="en-AU" sz="1400" b="0" i="0" u="sng" strike="noStrike" dirty="0" err="1">
                <a:solidFill>
                  <a:srgbClr val="0066FF"/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lang="en-AU" sz="1400" b="0" i="0" u="sng" strike="noStrike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 marL="0" indent="0" algn="l" rtl="0"/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Onset of scaling violation in pion and kaon elastic electromagnetic form factors, </a:t>
            </a:r>
          </a:p>
          <a:p>
            <a:pPr marL="0" indent="0" algn="l" rtl="0"/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Zhao-Qian Yao (</a:t>
            </a:r>
            <a:r>
              <a:rPr lang="ja-JP" altLang="en-US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姚照千</a:t>
            </a:r>
            <a:r>
              <a:rPr lang="en-US" altLang="ja-JP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) et al., 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 </a:t>
            </a:r>
            <a:r>
              <a:rPr lang="en-AU" sz="1400" b="0" i="0" u="sng" strike="noStrike" dirty="0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2405.04681 [hep-</a:t>
            </a:r>
            <a:r>
              <a:rPr lang="en-AU" sz="1400" b="0" i="0" u="sng" strike="noStrike" dirty="0" err="1">
                <a:solidFill>
                  <a:srgbClr val="0066FF"/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, 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Lett. B 855 (2024) 138823/1-7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 </a:t>
            </a:r>
          </a:p>
          <a:p>
            <a:endParaRPr lang="en-GB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AE1B4-C55A-11BF-7344-FBD8C8E0D88E}"/>
                  </a:ext>
                </a:extLst>
              </p:cNvPr>
              <p:cNvSpPr txBox="1"/>
              <p:nvPr/>
            </p:nvSpPr>
            <p:spPr>
              <a:xfrm>
                <a:off x="8951844" y="3352800"/>
                <a:ext cx="2698765" cy="646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kern="0" dirty="0"/>
                  <a:t>Prediction underestimates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AU" b="0" i="1" kern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d>
                      <m:dPr>
                        <m:ctrlPr>
                          <a:rPr lang="en-AU" b="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AU" b="0" i="1" kern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AU" b="0" i="1" kern="0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AU" b="0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kern="0" dirty="0"/>
                  <a:t> by 20%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AE1B4-C55A-11BF-7344-FBD8C8E0D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1844" y="3352800"/>
                <a:ext cx="2698765" cy="646524"/>
              </a:xfrm>
              <a:prstGeom prst="rect">
                <a:avLst/>
              </a:prstGeom>
              <a:blipFill>
                <a:blip r:embed="rId7"/>
                <a:stretch>
                  <a:fillRect l="-1806" t="-4717" r="-677" b="-1415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8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dirty="0"/>
              <a:t>Structure of Baryons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25200" cy="4525963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Poincaré</a:t>
            </a:r>
            <a:r>
              <a:rPr lang="en-US" dirty="0">
                <a:solidFill>
                  <a:srgbClr val="7030A0"/>
                </a:solidFill>
              </a:rPr>
              <a:t> covariant </a:t>
            </a:r>
            <a:r>
              <a:rPr lang="en-US" dirty="0" err="1">
                <a:solidFill>
                  <a:srgbClr val="7030A0"/>
                </a:solidFill>
              </a:rPr>
              <a:t>Faddeev</a:t>
            </a:r>
            <a:r>
              <a:rPr lang="en-US" dirty="0">
                <a:solidFill>
                  <a:srgbClr val="7030A0"/>
                </a:solidFill>
              </a:rPr>
              <a:t> equation</a:t>
            </a:r>
            <a:r>
              <a:rPr lang="en-US" dirty="0"/>
              <a:t> sums all possible exchanges and interactions that can take place between three dressed-quarks</a:t>
            </a:r>
          </a:p>
          <a:p>
            <a:r>
              <a:rPr lang="en-US" dirty="0"/>
              <a:t>Evidently, direct solution of </a:t>
            </a:r>
            <a:r>
              <a:rPr lang="en-US" dirty="0" err="1"/>
              <a:t>Faddeev</a:t>
            </a:r>
            <a:r>
              <a:rPr lang="en-US" dirty="0"/>
              <a:t> equation using rainbow-ladder truncation is now possible … remains a challenging numerical problem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AC422A-78B4-41D6-B0B5-79F6EA1E6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62400" cy="1483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9196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701D73B-F73B-28D4-9993-A5C215950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4101968"/>
            <a:ext cx="2057400" cy="2114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dirty="0"/>
              <a:t>Structure of Baryons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25200" cy="4525963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Poincaré</a:t>
            </a:r>
            <a:r>
              <a:rPr lang="en-US" dirty="0">
                <a:solidFill>
                  <a:srgbClr val="7030A0"/>
                </a:solidFill>
              </a:rPr>
              <a:t> covariant </a:t>
            </a:r>
            <a:r>
              <a:rPr lang="en-US" dirty="0" err="1">
                <a:solidFill>
                  <a:srgbClr val="7030A0"/>
                </a:solidFill>
              </a:rPr>
              <a:t>Faddeev</a:t>
            </a:r>
            <a:r>
              <a:rPr lang="en-US" dirty="0">
                <a:solidFill>
                  <a:srgbClr val="7030A0"/>
                </a:solidFill>
              </a:rPr>
              <a:t> equation</a:t>
            </a:r>
            <a:r>
              <a:rPr lang="en-US" dirty="0"/>
              <a:t> sums all possible exchanges and interactions that can take place between three dressed-quarks</a:t>
            </a:r>
          </a:p>
          <a:p>
            <a:r>
              <a:rPr lang="en-US" dirty="0"/>
              <a:t>Evidently, direct solution of </a:t>
            </a:r>
            <a:r>
              <a:rPr lang="en-US" dirty="0" err="1"/>
              <a:t>Faddeev</a:t>
            </a:r>
            <a:r>
              <a:rPr lang="en-US" dirty="0"/>
              <a:t> equation using rainbow-ladder truncation is now possible … remains a challenging numerical problem</a:t>
            </a:r>
          </a:p>
          <a:p>
            <a:r>
              <a:rPr lang="en-US" dirty="0"/>
              <a:t>For many applications, diquark approximation to quark + quark scattering kernel is used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Prediction</a:t>
            </a:r>
            <a:r>
              <a:rPr lang="en-US" dirty="0"/>
              <a:t>: owing to EHM phenomena</a:t>
            </a:r>
            <a:r>
              <a:rPr lang="en-US" i="1" dirty="0"/>
              <a:t>, strong diquark correlations exist within baryons</a:t>
            </a:r>
          </a:p>
          <a:p>
            <a:pPr lvl="1"/>
            <a:r>
              <a:rPr lang="en-US" sz="2200" dirty="0"/>
              <a:t>proton and neutron … both scalar and axial-vector diquarks are present</a:t>
            </a:r>
            <a:endParaRPr lang="en-US" sz="2200" i="1" dirty="0">
              <a:solidFill>
                <a:srgbClr val="0000FF"/>
              </a:solidFill>
            </a:endParaRP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6" descr="FaddeevEq.jpg">
            <a:extLst>
              <a:ext uri="{FF2B5EF4-FFF2-40B4-BE49-F238E27FC236}">
                <a16:creationId xmlns:a16="http://schemas.microsoft.com/office/drawing/2014/main" id="{C961F3D2-9B1D-4EEF-B11B-EC0CD1D5B3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0016" cy="149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Chart, surface chart&#10;&#10;Description automatically generated">
            <a:extLst>
              <a:ext uri="{FF2B5EF4-FFF2-40B4-BE49-F238E27FC236}">
                <a16:creationId xmlns:a16="http://schemas.microsoft.com/office/drawing/2014/main" id="{97B15CE4-5B0F-0B10-7913-1F84CAD14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11638"/>
            <a:ext cx="2957513" cy="2324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F5FBC-46BA-CBAF-F61F-5586B71A80D1}"/>
                  </a:ext>
                </a:extLst>
              </p:cNvPr>
              <p:cNvSpPr txBox="1"/>
              <p:nvPr/>
            </p:nvSpPr>
            <p:spPr>
              <a:xfrm>
                <a:off x="8855502" y="4299994"/>
                <a:ext cx="259080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CSM prediction = presence of </a:t>
                </a:r>
                <a:r>
                  <a:rPr lang="en-US" dirty="0" err="1">
                    <a:solidFill>
                      <a:srgbClr val="C00000"/>
                    </a:solidFill>
                  </a:rPr>
                  <a:t>axialvector</a:t>
                </a:r>
                <a:r>
                  <a:rPr lang="en-US" dirty="0">
                    <a:solidFill>
                      <a:srgbClr val="C00000"/>
                    </a:solidFill>
                  </a:rPr>
                  <a:t> (AV) diquark correlation in the proton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AV Responsible for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≈40</m:t>
                    </m:r>
                    <m:r>
                      <a:rPr lang="en-GB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of proton charge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F5FBC-46BA-CBAF-F61F-5586B71A8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5502" y="4299994"/>
                <a:ext cx="2590801" cy="2031325"/>
              </a:xfrm>
              <a:prstGeom prst="rect">
                <a:avLst/>
              </a:prstGeom>
              <a:blipFill>
                <a:blip r:embed="rId5"/>
                <a:stretch>
                  <a:fillRect l="-1647" t="-1497" r="-235" b="-359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7481F23-48B7-F332-09DD-93E59DC6FEE7}"/>
              </a:ext>
            </a:extLst>
          </p:cNvPr>
          <p:cNvSpPr txBox="1"/>
          <p:nvPr/>
        </p:nvSpPr>
        <p:spPr>
          <a:xfrm>
            <a:off x="4953000" y="399871"/>
            <a:ext cx="3169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Solution delivers </a:t>
            </a:r>
          </a:p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Poincaré-covariant </a:t>
            </a:r>
          </a:p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proton wave function</a:t>
            </a:r>
          </a:p>
        </p:txBody>
      </p:sp>
    </p:spTree>
    <p:extLst>
      <p:ext uri="{BB962C8B-B14F-4D97-AF65-F5344CB8AC3E}">
        <p14:creationId xmlns:p14="http://schemas.microsoft.com/office/powerpoint/2010/main" val="329852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7176DA1-4D7D-C18E-D77B-74D299F1B9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1" y="4101968"/>
            <a:ext cx="2057400" cy="2114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B15CE4-5B0F-0B10-7913-1F84CAD14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5460" y="4211638"/>
            <a:ext cx="3031339" cy="25417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84A8C2-5879-483B-BF56-808B820AC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sz="3200" dirty="0"/>
              <a:t>Structure of Baryons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1A0E6-4537-4799-AE8B-CD74847C5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1"/>
            <a:ext cx="11125200" cy="4525963"/>
          </a:xfrm>
        </p:spPr>
        <p:txBody>
          <a:bodyPr/>
          <a:lstStyle/>
          <a:p>
            <a:r>
              <a:rPr lang="en-US" dirty="0" err="1">
                <a:solidFill>
                  <a:srgbClr val="7030A0"/>
                </a:solidFill>
              </a:rPr>
              <a:t>Poincaré</a:t>
            </a:r>
            <a:r>
              <a:rPr lang="en-US" dirty="0">
                <a:solidFill>
                  <a:srgbClr val="7030A0"/>
                </a:solidFill>
              </a:rPr>
              <a:t> covariant </a:t>
            </a:r>
            <a:r>
              <a:rPr lang="en-US" dirty="0" err="1">
                <a:solidFill>
                  <a:srgbClr val="7030A0"/>
                </a:solidFill>
              </a:rPr>
              <a:t>Faddeev</a:t>
            </a:r>
            <a:r>
              <a:rPr lang="en-US" dirty="0">
                <a:solidFill>
                  <a:srgbClr val="7030A0"/>
                </a:solidFill>
              </a:rPr>
              <a:t> equation</a:t>
            </a:r>
            <a:r>
              <a:rPr lang="en-US" dirty="0"/>
              <a:t> sums all possible exchanges and interactions that can take place between three dressed-quarks</a:t>
            </a:r>
          </a:p>
          <a:p>
            <a:r>
              <a:rPr lang="en-US" dirty="0"/>
              <a:t>Direct solution of </a:t>
            </a:r>
            <a:r>
              <a:rPr lang="en-US" dirty="0" err="1"/>
              <a:t>Faddeev</a:t>
            </a:r>
            <a:r>
              <a:rPr lang="en-US" dirty="0"/>
              <a:t> equation using rainbow-ladder truncation is now possible, but numerical challenges remain</a:t>
            </a:r>
          </a:p>
          <a:p>
            <a:r>
              <a:rPr lang="en-US" dirty="0"/>
              <a:t>For many applications, diquark approximation to </a:t>
            </a:r>
            <a:r>
              <a:rPr lang="en-US" dirty="0" err="1"/>
              <a:t>quark+quark</a:t>
            </a:r>
            <a:r>
              <a:rPr lang="en-US" dirty="0"/>
              <a:t> scattering kernel is used</a:t>
            </a:r>
          </a:p>
          <a:p>
            <a:r>
              <a:rPr lang="en-US" b="1" i="1" dirty="0">
                <a:solidFill>
                  <a:srgbClr val="FF0000"/>
                </a:solidFill>
              </a:rPr>
              <a:t>Prediction</a:t>
            </a:r>
            <a:r>
              <a:rPr lang="en-US" dirty="0"/>
              <a:t>: owing to EHM</a:t>
            </a:r>
            <a:r>
              <a:rPr lang="en-US" i="1" dirty="0"/>
              <a:t>: </a:t>
            </a:r>
          </a:p>
          <a:p>
            <a:r>
              <a:rPr lang="en-US" i="1" dirty="0"/>
              <a:t>                 proton wave function is not just S-wave, but contains strong P-wave contributions</a:t>
            </a:r>
          </a:p>
          <a:p>
            <a:pPr marL="0" indent="0">
              <a:buNone/>
            </a:pPr>
            <a:r>
              <a:rPr lang="en-US" i="1" dirty="0"/>
              <a:t>                            baryon wave functions </a:t>
            </a:r>
          </a:p>
          <a:p>
            <a:pPr marL="0" indent="0">
              <a:buNone/>
            </a:pPr>
            <a:r>
              <a:rPr lang="en-US" i="1" dirty="0"/>
              <a:t>                            necessarily contain </a:t>
            </a:r>
          </a:p>
          <a:p>
            <a:pPr marL="0" indent="0">
              <a:buNone/>
            </a:pPr>
            <a:r>
              <a:rPr lang="en-US" i="1" dirty="0"/>
              <a:t>                            orbital angular momentum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B907E-01DD-45F7-9D5A-3F56CAAA3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A073D-8EA3-454D-9C4A-63F12079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F1459D-A67F-4AEB-A1ED-5F20EEDE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FaddeevEq.jpg">
            <a:extLst>
              <a:ext uri="{FF2B5EF4-FFF2-40B4-BE49-F238E27FC236}">
                <a16:creationId xmlns:a16="http://schemas.microsoft.com/office/drawing/2014/main" id="{C961F3D2-9B1D-4EEF-B11B-EC0CD1D5B30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570016" cy="1497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F5FBC-46BA-CBAF-F61F-5586B71A80D1}"/>
                  </a:ext>
                </a:extLst>
              </p:cNvPr>
              <p:cNvSpPr txBox="1"/>
              <p:nvPr/>
            </p:nvSpPr>
            <p:spPr>
              <a:xfrm>
                <a:off x="8798985" y="4299994"/>
                <a:ext cx="3194049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CSM prediction = canonical normalization dominated by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, but receives large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AU" dirty="0">
                  <a:solidFill>
                    <a:srgbClr val="C00000"/>
                  </a:solidFill>
                </a:endParaRPr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      contributions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Non-</a:t>
                </a:r>
                <a14:m>
                  <m:oMath xmlns:m="http://schemas.openxmlformats.org/officeDocument/2006/math"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⊗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AU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make-up </a:t>
                </a:r>
                <a:r>
                  <a:rPr lang="en-AU" dirty="0">
                    <a:solidFill>
                      <a:srgbClr val="C00000"/>
                    </a:solidFill>
                  </a:rPr>
                  <a:t>6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GB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of proton charge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60F5FBC-46BA-CBAF-F61F-5586B71A80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8985" y="4299994"/>
                <a:ext cx="3194049" cy="2031325"/>
              </a:xfrm>
              <a:prstGeom prst="rect">
                <a:avLst/>
              </a:prstGeom>
              <a:blipFill>
                <a:blip r:embed="rId5"/>
                <a:stretch>
                  <a:fillRect l="-1527" t="-1497" r="-954" b="-359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F7481F23-48B7-F332-09DD-93E59DC6FEE7}"/>
              </a:ext>
            </a:extLst>
          </p:cNvPr>
          <p:cNvSpPr txBox="1"/>
          <p:nvPr/>
        </p:nvSpPr>
        <p:spPr>
          <a:xfrm>
            <a:off x="4953000" y="399871"/>
            <a:ext cx="31693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Solution delivers </a:t>
            </a:r>
          </a:p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Poincaré-covariant </a:t>
            </a:r>
          </a:p>
          <a:p>
            <a:r>
              <a:rPr lang="en-AU" sz="2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proton wave function</a:t>
            </a:r>
          </a:p>
        </p:txBody>
      </p:sp>
    </p:spTree>
    <p:extLst>
      <p:ext uri="{BB962C8B-B14F-4D97-AF65-F5344CB8AC3E}">
        <p14:creationId xmlns:p14="http://schemas.microsoft.com/office/powerpoint/2010/main" val="37205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5E229E8A-3031-4001-2753-053654909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995F006D-7D1E-998E-5E01-99771EB25A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52400" y="2705258"/>
            <a:ext cx="11775789" cy="32383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9D4E7-8221-D767-7E72-1E1B1F4EEA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68684" y="6611938"/>
            <a:ext cx="4523316" cy="255011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12 Wkshp Hadron Physics &amp; Opportunities Worldwide, Dalian - 24/08/04-09      (42)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94C43-5EEE-4E0A-EC0F-EAE1BADC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301" y="6307138"/>
            <a:ext cx="7922684" cy="2286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02B65-6CF6-C470-0E04-FD4E64ADE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1" y="6489701"/>
            <a:ext cx="512233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4319870-3DB1-65F3-3D7C-FDD2E63B6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452437"/>
            <a:ext cx="5791200" cy="19097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93752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0121B-8A5C-E31C-3635-D004FC85F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Baryon Structure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D80115-1C37-7E9D-251D-E036D58459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762000"/>
                <a:ext cx="10972800" cy="4525963"/>
              </a:xfrm>
            </p:spPr>
            <p:txBody>
              <a:bodyPr/>
              <a:lstStyle/>
              <a:p>
                <a:r>
                  <a:rPr lang="en-US" dirty="0"/>
                  <a:t>Poincaré covariance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irrespective of quark model assignments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sub>
                    </m:sSub>
                  </m:oMath>
                </a14:m>
                <a:r>
                  <a:rPr lang="en-US" dirty="0"/>
                  <a:t>,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dirty="0"/>
                  <a:t>	every hadron contains orbital angular momentum, </a:t>
                </a:r>
                <a:r>
                  <a:rPr lang="en-US" i="1" dirty="0"/>
                  <a:t>e.g</a:t>
                </a:r>
                <a:r>
                  <a:rPr lang="en-US" dirty="0"/>
                  <a:t>.,</a:t>
                </a:r>
              </a:p>
              <a:p>
                <a:pPr lvl="1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2200" dirty="0"/>
                  <a:t> contains two S-wave components and two P-wave components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Few systems are simply radial excitations of another</a:t>
                </a:r>
              </a:p>
              <a:p>
                <a:r>
                  <a:rPr lang="en-US" dirty="0"/>
                  <a:t>No separation of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𝐽</m:t>
                    </m:r>
                  </m:oMath>
                </a14:m>
                <a:r>
                  <a:rPr lang="en-US" dirty="0"/>
                  <a:t> into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is Poincaré invariant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Consequently, </a:t>
                </a:r>
                <a:r>
                  <a:rPr lang="en-US" sz="2200" i="1" dirty="0"/>
                  <a:t>e.g</a:t>
                </a:r>
                <a:r>
                  <a:rPr lang="en-US" sz="2200" dirty="0"/>
                  <a:t>., negative parity states are </a:t>
                </a:r>
                <a:r>
                  <a:rPr lang="en-US" sz="2200" u="sng" dirty="0"/>
                  <a:t>not</a:t>
                </a:r>
                <a:r>
                  <a:rPr lang="en-US" sz="2200" dirty="0"/>
                  <a:t> simply orbital angular momentum excitations of positive parity ground states </a:t>
                </a:r>
              </a:p>
              <a:p>
                <a:r>
                  <a:rPr lang="en-US" dirty="0"/>
                  <a:t>In quantum field theory, there is no direct connection between parity and orbital angular momentum</a:t>
                </a:r>
              </a:p>
              <a:p>
                <a:pPr lvl="1">
                  <a:spcBef>
                    <a:spcPts val="0"/>
                  </a:spcBef>
                </a:pPr>
                <a:r>
                  <a:rPr lang="en-US" sz="2200" dirty="0"/>
                  <a:t>Parity is a Poincaré invariant quantum number</a:t>
                </a:r>
              </a:p>
              <a:p>
                <a:pPr lvl="1">
                  <a:spcBef>
                    <a:spcPts val="0"/>
                  </a:spcBef>
                </a:pP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US" sz="2200" dirty="0"/>
                  <a:t> is not Poincaré invariant = value depends on the observer’s frame of reference</a:t>
                </a:r>
                <a:endParaRPr lang="en-US" dirty="0"/>
              </a:p>
              <a:p>
                <a:r>
                  <a:rPr lang="en-US" dirty="0"/>
                  <a:t>QCD structure of hadrons – mesons and baryons – is far richer than can be produced by quark models, relativized or not</a:t>
                </a:r>
              </a:p>
              <a:p>
                <a:pPr lvl="1"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2200" i="1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Baryons are the most fundamental three-body systems in Nature</a:t>
                </a:r>
              </a:p>
              <a:p>
                <a:pPr lvl="1">
                  <a:spcBef>
                    <a:spcPts val="0"/>
                  </a:spcBef>
                  <a:buFont typeface="Wingdings" panose="05000000000000000000" pitchFamily="2" charset="2"/>
                  <a:buChar char="ü"/>
                </a:pPr>
                <a:r>
                  <a:rPr lang="en-US" sz="2200" i="1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If we don’t understand how QCD, a </a:t>
                </a:r>
                <a:r>
                  <a:rPr lang="en-US" sz="2200" i="1" u="sng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Poincaré-invariant quantum field theory</a:t>
                </a:r>
                <a:r>
                  <a:rPr lang="en-US" sz="2200" i="1" dirty="0">
                    <a:ln w="0"/>
                    <a:solidFill>
                      <a:srgbClr val="C0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, builds each of the baryons in the complete spectrum, then we don't understand Nature. </a:t>
                </a:r>
                <a:endParaRPr lang="en-GB" sz="2200" i="1" dirty="0">
                  <a:ln w="0"/>
                  <a:solidFill>
                    <a:srgbClr val="C0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D80115-1C37-7E9D-251D-E036D58459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762000"/>
                <a:ext cx="10972800" cy="4525963"/>
              </a:xfrm>
              <a:blipFill>
                <a:blip r:embed="rId2"/>
                <a:stretch>
                  <a:fillRect l="-611" t="-674" r="-389" b="-2911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E807D-05BB-338D-6BEA-6BD602784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126FF-6031-4296-2825-A2B956C6F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DBEC-A6C2-8BF2-FBBA-A2E7F0AF9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830803-A38B-0D4F-9689-4BEE62E44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304800"/>
            <a:ext cx="2012789" cy="206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7EB52E-9C77-B858-DA29-AC80C26205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r"/>
                <a:r>
                  <a:rPr lang="en-US" sz="2800" dirty="0"/>
                  <a:t>Composition of low-lying J=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  <m:sup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GB" sz="2800" b="1" i="0" dirty="0" smtClean="0">
                        <a:latin typeface="Cambria Math" panose="02040503050406030204" pitchFamily="18" charset="0"/>
                      </a:rPr>
                      <m:t>𝚫</m:t>
                    </m:r>
                  </m:oMath>
                </a14:m>
                <a:r>
                  <a:rPr lang="en-US" sz="2800" dirty="0"/>
                  <a:t>-baryons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7EB52E-9C77-B858-DA29-AC80C26205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r="-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2F6BC-949F-7F81-3222-D211918ED9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0972800" cy="4525963"/>
              </a:xfrm>
            </p:spPr>
            <p:txBody>
              <a:bodyPr/>
              <a:lstStyle/>
              <a:p>
                <a:r>
                  <a:rPr lang="en-US" dirty="0"/>
                  <a:t>Poincaré-covariant </a:t>
                </a:r>
                <a:r>
                  <a:rPr lang="en-US" dirty="0" err="1"/>
                  <a:t>quark+diquark</a:t>
                </a:r>
                <a:r>
                  <a:rPr lang="en-US" dirty="0"/>
                  <a:t> </a:t>
                </a:r>
                <a:r>
                  <a:rPr lang="en-US" dirty="0" err="1"/>
                  <a:t>Faddeev</a:t>
                </a:r>
                <a:r>
                  <a:rPr lang="en-US" dirty="0"/>
                  <a:t> equation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b="0" dirty="0"/>
                  <a:t> 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insights into the structure of four lightest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baryon </a:t>
                </a:r>
                <a:r>
                  <a:rPr lang="en-US" dirty="0" err="1"/>
                  <a:t>multiplets</a:t>
                </a:r>
                <a:r>
                  <a:rPr lang="en-US" dirty="0"/>
                  <a:t>.  </a:t>
                </a:r>
              </a:p>
              <a:p>
                <a:r>
                  <a:rPr lang="en-US" dirty="0"/>
                  <a:t>Prediction: Whilst these systems can contain </a:t>
                </a:r>
                <a:r>
                  <a:rPr lang="en-US" dirty="0" err="1"/>
                  <a:t>isovector-axialvector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and </a:t>
                </a:r>
                <a:r>
                  <a:rPr lang="en-US" dirty="0" err="1"/>
                  <a:t>isovector</a:t>
                </a:r>
                <a:r>
                  <a:rPr lang="en-US" dirty="0"/>
                  <a:t>-vector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diquarks, one may neglect the latter and still arrive at a reliable description.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2F6BC-949F-7F81-3222-D211918ED9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0972800" cy="4525963"/>
              </a:xfrm>
              <a:blipFill>
                <a:blip r:embed="rId3"/>
                <a:stretch>
                  <a:fillRect l="-722" t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57793-12A5-20E4-9011-9D96D945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5FF21-DF8C-D61A-66D9-86B31FD6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EA5FA-9F52-DDC0-FB70-6922ADD0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8A308F97-D66F-2F06-F406-4AC5915C2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70" y="3276600"/>
            <a:ext cx="6861930" cy="2954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EE62068-C63A-82AB-F7A3-EE6820AEF3D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2743200"/>
                <a:ext cx="4800600" cy="4525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GB" i="1" kern="0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GB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i="1" kern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i="1" kern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kern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kern="0" dirty="0"/>
                  <a:t>) are the simpler systems &amp; features bear some resemblance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kern="0" dirty="0"/>
                  <a:t>      to quark model pictures</a:t>
                </a:r>
              </a:p>
              <a:p>
                <a:pPr lvl="1"/>
                <a:r>
                  <a:rPr lang="en-US" sz="2200" kern="0" dirty="0"/>
                  <a:t>Most prominent rest-frame orbital angular momentum component is </a:t>
                </a:r>
                <a14:m>
                  <m:oMath xmlns:m="http://schemas.openxmlformats.org/officeDocument/2006/math">
                    <m:r>
                      <a:rPr lang="en-GB" sz="2200" i="1" kern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200" kern="0" dirty="0"/>
                  <a:t>-wave 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kern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GB" sz="220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i="1" kern="0" smtClean="0">
                            <a:latin typeface="Cambria Math" panose="02040503050406030204" pitchFamily="18" charset="0"/>
                          </a:rPr>
                          <m:t>1600</m:t>
                        </m:r>
                      </m:e>
                    </m:d>
                    <m:sSup>
                      <m:sSupPr>
                        <m:ctrlPr>
                          <a:rPr lang="en-GB" sz="22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sz="2200" i="1" kern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200" i="1" kern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sz="2200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sz="2200" i="1" kern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200" kern="0" dirty="0"/>
                  <a:t>may fairly be viewed as radial excitation of</a:t>
                </a:r>
                <a:r>
                  <a:rPr lang="en-GB" sz="2200" kern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ker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GB" sz="22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i="1" ker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2200" i="1" kern="0" smtClean="0">
                            <a:latin typeface="Cambria Math" panose="02040503050406030204" pitchFamily="18" charset="0"/>
                          </a:rPr>
                          <m:t>232</m:t>
                        </m:r>
                      </m:e>
                    </m:d>
                    <m:sSup>
                      <m:sSupPr>
                        <m:ctrlPr>
                          <a:rPr lang="en-GB" sz="22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sz="2200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200" i="1" ker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sz="22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sz="2200" i="1" ker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200" kern="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EE62068-C63A-82AB-F7A3-EE6820AEF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2743200"/>
                <a:ext cx="4800600" cy="4525963"/>
              </a:xfrm>
              <a:prstGeom prst="rect">
                <a:avLst/>
              </a:prstGeom>
              <a:blipFill>
                <a:blip r:embed="rId5"/>
                <a:stretch>
                  <a:fillRect l="-165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985075-962D-428A-8C73-C5B0584C3ECC}"/>
                  </a:ext>
                </a:extLst>
              </p:cNvPr>
              <p:cNvSpPr/>
              <p:nvPr/>
            </p:nvSpPr>
            <p:spPr bwMode="auto">
              <a:xfrm>
                <a:off x="8686800" y="2918778"/>
                <a:ext cx="2794001" cy="81502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1600</m:t>
                        </m:r>
                      </m:e>
                    </m:d>
                    <m:sSup>
                      <m:sSupPr>
                        <m:ctrlPr>
                          <a:rPr lang="en-GB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i="1" ker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mainly </a:t>
                </a:r>
                <a14:m>
                  <m:oMath xmlns:m="http://schemas.openxmlformats.org/officeDocument/2006/math">
                    <m:r>
                      <a:rPr lang="en-GB" i="1" ker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kern="0" dirty="0"/>
                  <a:t>-wave, but significant </a:t>
                </a:r>
                <a14:m>
                  <m:oMath xmlns:m="http://schemas.openxmlformats.org/officeDocument/2006/math">
                    <m:r>
                      <a:rPr lang="en-GB" b="0" i="1" kern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kern="0" dirty="0"/>
                  <a:t>-wave.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985075-962D-428A-8C73-C5B0584C3E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86800" y="2918778"/>
                <a:ext cx="2794001" cy="815022"/>
              </a:xfrm>
              <a:prstGeom prst="rect">
                <a:avLst/>
              </a:prstGeom>
              <a:blipFill>
                <a:blip r:embed="rId6"/>
                <a:stretch>
                  <a:fillRect l="-1747" r="-218" b="-9701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E426B3-4B50-159F-7190-C4A18F209106}"/>
                  </a:ext>
                </a:extLst>
              </p:cNvPr>
              <p:cNvSpPr/>
              <p:nvPr/>
            </p:nvSpPr>
            <p:spPr bwMode="auto">
              <a:xfrm>
                <a:off x="5142443" y="3200400"/>
                <a:ext cx="2706158" cy="50673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1232</m:t>
                        </m:r>
                      </m:e>
                    </m:d>
                    <m:sSup>
                      <m:sSupPr>
                        <m:ctrlPr>
                          <a:rPr lang="en-GB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i="1" ker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mainly </a:t>
                </a:r>
                <a14:m>
                  <m:oMath xmlns:m="http://schemas.openxmlformats.org/officeDocument/2006/math">
                    <m:r>
                      <a:rPr lang="en-GB" i="1" ker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kern="0" dirty="0"/>
                  <a:t>-wave.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E426B3-4B50-159F-7190-C4A18F2091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2443" y="3200400"/>
                <a:ext cx="2706158" cy="506730"/>
              </a:xfrm>
              <a:prstGeom prst="rect">
                <a:avLst/>
              </a:prstGeom>
              <a:blipFill>
                <a:blip r:embed="rId7"/>
                <a:stretch>
                  <a:fillRect r="-1802" b="-12048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489E2BBF-2A5D-8CFD-7698-23D50B7C4CED}"/>
              </a:ext>
            </a:extLst>
          </p:cNvPr>
          <p:cNvSpPr/>
          <p:nvPr/>
        </p:nvSpPr>
        <p:spPr bwMode="auto">
          <a:xfrm>
            <a:off x="6594478" y="6198236"/>
            <a:ext cx="4942415" cy="3651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Rest-frame angular momentum decompositions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58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7EB52E-9C77-B858-DA29-AC80C26205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r"/>
                <a:r>
                  <a:rPr lang="en-US" sz="2800" dirty="0"/>
                  <a:t>Composition of low-lying J=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  <m:sup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GB" sz="2800" b="1" i="0" dirty="0" smtClean="0">
                        <a:latin typeface="Cambria Math" panose="02040503050406030204" pitchFamily="18" charset="0"/>
                      </a:rPr>
                      <m:t>𝚫</m:t>
                    </m:r>
                  </m:oMath>
                </a14:m>
                <a:r>
                  <a:rPr lang="en-US" sz="2800" dirty="0"/>
                  <a:t>-baryons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7EB52E-9C77-B858-DA29-AC80C26205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r="-111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2F6BC-949F-7F81-3222-D211918ED9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0972800" cy="4525963"/>
              </a:xfrm>
            </p:spPr>
            <p:txBody>
              <a:bodyPr/>
              <a:lstStyle/>
              <a:p>
                <a:r>
                  <a:rPr lang="en-US" dirty="0"/>
                  <a:t>Poincaré-covariant </a:t>
                </a:r>
                <a:r>
                  <a:rPr lang="en-US" dirty="0" err="1"/>
                  <a:t>quark+diquark</a:t>
                </a:r>
                <a:r>
                  <a:rPr lang="en-US" dirty="0"/>
                  <a:t> </a:t>
                </a:r>
                <a:r>
                  <a:rPr lang="en-US" dirty="0" err="1"/>
                  <a:t>Faddeev</a:t>
                </a:r>
                <a:r>
                  <a:rPr lang="en-US" dirty="0"/>
                  <a:t> equation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b="0" dirty="0"/>
                  <a:t> 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insights into the structure of four lightest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baryon </a:t>
                </a:r>
                <a:r>
                  <a:rPr lang="en-US" dirty="0" err="1"/>
                  <a:t>multiplets</a:t>
                </a:r>
                <a:r>
                  <a:rPr lang="en-US" dirty="0"/>
                  <a:t>.  </a:t>
                </a:r>
              </a:p>
              <a:p>
                <a:r>
                  <a:rPr lang="en-US" dirty="0"/>
                  <a:t>Prediction: Whilst these systems can contain </a:t>
                </a:r>
                <a:r>
                  <a:rPr lang="en-US" dirty="0" err="1"/>
                  <a:t>isovector-axialvector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and </a:t>
                </a:r>
                <a:r>
                  <a:rPr lang="en-US" dirty="0" err="1"/>
                  <a:t>isovector</a:t>
                </a:r>
                <a:r>
                  <a:rPr lang="en-US" dirty="0"/>
                  <a:t>-vector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diquarks, one may neglect the latter and still arrive at a reliable description.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2F6BC-949F-7F81-3222-D211918ED9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0972800" cy="4525963"/>
              </a:xfrm>
              <a:blipFill>
                <a:blip r:embed="rId3"/>
                <a:stretch>
                  <a:fillRect l="-722" t="-9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57793-12A5-20E4-9011-9D96D945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5FF21-DF8C-D61A-66D9-86B31FD6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EA5FA-9F52-DDC0-FB70-6922ADD0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8A308F97-D66F-2F06-F406-4AC5915C2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70" y="3276600"/>
            <a:ext cx="6861930" cy="2954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EE62068-C63A-82AB-F7A3-EE6820AEF3D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2743200"/>
                <a:ext cx="4800600" cy="4525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GB" i="1" kern="0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GB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i="1" kern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i="1" kern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kern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kern="0" dirty="0"/>
                  <a:t>) are the simpler systems &amp; features bear some resemblance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kern="0" dirty="0"/>
                  <a:t>      to quark model pictures</a:t>
                </a:r>
              </a:p>
              <a:p>
                <a:pPr lvl="1"/>
                <a:r>
                  <a:rPr lang="en-US" sz="2200" kern="0" dirty="0"/>
                  <a:t>Most prominent rest-frame orbital angular momentum component is </a:t>
                </a:r>
                <a14:m>
                  <m:oMath xmlns:m="http://schemas.openxmlformats.org/officeDocument/2006/math">
                    <m:r>
                      <a:rPr lang="en-GB" sz="2200" i="1" kern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200" kern="0" dirty="0"/>
                  <a:t>-wave 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kern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GB" sz="220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i="1" kern="0" smtClean="0">
                            <a:latin typeface="Cambria Math" panose="02040503050406030204" pitchFamily="18" charset="0"/>
                          </a:rPr>
                          <m:t>1600</m:t>
                        </m:r>
                      </m:e>
                    </m:d>
                    <m:sSup>
                      <m:sSupPr>
                        <m:ctrlPr>
                          <a:rPr lang="en-GB" sz="22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sz="2200" i="1" kern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200" i="1" kern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sz="2200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sz="2200" i="1" kern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200" kern="0" dirty="0"/>
                  <a:t>may fairly be viewed as radial excitation of</a:t>
                </a:r>
                <a:r>
                  <a:rPr lang="en-GB" sz="2200" kern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ker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GB" sz="22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i="1" ker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2200" i="1" kern="0" smtClean="0">
                            <a:latin typeface="Cambria Math" panose="02040503050406030204" pitchFamily="18" charset="0"/>
                          </a:rPr>
                          <m:t>232</m:t>
                        </m:r>
                      </m:e>
                    </m:d>
                    <m:sSup>
                      <m:sSupPr>
                        <m:ctrlPr>
                          <a:rPr lang="en-GB" sz="22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sz="2200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200" i="1" ker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sz="22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sz="2200" i="1" ker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200" kern="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EE62068-C63A-82AB-F7A3-EE6820AEF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2743200"/>
                <a:ext cx="4800600" cy="4525963"/>
              </a:xfrm>
              <a:prstGeom prst="rect">
                <a:avLst/>
              </a:prstGeom>
              <a:blipFill>
                <a:blip r:embed="rId5"/>
                <a:stretch>
                  <a:fillRect l="-1650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985075-962D-428A-8C73-C5B0584C3ECC}"/>
                  </a:ext>
                </a:extLst>
              </p:cNvPr>
              <p:cNvSpPr/>
              <p:nvPr/>
            </p:nvSpPr>
            <p:spPr bwMode="auto">
              <a:xfrm>
                <a:off x="8686800" y="2918778"/>
                <a:ext cx="2794001" cy="81502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1600</m:t>
                        </m:r>
                      </m:e>
                    </m:d>
                    <m:sSup>
                      <m:sSupPr>
                        <m:ctrlPr>
                          <a:rPr lang="en-GB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i="1" ker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mainly </a:t>
                </a:r>
                <a14:m>
                  <m:oMath xmlns:m="http://schemas.openxmlformats.org/officeDocument/2006/math">
                    <m:r>
                      <a:rPr lang="en-GB" i="1" ker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kern="0" dirty="0"/>
                  <a:t>-wave, but significant </a:t>
                </a:r>
                <a14:m>
                  <m:oMath xmlns:m="http://schemas.openxmlformats.org/officeDocument/2006/math">
                    <m:r>
                      <a:rPr lang="en-GB" b="0" i="1" kern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kern="0" dirty="0"/>
                  <a:t>-wave.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985075-962D-428A-8C73-C5B0584C3E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86800" y="2918778"/>
                <a:ext cx="2794001" cy="815022"/>
              </a:xfrm>
              <a:prstGeom prst="rect">
                <a:avLst/>
              </a:prstGeom>
              <a:blipFill>
                <a:blip r:embed="rId6"/>
                <a:stretch>
                  <a:fillRect l="-1747" r="-218" b="-9701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E426B3-4B50-159F-7190-C4A18F209106}"/>
                  </a:ext>
                </a:extLst>
              </p:cNvPr>
              <p:cNvSpPr/>
              <p:nvPr/>
            </p:nvSpPr>
            <p:spPr bwMode="auto">
              <a:xfrm>
                <a:off x="5142443" y="3200400"/>
                <a:ext cx="2706158" cy="50673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1232</m:t>
                        </m:r>
                      </m:e>
                    </m:d>
                    <m:sSup>
                      <m:sSupPr>
                        <m:ctrlPr>
                          <a:rPr lang="en-GB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i="1" ker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mainly </a:t>
                </a:r>
                <a14:m>
                  <m:oMath xmlns:m="http://schemas.openxmlformats.org/officeDocument/2006/math">
                    <m:r>
                      <a:rPr lang="en-GB" i="1" ker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kern="0" dirty="0"/>
                  <a:t>-wave.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E426B3-4B50-159F-7190-C4A18F2091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2443" y="3200400"/>
                <a:ext cx="2706158" cy="506730"/>
              </a:xfrm>
              <a:prstGeom prst="rect">
                <a:avLst/>
              </a:prstGeom>
              <a:blipFill>
                <a:blip r:embed="rId7"/>
                <a:stretch>
                  <a:fillRect r="-1802" b="-12048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489E2BBF-2A5D-8CFD-7698-23D50B7C4CED}"/>
              </a:ext>
            </a:extLst>
          </p:cNvPr>
          <p:cNvSpPr/>
          <p:nvPr/>
        </p:nvSpPr>
        <p:spPr bwMode="auto">
          <a:xfrm>
            <a:off x="6594478" y="6198236"/>
            <a:ext cx="4942415" cy="3651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Rest-frame angular momentum decompositions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774F46-148B-293D-EA70-987B5030FADB}"/>
              </a:ext>
            </a:extLst>
          </p:cNvPr>
          <p:cNvSpPr txBox="1"/>
          <p:nvPr/>
        </p:nvSpPr>
        <p:spPr>
          <a:xfrm>
            <a:off x="1905000" y="1219200"/>
            <a:ext cx="8458200" cy="138499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Large momentum transfer resonance electroexcitation experiments can test these predictions; so, will shed light on the nature of emergent hadron mass.</a:t>
            </a:r>
          </a:p>
        </p:txBody>
      </p:sp>
    </p:spTree>
    <p:extLst>
      <p:ext uri="{BB962C8B-B14F-4D97-AF65-F5344CB8AC3E}">
        <p14:creationId xmlns:p14="http://schemas.microsoft.com/office/powerpoint/2010/main" val="191875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7EB52E-9C77-B858-DA29-AC80C262052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pPr algn="r"/>
                <a:r>
                  <a:rPr lang="en-US" sz="2800" dirty="0"/>
                  <a:t>Composition of low-lying J=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num>
                          <m:den>
                            <m:r>
                              <a:rPr lang="en-GB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e>
                      <m:sup>
                        <m:r>
                          <a:rPr lang="en-GB" sz="2800" b="1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GB" sz="2800" b="1" i="0" dirty="0" smtClean="0">
                        <a:latin typeface="Cambria Math" panose="02040503050406030204" pitchFamily="18" charset="0"/>
                      </a:rPr>
                      <m:t>𝚫</m:t>
                    </m:r>
                  </m:oMath>
                </a14:m>
                <a:r>
                  <a:rPr lang="en-US" sz="2800" dirty="0"/>
                  <a:t>-baryons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97EB52E-9C77-B858-DA29-AC80C26205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r="-111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2F6BC-949F-7F81-3222-D211918ED91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990600"/>
                <a:ext cx="10972800" cy="4525963"/>
              </a:xfrm>
            </p:spPr>
            <p:txBody>
              <a:bodyPr/>
              <a:lstStyle/>
              <a:p>
                <a:r>
                  <a:rPr lang="en-US" dirty="0"/>
                  <a:t>Poincaré-covariant </a:t>
                </a:r>
                <a:r>
                  <a:rPr lang="en-US" dirty="0" err="1"/>
                  <a:t>quark+diquark</a:t>
                </a:r>
                <a:r>
                  <a:rPr lang="en-US" dirty="0"/>
                  <a:t> </a:t>
                </a:r>
                <a:r>
                  <a:rPr lang="en-US" dirty="0" err="1"/>
                  <a:t>Faddeev</a:t>
                </a:r>
                <a:r>
                  <a:rPr lang="en-US" dirty="0"/>
                  <a:t> equation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b="0" dirty="0"/>
                  <a:t> 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dirty="0"/>
                  <a:t> insights into the structure of four lightest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sup>
                        </m:s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=(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baryon </a:t>
                </a:r>
                <a:r>
                  <a:rPr lang="en-US" dirty="0" err="1"/>
                  <a:t>multiplets</a:t>
                </a:r>
                <a:r>
                  <a:rPr lang="en-US" dirty="0"/>
                  <a:t>.  </a:t>
                </a:r>
              </a:p>
              <a:p>
                <a:r>
                  <a:rPr lang="en-US" dirty="0"/>
                  <a:t>Prediction: Whilst these systems can contain </a:t>
                </a:r>
                <a:r>
                  <a:rPr lang="en-US" dirty="0" err="1"/>
                  <a:t>isovector-axialvector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1,1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and </a:t>
                </a:r>
                <a:r>
                  <a:rPr lang="en-US" dirty="0" err="1"/>
                  <a:t>isovector</a:t>
                </a:r>
                <a:r>
                  <a:rPr lang="en-US" dirty="0"/>
                  <a:t>-vector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1,1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diquarks, one may neglect the latter and still arrive at a reliable description.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F42F6BC-949F-7F81-3222-D211918ED9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990600"/>
                <a:ext cx="10972800" cy="4525963"/>
              </a:xfrm>
              <a:blipFill>
                <a:blip r:embed="rId3"/>
                <a:stretch>
                  <a:fillRect l="-611" t="-94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57793-12A5-20E4-9011-9D96D945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E5FF21-DF8C-D61A-66D9-86B31FD6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EA5FA-9F52-DDC0-FB70-6922ADD0B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8A308F97-D66F-2F06-F406-4AC5915C2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670" y="3276600"/>
            <a:ext cx="6861930" cy="29543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EE62068-C63A-82AB-F7A3-EE6820AEF3D4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2743200"/>
                <a:ext cx="4800600" cy="4525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GB" i="1" kern="0" smtClean="0">
                        <a:latin typeface="Cambria Math" panose="02040503050406030204" pitchFamily="18" charset="0"/>
                      </a:rPr>
                      <m:t>(</m:t>
                    </m:r>
                    <m:f>
                      <m:fPr>
                        <m:ctrlPr>
                          <a:rPr lang="en-GB" i="1" kern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i="1" kern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GB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i="1" kern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kern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i="1" kern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kern="0" dirty="0"/>
                  <a:t>) are the simpler systems &amp; features bear some resemblance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kern="0" dirty="0"/>
                  <a:t>      to quark model pictures</a:t>
                </a:r>
              </a:p>
              <a:p>
                <a:pPr lvl="1"/>
                <a:r>
                  <a:rPr lang="en-US" sz="2200" kern="0" dirty="0"/>
                  <a:t>Most prominent rest-frame orbital angular momentum component is </a:t>
                </a:r>
                <a14:m>
                  <m:oMath xmlns:m="http://schemas.openxmlformats.org/officeDocument/2006/math">
                    <m:r>
                      <a:rPr lang="en-GB" sz="2200" i="1" kern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2200" kern="0" dirty="0"/>
                  <a:t>-wave 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kern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GB" sz="2200" i="1" kern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i="1" kern="0" smtClean="0">
                            <a:latin typeface="Cambria Math" panose="02040503050406030204" pitchFamily="18" charset="0"/>
                          </a:rPr>
                          <m:t>1600</m:t>
                        </m:r>
                      </m:e>
                    </m:d>
                    <m:sSup>
                      <m:sSupPr>
                        <m:ctrlPr>
                          <a:rPr lang="en-GB" sz="2200" i="1" kern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sz="2200" i="1" kern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200" i="1" kern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sz="2200" i="1" kern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sz="2200" i="1" kern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2200" kern="0" dirty="0"/>
                  <a:t>may fairly be viewed as radial excitation of</a:t>
                </a:r>
                <a:r>
                  <a:rPr lang="en-GB" sz="2200" kern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200" ker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GB" sz="2200" i="1" ker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200" i="1" ker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GB" sz="2200" i="1" kern="0" smtClean="0">
                            <a:latin typeface="Cambria Math" panose="02040503050406030204" pitchFamily="18" charset="0"/>
                          </a:rPr>
                          <m:t>232</m:t>
                        </m:r>
                      </m:e>
                    </m:d>
                    <m:sSup>
                      <m:sSupPr>
                        <m:ctrlPr>
                          <a:rPr lang="en-GB" sz="2200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sz="2200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sz="2200" i="1" ker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sz="22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sz="2200" i="1" ker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200" kern="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EEE62068-C63A-82AB-F7A3-EE6820AEF3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2743200"/>
                <a:ext cx="4800600" cy="45259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985075-962D-428A-8C73-C5B0584C3ECC}"/>
                  </a:ext>
                </a:extLst>
              </p:cNvPr>
              <p:cNvSpPr/>
              <p:nvPr/>
            </p:nvSpPr>
            <p:spPr bwMode="auto">
              <a:xfrm>
                <a:off x="8686800" y="2918778"/>
                <a:ext cx="2794001" cy="815022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1600</m:t>
                        </m:r>
                      </m:e>
                    </m:d>
                    <m:sSup>
                      <m:sSupPr>
                        <m:ctrlPr>
                          <a:rPr lang="en-GB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i="1" ker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mainly </a:t>
                </a:r>
                <a14:m>
                  <m:oMath xmlns:m="http://schemas.openxmlformats.org/officeDocument/2006/math">
                    <m:r>
                      <a:rPr lang="en-GB" i="1" ker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kern="0" dirty="0"/>
                  <a:t>-wave, but significant </a:t>
                </a:r>
                <a14:m>
                  <m:oMath xmlns:m="http://schemas.openxmlformats.org/officeDocument/2006/math">
                    <m:r>
                      <a:rPr lang="en-GB" b="0" i="1" kern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kern="0" dirty="0"/>
                  <a:t>-wave.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A985075-962D-428A-8C73-C5B0584C3E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686800" y="2918778"/>
                <a:ext cx="2794001" cy="815022"/>
              </a:xfrm>
              <a:prstGeom prst="rect">
                <a:avLst/>
              </a:prstGeom>
              <a:blipFill>
                <a:blip r:embed="rId6"/>
                <a:stretch>
                  <a:fillRect l="-1747" r="-218" b="-9701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E426B3-4B50-159F-7190-C4A18F209106}"/>
                  </a:ext>
                </a:extLst>
              </p:cNvPr>
              <p:cNvSpPr/>
              <p:nvPr/>
            </p:nvSpPr>
            <p:spPr bwMode="auto">
              <a:xfrm>
                <a:off x="5142443" y="3200400"/>
                <a:ext cx="2706158" cy="506730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GB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0" lang="en-GB" sz="18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1232</m:t>
                        </m:r>
                      </m:e>
                    </m:d>
                    <m:sSup>
                      <m:sSupPr>
                        <m:ctrlPr>
                          <a:rPr lang="en-GB" i="1" ker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f>
                          <m:fPr>
                            <m:ctrlPr>
                              <a:rPr lang="en-GB" i="1" ker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GB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  <m:sup>
                        <m:r>
                          <a:rPr lang="en-GB" i="1" ker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0" lang="en-US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rPr>
                  <a:t>mainly </a:t>
                </a:r>
                <a14:m>
                  <m:oMath xmlns:m="http://schemas.openxmlformats.org/officeDocument/2006/math">
                    <m:r>
                      <a:rPr lang="en-GB" i="1" ker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kern="0" dirty="0"/>
                  <a:t>-wave.</a:t>
                </a:r>
                <a:endParaRPr kumimoji="0" 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CCE426B3-4B50-159F-7190-C4A18F2091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42443" y="3200400"/>
                <a:ext cx="2706158" cy="506730"/>
              </a:xfrm>
              <a:prstGeom prst="rect">
                <a:avLst/>
              </a:prstGeom>
              <a:blipFill>
                <a:blip r:embed="rId7"/>
                <a:stretch>
                  <a:fillRect r="-1802" b="-12048"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489E2BBF-2A5D-8CFD-7698-23D50B7C4CED}"/>
              </a:ext>
            </a:extLst>
          </p:cNvPr>
          <p:cNvSpPr/>
          <p:nvPr/>
        </p:nvSpPr>
        <p:spPr bwMode="auto">
          <a:xfrm>
            <a:off x="6594478" y="6198236"/>
            <a:ext cx="4942415" cy="3651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rPr>
              <a:t>Rest-frame angular momentum decompositions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pic>
        <p:nvPicPr>
          <p:cNvPr id="13" name="Picture 12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A60F9DD9-8A00-6681-36F1-30C96C5E09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0970"/>
            <a:ext cx="2797339" cy="62252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AF844C-0DC2-0609-0A37-F7D951657315}"/>
                  </a:ext>
                </a:extLst>
              </p:cNvPr>
              <p:cNvSpPr txBox="1"/>
              <p:nvPr/>
            </p:nvSpPr>
            <p:spPr>
              <a:xfrm>
                <a:off x="2895600" y="996062"/>
                <a:ext cx="5791202" cy="4632037"/>
              </a:xfrm>
              <a:prstGeom prst="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8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Example … recent progress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8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V. I. Mokeev </a:t>
                </a:r>
                <a:r>
                  <a:rPr lang="en-US" sz="28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et al</a:t>
                </a:r>
                <a:r>
                  <a:rPr lang="en-US" sz="28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., Phys. Rev. C 108 (2023) 2, 025204 New analyses of CLAS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𝑒𝑝</m:t>
                    </m:r>
                    <m:r>
                      <a:rPr lang="en-AU" sz="2800" b="0" i="1" smtClean="0">
                        <a:ln w="0"/>
                        <a:solidFill>
                          <a:schemeClr val="accent1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AU" sz="2800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8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cross sections</a:t>
                </a:r>
                <a:endParaRPr lang="en-US" sz="2800" b="0" i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-apple-system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28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-apple-system"/>
                  </a:rPr>
                  <a:t>Comparison with CSM predictions made 4 years before: Ya Lu </a:t>
                </a:r>
                <a:r>
                  <a:rPr lang="en-US" sz="28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-apple-system"/>
                  </a:rPr>
                  <a:t>et al</a:t>
                </a:r>
                <a:r>
                  <a:rPr lang="en-US" sz="28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-apple-system"/>
                  </a:rPr>
                  <a:t>. Phys. Rev. D 100 (2019) 034001/1-13</a:t>
                </a:r>
                <a:endParaRPr lang="en-US" sz="2800" b="0" i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-apple-system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2800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-apple-system"/>
                  </a:rPr>
                  <a:t>Remarkable agreement, suggesting confirmation of CSM predictions for structure of baryon wave functions</a:t>
                </a:r>
                <a:endParaRPr lang="en-AU" sz="2800" b="0" i="0" dirty="0">
                  <a:effectLst/>
                  <a:latin typeface="-apple-system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2AF844C-0DC2-0609-0A37-F7D951657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996062"/>
                <a:ext cx="5791202" cy="4632037"/>
              </a:xfrm>
              <a:prstGeom prst="rect">
                <a:avLst/>
              </a:prstGeom>
              <a:blipFill>
                <a:blip r:embed="rId9"/>
                <a:stretch>
                  <a:fillRect l="-2306" t="-1047" r="-1677" b="-3272"/>
                </a:stretch>
              </a:blipFill>
              <a:ln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D2791E8-0EDA-D3DB-8EDC-390959818C5E}"/>
              </a:ext>
            </a:extLst>
          </p:cNvPr>
          <p:cNvSpPr txBox="1"/>
          <p:nvPr/>
        </p:nvSpPr>
        <p:spPr>
          <a:xfrm>
            <a:off x="1676400" y="1295400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CSM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2AA75DE-4503-1EF9-A0F0-6B7C5950C6DB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76400" y="990600"/>
            <a:ext cx="152400" cy="35083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5A9F8CB-8427-BEB8-CBE0-E5C3EF1BD656}"/>
              </a:ext>
            </a:extLst>
          </p:cNvPr>
          <p:cNvSpPr txBox="1"/>
          <p:nvPr/>
        </p:nvSpPr>
        <p:spPr>
          <a:xfrm>
            <a:off x="1291470" y="3387914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CSM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D734270-C671-291B-4128-71ACEDD9BEC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291470" y="3083114"/>
            <a:ext cx="152400" cy="35083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5623286-4AC2-451A-50EC-60D7D4D7D4A1}"/>
              </a:ext>
            </a:extLst>
          </p:cNvPr>
          <p:cNvSpPr txBox="1"/>
          <p:nvPr/>
        </p:nvSpPr>
        <p:spPr>
          <a:xfrm>
            <a:off x="1595537" y="5331897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CSM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D80084F-6AE1-518A-4556-724B29148E7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595537" y="5027097"/>
            <a:ext cx="152400" cy="35083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931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7A14-B903-4F08-BFA5-AB71A70E9F30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6000" i="1" dirty="0">
                <a:ln/>
                <a:solidFill>
                  <a:schemeClr val="accent3"/>
                </a:solidFill>
              </a:rPr>
              <a:t>Parton Distribution Functions</a:t>
            </a:r>
            <a:endParaRPr lang="en-US" sz="6000" i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BF165-AA29-4011-B880-9F5C20034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1D006-3878-41F0-8269-1B794FDD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30E09-5CE1-4256-92FB-EA6A8523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489B8-7578-49C7-B8F4-89C2E364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 descr="A picture containing chart&#10;&#10;Description automatically generated">
            <a:extLst>
              <a:ext uri="{FF2B5EF4-FFF2-40B4-BE49-F238E27FC236}">
                <a16:creationId xmlns:a16="http://schemas.microsoft.com/office/drawing/2014/main" id="{E0CC1D3C-C4F1-4BCF-BF52-A34A77731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98614"/>
            <a:ext cx="4872031" cy="365220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297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C4D21-E92F-6950-0DF8-3362A2176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Basic Questions in Nature …</a:t>
            </a:r>
            <a:b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… that physics might answer in the foreseeable future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CC2A25-08A0-E1E0-7878-D76D9E23345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600200"/>
                <a:ext cx="10972800" cy="4525963"/>
              </a:xfrm>
            </p:spPr>
            <p:txBody>
              <a:bodyPr/>
              <a:lstStyle/>
              <a:p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What is the origin of the nuclear-physics mass scale </a:t>
                </a:r>
              </a:p>
              <a:p>
                <a:pPr marL="0" indent="0">
                  <a:buNone/>
                </a:pPr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AU" sz="32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AU" sz="3200" b="0" i="1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 proton mass </a:t>
                </a:r>
              </a:p>
              <a:p>
                <a:pPr marL="0" indent="0">
                  <a:buNone/>
                </a:pPr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    that characterises all </a:t>
                </a:r>
                <a:r>
                  <a:rPr lang="en-AU" sz="3200">
                    <a:solidFill>
                      <a:schemeClr val="accent1">
                        <a:lumMod val="75000"/>
                      </a:schemeClr>
                    </a:solidFill>
                  </a:rPr>
                  <a:t>visible matter</a:t>
                </a:r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?</a:t>
                </a:r>
              </a:p>
              <a:p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Whatever it is, why is the pion seemingly oblivious?</a:t>
                </a:r>
              </a:p>
              <a:p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How is this phenomenon expressed in measurable quantities?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sz="3200" dirty="0">
                    <a:solidFill>
                      <a:schemeClr val="accent1">
                        <a:lumMod val="75000"/>
                      </a:schemeClr>
                    </a:solidFill>
                  </a:rPr>
                  <a:t> The expressions are (almost) certainly system specific!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3CC2A25-08A0-E1E0-7878-D76D9E23345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600200"/>
                <a:ext cx="10972800" cy="4525963"/>
              </a:xfrm>
              <a:blipFill>
                <a:blip r:embed="rId2"/>
                <a:stretch>
                  <a:fillRect l="-1222" t="-175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273DF7-9F68-2E05-5B65-08BAB82C0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BE46D2-5772-D276-E736-CA9AA524C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2A0CAF-002E-E234-A589-A5908C09A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3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514D1-A11B-4252-AAD1-C1BFF9347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Proton and pion distribution functions in counterpoint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323B7-6915-45F4-9DBD-5E09313DF9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wrap="square" anchor="t">
            <a:norm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Today, despite enormous expense of time and effort, much must still be learnt before proton and pion structure may be considered understood in terms of DFs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Most simply, what are the differences, if any, between the distributions of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partons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within the proton and the pion?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The question of similarity/difference between proton and pion DFs has particular resonance today as science seeks to explain EHM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sz="2000" dirty="0"/>
              <a:t>How are obvious macroscopic differences between protons and </a:t>
            </a:r>
            <a:r>
              <a:rPr lang="en-US" sz="2000" dirty="0" err="1"/>
              <a:t>pions</a:t>
            </a:r>
            <a:r>
              <a:rPr lang="en-US" sz="2000" dirty="0"/>
              <a:t> expressed in the structural features of these two bound-states? 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C881FAB-E3D0-4E9C-BBA2-FB13D92E1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1682338"/>
            <a:ext cx="5384800" cy="4361688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ED6ABD-390E-4334-9B50-27DA9578B4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88358" y="6629400"/>
            <a:ext cx="4394201" cy="228600"/>
          </a:xfrm>
        </p:spPr>
        <p:txBody>
          <a:bodyPr wrap="square" anchor="t">
            <a:normAutofit fontScale="925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12 Wkshp Hadron Physics &amp; Opportunities Worldwide, Dalian - 24/08/04-09      (42)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A186F-96F5-4100-B381-8EE2AE334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301" y="6307138"/>
            <a:ext cx="7922684" cy="2286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CF68E0-05F0-48F7-89BD-4C304205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1" y="6489701"/>
            <a:ext cx="512233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30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65AD88-4FF6-4855-B184-6B008B5F645D}"/>
              </a:ext>
            </a:extLst>
          </p:cNvPr>
          <p:cNvSpPr txBox="1"/>
          <p:nvPr/>
        </p:nvSpPr>
        <p:spPr>
          <a:xfrm>
            <a:off x="6629400" y="1622423"/>
            <a:ext cx="149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proton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48B6F3-D36D-4AF9-B44B-A9B237ADE2E3}"/>
              </a:ext>
            </a:extLst>
          </p:cNvPr>
          <p:cNvSpPr txBox="1"/>
          <p:nvPr/>
        </p:nvSpPr>
        <p:spPr>
          <a:xfrm>
            <a:off x="9296400" y="1609863"/>
            <a:ext cx="149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pion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A772E6-DE60-F367-4189-C08289287EAA}"/>
              </a:ext>
            </a:extLst>
          </p:cNvPr>
          <p:cNvSpPr txBox="1"/>
          <p:nvPr/>
        </p:nvSpPr>
        <p:spPr>
          <a:xfrm flipH="1">
            <a:off x="6629400" y="1313006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massive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07D46D-A3A7-B0C3-6DC0-94FF2DB49847}"/>
              </a:ext>
            </a:extLst>
          </p:cNvPr>
          <p:cNvSpPr txBox="1"/>
          <p:nvPr/>
        </p:nvSpPr>
        <p:spPr>
          <a:xfrm flipH="1">
            <a:off x="9296400" y="1342303"/>
            <a:ext cx="2054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almost massless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2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showing the function of a function&#10;&#10;Description automatically generated">
            <a:extLst>
              <a:ext uri="{FF2B5EF4-FFF2-40B4-BE49-F238E27FC236}">
                <a16:creationId xmlns:a16="http://schemas.microsoft.com/office/drawing/2014/main" id="{9FA6B5C1-D86B-9A5A-F6E7-CEAC1FDF0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475" y="1546335"/>
            <a:ext cx="6842525" cy="42765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3069E4-77F0-93CF-0EC5-0EE69FF40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8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Phenomenology – global fits – of proton valence quark DFs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A1BF84-FCC6-3AE0-1CA6-215251318DC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1676" y="990600"/>
                <a:ext cx="5318526" cy="5118101"/>
              </a:xfrm>
            </p:spPr>
            <p:txBody>
              <a:bodyPr/>
              <a:lstStyle/>
              <a:p>
                <a:r>
                  <a:rPr lang="en-AU" dirty="0"/>
                  <a:t>Example: NNPDF4.0 inferences of proton valence quark DFs</a:t>
                </a:r>
              </a:p>
              <a:p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dirty="0"/>
                  <a:t> is unknown on </a:t>
                </a:r>
                <a14:m>
                  <m:oMath xmlns:m="http://schemas.openxmlformats.org/officeDocument/2006/math">
                    <m:r>
                      <a:rPr lang="en-AU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&gt;0.7</m:t>
                    </m:r>
                  </m:oMath>
                </a14:m>
                <a:endParaRPr lang="en-AU" dirty="0"/>
              </a:p>
              <a:p>
                <a:pPr marL="0" indent="0">
                  <a:buNone/>
                </a:pPr>
                <a:r>
                  <a:rPr lang="en-AU" dirty="0"/>
                  <a:t>     </a:t>
                </a:r>
                <a14:m>
                  <m:oMath xmlns:m="http://schemas.openxmlformats.org/officeDocument/2006/math">
                    <m:r>
                      <a:rPr lang="en-AU" i="1" dirty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AU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dirty="0"/>
                  <a:t> is unknown on </a:t>
                </a:r>
                <a14:m>
                  <m:oMath xmlns:m="http://schemas.openxmlformats.org/officeDocument/2006/math">
                    <m:r>
                      <a:rPr lang="en-AU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AU" i="1" dirty="0">
                        <a:latin typeface="Cambria Math" panose="02040503050406030204" pitchFamily="18" charset="0"/>
                      </a:rPr>
                      <m:t>&gt;0.9</m:t>
                    </m:r>
                  </m:oMath>
                </a14:m>
                <a:endParaRPr lang="en-AU" dirty="0"/>
              </a:p>
              <a:p>
                <a:pPr lvl="1"/>
                <a:r>
                  <a:rPr lang="en-AU" sz="2200" dirty="0"/>
                  <a:t>Fits can be negative on these domains</a:t>
                </a:r>
              </a:p>
              <a:p>
                <a:pPr lvl="1"/>
                <a:r>
                  <a:rPr lang="en-AU" sz="2200" dirty="0"/>
                  <a:t>Impossible in theory</a:t>
                </a:r>
              </a:p>
              <a:p>
                <a:r>
                  <a:rPr lang="en-AU" sz="2400" dirty="0"/>
                  <a:t>QCD makes firm predictions on valence-quark domain</a:t>
                </a:r>
              </a:p>
              <a:p>
                <a:r>
                  <a:rPr lang="en-AU" sz="2400" dirty="0"/>
                  <a:t>They are overlooked in agnostic fitting procedures</a:t>
                </a:r>
              </a:p>
              <a:p>
                <a:r>
                  <a:rPr lang="en-AU" sz="2400" dirty="0"/>
                  <a:t>To claim understanding of QCD, reliable path from data to theory DF predictions must be found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BA1BF84-FCC6-3AE0-1CA6-215251318D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1676" y="990600"/>
                <a:ext cx="5318526" cy="5118101"/>
              </a:xfrm>
              <a:blipFill>
                <a:blip r:embed="rId3"/>
                <a:stretch>
                  <a:fillRect l="-1489" t="-834" r="-2062" b="-333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ED406B-A14C-6426-926F-CB5583489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1DCE1-F5FF-C280-34D6-FA752D8F2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46B71-DDBF-9FA9-6E4C-1C27ABBD7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BA4602-8551-E36C-E62F-84497BB320DA}"/>
              </a:ext>
            </a:extLst>
          </p:cNvPr>
          <p:cNvSpPr txBox="1"/>
          <p:nvPr/>
        </p:nvSpPr>
        <p:spPr>
          <a:xfrm>
            <a:off x="6553200" y="6015335"/>
            <a:ext cx="2611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rgbClr val="FF0000"/>
                </a:solidFill>
              </a:rPr>
              <a:t>Far valence domain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D6A10C81-25F3-799A-35F4-55EC861387E2}"/>
              </a:ext>
            </a:extLst>
          </p:cNvPr>
          <p:cNvSpPr/>
          <p:nvPr/>
        </p:nvSpPr>
        <p:spPr bwMode="auto">
          <a:xfrm rot="16200000">
            <a:off x="8137546" y="4161632"/>
            <a:ext cx="184111" cy="3657600"/>
          </a:xfrm>
          <a:prstGeom prst="leftBrac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88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E78EF-3932-4E67-A2E7-41B49CBCA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Proton and pion DFs in counterpoint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7B1343-747A-476C-8DBB-1173C96153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1798636"/>
                <a:ext cx="7444039" cy="4906964"/>
              </a:xfrm>
            </p:spPr>
            <p:txBody>
              <a:bodyPr/>
              <a:lstStyle/>
              <a:p>
                <a:r>
                  <a:rPr lang="en-GB" sz="2000" dirty="0"/>
                  <a:t>Symmetry-preserving analyses using CSMs deliver hadron scale DFs that agree with QCD constraints</a:t>
                </a:r>
              </a:p>
              <a:p>
                <a:r>
                  <a:rPr lang="en-GB" sz="2000" dirty="0"/>
                  <a:t>Valence-quark degrees-of-freedom carry all hadron’s momentum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GB" sz="2000" dirty="0"/>
                  <a:t>:</a:t>
                </a:r>
              </a:p>
              <a:p>
                <a:pPr>
                  <a:spcBef>
                    <a:spcPts val="900"/>
                  </a:spcBef>
                </a:pPr>
                <a:r>
                  <a:rPr lang="en-GB" sz="2000" dirty="0"/>
                  <a:t>Diquark correlations in proton, induced by EHM</a:t>
                </a:r>
              </a:p>
              <a:p>
                <a:pPr marL="800100" lvl="2" indent="0">
                  <a:buNone/>
                </a:pPr>
                <a:r>
                  <a:rPr lang="en-GB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)≠2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000" dirty="0"/>
              </a:p>
              <a:p>
                <a:r>
                  <a:rPr lang="en-US" sz="2000" dirty="0"/>
                  <a:t>Proton and pion valence-quark DFs have markedly different </a:t>
                </a:r>
                <a:r>
                  <a:rPr lang="en-US" sz="2000" dirty="0" err="1"/>
                  <a:t>behaviour</a:t>
                </a:r>
                <a:r>
                  <a:rPr lang="en-US" sz="2000" dirty="0"/>
                  <a:t> 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is Nature’s most dilated DF</a:t>
                </a:r>
              </a:p>
              <a:p>
                <a:pPr marL="971550" lvl="1" indent="-514350">
                  <a:buFont typeface="+mj-lt"/>
                  <a:buAutoNum type="romanLcPeriod"/>
                </a:pPr>
                <a:r>
                  <a:rPr lang="en-US" dirty="0"/>
                  <a:t>“Obvious” because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vs.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behaviour</a:t>
                </a:r>
                <a:r>
                  <a:rPr lang="en-US" dirty="0"/>
                  <a:t> &amp; preservation of this unit difference under evolution</a:t>
                </a:r>
              </a:p>
              <a:p>
                <a:pPr marL="971550" lvl="1" indent="-514350">
                  <a:spcBef>
                    <a:spcPts val="0"/>
                  </a:spcBef>
                  <a:buFont typeface="+mj-lt"/>
                  <a:buAutoNum type="romanLcPeriod"/>
                </a:pPr>
                <a:r>
                  <a:rPr lang="en-US" dirty="0"/>
                  <a:t>Also “hidden” = strong EHM-induced broadening</a:t>
                </a:r>
              </a:p>
              <a:p>
                <a:pPr marL="971550" lvl="1" indent="-514350">
                  <a:spcBef>
                    <a:spcPts val="0"/>
                  </a:spcBef>
                  <a:buFont typeface="+mj-lt"/>
                  <a:buAutoNum type="romanLcPeriod"/>
                </a:pPr>
                <a:r>
                  <a:rPr lang="en-US" dirty="0"/>
                  <a:t>Dilation and endpoint power-law </a:t>
                </a:r>
                <a:r>
                  <a:rPr lang="en-US" dirty="0" err="1"/>
                  <a:t>behaviour</a:t>
                </a:r>
                <a:r>
                  <a:rPr lang="en-US" dirty="0"/>
                  <a:t> are consistent with analyses of modern </a:t>
                </a:r>
                <a:r>
                  <a:rPr lang="en-US" dirty="0" err="1"/>
                  <a:t>lQCD</a:t>
                </a:r>
                <a:r>
                  <a:rPr lang="en-US" dirty="0"/>
                  <a:t> results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7B1343-747A-476C-8DBB-1173C96153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1798636"/>
                <a:ext cx="7444039" cy="4906964"/>
              </a:xfrm>
              <a:blipFill>
                <a:blip r:embed="rId2"/>
                <a:stretch>
                  <a:fillRect l="-737" t="-62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93C1A-EDA7-4E21-AA0E-FC5C061F6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2DD44-39F5-4C04-A784-EF22937A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B24E5-E491-4FC2-8747-B7E6F662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AC3599-7F5B-4CCE-B597-90B61AEE7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639" y="809179"/>
            <a:ext cx="4158025" cy="54588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F01C66-BA3E-42A8-9A74-862DF1BB8C3B}"/>
              </a:ext>
            </a:extLst>
          </p:cNvPr>
          <p:cNvSpPr txBox="1"/>
          <p:nvPr/>
        </p:nvSpPr>
        <p:spPr>
          <a:xfrm>
            <a:off x="10668000" y="3962400"/>
            <a:ext cx="1225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u in proton</a:t>
            </a: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d in proton</a:t>
            </a:r>
          </a:p>
          <a:p>
            <a:r>
              <a:rPr lang="en-GB" dirty="0">
                <a:solidFill>
                  <a:srgbClr val="008000"/>
                </a:solidFill>
              </a:rPr>
              <a:t>u in pion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B7BF20-1E83-4DF8-ABA2-1E5DB772F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1" y="2778976"/>
            <a:ext cx="4267200" cy="4448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B1AA22-F929-4622-8A50-336203DF1A20}"/>
              </a:ext>
            </a:extLst>
          </p:cNvPr>
          <p:cNvSpPr txBox="1"/>
          <p:nvPr/>
        </p:nvSpPr>
        <p:spPr>
          <a:xfrm>
            <a:off x="10909128" y="1851026"/>
            <a:ext cx="98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dilation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3FA8A5-E840-4859-B4F6-3DE6455B6A35}"/>
              </a:ext>
            </a:extLst>
          </p:cNvPr>
          <p:cNvSpPr txBox="1"/>
          <p:nvPr/>
        </p:nvSpPr>
        <p:spPr>
          <a:xfrm>
            <a:off x="10788564" y="5042439"/>
            <a:ext cx="98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dilation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953EE7-9C28-FED7-5A1F-356D10140139}"/>
              </a:ext>
            </a:extLst>
          </p:cNvPr>
          <p:cNvSpPr txBox="1"/>
          <p:nvPr/>
        </p:nvSpPr>
        <p:spPr>
          <a:xfrm>
            <a:off x="0" y="304562"/>
            <a:ext cx="79248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Proton and pion distribution functions in counterpoint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Ya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Lu (</a:t>
            </a:r>
            <a:r>
              <a:rPr lang="ja-JP" altLang="en-US" sz="1400" dirty="0">
                <a:solidFill>
                  <a:schemeClr val="accent1">
                    <a:lumMod val="75000"/>
                  </a:schemeClr>
                </a:solidFill>
              </a:rPr>
              <a:t>陆亚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altLang="ja-JP" sz="1400" i="1" dirty="0">
                <a:solidFill>
                  <a:schemeClr val="accent1">
                    <a:lumMod val="75000"/>
                  </a:schemeClr>
                </a:solidFill>
              </a:rPr>
              <a:t>et al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NJU-INP 056/22, e-Print: 2203.00753 [hep-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], Phys. Lett. B 830 (2022)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137130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Pion distribution functions from low-order Mellin moments, 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Ya Lu 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et al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., 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2311.01613 [hep-</a:t>
            </a:r>
            <a:r>
              <a:rPr lang="en-AU" sz="1400" b="0" i="0" u="sng" strike="noStrike" dirty="0" err="1">
                <a:solidFill>
                  <a:schemeClr val="accent1">
                    <a:lumMod val="75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, 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Lett. B 850 (2024) 138534/1-6</a:t>
            </a:r>
            <a:endParaRPr lang="en-AU" sz="1400" b="0" i="0" u="sng" strike="noStrike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Contact interaction study of proton parton distributions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, Yang Yu (</a:t>
            </a:r>
            <a:r>
              <a:rPr lang="ja-JP" altLang="en-US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俞杨</a:t>
            </a:r>
            <a:r>
              <a:rPr lang="en-US" altLang="ja-JP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) </a:t>
            </a:r>
            <a:r>
              <a:rPr lang="en-US" altLang="ja-JP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et al</a:t>
            </a:r>
            <a:r>
              <a:rPr lang="en-US" altLang="ja-JP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.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, NJU-INP 083/24, </a:t>
            </a:r>
            <a:r>
              <a:rPr lang="en-AU" sz="1400" b="0" i="0" u="sng" strike="noStrike" dirty="0">
                <a:solidFill>
                  <a:srgbClr val="0066FF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2402.06095 [hep-</a:t>
            </a:r>
            <a:r>
              <a:rPr lang="en-AU" sz="1400" b="0" i="0" u="sng" strike="noStrike" dirty="0" err="1">
                <a:solidFill>
                  <a:srgbClr val="0066FF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, Eur. Phys. J. C </a:t>
            </a:r>
            <a:r>
              <a:rPr lang="en-AU" sz="1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84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 (2024) 7, 739/1-23 </a:t>
            </a:r>
          </a:p>
          <a:p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7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E78EF-3932-4E67-A2E7-41B49CBCA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/>
              <a:t>Proton and pion DFs in counterpoint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7B1343-747A-476C-8DBB-1173C961530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1798636"/>
                <a:ext cx="7444039" cy="4906964"/>
              </a:xfrm>
            </p:spPr>
            <p:txBody>
              <a:bodyPr/>
              <a:lstStyle/>
              <a:p>
                <a:r>
                  <a:rPr lang="en-GB" sz="2000" dirty="0"/>
                  <a:t>Symmetry-preserving analyses using CSMs deliver hadron scale DFs that agree with QCD constraints</a:t>
                </a:r>
              </a:p>
              <a:p>
                <a:r>
                  <a:rPr lang="en-GB" sz="2000" dirty="0"/>
                  <a:t>Valence-quark degrees-of-freedom carry all hadron’s momentum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</m:oMath>
                </a14:m>
                <a:r>
                  <a:rPr lang="en-GB" sz="2000" dirty="0"/>
                  <a:t>:</a:t>
                </a:r>
              </a:p>
              <a:p>
                <a:pPr>
                  <a:spcBef>
                    <a:spcPts val="900"/>
                  </a:spcBef>
                </a:pPr>
                <a:r>
                  <a:rPr lang="en-GB" sz="2000" dirty="0"/>
                  <a:t>Diquark correlations in proton, induced by EHM</a:t>
                </a:r>
              </a:p>
              <a:p>
                <a:pPr marL="800100" lvl="2" indent="0">
                  <a:buNone/>
                </a:pPr>
                <a:r>
                  <a:rPr lang="en-GB" sz="2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)≠2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sz="2000" dirty="0"/>
              </a:p>
              <a:p>
                <a:r>
                  <a:rPr lang="en-US" sz="2000" dirty="0"/>
                  <a:t>Proton and pion valence-quark DFs have markedly different </a:t>
                </a:r>
                <a:r>
                  <a:rPr lang="en-US" sz="2000" dirty="0" err="1"/>
                  <a:t>behaviour</a:t>
                </a:r>
                <a:r>
                  <a:rPr lang="en-US" sz="2000" dirty="0"/>
                  <a:t> –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/>
                  <a:t> is Nature’s most dilated DF</a:t>
                </a:r>
              </a:p>
              <a:p>
                <a:pPr marL="971550" lvl="1" indent="-514350">
                  <a:buFont typeface="+mj-lt"/>
                  <a:buAutoNum type="romanLcPeriod"/>
                </a:pPr>
                <a:r>
                  <a:rPr lang="en-US" dirty="0"/>
                  <a:t>“Obvious” because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vs.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behaviour</a:t>
                </a:r>
                <a:r>
                  <a:rPr lang="en-US" dirty="0"/>
                  <a:t> &amp; preservation of this unit difference under evolution</a:t>
                </a:r>
              </a:p>
              <a:p>
                <a:pPr marL="971550" lvl="1" indent="-514350">
                  <a:spcBef>
                    <a:spcPts val="0"/>
                  </a:spcBef>
                  <a:buFont typeface="+mj-lt"/>
                  <a:buAutoNum type="romanLcPeriod"/>
                </a:pPr>
                <a:r>
                  <a:rPr lang="en-US" dirty="0"/>
                  <a:t>Also “hidden” = strong EHM-induced broadening</a:t>
                </a:r>
              </a:p>
              <a:p>
                <a:pPr marL="971550" lvl="1" indent="-514350">
                  <a:spcBef>
                    <a:spcPts val="0"/>
                  </a:spcBef>
                  <a:buFont typeface="+mj-lt"/>
                  <a:buAutoNum type="romanLcPeriod"/>
                </a:pPr>
                <a:r>
                  <a:rPr lang="en-US" dirty="0"/>
                  <a:t>Dilation and endpoint power-law </a:t>
                </a:r>
                <a:r>
                  <a:rPr lang="en-US" dirty="0" err="1"/>
                  <a:t>behaviour</a:t>
                </a:r>
                <a:r>
                  <a:rPr lang="en-US" dirty="0"/>
                  <a:t> are consistent with analyses of modern </a:t>
                </a:r>
                <a:r>
                  <a:rPr lang="en-US" dirty="0" err="1"/>
                  <a:t>lQCD</a:t>
                </a:r>
                <a:r>
                  <a:rPr lang="en-US" dirty="0"/>
                  <a:t> results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7B1343-747A-476C-8DBB-1173C96153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1798636"/>
                <a:ext cx="7444039" cy="4906964"/>
              </a:xfrm>
              <a:blipFill>
                <a:blip r:embed="rId2"/>
                <a:stretch>
                  <a:fillRect l="-737" t="-62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93C1A-EDA7-4E21-AA0E-FC5C061F6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2DD44-39F5-4C04-A784-EF22937A9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B24E5-E491-4FC2-8747-B7E6F662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AC3599-7F5B-4CCE-B597-90B61AEE72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53639" y="809179"/>
            <a:ext cx="4158025" cy="545888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F01C66-BA3E-42A8-9A74-862DF1BB8C3B}"/>
              </a:ext>
            </a:extLst>
          </p:cNvPr>
          <p:cNvSpPr txBox="1"/>
          <p:nvPr/>
        </p:nvSpPr>
        <p:spPr>
          <a:xfrm>
            <a:off x="10668000" y="3962400"/>
            <a:ext cx="1225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C00000"/>
                </a:solidFill>
              </a:rPr>
              <a:t>u in proton</a:t>
            </a:r>
          </a:p>
          <a:p>
            <a:r>
              <a:rPr lang="en-GB" dirty="0">
                <a:solidFill>
                  <a:schemeClr val="accent3">
                    <a:lumMod val="75000"/>
                  </a:schemeClr>
                </a:solidFill>
              </a:rPr>
              <a:t>d in proton</a:t>
            </a:r>
          </a:p>
          <a:p>
            <a:r>
              <a:rPr lang="en-GB" dirty="0">
                <a:solidFill>
                  <a:srgbClr val="008000"/>
                </a:solidFill>
              </a:rPr>
              <a:t>u in pion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B7BF20-1E83-4DF8-ABA2-1E5DB772F5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951" y="2778976"/>
            <a:ext cx="4267200" cy="4448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F27DCED-124A-4582-8812-6C73F4E9200F}"/>
              </a:ext>
            </a:extLst>
          </p:cNvPr>
          <p:cNvSpPr txBox="1"/>
          <p:nvPr/>
        </p:nvSpPr>
        <p:spPr>
          <a:xfrm>
            <a:off x="0" y="304562"/>
            <a:ext cx="792480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Proton and pion distribution functions in counterpoint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Ya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Lu (</a:t>
            </a:r>
            <a:r>
              <a:rPr lang="ja-JP" altLang="en-US" sz="1400" dirty="0">
                <a:solidFill>
                  <a:schemeClr val="accent1">
                    <a:lumMod val="75000"/>
                  </a:schemeClr>
                </a:solidFill>
              </a:rPr>
              <a:t>陆亚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r>
              <a:rPr lang="en-US" altLang="ja-JP" sz="1400" i="1" dirty="0">
                <a:solidFill>
                  <a:schemeClr val="accent1">
                    <a:lumMod val="75000"/>
                  </a:schemeClr>
                </a:solidFill>
              </a:rPr>
              <a:t>et al</a:t>
            </a:r>
            <a:r>
              <a:rPr lang="en-US" altLang="ja-JP" sz="1400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, 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NJU-INP 056/22, e-Print: 2203.00753 [hep-</a:t>
            </a:r>
            <a:r>
              <a:rPr lang="en-GB" sz="1400" dirty="0" err="1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], Phys. Lett. B 830 (2022) </a:t>
            </a:r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137130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Pion distribution functions from low-order Mellin moments, 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Ya Lu 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et al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., 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2311.01613 [hep-</a:t>
            </a:r>
            <a:r>
              <a:rPr lang="en-AU" sz="1400" b="0" i="0" u="sng" strike="noStrike" dirty="0" err="1">
                <a:solidFill>
                  <a:schemeClr val="accent1">
                    <a:lumMod val="75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, 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Phys. Lett. B 850 (2024) 138534/1-6</a:t>
            </a:r>
            <a:endParaRPr lang="en-AU" sz="1400" b="0" i="0" u="sng" strike="noStrike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Contact interaction study of proton parton distributions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, Yang Yu (</a:t>
            </a:r>
            <a:r>
              <a:rPr lang="ja-JP" altLang="en-US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俞杨</a:t>
            </a:r>
            <a:r>
              <a:rPr lang="en-US" altLang="ja-JP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) </a:t>
            </a:r>
            <a:r>
              <a:rPr lang="en-US" altLang="ja-JP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et al</a:t>
            </a:r>
            <a:r>
              <a:rPr lang="en-US" altLang="ja-JP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.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, NJU-INP 083/24, </a:t>
            </a:r>
            <a:r>
              <a:rPr lang="en-AU" sz="1400" b="0" i="0" u="sng" strike="noStrike" dirty="0">
                <a:solidFill>
                  <a:srgbClr val="0066FF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2402.06095 [hep-</a:t>
            </a:r>
            <a:r>
              <a:rPr lang="en-AU" sz="1400" b="0" i="0" u="sng" strike="noStrike" dirty="0" err="1">
                <a:solidFill>
                  <a:srgbClr val="0066FF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, Eur. Phys. J. C </a:t>
            </a:r>
            <a:r>
              <a:rPr lang="en-AU" sz="14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84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 (2024) 7, 739/1-23 </a:t>
            </a:r>
          </a:p>
          <a:p>
            <a:endParaRPr lang="en-US" sz="1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B1AA22-F929-4622-8A50-336203DF1A20}"/>
              </a:ext>
            </a:extLst>
          </p:cNvPr>
          <p:cNvSpPr txBox="1"/>
          <p:nvPr/>
        </p:nvSpPr>
        <p:spPr>
          <a:xfrm>
            <a:off x="10909128" y="1851026"/>
            <a:ext cx="98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dilation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3FA8A5-E840-4859-B4F6-3DE6455B6A35}"/>
              </a:ext>
            </a:extLst>
          </p:cNvPr>
          <p:cNvSpPr txBox="1"/>
          <p:nvPr/>
        </p:nvSpPr>
        <p:spPr>
          <a:xfrm>
            <a:off x="10788564" y="5042439"/>
            <a:ext cx="98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8000"/>
                </a:solidFill>
              </a:rPr>
              <a:t>dilation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C0DA59-A851-5949-DCE2-E3141C037854}"/>
              </a:ext>
            </a:extLst>
          </p:cNvPr>
          <p:cNvSpPr txBox="1"/>
          <p:nvPr/>
        </p:nvSpPr>
        <p:spPr>
          <a:xfrm>
            <a:off x="990600" y="2454373"/>
            <a:ext cx="7665432" cy="138499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AU" sz="2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Numerous predictions – similarities and differences</a:t>
            </a:r>
          </a:p>
          <a:p>
            <a:r>
              <a:rPr lang="en-AU" sz="2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All of which can be tested </a:t>
            </a:r>
          </a:p>
          <a:p>
            <a:r>
              <a:rPr lang="en-AU" sz="28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with high-luminosity, high-energy facilities</a:t>
            </a:r>
          </a:p>
        </p:txBody>
      </p:sp>
    </p:spTree>
    <p:extLst>
      <p:ext uri="{BB962C8B-B14F-4D97-AF65-F5344CB8AC3E}">
        <p14:creationId xmlns:p14="http://schemas.microsoft.com/office/powerpoint/2010/main" val="191469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A3483-12AC-4649-9DA1-F5A9D8F54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Neutron/Proton structure function ratio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9EA762-1D5B-47FE-9BFE-5C2E0E605A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3400" y="870156"/>
                <a:ext cx="6639402" cy="4830764"/>
              </a:xfrm>
            </p:spPr>
            <p:txBody>
              <a:bodyPr/>
              <a:lstStyle/>
              <a:p>
                <a:r>
                  <a:rPr lang="en-US" dirty="0"/>
                  <a:t>Ratio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dirty="0"/>
                  <a:t> diquarks in proton wave function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/>
                  <a:t>is measure of EHM </a:t>
                </a:r>
              </a:p>
              <a:p>
                <a:r>
                  <a:rPr lang="en-GB" dirty="0"/>
                  <a:t>Structure function ratio is clear window onto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)/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U</m:t>
                    </m:r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𝑢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r>
                  <a:rPr lang="en-US" dirty="0"/>
                  <a:t>, 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D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x</m:t>
                        </m:r>
                        <m:r>
                          <a:rPr lang="en-GB" b="0" i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𝑑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endParaRPr lang="en-US" dirty="0"/>
              </a:p>
              <a:p>
                <a:pPr marL="400050" lvl="1" indent="0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Σ</m:t>
                    </m:r>
                    <m:d>
                      <m:d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r>
                  <a:rPr lang="en-US" dirty="0"/>
                  <a:t>+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𝑐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d>
                      <m:dPr>
                        <m:ctrlPr>
                          <a:rPr lang="en-GB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i="1" dirty="0">
                            <a:latin typeface="Cambria Math" panose="02040503050406030204" pitchFamily="18" charset="0"/>
                          </a:rPr>
                          <m:t>𝜁</m:t>
                        </m:r>
                      </m:e>
                    </m:d>
                  </m:oMath>
                </a14:m>
                <a:endParaRPr lang="en-US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Comparison with MARATHON data</a:t>
                </a:r>
              </a:p>
              <a:p>
                <a:pPr marL="800100" lvl="2" indent="0">
                  <a:buNone/>
                </a:pPr>
                <a:r>
                  <a:rPr lang="en-US" sz="1400" dirty="0"/>
                  <a:t>[</a:t>
                </a:r>
                <a:r>
                  <a:rPr lang="en-US" sz="1400" dirty="0">
                    <a:solidFill>
                      <a:srgbClr val="CC9900"/>
                    </a:solidFill>
                  </a:rPr>
                  <a:t>D. Abrams, </a:t>
                </a:r>
                <a:r>
                  <a:rPr lang="en-US" sz="1400" i="1" dirty="0">
                    <a:solidFill>
                      <a:srgbClr val="CC9900"/>
                    </a:solidFill>
                  </a:rPr>
                  <a:t>et al</a:t>
                </a:r>
                <a:r>
                  <a:rPr lang="en-US" sz="1400" dirty="0">
                    <a:solidFill>
                      <a:srgbClr val="CC9900"/>
                    </a:solidFill>
                  </a:rPr>
                  <a:t>., Measurement of Nucleon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  <m:r>
                      <a:rPr lang="en-GB" sz="1400" b="0" i="1" smtClean="0">
                        <a:solidFill>
                          <a:srgbClr val="CC990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bSup>
                      <m:sSubSupPr>
                        <m:ctrlP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GB" sz="1400" b="0" i="1" smtClean="0">
                            <a:solidFill>
                              <a:srgbClr val="CC99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p>
                    </m:sSubSup>
                  </m:oMath>
                </a14:m>
                <a:r>
                  <a:rPr lang="en-US" sz="1400" dirty="0">
                    <a:solidFill>
                      <a:srgbClr val="CC9900"/>
                    </a:solidFill>
                  </a:rPr>
                  <a:t>Structure Function Ratio by the Jefferson Lab MARATHON Tritium/Helium-3 Deep Inelastic Scattering Experiment – arXiv:2104.05850 [hep-ex], Phys. Rev. Lett. (2022) </a:t>
                </a:r>
                <a:r>
                  <a:rPr lang="en-US" sz="1400" i="1" dirty="0">
                    <a:solidFill>
                      <a:srgbClr val="CC9900"/>
                    </a:solidFill>
                  </a:rPr>
                  <a:t>in press</a:t>
                </a:r>
                <a:r>
                  <a:rPr lang="en-US" sz="1400" dirty="0"/>
                  <a:t>]</a:t>
                </a:r>
              </a:p>
              <a:p>
                <a:pPr marL="285750"/>
                <a:r>
                  <a:rPr lang="en-US" sz="2000" dirty="0"/>
                  <a:t>Agreement with modern data on entire x-domain – parameter-free prediction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29EA762-1D5B-47FE-9BFE-5C2E0E605A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3400" y="870156"/>
                <a:ext cx="6639402" cy="4830764"/>
              </a:xfrm>
              <a:blipFill>
                <a:blip r:embed="rId2"/>
                <a:stretch>
                  <a:fillRect l="-1010" t="-884" b="-391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089E2-E864-4FFD-A1DF-E12206CCB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BFAE69-9E3E-425D-B4CF-B391C8E25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811A5A-7F5C-46BD-AC18-F7EE7A35D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9CC89464-7B61-4B4D-B767-A6D0CD024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02" y="2761457"/>
            <a:ext cx="4638198" cy="318214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253D8893-669C-421C-977B-75BE708A9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49" y="2362200"/>
            <a:ext cx="3979333" cy="762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F941B5-59AF-4621-BC9F-0005FC71BB88}"/>
              </a:ext>
            </a:extLst>
          </p:cNvPr>
          <p:cNvSpPr txBox="1"/>
          <p:nvPr/>
        </p:nvSpPr>
        <p:spPr>
          <a:xfrm>
            <a:off x="6477000" y="5925171"/>
            <a:ext cx="533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Probability that scalar diquark only models of nucleon might be consistent with available data is 1/141,000</a:t>
            </a:r>
            <a:endParaRPr lang="en-GB" i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3912B4F-C3A6-4E47-9D86-5D84867102AF}"/>
              </a:ext>
            </a:extLst>
          </p:cNvPr>
          <p:cNvCxnSpPr>
            <a:cxnSpLocks/>
          </p:cNvCxnSpPr>
          <p:nvPr/>
        </p:nvCxnSpPr>
        <p:spPr bwMode="auto">
          <a:xfrm flipV="1">
            <a:off x="9829800" y="5105400"/>
            <a:ext cx="1651001" cy="93280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Chart, surface chart&#10;&#10;Description automatically generated">
            <a:extLst>
              <a:ext uri="{FF2B5EF4-FFF2-40B4-BE49-F238E27FC236}">
                <a16:creationId xmlns:a16="http://schemas.microsoft.com/office/drawing/2014/main" id="{3EE6DF4C-12EA-4BDD-9F0F-9F3AF95053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1087" y="451417"/>
            <a:ext cx="2957513" cy="2324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39B10C-7407-4A96-BB26-99F08A6CD6CA}"/>
                  </a:ext>
                </a:extLst>
              </p:cNvPr>
              <p:cNvSpPr txBox="1"/>
              <p:nvPr/>
            </p:nvSpPr>
            <p:spPr>
              <a:xfrm>
                <a:off x="6400799" y="702525"/>
                <a:ext cx="2590801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CSM prediction = presence of axial-vector diquark correlation in the proton</a:t>
                </a:r>
              </a:p>
              <a:p>
                <a:pPr marL="285750" indent="-285750">
                  <a:buFont typeface="Wingdings" panose="05000000000000000000" pitchFamily="2" charset="2"/>
                  <a:buChar char="ü"/>
                </a:pPr>
                <a:r>
                  <a:rPr lang="en-US" dirty="0">
                    <a:solidFill>
                      <a:srgbClr val="C00000"/>
                    </a:solidFill>
                  </a:rPr>
                  <a:t>Responsible for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GB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40</m:t>
                    </m:r>
                    <m:r>
                      <a:rPr lang="en-GB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 of proton charge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539B10C-7407-4A96-BB26-99F08A6CD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799" y="702525"/>
                <a:ext cx="2590801" cy="2031325"/>
              </a:xfrm>
              <a:prstGeom prst="rect">
                <a:avLst/>
              </a:prstGeom>
              <a:blipFill>
                <a:blip r:embed="rId6"/>
                <a:stretch>
                  <a:fillRect l="-1412" t="-1502" b="-39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437544DB-462F-4995-8033-56BC19CD1BFA}"/>
              </a:ext>
            </a:extLst>
          </p:cNvPr>
          <p:cNvSpPr txBox="1"/>
          <p:nvPr/>
        </p:nvSpPr>
        <p:spPr>
          <a:xfrm flipH="1">
            <a:off x="8229600" y="3033999"/>
            <a:ext cx="2087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8000"/>
                </a:solidFill>
              </a:rPr>
              <a:t>Sea quark dominance on x&lt;0.2</a:t>
            </a:r>
            <a:endParaRPr lang="en-US" sz="1600" dirty="0">
              <a:solidFill>
                <a:srgbClr val="008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28C0BD-4A6E-4E92-8EE4-22C79214C546}"/>
              </a:ext>
            </a:extLst>
          </p:cNvPr>
          <p:cNvSpPr txBox="1"/>
          <p:nvPr/>
        </p:nvSpPr>
        <p:spPr>
          <a:xfrm flipH="1">
            <a:off x="8153400" y="4789192"/>
            <a:ext cx="3200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i="1" dirty="0">
                <a:solidFill>
                  <a:srgbClr val="CC9900"/>
                </a:solidFill>
              </a:rPr>
              <a:t>Valence quark dominance on x&gt;0.2</a:t>
            </a:r>
            <a:endParaRPr lang="en-US" sz="1600" b="1" i="1" dirty="0">
              <a:solidFill>
                <a:srgbClr val="CC99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2BEE42-85C0-4C9C-A698-568B8FD75069}"/>
              </a:ext>
            </a:extLst>
          </p:cNvPr>
          <p:cNvSpPr txBox="1"/>
          <p:nvPr/>
        </p:nvSpPr>
        <p:spPr>
          <a:xfrm>
            <a:off x="304800" y="5697933"/>
            <a:ext cx="6186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i="1" dirty="0">
                <a:solidFill>
                  <a:srgbClr val="212121"/>
                </a:solidFill>
                <a:effectLst/>
              </a:rPr>
              <a:t>🎆 Valence quark ratio in the proton,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Zhu-Fang Cui, (</a:t>
            </a:r>
            <a:r>
              <a:rPr lang="ja-JP" altLang="en-US" sz="1200" b="0" i="0" dirty="0">
                <a:solidFill>
                  <a:srgbClr val="212121"/>
                </a:solidFill>
                <a:effectLst/>
              </a:rPr>
              <a:t>崔著钫</a:t>
            </a:r>
            <a:r>
              <a:rPr lang="en-US" altLang="ja-JP" sz="1200" b="0" i="0" dirty="0">
                <a:solidFill>
                  <a:srgbClr val="212121"/>
                </a:solidFill>
                <a:effectLst/>
              </a:rPr>
              <a:t>),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Fei Gao (</a:t>
            </a:r>
            <a:r>
              <a:rPr lang="ja-JP" altLang="en-US" sz="1200" b="0" i="0" dirty="0">
                <a:solidFill>
                  <a:srgbClr val="212121"/>
                </a:solidFill>
                <a:effectLst/>
              </a:rPr>
              <a:t>高飞</a:t>
            </a:r>
            <a:r>
              <a:rPr lang="en-US" altLang="ja-JP" sz="1200" b="0" i="0" dirty="0">
                <a:solidFill>
                  <a:srgbClr val="212121"/>
                </a:solidFill>
                <a:effectLst/>
              </a:rPr>
              <a:t>),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Daniele Binosi, Lei Chang </a:t>
            </a:r>
            <a:r>
              <a:rPr lang="en-US" sz="1200" b="0" i="0" dirty="0">
                <a:solidFill>
                  <a:srgbClr val="000000"/>
                </a:solidFill>
                <a:effectLst/>
              </a:rPr>
              <a:t>(</a:t>
            </a:r>
            <a:r>
              <a:rPr lang="ja-JP" altLang="en-US" sz="1200" b="0" i="0" dirty="0">
                <a:solidFill>
                  <a:srgbClr val="000000"/>
                </a:solidFill>
                <a:effectLst/>
              </a:rPr>
              <a:t>常雷</a:t>
            </a:r>
            <a:r>
              <a:rPr lang="en-US" altLang="ja-JP" sz="1200" b="0" i="0" dirty="0">
                <a:solidFill>
                  <a:srgbClr val="000000"/>
                </a:solidFill>
                <a:effectLst/>
              </a:rPr>
              <a:t>)</a:t>
            </a:r>
            <a:r>
              <a:rPr lang="en-US" altLang="ja-JP" sz="1200" b="0" i="0" dirty="0">
                <a:solidFill>
                  <a:srgbClr val="212121"/>
                </a:solidFill>
                <a:effectLst/>
              </a:rPr>
              <a:t>,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Craig D. Roberts and Sebastian M. Schmidt,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7"/>
              </a:rPr>
              <a:t>NJU-INP 049/21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, e-print: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8"/>
              </a:rPr>
              <a:t>2108.11493 [hep-</a:t>
            </a:r>
            <a:r>
              <a:rPr lang="en-US" sz="1200" b="0" i="0" u="none" strike="noStrike" dirty="0" err="1">
                <a:solidFill>
                  <a:srgbClr val="212121"/>
                </a:solidFill>
                <a:effectLst/>
                <a:hlinkClick r:id="rId8"/>
              </a:rPr>
              <a:t>ph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8"/>
              </a:rPr>
              <a:t>]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, Chin. Phys. Lett. </a:t>
            </a:r>
            <a:r>
              <a:rPr lang="en-US" sz="1200" b="0" i="1" dirty="0">
                <a:solidFill>
                  <a:srgbClr val="212121"/>
                </a:solidFill>
                <a:effectLst/>
              </a:rPr>
              <a:t>Express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 </a:t>
            </a:r>
            <a:r>
              <a:rPr lang="en-US" sz="1200" b="1" i="0" dirty="0">
                <a:solidFill>
                  <a:srgbClr val="212121"/>
                </a:solidFill>
                <a:effectLst/>
              </a:rPr>
              <a:t>39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 (04) (2022) 041401/1-5:</a:t>
            </a:r>
            <a:r>
              <a:rPr lang="en-US" sz="1200" b="0" i="1" dirty="0">
                <a:solidFill>
                  <a:srgbClr val="212121"/>
                </a:solidFill>
                <a:effectLst/>
              </a:rPr>
              <a:t> </a:t>
            </a:r>
            <a:r>
              <a:rPr lang="en-US" sz="1200" b="0" i="0" u="none" strike="noStrike" dirty="0">
                <a:solidFill>
                  <a:srgbClr val="212121"/>
                </a:solidFill>
                <a:effectLst/>
                <a:hlinkClick r:id="rId9"/>
              </a:rPr>
              <a:t>Express Letter</a:t>
            </a:r>
            <a:r>
              <a:rPr lang="en-US" sz="1200" b="0" i="1" dirty="0">
                <a:solidFill>
                  <a:srgbClr val="212121"/>
                </a:solidFill>
                <a:effectLst/>
              </a:rPr>
              <a:t> </a:t>
            </a:r>
            <a:endParaRPr lang="en-US" sz="1200" b="0" i="0" dirty="0">
              <a:solidFill>
                <a:srgbClr val="2121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382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1" grpId="0"/>
      <p:bldP spid="22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E7A14-B903-4F08-BFA5-AB71A70E9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4142" y="4282247"/>
            <a:ext cx="7821084" cy="1889953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GB" sz="6000" i="1" dirty="0">
                <a:ln/>
                <a:solidFill>
                  <a:schemeClr val="accent3"/>
                </a:solidFill>
              </a:rPr>
              <a:t>Photoproduction of heavy vector mesons</a:t>
            </a:r>
            <a:endParaRPr lang="en-US" sz="6000" i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BF165-AA29-4011-B880-9F5C20034D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1D006-3878-41F0-8269-1B794FDD4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30E09-5CE1-4256-92FB-EA6A8523C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E489B8-7578-49C7-B8F4-89C2E364D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4A7292F-4B1D-8A2F-AB58-15AFC2D62A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984" y="322262"/>
            <a:ext cx="4343400" cy="37206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4925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FEE86DEC-23D5-4C52-A10B-E35C37B48B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206" y="3502640"/>
            <a:ext cx="3332794" cy="2854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C30E3B-63EE-4248-B32D-0753011FE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143000"/>
          </a:xfrm>
        </p:spPr>
        <p:txBody>
          <a:bodyPr/>
          <a:lstStyle/>
          <a:p>
            <a:pPr algn="ctr"/>
            <a:r>
              <a:rPr lang="en-GB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EHM Measurements</a:t>
            </a:r>
            <a:br>
              <a:rPr lang="en-GB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How does the mass of the nucleon arise?</a:t>
            </a:r>
            <a:br>
              <a:rPr lang="en-US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endParaRPr lang="en-US" sz="36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D0E390-A68A-45D7-BD62-121D28656AB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417637"/>
                <a:ext cx="8458200" cy="4525963"/>
              </a:xfrm>
            </p:spPr>
            <p:txBody>
              <a:bodyPr/>
              <a:lstStyle/>
              <a:p>
                <a:r>
                  <a:rPr lang="en-US" dirty="0"/>
                  <a:t>Once considered viable … </a:t>
                </a:r>
              </a:p>
              <a:p>
                <a:pPr marL="800100" lvl="2" indent="0">
                  <a:spcBef>
                    <a:spcPts val="0"/>
                  </a:spcBef>
                  <a:buNone/>
                </a:pPr>
                <a:r>
                  <a:rPr lang="en-US" sz="2200" dirty="0"/>
                  <a:t>Electromagnetic process (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GB" sz="2200" b="0" i="0" smtClean="0">
                        <a:latin typeface="Cambria Math" panose="02040503050406030204" pitchFamily="18" charset="0"/>
                      </a:rPr>
                      <m:t>Υ</m:t>
                    </m:r>
                  </m:oMath>
                </a14:m>
                <a:r>
                  <a:rPr lang="en-US" sz="2200" dirty="0"/>
                  <a:t>) … </a:t>
                </a:r>
                <a14:m>
                  <m:oMath xmlns:m="http://schemas.openxmlformats.org/officeDocument/2006/math"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2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dirty="0"/>
                  <a:t> </a:t>
                </a:r>
              </a:p>
              <a:p>
                <a:pPr marL="800100" lvl="2" indent="0">
                  <a:spcBef>
                    <a:spcPts val="0"/>
                  </a:spcBef>
                  <a:buFont typeface="Wingdings" pitchFamily="2" charset="2"/>
                  <a:buNone/>
                  <a:defRPr/>
                </a:pPr>
                <a:r>
                  <a:rPr lang="en-US" sz="2200" dirty="0"/>
                  <a:t>to access purely hadronic process … </a:t>
                </a:r>
                <a14:m>
                  <m:oMath xmlns:m="http://schemas.openxmlformats.org/officeDocument/2006/math"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→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GB" sz="22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632E62">
                            <a:lumMod val="75000"/>
                          </a:srgb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𝑝</m:t>
                    </m:r>
                  </m:oMath>
                </a14:m>
                <a:endParaRPr lang="en-GB" sz="2200" b="0" i="1" dirty="0">
                  <a:latin typeface="Cambria Math" panose="02040503050406030204" pitchFamily="18" charset="0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dirty="0"/>
                  <a:t>But … </a:t>
                </a:r>
              </a:p>
              <a:p>
                <a:pPr lvl="1"/>
                <a:r>
                  <a:rPr lang="en-US" sz="1600" i="1" dirty="0"/>
                  <a:t>Deciphering the mechanism of near-threshold J/</a:t>
                </a:r>
                <a:r>
                  <a:rPr lang="el-GR" sz="1600" i="1" dirty="0"/>
                  <a:t>ψ </a:t>
                </a:r>
                <a:r>
                  <a:rPr lang="en-US" sz="1600" i="1" dirty="0"/>
                  <a:t>photoproduction</a:t>
                </a:r>
                <a:r>
                  <a:rPr lang="en-US" sz="1600" dirty="0"/>
                  <a:t>, M.-L. Du, V. </a:t>
                </a:r>
                <a:r>
                  <a:rPr lang="en-US" sz="1600" dirty="0" err="1"/>
                  <a:t>Baru</a:t>
                </a:r>
                <a:r>
                  <a:rPr lang="en-US" sz="1600" dirty="0"/>
                  <a:t>, F.-K. Guo </a:t>
                </a:r>
                <a:r>
                  <a:rPr lang="en-US" sz="1600" i="1" dirty="0"/>
                  <a:t>et al</a:t>
                </a:r>
                <a:r>
                  <a:rPr lang="en-US" sz="1600" dirty="0"/>
                  <a:t>., Eur. Phys. J. C </a:t>
                </a:r>
                <a:r>
                  <a:rPr lang="en-US" sz="1600" b="1" dirty="0"/>
                  <a:t>80</a:t>
                </a:r>
                <a:r>
                  <a:rPr lang="en-US" sz="1600" dirty="0"/>
                  <a:t>, 1053 (2020) </a:t>
                </a:r>
              </a:p>
              <a:p>
                <a:pPr lvl="1"/>
                <a:r>
                  <a:rPr lang="en-US" sz="1600" i="1" dirty="0"/>
                  <a:t>Vector-meson production and vector meson dominance</a:t>
                </a:r>
                <a:r>
                  <a:rPr lang="en-US" sz="1600" dirty="0"/>
                  <a:t>, Yin-Zhen Xu</a:t>
                </a:r>
                <a:r>
                  <a:rPr lang="en-US" altLang="ja-JP" sz="1600" dirty="0"/>
                  <a:t>, </a:t>
                </a:r>
                <a:r>
                  <a:rPr lang="en-US" sz="1600" dirty="0"/>
                  <a:t>Si-Yang Chen</a:t>
                </a:r>
                <a:r>
                  <a:rPr lang="en-US" altLang="ja-JP" sz="1600" dirty="0"/>
                  <a:t>, </a:t>
                </a:r>
                <a:r>
                  <a:rPr lang="en-US" sz="1600" dirty="0"/>
                  <a:t>Zhao-Qian Yao</a:t>
                </a:r>
                <a:r>
                  <a:rPr lang="en-US" altLang="ja-JP" sz="1600" dirty="0"/>
                  <a:t> </a:t>
                </a:r>
                <a:r>
                  <a:rPr lang="en-US" altLang="ja-JP" sz="1600" i="1" dirty="0"/>
                  <a:t>et al</a:t>
                </a:r>
                <a:r>
                  <a:rPr lang="en-US" altLang="ja-JP" sz="1600" dirty="0"/>
                  <a:t>.</a:t>
                </a:r>
                <a:r>
                  <a:rPr lang="en-US" sz="1600" dirty="0"/>
                  <a:t>, Eur. Phys. J. C </a:t>
                </a:r>
                <a:r>
                  <a:rPr lang="en-US" sz="1600" b="1" dirty="0"/>
                  <a:t>81</a:t>
                </a:r>
                <a:r>
                  <a:rPr lang="en-US" sz="1600" dirty="0"/>
                  <a:t> (2021) 895/1-11 </a:t>
                </a:r>
              </a:p>
              <a:p>
                <a:pPr lvl="1"/>
                <a:r>
                  <a:rPr lang="en-US" sz="1600" i="1" dirty="0"/>
                  <a:t>Near threshold heavy quarkonium photoproduction at large momentum transfer</a:t>
                </a:r>
                <a:r>
                  <a:rPr lang="en-US" sz="1600" dirty="0"/>
                  <a:t>, P. Sun, X.-B. Tong, F. Yuan, Phys. Rev. D </a:t>
                </a:r>
                <a:r>
                  <a:rPr lang="en-US" sz="1600" b="1" dirty="0"/>
                  <a:t>105</a:t>
                </a:r>
                <a:r>
                  <a:rPr lang="en-US" sz="1600" dirty="0"/>
                  <a:t> (2022) 5, 054032</a:t>
                </a:r>
              </a:p>
              <a:p>
                <a:r>
                  <a:rPr lang="en-US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There is no objective, model-independent means by which to connect </a:t>
                </a:r>
                <a14:m>
                  <m:oMath xmlns:m="http://schemas.openxmlformats.org/officeDocument/2006/math"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2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2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sz="2200" i="1" smtClean="0">
                            <a:ln w="0"/>
                            <a:solidFill>
                              <a:srgbClr val="FF0000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sz="2200" i="1" smtClean="0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with </a:t>
                </a:r>
                <a14:m>
                  <m:oMath xmlns:m="http://schemas.openxmlformats.org/officeDocument/2006/math"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+</m:t>
                    </m:r>
                    <m:r>
                      <a:rPr lang="en-GB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GB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r>
                  <a:rPr lang="en-GB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Hence, vector meson photoproduction </a:t>
                </a:r>
              </a:p>
              <a:p>
                <a:pPr marL="800100" lvl="2" indent="0">
                  <a:spcBef>
                    <a:spcPts val="0"/>
                  </a:spcBef>
                  <a:buNone/>
                </a:pPr>
                <a:r>
                  <a:rPr lang="en-GB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does not provide a path to the QCD trace anomaly</a:t>
                </a:r>
              </a:p>
              <a:p>
                <a:pPr marL="800100" lvl="2" indent="0">
                  <a:spcBef>
                    <a:spcPts val="0"/>
                  </a:spcBef>
                  <a:buNone/>
                </a:pPr>
                <a:r>
                  <a:rPr lang="en-GB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(or anything else)</a:t>
                </a:r>
              </a:p>
              <a:p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CD0E390-A68A-45D7-BD62-121D28656A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417637"/>
                <a:ext cx="8458200" cy="4525963"/>
              </a:xfrm>
              <a:blipFill>
                <a:blip r:embed="rId3"/>
                <a:stretch>
                  <a:fillRect l="-1009" t="-943" r="-1657" b="-1064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FB6F40-4ED1-45F6-A4BB-F67E97D54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7B14C-9203-4E4B-A580-0C96B9352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C80A0-A77F-477B-8D3A-70798A22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04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455F3A-F867-4715-8D8D-2651F25AA28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AU" sz="3200" dirty="0"/>
                  <a:t> photoproduction:</a:t>
                </a:r>
                <a:br>
                  <a:rPr lang="en-AU" sz="3200" dirty="0"/>
                </a:br>
                <a:r>
                  <a:rPr lang="en-AU" sz="3200" dirty="0"/>
                  <a:t>   from threshold to very high energies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6455F3A-F867-4715-8D8D-2651F25AA28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952" b="-1069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15E52F-2D7F-073E-5DF1-F39FB34AA46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AU" dirty="0"/>
                  <a:t>Some modern proposals for reaction model:</a:t>
                </a:r>
              </a:p>
              <a:p>
                <a:pPr lvl="1"/>
                <a:r>
                  <a:rPr lang="en-AU" sz="2200" dirty="0"/>
                  <a:t>GPD treatment – </a:t>
                </a:r>
                <a:r>
                  <a:rPr lang="en-US" sz="2200" dirty="0"/>
                  <a:t>gain access to in-proton gluon gravitational form factors</a:t>
                </a:r>
              </a:p>
              <a:p>
                <a:pPr lvl="1"/>
                <a:r>
                  <a:rPr lang="en-US" sz="2200" dirty="0"/>
                  <a:t>Coupled channels treatment – </a:t>
                </a:r>
                <a14:m>
                  <m:oMath xmlns:m="http://schemas.openxmlformats.org/officeDocument/2006/math">
                    <m:r>
                      <a:rPr lang="en-AU" sz="2200" b="1" i="0" smtClean="0">
                        <a:latin typeface="Cambria Math" panose="02040503050406030204" pitchFamily="18" charset="0"/>
                      </a:rPr>
                      <m:t>𝐏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+ 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m:rPr>
                        <m:lit/>
                      </m:rPr>
                      <a:rPr lang="en-AU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2200" b="0" i="0" smtClean="0">
                        <a:latin typeface="Cambria Math" panose="02040503050406030204" pitchFamily="18" charset="0"/>
                      </a:rPr>
                      <m:t>rescattering</m:t>
                    </m:r>
                  </m:oMath>
                </a14:m>
                <a:r>
                  <a:rPr lang="en-AU" sz="2200" dirty="0"/>
                  <a:t> </a:t>
                </a:r>
              </a:p>
              <a:p>
                <a:pPr lvl="2"/>
                <a:r>
                  <a:rPr lang="en-US" sz="2000" dirty="0"/>
                  <a:t>S. Sakinah, T. S. H. Lee, H.-M. Choi, </a:t>
                </a:r>
                <a:r>
                  <a:rPr lang="en-US" sz="2000" i="1" dirty="0"/>
                  <a:t>Dynamical Model of J/Ψ photoproduction on the nucleon</a:t>
                </a:r>
                <a:r>
                  <a:rPr lang="en-US" sz="2000" dirty="0"/>
                  <a:t> – arXiv:2403.01958 [</a:t>
                </a:r>
                <a:r>
                  <a:rPr lang="en-US" sz="2000" dirty="0" err="1"/>
                  <a:t>nucl-th</a:t>
                </a:r>
                <a:r>
                  <a:rPr lang="en-US" sz="2000" dirty="0"/>
                  <a:t>] </a:t>
                </a:r>
                <a:r>
                  <a:rPr lang="en-AU" sz="2000" dirty="0">
                    <a:highlight>
                      <a:srgbClr val="FFFFFF"/>
                    </a:highlight>
                    <a:latin typeface="-apple-system"/>
                  </a:rPr>
                  <a:t>Phys. Rev. C </a:t>
                </a:r>
                <a:r>
                  <a:rPr lang="en-AU" sz="2000" b="1" dirty="0">
                    <a:highlight>
                      <a:srgbClr val="FFFFFF"/>
                    </a:highlight>
                    <a:latin typeface="-apple-system"/>
                  </a:rPr>
                  <a:t>109</a:t>
                </a:r>
                <a:r>
                  <a:rPr lang="en-AU" sz="2000" dirty="0">
                    <a:highlight>
                      <a:srgbClr val="FFFFFF"/>
                    </a:highlight>
                    <a:latin typeface="-apple-system"/>
                  </a:rPr>
                  <a:t> (2024) 6, 065204</a:t>
                </a:r>
                <a:endParaRPr lang="en-US" sz="2000" dirty="0"/>
              </a:p>
              <a:p>
                <a:pPr lvl="2"/>
                <a:r>
                  <a:rPr lang="en-US" sz="2000" dirty="0"/>
                  <a:t>Suggestion = Final state interactions dominate cross-section near-threshold, so obscuring any connection with in-proton gluon distributions and/or gluon gravitational form factors.</a:t>
                </a:r>
                <a:endParaRPr lang="en-AU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200" b="0" i="1" dirty="0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AU" sz="2200" i="1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200" i="1" dirty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AU" sz="2200" dirty="0"/>
              </a:p>
              <a:p>
                <a:pPr lvl="2"/>
                <a:r>
                  <a:rPr lang="en-AU" sz="2000" dirty="0"/>
                  <a:t>Lin Tang (</a:t>
                </a:r>
                <a:r>
                  <a:rPr lang="ja-JP" altLang="en-US" sz="2000" dirty="0"/>
                  <a:t>唐淋</a:t>
                </a:r>
                <a:r>
                  <a:rPr lang="en-AU" sz="2000" dirty="0"/>
                  <a:t>) </a:t>
                </a:r>
                <a:r>
                  <a:rPr lang="en-AU" sz="2000" i="1" dirty="0"/>
                  <a:t>et al</a:t>
                </a:r>
                <a:r>
                  <a:rPr lang="en-AU" sz="2000" dirty="0"/>
                  <a:t>. NJU-INP 089/24</a:t>
                </a:r>
              </a:p>
              <a:p>
                <a:pPr lvl="2"/>
                <a:r>
                  <a:rPr lang="en-US" sz="2000" dirty="0"/>
                  <a:t>Exposes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AU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 content of the dressed photon</a:t>
                </a:r>
              </a:p>
              <a:p>
                <a:pPr lvl="2"/>
                <a:r>
                  <a:rPr lang="en-US" sz="2000" dirty="0"/>
                  <a:t>Couples the intermediate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acc>
                    <m:r>
                      <a:rPr lang="en-AU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/>
                  <a:t>system to </a:t>
                </a:r>
              </a:p>
              <a:p>
                <a:pPr marL="914400" lvl="2" indent="0">
                  <a:buNone/>
                </a:pPr>
                <a:r>
                  <a:rPr lang="en-US" sz="2000" dirty="0"/>
                  <a:t>    proton’s valence quarks via Pomeron exchange</a:t>
                </a:r>
                <a:endParaRPr lang="en-AU" sz="20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15E52F-2D7F-073E-5DF1-F39FB34AA4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11" t="-943" r="-1056" b="-40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ECF80-C3A4-B756-F76B-BD12559F6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1F97B-5857-79F4-F01D-337902E74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FEEB3-6B7C-6DB7-AA6C-40A70139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8" name="Picture 7" descr="A diagram of a physical model&#10;&#10;Description automatically generated">
            <a:extLst>
              <a:ext uri="{FF2B5EF4-FFF2-40B4-BE49-F238E27FC236}">
                <a16:creationId xmlns:a16="http://schemas.microsoft.com/office/drawing/2014/main" id="{857DC17D-CD31-8BBB-66A2-5C560CC17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315477"/>
            <a:ext cx="3619500" cy="2058394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EA7EB2-DA6C-6539-217D-0CD1BE9035E9}"/>
              </a:ext>
            </a:extLst>
          </p:cNvPr>
          <p:cNvCxnSpPr/>
          <p:nvPr/>
        </p:nvCxnSpPr>
        <p:spPr bwMode="auto">
          <a:xfrm>
            <a:off x="1371600" y="2236304"/>
            <a:ext cx="8534400" cy="0"/>
          </a:xfrm>
          <a:prstGeom prst="line">
            <a:avLst/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9D98431-1CDF-128D-978B-EAB6AE64B45D}"/>
                  </a:ext>
                </a:extLst>
              </p:cNvPr>
              <p:cNvSpPr txBox="1"/>
              <p:nvPr/>
            </p:nvSpPr>
            <p:spPr>
              <a:xfrm>
                <a:off x="8763000" y="1126413"/>
                <a:ext cx="30480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solidFill>
                      <a:srgbClr val="C00000"/>
                    </a:solidFill>
                  </a:rPr>
                  <a:t>If GPD scheme valid at all, then only very near threshold.</a:t>
                </a:r>
              </a:p>
              <a:p>
                <a:r>
                  <a:rPr lang="en-AU" dirty="0">
                    <a:solidFill>
                      <a:srgbClr val="C00000"/>
                    </a:solidFill>
                  </a:rPr>
                  <a:t>All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AU" dirty="0">
                    <a:solidFill>
                      <a:srgbClr val="C00000"/>
                    </a:solidFill>
                  </a:rPr>
                  <a:t> unification impossible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9D98431-1CDF-128D-978B-EAB6AE64B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1126413"/>
                <a:ext cx="3048000" cy="923330"/>
              </a:xfrm>
              <a:prstGeom prst="rect">
                <a:avLst/>
              </a:prstGeom>
              <a:blipFill>
                <a:blip r:embed="rId5"/>
                <a:stretch>
                  <a:fillRect l="-1800" t="-3974" r="-400" b="-993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1F9BDA1-5A86-6F27-F3B4-E7D5485B77E9}"/>
              </a:ext>
            </a:extLst>
          </p:cNvPr>
          <p:cNvSpPr txBox="1"/>
          <p:nvPr/>
        </p:nvSpPr>
        <p:spPr>
          <a:xfrm>
            <a:off x="7162800" y="188256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J/</a:t>
            </a:r>
            <a:r>
              <a:rPr lang="el-GR" sz="12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ψ </a:t>
            </a:r>
            <a:r>
              <a:rPr lang="en-AU" sz="12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photoproduction: threshold to very high energy, </a:t>
            </a:r>
            <a:r>
              <a:rPr lang="en-AU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Lin Tang (</a:t>
            </a:r>
            <a:r>
              <a:rPr lang="ja-JP" altLang="en-US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唐淋</a:t>
            </a:r>
            <a:r>
              <a:rPr lang="en-US" altLang="ja-JP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), </a:t>
            </a:r>
            <a:r>
              <a:rPr lang="en-AU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Yi-Xuan Yang (</a:t>
            </a:r>
            <a:r>
              <a:rPr lang="ja-JP" altLang="en-US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杨逸轩</a:t>
            </a:r>
            <a:r>
              <a:rPr lang="en-US" altLang="ja-JP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), </a:t>
            </a:r>
            <a:r>
              <a:rPr lang="en-AU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Zhu-Fang Cui (</a:t>
            </a:r>
            <a:r>
              <a:rPr lang="ja-JP" altLang="en-US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崔著钫</a:t>
            </a:r>
            <a:r>
              <a:rPr lang="en-US" altLang="ja-JP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) </a:t>
            </a:r>
            <a:r>
              <a:rPr lang="en-AU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and Craig D. Roberts, NJU-INP 089/24, </a:t>
            </a:r>
            <a:r>
              <a:rPr lang="en-AU" sz="1200" b="0" i="0" u="sng" strike="noStrike" dirty="0">
                <a:solidFill>
                  <a:srgbClr val="0066FF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2405.17675 [hep-</a:t>
            </a:r>
            <a:r>
              <a:rPr lang="en-AU" sz="1200" b="0" i="0" u="sng" strike="noStrike" dirty="0" err="1">
                <a:solidFill>
                  <a:srgbClr val="0066FF"/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2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2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, </a:t>
            </a:r>
            <a:r>
              <a:rPr lang="en-AU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Phys. Lett. B </a:t>
            </a:r>
            <a:r>
              <a:rPr lang="en-AU" sz="1200" b="1" i="0" dirty="0">
                <a:solidFill>
                  <a:schemeClr val="accent1">
                    <a:lumMod val="75000"/>
                  </a:schemeClr>
                </a:solidFill>
                <a:effectLst/>
              </a:rPr>
              <a:t>856</a:t>
            </a:r>
            <a:r>
              <a:rPr lang="en-AU" sz="12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 (2024) 138904/1-7 </a:t>
            </a:r>
          </a:p>
        </p:txBody>
      </p:sp>
    </p:spTree>
    <p:extLst>
      <p:ext uri="{BB962C8B-B14F-4D97-AF65-F5344CB8AC3E}">
        <p14:creationId xmlns:p14="http://schemas.microsoft.com/office/powerpoint/2010/main" val="39948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CCA938-B7A1-ACF3-D983-13CFF5546C6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" y="273050"/>
                <a:ext cx="6095999" cy="1479550"/>
              </a:xfrm>
            </p:spPr>
            <p:txBody>
              <a:bodyPr wrap="square" anchor="t"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AU" dirty="0"/>
                  <a:t> photoproduction: </a:t>
                </a:r>
                <a:br>
                  <a:rPr lang="en-AU" dirty="0"/>
                </a:br>
                <a:r>
                  <a:rPr lang="en-AU" dirty="0"/>
                  <a:t>    threshold differential cross-section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CCA938-B7A1-ACF3-D983-13CFF5546C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" y="273050"/>
                <a:ext cx="6095999" cy="1479550"/>
              </a:xfrm>
              <a:blipFill>
                <a:blip r:embed="rId2"/>
                <a:stretch>
                  <a:fillRect t="-3704" r="-60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1868CAD-CA11-1725-3DC8-AC5FFF792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7738" y="1589324"/>
            <a:ext cx="6613656" cy="4126921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DEE25-2E8F-D36C-3B9D-5FEA7886E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1752601"/>
            <a:ext cx="4011084" cy="4419600"/>
          </a:xfrm>
        </p:spPr>
        <p:txBody>
          <a:bodyPr wrap="square" anchor="t">
            <a:normAutofit/>
          </a:bodyPr>
          <a:lstStyle/>
          <a:p>
            <a:r>
              <a:rPr lang="en-AU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AE8E5-F55F-86A7-9E1A-DE099A25E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3357" y="6596148"/>
            <a:ext cx="4868025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12 Wkshp Hadron Physics &amp; Opportunities Worldwide, Dalian - 24/08/04-09      (42)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3058B-AD72-D157-5D6D-3FA519338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301" y="6307138"/>
            <a:ext cx="7922684" cy="2286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16646-6BE2-0EF0-DDE0-CA7D97BF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1" y="6489701"/>
            <a:ext cx="512233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38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AEF1562-32DD-CB91-9AA1-DC4D3C84BF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8864" y="1282330"/>
                <a:ext cx="4157132" cy="4525963"/>
              </a:xfrm>
            </p:spPr>
            <p:txBody>
              <a:bodyPr/>
              <a:lstStyle/>
              <a:p>
                <a:r>
                  <a:rPr lang="en-AU" sz="2000" dirty="0"/>
                  <a:t>GPD model (dotted blue) </a:t>
                </a:r>
              </a:p>
              <a:p>
                <a:pPr lvl="1"/>
                <a:r>
                  <a:rPr lang="en-AU" sz="2000" dirty="0"/>
                  <a:t>overfitting issue</a:t>
                </a:r>
              </a:p>
              <a:p>
                <a:pPr lvl="1"/>
                <a:r>
                  <a:rPr lang="en-AU" sz="2000" dirty="0"/>
                  <a:t>concave differential cross-section with max. at low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endParaRPr lang="en-AU" sz="2000" b="0" dirty="0"/>
              </a:p>
              <a:p>
                <a:pPr lvl="1"/>
                <a:r>
                  <a:rPr lang="en-AU" sz="2000" dirty="0"/>
                  <a:t>trying to reconcile </a:t>
                </a:r>
                <a:r>
                  <a:rPr lang="en-AU" sz="2000" dirty="0" err="1"/>
                  <a:t>GlueX</a:t>
                </a:r>
                <a:r>
                  <a:rPr lang="en-AU" sz="2000" dirty="0"/>
                  <a:t> and </a:t>
                </a:r>
                <a14:m>
                  <m:oMath xmlns:m="http://schemas.openxmlformats.org/officeDocument/2006/math">
                    <m:r>
                      <a:rPr lang="en-AU" sz="20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000" i="1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AU" sz="2000" dirty="0"/>
                  <a:t>-007 data (some tension) </a:t>
                </a:r>
              </a:p>
              <a:p>
                <a:pPr lvl="1"/>
                <a:r>
                  <a:rPr lang="en-AU" sz="2000" dirty="0"/>
                  <a:t>all other reaction models produce convex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𝜎</m:t>
                        </m:r>
                      </m:num>
                      <m:den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en-AU" sz="2000" dirty="0"/>
              </a:p>
              <a:p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AU" sz="2000" dirty="0"/>
                  <a:t> rescattering</a:t>
                </a:r>
              </a:p>
              <a:p>
                <a:pPr lvl="1"/>
                <a:r>
                  <a:rPr lang="en-AU" sz="2000" dirty="0"/>
                  <a:t>dashed </a:t>
                </a:r>
                <a:r>
                  <a:rPr lang="en-AU" sz="2000" dirty="0">
                    <a:solidFill>
                      <a:srgbClr val="008000"/>
                    </a:solidFill>
                  </a:rPr>
                  <a:t>green</a:t>
                </a:r>
                <a:r>
                  <a:rPr lang="en-AU" sz="2000" dirty="0"/>
                  <a:t> –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=8</m:t>
                    </m:r>
                  </m:oMath>
                </a14:m>
                <a:endParaRPr lang="en-AU" sz="2000" dirty="0"/>
              </a:p>
              <a:p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AU" sz="2000" b="0" i="0" smtClean="0">
                        <a:latin typeface="Cambria Math" panose="02040503050406030204" pitchFamily="18" charset="0"/>
                      </a:rPr>
                      <m:t>quark</m:t>
                    </m:r>
                    <m:r>
                      <a:rPr lang="en-AU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2000" b="0" i="0" smtClean="0">
                        <a:latin typeface="Cambria Math" panose="02040503050406030204" pitchFamily="18" charset="0"/>
                      </a:rPr>
                      <m:t>loop</m:t>
                    </m:r>
                  </m:oMath>
                </a14:m>
                <a:endParaRPr lang="en-AU" sz="2000" dirty="0"/>
              </a:p>
              <a:p>
                <a:pPr lvl="1"/>
                <a:r>
                  <a:rPr lang="en-AU" sz="2000" dirty="0"/>
                  <a:t>solid </a:t>
                </a:r>
                <a:r>
                  <a:rPr lang="en-AU" sz="2000" dirty="0">
                    <a:solidFill>
                      <a:schemeClr val="accent1">
                        <a:lumMod val="75000"/>
                      </a:schemeClr>
                    </a:solidFill>
                  </a:rPr>
                  <a:t>purple</a:t>
                </a:r>
                <a:r>
                  <a:rPr lang="en-AU" sz="2000" dirty="0"/>
                  <a:t> –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7</m:t>
                    </m:r>
                  </m:oMath>
                </a14:m>
                <a:endParaRPr lang="en-AU" sz="2000" dirty="0"/>
              </a:p>
              <a:p>
                <a:endParaRPr lang="en-AU" sz="24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AEF1562-32DD-CB91-9AA1-DC4D3C84BF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8864" y="1282330"/>
                <a:ext cx="4157132" cy="4525963"/>
              </a:xfrm>
              <a:blipFill>
                <a:blip r:embed="rId4"/>
                <a:stretch>
                  <a:fillRect l="-1320" t="-673" b="-13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17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CCA938-B7A1-ACF3-D983-13CFF5546C6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" y="273050"/>
                <a:ext cx="7696200" cy="1479550"/>
              </a:xfrm>
            </p:spPr>
            <p:txBody>
              <a:bodyPr wrap="square" anchor="t"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AU" dirty="0"/>
                  <a:t> photoproduction: </a:t>
                </a:r>
                <a:br>
                  <a:rPr lang="en-AU" dirty="0"/>
                </a:br>
                <a:r>
                  <a:rPr lang="en-AU" dirty="0"/>
                  <a:t>    total cross-section, threshold to high-</a:t>
                </a:r>
                <a14:m>
                  <m:oMath xmlns:m="http://schemas.openxmlformats.org/officeDocument/2006/math">
                    <m:r>
                      <a:rPr lang="en-AU" b="1" i="1" smtClean="0">
                        <a:latin typeface="Cambria Math" panose="02040503050406030204" pitchFamily="18" charset="0"/>
                      </a:rPr>
                      <m:t>𝑾</m:t>
                    </m:r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2CCA938-B7A1-ACF3-D983-13CFF5546C6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" y="273050"/>
                <a:ext cx="7696200" cy="1479550"/>
              </a:xfrm>
              <a:blipFill>
                <a:blip r:embed="rId2"/>
                <a:stretch>
                  <a:fillRect t="-370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B1868CAD-CA11-1725-3DC8-AC5FFF792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611" y="1603899"/>
            <a:ext cx="6441910" cy="409777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DEE25-2E8F-D36C-3B9D-5FEA7886E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1752601"/>
            <a:ext cx="4011084" cy="4419600"/>
          </a:xfrm>
        </p:spPr>
        <p:txBody>
          <a:bodyPr wrap="square" anchor="t">
            <a:normAutofit/>
          </a:bodyPr>
          <a:lstStyle/>
          <a:p>
            <a:r>
              <a:rPr lang="en-AU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AE8E5-F55F-86A7-9E1A-DE099A25E2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313357" y="6596148"/>
            <a:ext cx="4868025" cy="228600"/>
          </a:xfrm>
        </p:spPr>
        <p:txBody>
          <a:bodyPr wrap="square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/>
              <a:t>12 Wkshp Hadron Physics &amp; Opportunities Worldwide, Dalian - 24/08/04-09      (42)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3058B-AD72-D157-5D6D-3FA519338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76301" y="6307138"/>
            <a:ext cx="7922684" cy="2286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16646-6BE2-0EF0-DDE0-CA7D97BF8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0801" y="6489701"/>
            <a:ext cx="512233" cy="36512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39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AEF1562-32DD-CB91-9AA1-DC4D3C84BF3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8864" y="1282330"/>
                <a:ext cx="4157132" cy="4525963"/>
              </a:xfrm>
            </p:spPr>
            <p:txBody>
              <a:bodyPr/>
              <a:lstStyle/>
              <a:p>
                <a:r>
                  <a:rPr lang="en-AU" sz="2000" dirty="0"/>
                  <a:t>GPD model (dotted blue) </a:t>
                </a:r>
              </a:p>
              <a:p>
                <a:pPr lvl="1"/>
                <a:r>
                  <a:rPr lang="en-AU" sz="2000" dirty="0"/>
                  <a:t>Inapplicable on </a:t>
                </a: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&gt;5</m:t>
                    </m:r>
                  </m:oMath>
                </a14:m>
                <a:r>
                  <a:rPr lang="en-AU" sz="2000" dirty="0"/>
                  <a:t> GeV</a:t>
                </a:r>
              </a:p>
              <a:p>
                <a:pPr lvl="1"/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AU" sz="2000" dirty="0"/>
                  <a:t> undefined</a:t>
                </a:r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AU" sz="2000" dirty="0"/>
                  <a:t> rescattering</a:t>
                </a:r>
              </a:p>
              <a:p>
                <a:pPr lvl="1"/>
                <a:r>
                  <a:rPr lang="en-AU" sz="2000" dirty="0"/>
                  <a:t>dashed </a:t>
                </a:r>
                <a:r>
                  <a:rPr lang="en-AU" sz="2000" dirty="0">
                    <a:solidFill>
                      <a:srgbClr val="008000"/>
                    </a:solidFill>
                  </a:rPr>
                  <a:t>green</a:t>
                </a:r>
                <a:r>
                  <a:rPr lang="en-AU" sz="2000" dirty="0"/>
                  <a:t> </a:t>
                </a:r>
              </a:p>
              <a:p>
                <a:pPr lvl="2"/>
                <a:r>
                  <a:rPr lang="en-AU" sz="2000" b="0" dirty="0"/>
                  <a:t>ZEUS+H1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=2.1</m:t>
                    </m:r>
                  </m:oMath>
                </a14:m>
                <a:endParaRPr lang="en-AU" sz="2000" dirty="0"/>
              </a:p>
              <a:p>
                <a:pPr lvl="2"/>
                <a:r>
                  <a:rPr lang="en-AU" sz="2000" b="0" dirty="0"/>
                  <a:t>H1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 b="0" i="0" smtClean="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=1.6</m:t>
                    </m:r>
                  </m:oMath>
                </a14:m>
                <a:endParaRPr lang="en-AU" sz="2000" dirty="0"/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AU" sz="2000" b="0" i="0" smtClean="0">
                        <a:latin typeface="Cambria Math" panose="02040503050406030204" pitchFamily="18" charset="0"/>
                      </a:rPr>
                      <m:t>quark</m:t>
                    </m:r>
                    <m:r>
                      <a:rPr lang="en-AU" sz="20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AU" sz="2000" b="0" i="0" smtClean="0">
                        <a:latin typeface="Cambria Math" panose="02040503050406030204" pitchFamily="18" charset="0"/>
                      </a:rPr>
                      <m:t>loop</m:t>
                    </m:r>
                  </m:oMath>
                </a14:m>
                <a:endParaRPr lang="en-AU" sz="2000" dirty="0"/>
              </a:p>
              <a:p>
                <a:pPr lvl="1"/>
                <a:r>
                  <a:rPr lang="en-AU" sz="2000" dirty="0"/>
                  <a:t>solid </a:t>
                </a:r>
                <a:r>
                  <a:rPr lang="en-AU" sz="2000" dirty="0">
                    <a:solidFill>
                      <a:schemeClr val="accent1">
                        <a:lumMod val="75000"/>
                      </a:schemeClr>
                    </a:solidFill>
                  </a:rPr>
                  <a:t>purple</a:t>
                </a:r>
                <a:r>
                  <a:rPr lang="en-AU" sz="2000" dirty="0"/>
                  <a:t> </a:t>
                </a:r>
              </a:p>
              <a:p>
                <a:pPr lvl="2"/>
                <a:r>
                  <a:rPr lang="en-AU" sz="2000" dirty="0"/>
                  <a:t>ZEUS +H1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3.5</m:t>
                    </m:r>
                  </m:oMath>
                </a14:m>
                <a:endParaRPr lang="en-AU" sz="2000" dirty="0"/>
              </a:p>
              <a:p>
                <a:pPr lvl="2"/>
                <a:r>
                  <a:rPr lang="en-AU" sz="2000" dirty="0"/>
                  <a:t>H1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AU" sz="20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AU" sz="2000">
                            <a:latin typeface="Cambria Math" panose="02040503050406030204" pitchFamily="18" charset="0"/>
                          </a:rPr>
                          <m:t>dof</m:t>
                        </m:r>
                      </m:sub>
                      <m:sup>
                        <m:r>
                          <a:rPr lang="en-AU" sz="20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AU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AU" sz="2000" b="0" i="1" smtClean="0">
                        <a:latin typeface="Cambria Math" panose="02040503050406030204" pitchFamily="18" charset="0"/>
                      </a:rPr>
                      <m:t>1.0</m:t>
                    </m:r>
                  </m:oMath>
                </a14:m>
                <a:endParaRPr lang="en-AU" sz="2000" dirty="0"/>
              </a:p>
              <a:p>
                <a:endParaRPr lang="en-AU" sz="2400" dirty="0"/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1AEF1562-32DD-CB91-9AA1-DC4D3C84BF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8864" y="1282330"/>
                <a:ext cx="4157132" cy="4525963"/>
              </a:xfrm>
              <a:blipFill>
                <a:blip r:embed="rId4"/>
                <a:stretch>
                  <a:fillRect l="-1320" t="-67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E2E249-DD8F-C433-E3D0-EDE1815BB449}"/>
                  </a:ext>
                </a:extLst>
              </p:cNvPr>
              <p:cNvSpPr txBox="1"/>
              <p:nvPr/>
            </p:nvSpPr>
            <p:spPr>
              <a:xfrm>
                <a:off x="7924800" y="685800"/>
                <a:ext cx="339452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>
                    <a:solidFill>
                      <a:srgbClr val="C00000"/>
                    </a:solidFill>
                  </a:rPr>
                  <a:t>Reported ZEUS uncertainty in W is large, but uncertainty in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AU" dirty="0">
                    <a:solidFill>
                      <a:srgbClr val="C00000"/>
                    </a:solidFill>
                  </a:rPr>
                  <a:t> is small</a:t>
                </a:r>
              </a:p>
              <a:p>
                <a:r>
                  <a:rPr lang="en-AU" dirty="0">
                    <a:solidFill>
                      <a:srgbClr val="C00000"/>
                    </a:solidFill>
                  </a:rPr>
                  <a:t>Distorts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AU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AU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E2E249-DD8F-C433-E3D0-EDE1815BB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685800"/>
                <a:ext cx="3394520" cy="923330"/>
              </a:xfrm>
              <a:prstGeom prst="rect">
                <a:avLst/>
              </a:prstGeom>
              <a:blipFill>
                <a:blip r:embed="rId5"/>
                <a:stretch>
                  <a:fillRect l="-1436" t="-3974" r="-2334" b="-927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851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9290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631" y="152400"/>
            <a:ext cx="109728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GB" sz="4800" dirty="0">
                <a:solidFill>
                  <a:schemeClr val="bg1"/>
                </a:solidFill>
                <a:effectLst>
                  <a:reflection blurRad="6350" stA="55000" endA="50" endPos="85000" dist="60007" dir="5400000" sy="-100000" algn="bl" rotWithShape="0"/>
                </a:effectLst>
              </a:rPr>
              <a:t>Our Universe</a:t>
            </a:r>
            <a:endParaRPr lang="en-GB" sz="3600" dirty="0">
              <a:solidFill>
                <a:schemeClr val="bg1"/>
              </a:solidFill>
              <a:effectLst>
                <a:reflection blurRad="6350" stA="55000" endA="50" endPos="85000" dist="60007" dir="5400000" sy="-100000" algn="bl" rotWithShape="0"/>
              </a:effectLst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640548" y="6651658"/>
            <a:ext cx="4487026" cy="25717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12 Wkshp Hadron Physics &amp; Opportunities Worldwide, Dalian - 24/08/04-09      (42)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Craig Roberts: cdroberts@nju.edu.cn  453 .. 24/08/09 ..."Recent Progress in Strong QCD"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81E7DB-C26F-4FE9-AB1F-C26527D5DAF1}"/>
                  </a:ext>
                </a:extLst>
              </p:cNvPr>
              <p:cNvSpPr txBox="1"/>
              <p:nvPr/>
            </p:nvSpPr>
            <p:spPr>
              <a:xfrm>
                <a:off x="535350" y="345586"/>
                <a:ext cx="217931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Mass emerged </a:t>
                </a:r>
                <a14:m>
                  <m:oMath xmlns:m="http://schemas.openxmlformats.org/officeDocument/2006/math">
                    <m:r>
                      <a:rPr lang="en-AU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AU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AU" b="0" i="1" smtClean="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GB" dirty="0">
                    <a:solidFill>
                      <a:schemeClr val="accent5">
                        <a:lumMod val="20000"/>
                        <a:lumOff val="80000"/>
                      </a:schemeClr>
                    </a:solidFill>
                  </a:rPr>
                  <a:t> after the Big Bang</a:t>
                </a:r>
                <a:endParaRPr lang="en-US" dirty="0">
                  <a:solidFill>
                    <a:schemeClr val="accent5">
                      <a:lumMod val="20000"/>
                      <a:lumOff val="8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81E7DB-C26F-4FE9-AB1F-C26527D5DA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350" y="345586"/>
                <a:ext cx="2179319" cy="646331"/>
              </a:xfrm>
              <a:prstGeom prst="rect">
                <a:avLst/>
              </a:prstGeom>
              <a:blipFill>
                <a:blip r:embed="rId3"/>
                <a:stretch>
                  <a:fillRect l="-2521" t="-5660" b="-1415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3AE0CEE-2C41-5DC8-7343-4619255DA570}"/>
              </a:ext>
            </a:extLst>
          </p:cNvPr>
          <p:cNvSpPr txBox="1"/>
          <p:nvPr/>
        </p:nvSpPr>
        <p:spPr>
          <a:xfrm>
            <a:off x="535350" y="4793205"/>
            <a:ext cx="24501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Its appearance was crucial to the formation of the Universe as we know it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67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795061-8687-1F85-4F0B-E6232EA1F09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32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en-AU" sz="3200" dirty="0"/>
                  <a:t> photoproduction:</a:t>
                </a:r>
                <a:br>
                  <a:rPr lang="en-AU" sz="3200" dirty="0"/>
                </a:br>
                <a:r>
                  <a:rPr lang="en-AU" sz="3200" dirty="0"/>
                  <a:t>   from threshold to very high energies</a:t>
                </a:r>
                <a:endParaRPr lang="en-AU" sz="280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3795061-8687-1F85-4F0B-E6232EA1F0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6952" b="-1069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0E3D99-BB67-0E12-3940-A36EA974784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9067800" cy="4935538"/>
              </a:xfrm>
            </p:spPr>
            <p:txBody>
              <a:bodyPr/>
              <a:lstStyle/>
              <a:p>
                <a:r>
                  <a:rPr lang="en-US" dirty="0"/>
                  <a:t>Two reaction models provide viable unification</a:t>
                </a:r>
              </a:p>
              <a:p>
                <a:pPr lvl="1"/>
                <a:r>
                  <a:rPr lang="en-US" sz="2200" dirty="0"/>
                  <a:t>differential and total cross-section data</a:t>
                </a:r>
              </a:p>
              <a:p>
                <a:r>
                  <a:rPr lang="en-US" dirty="0"/>
                  <a:t>GPD model does NOT</a:t>
                </a:r>
              </a:p>
              <a:p>
                <a:pPr lvl="1"/>
                <a:r>
                  <a:rPr lang="en-US" sz="2200" dirty="0"/>
                  <a:t>Premature to connect γ + p → J/ψ + p photoproduction data with anything derived from/connected with GPDs</a:t>
                </a:r>
              </a:p>
              <a:p>
                <a:pPr lvl="1"/>
                <a:r>
                  <a:rPr lang="en-US" sz="2200" dirty="0"/>
                  <a:t>Theory predicts that proton mass radius &lt; proton charge radius – see </a:t>
                </a:r>
                <a:r>
                  <a:rPr lang="en-AU" sz="2000" b="0" i="1" dirty="0">
                    <a:solidFill>
                      <a:srgbClr val="212121"/>
                    </a:solidFill>
                    <a:effectLst/>
                  </a:rPr>
                  <a:t>Empirical Determination of the Pion Mass Distribution</a:t>
                </a:r>
                <a:r>
                  <a:rPr lang="en-AU" sz="2000" b="0" i="0" dirty="0">
                    <a:solidFill>
                      <a:srgbClr val="212121"/>
                    </a:solidFill>
                    <a:effectLst/>
                  </a:rPr>
                  <a:t>, 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Y-Z. Xu (</a:t>
                </a:r>
                <a:r>
                  <a:rPr lang="ja-JP" altLang="en-US" sz="1800" b="0" i="0" dirty="0">
                    <a:solidFill>
                      <a:srgbClr val="212121"/>
                    </a:solidFill>
                    <a:effectLst/>
                  </a:rPr>
                  <a:t>徐胤禛</a:t>
                </a:r>
                <a:r>
                  <a:rPr lang="en-US" altLang="ja-JP" sz="1800" b="0" i="0" dirty="0">
                    <a:solidFill>
                      <a:srgbClr val="212121"/>
                    </a:solidFill>
                    <a:effectLst/>
                  </a:rPr>
                  <a:t>) </a:t>
                </a:r>
                <a:r>
                  <a:rPr lang="en-US" altLang="ja-JP" sz="1800" b="0" i="1" dirty="0">
                    <a:solidFill>
                      <a:srgbClr val="212121"/>
                    </a:solidFill>
                    <a:effectLst/>
                  </a:rPr>
                  <a:t>et al</a:t>
                </a:r>
                <a:r>
                  <a:rPr lang="en-US" altLang="ja-JP" sz="1800" b="0" i="0" dirty="0">
                    <a:solidFill>
                      <a:srgbClr val="212121"/>
                    </a:solidFill>
                    <a:effectLst/>
                  </a:rPr>
                  <a:t>.,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 </a:t>
                </a:r>
                <a:r>
                  <a:rPr lang="en-AU" sz="1800" b="0" i="0" u="sng" strike="noStrike" dirty="0">
                    <a:effectLst/>
                    <a:hlinkClick r:id="rId3"/>
                  </a:rPr>
                  <a:t>NJU-INP 070/23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, </a:t>
                </a:r>
                <a:r>
                  <a:rPr lang="en-AU" sz="1800" b="0" i="0" u="sng" strike="noStrike" dirty="0">
                    <a:effectLst/>
                    <a:hlinkClick r:id="rId4"/>
                  </a:rPr>
                  <a:t>e-Print: 2302.07361 [hep-</a:t>
                </a:r>
                <a:r>
                  <a:rPr lang="en-AU" sz="1800" b="0" i="0" u="sng" strike="noStrike" dirty="0" err="1">
                    <a:effectLst/>
                    <a:hlinkClick r:id="rId4"/>
                  </a:rPr>
                  <a:t>ph</a:t>
                </a:r>
                <a:r>
                  <a:rPr lang="en-AU" sz="1800" b="0" i="0" u="sng" strike="noStrike" dirty="0">
                    <a:effectLst/>
                    <a:hlinkClick r:id="rId4"/>
                  </a:rPr>
                  <a:t>]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, </a:t>
                </a:r>
                <a:r>
                  <a:rPr lang="en-AU" sz="1800" b="0" i="0" u="sng" strike="noStrike" dirty="0">
                    <a:effectLst/>
                    <a:hlinkClick r:id="rId5"/>
                  </a:rPr>
                  <a:t>Chin. Phys. Lett. </a:t>
                </a:r>
                <a:r>
                  <a:rPr lang="en-AU" sz="1800" b="0" i="1" u="sng" strike="noStrike" dirty="0">
                    <a:effectLst/>
                    <a:hlinkClick r:id="rId5"/>
                  </a:rPr>
                  <a:t>Express</a:t>
                </a:r>
                <a:r>
                  <a:rPr lang="en-AU" sz="1800" b="0" i="0" u="sng" strike="noStrike" dirty="0">
                    <a:effectLst/>
                    <a:hlinkClick r:id="rId5"/>
                  </a:rPr>
                  <a:t> </a:t>
                </a:r>
                <a:r>
                  <a:rPr lang="en-AU" sz="1800" b="1" i="0" u="sng" strike="noStrike" dirty="0">
                    <a:effectLst/>
                    <a:hlinkClick r:id="rId5"/>
                  </a:rPr>
                  <a:t>40</a:t>
                </a:r>
                <a:r>
                  <a:rPr lang="en-AU" sz="1800" b="0" i="0" u="sng" strike="noStrike" dirty="0">
                    <a:effectLst/>
                    <a:hlinkClick r:id="rId5"/>
                  </a:rPr>
                  <a:t> (2023) 041201/1-7</a:t>
                </a:r>
                <a:r>
                  <a:rPr lang="en-AU" sz="1800" b="0" i="0" dirty="0">
                    <a:solidFill>
                      <a:srgbClr val="212121"/>
                    </a:solidFill>
                    <a:effectLst/>
                  </a:rPr>
                  <a:t>.</a:t>
                </a:r>
                <a:endParaRPr lang="en-US" sz="2200" dirty="0"/>
              </a:p>
              <a:p>
                <a:pPr>
                  <a:spcBef>
                    <a:spcPts val="1200"/>
                  </a:spcBef>
                </a:pPr>
                <a:r>
                  <a:rPr lang="en-US" dirty="0"/>
                  <a:t>Best description of data is provided by CSM reaction model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200" dirty="0"/>
                  <a:t> dependence of quark loop is important to differential cross-section near threshold</a:t>
                </a:r>
              </a:p>
              <a:p>
                <a:pPr lvl="1"/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Photoproduction probes quark structure of </a:t>
                </a:r>
                <a14:m>
                  <m:oMath xmlns:m="http://schemas.openxmlformats.org/officeDocument/2006/math"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AU" sz="2200" i="1">
                        <a:ln w="0"/>
                        <a:solidFill>
                          <a:srgbClr val="FF0000"/>
                        </a:solidFill>
                        <a:effectLst>
                          <a:outerShdw blurRad="38100" dist="25400" dir="5400000" algn="ctr" rotWithShape="0">
                            <a:srgbClr val="6E747A">
                              <a:alpha val="43000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</a:t>
                </a:r>
                <a:r>
                  <a:rPr lang="en-US" sz="2200" u="sng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not</a:t>
                </a:r>
                <a:r>
                  <a:rPr lang="en-US" sz="220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glue in proton</a:t>
                </a:r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70E3D99-BB67-0E12-3940-A36EA974784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9067800" cy="4935538"/>
              </a:xfrm>
              <a:blipFill>
                <a:blip r:embed="rId6"/>
                <a:stretch>
                  <a:fillRect l="-739" t="-864" r="-134" b="-148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17234-7E35-31CE-5568-572CF95F1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7EED5-7BFF-2D62-0F39-9FD4516C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23600-F2AF-DB6C-5566-D56201BFC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6" descr="A diagram of a physical model&#10;&#10;Description automatically generated">
            <a:extLst>
              <a:ext uri="{FF2B5EF4-FFF2-40B4-BE49-F238E27FC236}">
                <a16:creationId xmlns:a16="http://schemas.microsoft.com/office/drawing/2014/main" id="{83D68328-47EB-4D66-A846-DA23B286F2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534" y="568401"/>
            <a:ext cx="3619500" cy="205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1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230A7848-7D9C-5678-BCCC-171AD7B2E9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13" y="4721261"/>
            <a:ext cx="2156173" cy="1632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9489BF-1885-FACA-F1D3-F17BA819E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9282"/>
            <a:ext cx="10972800" cy="1143000"/>
          </a:xfrm>
        </p:spPr>
        <p:txBody>
          <a:bodyPr/>
          <a:lstStyle/>
          <a:p>
            <a:pPr algn="ctr"/>
            <a:r>
              <a:rPr lang="en-AU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Synergy of Experiment, Phenomenology, Theory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E611B-04B0-2DFA-F045-06F05679A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CA04A-3E5C-E67C-50F8-42521A0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BADA8-A0CC-FD7F-640E-1A78C4F9C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6F83790A-A5DE-2FF4-CE80-3BD6F86F9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1" y="4788032"/>
            <a:ext cx="2319676" cy="1522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78DD0C96-612F-0A8D-A987-12EA0D81AD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525" y="4721261"/>
            <a:ext cx="2157633" cy="1632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F51F80-079B-D591-60E3-4B67D1A5C6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1000" y="943716"/>
                <a:ext cx="11582400" cy="4678363"/>
              </a:xfrm>
            </p:spPr>
            <p:txBody>
              <a:bodyPr/>
              <a:lstStyle/>
              <a:p>
                <a:r>
                  <a:rPr lang="en-US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Drawing detailed map of the proton is important because proton is Nature’s only absolutely stable bound state.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However, while QCD is the proton, the proton is not QCD</a:t>
                </a:r>
              </a:p>
              <a:p>
                <a:r>
                  <a:rPr lang="en-AU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Strong interaction theory is maturing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Expanding array of parameter-free predictions for the proton – yes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AU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And all the other hadrons whose properties express the full meaning of QCD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AU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Structure of Nature’s most fundamental Nambu-Goldstone bosons</a:t>
                </a:r>
              </a:p>
              <a:p>
                <a:pPr lvl="2">
                  <a:buFont typeface="Wingdings" panose="05000000000000000000" pitchFamily="2" charset="2"/>
                  <a:buChar char="Ø"/>
                </a:pPr>
                <a:r>
                  <a:rPr lang="en-AU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Structure of baryons, e.g.,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AU" b="0" i="1" smtClean="0">
                            <a:ln w="0"/>
                            <a:solidFill>
                              <a:schemeClr val="accent1"/>
                            </a:solidFill>
                            <a:effectLst>
                              <a:outerShdw blurRad="38100" dist="25400" dir="5400000" algn="ctr" rotWithShape="0">
                                <a:srgbClr val="6E747A">
                                  <a:alpha val="43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AU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-dependence of nucleon resonance transition form factors</a:t>
                </a:r>
              </a:p>
              <a:p>
                <a:pPr lvl="3">
                  <a:buFont typeface="Wingdings" panose="05000000000000000000" pitchFamily="2" charset="2"/>
                  <a:buChar char="ü"/>
                </a:pPr>
                <a:r>
                  <a:rPr lang="en-AU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Spectrum is insufficient – many models give same spectrum, but transition form factors discriminate between pictures.</a:t>
                </a:r>
              </a:p>
              <a:p>
                <a:r>
                  <a:rPr lang="en-US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Understanding how QCD’s simplicity explains the emergence of hadron mass and structure requires investment in facilities that can deliver precision data on much more than one of Nature’s hadrons.</a:t>
                </a:r>
                <a:endParaRPr lang="en-AU" sz="1600" i="1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  <a:p>
                <a:r>
                  <a:rPr lang="en-US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AMBER@CERN, EIC, </a:t>
                </a:r>
                <a:r>
                  <a:rPr lang="en-US" sz="1600" i="1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EicC</a:t>
                </a:r>
                <a:r>
                  <a:rPr lang="en-US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, STCF, CEPC, JLab22, </a:t>
                </a:r>
                <a:r>
                  <a:rPr lang="en-US" sz="1600" i="1" dirty="0" err="1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LHeC</a:t>
                </a:r>
                <a:r>
                  <a:rPr lang="en-US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 could …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Deliver precise structure data on a wide range of hadrons with distinctly different quantum numbers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1600" i="1" dirty="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Thereby move Science into a new realm of understanding. </a:t>
                </a:r>
              </a:p>
              <a:p>
                <a:pPr marL="0" indent="0">
                  <a:buNone/>
                </a:pPr>
                <a:r>
                  <a:rPr lang="en-AU" sz="2400" i="1" dirty="0">
                    <a:ln w="0"/>
                    <a:solidFill>
                      <a:srgbClr val="CC99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				</a:t>
                </a:r>
                <a:endParaRPr lang="en-AU" sz="1800" b="0" i="0" dirty="0">
                  <a:solidFill>
                    <a:srgbClr val="21212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F51F80-079B-D591-60E3-4B67D1A5C6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1000" y="943716"/>
                <a:ext cx="11582400" cy="4678363"/>
              </a:xfrm>
              <a:blipFill>
                <a:blip r:embed="rId6"/>
                <a:stretch>
                  <a:fillRect l="-368" t="-522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B3B6B4C4-CDDD-3A4B-84C5-393E168FD8AE}"/>
              </a:ext>
            </a:extLst>
          </p:cNvPr>
          <p:cNvSpPr txBox="1"/>
          <p:nvPr/>
        </p:nvSpPr>
        <p:spPr>
          <a:xfrm>
            <a:off x="666750" y="54529"/>
            <a:ext cx="1085849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AU" sz="2600" i="1" dirty="0">
                <a:ln w="0"/>
                <a:solidFill>
                  <a:srgbClr val="CC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Gather all pieces of the puzzle … Reveal the source of Nature’s basic mass-scale</a:t>
            </a:r>
            <a:endParaRPr lang="en-AU" sz="2600" i="1" u="none" strike="noStrike" dirty="0">
              <a:ln w="0"/>
              <a:solidFill>
                <a:srgbClr val="CC99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429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4E8E5-0DE0-4CA6-9BED-FFB571FA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Lucida Calligraphy" panose="03010101010101010101" pitchFamily="66" charset="0"/>
              </a:rPr>
              <a:t>Emergent Hadron Mass</a:t>
            </a:r>
            <a:endParaRPr lang="en-US" sz="3600" dirty="0">
              <a:latin typeface="Lucida Calligraphy" panose="03010101010101010101" pitchFamily="66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29C17-0B57-4AE6-AF15-BF19AB789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12837"/>
            <a:ext cx="10972800" cy="4906963"/>
          </a:xfrm>
        </p:spPr>
        <p:txBody>
          <a:bodyPr/>
          <a:lstStyle/>
          <a:p>
            <a:r>
              <a:rPr lang="en-GB" dirty="0"/>
              <a:t>QCD is unique amongst known fundamental theories of natural phenomena</a:t>
            </a:r>
          </a:p>
          <a:p>
            <a:pPr lvl="1"/>
            <a:r>
              <a:rPr lang="en-GB" dirty="0"/>
              <a:t>The degrees-of-freedom used to express the scale-free Lagrangian are not directly observable</a:t>
            </a:r>
          </a:p>
          <a:p>
            <a:pPr lvl="1"/>
            <a:r>
              <a:rPr lang="en-GB" dirty="0"/>
              <a:t>Massless gauge bosons become massive, with no “human” interference</a:t>
            </a:r>
          </a:p>
          <a:p>
            <a:pPr lvl="1"/>
            <a:r>
              <a:rPr lang="en-GB" dirty="0"/>
              <a:t>Gluon mass ensures a stable, infrared completion of the theory through the appearance of a running coupling that saturates at infrared momenta, being everywhere finite</a:t>
            </a:r>
          </a:p>
          <a:p>
            <a:pPr lvl="1"/>
            <a:r>
              <a:rPr lang="en-GB" dirty="0"/>
              <a:t>Massless fermions become massive, producing</a:t>
            </a:r>
          </a:p>
          <a:p>
            <a:pPr lvl="2"/>
            <a:r>
              <a:rPr lang="en-GB" sz="1800" dirty="0"/>
              <a:t>Massive baryons and simultaneously Massless mesons</a:t>
            </a:r>
            <a:endParaRPr lang="en-GB" dirty="0"/>
          </a:p>
          <a:p>
            <a:r>
              <a:rPr lang="en-GB" dirty="0"/>
              <a:t>These emergent features of QCD are expressed in every strong interaction observable </a:t>
            </a:r>
          </a:p>
          <a:p>
            <a:r>
              <a:rPr lang="en-GB" dirty="0"/>
              <a:t>They can also be revealed via </a:t>
            </a:r>
          </a:p>
          <a:p>
            <a:pPr marL="0" indent="0">
              <a:buNone/>
            </a:pPr>
            <a:r>
              <a:rPr lang="en-GB" dirty="0"/>
              <a:t>	EHM interference with Nature’s other known source of mass = Higgs</a:t>
            </a:r>
          </a:p>
          <a:p>
            <a:r>
              <a:rPr lang="en-GB" dirty="0"/>
              <a:t>We are capable of building facilities that can validate these concepts, proving QCD to be </a:t>
            </a:r>
          </a:p>
          <a:p>
            <a:pPr marL="0" indent="0">
              <a:buNone/>
            </a:pPr>
            <a:r>
              <a:rPr lang="en-GB" dirty="0"/>
              <a:t>	the 1</a:t>
            </a:r>
            <a:r>
              <a:rPr lang="en-GB" baseline="30000" dirty="0"/>
              <a:t>st</a:t>
            </a:r>
            <a:r>
              <a:rPr lang="en-GB" dirty="0"/>
              <a:t> well-defined four-dimensional quantum field theory ever contemplated</a:t>
            </a:r>
          </a:p>
          <a:p>
            <a:r>
              <a:rPr lang="en-GB" sz="2400" i="1" dirty="0">
                <a:ln w="0"/>
                <a:solidFill>
                  <a:srgbClr val="CC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This may open doors that lead far beyond the Standard Model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FDEE3-DD42-4279-90D5-E4197773D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723D8-7BC2-4A95-86AA-EAEE4597A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D7D389-08F4-43E2-90D3-45707F977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9612A037-A7C6-46CD-8D18-73BDF44530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-48926"/>
            <a:ext cx="1908200" cy="10813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BE19F9-0B70-40DB-9819-B8018308456D}"/>
              </a:ext>
            </a:extLst>
          </p:cNvPr>
          <p:cNvSpPr txBox="1"/>
          <p:nvPr/>
        </p:nvSpPr>
        <p:spPr>
          <a:xfrm>
            <a:off x="10299700" y="-54597"/>
            <a:ext cx="18922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Grant no. 12135007</a:t>
            </a:r>
          </a:p>
        </p:txBody>
      </p:sp>
    </p:spTree>
    <p:extLst>
      <p:ext uri="{BB962C8B-B14F-4D97-AF65-F5344CB8AC3E}">
        <p14:creationId xmlns:p14="http://schemas.microsoft.com/office/powerpoint/2010/main" val="82082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9182C5-1322-44D4-91BC-47473B87CC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" r="107"/>
          <a:stretch/>
        </p:blipFill>
        <p:spPr>
          <a:xfrm>
            <a:off x="20" y="0"/>
            <a:ext cx="12191980" cy="6872748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410732E4-5BBD-4113-A693-2E1503151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12 Wkshp Hadron Physics &amp; Opportunities Worldwide, Dalian - 24/08/04-09      (42)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C0B3A-C260-4769-AA8B-9E4BBF817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34200" y="6580276"/>
            <a:ext cx="5410200" cy="228028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Craig Roberts: cdroberts@nju.edu.cn  453 .. 24/08/09 ..."Recent Progress in Strong QCD"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B64BA72D-9585-437C-8DE2-CD2B3FDC8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  <p:sp>
        <p:nvSpPr>
          <p:cNvPr id="7" name="Subtitle 1">
            <a:extLst>
              <a:ext uri="{FF2B5EF4-FFF2-40B4-BE49-F238E27FC236}">
                <a16:creationId xmlns:a16="http://schemas.microsoft.com/office/drawing/2014/main" id="{49053BDB-9D74-4523-ABF4-4C7DC5E3548F}"/>
              </a:ext>
            </a:extLst>
          </p:cNvPr>
          <p:cNvSpPr txBox="1">
            <a:spLocks/>
          </p:cNvSpPr>
          <p:nvPr/>
        </p:nvSpPr>
        <p:spPr bwMode="auto">
          <a:xfrm>
            <a:off x="-2209800" y="5410200"/>
            <a:ext cx="10948441" cy="165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None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8800" b="1" dirty="0">
                <a:solidFill>
                  <a:schemeClr val="bg1"/>
                </a:solidFill>
                <a:latin typeface="Freestyle Script" panose="030804020302050B0404" pitchFamily="66" charset="0"/>
              </a:rPr>
              <a:t>Thankyou</a:t>
            </a:r>
            <a:endParaRPr lang="en-GB" sz="8800" kern="0" dirty="0">
              <a:solidFill>
                <a:schemeClr val="bg1"/>
              </a:solidFill>
              <a:latin typeface="Freestyle Script" panose="030804020302050B04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9F6F65-3EFB-CFCE-403B-560CD6F0DC5A}"/>
              </a:ext>
            </a:extLst>
          </p:cNvPr>
          <p:cNvSpPr txBox="1"/>
          <p:nvPr/>
        </p:nvSpPr>
        <p:spPr>
          <a:xfrm>
            <a:off x="2210841" y="1371600"/>
            <a:ext cx="8229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400" i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There are theories of many things,</a:t>
            </a:r>
          </a:p>
          <a:p>
            <a:r>
              <a:rPr lang="en-AU" sz="4400" i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But is there a theory of everything?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036E2DF-07C9-59CF-5D81-1950486F5C4A}"/>
                  </a:ext>
                </a:extLst>
              </p:cNvPr>
              <p:cNvSpPr/>
              <p:nvPr/>
            </p:nvSpPr>
            <p:spPr bwMode="auto">
              <a:xfrm>
                <a:off x="7524136" y="457200"/>
                <a:ext cx="3657600" cy="946785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4800" i="1" smtClean="0">
                              <a:ln w="0"/>
                              <a:solidFill>
                                <a:srgbClr val="FFFF00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US" sz="4800" dirty="0">
                              <a:ln w="0"/>
                              <a:solidFill>
                                <a:srgbClr val="FFFF00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Brush Script MT" panose="03060802040406070304" pitchFamily="66" charset="0"/>
                            </a:rPr>
                            <m:t>L</m:t>
                          </m:r>
                        </m:e>
                        <m:sub>
                          <m:r>
                            <a:rPr lang="en-GB" sz="4800" i="1" smtClean="0">
                              <a:ln w="0"/>
                              <a:solidFill>
                                <a:srgbClr val="FFFF00"/>
                              </a:solidFill>
                              <a:effectLst>
                                <a:outerShdw blurRad="38100" dist="25400" dir="5400000" algn="ctr" rotWithShape="0">
                                  <a:srgbClr val="6E747A">
                                    <a:alpha val="43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𝑁𝑎𝑡𝑢𝑟𝑒</m:t>
                          </m:r>
                        </m:sub>
                      </m:sSub>
                      <m:r>
                        <a:rPr lang="en-GB" sz="4800" i="1" smtClean="0">
                          <a:ln w="0"/>
                          <a:solidFill>
                            <a:srgbClr val="FFFF00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dirty="0">
                  <a:ln w="0"/>
                  <a:solidFill>
                    <a:srgbClr val="FFFF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036E2DF-07C9-59CF-5D81-1950486F5C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24136" y="457200"/>
                <a:ext cx="3657600" cy="9467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850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175288-C07C-DEBB-5A8B-675D83EC6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94A464-4EB0-CA4B-2FB5-4C299913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AE225-E270-42C1-086E-95F0B1042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4C51D-4914-47AB-A4C4-0EB2FA156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4687934"/>
            <a:ext cx="10363200" cy="1362075"/>
          </a:xfrm>
        </p:spPr>
        <p:txBody>
          <a:bodyPr/>
          <a:lstStyle/>
          <a:p>
            <a:pPr algn="ctr"/>
            <a:r>
              <a:rPr lang="en-US" sz="540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</a:rPr>
              <a:t>Electromagnetic Current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A9942-9C06-429C-9A11-CD87F032AD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77C13-66B6-4B83-A723-6690BB7FF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193D9B-55CF-4A45-A168-DBDCD44D2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01936-C505-4AC3-A8E8-F5DDA2704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0" name="Picture 9" descr="A black and white diagram of a circle&#10;&#10;Description automatically generated">
            <a:extLst>
              <a:ext uri="{FF2B5EF4-FFF2-40B4-BE49-F238E27FC236}">
                <a16:creationId xmlns:a16="http://schemas.microsoft.com/office/drawing/2014/main" id="{8D662B4E-774F-30E7-8DCB-E1142C661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47" y="1090978"/>
            <a:ext cx="11490305" cy="2646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BAE2FA-8246-C5A0-330C-5BF1002161ED}"/>
              </a:ext>
            </a:extLst>
          </p:cNvPr>
          <p:cNvSpPr txBox="1"/>
          <p:nvPr/>
        </p:nvSpPr>
        <p:spPr>
          <a:xfrm>
            <a:off x="8336" y="0"/>
            <a:ext cx="602280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Nucleon mass from a covariant three-quark Faddeev equation</a:t>
            </a:r>
          </a:p>
          <a:p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G. Eichmann </a:t>
            </a:r>
            <a:r>
              <a:rPr lang="en-GB" sz="1400" i="1" dirty="0">
                <a:solidFill>
                  <a:schemeClr val="accent1">
                    <a:lumMod val="75000"/>
                  </a:schemeClr>
                </a:solidFill>
              </a:rPr>
              <a:t>et al</a:t>
            </a:r>
            <a:r>
              <a:rPr lang="en-GB" sz="1400" dirty="0">
                <a:solidFill>
                  <a:schemeClr val="accent1">
                    <a:lumMod val="75000"/>
                  </a:schemeClr>
                </a:solidFill>
              </a:rPr>
              <a:t>., Phys. Rev. Lett. 104 (2010) 201601 </a:t>
            </a:r>
          </a:p>
          <a:p>
            <a:pPr marL="0" indent="0" algn="l" rtl="0"/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Nucleon charge and magnetisation distributions: flavour separation and zeroes, </a:t>
            </a:r>
          </a:p>
          <a:p>
            <a:pPr marL="0" indent="0" algn="l" rtl="0"/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Zhao-Qian Yao 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et al</a:t>
            </a:r>
            <a:r>
              <a:rPr lang="en-AU" sz="1400" b="0" i="0" dirty="0">
                <a:solidFill>
                  <a:schemeClr val="accent1">
                    <a:lumMod val="75000"/>
                  </a:schemeClr>
                </a:solidFill>
                <a:effectLst/>
              </a:rPr>
              <a:t>.</a:t>
            </a:r>
            <a:r>
              <a:rPr lang="en-AU" sz="1400" b="0" i="1" dirty="0">
                <a:solidFill>
                  <a:schemeClr val="accent1">
                    <a:lumMod val="75000"/>
                  </a:schemeClr>
                </a:solidFill>
                <a:effectLst/>
              </a:rPr>
              <a:t>, </a:t>
            </a:r>
            <a:r>
              <a:rPr lang="en-AU" sz="1400" b="0" i="0" u="sng" strike="noStrike" dirty="0">
                <a:solidFill>
                  <a:srgbClr val="0066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e-Print: 2403.08088 [hep-</a:t>
            </a:r>
            <a:r>
              <a:rPr lang="en-AU" sz="1400" b="0" i="0" u="sng" strike="noStrike" dirty="0" err="1">
                <a:solidFill>
                  <a:srgbClr val="0066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400" b="0" i="0" u="sng" strike="noStrike" dirty="0">
                <a:solidFill>
                  <a:schemeClr val="accent1">
                    <a:lumMod val="75000"/>
                  </a:schemeClr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endParaRPr lang="en-AU" sz="1400" b="0" i="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900472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Word&#10;&#10;Description automatically generated">
            <a:extLst>
              <a:ext uri="{FF2B5EF4-FFF2-40B4-BE49-F238E27FC236}">
                <a16:creationId xmlns:a16="http://schemas.microsoft.com/office/drawing/2014/main" id="{81B120A8-FB60-4EFB-B484-CA0CD8906F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" y="0"/>
            <a:ext cx="4943475" cy="1131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B28213-145E-4243-847C-70CCB97AC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Diquarks - Facts</a:t>
            </a:r>
            <a:endParaRPr lang="en-US" sz="36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2CA894-8DE5-49A9-9818-BA05F1E61C9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609600" y="985016"/>
                <a:ext cx="5612464" cy="5364164"/>
              </a:xfrm>
            </p:spPr>
            <p:txBody>
              <a:bodyPr/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Theory predicts experimental observables that would constitute unambiguous measurable signals for the presence of diquark correlations.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Some connect with spectroscopy of exotics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tetraquarks and pentaquarks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Numerous observables connected with structure of conventional hadrons, e.g. 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existence of zeros in </a:t>
                </a:r>
                <a:r>
                  <a:rPr lang="en-US" sz="2000" i="1" dirty="0">
                    <a:solidFill>
                      <a:schemeClr val="tx2">
                        <a:lumMod val="75000"/>
                      </a:schemeClr>
                    </a:solidFill>
                  </a:rPr>
                  <a:t>d</a:t>
                </a: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-quark contribution to proton Dirac and Pauli form factors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GB" sz="2000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-dependence of nucleon-to-resonance transition form factors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14:m>
                  <m:oMath xmlns:m="http://schemas.openxmlformats.org/officeDocument/2006/math">
                    <m:r>
                      <a:rPr lang="en-US" sz="200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-dependence of proton structure functions</a:t>
                </a:r>
              </a:p>
              <a:p>
                <a:pPr lvl="1">
                  <a:buFont typeface="Wingdings" panose="05000000000000000000" pitchFamily="2" charset="2"/>
                  <a:buChar char="ü"/>
                </a:pP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deep inelastic scattering on nuclear targets (</a:t>
                </a:r>
                <a:r>
                  <a:rPr lang="en-US" sz="2000" dirty="0" err="1">
                    <a:solidFill>
                      <a:schemeClr val="tx2">
                        <a:lumMod val="75000"/>
                      </a:schemeClr>
                    </a:solidFill>
                  </a:rPr>
                  <a:t>nDIS</a:t>
                </a:r>
                <a:r>
                  <a:rPr lang="en-US" sz="2000" dirty="0">
                    <a:solidFill>
                      <a:schemeClr val="tx2">
                        <a:lumMod val="75000"/>
                      </a:schemeClr>
                    </a:solidFill>
                  </a:rPr>
                  <a:t>) … proton production described by direct knockout of diquarks, which subsequently form into new protons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2CA894-8DE5-49A9-9818-BA05F1E61C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600" y="985016"/>
                <a:ext cx="5612464" cy="5364164"/>
              </a:xfrm>
              <a:blipFill>
                <a:blip r:embed="rId3"/>
                <a:stretch>
                  <a:fillRect l="-977" t="-682" r="-1303" b="-2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Content Placeholder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C348BEA-E4EB-4632-9602-0E8BC38055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064" y="1295400"/>
            <a:ext cx="53358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F1A8D-8A10-4B03-8C2C-49F758BB6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86726-5B4F-4915-9C89-35E552C3B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AB99B-8986-4F4D-B39C-125C0E97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72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aph of different colored cubes&#10;&#10;Description automatically generated">
            <a:extLst>
              <a:ext uri="{FF2B5EF4-FFF2-40B4-BE49-F238E27FC236}">
                <a16:creationId xmlns:a16="http://schemas.microsoft.com/office/drawing/2014/main" id="{339816EF-164B-8FCB-BB3C-666A9CD840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99947"/>
            <a:ext cx="3810000" cy="35862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3F38F8-7444-FAB9-E025-30849C20D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AU" dirty="0"/>
              <a:t>Numerous other resonances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CA46BE-4F06-1156-1586-142AFD441F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884236"/>
                <a:ext cx="7772400" cy="5059364"/>
              </a:xfrm>
            </p:spPr>
            <p:txBody>
              <a:bodyPr/>
              <a:lstStyle/>
              <a:p>
                <a:r>
                  <a:rPr lang="en-AU" dirty="0"/>
                  <a:t>CSM </a:t>
                </a:r>
                <a:r>
                  <a:rPr lang="en-AU" dirty="0" err="1"/>
                  <a:t>quark+diquark</a:t>
                </a:r>
                <a:r>
                  <a:rPr lang="en-AU" dirty="0"/>
                  <a:t> predictions exist</a:t>
                </a:r>
              </a:p>
              <a:p>
                <a:pPr marL="400050" lvl="1" indent="0">
                  <a:buNone/>
                </a:pPr>
                <a:r>
                  <a:rPr lang="en-AU" sz="2200" dirty="0"/>
                  <a:t>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i="1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AU" sz="22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AU" sz="2200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200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AU" sz="2200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AU" sz="2200" i="1">
                        <a:latin typeface="Cambria Math" panose="02040503050406030204" pitchFamily="18" charset="0"/>
                      </a:rPr>
                      <m:t>(1232)</m:t>
                    </m:r>
                  </m:oMath>
                </a14:m>
                <a:r>
                  <a:rPr lang="en-AU" sz="2200" dirty="0"/>
                  <a:t> &amp;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AU" sz="22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(1400)</m:t>
                    </m:r>
                  </m:oMath>
                </a14:m>
                <a:endParaRPr lang="en-AU" sz="2200" dirty="0"/>
              </a:p>
              <a:p>
                <a:pPr lvl="1"/>
                <a:r>
                  <a:rPr lang="en-AU" dirty="0"/>
                  <a:t>Good agreement with data on quark core domain, which varies from system to system</a:t>
                </a:r>
              </a:p>
              <a:p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(1535)</m:t>
                    </m:r>
                  </m:oMath>
                </a14:m>
                <a:endParaRPr lang="en-AU" dirty="0"/>
              </a:p>
              <a:p>
                <a:pPr lvl="1"/>
                <a:r>
                  <a:rPr lang="en-AU" sz="2200" dirty="0"/>
                  <a:t>CSM </a:t>
                </a:r>
                <a:r>
                  <a:rPr lang="en-AU" sz="2200" dirty="0" err="1"/>
                  <a:t>quark+diquark</a:t>
                </a:r>
                <a:r>
                  <a:rPr lang="en-AU" sz="2200" dirty="0"/>
                  <a:t> wave function available</a:t>
                </a:r>
              </a:p>
              <a:p>
                <a:pPr lvl="1"/>
                <a:r>
                  <a:rPr lang="en-AU" sz="2200" dirty="0"/>
                  <a:t>Rest frame: complex angular momentum structure</a:t>
                </a:r>
              </a:p>
              <a:p>
                <a:pPr lvl="2"/>
                <a:r>
                  <a:rPr lang="en-AU" sz="2200" dirty="0"/>
                  <a:t>strong P-wave &amp; strong S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en-AU" sz="2200" dirty="0"/>
                  <a:t>P, P </a:t>
                </a:r>
                <a14:m>
                  <m:oMath xmlns:m="http://schemas.openxmlformats.org/officeDocument/2006/math">
                    <m:r>
                      <a:rPr lang="en-AU" sz="2200" i="1">
                        <a:latin typeface="Cambria Math" panose="02040503050406030204" pitchFamily="18" charset="0"/>
                      </a:rPr>
                      <m:t>⊗ </m:t>
                    </m:r>
                  </m:oMath>
                </a14:m>
                <a:r>
                  <a:rPr lang="en-AU" sz="2200" dirty="0"/>
                  <a:t>D, S </a:t>
                </a:r>
                <a14:m>
                  <m:oMath xmlns:m="http://schemas.openxmlformats.org/officeDocument/2006/math">
                    <m:r>
                      <a:rPr lang="en-AU" sz="2200" i="1">
                        <a:latin typeface="Cambria Math" panose="02040503050406030204" pitchFamily="18" charset="0"/>
                      </a:rPr>
                      <m:t>⊗ </m:t>
                    </m:r>
                  </m:oMath>
                </a14:m>
                <a:r>
                  <a:rPr lang="en-AU" sz="2200" dirty="0"/>
                  <a:t>D interference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AU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1535</m:t>
                        </m:r>
                      </m:e>
                    </m:d>
                  </m:oMath>
                </a14:m>
                <a:endParaRPr lang="en-AU" b="0" dirty="0"/>
              </a:p>
              <a:p>
                <a:pPr lvl="1"/>
                <a:r>
                  <a:rPr lang="en-AU" dirty="0"/>
                  <a:t>Contact interaction studies exist – qualitatively sound picture</a:t>
                </a:r>
                <a:endParaRPr lang="en-AU" b="0" dirty="0"/>
              </a:p>
              <a:p>
                <a:pPr lvl="1"/>
                <a:r>
                  <a:rPr lang="en-AU" dirty="0"/>
                  <a:t>Preliminary CSM </a:t>
                </a:r>
                <a:r>
                  <a:rPr lang="en-AU" dirty="0" err="1"/>
                  <a:t>quark+diquark</a:t>
                </a:r>
                <a:r>
                  <a:rPr lang="en-AU" dirty="0"/>
                  <a:t> results available </a:t>
                </a:r>
              </a:p>
              <a:p>
                <a:pPr marL="457200" lvl="1" indent="0">
                  <a:buNone/>
                </a:pPr>
                <a:r>
                  <a:rPr lang="en-AU" dirty="0"/>
                  <a:t>     promising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⇔</m:t>
                    </m:r>
                  </m:oMath>
                </a14:m>
                <a:r>
                  <a:rPr lang="en-AU" dirty="0"/>
                  <a:t> confirmation of complicated wave function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2CA46BE-4F06-1156-1586-142AFD441F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884236"/>
                <a:ext cx="7772400" cy="5059364"/>
              </a:xfrm>
              <a:blipFill>
                <a:blip r:embed="rId3"/>
                <a:stretch>
                  <a:fillRect l="-863" t="-843" r="-102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54AB1-F0C4-A6A2-F2E5-BE74A2BA1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1191C-1A56-8F9A-67D6-39C3DB1F2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5B12D-4552-7291-E603-2FB80B995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040612-2C6B-F8F7-FC79-8EE944425661}"/>
              </a:ext>
            </a:extLst>
          </p:cNvPr>
          <p:cNvSpPr/>
          <p:nvPr/>
        </p:nvSpPr>
        <p:spPr bwMode="auto">
          <a:xfrm>
            <a:off x="17583" y="20514"/>
            <a:ext cx="5257800" cy="7113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Roper resonance: Toward a solution to the fifty year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 </a:t>
            </a:r>
            <a:r>
              <a:rPr lang="en-US" sz="1200" i="1" dirty="0">
                <a:solidFill>
                  <a:schemeClr val="accent6">
                    <a:lumMod val="75000"/>
                  </a:schemeClr>
                </a:solidFill>
              </a:rPr>
              <a:t>puzzle, </a:t>
            </a:r>
          </a:p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Volker D. Burkert and Craig D. Roberts, </a:t>
            </a:r>
          </a:p>
          <a:p>
            <a:r>
              <a:rPr lang="en-US" sz="1200" u="sng" dirty="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arXiv:1710.02549 [</a:t>
            </a:r>
            <a:r>
              <a:rPr lang="en-US" sz="1200" u="sng" dirty="0" err="1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nucl</a:t>
            </a:r>
            <a:r>
              <a:rPr lang="en-US" sz="1200" u="sng" dirty="0">
                <a:solidFill>
                  <a:schemeClr val="accent6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-ex]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, Rev. Mod. Phys. </a:t>
            </a: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91 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(2019) 011003/1-18</a:t>
            </a:r>
            <a:endParaRPr lang="en-AU" sz="1200" b="0" i="0" dirty="0"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681914-E0A3-EAE2-0C3D-075B0DFFD3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9255" y="3886200"/>
            <a:ext cx="4102745" cy="264592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52FD62-B4C0-6649-8E82-543372171E3F}"/>
              </a:ext>
            </a:extLst>
          </p:cNvPr>
          <p:cNvCxnSpPr/>
          <p:nvPr/>
        </p:nvCxnSpPr>
        <p:spPr bwMode="auto">
          <a:xfrm>
            <a:off x="6629400" y="4953000"/>
            <a:ext cx="1981200" cy="0"/>
          </a:xfrm>
          <a:prstGeom prst="straightConnector1">
            <a:avLst/>
          </a:prstGeom>
          <a:noFill/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3B622072-3F16-6959-EC5F-2BC68514227E}"/>
              </a:ext>
            </a:extLst>
          </p:cNvPr>
          <p:cNvSpPr/>
          <p:nvPr/>
        </p:nvSpPr>
        <p:spPr bwMode="auto">
          <a:xfrm>
            <a:off x="0" y="5638800"/>
            <a:ext cx="5257800" cy="71132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 algn="l" rtl="0"/>
            <a:r>
              <a:rPr lang="en-AU" sz="1200" b="0" i="1" dirty="0">
                <a:solidFill>
                  <a:schemeClr val="accent6">
                    <a:lumMod val="75000"/>
                  </a:schemeClr>
                </a:solidFill>
                <a:effectLst/>
              </a:rPr>
              <a:t>Dynamical diquarks in the </a:t>
            </a:r>
            <a:r>
              <a:rPr lang="el-GR" sz="1200" b="0" i="1" dirty="0">
                <a:solidFill>
                  <a:schemeClr val="accent6">
                    <a:lumMod val="75000"/>
                  </a:schemeClr>
                </a:solidFill>
                <a:effectLst/>
              </a:rPr>
              <a:t>γ*</a:t>
            </a:r>
            <a:r>
              <a:rPr lang="en-AU" sz="1200" b="0" i="1" dirty="0">
                <a:solidFill>
                  <a:schemeClr val="accent6">
                    <a:lumMod val="75000"/>
                  </a:schemeClr>
                </a:solidFill>
                <a:effectLst/>
              </a:rPr>
              <a:t>p → N(1535)1/2− transition</a:t>
            </a:r>
            <a:r>
              <a:rPr lang="en-AU" sz="12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, </a:t>
            </a:r>
          </a:p>
          <a:p>
            <a:pPr marL="0" indent="0" algn="l" rtl="0"/>
            <a:r>
              <a:rPr lang="en-AU" sz="12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Khépani Raya</a:t>
            </a:r>
            <a:r>
              <a:rPr lang="en-AU" sz="12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</a:rPr>
              <a:t> et al.</a:t>
            </a:r>
            <a:r>
              <a:rPr lang="en-AU" sz="12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, </a:t>
            </a:r>
            <a:r>
              <a:rPr lang="en-AU" sz="1200" b="0" i="0" u="sng" strike="noStrike" dirty="0">
                <a:solidFill>
                  <a:schemeClr val="accent6">
                    <a:lumMod val="75000"/>
                  </a:schemeClr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NJU-INP 046/21</a:t>
            </a:r>
            <a:r>
              <a:rPr lang="en-AU" sz="12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, </a:t>
            </a:r>
            <a:r>
              <a:rPr lang="en-AU" sz="1200" b="0" i="0" u="sng" strike="noStrike" dirty="0">
                <a:solidFill>
                  <a:srgbClr val="0066FF"/>
                </a:solidFill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arXiv:2108.02306 [hep-</a:t>
            </a:r>
            <a:r>
              <a:rPr lang="en-AU" sz="1200" b="0" i="0" u="sng" strike="noStrike" dirty="0" err="1">
                <a:solidFill>
                  <a:srgbClr val="0066FF"/>
                </a:solidFill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</a:t>
            </a:r>
            <a:r>
              <a:rPr lang="en-AU" sz="1200" b="0" i="0" u="sng" strike="noStrike" dirty="0">
                <a:solidFill>
                  <a:schemeClr val="accent6">
                    <a:lumMod val="75000"/>
                  </a:schemeClr>
                </a:solidFill>
                <a:effectLst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]</a:t>
            </a:r>
            <a:r>
              <a:rPr lang="en-AU" sz="12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, </a:t>
            </a:r>
          </a:p>
          <a:p>
            <a:pPr marL="0" indent="0" algn="l" rtl="0"/>
            <a:r>
              <a:rPr lang="en-AU" sz="1200" b="0" i="0" u="sng" strike="noStrike" dirty="0">
                <a:solidFill>
                  <a:srgbClr val="0066FF"/>
                </a:solidFill>
                <a:effectLst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Eur. Phys. J. A </a:t>
            </a:r>
            <a:r>
              <a:rPr lang="en-AU" sz="1200" b="1" i="0" u="sng" strike="noStrike" dirty="0">
                <a:solidFill>
                  <a:srgbClr val="0066FF"/>
                </a:solidFill>
                <a:effectLst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57</a:t>
            </a:r>
            <a:r>
              <a:rPr lang="en-AU" sz="1200" b="0" i="0" u="sng" strike="noStrike" dirty="0">
                <a:solidFill>
                  <a:schemeClr val="accent6">
                    <a:lumMod val="75000"/>
                  </a:schemeClr>
                </a:solidFill>
                <a:effectLst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(2021) 266/1-16</a:t>
            </a:r>
            <a:r>
              <a:rPr lang="en-AU" sz="1200" b="0" i="0" dirty="0">
                <a:solidFill>
                  <a:schemeClr val="accent6">
                    <a:lumMod val="75000"/>
                  </a:schemeClr>
                </a:solidFill>
                <a:effectLst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4883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C2EB1-DE76-0227-964C-7079DAAF9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Parity Doubling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806A78-C099-5B9B-B272-7DFC4FE766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685800"/>
                <a:ext cx="10972800" cy="4525963"/>
              </a:xfrm>
            </p:spPr>
            <p:txBody>
              <a:bodyPr/>
              <a:lstStyle/>
              <a:p>
                <a:r>
                  <a:rPr lang="en-AU" dirty="0"/>
                  <a:t>QCD = quantum field theory &amp; in QFT parity partners have a strict definition</a:t>
                </a:r>
              </a:p>
              <a:p>
                <a:r>
                  <a:rPr lang="en-AU" dirty="0"/>
                  <a:t>Baryons</a:t>
                </a:r>
              </a:p>
              <a:p>
                <a:pPr lvl="1"/>
                <a:r>
                  <a:rPr lang="en-AU" dirty="0"/>
                  <a:t>Suppose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</m:oMath>
                </a14:m>
                <a:r>
                  <a:rPr lang="en-AU" dirty="0"/>
                  <a:t> satisfies a given bound-state equation</a:t>
                </a:r>
              </a:p>
              <a:p>
                <a:pPr marL="400050" lvl="1" indent="0">
                  <a:buNone/>
                </a:pPr>
                <a:r>
                  <a:rPr lang="en-AU" dirty="0"/>
                  <a:t>      then parity partner of that state is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𝑃</m:t>
                        </m:r>
                      </m:sup>
                    </m:sSup>
                    <m:r>
                      <a:rPr lang="en-AU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AU" dirty="0"/>
                  <a:t>solution of the same equation </a:t>
                </a:r>
              </a:p>
              <a:p>
                <a:pPr lvl="1"/>
                <a:r>
                  <a:rPr lang="en-AU" dirty="0"/>
                  <a:t>No parallel in quark model because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AU" dirty="0"/>
                  <a:t> Poincaré-invariant state label, whereas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r>
                  <a:rPr lang="en-AU" dirty="0"/>
                  <a:t> is not</a:t>
                </a:r>
              </a:p>
              <a:p>
                <a:r>
                  <a:rPr lang="en-AU" dirty="0"/>
                  <a:t>Solve </a:t>
                </a:r>
                <a:r>
                  <a:rPr lang="en-AU" dirty="0" err="1"/>
                  <a:t>Faddeev</a:t>
                </a:r>
                <a:r>
                  <a:rPr lang="en-AU" dirty="0"/>
                  <a:t> equation for baryons and  their parity partners,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AU" dirty="0"/>
                  <a:t>           one finds the following QFT identifications:</a:t>
                </a:r>
              </a:p>
              <a:p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  <a:p>
                <a:endParaRPr lang="en-AU" dirty="0"/>
              </a:p>
              <a:p>
                <a:r>
                  <a:rPr lang="en-AU" dirty="0"/>
                  <a:t>Wave functions of these QCD parity partners are </a:t>
                </a:r>
                <a:r>
                  <a:rPr lang="en-AU" u="sng" dirty="0"/>
                  <a:t>very</a:t>
                </a:r>
                <a:r>
                  <a:rPr lang="en-AU" dirty="0"/>
                  <a:t> different</a:t>
                </a:r>
              </a:p>
              <a:p>
                <a:pPr lvl="1"/>
                <a:r>
                  <a:rPr lang="en-AU" dirty="0"/>
                  <a:t>Differences driven by DCSB = corollary of EHM</a:t>
                </a:r>
              </a:p>
              <a:p>
                <a:pPr lvl="1"/>
                <a:r>
                  <a:rPr lang="en-AU" dirty="0"/>
                  <a:t>When comparisons are made between states that are properly called parity partners, </a:t>
                </a: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en-AU" dirty="0"/>
                  <a:t>         then always a large mass splitting</a:t>
                </a:r>
              </a:p>
              <a:p>
                <a:endParaRPr lang="en-AU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806A78-C099-5B9B-B272-7DFC4FE766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685800"/>
                <a:ext cx="10972800" cy="4525963"/>
              </a:xfrm>
              <a:blipFill>
                <a:blip r:embed="rId2"/>
                <a:stretch>
                  <a:fillRect l="-611" t="-943" b="-2857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C488B-6996-986A-64D1-0D3273334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4C943-B4D1-6BB6-593E-594D09629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AB9BA-AC55-4616-1CFA-C5744E137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EBA0F11-9F66-3D6C-2A9C-E494BED4B508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562100" y="3376547"/>
              <a:ext cx="9067800" cy="15311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7800">
                      <a:extLst>
                        <a:ext uri="{9D8B030D-6E8A-4147-A177-3AD203B41FA5}">
                          <a16:colId xmlns:a16="http://schemas.microsoft.com/office/drawing/2014/main" val="2058277475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815596101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1653952256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3786792093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1875666526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2992433182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2760002909"/>
                        </a:ext>
                      </a:extLst>
                    </a:gridCol>
                  </a:tblGrid>
                  <a:tr h="557928"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partner</a:t>
                          </a:r>
                          <a:r>
                            <a:rPr lang="en-AU" baseline="0" dirty="0"/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AU" b="1" i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  <m:t>𝜸</m:t>
                                  </m:r>
                                </m:e>
                                <m:sub>
                                  <m: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sub>
                              </m:sSub>
                              <m:r>
                                <a:rPr lang="en-AU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N(1535)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N(1650)</a:t>
                          </a:r>
                          <a:r>
                            <a:rPr lang="en-AU" b="1" dirty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AU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en-AU" b="0" i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AU" b="0" i="0" smtClean="0">
                                    <a:latin typeface="Cambria Math" panose="02040503050406030204" pitchFamily="18" charset="0"/>
                                  </a:rPr>
                                  <m:t>1700</m:t>
                                </m:r>
                                <m:r>
                                  <a:rPr lang="en-AU" b="0" i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  <m:sSup>
                                  <m:sSupPr>
                                    <m:ctrlPr>
                                      <a:rPr lang="en-AU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lang="en-AU" sz="14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AU" sz="14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num>
                                      <m:den>
                                        <m:r>
                                          <a:rPr lang="en-AU" sz="14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den>
                                    </m:f>
                                  </m:e>
                                  <m:sup>
                                    <m:r>
                                      <a:rPr lang="en-AU" sz="14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AU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d>
                                  <m:dPr>
                                    <m:ctrlP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b="0" i="0" smtClean="0">
                                        <a:latin typeface="Cambria Math" panose="02040503050406030204" pitchFamily="18" charset="0"/>
                                      </a:rPr>
                                      <m:t>1940</m:t>
                                    </m:r>
                                  </m:e>
                                </m:d>
                                <m:sSup>
                                  <m:sSupPr>
                                    <m:ctrlPr>
                                      <a:rPr lang="en-AU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lang="en-AU" sz="14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AU" sz="1400" b="1" i="1" smtClean="0">
                                            <a:latin typeface="Cambria Math" panose="02040503050406030204" pitchFamily="18" charset="0"/>
                                          </a:rPr>
                                          <m:t>𝟑</m:t>
                                        </m:r>
                                      </m:num>
                                      <m:den>
                                        <m:r>
                                          <a:rPr lang="en-AU" sz="1400" b="1" i="1" smtClean="0">
                                            <a:latin typeface="Cambria Math" panose="02040503050406030204" pitchFamily="18" charset="0"/>
                                          </a:rPr>
                                          <m:t>𝟐</m:t>
                                        </m:r>
                                      </m:den>
                                    </m:f>
                                  </m:e>
                                  <m:sup>
                                    <m:r>
                                      <a:rPr lang="en-AU" sz="1400" b="1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N(1720)</a:t>
                          </a:r>
                          <a:r>
                            <a:rPr lang="en-AU" baseline="0" dirty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AU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AU" sz="16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sz="16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num>
                                    <m:den>
                                      <m:r>
                                        <a:rPr lang="en-AU" sz="16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AU" sz="1600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N(1900)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num>
                                    <m:den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endParaRPr lang="en-A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10588773"/>
                      </a:ext>
                    </a:extLst>
                  </a:tr>
                  <a:tr h="581331"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ground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N(940)</a:t>
                          </a:r>
                          <a:r>
                            <a:rPr lang="en-AU" b="1" dirty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N(1440)</a:t>
                          </a:r>
                          <a:r>
                            <a:rPr lang="en-AU" b="1" dirty="0"/>
                            <a:t>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r>
                                        <a:rPr lang="en-AU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AU" b="1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AU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d>
                                <m:d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AU" b="0" i="0" smtClean="0">
                                      <a:latin typeface="Cambria Math" panose="02040503050406030204" pitchFamily="18" charset="0"/>
                                    </a:rPr>
                                    <m:t>1232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a14:m>
                          <a:r>
                            <a:rPr lang="en-AU" dirty="0"/>
                            <a:t>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n-AU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d>
                                  <m:dPr>
                                    <m:ctrlP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AU" b="0" i="0" smtClean="0">
                                        <a:latin typeface="Cambria Math" panose="02040503050406030204" pitchFamily="18" charset="0"/>
                                      </a:rPr>
                                      <m:t>1600</m:t>
                                    </m:r>
                                  </m:e>
                                </m:d>
                                <m:sSup>
                                  <m:sSupPr>
                                    <m:ctrlPr>
                                      <a:rPr lang="en-AU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f>
                                      <m:fPr>
                                        <m:ctrlPr>
                                          <a:rPr lang="en-AU" sz="1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AU" sz="1400" b="0" i="1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en-AU" sz="14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e>
                                  <m:sup>
                                    <m:r>
                                      <a:rPr lang="en-AU" sz="14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N(1520)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en-AU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N(1700)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f>
                                    <m:fPr>
                                      <m:ctrlP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num>
                                    <m:den>
                                      <m:r>
                                        <a:rPr lang="en-AU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  <m:sup>
                                  <m:r>
                                    <a:rPr lang="en-AU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</m:sup>
                              </m:sSup>
                            </m:oMath>
                          </a14:m>
                          <a:endParaRPr lang="en-AU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3772830"/>
                      </a:ext>
                    </a:extLst>
                  </a:tr>
                  <a:tr h="362517"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Splitting/GeV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0.44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87269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6">
                <a:extLst>
                  <a:ext uri="{FF2B5EF4-FFF2-40B4-BE49-F238E27FC236}">
                    <a16:creationId xmlns:a16="http://schemas.microsoft.com/office/drawing/2014/main" id="{0EBA0F11-9F66-3D6C-2A9C-E494BED4B5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6345407"/>
                  </p:ext>
                </p:extLst>
              </p:nvPr>
            </p:nvGraphicFramePr>
            <p:xfrm>
              <a:off x="1562100" y="3376547"/>
              <a:ext cx="9067800" cy="153117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47800">
                      <a:extLst>
                        <a:ext uri="{9D8B030D-6E8A-4147-A177-3AD203B41FA5}">
                          <a16:colId xmlns:a16="http://schemas.microsoft.com/office/drawing/2014/main" val="2058277475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2815596101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1653952256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3786792093"/>
                        </a:ext>
                      </a:extLst>
                    </a:gridCol>
                    <a:gridCol w="1219200">
                      <a:extLst>
                        <a:ext uri="{9D8B030D-6E8A-4147-A177-3AD203B41FA5}">
                          <a16:colId xmlns:a16="http://schemas.microsoft.com/office/drawing/2014/main" val="1875666526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2992433182"/>
                        </a:ext>
                      </a:extLst>
                    </a:gridCol>
                    <a:gridCol w="1295400">
                      <a:extLst>
                        <a:ext uri="{9D8B030D-6E8A-4147-A177-3AD203B41FA5}">
                          <a16:colId xmlns:a16="http://schemas.microsoft.com/office/drawing/2014/main" val="2760002909"/>
                        </a:ext>
                      </a:extLst>
                    </a:gridCol>
                  </a:tblGrid>
                  <a:tr h="57073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20" t="-5319" r="-526891" b="-1851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9500" t="-5319" r="-527000" b="-1851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075" t="-5319" r="-397170" b="-1851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5634" t="-5319" r="-295305" b="-1851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2000" t="-5319" r="-214500" b="-1851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87" t="-5319" r="-102358" b="-1851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9061" t="-5319" r="-1878" b="-18510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10588773"/>
                      </a:ext>
                    </a:extLst>
                  </a:tr>
                  <a:tr h="594678"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ground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19500" t="-100000" r="-527000" b="-757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07075" t="-100000" r="-397170" b="-757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05634" t="-100000" r="-295305" b="-757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32000" t="-100000" r="-214500" b="-757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01887" t="-100000" r="-102358" b="-757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599061" t="-100000" r="-1878" b="-7575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772830"/>
                      </a:ext>
                    </a:extLst>
                  </a:tr>
                  <a:tr h="365760"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Splitting/GeV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0.57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0.29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0.46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0.44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0.17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AU" dirty="0"/>
                            <a:t>0.22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88726904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45C941E-689D-F1D5-CA0C-7C369F444B48}"/>
              </a:ext>
            </a:extLst>
          </p:cNvPr>
          <p:cNvCxnSpPr/>
          <p:nvPr/>
        </p:nvCxnSpPr>
        <p:spPr bwMode="auto">
          <a:xfrm>
            <a:off x="685800" y="486510"/>
            <a:ext cx="243840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8590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C61A5-C1E4-4744-0B48-ED891F72D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Positivity of unpolarised DFs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4DE355-B75A-8BFD-1305-C14602497BF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779462"/>
                <a:ext cx="11049000" cy="5392738"/>
              </a:xfrm>
            </p:spPr>
            <p:txBody>
              <a:bodyPr/>
              <a:lstStyle/>
              <a:p>
                <a:r>
                  <a:rPr lang="en-AU" dirty="0"/>
                  <a:t>The overlap representation of GPDs (hence, DFs) was introduced independently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AU" dirty="0"/>
                  <a:t>      by Diehl </a:t>
                </a:r>
                <a:r>
                  <a:rPr lang="en-AU" i="1" dirty="0"/>
                  <a:t>et al</a:t>
                </a:r>
                <a:r>
                  <a:rPr lang="en-AU" dirty="0"/>
                  <a:t>. and </a:t>
                </a:r>
                <a:r>
                  <a:rPr lang="en-AU" dirty="0" err="1"/>
                  <a:t>Burkardt</a:t>
                </a:r>
                <a:r>
                  <a:rPr lang="en-AU" dirty="0"/>
                  <a:t> 24 years ago (2000):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𝑝</m:t>
                    </m:r>
                    <m:d>
                      <m:d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AU" b="0" i="1" smtClean="0">
                        <a:latin typeface="Cambria Math" panose="02040503050406030204" pitchFamily="18" charset="0"/>
                      </a:rPr>
                      <m:t>∼∫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AU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AU" b="0" i="0" smtClean="0">
                                <a:latin typeface="Cambria Math" panose="02040503050406030204" pitchFamily="18" charset="0"/>
                              </a:rPr>
                              <m:t>Ψ</m:t>
                            </m:r>
                            <m:d>
                              <m:dPr>
                                <m:ctrlP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AU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AU" b="0" i="1" smtClean="0">
                                        <a:latin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AU" dirty="0"/>
                  <a:t>. </a:t>
                </a:r>
              </a:p>
              <a:p>
                <a:pPr lvl="1"/>
                <a:r>
                  <a:rPr lang="en-AU" dirty="0"/>
                  <a:t>In all that time, no flaw has been found in the analysis </a:t>
                </a:r>
              </a:p>
              <a:p>
                <a:pPr lvl="1"/>
                <a:r>
                  <a:rPr lang="en-AU" dirty="0"/>
                  <a:t>Objectively, available rigorous theoretical considerations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AU" dirty="0"/>
                  <a:t> unpolarised DFs are positive definite</a:t>
                </a:r>
              </a:p>
              <a:p>
                <a:r>
                  <a:rPr lang="en-AU" dirty="0"/>
                  <a:t>Discussion Forte </a:t>
                </a:r>
                <a:r>
                  <a:rPr lang="en-AU" i="1" dirty="0"/>
                  <a:t>et al</a:t>
                </a:r>
                <a:r>
                  <a:rPr lang="en-AU" dirty="0"/>
                  <a:t>. </a:t>
                </a:r>
                <a:r>
                  <a:rPr lang="en-AU" i="1" dirty="0"/>
                  <a:t>vs</a:t>
                </a:r>
                <a:r>
                  <a:rPr lang="en-AU" dirty="0"/>
                  <a:t>. Collins </a:t>
                </a:r>
                <a:r>
                  <a:rPr lang="en-AU" i="1" dirty="0"/>
                  <a:t>et al</a:t>
                </a:r>
                <a:r>
                  <a:rPr lang="en-AU" dirty="0"/>
                  <a:t>. is readily summarised</a:t>
                </a:r>
              </a:p>
              <a:p>
                <a:pPr lvl="1"/>
                <a:r>
                  <a:rPr lang="en-AU" dirty="0"/>
                  <a:t>At any factorisation scale for which O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AU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dirty="0"/>
                  <a:t> </a:t>
                </a:r>
                <a:r>
                  <a:rPr lang="en-AU" dirty="0" err="1"/>
                  <a:t>pQCD</a:t>
                </a:r>
                <a:r>
                  <a:rPr lang="en-AU" dirty="0"/>
                  <a:t> is a valid tool for the description of cross-section data, the DF obtained is necessarily positive definite</a:t>
                </a:r>
              </a:p>
              <a:p>
                <a:pPr lvl="1"/>
                <a:r>
                  <a:rPr lang="en-AU" dirty="0"/>
                  <a:t>As one lowers the factorisation scale, it cannot be </a:t>
                </a: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en-AU" dirty="0"/>
                  <a:t>     guaranteed that O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AU" dirty="0"/>
                  <a:t>) corrections will preserve </a:t>
                </a:r>
              </a:p>
              <a:p>
                <a:pPr marL="457200" lvl="1" indent="0">
                  <a:spcBef>
                    <a:spcPts val="0"/>
                  </a:spcBef>
                  <a:buNone/>
                </a:pPr>
                <a:r>
                  <a:rPr lang="en-AU" dirty="0"/>
                  <a:t>     DF positivity.  </a:t>
                </a:r>
              </a:p>
              <a:p>
                <a:pPr lvl="2">
                  <a:spcBef>
                    <a:spcPts val="0"/>
                  </a:spcBef>
                </a:pPr>
                <a:r>
                  <a:rPr lang="en-AU" sz="2000" dirty="0"/>
                  <a:t>Models exist in which that is not the case</a:t>
                </a:r>
              </a:p>
              <a:p>
                <a:r>
                  <a:rPr lang="en-AU" dirty="0"/>
                  <a:t>An interpretation of F </a:t>
                </a:r>
                <a:r>
                  <a:rPr lang="en-AU" i="1" dirty="0"/>
                  <a:t>v</a:t>
                </a:r>
                <a:r>
                  <a:rPr lang="en-AU" dirty="0"/>
                  <a:t>. C:</a:t>
                </a:r>
              </a:p>
              <a:p>
                <a:pPr lvl="1"/>
                <a:r>
                  <a:rPr lang="en-AU" dirty="0"/>
                  <a:t>Discussion does not demonstrate that QCD-connected DFs can be negative, only that attempts at a perturbative inference of DFs can yield results with domains of negative support</a:t>
                </a:r>
              </a:p>
              <a:p>
                <a:pPr lvl="1"/>
                <a:r>
                  <a:rPr lang="en-AU" dirty="0"/>
                  <a:t>If O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AU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AU" dirty="0"/>
                  <a:t>) changes physics, then O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AU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en-AU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AU" dirty="0"/>
                  <a:t>) is invalid tool and higher orders (in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AU" dirty="0"/>
                  <a:t> and other corrections) should be included and tested to see whether they can restore the balance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4DE355-B75A-8BFD-1305-C14602497BF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779462"/>
                <a:ext cx="11049000" cy="5392738"/>
              </a:xfrm>
              <a:blipFill>
                <a:blip r:embed="rId2"/>
                <a:stretch>
                  <a:fillRect l="-607" t="-791" r="-496" b="-587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93BC7-C099-3A24-9330-66DA21D39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CB22F-6F6B-D875-3A39-07EFE21ED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59771-D145-D4BC-9D9C-4980AE4F3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7" descr="A close-up of a box&#10;&#10;Description automatically generated">
            <a:extLst>
              <a:ext uri="{FF2B5EF4-FFF2-40B4-BE49-F238E27FC236}">
                <a16:creationId xmlns:a16="http://schemas.microsoft.com/office/drawing/2014/main" id="{1E2A846E-7FA2-04BE-D0AC-3DFFEC236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886" y="3115959"/>
            <a:ext cx="5130914" cy="127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47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2D85DA-0C46-42AA-90F8-20215465D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1410" y="2851944"/>
            <a:ext cx="5138190" cy="33202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61F4E2-B5BD-4BD5-AB28-6CA2621B0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Emergence of Hadron Mass</a:t>
            </a:r>
            <a:endParaRPr lang="en-US" sz="3600" b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B0E5E-0B89-46CE-98E5-F04F289DD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0"/>
            <a:ext cx="10972800" cy="4525963"/>
          </a:xfrm>
        </p:spPr>
        <p:txBody>
          <a:bodyPr/>
          <a:lstStyle/>
          <a:p>
            <a:r>
              <a:rPr lang="en-GB" dirty="0"/>
              <a:t>Standard Model of Particle Physics has one obvious mass-generating mechanism</a:t>
            </a:r>
          </a:p>
          <a:p>
            <a:pPr marL="0" indent="0">
              <a:buNone/>
            </a:pPr>
            <a:r>
              <a:rPr lang="en-GB" dirty="0"/>
              <a:t>	 = </a:t>
            </a:r>
            <a:r>
              <a:rPr lang="en-GB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Higgs Boson</a:t>
            </a:r>
            <a:r>
              <a:rPr lang="en-GB" dirty="0"/>
              <a:t> … impacts are critical to evolution of Universe as we know it</a:t>
            </a:r>
          </a:p>
          <a:p>
            <a:r>
              <a:rPr lang="en-GB" dirty="0"/>
              <a:t>However, Higgs boson alone is responsible for just </a:t>
            </a:r>
            <a:r>
              <a:rPr lang="en-GB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∼ 1%</a:t>
            </a:r>
            <a:r>
              <a:rPr lang="en-GB" dirty="0"/>
              <a:t> of the visible mass in the Universe</a:t>
            </a:r>
          </a:p>
          <a:p>
            <a:r>
              <a:rPr lang="en-GB" dirty="0"/>
              <a:t>Proton mass budget … only 9 MeV/939 MeV is directly from Higgs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5C809-E115-47CD-AED7-951724E5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AD908-BD9D-44D0-8688-D5EF6B8F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125A2-CE7D-4950-BC19-09139BD6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1488F52-8C5B-4843-9056-259E268257DD}"/>
              </a:ext>
            </a:extLst>
          </p:cNvPr>
          <p:cNvCxnSpPr>
            <a:cxnSpLocks/>
          </p:cNvCxnSpPr>
          <p:nvPr/>
        </p:nvCxnSpPr>
        <p:spPr bwMode="auto">
          <a:xfrm>
            <a:off x="8632553" y="2636747"/>
            <a:ext cx="1654447" cy="2832191"/>
          </a:xfrm>
          <a:prstGeom prst="straightConnector1">
            <a:avLst/>
          </a:prstGeom>
          <a:ln w="19050">
            <a:headEnd type="none" w="med" len="med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A55C524-63D1-45C2-BFAB-B6445F812F6D}"/>
              </a:ext>
            </a:extLst>
          </p:cNvPr>
          <p:cNvSpPr txBox="1">
            <a:spLocks/>
          </p:cNvSpPr>
          <p:nvPr/>
        </p:nvSpPr>
        <p:spPr bwMode="auto">
          <a:xfrm>
            <a:off x="609600" y="3200400"/>
            <a:ext cx="6019800" cy="2689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kern="0" dirty="0"/>
              <a:t>Evidently, Nature has another very effective mechanism for producing mass:</a:t>
            </a:r>
          </a:p>
          <a:p>
            <a:pPr marL="0" indent="0">
              <a:buNone/>
            </a:pPr>
            <a:r>
              <a:rPr lang="en-GB" kern="0" dirty="0"/>
              <a:t>	</a:t>
            </a:r>
            <a:r>
              <a:rPr lang="en-GB" sz="2400" kern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Emergent Hadron Mass (EHM)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GB" sz="2200" kern="0" dirty="0"/>
              <a:t>Alone, it produces </a:t>
            </a:r>
            <a:r>
              <a:rPr lang="en-GB" sz="2200" kern="0" dirty="0">
                <a:solidFill>
                  <a:srgbClr val="0000FF"/>
                </a:solidFill>
              </a:rPr>
              <a:t>94%</a:t>
            </a:r>
            <a:r>
              <a:rPr lang="en-GB" sz="2200" kern="0" dirty="0"/>
              <a:t> of the proton’s mass</a:t>
            </a:r>
          </a:p>
          <a:p>
            <a:pPr lvl="1">
              <a:spcBef>
                <a:spcPts val="2400"/>
              </a:spcBef>
              <a:buFont typeface="Wingdings" panose="05000000000000000000" pitchFamily="2" charset="2"/>
              <a:buChar char="ü"/>
            </a:pPr>
            <a:r>
              <a:rPr lang="en-GB" sz="2200" kern="0" dirty="0"/>
              <a:t>Remaining </a:t>
            </a:r>
            <a:r>
              <a:rPr lang="en-GB" sz="2200" kern="0" dirty="0">
                <a:solidFill>
                  <a:srgbClr val="FF6600"/>
                </a:solidFill>
              </a:rPr>
              <a:t>5%</a:t>
            </a:r>
            <a:r>
              <a:rPr lang="en-GB" sz="2200" kern="0" dirty="0"/>
              <a:t> is generated by constructive interference between EHM and Higgs-boson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B2374F-5515-4531-80E0-18BEA5DC8638}"/>
              </a:ext>
            </a:extLst>
          </p:cNvPr>
          <p:cNvCxnSpPr/>
          <p:nvPr/>
        </p:nvCxnSpPr>
        <p:spPr bwMode="auto">
          <a:xfrm>
            <a:off x="5562600" y="4648200"/>
            <a:ext cx="22123" cy="22123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9DD77D-3E94-4269-BD3B-A5128859D669}"/>
              </a:ext>
            </a:extLst>
          </p:cNvPr>
          <p:cNvCxnSpPr>
            <a:cxnSpLocks/>
          </p:cNvCxnSpPr>
          <p:nvPr/>
        </p:nvCxnSpPr>
        <p:spPr bwMode="auto">
          <a:xfrm flipV="1">
            <a:off x="6541476" y="4548552"/>
            <a:ext cx="609600" cy="76200"/>
          </a:xfrm>
          <a:prstGeom prst="straightConnector1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66E41FD-865A-49D7-A6BB-9D7E197FD782}"/>
              </a:ext>
            </a:extLst>
          </p:cNvPr>
          <p:cNvCxnSpPr>
            <a:cxnSpLocks/>
          </p:cNvCxnSpPr>
          <p:nvPr/>
        </p:nvCxnSpPr>
        <p:spPr bwMode="auto">
          <a:xfrm flipV="1">
            <a:off x="6541476" y="5591175"/>
            <a:ext cx="4050324" cy="20594"/>
          </a:xfrm>
          <a:prstGeom prst="straightConnector1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D378812-666D-1BDA-6C99-F7001D91CE01}"/>
              </a:ext>
            </a:extLst>
          </p:cNvPr>
          <p:cNvSpPr txBox="1"/>
          <p:nvPr/>
        </p:nvSpPr>
        <p:spPr>
          <a:xfrm>
            <a:off x="10287000" y="29718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Decomposition is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gauge invariant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Poincaré invariant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scale invariant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8F873F1-7835-58FD-2967-6021CBF4F0D9}"/>
              </a:ext>
            </a:extLst>
          </p:cNvPr>
          <p:cNvSpPr txBox="1">
            <a:spLocks/>
          </p:cNvSpPr>
          <p:nvPr/>
        </p:nvSpPr>
        <p:spPr bwMode="auto">
          <a:xfrm>
            <a:off x="745605" y="5762098"/>
            <a:ext cx="6019800" cy="55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Ø"/>
              <a:defRPr sz="220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2000">
                <a:solidFill>
                  <a:schemeClr val="tx2">
                    <a:lumMod val="75000"/>
                  </a:schemeClr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600">
                <a:solidFill>
                  <a:schemeClr val="tx2">
                    <a:lumMod val="75000"/>
                  </a:schemeClr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1200"/>
              </a:spcBef>
            </a:pPr>
            <a:r>
              <a:rPr lang="en-GB" sz="2400" i="1" kern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is the origin of EHM?</a:t>
            </a:r>
            <a:endParaRPr lang="en-US" sz="2400" i="1" kern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34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1F4E2-B5BD-4BD5-AB28-6CA2621B0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Emergence of Hadron Mass - Basic Questions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B0E5E-0B89-46CE-98E5-F04F289DD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18597"/>
            <a:ext cx="4686922" cy="5458403"/>
          </a:xfrm>
        </p:spPr>
        <p:txBody>
          <a:bodyPr/>
          <a:lstStyle/>
          <a:p>
            <a:r>
              <a:rPr lang="en-US" sz="2100" dirty="0"/>
              <a:t>What is the origin of EHM?  </a:t>
            </a:r>
          </a:p>
          <a:p>
            <a:r>
              <a:rPr lang="en-US" sz="2100" dirty="0"/>
              <a:t>Does it lie within QCD?</a:t>
            </a:r>
          </a:p>
          <a:p>
            <a:r>
              <a:rPr lang="en-US" sz="2100" dirty="0"/>
              <a:t>What are the connections with …  </a:t>
            </a:r>
          </a:p>
          <a:p>
            <a:pPr lvl="1"/>
            <a:r>
              <a:rPr lang="en-US" sz="2100" dirty="0"/>
              <a:t>Gluon and quark confinement?</a:t>
            </a:r>
          </a:p>
          <a:p>
            <a:pPr lvl="1"/>
            <a:r>
              <a:rPr lang="en-US" sz="2100" dirty="0"/>
              <a:t>Dynamical chiral symmetry breaking (DCSB)?</a:t>
            </a:r>
          </a:p>
          <a:p>
            <a:pPr lvl="1"/>
            <a:r>
              <a:rPr lang="en-US" sz="2100" dirty="0" err="1"/>
              <a:t>Nambu</a:t>
            </a:r>
            <a:r>
              <a:rPr lang="en-US" sz="2100" dirty="0"/>
              <a:t>-Goldstone modes = </a:t>
            </a:r>
            <a:r>
              <a:rPr lang="el-GR" sz="2100" dirty="0"/>
              <a:t>π &amp; </a:t>
            </a:r>
            <a:r>
              <a:rPr lang="en-US" sz="2100" dirty="0"/>
              <a:t>K?</a:t>
            </a:r>
          </a:p>
          <a:p>
            <a:r>
              <a:rPr lang="en-US" sz="2100" dirty="0"/>
              <a:t>What is the role of Higgs in modulating observable properties of hadrons?</a:t>
            </a:r>
          </a:p>
          <a:p>
            <a:pPr lvl="1"/>
            <a:r>
              <a:rPr lang="en-US" sz="2100" dirty="0"/>
              <a:t>Without Higgs mechanism of mass generation, </a:t>
            </a:r>
            <a:r>
              <a:rPr lang="el-GR" sz="2100" dirty="0"/>
              <a:t>π </a:t>
            </a:r>
            <a:r>
              <a:rPr lang="en-US" sz="2100" dirty="0"/>
              <a:t>and K would be indistinguishable</a:t>
            </a:r>
          </a:p>
          <a:p>
            <a:r>
              <a:rPr lang="en-US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is and wherefrom mass?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B5C809-E115-47CD-AED7-951724E5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AD908-BD9D-44D0-8688-D5EF6B8F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125A2-CE7D-4950-BC19-09139BD6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2D9C5BD-2F83-4B70-84D5-673DFC764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96522" y="1524000"/>
            <a:ext cx="6726010" cy="4282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425372-2AEA-4849-7EE9-487071DD043F}"/>
                  </a:ext>
                </a:extLst>
              </p:cNvPr>
              <p:cNvSpPr txBox="1"/>
              <p:nvPr/>
            </p:nvSpPr>
            <p:spPr>
              <a:xfrm>
                <a:off x="5623332" y="1093550"/>
                <a:ext cx="6096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dirty="0"/>
                  <a:t>Proton and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AU" dirty="0"/>
                  <a:t>-meson mass budgets are practically identical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D425372-2AEA-4849-7EE9-487071DD0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3332" y="1093550"/>
                <a:ext cx="6096000" cy="369332"/>
              </a:xfrm>
              <a:prstGeom prst="rect">
                <a:avLst/>
              </a:prstGeom>
              <a:blipFill>
                <a:blip r:embed="rId3"/>
                <a:stretch>
                  <a:fillRect l="-800" t="-8197" b="-24590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29C898-8A28-5B08-D5C0-9C1C347E0110}"/>
                  </a:ext>
                </a:extLst>
              </p:cNvPr>
              <p:cNvSpPr txBox="1"/>
              <p:nvPr/>
            </p:nvSpPr>
            <p:spPr>
              <a:xfrm>
                <a:off x="6170396" y="5763100"/>
                <a:ext cx="52571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AU" dirty="0"/>
                  <a:t>- and 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AU" dirty="0"/>
                  <a:t>-meson mass budgets </a:t>
                </a:r>
              </a:p>
              <a:p>
                <a:r>
                  <a:rPr lang="en-AU" dirty="0"/>
                  <a:t>are completely different from those of proton and </a:t>
                </a:r>
                <a14:m>
                  <m:oMath xmlns:m="http://schemas.openxmlformats.org/officeDocument/2006/math">
                    <m:r>
                      <a:rPr lang="en-AU" i="1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AU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B29C898-8A28-5B08-D5C0-9C1C347E0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0396" y="5763100"/>
                <a:ext cx="5257178" cy="646331"/>
              </a:xfrm>
              <a:prstGeom prst="rect">
                <a:avLst/>
              </a:prstGeom>
              <a:blipFill>
                <a:blip r:embed="rId4"/>
                <a:stretch>
                  <a:fillRect l="-927" t="-4717" b="-1415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E9E3902-B1FC-8F49-1641-AEFC470687A1}"/>
              </a:ext>
            </a:extLst>
          </p:cNvPr>
          <p:cNvSpPr txBox="1"/>
          <p:nvPr/>
        </p:nvSpPr>
        <p:spPr>
          <a:xfrm>
            <a:off x="9745866" y="217317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Decompositions are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gauge invariant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Poincaré invariant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AU" sz="14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scale invariant</a:t>
            </a:r>
          </a:p>
        </p:txBody>
      </p:sp>
    </p:spTree>
    <p:extLst>
      <p:ext uri="{BB962C8B-B14F-4D97-AF65-F5344CB8AC3E}">
        <p14:creationId xmlns:p14="http://schemas.microsoft.com/office/powerpoint/2010/main" val="149539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0199A-AAF0-4631-8CD2-395E5D3C9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Quantum Chromodynamics</a:t>
            </a:r>
            <a:endParaRPr lang="en-US" sz="36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3C43E0-7D22-41DD-8F87-6BF712CCD6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819400"/>
            <a:ext cx="10972800" cy="1298730"/>
          </a:xfrm>
        </p:spPr>
        <p:txBody>
          <a:bodyPr/>
          <a:lstStyle/>
          <a:p>
            <a:r>
              <a:rPr lang="en-GB" sz="2400" dirty="0"/>
              <a:t>One-line Lagrangian – expressed in terms of gluon and quark </a:t>
            </a:r>
            <a:r>
              <a:rPr lang="en-GB" sz="2400" dirty="0" err="1"/>
              <a:t>partons</a:t>
            </a:r>
            <a:endParaRPr lang="en-GB" sz="2400" dirty="0"/>
          </a:p>
          <a:p>
            <a:r>
              <a:rPr lang="en-GB" sz="2400" dirty="0"/>
              <a:t>Which are NOT the degrees-of-freedom measured in detectors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6B03F-AADC-48DA-95DC-C1B86C5AD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92DCD6-022C-4D11-9E22-165645ED8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628AE9-9621-4A65-92B3-83A0E585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F156142-CF87-4D81-B1EA-69DD5856667B}"/>
                  </a:ext>
                </a:extLst>
              </p:cNvPr>
              <p:cNvSpPr/>
              <p:nvPr/>
            </p:nvSpPr>
            <p:spPr>
              <a:xfrm>
                <a:off x="1897864" y="914400"/>
                <a:ext cx="8049684" cy="1600200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𝐿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𝜓</m:t>
                          </m:r>
                        </m:e>
                      </m:acc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𝜕</m:t>
                              </m:r>
                            </m:e>
                            <m:sub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Calibri" panose="020F0502020204030204" pitchFamily="34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𝑚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𝑖𝑔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f>
                            <m:f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>
                                      <a:ln w="0"/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n w="0"/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𝜆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n w="0"/>
                                      <a:solidFill>
                                        <a:schemeClr val="tx1"/>
                                      </a:solidFill>
                                      <a:effectLst>
                                        <a:outerShdw blurRad="38100" dist="19050" dir="2700000" algn="tl" rotWithShape="0">
                                          <a:schemeClr val="dk1">
                                            <a:alpha val="40000"/>
                                          </a:schemeClr>
                                        </a:outerShdw>
                                      </a:effectLst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𝛾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Cambria Math" panose="02040503050406030204" pitchFamily="18" charset="0"/>
                            </a:rPr>
                            <m:t>⋅</m:t>
                          </m:r>
                          <m:sSup>
                            <m:sSup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n w="0"/>
                                  <a:solidFill>
                                    <a:schemeClr val="tx1"/>
                                  </a:solidFill>
                                  <a:effectLst>
                                    <a:outerShdw blurRad="38100" dist="19050" dir="2700000" algn="tl" rotWithShape="0">
                                      <a:schemeClr val="dk1">
                                        <a:alpha val="40000"/>
                                      </a:scheme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1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d>
                        <m:d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)−</m:t>
                      </m:r>
                      <m:sSub>
                        <m:sSub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sup>
                      </m:sSubSup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)−</m:t>
                      </m:r>
                      <m:sSup>
                        <m:s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𝑎𝑏𝑐</m:t>
                          </m:r>
                        </m:sup>
                      </m:sSup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sup>
                      </m:sSubSup>
                      <m:sSubSup>
                        <m:sSubSupPr>
                          <m:ctrlP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2400" i="1">
                              <a:ln w="0"/>
                              <a:solidFill>
                                <a:schemeClr val="tx1"/>
                              </a:solidFill>
                              <a:effectLst>
                                <a:outerShdw blurRad="38100" dist="19050" dir="2700000" algn="tl" rotWithShape="0">
                                  <a:schemeClr val="dk1">
                                    <a:alpha val="40000"/>
                                  </a:schemeClr>
                                </a:outerShdw>
                              </a:effectLst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p>
                      </m:sSubSup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2400" i="1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1100" dirty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F156142-CF87-4D81-B1EA-69DD5856667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864" y="914400"/>
                <a:ext cx="8049684" cy="160020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B5EC7D6-0986-49FD-A61A-7F0B0301BBF6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609600" y="3657600"/>
                <a:ext cx="10972800" cy="12987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Wingdings" pitchFamily="2" charset="2"/>
                  <a:buChar char="Ø"/>
                  <a:defRPr sz="220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20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2pPr>
                <a:lvl3pPr marL="1143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•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3pPr>
                <a:lvl4pPr marL="1600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Char char="–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4pPr>
                <a:lvl5pPr marL="20574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600">
                    <a:solidFill>
                      <a:schemeClr val="tx2">
                        <a:lumMod val="75000"/>
                      </a:schemeClr>
                    </a:solidFill>
                    <a:latin typeface="+mn-lt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1F497D"/>
                  </a:buClr>
                  <a:buFont typeface="Arial" charset="0"/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GB" sz="2800" i="1" kern="0" dirty="0">
                    <a:ln w="0"/>
                    <a:solidFill>
                      <a:srgbClr val="FF0000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rPr>
                  <a:t>Questions</a:t>
                </a:r>
              </a:p>
              <a:p>
                <a:r>
                  <a:rPr lang="en-GB" sz="2400" kern="0" dirty="0"/>
                  <a:t>What are the (asymptotic) detectable degrees-of-freedom?</a:t>
                </a:r>
              </a:p>
              <a:p>
                <a:r>
                  <a:rPr lang="en-GB" sz="2400" kern="0" dirty="0"/>
                  <a:t>How are they built from the Lagrangian degrees-of-freedom? </a:t>
                </a:r>
              </a:p>
              <a:p>
                <a:r>
                  <a:rPr lang="en-GB" sz="2400" kern="0" dirty="0"/>
                  <a:t>Is QCD really the theory of strong interactions?</a:t>
                </a:r>
              </a:p>
              <a:p>
                <a:r>
                  <a:rPr lang="en-GB" sz="2400" kern="0" dirty="0"/>
                  <a:t>Is QCD really a theory … or just another EFT?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GB" sz="2400" kern="0" dirty="0"/>
                  <a:t>  	   </a:t>
                </a:r>
                <a14:m>
                  <m:oMath xmlns:m="http://schemas.openxmlformats.org/officeDocument/2006/math">
                    <m:r>
                      <a:rPr lang="en-GB" sz="2400" b="0" i="1" kern="0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sz="2400" kern="0" dirty="0"/>
                  <a:t> Implications far beyond Standard Model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7B5EC7D6-0986-49FD-A61A-7F0B0301B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9600" y="3657600"/>
                <a:ext cx="10972800" cy="1298730"/>
              </a:xfrm>
              <a:prstGeom prst="rect">
                <a:avLst/>
              </a:prstGeom>
              <a:blipFill>
                <a:blip r:embed="rId3"/>
                <a:stretch>
                  <a:fillRect l="-1333" t="-5164" b="-11408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091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lack, nature, night sky&#10;&#10;Description automatically generated">
            <a:extLst>
              <a:ext uri="{FF2B5EF4-FFF2-40B4-BE49-F238E27FC236}">
                <a16:creationId xmlns:a16="http://schemas.microsoft.com/office/drawing/2014/main" id="{8CE16D31-D8FA-4842-B2B8-55A9FBB9C4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3" b="42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7007E2BE-D0CA-4AB3-A6BD-E72B41651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12 Wkshp Hadron Physics &amp; Opportunities Worldwide, Dalian - 24/08/04-09      (42)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C294E2-EE79-4BA5-A624-5995E4657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Craig Roberts: cdroberts@nju.edu.cn  453 .. 24/08/09 ..."Recent Progress in Strong QCD"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5064C8EE-C2E8-49BE-B22B-7EF31441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87034D8C-3CB4-402A-BC46-2AB14C0FE90A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FC6EEE0D-E60F-9812-0F5B-AB2B97F7F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362200"/>
            <a:ext cx="5010150" cy="390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0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C03EC-CBF2-41E0-9F83-DE9B30B6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Modern Understanding</a:t>
            </a:r>
            <a:b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Grew Slowly from </a:t>
            </a:r>
            <a:r>
              <a:rPr lang="en-GB" sz="36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French Script MT" panose="03020402040607040605" pitchFamily="66" charset="0"/>
              </a:rPr>
              <a:t>Ancient</a:t>
            </a:r>
            <a:r>
              <a:rPr lang="en-GB" sz="3200" b="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Origins</a:t>
            </a:r>
            <a:endParaRPr lang="en-US" sz="3200" b="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More than 40 years ago </a:t>
                </a:r>
              </a:p>
              <a:p>
                <a:pPr marL="400050" lvl="1" indent="0">
                  <a:buNone/>
                </a:pPr>
                <a:r>
                  <a:rPr lang="en-US" sz="2200" i="1" dirty="0">
                    <a:solidFill>
                      <a:schemeClr val="accent1">
                        <a:lumMod val="50000"/>
                      </a:schemeClr>
                    </a:solidFill>
                  </a:rPr>
                  <a:t>Dynamical mass generation in continuum quantum chromodynamics, </a:t>
                </a:r>
              </a:p>
              <a:p>
                <a:pPr marL="400050" lvl="1" indent="0">
                  <a:spcBef>
                    <a:spcPts val="0"/>
                  </a:spcBef>
                  <a:buNone/>
                </a:pP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J.M. Cornwall, Phys. Rev. D </a:t>
                </a:r>
                <a:r>
                  <a:rPr lang="en-US" sz="2200" b="1" dirty="0">
                    <a:solidFill>
                      <a:schemeClr val="accent1">
                        <a:lumMod val="50000"/>
                      </a:schemeClr>
                    </a:solidFill>
                  </a:rPr>
                  <a:t>26 (</a:t>
                </a:r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1981) 1453 … </a:t>
                </a:r>
                <a14:m>
                  <m:oMath xmlns:m="http://schemas.openxmlformats.org/officeDocument/2006/math">
                    <m:r>
                      <a:rPr lang="en-AU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GB" sz="2200" b="0" i="1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1100</m:t>
                    </m:r>
                  </m:oMath>
                </a14:m>
                <a:r>
                  <a:rPr lang="en-US" sz="2200" dirty="0">
                    <a:solidFill>
                      <a:schemeClr val="accent1">
                        <a:lumMod val="50000"/>
                      </a:schemeClr>
                    </a:solidFill>
                  </a:rPr>
                  <a:t> citations </a:t>
                </a:r>
              </a:p>
              <a:p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Owing to strong self-interactions, gluon </a:t>
                </a:r>
                <a:r>
                  <a:rPr lang="en-US" sz="2400" dirty="0" err="1">
                    <a:solidFill>
                      <a:schemeClr val="accent1">
                        <a:lumMod val="50000"/>
                      </a:schemeClr>
                    </a:solidFill>
                  </a:rPr>
                  <a:t>partons</a:t>
                </a: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schemeClr val="accent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 gluon quasiparticles, 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sz="2400" dirty="0">
                    <a:solidFill>
                      <a:schemeClr val="accent1">
                        <a:lumMod val="50000"/>
                      </a:schemeClr>
                    </a:solidFill>
                  </a:rPr>
                  <a:t>	described by a mass function that is large at infrared momenta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F1F72F-3358-490B-95EC-44A85623D2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22" t="-107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1D4CE-A8F9-4B06-8C67-BCF7DCD98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12 Wkshp Hadron Physics &amp; Opportunities Worldwide, Dalian - 24/08/04-09      (42)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AE176-565E-4537-98CA-9812B2D0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Craig Roberts: cdroberts@nju.edu.cn  453 .. 24/08/09 ..."Recent Progress in Strong QCD"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1EFA2-3997-479D-8C21-94B4D8B83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7" name="Picture 6" descr="3gluon4gluon.gif">
            <a:extLst>
              <a:ext uri="{FF2B5EF4-FFF2-40B4-BE49-F238E27FC236}">
                <a16:creationId xmlns:a16="http://schemas.microsoft.com/office/drawing/2014/main" id="{DE46E9F2-A2FF-4232-90C8-C5C91296B02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9782909" y="2332892"/>
            <a:ext cx="3294183" cy="1219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873176-5E4C-4EEF-BC48-8F9E8067F3E7}"/>
              </a:ext>
            </a:extLst>
          </p:cNvPr>
          <p:cNvSpPr txBox="1"/>
          <p:nvPr/>
        </p:nvSpPr>
        <p:spPr>
          <a:xfrm>
            <a:off x="9584812" y="1834072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3-gluon vertex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A01342-9569-4E83-9190-49D1B9C2871F}"/>
              </a:ext>
            </a:extLst>
          </p:cNvPr>
          <p:cNvSpPr txBox="1"/>
          <p:nvPr/>
        </p:nvSpPr>
        <p:spPr>
          <a:xfrm>
            <a:off x="9614164" y="3655175"/>
            <a:ext cx="1535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4-gluon vertex</a:t>
            </a: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C094B5-E572-4E68-BB93-B3D343F0F9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61" y="3657600"/>
            <a:ext cx="4034633" cy="26489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75B9A6-F3B7-44A2-8757-5B481C8A3BF0}"/>
              </a:ext>
            </a:extLst>
          </p:cNvPr>
          <p:cNvSpPr txBox="1"/>
          <p:nvPr/>
        </p:nvSpPr>
        <p:spPr>
          <a:xfrm>
            <a:off x="2598585" y="4458809"/>
            <a:ext cx="1697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70C0"/>
                </a:solidFill>
              </a:rPr>
              <a:t>Gluon propagator … </a:t>
            </a:r>
            <a:r>
              <a:rPr lang="en-US" sz="1600" dirty="0">
                <a:solidFill>
                  <a:srgbClr val="0070C0"/>
                </a:solidFill>
              </a:rPr>
              <a:t>c</a:t>
            </a:r>
            <a:r>
              <a:rPr lang="en-GB" sz="1600" dirty="0" err="1">
                <a:solidFill>
                  <a:srgbClr val="0070C0"/>
                </a:solidFill>
              </a:rPr>
              <a:t>ontinuum</a:t>
            </a:r>
            <a:r>
              <a:rPr lang="en-GB" sz="1600" dirty="0">
                <a:solidFill>
                  <a:srgbClr val="0070C0"/>
                </a:solidFill>
              </a:rPr>
              <a:t> and lattice QCD agree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432FE2-BF44-4A81-A5E4-5B9ABE40CC45}"/>
              </a:ext>
            </a:extLst>
          </p:cNvPr>
          <p:cNvSpPr txBox="1"/>
          <p:nvPr/>
        </p:nvSpPr>
        <p:spPr>
          <a:xfrm>
            <a:off x="5213083" y="4009129"/>
            <a:ext cx="3626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rgbClr val="008000"/>
                </a:solidFill>
              </a:rPr>
              <a:t>Truly </a:t>
            </a:r>
            <a:r>
              <a:rPr lang="en-GB" u="sng" dirty="0">
                <a:solidFill>
                  <a:srgbClr val="008000"/>
                </a:solidFill>
              </a:rPr>
              <a:t>mass from nothing</a:t>
            </a:r>
            <a:r>
              <a:rPr lang="en-GB" i="1" dirty="0">
                <a:solidFill>
                  <a:srgbClr val="008000"/>
                </a:solidFill>
              </a:rPr>
              <a:t> </a:t>
            </a:r>
          </a:p>
          <a:p>
            <a:r>
              <a:rPr lang="en-GB" i="1" dirty="0">
                <a:solidFill>
                  <a:srgbClr val="008000"/>
                </a:solidFill>
              </a:rPr>
              <a:t>An interacting theory, written in terms of massless gluon fields, produces dressed gluon fields that are characterised by a mass function that is large at infrared momenta </a:t>
            </a:r>
            <a:endParaRPr lang="en-US" i="1" dirty="0">
              <a:solidFill>
                <a:srgbClr val="008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8B8402-6667-4B6D-81E6-D21AB5F5984F}"/>
              </a:ext>
            </a:extLst>
          </p:cNvPr>
          <p:cNvSpPr txBox="1"/>
          <p:nvPr/>
        </p:nvSpPr>
        <p:spPr>
          <a:xfrm>
            <a:off x="8610600" y="4572000"/>
            <a:ext cx="3626117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QCD fact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Continuum theory and lattice simulations agree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2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Empirical verification?</a:t>
            </a:r>
            <a:endParaRPr lang="en-US" sz="2400" i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C16605-3F79-1189-F485-D504D81D5C84}"/>
                  </a:ext>
                </a:extLst>
              </p:cNvPr>
              <p:cNvSpPr txBox="1"/>
              <p:nvPr/>
            </p:nvSpPr>
            <p:spPr>
              <a:xfrm>
                <a:off x="249565" y="3810000"/>
                <a:ext cx="360035" cy="608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9C16605-3F79-1189-F485-D504D81D5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5" y="3810000"/>
                <a:ext cx="360035" cy="60882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96CA1E-735E-9551-9169-06E6D016EA5C}"/>
              </a:ext>
            </a:extLst>
          </p:cNvPr>
          <p:cNvCxnSpPr>
            <a:cxnSpLocks/>
          </p:cNvCxnSpPr>
          <p:nvPr/>
        </p:nvCxnSpPr>
        <p:spPr bwMode="auto">
          <a:xfrm flipV="1">
            <a:off x="644013" y="3906155"/>
            <a:ext cx="358642" cy="208256"/>
          </a:xfrm>
          <a:prstGeom prst="straightConnector1">
            <a:avLst/>
          </a:prstGeom>
          <a:ln w="19050">
            <a:solidFill>
              <a:srgbClr val="009900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1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CRAIG20ROBERTS@ALLIYGNFUVWYY577" val="3700"/>
</p:tagLst>
</file>

<file path=ppt/theme/theme1.xml><?xml version="1.0" encoding="utf-8"?>
<a:theme xmlns:a="http://schemas.openxmlformats.org/drawingml/2006/main" name="blue_2007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Blue design">
      <a:majorFont>
        <a:latin typeface="Trebuchet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Blue design 1">
        <a:dk1>
          <a:srgbClr val="616161"/>
        </a:dk1>
        <a:lt1>
          <a:srgbClr val="FFFFFF"/>
        </a:lt1>
        <a:dk2>
          <a:srgbClr val="1F497D"/>
        </a:dk2>
        <a:lt2>
          <a:srgbClr val="D2D2D2"/>
        </a:lt2>
        <a:accent1>
          <a:srgbClr val="5C0426"/>
        </a:accent1>
        <a:accent2>
          <a:srgbClr val="9D7D9E"/>
        </a:accent2>
        <a:accent3>
          <a:srgbClr val="FFFFFF"/>
        </a:accent3>
        <a:accent4>
          <a:srgbClr val="525252"/>
        </a:accent4>
        <a:accent5>
          <a:srgbClr val="B5AAAC"/>
        </a:accent5>
        <a:accent6>
          <a:srgbClr val="8E718F"/>
        </a:accent6>
        <a:hlink>
          <a:srgbClr val="253D51"/>
        </a:hlink>
        <a:folHlink>
          <a:srgbClr val="0D204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Custom 11">
      <a:dk1>
        <a:srgbClr val="616161"/>
      </a:dk1>
      <a:lt1>
        <a:sysClr val="window" lastClr="FFFFFF"/>
      </a:lt1>
      <a:dk2>
        <a:srgbClr val="1F497D"/>
      </a:dk2>
      <a:lt2>
        <a:srgbClr val="D2D2D2"/>
      </a:lt2>
      <a:accent1>
        <a:srgbClr val="A6C4DE"/>
      </a:accent1>
      <a:accent2>
        <a:srgbClr val="D8AC28"/>
      </a:accent2>
      <a:accent3>
        <a:srgbClr val="A22B38"/>
      </a:accent3>
      <a:accent4>
        <a:srgbClr val="7AB800"/>
      </a:accent4>
      <a:accent5>
        <a:srgbClr val="4B7D9E"/>
      </a:accent5>
      <a:accent6>
        <a:srgbClr val="BF5C28"/>
      </a:accent6>
      <a:hlink>
        <a:srgbClr val="4D8ABE"/>
      </a:hlink>
      <a:folHlink>
        <a:srgbClr val="4D8AB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24990</TotalTime>
  <Words>7227</Words>
  <Application>Microsoft Office PowerPoint</Application>
  <PresentationFormat>Widescreen</PresentationFormat>
  <Paragraphs>690</Paragraphs>
  <Slides>49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5" baseType="lpstr">
      <vt:lpstr>Adobe Hebrew</vt:lpstr>
      <vt:lpstr>Algerian</vt:lpstr>
      <vt:lpstr>-apple-system</vt:lpstr>
      <vt:lpstr>Arial</vt:lpstr>
      <vt:lpstr>Brush Script MT</vt:lpstr>
      <vt:lpstr>Calibri</vt:lpstr>
      <vt:lpstr>Cambria Math</vt:lpstr>
      <vt:lpstr>Freestyle Script</vt:lpstr>
      <vt:lpstr>French Script MT</vt:lpstr>
      <vt:lpstr>Lucida Calligraphy</vt:lpstr>
      <vt:lpstr>Lucida Handwriting</vt:lpstr>
      <vt:lpstr>Open Sans</vt:lpstr>
      <vt:lpstr>Times New Roman</vt:lpstr>
      <vt:lpstr>Trebuchet MS</vt:lpstr>
      <vt:lpstr>Wingdings</vt:lpstr>
      <vt:lpstr>blue_2007</vt:lpstr>
      <vt:lpstr> </vt:lpstr>
      <vt:lpstr>Basic Questions in Nature … </vt:lpstr>
      <vt:lpstr>Basic Questions in Nature …  … that physics might answer in the foreseeable future</vt:lpstr>
      <vt:lpstr>Our Universe</vt:lpstr>
      <vt:lpstr>Emergence of Hadron Mass</vt:lpstr>
      <vt:lpstr>Emergence of Hadron Mass - Basic Questions</vt:lpstr>
      <vt:lpstr>Quantum Chromodynamics</vt:lpstr>
      <vt:lpstr>PowerPoint Presentation</vt:lpstr>
      <vt:lpstr>Modern Understanding Grew Slowly from Ancient Origins</vt:lpstr>
      <vt:lpstr>Modern Understanding Grew Slowly from Ancient Origins</vt:lpstr>
      <vt:lpstr>QCD’s Running Coupling</vt:lpstr>
      <vt:lpstr>PowerPoint Presentation</vt:lpstr>
      <vt:lpstr>Process independent  effective charge = running coupling</vt:lpstr>
      <vt:lpstr>Process independent  effective charge = running coupling</vt:lpstr>
      <vt:lpstr>EHM Basics</vt:lpstr>
      <vt:lpstr>Charting EHM using High Intensity, High Luminosity Facilities</vt:lpstr>
      <vt:lpstr>Nucleon &amp; Its Resonances</vt:lpstr>
      <vt:lpstr>Charting EHM</vt:lpstr>
      <vt:lpstr>Faddeev Equation for Baryons</vt:lpstr>
      <vt:lpstr>Nucleon charge and magnetisation distributions:  zeroes and flavour separation</vt:lpstr>
      <vt:lpstr>Structure of Baryons</vt:lpstr>
      <vt:lpstr>Structure of Baryons</vt:lpstr>
      <vt:lpstr>Structure of Baryons</vt:lpstr>
      <vt:lpstr>PowerPoint Presentation</vt:lpstr>
      <vt:lpstr>Baryon Structure</vt:lpstr>
      <vt:lpstr>Composition of low-lying J=〖3/2〗^± Δ-baryons</vt:lpstr>
      <vt:lpstr>Composition of low-lying J=〖3/2〗^± Δ-baryons</vt:lpstr>
      <vt:lpstr>Composition of low-lying J=〖3/2〗^± Δ-baryons</vt:lpstr>
      <vt:lpstr>Parton Distribution Functions</vt:lpstr>
      <vt:lpstr>Proton and pion distribution functions in counterpoint</vt:lpstr>
      <vt:lpstr>Phenomenology – global fits – of proton valence quark DFs</vt:lpstr>
      <vt:lpstr>Proton and pion DFs in counterpoint</vt:lpstr>
      <vt:lpstr>Proton and pion DFs in counterpoint</vt:lpstr>
      <vt:lpstr>Neutron/Proton structure function ratio</vt:lpstr>
      <vt:lpstr>Photoproduction of heavy vector mesons</vt:lpstr>
      <vt:lpstr>EHM Measurements How does the mass of the nucleon arise? </vt:lpstr>
      <vt:lpstr>J/ψ photoproduction:    from threshold to very high energies</vt:lpstr>
      <vt:lpstr>J/ψ photoproduction:      threshold differential cross-section</vt:lpstr>
      <vt:lpstr>J/ψ photoproduction:      total cross-section, threshold to high-W</vt:lpstr>
      <vt:lpstr>J/ψ photoproduction:    from threshold to very high energies</vt:lpstr>
      <vt:lpstr>Synergy of Experiment, Phenomenology, Theory</vt:lpstr>
      <vt:lpstr>Emergent Hadron Mass</vt:lpstr>
      <vt:lpstr>PowerPoint Presentation</vt:lpstr>
      <vt:lpstr>PowerPoint Presentation</vt:lpstr>
      <vt:lpstr>Electromagnetic Current</vt:lpstr>
      <vt:lpstr>Diquarks - Facts</vt:lpstr>
      <vt:lpstr>Numerous other resonances</vt:lpstr>
      <vt:lpstr>Parity Doubling</vt:lpstr>
      <vt:lpstr>Positivity of unpolarised DFs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Craig Roberts</dc:creator>
  <cp:lastModifiedBy>Craig Roberts</cp:lastModifiedBy>
  <cp:revision>993</cp:revision>
  <cp:lastPrinted>2020-11-23T07:46:17Z</cp:lastPrinted>
  <dcterms:created xsi:type="dcterms:W3CDTF">2020-11-23T03:31:27Z</dcterms:created>
  <dcterms:modified xsi:type="dcterms:W3CDTF">2024-08-08T22:41:09Z</dcterms:modified>
</cp:coreProperties>
</file>