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72" r:id="rId1"/>
  </p:sldMasterIdLst>
  <p:notesMasterIdLst>
    <p:notesMasterId r:id="rId62"/>
  </p:notesMasterIdLst>
  <p:handoutMasterIdLst>
    <p:handoutMasterId r:id="rId63"/>
  </p:handoutMasterIdLst>
  <p:sldIdLst>
    <p:sldId id="423" r:id="rId2"/>
    <p:sldId id="1022" r:id="rId3"/>
    <p:sldId id="1021" r:id="rId4"/>
    <p:sldId id="1024" r:id="rId5"/>
    <p:sldId id="1025" r:id="rId6"/>
    <p:sldId id="1026" r:id="rId7"/>
    <p:sldId id="1023" r:id="rId8"/>
    <p:sldId id="1254" r:id="rId9"/>
    <p:sldId id="1255" r:id="rId10"/>
    <p:sldId id="1256" r:id="rId11"/>
    <p:sldId id="1257" r:id="rId12"/>
    <p:sldId id="1258" r:id="rId13"/>
    <p:sldId id="1262" r:id="rId14"/>
    <p:sldId id="1261" r:id="rId15"/>
    <p:sldId id="1260" r:id="rId16"/>
    <p:sldId id="1005" r:id="rId17"/>
    <p:sldId id="963" r:id="rId18"/>
    <p:sldId id="1264" r:id="rId19"/>
    <p:sldId id="1003" r:id="rId20"/>
    <p:sldId id="519" r:id="rId21"/>
    <p:sldId id="521" r:id="rId22"/>
    <p:sldId id="516" r:id="rId23"/>
    <p:sldId id="517" r:id="rId24"/>
    <p:sldId id="1265" r:id="rId25"/>
    <p:sldId id="1007" r:id="rId26"/>
    <p:sldId id="1268" r:id="rId27"/>
    <p:sldId id="967" r:id="rId28"/>
    <p:sldId id="1008" r:id="rId29"/>
    <p:sldId id="969" r:id="rId30"/>
    <p:sldId id="1010" r:id="rId31"/>
    <p:sldId id="970" r:id="rId32"/>
    <p:sldId id="971" r:id="rId33"/>
    <p:sldId id="972" r:id="rId34"/>
    <p:sldId id="1274" r:id="rId35"/>
    <p:sldId id="1269" r:id="rId36"/>
    <p:sldId id="1011" r:id="rId37"/>
    <p:sldId id="1013" r:id="rId38"/>
    <p:sldId id="1014" r:id="rId39"/>
    <p:sldId id="1015" r:id="rId40"/>
    <p:sldId id="1016" r:id="rId41"/>
    <p:sldId id="1017" r:id="rId42"/>
    <p:sldId id="1006" r:id="rId43"/>
    <p:sldId id="1270" r:id="rId44"/>
    <p:sldId id="1271" r:id="rId45"/>
    <p:sldId id="1002" r:id="rId46"/>
    <p:sldId id="1272" r:id="rId47"/>
    <p:sldId id="957" r:id="rId48"/>
    <p:sldId id="1028" r:id="rId49"/>
    <p:sldId id="1004" r:id="rId50"/>
    <p:sldId id="1267" r:id="rId51"/>
    <p:sldId id="1266" r:id="rId52"/>
    <p:sldId id="965" r:id="rId53"/>
    <p:sldId id="1020" r:id="rId54"/>
    <p:sldId id="1018" r:id="rId55"/>
    <p:sldId id="1019" r:id="rId56"/>
    <p:sldId id="944" r:id="rId57"/>
    <p:sldId id="939" r:id="rId58"/>
    <p:sldId id="974" r:id="rId59"/>
    <p:sldId id="746" r:id="rId60"/>
    <p:sldId id="1273" r:id="rId61"/>
  </p:sldIdLst>
  <p:sldSz cx="8640763" cy="6480175"/>
  <p:notesSz cx="6858000" cy="9144000"/>
  <p:defaultTextStyle>
    <a:defPPr>
      <a:defRPr lang="zh-CN"/>
    </a:defPPr>
    <a:lvl1pPr marL="0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2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0DFF"/>
    <a:srgbClr val="807F9C"/>
    <a:srgbClr val="3F9E9D"/>
    <a:srgbClr val="996600"/>
    <a:srgbClr val="9901FF"/>
    <a:srgbClr val="6666FF"/>
    <a:srgbClr val="730ABB"/>
    <a:srgbClr val="946A71"/>
    <a:srgbClr val="0000FF"/>
    <a:srgbClr val="F2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9"/>
    <p:restoredTop sz="87949"/>
  </p:normalViewPr>
  <p:slideViewPr>
    <p:cSldViewPr snapToGrid="0" snapToObjects="1" showGuides="1">
      <p:cViewPr varScale="1">
        <p:scale>
          <a:sx n="121" d="100"/>
          <a:sy n="121" d="100"/>
        </p:scale>
        <p:origin x="2240" y="176"/>
      </p:cViewPr>
      <p:guideLst>
        <p:guide orient="horz" pos="2381"/>
        <p:guide pos="26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5" d="100"/>
          <a:sy n="105" d="100"/>
        </p:scale>
        <p:origin x="195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00E17-17AC-7441-9C5A-E12FD708DF5E}" type="datetimeFigureOut">
              <a:rPr lang="en-US" smtClean="0"/>
              <a:t>4/22/23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F464C-9B70-D04B-A469-5CA37B682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78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A8A62-0DC6-DB42-9C77-0BBE8A5CC860}" type="datetimeFigureOut">
              <a:rPr kumimoji="1" lang="zh-CN" altLang="en-US" smtClean="0"/>
              <a:t>2023/4/22</a:t>
            </a:fld>
            <a:endParaRPr kumimoji="1"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E8A4C-B55C-D84F-B994-6663BAC932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8035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8622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2478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8760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60281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82927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5032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919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understand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properties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these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fits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mass</a:t>
            </a:r>
            <a:r>
              <a:rPr kumimoji="1" lang="zh-CN" altLang="en-US" dirty="0"/>
              <a:t> </a:t>
            </a:r>
            <a:r>
              <a:rPr kumimoji="1" lang="en-US" altLang="zh-CN" dirty="0"/>
              <a:t>spectrum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including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components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describe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these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addition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non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resonant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sps+dps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contributions.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38602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understand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properties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these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fits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mass</a:t>
            </a:r>
            <a:r>
              <a:rPr kumimoji="1" lang="zh-CN" altLang="en-US" dirty="0"/>
              <a:t> </a:t>
            </a:r>
            <a:r>
              <a:rPr kumimoji="1" lang="en-US" altLang="zh-CN" dirty="0"/>
              <a:t>spectrum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including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components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describe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these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addition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non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resonant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sps+dps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contributions.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188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motivates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study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second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model,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introducing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possible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interference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between</a:t>
            </a:r>
            <a:r>
              <a:rPr kumimoji="1" lang="zh-CN" altLang="en-US" dirty="0"/>
              <a:t> </a:t>
            </a:r>
            <a:r>
              <a:rPr kumimoji="1" lang="en-US" altLang="zh-CN" dirty="0"/>
              <a:t>different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7497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Fits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als</a:t>
            </a:r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9036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只存在强子</a:t>
            </a:r>
            <a:r>
              <a:rPr lang="zh-CN" altLang="en-US" dirty="0"/>
              <a:t>，比如质子和重子主导了自然界物质成分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8383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88123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153228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30227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49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139990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EF7C1-49BE-4347-930B-A70C208C5AD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204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51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357722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56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45587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57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53376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58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31972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EF7C1-49BE-4347-930B-A70C208C5AD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51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energy,</a:t>
            </a:r>
            <a:r>
              <a:rPr lang="zh-CN" altLang="en-US" dirty="0"/>
              <a:t> </a:t>
            </a:r>
            <a:r>
              <a:rPr lang="en-US" altLang="zh-CN" dirty="0"/>
              <a:t>processes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calculated</a:t>
            </a:r>
            <a:r>
              <a:rPr lang="zh-CN" altLang="en-US" dirty="0"/>
              <a:t> </a:t>
            </a:r>
            <a:r>
              <a:rPr lang="en-US" altLang="zh-CN" dirty="0"/>
              <a:t>directly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QCD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quarks/</a:t>
            </a:r>
            <a:r>
              <a:rPr lang="en-US" altLang="zh-CN" dirty="0" err="1"/>
              <a:t>gloun</a:t>
            </a:r>
            <a:r>
              <a:rPr lang="zh-CN" altLang="en-US" dirty="0"/>
              <a:t> </a:t>
            </a:r>
            <a:r>
              <a:rPr lang="en-US" altLang="zh-CN" dirty="0"/>
              <a:t>interactions</a:t>
            </a:r>
          </a:p>
          <a:p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/>
              <a:t>energy,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can’t</a:t>
            </a:r>
            <a:r>
              <a:rPr lang="zh-CN" altLang="en-US" dirty="0"/>
              <a:t> </a:t>
            </a:r>
            <a:r>
              <a:rPr lang="en-US" altLang="zh-CN" dirty="0"/>
              <a:t>ignore</a:t>
            </a:r>
            <a:r>
              <a:rPr lang="zh-CN" altLang="en-US" dirty="0"/>
              <a:t> </a:t>
            </a:r>
            <a:r>
              <a:rPr lang="en-US" altLang="zh-CN" dirty="0"/>
              <a:t>hadron</a:t>
            </a:r>
            <a:r>
              <a:rPr lang="zh-CN" altLang="en-US" dirty="0"/>
              <a:t> </a:t>
            </a:r>
            <a:r>
              <a:rPr lang="en-US" altLang="zh-CN" dirty="0"/>
              <a:t>effect.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5505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energy,</a:t>
            </a:r>
            <a:r>
              <a:rPr lang="zh-CN" altLang="en-US" dirty="0"/>
              <a:t> </a:t>
            </a:r>
            <a:r>
              <a:rPr lang="en-US" altLang="zh-CN" dirty="0"/>
              <a:t>processes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calculated</a:t>
            </a:r>
            <a:r>
              <a:rPr lang="zh-CN" altLang="en-US" dirty="0"/>
              <a:t> </a:t>
            </a:r>
            <a:r>
              <a:rPr lang="en-US" altLang="zh-CN" dirty="0"/>
              <a:t>directly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QCD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quarks/</a:t>
            </a:r>
            <a:r>
              <a:rPr lang="en-US" altLang="zh-CN" dirty="0" err="1"/>
              <a:t>gloun</a:t>
            </a:r>
            <a:r>
              <a:rPr lang="zh-CN" altLang="en-US" dirty="0"/>
              <a:t> </a:t>
            </a:r>
            <a:r>
              <a:rPr lang="en-US" altLang="zh-CN" dirty="0"/>
              <a:t>interactions</a:t>
            </a:r>
          </a:p>
          <a:p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/>
              <a:t>energy,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can’t</a:t>
            </a:r>
            <a:r>
              <a:rPr lang="zh-CN" altLang="en-US" dirty="0"/>
              <a:t> </a:t>
            </a:r>
            <a:r>
              <a:rPr lang="en-US" altLang="zh-CN" dirty="0"/>
              <a:t>ignore</a:t>
            </a:r>
            <a:r>
              <a:rPr lang="zh-CN" altLang="en-US" dirty="0"/>
              <a:t> </a:t>
            </a:r>
            <a:r>
              <a:rPr lang="en-US" altLang="zh-CN" dirty="0"/>
              <a:t>hadron</a:t>
            </a:r>
            <a:r>
              <a:rPr lang="zh-CN" altLang="en-US" dirty="0"/>
              <a:t> </a:t>
            </a:r>
            <a:r>
              <a:rPr lang="en-US" altLang="zh-CN"/>
              <a:t>effect.</a:t>
            </a:r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688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Lattice</a:t>
            </a:r>
            <a:r>
              <a:rPr lang="zh-CN" altLang="en-US" dirty="0"/>
              <a:t> </a:t>
            </a:r>
            <a:r>
              <a:rPr lang="en-US" altLang="zh-CN" dirty="0"/>
              <a:t>QCD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405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介绍了理论上如何探讨这些强子态</a:t>
            </a:r>
            <a:r>
              <a:rPr lang="zh-CN" altLang="en-US" dirty="0"/>
              <a:t>，实验上如何探测呢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95900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0418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0270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2751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B81DD87-F011-E542-B4E2-68E8B8BC1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0" y="6347439"/>
            <a:ext cx="8640763" cy="135566"/>
          </a:xfrm>
          <a:prstGeom prst="rect">
            <a:avLst/>
          </a:prstGeom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9E06FD7-CFD3-8C4F-82C5-3FF5D27EB835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-1" y="536501"/>
            <a:ext cx="8640763" cy="5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53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617"/>
            <a:ext cx="8640762" cy="558912"/>
          </a:xfrm>
        </p:spPr>
        <p:txBody>
          <a:bodyPr>
            <a:noAutofit/>
          </a:bodyPr>
          <a:lstStyle>
            <a:lvl1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 </a:t>
            </a:r>
            <a:r>
              <a:rPr lang="en-US" altLang="zh-CN" dirty="0"/>
              <a:t>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2346" y="681172"/>
            <a:ext cx="8499863" cy="5599197"/>
          </a:xfrm>
        </p:spPr>
        <p:txBody>
          <a:bodyPr>
            <a:normAutofit/>
          </a:bodyPr>
          <a:lstStyle>
            <a:lvl1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48012" indent="-216004">
              <a:buFont typeface="Wingdings" pitchFamily="2" charset="2"/>
              <a:buChar char="Ø"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080021" indent="-216004">
              <a:buFont typeface="Wingdings" pitchFamily="2" charset="2"/>
              <a:buChar char="§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512029" indent="-216004">
              <a:buFont typeface="Courier New" panose="02070309020205020404" pitchFamily="49" charset="0"/>
              <a:buChar char="o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944037" indent="-216004">
              <a:buFont typeface="Wingdings" pitchFamily="2" charset="2"/>
              <a:buChar char="v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altLang="zh-CN" dirty="0"/>
              <a:t>A</a:t>
            </a:r>
          </a:p>
          <a:p>
            <a:pPr lvl="1"/>
            <a:r>
              <a:rPr lang="en-US" altLang="zh-CN" dirty="0"/>
              <a:t>B</a:t>
            </a:r>
          </a:p>
          <a:p>
            <a:pPr lvl="2"/>
            <a:r>
              <a:rPr lang="en-US" altLang="zh-CN" dirty="0"/>
              <a:t>C</a:t>
            </a:r>
          </a:p>
          <a:p>
            <a:pPr lvl="3"/>
            <a:r>
              <a:rPr lang="en-US" altLang="zh-CN" dirty="0"/>
              <a:t>D</a:t>
            </a:r>
          </a:p>
          <a:p>
            <a:pPr lvl="4"/>
            <a:r>
              <a:rPr lang="en-US" altLang="zh-CN" dirty="0"/>
              <a:t>E</a:t>
            </a:r>
            <a:endParaRPr lang="en-US" dirty="0"/>
          </a:p>
        </p:txBody>
      </p:sp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E81ED86-6B79-CF47-8843-E9E81ED21D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0" y="6347439"/>
            <a:ext cx="8640763" cy="135566"/>
          </a:xfrm>
          <a:prstGeom prst="rect">
            <a:avLst/>
          </a:prstGeom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5AD8D13-7A12-FE48-87AC-B26D5B3F86A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-1" y="536501"/>
            <a:ext cx="8640763" cy="5102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6589" y="6187511"/>
            <a:ext cx="1944172" cy="225595"/>
          </a:xfrm>
        </p:spPr>
        <p:txBody>
          <a:bodyPr anchor="b"/>
          <a:lstStyle/>
          <a:p>
            <a:fld id="{40E22BEB-CED1-3E46-86A2-CA7857D3372E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E5CF1C28-A4D8-324A-AFFE-F21C5512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4198" r="69538" b="-1"/>
          <a:stretch/>
        </p:blipFill>
        <p:spPr>
          <a:xfrm>
            <a:off x="7501227" y="21270"/>
            <a:ext cx="459578" cy="491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id="{30FB9E7A-C7B7-B745-883C-726A3B087B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60805" y="54712"/>
            <a:ext cx="631404" cy="43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4924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53" y="345011"/>
            <a:ext cx="7452658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53" y="1725046"/>
            <a:ext cx="7452658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137175"/>
            <a:ext cx="1944172" cy="3450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/>
              <a:t>2020</a:t>
            </a:r>
            <a:r>
              <a:rPr kumimoji="1" lang="zh-CN" altLang="en-US"/>
              <a:t>年</a:t>
            </a:r>
            <a:r>
              <a:rPr kumimoji="1" lang="en-US" altLang="zh-CN"/>
              <a:t>10</a:t>
            </a:r>
            <a:r>
              <a:rPr kumimoji="1" lang="zh-CN" altLang="en-US"/>
              <a:t>月</a:t>
            </a:r>
            <a:endParaRPr kumimoji="1"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2253" y="6143301"/>
            <a:ext cx="2916258" cy="3450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zh-CN" altLang="en-US"/>
              <a:t>牡丹江会议</a:t>
            </a:r>
            <a:endParaRPr kumimoji="1"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96591" y="6143301"/>
            <a:ext cx="1944172" cy="3450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22BEB-CED1-3E46-86A2-CA7857D3372E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874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tif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NULL"/><Relationship Id="rId12" Type="http://schemas.openxmlformats.org/officeDocument/2006/relationships/image" Target="../media/image51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../media/image471.png"/><Relationship Id="rId10" Type="http://schemas.openxmlformats.org/officeDocument/2006/relationships/image" Target="NULL"/><Relationship Id="rId4" Type="http://schemas.openxmlformats.org/officeDocument/2006/relationships/image" Target="../media/image39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1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53.png"/><Relationship Id="rId7" Type="http://schemas.openxmlformats.org/officeDocument/2006/relationships/image" Target="../media/image531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481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57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10" Type="http://schemas.openxmlformats.org/officeDocument/2006/relationships/image" Target="../media/image561.png"/><Relationship Id="rId4" Type="http://schemas.openxmlformats.org/officeDocument/2006/relationships/image" Target="../media/image54.png"/><Relationship Id="rId9" Type="http://schemas.openxmlformats.org/officeDocument/2006/relationships/image" Target="../media/image551.png"/><Relationship Id="rId1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68.gif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gif"/><Relationship Id="rId4" Type="http://schemas.openxmlformats.org/officeDocument/2006/relationships/image" Target="../media/image69.jpeg"/><Relationship Id="rId9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png"/><Relationship Id="rId3" Type="http://schemas.openxmlformats.org/officeDocument/2006/relationships/image" Target="../media/image75.jpeg"/><Relationship Id="rId12" Type="http://schemas.openxmlformats.org/officeDocument/2006/relationships/image" Target="../media/image77.png"/><Relationship Id="rId7" Type="http://schemas.openxmlformats.org/officeDocument/2006/relationships/image" Target="../media/image5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1.png"/><Relationship Id="rId11" Type="http://schemas.openxmlformats.org/officeDocument/2006/relationships/image" Target="../media/image90.png"/><Relationship Id="rId10" Type="http://schemas.openxmlformats.org/officeDocument/2006/relationships/image" Target="../media/image76.png"/><Relationship Id="rId4" Type="http://schemas.openxmlformats.org/officeDocument/2006/relationships/image" Target="../media/image491.png"/><Relationship Id="rId9" Type="http://schemas.openxmlformats.org/officeDocument/2006/relationships/image" Target="../media/image5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94.png"/><Relationship Id="rId7" Type="http://schemas.openxmlformats.org/officeDocument/2006/relationships/image" Target="../media/image171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1.png"/><Relationship Id="rId4" Type="http://schemas.openxmlformats.org/officeDocument/2006/relationships/image" Target="../media/image1610.png"/><Relationship Id="rId9" Type="http://schemas.openxmlformats.org/officeDocument/2006/relationships/image" Target="../media/image1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33.png"/><Relationship Id="rId7" Type="http://schemas.openxmlformats.org/officeDocument/2006/relationships/image" Target="../media/image2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Relationship Id="rId9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png"/><Relationship Id="rId3" Type="http://schemas.openxmlformats.org/officeDocument/2006/relationships/image" Target="../media/image480.png"/><Relationship Id="rId7" Type="http://schemas.openxmlformats.org/officeDocument/2006/relationships/image" Target="../media/image88.png"/><Relationship Id="rId12" Type="http://schemas.openxmlformats.org/officeDocument/2006/relationships/image" Target="../media/image580.png"/><Relationship Id="rId17" Type="http://schemas.openxmlformats.org/officeDocument/2006/relationships/image" Target="../media/image63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89.png"/><Relationship Id="rId5" Type="http://schemas.openxmlformats.org/officeDocument/2006/relationships/image" Target="../media/image520.png"/><Relationship Id="rId15" Type="http://schemas.openxmlformats.org/officeDocument/2006/relationships/image" Target="../media/image93.png"/><Relationship Id="rId10" Type="http://schemas.openxmlformats.org/officeDocument/2006/relationships/image" Target="../media/image560.png"/><Relationship Id="rId4" Type="http://schemas.openxmlformats.org/officeDocument/2006/relationships/image" Target="../media/image510.png"/><Relationship Id="rId1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13" Type="http://schemas.openxmlformats.org/officeDocument/2006/relationships/image" Target="../media/image95.png"/><Relationship Id="rId18" Type="http://schemas.openxmlformats.org/officeDocument/2006/relationships/image" Target="../media/image161.png"/><Relationship Id="rId12" Type="http://schemas.openxmlformats.org/officeDocument/2006/relationships/image" Target="../media/image680.png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50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900.png"/><Relationship Id="rId5" Type="http://schemas.openxmlformats.org/officeDocument/2006/relationships/image" Target="../media/image94.jpeg"/><Relationship Id="rId15" Type="http://schemas.openxmlformats.org/officeDocument/2006/relationships/image" Target="../media/image710.png"/><Relationship Id="rId10" Type="http://schemas.openxmlformats.org/officeDocument/2006/relationships/image" Target="../media/image890.png"/><Relationship Id="rId19" Type="http://schemas.openxmlformats.org/officeDocument/2006/relationships/image" Target="../media/image1620.png"/><Relationship Id="rId4" Type="http://schemas.openxmlformats.org/officeDocument/2006/relationships/image" Target="../media/image760.png"/><Relationship Id="rId9" Type="http://schemas.openxmlformats.org/officeDocument/2006/relationships/image" Target="../media/image670.png"/><Relationship Id="rId14" Type="http://schemas.openxmlformats.org/officeDocument/2006/relationships/image" Target="../media/image7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1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05.png"/><Relationship Id="rId9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0.png"/><Relationship Id="rId18" Type="http://schemas.openxmlformats.org/officeDocument/2006/relationships/image" Target="../media/image231.png"/><Relationship Id="rId26" Type="http://schemas.openxmlformats.org/officeDocument/2006/relationships/image" Target="../media/image134.png"/><Relationship Id="rId3" Type="http://schemas.openxmlformats.org/officeDocument/2006/relationships/image" Target="../media/image102.png"/><Relationship Id="rId21" Type="http://schemas.openxmlformats.org/officeDocument/2006/relationships/image" Target="../media/image131.png"/><Relationship Id="rId34" Type="http://schemas.openxmlformats.org/officeDocument/2006/relationships/image" Target="../media/image142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17" Type="http://schemas.openxmlformats.org/officeDocument/2006/relationships/image" Target="../media/image222.png"/><Relationship Id="rId25" Type="http://schemas.openxmlformats.org/officeDocument/2006/relationships/image" Target="../media/image133.png"/><Relationship Id="rId33" Type="http://schemas.openxmlformats.org/officeDocument/2006/relationships/image" Target="../media/image14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17.png"/><Relationship Id="rId20" Type="http://schemas.openxmlformats.org/officeDocument/2006/relationships/image" Target="../media/image251.png"/><Relationship Id="rId29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11" Type="http://schemas.openxmlformats.org/officeDocument/2006/relationships/image" Target="../media/image128.png"/><Relationship Id="rId24" Type="http://schemas.openxmlformats.org/officeDocument/2006/relationships/image" Target="../media/image281.png"/><Relationship Id="rId32" Type="http://schemas.openxmlformats.org/officeDocument/2006/relationships/image" Target="../media/image140.png"/><Relationship Id="rId5" Type="http://schemas.openxmlformats.org/officeDocument/2006/relationships/image" Target="../media/image118.png"/><Relationship Id="rId15" Type="http://schemas.openxmlformats.org/officeDocument/2006/relationships/image" Target="../media/image132.png"/><Relationship Id="rId23" Type="http://schemas.openxmlformats.org/officeDocument/2006/relationships/image" Target="../media/image272.png"/><Relationship Id="rId28" Type="http://schemas.openxmlformats.org/officeDocument/2006/relationships/image" Target="../media/image136.png"/><Relationship Id="rId10" Type="http://schemas.openxmlformats.org/officeDocument/2006/relationships/image" Target="../media/image127.png"/><Relationship Id="rId19" Type="http://schemas.openxmlformats.org/officeDocument/2006/relationships/image" Target="../media/image244.png"/><Relationship Id="rId31" Type="http://schemas.openxmlformats.org/officeDocument/2006/relationships/image" Target="../media/image106.png"/><Relationship Id="rId4" Type="http://schemas.openxmlformats.org/officeDocument/2006/relationships/image" Target="../media/image122.png"/><Relationship Id="rId9" Type="http://schemas.openxmlformats.org/officeDocument/2006/relationships/image" Target="../media/image126.png"/><Relationship Id="rId14" Type="http://schemas.openxmlformats.org/officeDocument/2006/relationships/image" Target="../media/image123.png"/><Relationship Id="rId22" Type="http://schemas.openxmlformats.org/officeDocument/2006/relationships/image" Target="../media/image104.png"/><Relationship Id="rId27" Type="http://schemas.openxmlformats.org/officeDocument/2006/relationships/image" Target="../media/image135.png"/><Relationship Id="rId30" Type="http://schemas.openxmlformats.org/officeDocument/2006/relationships/image" Target="../media/image138.png"/><Relationship Id="rId8" Type="http://schemas.openxmlformats.org/officeDocument/2006/relationships/image" Target="../media/image1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5" Type="http://schemas.openxmlformats.org/officeDocument/2006/relationships/image" Target="../media/image144.png"/><Relationship Id="rId4" Type="http://schemas.openxmlformats.org/officeDocument/2006/relationships/image" Target="../media/image145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2.png"/><Relationship Id="rId12" Type="http://schemas.openxmlformats.org/officeDocument/2006/relationships/image" Target="../media/image290.png"/><Relationship Id="rId17" Type="http://schemas.openxmlformats.org/officeDocument/2006/relationships/image" Target="../media/image100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600.png"/><Relationship Id="rId15" Type="http://schemas.openxmlformats.org/officeDocument/2006/relationships/image" Target="../media/image156.png"/><Relationship Id="rId10" Type="http://schemas.openxmlformats.org/officeDocument/2006/relationships/image" Target="../media/image250.png"/><Relationship Id="rId9" Type="http://schemas.openxmlformats.org/officeDocument/2006/relationships/image" Target="../media/image1080.png"/><Relationship Id="rId14" Type="http://schemas.openxmlformats.org/officeDocument/2006/relationships/image" Target="../media/image3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371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09.png"/><Relationship Id="rId10" Type="http://schemas.openxmlformats.org/officeDocument/2006/relationships/image" Target="../media/image166.png"/><Relationship Id="rId4" Type="http://schemas.openxmlformats.org/officeDocument/2006/relationships/image" Target="../media/image159.png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31.png"/><Relationship Id="rId7" Type="http://schemas.openxmlformats.org/officeDocument/2006/relationships/image" Target="../media/image7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001.png"/><Relationship Id="rId4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470.pn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0.png"/><Relationship Id="rId5" Type="http://schemas.openxmlformats.org/officeDocument/2006/relationships/image" Target="../media/image139.png"/><Relationship Id="rId4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6.png"/><Relationship Id="rId4" Type="http://schemas.openxmlformats.org/officeDocument/2006/relationships/image" Target="../media/image5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850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150.png"/><Relationship Id="rId4" Type="http://schemas.openxmlformats.org/officeDocument/2006/relationships/image" Target="../media/image8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1.png"/><Relationship Id="rId13" Type="http://schemas.openxmlformats.org/officeDocument/2006/relationships/image" Target="../media/image811.png"/><Relationship Id="rId3" Type="http://schemas.openxmlformats.org/officeDocument/2006/relationships/image" Target="../media/image160.png"/><Relationship Id="rId12" Type="http://schemas.openxmlformats.org/officeDocument/2006/relationships/image" Target="../media/image801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90.png"/><Relationship Id="rId5" Type="http://schemas.openxmlformats.org/officeDocument/2006/relationships/image" Target="../media/image11.png"/><Relationship Id="rId15" Type="http://schemas.openxmlformats.org/officeDocument/2006/relationships/image" Target="../media/image831.png"/><Relationship Id="rId10" Type="http://schemas.openxmlformats.org/officeDocument/2006/relationships/image" Target="../media/image780.png"/><Relationship Id="rId4" Type="http://schemas.openxmlformats.org/officeDocument/2006/relationships/image" Target="../media/image182.png"/><Relationship Id="rId9" Type="http://schemas.openxmlformats.org/officeDocument/2006/relationships/image" Target="../media/image770.png"/><Relationship Id="rId14" Type="http://schemas.openxmlformats.org/officeDocument/2006/relationships/image" Target="../media/image8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851.png"/><Relationship Id="rId7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9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0.png"/><Relationship Id="rId4" Type="http://schemas.openxmlformats.org/officeDocument/2006/relationships/image" Target="../media/image19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1.png"/><Relationship Id="rId3" Type="http://schemas.openxmlformats.org/officeDocument/2006/relationships/image" Target="../media/image990.png"/><Relationship Id="rId7" Type="http://schemas.openxmlformats.org/officeDocument/2006/relationships/image" Target="../media/image1040.png"/><Relationship Id="rId2" Type="http://schemas.openxmlformats.org/officeDocument/2006/relationships/image" Target="../media/image9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1.png"/><Relationship Id="rId5" Type="http://schemas.openxmlformats.org/officeDocument/2006/relationships/image" Target="../media/image1021.png"/><Relationship Id="rId10" Type="http://schemas.openxmlformats.org/officeDocument/2006/relationships/image" Target="../media/image1071.png"/><Relationship Id="rId4" Type="http://schemas.openxmlformats.org/officeDocument/2006/relationships/image" Target="../media/image1010.png"/><Relationship Id="rId9" Type="http://schemas.openxmlformats.org/officeDocument/2006/relationships/image" Target="../media/image1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0.png"/><Relationship Id="rId13" Type="http://schemas.openxmlformats.org/officeDocument/2006/relationships/image" Target="../media/image1190.png"/><Relationship Id="rId3" Type="http://schemas.openxmlformats.org/officeDocument/2006/relationships/image" Target="../media/image200.png"/><Relationship Id="rId7" Type="http://schemas.openxmlformats.org/officeDocument/2006/relationships/image" Target="../media/image178.png"/><Relationship Id="rId12" Type="http://schemas.openxmlformats.org/officeDocument/2006/relationships/image" Target="../media/image1180.png"/><Relationship Id="rId2" Type="http://schemas.openxmlformats.org/officeDocument/2006/relationships/image" Target="../media/image10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11" Type="http://schemas.openxmlformats.org/officeDocument/2006/relationships/image" Target="../media/image1170.png"/><Relationship Id="rId5" Type="http://schemas.openxmlformats.org/officeDocument/2006/relationships/image" Target="../media/image176.png"/><Relationship Id="rId10" Type="http://schemas.openxmlformats.org/officeDocument/2006/relationships/image" Target="../media/image1160.png"/><Relationship Id="rId4" Type="http://schemas.openxmlformats.org/officeDocument/2006/relationships/image" Target="../media/image175.png"/><Relationship Id="rId9" Type="http://schemas.openxmlformats.org/officeDocument/2006/relationships/image" Target="../media/image115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0.png"/><Relationship Id="rId3" Type="http://schemas.openxmlformats.org/officeDocument/2006/relationships/image" Target="../media/image179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115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214.png"/><Relationship Id="rId7" Type="http://schemas.openxmlformats.org/officeDocument/2006/relationships/image" Target="../media/image218.png"/><Relationship Id="rId12" Type="http://schemas.openxmlformats.org/officeDocument/2006/relationships/image" Target="../media/image22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11" Type="http://schemas.openxmlformats.org/officeDocument/2006/relationships/image" Target="../media/image223.png"/><Relationship Id="rId5" Type="http://schemas.openxmlformats.org/officeDocument/2006/relationships/image" Target="../media/image180.png"/><Relationship Id="rId10" Type="http://schemas.openxmlformats.org/officeDocument/2006/relationships/image" Target="../media/image221.png"/><Relationship Id="rId4" Type="http://schemas.openxmlformats.org/officeDocument/2006/relationships/image" Target="../media/image12.png"/><Relationship Id="rId9" Type="http://schemas.openxmlformats.org/officeDocument/2006/relationships/image" Target="../media/image22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226.png"/><Relationship Id="rId7" Type="http://schemas.openxmlformats.org/officeDocument/2006/relationships/image" Target="../media/image230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5" Type="http://schemas.openxmlformats.org/officeDocument/2006/relationships/image" Target="../media/image185.png"/><Relationship Id="rId4" Type="http://schemas.openxmlformats.org/officeDocument/2006/relationships/image" Target="../media/image183.png"/><Relationship Id="rId9" Type="http://schemas.openxmlformats.org/officeDocument/2006/relationships/image" Target="../media/image23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18" Type="http://schemas.openxmlformats.org/officeDocument/2006/relationships/image" Target="../media/image2380.png"/><Relationship Id="rId26" Type="http://schemas.openxmlformats.org/officeDocument/2006/relationships/image" Target="../media/image247.png"/><Relationship Id="rId3" Type="http://schemas.openxmlformats.org/officeDocument/2006/relationships/image" Target="../media/image234.png"/><Relationship Id="rId21" Type="http://schemas.openxmlformats.org/officeDocument/2006/relationships/image" Target="../media/image2410.png"/><Relationship Id="rId7" Type="http://schemas.openxmlformats.org/officeDocument/2006/relationships/image" Target="../media/image237.png"/><Relationship Id="rId12" Type="http://schemas.openxmlformats.org/officeDocument/2006/relationships/image" Target="../media/image242.png"/><Relationship Id="rId17" Type="http://schemas.openxmlformats.org/officeDocument/2006/relationships/image" Target="../media/image2370.png"/><Relationship Id="rId25" Type="http://schemas.openxmlformats.org/officeDocument/2006/relationships/image" Target="../media/image246.png"/><Relationship Id="rId2" Type="http://schemas.openxmlformats.org/officeDocument/2006/relationships/notesSlide" Target="../notesSlides/notesSlide21.xml"/><Relationship Id="rId20" Type="http://schemas.openxmlformats.org/officeDocument/2006/relationships/image" Target="../media/image2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11" Type="http://schemas.openxmlformats.org/officeDocument/2006/relationships/image" Target="../media/image241.png"/><Relationship Id="rId24" Type="http://schemas.openxmlformats.org/officeDocument/2006/relationships/image" Target="../media/image245.png"/><Relationship Id="rId5" Type="http://schemas.openxmlformats.org/officeDocument/2006/relationships/image" Target="../media/image187.png"/><Relationship Id="rId23" Type="http://schemas.openxmlformats.org/officeDocument/2006/relationships/image" Target="../media/image243.png"/><Relationship Id="rId10" Type="http://schemas.openxmlformats.org/officeDocument/2006/relationships/image" Target="../media/image240.png"/><Relationship Id="rId19" Type="http://schemas.openxmlformats.org/officeDocument/2006/relationships/image" Target="../media/image2390.png"/><Relationship Id="rId4" Type="http://schemas.openxmlformats.org/officeDocument/2006/relationships/image" Target="../media/image235.png"/><Relationship Id="rId9" Type="http://schemas.openxmlformats.org/officeDocument/2006/relationships/image" Target="../media/image239.png"/><Relationship Id="rId22" Type="http://schemas.openxmlformats.org/officeDocument/2006/relationships/image" Target="../media/image2420.png"/><Relationship Id="rId27" Type="http://schemas.openxmlformats.org/officeDocument/2006/relationships/image" Target="../media/image24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94.png"/><Relationship Id="rId7" Type="http://schemas.openxmlformats.org/officeDocument/2006/relationships/image" Target="../media/image1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20.png"/><Relationship Id="rId5" Type="http://schemas.openxmlformats.org/officeDocument/2006/relationships/image" Target="../media/image2610.png"/><Relationship Id="rId4" Type="http://schemas.openxmlformats.org/officeDocument/2006/relationships/image" Target="../media/image195.png"/><Relationship Id="rId9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g"/><Relationship Id="rId5" Type="http://schemas.openxmlformats.org/officeDocument/2006/relationships/image" Target="../media/image199.jpg"/><Relationship Id="rId4" Type="http://schemas.openxmlformats.org/officeDocument/2006/relationships/image" Target="../media/image198.jpg"/><Relationship Id="rId9" Type="http://schemas.openxmlformats.org/officeDocument/2006/relationships/image" Target="../media/image20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67.png"/><Relationship Id="rId7" Type="http://schemas.openxmlformats.org/officeDocument/2006/relationships/image" Target="../media/image7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1.png"/><Relationship Id="rId5" Type="http://schemas.openxmlformats.org/officeDocument/2006/relationships/image" Target="../media/image208.png"/><Relationship Id="rId10" Type="http://schemas.openxmlformats.org/officeDocument/2006/relationships/image" Target="../media/image211.png"/><Relationship Id="rId4" Type="http://schemas.openxmlformats.org/officeDocument/2006/relationships/image" Target="../media/image206.png"/><Relationship Id="rId9" Type="http://schemas.openxmlformats.org/officeDocument/2006/relationships/image" Target="../media/image2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7.jpeg"/><Relationship Id="rId4" Type="http://schemas.openxmlformats.org/officeDocument/2006/relationships/image" Target="../media/image2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2.png"/><Relationship Id="rId3" Type="http://schemas.openxmlformats.org/officeDocument/2006/relationships/image" Target="../media/image1470.png"/><Relationship Id="rId12" Type="http://schemas.openxmlformats.org/officeDocument/2006/relationships/image" Target="../media/image1520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5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image" Target="../media/image1510.png"/><Relationship Id="rId5" Type="http://schemas.openxmlformats.org/officeDocument/2006/relationships/image" Target="../media/image1490.png"/><Relationship Id="rId15" Type="http://schemas.openxmlformats.org/officeDocument/2006/relationships/image" Target="../media/image1540.png"/><Relationship Id="rId10" Type="http://schemas.openxmlformats.org/officeDocument/2006/relationships/image" Target="../media/image1061.png"/><Relationship Id="rId4" Type="http://schemas.openxmlformats.org/officeDocument/2006/relationships/image" Target="../media/image227.png"/><Relationship Id="rId9" Type="http://schemas.openxmlformats.org/officeDocument/2006/relationships/image" Target="../media/image1052.png"/><Relationship Id="rId14" Type="http://schemas.openxmlformats.org/officeDocument/2006/relationships/image" Target="../media/image153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249.png"/><Relationship Id="rId18" Type="http://schemas.openxmlformats.org/officeDocument/2006/relationships/image" Target="../media/image253.png"/><Relationship Id="rId3" Type="http://schemas.openxmlformats.org/officeDocument/2006/relationships/image" Target="../media/image270.png"/><Relationship Id="rId12" Type="http://schemas.openxmlformats.org/officeDocument/2006/relationships/image" Target="../media/image273.png"/><Relationship Id="rId17" Type="http://schemas.openxmlformats.org/officeDocument/2006/relationships/image" Target="../media/image278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40.png"/><Relationship Id="rId15" Type="http://schemas.openxmlformats.org/officeDocument/2006/relationships/image" Target="../media/image2760.png"/><Relationship Id="rId10" Type="http://schemas.openxmlformats.org/officeDocument/2006/relationships/image" Target="../media/image830.png"/><Relationship Id="rId4" Type="http://schemas.openxmlformats.org/officeDocument/2006/relationships/image" Target="../media/image271.png"/><Relationship Id="rId9" Type="http://schemas.openxmlformats.org/officeDocument/2006/relationships/image" Target="../media/image821.png"/><Relationship Id="rId14" Type="http://schemas.openxmlformats.org/officeDocument/2006/relationships/image" Target="../media/image25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0.png"/><Relationship Id="rId3" Type="http://schemas.openxmlformats.org/officeDocument/2006/relationships/image" Target="../media/image254.png"/><Relationship Id="rId7" Type="http://schemas.openxmlformats.org/officeDocument/2006/relationships/image" Target="../media/image139.png"/><Relationship Id="rId2" Type="http://schemas.openxmlformats.org/officeDocument/2006/relationships/image" Target="../media/image6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0.png"/><Relationship Id="rId5" Type="http://schemas.openxmlformats.org/officeDocument/2006/relationships/image" Target="../media/image121.png"/><Relationship Id="rId4" Type="http://schemas.openxmlformats.org/officeDocument/2006/relationships/image" Target="../media/image135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0.png"/><Relationship Id="rId4" Type="http://schemas.openxmlformats.org/officeDocument/2006/relationships/image" Target="../media/image3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1091.png"/><Relationship Id="rId3" Type="http://schemas.openxmlformats.org/officeDocument/2006/relationships/image" Target="../media/image1440.png"/><Relationship Id="rId7" Type="http://schemas.openxmlformats.org/officeDocument/2006/relationships/image" Target="../media/image1030.png"/><Relationship Id="rId12" Type="http://schemas.openxmlformats.org/officeDocument/2006/relationships/image" Target="../media/image10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0.png"/><Relationship Id="rId11" Type="http://schemas.openxmlformats.org/officeDocument/2006/relationships/image" Target="../media/image1070.png"/><Relationship Id="rId5" Type="http://schemas.openxmlformats.org/officeDocument/2006/relationships/image" Target="../media/image227.png"/><Relationship Id="rId10" Type="http://schemas.openxmlformats.org/officeDocument/2006/relationships/image" Target="../media/image1060.png"/><Relationship Id="rId4" Type="http://schemas.openxmlformats.org/officeDocument/2006/relationships/image" Target="../media/image1000.png"/><Relationship Id="rId9" Type="http://schemas.openxmlformats.org/officeDocument/2006/relationships/image" Target="../media/image1050.png"/><Relationship Id="rId14" Type="http://schemas.openxmlformats.org/officeDocument/2006/relationships/image" Target="../media/image110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0.png"/><Relationship Id="rId13" Type="http://schemas.openxmlformats.org/officeDocument/2006/relationships/image" Target="../media/image2621.png"/><Relationship Id="rId3" Type="http://schemas.openxmlformats.org/officeDocument/2006/relationships/image" Target="../media/image36.png"/><Relationship Id="rId7" Type="http://schemas.openxmlformats.org/officeDocument/2006/relationships/image" Target="../media/image2550.png"/><Relationship Id="rId12" Type="http://schemas.openxmlformats.org/officeDocument/2006/relationships/image" Target="../media/image2611.png"/><Relationship Id="rId2" Type="http://schemas.openxmlformats.org/officeDocument/2006/relationships/image" Target="../media/image2490.png"/><Relationship Id="rId16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0.png"/><Relationship Id="rId11" Type="http://schemas.openxmlformats.org/officeDocument/2006/relationships/image" Target="../media/image2590.png"/><Relationship Id="rId5" Type="http://schemas.openxmlformats.org/officeDocument/2006/relationships/image" Target="../media/image2530.png"/><Relationship Id="rId15" Type="http://schemas.openxmlformats.org/officeDocument/2006/relationships/image" Target="../media/image264.png"/><Relationship Id="rId10" Type="http://schemas.openxmlformats.org/officeDocument/2006/relationships/image" Target="../media/image2580.png"/><Relationship Id="rId4" Type="http://schemas.openxmlformats.org/officeDocument/2006/relationships/image" Target="../media/image2520.png"/><Relationship Id="rId9" Type="http://schemas.openxmlformats.org/officeDocument/2006/relationships/image" Target="../media/image2570.png"/><Relationship Id="rId14" Type="http://schemas.openxmlformats.org/officeDocument/2006/relationships/image" Target="../media/image2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8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104222" y="1434964"/>
            <a:ext cx="6432318" cy="110519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Multi-charm</a:t>
            </a:r>
            <a:r>
              <a:rPr lang="zh-C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hadrons</a:t>
            </a:r>
            <a:r>
              <a:rPr lang="zh-C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zh-C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864886" y="3294140"/>
            <a:ext cx="4550627" cy="7773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zh-CN" altLang="en-US" sz="24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张艳席</a:t>
            </a:r>
            <a:endParaRPr kumimoji="1" lang="en-US" altLang="zh-CN" sz="2400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5979" y="5033710"/>
            <a:ext cx="149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24/Apr/2023</a:t>
            </a:r>
            <a:endParaRPr kumimoji="1"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D879FB-BBE9-9B18-3E29-E2B9B6E7F341}"/>
              </a:ext>
            </a:extLst>
          </p:cNvPr>
          <p:cNvGrpSpPr/>
          <p:nvPr/>
        </p:nvGrpSpPr>
        <p:grpSpPr>
          <a:xfrm>
            <a:off x="2684071" y="3954550"/>
            <a:ext cx="2646336" cy="736463"/>
            <a:chOff x="2631520" y="3749445"/>
            <a:chExt cx="2646336" cy="736463"/>
          </a:xfrm>
        </p:grpSpPr>
        <p:pic>
          <p:nvPicPr>
            <p:cNvPr id="11" name="Image" descr="Image">
              <a:extLst>
                <a:ext uri="{FF2B5EF4-FFF2-40B4-BE49-F238E27FC236}">
                  <a16:creationId xmlns:a16="http://schemas.microsoft.com/office/drawing/2014/main" id="{8D82C5F3-6BF1-C447-BBA8-B71425FCA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31520" y="3906122"/>
              <a:ext cx="1508680" cy="47200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Picture 20">
              <a:extLst>
                <a:ext uri="{FF2B5EF4-FFF2-40B4-BE49-F238E27FC236}">
                  <a16:creationId xmlns:a16="http://schemas.microsoft.com/office/drawing/2014/main" id="{A03183A2-BC90-ED44-93FD-61051F752D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08797" y="3749445"/>
              <a:ext cx="1069059" cy="736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710D1B1-D376-9C4B-8408-43523E29146A}"/>
              </a:ext>
            </a:extLst>
          </p:cNvPr>
          <p:cNvGrpSpPr/>
          <p:nvPr/>
        </p:nvGrpSpPr>
        <p:grpSpPr>
          <a:xfrm>
            <a:off x="-10152" y="-1008"/>
            <a:ext cx="8658472" cy="935359"/>
            <a:chOff x="-17709" y="-1008"/>
            <a:chExt cx="8658472" cy="935359"/>
          </a:xfrm>
        </p:grpSpPr>
        <p:pic>
          <p:nvPicPr>
            <p:cNvPr id="1028" name="Picture 4" descr="See the source image">
              <a:extLst>
                <a:ext uri="{FF2B5EF4-FFF2-40B4-BE49-F238E27FC236}">
                  <a16:creationId xmlns:a16="http://schemas.microsoft.com/office/drawing/2014/main" id="{3303CED6-ABD6-DA49-AC15-213BA65FBB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7" b="42535"/>
            <a:stretch/>
          </p:blipFill>
          <p:spPr bwMode="auto">
            <a:xfrm>
              <a:off x="-17709" y="-1008"/>
              <a:ext cx="6216877" cy="935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8A4E130-DFDA-B543-BD7C-EAFECE1E9DD2}"/>
                </a:ext>
              </a:extLst>
            </p:cNvPr>
            <p:cNvGrpSpPr/>
            <p:nvPr/>
          </p:nvGrpSpPr>
          <p:grpSpPr>
            <a:xfrm>
              <a:off x="6199168" y="0"/>
              <a:ext cx="1512746" cy="933345"/>
              <a:chOff x="4179623" y="3119502"/>
              <a:chExt cx="4823476" cy="2905387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BE4962B3-D8A2-7544-B62D-E764285A6434}"/>
                  </a:ext>
                </a:extLst>
              </p:cNvPr>
              <p:cNvGrpSpPr/>
              <p:nvPr/>
            </p:nvGrpSpPr>
            <p:grpSpPr>
              <a:xfrm>
                <a:off x="4179623" y="3119502"/>
                <a:ext cx="4823476" cy="2905387"/>
                <a:chOff x="4179623" y="3119502"/>
                <a:chExt cx="4823476" cy="2905387"/>
              </a:xfrm>
            </p:grpSpPr>
            <p:pic>
              <p:nvPicPr>
                <p:cNvPr id="13" name="Picture 2" descr="See the source image">
                  <a:extLst>
                    <a:ext uri="{FF2B5EF4-FFF2-40B4-BE49-F238E27FC236}">
                      <a16:creationId xmlns:a16="http://schemas.microsoft.com/office/drawing/2014/main" id="{32625F21-5F5C-9940-B048-5FE05C07C5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artisticTexturizer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51" r="53545" b="-1"/>
                <a:stretch/>
              </p:blipFill>
              <p:spPr bwMode="auto">
                <a:xfrm>
                  <a:off x="4179623" y="3119502"/>
                  <a:ext cx="4823476" cy="29053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B3222365-4558-F14C-A4F4-F36646CC3B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620413" y="5732484"/>
                  <a:ext cx="1118138" cy="116286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BA644BF2-3C8A-3545-A54F-9E273180A7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620413" y="5629274"/>
                  <a:ext cx="1118138" cy="116286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B56929AD-9D3B-B84B-AC59-09B8AE0D67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620413" y="5526064"/>
                  <a:ext cx="1118138" cy="116286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6D5B5137-8F10-D643-ABFC-488C398B31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169144" y="5680407"/>
                  <a:ext cx="833955" cy="130305"/>
                </a:xfrm>
                <a:prstGeom prst="rect">
                  <a:avLst/>
                </a:prstGeom>
              </p:spPr>
            </p:pic>
          </p:grp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84D59A7-14BD-C84F-B654-205F6207F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26103" y="5467596"/>
                <a:ext cx="976996" cy="212811"/>
              </a:xfrm>
              <a:prstGeom prst="rect">
                <a:avLst/>
              </a:prstGeom>
            </p:spPr>
          </p:pic>
        </p:grpSp>
        <p:pic>
          <p:nvPicPr>
            <p:cNvPr id="39" name="Picture 2" descr="See the source image">
              <a:extLst>
                <a:ext uri="{FF2B5EF4-FFF2-40B4-BE49-F238E27FC236}">
                  <a16:creationId xmlns:a16="http://schemas.microsoft.com/office/drawing/2014/main" id="{751733B8-FF80-C145-8692-890D2FD7AF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26"/>
            <a:stretch/>
          </p:blipFill>
          <p:spPr bwMode="auto">
            <a:xfrm>
              <a:off x="7703169" y="0"/>
              <a:ext cx="937594" cy="9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F426114-008E-3D47-8DBE-E0B543E863DD}"/>
              </a:ext>
            </a:extLst>
          </p:cNvPr>
          <p:cNvSpPr txBox="1"/>
          <p:nvPr/>
        </p:nvSpPr>
        <p:spPr>
          <a:xfrm>
            <a:off x="3278424" y="586812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sz="2000" dirty="0" err="1">
                <a:latin typeface="Times New Roman" charset="0"/>
                <a:ea typeface="Times New Roman" charset="0"/>
                <a:cs typeface="Times New Roman" charset="0"/>
              </a:rPr>
              <a:t>华中师范大学</a:t>
            </a:r>
            <a:endParaRPr kumimoji="1"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985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D1CE0-BD1C-B745-9439-A723E1514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Charmonium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D3F68-9BFB-B04E-A9FC-F4C992896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10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89666D-D0D6-3A4A-A244-EC03FDEEC0AB}"/>
                  </a:ext>
                </a:extLst>
              </p:cNvPr>
              <p:cNvSpPr txBox="1"/>
              <p:nvPr/>
            </p:nvSpPr>
            <p:spPr>
              <a:xfrm>
                <a:off x="141341" y="721822"/>
                <a:ext cx="7805507" cy="392021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 lIns="36000" tIns="36000" rIns="36000" bIns="36000" rtlCol="0" anchor="ctr">
                <a:spAutoFit/>
              </a:bodyPr>
              <a:lstStyle/>
              <a:p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But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many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more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states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observed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: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𝑋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1" lang="zh-CN" altLang="en-US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1" lang="en-US" altLang="zh-CN" sz="20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𝑌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1" lang="zh-CN" altLang="en-US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sz="2000" b="0" i="1" smtClean="0">
                            <a:solidFill>
                              <a:srgbClr val="F4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solidFill>
                              <a:srgbClr val="F4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𝑍</m:t>
                        </m:r>
                      </m:e>
                      <m:sup>
                        <m:r>
                          <a:rPr kumimoji="1" lang="en-US" altLang="zh-CN" sz="2000" b="0" i="1" smtClean="0">
                            <a:solidFill>
                              <a:srgbClr val="F4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+/0</m:t>
                        </m:r>
                      </m:sup>
                    </m:sSup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1" lang="zh-CN" altLang="en-US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 </m:t>
                    </m:r>
                    <m:sSubSup>
                      <m:sSubSupPr>
                        <m:ctrlPr>
                          <a:rPr kumimoji="1"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,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beyond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constituents</a:t>
                </a:r>
                <a:endParaRPr kumimoji="1" lang="en-CN" sz="20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89666D-D0D6-3A4A-A244-EC03FDEEC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41" y="721822"/>
                <a:ext cx="7805507" cy="392021"/>
              </a:xfrm>
              <a:prstGeom prst="rect">
                <a:avLst/>
              </a:prstGeom>
              <a:blipFill>
                <a:blip r:embed="rId2"/>
                <a:stretch>
                  <a:fillRect l="-1297" t="-6250" b="-28125"/>
                </a:stretch>
              </a:blip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>
            <a:extLst>
              <a:ext uri="{FF2B5EF4-FFF2-40B4-BE49-F238E27FC236}">
                <a16:creationId xmlns:a16="http://schemas.microsoft.com/office/drawing/2014/main" id="{2BED7A97-5B74-C44A-A138-0D8B3FD90A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4473" b="72487"/>
          <a:stretch/>
        </p:blipFill>
        <p:spPr>
          <a:xfrm>
            <a:off x="1540267" y="1725348"/>
            <a:ext cx="315688" cy="140643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1C44075-0D25-7242-AA05-4B406CD7D64D}"/>
              </a:ext>
            </a:extLst>
          </p:cNvPr>
          <p:cNvGrpSpPr/>
          <p:nvPr/>
        </p:nvGrpSpPr>
        <p:grpSpPr>
          <a:xfrm>
            <a:off x="1855955" y="1625242"/>
            <a:ext cx="5363552" cy="4640195"/>
            <a:chOff x="1855955" y="1625242"/>
            <a:chExt cx="5363552" cy="464019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FA4D12-EA6E-514B-B98F-94C104304F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105" t="9230"/>
            <a:stretch/>
          </p:blipFill>
          <p:spPr>
            <a:xfrm>
              <a:off x="1855955" y="1625242"/>
              <a:ext cx="5363552" cy="4640195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DDBB28A-F519-004C-BDCD-34CC980D8349}"/>
                </a:ext>
              </a:extLst>
            </p:cNvPr>
            <p:cNvSpPr txBox="1"/>
            <p:nvPr/>
          </p:nvSpPr>
          <p:spPr>
            <a:xfrm>
              <a:off x="2916592" y="5522002"/>
              <a:ext cx="2255007" cy="276999"/>
            </a:xfrm>
            <a:prstGeom prst="rect">
              <a:avLst/>
            </a:prstGeom>
            <a:noFill/>
            <a:ln w="22225">
              <a:noFill/>
            </a:ln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>
              <a:spAutoFit/>
            </a:bodyPr>
            <a:lstStyle/>
            <a:p>
              <a:r>
                <a:rPr lang="en-US" sz="1200" dirty="0" err="1"/>
                <a:t>Rev.Mod.Phys</a:t>
              </a:r>
              <a:r>
                <a:rPr lang="en-US" sz="1200" dirty="0"/>
                <a:t>. 90 (2018) 015003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6C9CC89-9273-7A4A-91C1-1D9E353D5533}"/>
              </a:ext>
            </a:extLst>
          </p:cNvPr>
          <p:cNvGrpSpPr/>
          <p:nvPr/>
        </p:nvGrpSpPr>
        <p:grpSpPr>
          <a:xfrm>
            <a:off x="5454363" y="4189888"/>
            <a:ext cx="2852220" cy="1486224"/>
            <a:chOff x="5652666" y="4312777"/>
            <a:chExt cx="2852220" cy="1486224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24E82F0-065E-C342-BDD6-8AE1D35F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2666" y="4683478"/>
              <a:ext cx="2852220" cy="1115523"/>
            </a:xfrm>
            <a:prstGeom prst="rect">
              <a:avLst/>
            </a:prstGeom>
          </p:spPr>
        </p:pic>
        <p:sp>
          <p:nvSpPr>
            <p:cNvPr id="69" name="Left Brace 68">
              <a:extLst>
                <a:ext uri="{FF2B5EF4-FFF2-40B4-BE49-F238E27FC236}">
                  <a16:creationId xmlns:a16="http://schemas.microsoft.com/office/drawing/2014/main" id="{FD53BF65-EC6A-604F-9F61-10536EC15904}"/>
                </a:ext>
              </a:extLst>
            </p:cNvPr>
            <p:cNvSpPr/>
            <p:nvPr/>
          </p:nvSpPr>
          <p:spPr>
            <a:xfrm rot="5400000">
              <a:off x="7096102" y="4266918"/>
              <a:ext cx="241064" cy="717841"/>
            </a:xfrm>
            <a:prstGeom prst="leftBrace">
              <a:avLst>
                <a:gd name="adj1" fmla="val 36302"/>
                <a:gd name="adj2" fmla="val 50000"/>
              </a:avLst>
            </a:prstGeom>
            <a:ln w="15875">
              <a:solidFill>
                <a:srgbClr val="2E91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DAC908ED-C202-A64E-81F9-DF94D6BEBE26}"/>
                    </a:ext>
                  </a:extLst>
                </p:cNvPr>
                <p:cNvSpPr txBox="1"/>
                <p:nvPr/>
              </p:nvSpPr>
              <p:spPr>
                <a:xfrm>
                  <a:off x="6670772" y="4312777"/>
                  <a:ext cx="1029802" cy="261610"/>
                </a:xfrm>
                <a:prstGeom prst="rect">
                  <a:avLst/>
                </a:prstGeom>
                <a:noFill/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kumimoji="1" lang="en-US" altLang="zh-CN" sz="1100" b="0" i="1" smtClean="0">
                          <a:solidFill>
                            <a:srgbClr val="2E91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1100" b="0" i="1" smtClean="0">
                              <a:solidFill>
                                <a:srgbClr val="2E91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100" b="0" i="1" smtClean="0">
                              <a:solidFill>
                                <a:srgbClr val="2E91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acc>
                    </m:oMath>
                  </a14:m>
                  <a:r>
                    <a:rPr kumimoji="1" lang="zh-CN" altLang="en-US" sz="1100" b="0" dirty="0">
                      <a:solidFill>
                        <a:srgbClr val="2E9100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100" b="0" dirty="0">
                      <a:solidFill>
                        <a:srgbClr val="2E9100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states</a:t>
                  </a:r>
                  <a:endParaRPr kumimoji="1" lang="en-CN" sz="1100" b="0" dirty="0">
                    <a:solidFill>
                      <a:srgbClr val="2E91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DAC908ED-C202-A64E-81F9-DF94D6BEBE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0772" y="4312777"/>
                  <a:ext cx="1029802" cy="261610"/>
                </a:xfrm>
                <a:prstGeom prst="rect">
                  <a:avLst/>
                </a:prstGeom>
                <a:blipFill>
                  <a:blip r:embed="rId5"/>
                  <a:stretch>
                    <a:fillRect b="-18182"/>
                  </a:stretch>
                </a:blipFill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A626B6C-DCAC-490E-3E00-8F858C43EF0D}"/>
              </a:ext>
            </a:extLst>
          </p:cNvPr>
          <p:cNvGrpSpPr>
            <a:grpSpLocks noChangeAspect="1"/>
          </p:cNvGrpSpPr>
          <p:nvPr/>
        </p:nvGrpSpPr>
        <p:grpSpPr>
          <a:xfrm>
            <a:off x="6987370" y="1134059"/>
            <a:ext cx="1440000" cy="1440000"/>
            <a:chOff x="5511023" y="2932362"/>
            <a:chExt cx="2228734" cy="214078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5E3CB50-4E0F-0F5C-3191-0AFA496B839E}"/>
                </a:ext>
              </a:extLst>
            </p:cNvPr>
            <p:cNvGrpSpPr/>
            <p:nvPr/>
          </p:nvGrpSpPr>
          <p:grpSpPr>
            <a:xfrm>
              <a:off x="5511023" y="2932362"/>
              <a:ext cx="2228734" cy="2140784"/>
              <a:chOff x="4988069" y="2286617"/>
              <a:chExt cx="2811225" cy="2636972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3286944-97C2-B469-7AA5-73E788B216F9}"/>
                  </a:ext>
                </a:extLst>
              </p:cNvPr>
              <p:cNvGrpSpPr/>
              <p:nvPr/>
            </p:nvGrpSpPr>
            <p:grpSpPr>
              <a:xfrm>
                <a:off x="4988069" y="2286617"/>
                <a:ext cx="2811225" cy="2636972"/>
                <a:chOff x="4988069" y="2286617"/>
                <a:chExt cx="2811225" cy="2636972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F29D01EA-9CB7-C1A6-B29C-B0AF45652F5B}"/>
                    </a:ext>
                  </a:extLst>
                </p:cNvPr>
                <p:cNvGrpSpPr/>
                <p:nvPr/>
              </p:nvGrpSpPr>
              <p:grpSpPr>
                <a:xfrm>
                  <a:off x="4988069" y="2286617"/>
                  <a:ext cx="2811225" cy="2636972"/>
                  <a:chOff x="878655" y="2868706"/>
                  <a:chExt cx="2393462" cy="2282222"/>
                </a:xfrm>
              </p:grpSpPr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4A09FA4A-123F-C4C8-05DB-CFA8233FA46D}"/>
                      </a:ext>
                    </a:extLst>
                  </p:cNvPr>
                  <p:cNvGrpSpPr/>
                  <p:nvPr/>
                </p:nvGrpSpPr>
                <p:grpSpPr>
                  <a:xfrm>
                    <a:off x="878655" y="2868706"/>
                    <a:ext cx="2393462" cy="2282222"/>
                    <a:chOff x="3388659" y="4168588"/>
                    <a:chExt cx="1800000" cy="1800000"/>
                  </a:xfrm>
                </p:grpSpPr>
                <p:sp>
                  <p:nvSpPr>
                    <p:cNvPr id="17" name="Oval 16">
                      <a:extLst>
                        <a:ext uri="{FF2B5EF4-FFF2-40B4-BE49-F238E27FC236}">
                          <a16:creationId xmlns:a16="http://schemas.microsoft.com/office/drawing/2014/main" id="{26F3FC97-3714-8B1B-31C1-7BDEC2DFDB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8659" y="4168588"/>
                      <a:ext cx="1800000" cy="1800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9000">
                          <a:srgbClr val="FFA9AC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0" name="Oval 19">
                          <a:extLst>
                            <a:ext uri="{FF2B5EF4-FFF2-40B4-BE49-F238E27FC236}">
                              <a16:creationId xmlns:a16="http://schemas.microsoft.com/office/drawing/2014/main" id="{AF5C207D-6999-4852-4BB9-730B65641A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91005" y="4404935"/>
                          <a:ext cx="432000" cy="43200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bg1"/>
                            </a:gs>
                            <a:gs pos="99000">
                              <a:schemeClr val="accent6">
                                <a:lumMod val="60000"/>
                                <a:lumOff val="40000"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zh-CN" altLang="en-US" sz="4400" b="1" i="1" smtClean="0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2000" b="1" dirty="0">
                            <a:solidFill>
                              <a:srgbClr val="FF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33" name="Oval 32">
                          <a:extLst>
                            <a:ext uri="{FF2B5EF4-FFF2-40B4-BE49-F238E27FC236}">
                              <a16:creationId xmlns:a16="http://schemas.microsoft.com/office/drawing/2014/main" id="{685ACD57-A0BD-8260-F8D3-EAA874C5F7B6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891005" y="4404935"/>
                          <a:ext cx="432000" cy="432000"/>
                        </a:xfrm>
                        <a:prstGeom prst="ellipse">
                          <a:avLst/>
                        </a:prstGeom>
                        <a:blipFill>
                          <a:blip r:embed="rId6"/>
                          <a:stretch>
                            <a:fillRect l="-22727" t="-23810" r="-2273" b="-61905"/>
                          </a:stretch>
                        </a:blipFill>
                        <a:ln>
                          <a:solidFill>
                            <a:srgbClr val="00B05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1" name="Oval 20">
                          <a:extLst>
                            <a:ext uri="{FF2B5EF4-FFF2-40B4-BE49-F238E27FC236}">
                              <a16:creationId xmlns:a16="http://schemas.microsoft.com/office/drawing/2014/main" id="{A818026E-5BD4-11E6-680F-69AA31AEB946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567056" y="4932123"/>
                          <a:ext cx="581496" cy="605389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bg1"/>
                            </a:gs>
                            <a:gs pos="99000">
                              <a:schemeClr val="accent1">
                                <a:lumMod val="75000"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zh-CN" altLang="en-US" sz="4400" b="1" i="1" smtClean="0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2000" b="1" dirty="0">
                            <a:solidFill>
                              <a:srgbClr val="FF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34" name="Oval 33">
                          <a:extLst>
                            <a:ext uri="{FF2B5EF4-FFF2-40B4-BE49-F238E27FC236}">
                              <a16:creationId xmlns:a16="http://schemas.microsoft.com/office/drawing/2014/main" id="{15EA0E34-452C-2D1B-A6AF-14736F3C63A8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567056" y="4932123"/>
                          <a:ext cx="581496" cy="605389"/>
                        </a:xfrm>
                        <a:prstGeom prst="ellipse">
                          <a:avLst/>
                        </a:prstGeom>
                        <a:blipFill>
                          <a:blip r:embed="rId7"/>
                          <a:stretch>
                            <a:fillRect l="-6897" t="-3390" b="-28814"/>
                          </a:stretch>
                        </a:blipFill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72034A30-602D-6E20-BE93-8268371D968F}"/>
                      </a:ext>
                    </a:extLst>
                  </p:cNvPr>
                  <p:cNvGrpSpPr/>
                  <p:nvPr/>
                </p:nvGrpSpPr>
                <p:grpSpPr>
                  <a:xfrm>
                    <a:off x="1067620" y="2979770"/>
                    <a:ext cx="998288" cy="1232283"/>
                    <a:chOff x="1067620" y="2979770"/>
                    <a:chExt cx="998288" cy="1232283"/>
                  </a:xfrm>
                </p:grpSpPr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15" name="TextBox 14">
                          <a:extLst>
                            <a:ext uri="{FF2B5EF4-FFF2-40B4-BE49-F238E27FC236}">
                              <a16:creationId xmlns:a16="http://schemas.microsoft.com/office/drawing/2014/main" id="{846951E6-8E71-FAC8-DDBD-2416D1779B6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067620" y="3599399"/>
                          <a:ext cx="568023" cy="61265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1" i="1" smtClean="0">
                                    <a:latin typeface="Cambria Math" charset="0"/>
                                    <a:ea typeface="Comic Sans MS" charset="0"/>
                                    <a:cs typeface="Comic Sans MS" charset="0"/>
                                  </a:rPr>
                                  <m:t>𝒄</m:t>
                                </m:r>
                              </m:oMath>
                            </m:oMathPara>
                          </a14:m>
                          <a:endParaRPr lang="en-US" sz="4000" b="1" dirty="0">
                            <a:latin typeface="Comic Sans MS" charset="0"/>
                            <a:ea typeface="Comic Sans MS" charset="0"/>
                            <a:cs typeface="Comic Sans MS" charset="0"/>
                          </a:endParaRPr>
                        </a:p>
                      </p:txBody>
                    </p:sp>
                  </mc:Choice>
                  <mc:Fallback>
                    <p:sp>
                      <p:nvSpPr>
                        <p:cNvPr id="15" name="TextBox 14">
                          <a:extLst>
                            <a:ext uri="{FF2B5EF4-FFF2-40B4-BE49-F238E27FC236}">
                              <a16:creationId xmlns:a16="http://schemas.microsoft.com/office/drawing/2014/main" id="{846951E6-8E71-FAC8-DDBD-2416D1779B68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067620" y="3599399"/>
                          <a:ext cx="568023" cy="612654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 l="-10714" r="-35714" b="-70968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16" name="TextBox 15">
                          <a:extLst>
                            <a:ext uri="{FF2B5EF4-FFF2-40B4-BE49-F238E27FC236}">
                              <a16:creationId xmlns:a16="http://schemas.microsoft.com/office/drawing/2014/main" id="{F4E9F423-F765-C541-82A5-CDACA2C0389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502477" y="2979770"/>
                          <a:ext cx="563431" cy="55282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800" b="1" i="1" smtClean="0">
                                    <a:latin typeface="Cambria Math" panose="02040503050406030204" pitchFamily="18" charset="0"/>
                                    <a:ea typeface="Comic Sans MS" charset="0"/>
                                    <a:cs typeface="Comic Sans MS" charset="0"/>
                                  </a:rPr>
                                  <m:t>𝒒</m:t>
                                </m:r>
                              </m:oMath>
                            </m:oMathPara>
                          </a14:m>
                          <a:endParaRPr lang="en-US" sz="2800" b="1" dirty="0">
                            <a:latin typeface="Comic Sans MS" charset="0"/>
                            <a:ea typeface="Comic Sans MS" charset="0"/>
                            <a:cs typeface="Comic Sans MS" charset="0"/>
                          </a:endParaRPr>
                        </a:p>
                      </p:txBody>
                    </p:sp>
                  </mc:Choice>
                  <mc:Fallback>
                    <p:sp>
                      <p:nvSpPr>
                        <p:cNvPr id="16" name="TextBox 15">
                          <a:extLst>
                            <a:ext uri="{FF2B5EF4-FFF2-40B4-BE49-F238E27FC236}">
                              <a16:creationId xmlns:a16="http://schemas.microsoft.com/office/drawing/2014/main" id="{F4E9F423-F765-C541-82A5-CDACA2C03897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502477" y="2979770"/>
                          <a:ext cx="563431" cy="552827"/>
                        </a:xfrm>
                        <a:prstGeom prst="rect">
                          <a:avLst/>
                        </a:prstGeom>
                        <a:blipFill>
                          <a:blip r:embed="rId9"/>
                          <a:stretch>
                            <a:fillRect l="-10714" r="-25000" b="-6785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Oval 10">
                      <a:extLst>
                        <a:ext uri="{FF2B5EF4-FFF2-40B4-BE49-F238E27FC236}">
                          <a16:creationId xmlns:a16="http://schemas.microsoft.com/office/drawing/2014/main" id="{32F3060B-9D8B-08A6-C1EB-6892BFFCA09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32927" y="3595968"/>
                      <a:ext cx="908176" cy="886881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bg1"/>
                        </a:gs>
                        <a:gs pos="99000">
                          <a:schemeClr val="accent1">
                            <a:lumMod val="7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zh-CN" altLang="en-US" sz="4400" b="1" i="1" smtClean="0">
                                <a:solidFill>
                                  <a:srgbClr val="0000FE"/>
                                </a:solidFill>
                                <a:latin typeface="Cambria Math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15AFE16E-4F93-B76C-7F25-995CE0CDC96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332927" y="3595968"/>
                      <a:ext cx="908176" cy="886881"/>
                    </a:xfrm>
                    <a:prstGeom prst="ellipse">
                      <a:avLst/>
                    </a:prstGeom>
                    <a:blipFill>
                      <a:blip r:embed="rId10"/>
                      <a:stretch>
                        <a:fillRect l="-5085" t="-3390" b="-28814"/>
                      </a:stretch>
                    </a:blipFill>
                    <a:ln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055E027E-1A46-B053-85BF-B2DBF66E0943}"/>
                      </a:ext>
                    </a:extLst>
                  </p:cNvPr>
                  <p:cNvSpPr txBox="1"/>
                  <p:nvPr/>
                </p:nvSpPr>
                <p:spPr>
                  <a:xfrm>
                    <a:off x="6409717" y="3381219"/>
                    <a:ext cx="754593" cy="8719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zh-CN" sz="4000" b="1" i="1" smtClean="0">
                                  <a:latin typeface="Cambria Math" panose="02040503050406030204" pitchFamily="18" charset="0"/>
                                  <a:ea typeface="Comic Sans MS" charset="0"/>
                                  <a:cs typeface="Comic Sans MS" charset="0"/>
                                </a:rPr>
                              </m:ctrlPr>
                            </m:accPr>
                            <m:e>
                              <m:r>
                                <a:rPr lang="en-US" sz="4000" b="1" i="1" smtClean="0"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𝒄</m:t>
                              </m:r>
                            </m:e>
                          </m:acc>
                        </m:oMath>
                      </m:oMathPara>
                    </a14:m>
                    <a:endParaRPr lang="en-US" sz="4000" b="1" dirty="0">
                      <a:latin typeface="Comic Sans MS" charset="0"/>
                      <a:ea typeface="Comic Sans MS" charset="0"/>
                      <a:cs typeface="Comic Sans MS" charset="0"/>
                    </a:endParaRPr>
                  </a:p>
                </p:txBody>
              </p:sp>
            </mc:Choice>
            <mc:Fallback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055E027E-1A46-B053-85BF-B2DBF66E094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09717" y="3381219"/>
                    <a:ext cx="754593" cy="87195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9677" r="-25806" b="-39474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E3EFEEF0-43A2-4BC7-86CB-65639D9BD96E}"/>
                    </a:ext>
                  </a:extLst>
                </p:cNvPr>
                <p:cNvSpPr/>
                <p:nvPr/>
              </p:nvSpPr>
              <p:spPr>
                <a:xfrm>
                  <a:off x="6809450" y="3356226"/>
                  <a:ext cx="534896" cy="5137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99000">
                      <a:schemeClr val="accent6">
                        <a:lumMod val="60000"/>
                        <a:lumOff val="4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4400" b="1" i="1" smtClean="0">
                            <a:solidFill>
                              <a:srgbClr val="0000FE"/>
                            </a:solidFill>
                            <a:latin typeface="Cambria Math" charset="0"/>
                          </a:rPr>
                          <m:t> 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58BDD3A8-845C-6A8C-B2CE-FB305EA35C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9450" y="3356226"/>
                  <a:ext cx="534896" cy="513788"/>
                </a:xfrm>
                <a:prstGeom prst="ellipse">
                  <a:avLst/>
                </a:prstGeom>
                <a:blipFill>
                  <a:blip r:embed="rId11"/>
                  <a:stretch>
                    <a:fillRect l="-25581" t="-23810" r="-2326" b="-61905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B9C04AD-DFBB-43C6-C7BC-F4C441DD957B}"/>
                    </a:ext>
                  </a:extLst>
                </p:cNvPr>
                <p:cNvSpPr txBox="1"/>
                <p:nvPr/>
              </p:nvSpPr>
              <p:spPr>
                <a:xfrm>
                  <a:off x="6787911" y="3181578"/>
                  <a:ext cx="524653" cy="518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2800" b="1" i="1" smtClean="0">
                                <a:latin typeface="Cambria Math" panose="02040503050406030204" pitchFamily="18" charset="0"/>
                                <a:ea typeface="Comic Sans MS" charset="0"/>
                                <a:cs typeface="Comic Sans MS" charset="0"/>
                              </a:rPr>
                            </m:ctrlPr>
                          </m:accPr>
                          <m:e>
                            <m:r>
                              <a:rPr lang="en-US" altLang="zh-CN" sz="2800" b="1" i="1" smtClean="0">
                                <a:latin typeface="Cambria Math" panose="02040503050406030204" pitchFamily="18" charset="0"/>
                                <a:ea typeface="Comic Sans MS" charset="0"/>
                                <a:cs typeface="Comic Sans MS" charset="0"/>
                              </a:rPr>
                              <m:t>𝒒</m:t>
                            </m:r>
                          </m:e>
                        </m:acc>
                      </m:oMath>
                    </m:oMathPara>
                  </a14:m>
                  <a:endParaRPr lang="en-US" sz="2800" b="1" dirty="0">
                    <a:latin typeface="Comic Sans MS" charset="0"/>
                    <a:ea typeface="Comic Sans MS" charset="0"/>
                    <a:cs typeface="Comic Sans MS" charset="0"/>
                  </a:endParaRPr>
                </a:p>
              </p:txBody>
            </p:sp>
          </mc:Choice>
          <mc:Fallback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B9C04AD-DFBB-43C6-C7BC-F4C441DD95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7911" y="3181578"/>
                  <a:ext cx="524653" cy="518565"/>
                </a:xfrm>
                <a:prstGeom prst="rect">
                  <a:avLst/>
                </a:prstGeom>
                <a:blipFill>
                  <a:blip r:embed="rId12"/>
                  <a:stretch>
                    <a:fillRect l="-11111" r="-29630" b="-6551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489505B-4587-FB8A-2945-0EBB2CD8216E}"/>
                  </a:ext>
                </a:extLst>
              </p:cNvPr>
              <p:cNvSpPr txBox="1"/>
              <p:nvPr/>
            </p:nvSpPr>
            <p:spPr>
              <a:xfrm>
                <a:off x="601135" y="1104538"/>
                <a:ext cx="4350028" cy="42010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lIns="36000" tIns="36000" rIns="36000" bIns="36000" rtlCol="0" anchor="ctr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4430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kumimoji="1" lang="en-US" altLang="zh-CN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</m:acc>
                          <m:r>
                            <a:rPr kumimoji="1" lang="en-US" altLang="zh-CN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kumimoji="1" lang="en-US" altLang="zh-CN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kumimoji="1" lang="en-US" altLang="zh-CN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kumimoji="1" lang="en-US" altLang="zh-CN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kumimoji="1" lang="en-GB" sz="20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489505B-4587-FB8A-2945-0EBB2CD82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135" y="1104538"/>
                <a:ext cx="4350028" cy="420106"/>
              </a:xfrm>
              <a:prstGeom prst="rect">
                <a:avLst/>
              </a:prstGeom>
              <a:blipFill>
                <a:blip r:embed="rId13"/>
                <a:stretch>
                  <a:fillRect b="-11429"/>
                </a:stretch>
              </a:blip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9674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5CA94-1F6E-3A48-ABF9-C1A577723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Exotic</a:t>
            </a:r>
            <a:r>
              <a:rPr lang="zh-CN" altLang="en-US" dirty="0"/>
              <a:t> </a:t>
            </a:r>
            <a:r>
              <a:rPr lang="en-US" altLang="zh-CN" dirty="0"/>
              <a:t>hadrons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A447EB-E7A5-084F-B3AE-66EAED52CC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2346" y="681173"/>
                <a:ext cx="3612103" cy="211519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Classification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hadrons</a:t>
                </a:r>
              </a:p>
              <a:p>
                <a:pPr lvl="1"/>
                <a:r>
                  <a:rPr lang="en-US" altLang="zh-CN" dirty="0"/>
                  <a:t>Mesons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altLang="zh-CN" b="0" i="1" dirty="0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altLang="zh-CN" dirty="0">
                  <a:solidFill>
                    <a:srgbClr val="2A00FF"/>
                  </a:solidFill>
                </a:endParaRPr>
              </a:p>
              <a:p>
                <a:pPr lvl="1"/>
                <a:r>
                  <a:rPr lang="en-US" altLang="zh-CN" dirty="0"/>
                  <a:t>Baryons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2A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</a:rPr>
                      <m:t>′′</m:t>
                    </m:r>
                  </m:oMath>
                </a14:m>
                <a:endParaRPr lang="en-CN" dirty="0"/>
              </a:p>
              <a:p>
                <a:pPr lvl="1"/>
                <a:r>
                  <a:rPr lang="en-US" altLang="zh-CN" dirty="0"/>
                  <a:t>Exotic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hadrons</a:t>
                </a:r>
                <a:r>
                  <a:rPr lang="zh-CN" altLang="en-US" dirty="0"/>
                  <a:t> </a:t>
                </a:r>
                <a:endParaRPr lang="en-US" altLang="zh-CN" dirty="0"/>
              </a:p>
              <a:p>
                <a:pPr lvl="2"/>
                <a:r>
                  <a:rPr lang="en-US" altLang="zh-CN" b="0" dirty="0"/>
                  <a:t>&gt;3</a:t>
                </a:r>
                <a:r>
                  <a:rPr lang="zh-CN" altLang="en-US" b="0" dirty="0"/>
                  <a:t> </a:t>
                </a:r>
                <a:r>
                  <a:rPr lang="en-US" altLang="zh-CN" b="0" dirty="0"/>
                  <a:t>quarks:</a:t>
                </a:r>
                <a:r>
                  <a:rPr lang="zh-CN" altLang="en-US" b="0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</a:rPr>
                      <m:t>𝑞𝑞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altLang="zh-CN" dirty="0"/>
                  <a:t>,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2A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i="1">
                        <a:solidFill>
                          <a:srgbClr val="2A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altLang="zh-CN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endParaRPr lang="en-US" altLang="zh-CN" dirty="0"/>
              </a:p>
              <a:p>
                <a:pPr lvl="2"/>
                <a:r>
                  <a:rPr lang="en-US" altLang="zh-CN" b="0" dirty="0"/>
                  <a:t>With</a:t>
                </a:r>
                <a:r>
                  <a:rPr lang="zh-CN" altLang="en-US" b="0" dirty="0"/>
                  <a:t> </a:t>
                </a:r>
                <a:r>
                  <a:rPr lang="en-US" altLang="zh-CN" b="0" dirty="0"/>
                  <a:t>gluons:</a:t>
                </a:r>
                <a:r>
                  <a:rPr lang="zh-CN" altLang="en-US" b="0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altLang="zh-CN" b="0" i="1" dirty="0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zh-CN" dirty="0">
                    <a:solidFill>
                      <a:srgbClr val="2A00FF"/>
                    </a:solidFill>
                  </a:rPr>
                  <a:t>,</a:t>
                </a:r>
                <a:r>
                  <a:rPr lang="zh-CN" altLang="en-US" dirty="0">
                    <a:solidFill>
                      <a:srgbClr val="2A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</a:rPr>
                      <m:t>𝑔𝑔</m:t>
                    </m:r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A447EB-E7A5-084F-B3AE-66EAED52CC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346" y="681173"/>
                <a:ext cx="3612103" cy="2115190"/>
              </a:xfrm>
              <a:blipFill>
                <a:blip r:embed="rId2"/>
                <a:stretch>
                  <a:fillRect l="-1404" t="-297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79FAE-A1BE-6344-AE46-2E6CC2758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11</a:t>
            </a:fld>
            <a:endParaRPr kumimoji="1" lang="zh-CN" alt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C73AC7-FFE2-DC40-8CE6-649A34C54BD7}"/>
              </a:ext>
            </a:extLst>
          </p:cNvPr>
          <p:cNvGrpSpPr/>
          <p:nvPr/>
        </p:nvGrpSpPr>
        <p:grpSpPr>
          <a:xfrm>
            <a:off x="4435920" y="702643"/>
            <a:ext cx="3621214" cy="2311509"/>
            <a:chOff x="3173809" y="714703"/>
            <a:chExt cx="3621214" cy="2311509"/>
          </a:xfrm>
        </p:grpSpPr>
        <p:pic>
          <p:nvPicPr>
            <p:cNvPr id="9" name="图片 77">
              <a:extLst>
                <a:ext uri="{FF2B5EF4-FFF2-40B4-BE49-F238E27FC236}">
                  <a16:creationId xmlns:a16="http://schemas.microsoft.com/office/drawing/2014/main" id="{F00E2CB6-EBF1-3C4F-86D7-DFCBB4DCC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97" t="6540" r="20058" b="70200"/>
            <a:stretch/>
          </p:blipFill>
          <p:spPr>
            <a:xfrm>
              <a:off x="3321013" y="714703"/>
              <a:ext cx="915676" cy="854680"/>
            </a:xfrm>
            <a:prstGeom prst="rect">
              <a:avLst/>
            </a:prstGeom>
          </p:spPr>
        </p:pic>
        <p:pic>
          <p:nvPicPr>
            <p:cNvPr id="10" name="图片 78">
              <a:extLst>
                <a:ext uri="{FF2B5EF4-FFF2-40B4-BE49-F238E27FC236}">
                  <a16:creationId xmlns:a16="http://schemas.microsoft.com/office/drawing/2014/main" id="{473DF1FA-2EB5-DF44-AB41-24617028C8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19" t="36351" r="19137" b="40549"/>
            <a:stretch/>
          </p:blipFill>
          <p:spPr>
            <a:xfrm>
              <a:off x="4581916" y="714703"/>
              <a:ext cx="922006" cy="854680"/>
            </a:xfrm>
            <a:prstGeom prst="rect">
              <a:avLst/>
            </a:prstGeom>
          </p:spPr>
        </p:pic>
        <p:pic>
          <p:nvPicPr>
            <p:cNvPr id="12" name="图片 6">
              <a:extLst>
                <a:ext uri="{FF2B5EF4-FFF2-40B4-BE49-F238E27FC236}">
                  <a16:creationId xmlns:a16="http://schemas.microsoft.com/office/drawing/2014/main" id="{93637A7F-F9F7-EB42-A41F-66C70879C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0065" t="20436" r="10241" b="57668"/>
            <a:stretch/>
          </p:blipFill>
          <p:spPr>
            <a:xfrm>
              <a:off x="3173809" y="1912506"/>
              <a:ext cx="1146173" cy="818695"/>
            </a:xfrm>
            <a:prstGeom prst="rect">
              <a:avLst/>
            </a:prstGeom>
          </p:spPr>
        </p:pic>
        <p:pic>
          <p:nvPicPr>
            <p:cNvPr id="14" name="图片 12">
              <a:extLst>
                <a:ext uri="{FF2B5EF4-FFF2-40B4-BE49-F238E27FC236}">
                  <a16:creationId xmlns:a16="http://schemas.microsoft.com/office/drawing/2014/main" id="{A84A9DC0-DED3-3F4C-B3EC-243543CD3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73" t="67440" r="12173" b="3802"/>
            <a:stretch/>
          </p:blipFill>
          <p:spPr>
            <a:xfrm>
              <a:off x="5860909" y="724959"/>
              <a:ext cx="881425" cy="862165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B9DA2E4-8B7D-BE4E-8D56-4428AD789018}"/>
                </a:ext>
              </a:extLst>
            </p:cNvPr>
            <p:cNvGrpSpPr/>
            <p:nvPr/>
          </p:nvGrpSpPr>
          <p:grpSpPr>
            <a:xfrm>
              <a:off x="3373157" y="1538624"/>
              <a:ext cx="3421866" cy="1487588"/>
              <a:chOff x="3373157" y="1538624"/>
              <a:chExt cx="3421866" cy="148758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文本框 74">
                    <a:extLst>
                      <a:ext uri="{FF2B5EF4-FFF2-40B4-BE49-F238E27FC236}">
                        <a16:creationId xmlns:a16="http://schemas.microsoft.com/office/drawing/2014/main" id="{E50F6329-926C-D144-B439-6448464529A5}"/>
                      </a:ext>
                    </a:extLst>
                  </p:cNvPr>
                  <p:cNvSpPr txBox="1"/>
                  <p:nvPr/>
                </p:nvSpPr>
                <p:spPr>
                  <a:xfrm>
                    <a:off x="3509403" y="1573116"/>
                    <a:ext cx="51648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800" i="1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b="0" i="1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oMath>
                      </m:oMathPara>
                    </a14:m>
                    <a:endParaRPr lang="zh-CN" altLang="en-US" sz="1800" dirty="0">
                      <a:solidFill>
                        <a:srgbClr val="2A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" name="文本框 74">
                    <a:extLst>
                      <a:ext uri="{FF2B5EF4-FFF2-40B4-BE49-F238E27FC236}">
                        <a16:creationId xmlns:a16="http://schemas.microsoft.com/office/drawing/2014/main" id="{E50F6329-926C-D144-B439-6448464529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09403" y="1573116"/>
                    <a:ext cx="516488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6452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文本框 75">
                    <a:extLst>
                      <a:ext uri="{FF2B5EF4-FFF2-40B4-BE49-F238E27FC236}">
                        <a16:creationId xmlns:a16="http://schemas.microsoft.com/office/drawing/2014/main" id="{412E4391-4C8C-714C-A32A-C90025C0F025}"/>
                      </a:ext>
                    </a:extLst>
                  </p:cNvPr>
                  <p:cNvSpPr txBox="1"/>
                  <p:nvPr/>
                </p:nvSpPr>
                <p:spPr>
                  <a:xfrm>
                    <a:off x="4670898" y="1538624"/>
                    <a:ext cx="61965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800" b="0" i="1" smtClean="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</a:rPr>
                            <m:t>𝑞𝑞𝑞</m:t>
                          </m:r>
                        </m:oMath>
                      </m:oMathPara>
                    </a14:m>
                    <a:endParaRPr lang="zh-CN" altLang="en-US" sz="1800" dirty="0">
                      <a:solidFill>
                        <a:srgbClr val="2A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文本框 75">
                    <a:extLst>
                      <a:ext uri="{FF2B5EF4-FFF2-40B4-BE49-F238E27FC236}">
                        <a16:creationId xmlns:a16="http://schemas.microsoft.com/office/drawing/2014/main" id="{412E4391-4C8C-714C-A32A-C90025C0F02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70898" y="1538624"/>
                    <a:ext cx="619657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文本框 9">
                    <a:extLst>
                      <a:ext uri="{FF2B5EF4-FFF2-40B4-BE49-F238E27FC236}">
                        <a16:creationId xmlns:a16="http://schemas.microsoft.com/office/drawing/2014/main" id="{B1F00DBD-15D0-F749-801A-3D939E9EFED3}"/>
                      </a:ext>
                    </a:extLst>
                  </p:cNvPr>
                  <p:cNvSpPr txBox="1"/>
                  <p:nvPr/>
                </p:nvSpPr>
                <p:spPr>
                  <a:xfrm>
                    <a:off x="3373157" y="2656880"/>
                    <a:ext cx="87671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𝑞𝑞𝑞𝑞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8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b="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oMath>
                      </m:oMathPara>
                    </a14:m>
                    <a:endParaRPr lang="zh-CN" altLang="en-US" sz="1800" dirty="0">
                      <a:solidFill>
                        <a:srgbClr val="00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文本框 9">
                    <a:extLst>
                      <a:ext uri="{FF2B5EF4-FFF2-40B4-BE49-F238E27FC236}">
                        <a16:creationId xmlns:a16="http://schemas.microsoft.com/office/drawing/2014/main" id="{B1F00DBD-15D0-F749-801A-3D939E9EFED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73157" y="2656880"/>
                    <a:ext cx="876715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文本框 15">
                    <a:extLst>
                      <a:ext uri="{FF2B5EF4-FFF2-40B4-BE49-F238E27FC236}">
                        <a16:creationId xmlns:a16="http://schemas.microsoft.com/office/drawing/2014/main" id="{BAAB5AFA-7B83-4E49-88F2-38CF4AC49DCD}"/>
                      </a:ext>
                    </a:extLst>
                  </p:cNvPr>
                  <p:cNvSpPr txBox="1"/>
                  <p:nvPr/>
                </p:nvSpPr>
                <p:spPr>
                  <a:xfrm>
                    <a:off x="6036354" y="1615644"/>
                    <a:ext cx="75866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𝑞𝑞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8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b="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en-US" altLang="zh-CN" sz="18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b="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oMath>
                      </m:oMathPara>
                    </a14:m>
                    <a:endParaRPr lang="zh-CN" altLang="en-US" sz="1800" dirty="0">
                      <a:solidFill>
                        <a:srgbClr val="00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文本框 15">
                    <a:extLst>
                      <a:ext uri="{FF2B5EF4-FFF2-40B4-BE49-F238E27FC236}">
                        <a16:creationId xmlns:a16="http://schemas.microsoft.com/office/drawing/2014/main" id="{BAAB5AFA-7B83-4E49-88F2-38CF4AC49DC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36354" y="1615644"/>
                    <a:ext cx="758669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8" name="组合 5">
            <a:extLst>
              <a:ext uri="{FF2B5EF4-FFF2-40B4-BE49-F238E27FC236}">
                <a16:creationId xmlns:a16="http://schemas.microsoft.com/office/drawing/2014/main" id="{554D47C4-C038-724C-B9B4-5F0BDD5442A2}"/>
              </a:ext>
            </a:extLst>
          </p:cNvPr>
          <p:cNvGrpSpPr/>
          <p:nvPr/>
        </p:nvGrpSpPr>
        <p:grpSpPr>
          <a:xfrm>
            <a:off x="5800993" y="1929509"/>
            <a:ext cx="1000645" cy="985906"/>
            <a:chOff x="4503649" y="4374880"/>
            <a:chExt cx="1000645" cy="985906"/>
          </a:xfrm>
        </p:grpSpPr>
        <p:pic>
          <p:nvPicPr>
            <p:cNvPr id="19" name="Picture 22">
              <a:extLst>
                <a:ext uri="{FF2B5EF4-FFF2-40B4-BE49-F238E27FC236}">
                  <a16:creationId xmlns:a16="http://schemas.microsoft.com/office/drawing/2014/main" id="{241C4512-4811-E24A-9C3C-0F5FAEBC1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833" y="4519862"/>
              <a:ext cx="830412" cy="840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24">
              <a:extLst>
                <a:ext uri="{FF2B5EF4-FFF2-40B4-BE49-F238E27FC236}">
                  <a16:creationId xmlns:a16="http://schemas.microsoft.com/office/drawing/2014/main" id="{03BDA276-5827-5D4C-A942-C63BAA84A4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9020" y="4991454"/>
              <a:ext cx="2952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800" dirty="0">
                  <a:solidFill>
                    <a:srgbClr val="2A00FF"/>
                  </a:solidFill>
                  <a:latin typeface="华文楷体" pitchFamily="2" charset="-122"/>
                  <a:ea typeface="华文楷体" pitchFamily="2" charset="-122"/>
                </a:rPr>
                <a:t>g</a:t>
              </a:r>
              <a:endParaRPr lang="zh-CN" altLang="en-US" sz="1800" dirty="0">
                <a:solidFill>
                  <a:srgbClr val="2A00FF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22" name="TextBox 4">
              <a:extLst>
                <a:ext uri="{FF2B5EF4-FFF2-40B4-BE49-F238E27FC236}">
                  <a16:creationId xmlns:a16="http://schemas.microsoft.com/office/drawing/2014/main" id="{AFDE65A8-4136-1344-B052-E60590AB51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3649" y="4374880"/>
              <a:ext cx="2952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800" dirty="0">
                  <a:solidFill>
                    <a:srgbClr val="2A00FF"/>
                  </a:solidFill>
                  <a:latin typeface="华文楷体" pitchFamily="2" charset="-122"/>
                  <a:ea typeface="华文楷体" pitchFamily="2" charset="-122"/>
                </a:rPr>
                <a:t>g</a:t>
              </a:r>
              <a:endParaRPr lang="zh-CN" altLang="en-US" sz="1800" dirty="0">
                <a:solidFill>
                  <a:srgbClr val="2A00FF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</p:grpSp>
      <p:grpSp>
        <p:nvGrpSpPr>
          <p:cNvPr id="23" name="组合 4">
            <a:extLst>
              <a:ext uri="{FF2B5EF4-FFF2-40B4-BE49-F238E27FC236}">
                <a16:creationId xmlns:a16="http://schemas.microsoft.com/office/drawing/2014/main" id="{D2FDDD29-F959-5D43-BC28-0FF10F338024}"/>
              </a:ext>
            </a:extLst>
          </p:cNvPr>
          <p:cNvGrpSpPr/>
          <p:nvPr/>
        </p:nvGrpSpPr>
        <p:grpSpPr>
          <a:xfrm>
            <a:off x="7168175" y="2180118"/>
            <a:ext cx="1263439" cy="607318"/>
            <a:chOff x="6345693" y="3875391"/>
            <a:chExt cx="1879600" cy="1100821"/>
          </a:xfrm>
        </p:grpSpPr>
        <p:pic>
          <p:nvPicPr>
            <p:cNvPr id="24" name="Picture 8">
              <a:extLst>
                <a:ext uri="{FF2B5EF4-FFF2-40B4-BE49-F238E27FC236}">
                  <a16:creationId xmlns:a16="http://schemas.microsoft.com/office/drawing/2014/main" id="{4FCA21D6-CEF3-814B-95C0-908FB46D3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5693" y="3875391"/>
              <a:ext cx="18796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6">
              <a:extLst>
                <a:ext uri="{FF2B5EF4-FFF2-40B4-BE49-F238E27FC236}">
                  <a16:creationId xmlns:a16="http://schemas.microsoft.com/office/drawing/2014/main" id="{C5A4580E-0487-1F41-A736-7BC11C753D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3153" y="4306763"/>
              <a:ext cx="439275" cy="66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800" dirty="0">
                  <a:solidFill>
                    <a:srgbClr val="2A00FF"/>
                  </a:solidFill>
                  <a:latin typeface="华文楷体" pitchFamily="2" charset="-122"/>
                  <a:ea typeface="华文楷体" pitchFamily="2" charset="-122"/>
                </a:rPr>
                <a:t>g</a:t>
              </a:r>
              <a:endParaRPr lang="zh-CN" altLang="en-US" sz="1800" dirty="0">
                <a:solidFill>
                  <a:srgbClr val="2A00FF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099FAD-2DBA-9E4D-8C83-55D096300301}"/>
              </a:ext>
            </a:extLst>
          </p:cNvPr>
          <p:cNvGrpSpPr/>
          <p:nvPr/>
        </p:nvGrpSpPr>
        <p:grpSpPr>
          <a:xfrm>
            <a:off x="158172" y="2656402"/>
            <a:ext cx="4345993" cy="1256745"/>
            <a:chOff x="158172" y="2656402"/>
            <a:chExt cx="4345993" cy="125674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B40232D-3A9A-2C4F-A0FC-5491D5778786}"/>
                </a:ext>
              </a:extLst>
            </p:cNvPr>
            <p:cNvGrpSpPr/>
            <p:nvPr/>
          </p:nvGrpSpPr>
          <p:grpSpPr>
            <a:xfrm>
              <a:off x="158172" y="2656402"/>
              <a:ext cx="4309533" cy="1252555"/>
              <a:chOff x="158172" y="2656402"/>
              <a:chExt cx="4309533" cy="1252555"/>
            </a:xfrm>
          </p:grpSpPr>
          <p:pic>
            <p:nvPicPr>
              <p:cNvPr id="26" name="图片 17">
                <a:extLst>
                  <a:ext uri="{FF2B5EF4-FFF2-40B4-BE49-F238E27FC236}">
                    <a16:creationId xmlns:a16="http://schemas.microsoft.com/office/drawing/2014/main" id="{47176F61-7C27-744C-89EA-B22094E92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172" y="2656402"/>
                <a:ext cx="4309533" cy="1252555"/>
              </a:xfrm>
              <a:prstGeom prst="rect">
                <a:avLst/>
              </a:prstGeom>
            </p:spPr>
          </p:pic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0844688D-9498-CB42-95E2-33E2FB951E9C}"/>
                  </a:ext>
                </a:extLst>
              </p:cNvPr>
              <p:cNvSpPr/>
              <p:nvPr/>
            </p:nvSpPr>
            <p:spPr>
              <a:xfrm>
                <a:off x="744279" y="3724291"/>
                <a:ext cx="678299" cy="184666"/>
              </a:xfrm>
              <a:prstGeom prst="roundRect">
                <a:avLst/>
              </a:prstGeom>
              <a:ln w="15875">
                <a:solidFill>
                  <a:srgbClr val="C00000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3689085-8E2A-C84F-B096-25EB9B7DBA22}"/>
                </a:ext>
              </a:extLst>
            </p:cNvPr>
            <p:cNvCxnSpPr/>
            <p:nvPr/>
          </p:nvCxnSpPr>
          <p:spPr>
            <a:xfrm>
              <a:off x="1348150" y="3051544"/>
              <a:ext cx="890360" cy="0"/>
            </a:xfrm>
            <a:prstGeom prst="line">
              <a:avLst/>
            </a:prstGeom>
            <a:ln w="2222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67">
              <a:extLst>
                <a:ext uri="{FF2B5EF4-FFF2-40B4-BE49-F238E27FC236}">
                  <a16:creationId xmlns:a16="http://schemas.microsoft.com/office/drawing/2014/main" id="{3CAD5CFB-E598-9046-8D9F-98247676C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" t="23208" r="66453" b="31026"/>
            <a:stretch/>
          </p:blipFill>
          <p:spPr>
            <a:xfrm>
              <a:off x="3882413" y="3166103"/>
              <a:ext cx="621752" cy="747044"/>
            </a:xfrm>
            <a:prstGeom prst="rect">
              <a:avLst/>
            </a:prstGeom>
          </p:spPr>
        </p:pic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3918C21-839E-5D4F-9FD1-87FC222A1810}"/>
                </a:ext>
              </a:extLst>
            </p:cNvPr>
            <p:cNvCxnSpPr/>
            <p:nvPr/>
          </p:nvCxnSpPr>
          <p:spPr>
            <a:xfrm>
              <a:off x="3469103" y="3112938"/>
              <a:ext cx="890360" cy="0"/>
            </a:xfrm>
            <a:prstGeom prst="line">
              <a:avLst/>
            </a:prstGeom>
            <a:ln w="2222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0BABD18-A621-4D42-B139-D0E01C54FAE5}"/>
              </a:ext>
            </a:extLst>
          </p:cNvPr>
          <p:cNvGrpSpPr/>
          <p:nvPr/>
        </p:nvGrpSpPr>
        <p:grpSpPr>
          <a:xfrm>
            <a:off x="92347" y="4109280"/>
            <a:ext cx="8365230" cy="2266056"/>
            <a:chOff x="92347" y="4109280"/>
            <a:chExt cx="8365230" cy="2266056"/>
          </a:xfrm>
        </p:grpSpPr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3F2B0227-4B56-3E4B-A709-DABD5404B794}"/>
                </a:ext>
              </a:extLst>
            </p:cNvPr>
            <p:cNvSpPr txBox="1">
              <a:spLocks/>
            </p:cNvSpPr>
            <p:nvPr/>
          </p:nvSpPr>
          <p:spPr>
            <a:xfrm>
              <a:off x="92347" y="4109280"/>
              <a:ext cx="7912098" cy="164524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16004" indent="-216004" algn="l" defTabSz="864017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1pPr>
              <a:lvl2pPr marL="648012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Wingdings" pitchFamily="2" charset="2"/>
                <a:buChar char="Ø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2pPr>
              <a:lvl3pPr marL="1080021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3pPr>
              <a:lvl4pPr marL="1512029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Courier New" panose="02070309020205020404" pitchFamily="49" charset="0"/>
                <a:buChar char="o"/>
                <a:defRPr sz="1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4pPr>
              <a:lvl5pPr marL="1944037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Wingdings" pitchFamily="2" charset="2"/>
                <a:buChar char="v"/>
                <a:defRPr sz="12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5pPr>
              <a:lvl6pPr marL="2376046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08054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40062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72070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/>
                <a:t>Exotic</a:t>
              </a:r>
              <a:r>
                <a:rPr lang="zh-CN" altLang="en-US" dirty="0"/>
                <a:t> </a:t>
              </a:r>
              <a:r>
                <a:rPr lang="en-US" altLang="zh-CN" dirty="0"/>
                <a:t>hadrons:</a:t>
              </a:r>
              <a:r>
                <a:rPr lang="zh-CN" altLang="en-US" dirty="0"/>
                <a:t> </a:t>
              </a:r>
              <a:r>
                <a:rPr lang="en-US" altLang="zh-CN" dirty="0"/>
                <a:t>substructure,</a:t>
              </a:r>
              <a:r>
                <a:rPr lang="zh-CN" altLang="en-US" dirty="0"/>
                <a:t> </a:t>
              </a:r>
              <a:r>
                <a:rPr lang="en-US" altLang="zh-CN" dirty="0"/>
                <a:t>addition</a:t>
              </a:r>
              <a:r>
                <a:rPr lang="zh-CN" altLang="en-US" dirty="0"/>
                <a:t> </a:t>
              </a:r>
              <a:r>
                <a:rPr lang="en-US" altLang="zh-CN" dirty="0"/>
                <a:t>to</a:t>
              </a:r>
              <a:r>
                <a:rPr lang="zh-CN" altLang="en-US" dirty="0"/>
                <a:t> </a:t>
              </a:r>
              <a:r>
                <a:rPr lang="en-US" altLang="zh-CN" dirty="0"/>
                <a:t>traditional</a:t>
              </a:r>
              <a:r>
                <a:rPr lang="zh-CN" altLang="en-US" dirty="0"/>
                <a:t> </a:t>
              </a:r>
              <a:r>
                <a:rPr lang="en-US" altLang="zh-CN" dirty="0"/>
                <a:t>hadrons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F8BEEC9-04DA-D649-883C-F5A705AD46B1}"/>
                </a:ext>
              </a:extLst>
            </p:cNvPr>
            <p:cNvSpPr txBox="1"/>
            <p:nvPr/>
          </p:nvSpPr>
          <p:spPr>
            <a:xfrm>
              <a:off x="3793021" y="4481466"/>
              <a:ext cx="2255007" cy="276999"/>
            </a:xfrm>
            <a:prstGeom prst="rect">
              <a:avLst/>
            </a:prstGeom>
            <a:noFill/>
            <a:ln w="22225">
              <a:noFill/>
            </a:ln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>
              <a:spAutoFit/>
            </a:bodyPr>
            <a:lstStyle/>
            <a:p>
              <a:r>
                <a:rPr lang="en-US" sz="1200" dirty="0" err="1"/>
                <a:t>Rev.Mod.Phys</a:t>
              </a:r>
              <a:r>
                <a:rPr lang="en-US" sz="1200" dirty="0"/>
                <a:t>. 90 (2018) 015003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EA03F08-C4A4-154A-88EF-56B7A30A790A}"/>
                </a:ext>
              </a:extLst>
            </p:cNvPr>
            <p:cNvSpPr txBox="1"/>
            <p:nvPr/>
          </p:nvSpPr>
          <p:spPr>
            <a:xfrm>
              <a:off x="306810" y="5871746"/>
              <a:ext cx="1518418" cy="503590"/>
            </a:xfrm>
            <a:prstGeom prst="rect">
              <a:avLst/>
            </a:prstGeom>
            <a:noFill/>
            <a:ln w="22225">
              <a:noFill/>
            </a:ln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l"/>
              <a:r>
                <a:rPr kumimoji="1" lang="en-US" altLang="zh-CN" sz="14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Meson-meson</a:t>
              </a:r>
              <a:r>
                <a:rPr kumimoji="1" lang="zh-CN" altLang="en-US" sz="14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4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molecule</a:t>
              </a:r>
              <a:endParaRPr kumimoji="1" lang="en-CN" sz="14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268642B-BE90-6841-9DAF-453CE3C287F1}"/>
                </a:ext>
              </a:extLst>
            </p:cNvPr>
            <p:cNvGrpSpPr/>
            <p:nvPr/>
          </p:nvGrpSpPr>
          <p:grpSpPr>
            <a:xfrm>
              <a:off x="158172" y="4858960"/>
              <a:ext cx="4082776" cy="1029189"/>
              <a:chOff x="310383" y="4924241"/>
              <a:chExt cx="4082776" cy="1029189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9031E1F8-4EA3-FB40-96AA-F0DC114322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r="54483"/>
              <a:stretch/>
            </p:blipFill>
            <p:spPr>
              <a:xfrm>
                <a:off x="310383" y="4924241"/>
                <a:ext cx="1112196" cy="1029189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BD62116-A929-8149-B7E7-C70758588B0F}"/>
                  </a:ext>
                </a:extLst>
              </p:cNvPr>
              <p:cNvSpPr/>
              <p:nvPr/>
            </p:nvSpPr>
            <p:spPr>
              <a:xfrm>
                <a:off x="345288" y="4964796"/>
                <a:ext cx="228870" cy="1997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2CEDA785-89C1-F744-8769-82FD0AC39D25}"/>
                  </a:ext>
                </a:extLst>
              </p:cNvPr>
              <p:cNvGrpSpPr/>
              <p:nvPr/>
            </p:nvGrpSpPr>
            <p:grpSpPr>
              <a:xfrm>
                <a:off x="1624677" y="4951547"/>
                <a:ext cx="2768482" cy="974575"/>
                <a:chOff x="2913635" y="4964796"/>
                <a:chExt cx="2768482" cy="974575"/>
              </a:xfrm>
            </p:grpSpPr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1895F06C-CC02-F949-B377-AC99D6D4C8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13635" y="4964796"/>
                  <a:ext cx="2768482" cy="974575"/>
                </a:xfrm>
                <a:prstGeom prst="rect">
                  <a:avLst/>
                </a:prstGeom>
              </p:spPr>
            </p:pic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A3A26F8-340F-1F47-80EB-92BBE9366348}"/>
                    </a:ext>
                  </a:extLst>
                </p:cNvPr>
                <p:cNvSpPr/>
                <p:nvPr/>
              </p:nvSpPr>
              <p:spPr>
                <a:xfrm>
                  <a:off x="3001983" y="5064680"/>
                  <a:ext cx="228870" cy="1997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0030C83-598C-9547-BF6E-4C25452F87FF}"/>
                </a:ext>
              </a:extLst>
            </p:cNvPr>
            <p:cNvSpPr/>
            <p:nvPr/>
          </p:nvSpPr>
          <p:spPr>
            <a:xfrm>
              <a:off x="3136253" y="4986150"/>
              <a:ext cx="228870" cy="199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25F9528-95A5-754B-8612-C27C2070C38C}"/>
                </a:ext>
              </a:extLst>
            </p:cNvPr>
            <p:cNvSpPr txBox="1"/>
            <p:nvPr/>
          </p:nvSpPr>
          <p:spPr>
            <a:xfrm>
              <a:off x="1577454" y="5977830"/>
              <a:ext cx="1787669" cy="288147"/>
            </a:xfrm>
            <a:prstGeom prst="rect">
              <a:avLst/>
            </a:prstGeom>
            <a:noFill/>
            <a:ln w="22225">
              <a:noFill/>
            </a:ln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l"/>
              <a:r>
                <a:rPr kumimoji="1" lang="en-US" altLang="zh-CN" sz="14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Hadron-charmonium</a:t>
              </a:r>
              <a:endParaRPr kumimoji="1" lang="en-CN" sz="14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12222A6-1089-534F-B571-7C5AC7F993E6}"/>
                </a:ext>
              </a:extLst>
            </p:cNvPr>
            <p:cNvSpPr txBox="1"/>
            <p:nvPr/>
          </p:nvSpPr>
          <p:spPr>
            <a:xfrm>
              <a:off x="3250688" y="6001072"/>
              <a:ext cx="1787669" cy="288147"/>
            </a:xfrm>
            <a:prstGeom prst="rect">
              <a:avLst/>
            </a:prstGeom>
            <a:noFill/>
            <a:ln w="22225">
              <a:noFill/>
            </a:ln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l"/>
              <a:r>
                <a:rPr kumimoji="1" lang="en-US" altLang="zh-CN" sz="14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Adjoint-charmonium</a:t>
              </a:r>
              <a:endParaRPr kumimoji="1" lang="en-CN" sz="14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  <p:pic>
          <p:nvPicPr>
            <p:cNvPr id="48" name="图片 12">
              <a:extLst>
                <a:ext uri="{FF2B5EF4-FFF2-40B4-BE49-F238E27FC236}">
                  <a16:creationId xmlns:a16="http://schemas.microsoft.com/office/drawing/2014/main" id="{1293E01E-EA72-E046-B5F5-650977EF0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73" t="67440" r="12173" b="3802"/>
            <a:stretch/>
          </p:blipFill>
          <p:spPr>
            <a:xfrm>
              <a:off x="6126574" y="4986150"/>
              <a:ext cx="915676" cy="895668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006EE8E-82F8-F641-9D20-9719477BCBE4}"/>
                </a:ext>
              </a:extLst>
            </p:cNvPr>
            <p:cNvSpPr txBox="1"/>
            <p:nvPr/>
          </p:nvSpPr>
          <p:spPr>
            <a:xfrm>
              <a:off x="6141912" y="5950416"/>
              <a:ext cx="1026263" cy="288147"/>
            </a:xfrm>
            <a:prstGeom prst="rect">
              <a:avLst/>
            </a:prstGeom>
            <a:noFill/>
            <a:ln w="22225">
              <a:noFill/>
            </a:ln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l"/>
              <a:r>
                <a:rPr kumimoji="1" lang="en-US" altLang="zh-CN" sz="14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Compact</a:t>
              </a:r>
              <a:endParaRPr kumimoji="1" lang="en-CN" sz="14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3047CA8-B1D7-7E46-BF23-3D59F1C7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670788" y="4854596"/>
              <a:ext cx="1263439" cy="1106906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91E423E-EB33-214F-9DB8-81AAFB30E1E6}"/>
                </a:ext>
              </a:extLst>
            </p:cNvPr>
            <p:cNvSpPr txBox="1"/>
            <p:nvPr/>
          </p:nvSpPr>
          <p:spPr>
            <a:xfrm>
              <a:off x="5049109" y="5970275"/>
              <a:ext cx="1109353" cy="288147"/>
            </a:xfrm>
            <a:prstGeom prst="rect">
              <a:avLst/>
            </a:prstGeom>
            <a:noFill/>
            <a:ln w="22225">
              <a:noFill/>
            </a:ln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l"/>
              <a:r>
                <a:rPr kumimoji="1" lang="en-US" altLang="zh-CN" sz="14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D</a:t>
              </a:r>
              <a:r>
                <a:rPr kumimoji="1" lang="en-US" altLang="zh-CN" sz="14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iquark</a:t>
              </a:r>
              <a:endParaRPr kumimoji="1" lang="en-CN" sz="14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71637530-2D40-7848-89FE-1BDBA1CE26BC}"/>
                    </a:ext>
                  </a:extLst>
                </p:cNvPr>
                <p:cNvSpPr txBox="1"/>
                <p:nvPr/>
              </p:nvSpPr>
              <p:spPr>
                <a:xfrm>
                  <a:off x="385583" y="4490636"/>
                  <a:ext cx="2954306" cy="36933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22225">
                  <a:noFill/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800" dirty="0">
                      <a:latin typeface="Times" pitchFamily="2" charset="0"/>
                    </a:rPr>
                    <a:t>Example:</a:t>
                  </a:r>
                  <a:r>
                    <a:rPr lang="zh-CN" altLang="en-US" sz="1800" dirty="0">
                      <a:latin typeface="Times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̅"/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</m:oMath>
                  </a14:m>
                  <a:r>
                    <a:rPr lang="zh-CN" altLang="en-US" dirty="0"/>
                    <a:t>，</a:t>
                  </a:r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confinement</a:t>
                  </a:r>
                  <a:endParaRPr lang="en-CN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71637530-2D40-7848-89FE-1BDBA1CE26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583" y="4490636"/>
                  <a:ext cx="2954306" cy="369332"/>
                </a:xfrm>
                <a:prstGeom prst="rect">
                  <a:avLst/>
                </a:prstGeom>
                <a:blipFill>
                  <a:blip r:embed="rId18"/>
                  <a:stretch>
                    <a:fillRect l="-847" t="-10000" b="-26667"/>
                  </a:stretch>
                </a:blipFill>
                <a:ln w="22225">
                  <a:noFill/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5" name="Picture 8">
              <a:extLst>
                <a:ext uri="{FF2B5EF4-FFF2-40B4-BE49-F238E27FC236}">
                  <a16:creationId xmlns:a16="http://schemas.microsoft.com/office/drawing/2014/main" id="{F350223E-A556-5B4F-B924-EE3C1E758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138" y="5167552"/>
              <a:ext cx="1263439" cy="406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86196B-EEFE-1048-840D-C9552FA9CF1C}"/>
                </a:ext>
              </a:extLst>
            </p:cNvPr>
            <p:cNvSpPr txBox="1"/>
            <p:nvPr/>
          </p:nvSpPr>
          <p:spPr>
            <a:xfrm>
              <a:off x="7502458" y="5916054"/>
              <a:ext cx="831495" cy="288147"/>
            </a:xfrm>
            <a:prstGeom prst="rect">
              <a:avLst/>
            </a:prstGeom>
            <a:noFill/>
            <a:ln w="22225">
              <a:noFill/>
            </a:ln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l"/>
              <a:r>
                <a:rPr kumimoji="1" lang="en-US" altLang="zh-CN" sz="14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Hybrid</a:t>
              </a:r>
              <a:endParaRPr kumimoji="1" lang="en-CN" sz="14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905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2C6A1-D235-E341-93F0-6A8E2C7E6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exotic</a:t>
            </a:r>
            <a:r>
              <a:rPr lang="zh-CN" altLang="en-US" dirty="0"/>
              <a:t> </a:t>
            </a:r>
            <a:r>
              <a:rPr lang="en-US" altLang="zh-CN" dirty="0"/>
              <a:t>states</a:t>
            </a:r>
            <a:r>
              <a:rPr lang="zh-CN" altLang="en-US" dirty="0"/>
              <a:t> </a:t>
            </a:r>
            <a:r>
              <a:rPr lang="en-US" altLang="zh-CN" dirty="0"/>
              <a:t>(Tetraquark)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BD92E-982F-D342-9B7C-3F7D40CB6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12</a:t>
            </a:fld>
            <a:endParaRPr kumimoji="1" lang="zh-CN" alt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4859A9-21A5-F04A-85FC-33ED5A813D06}"/>
              </a:ext>
            </a:extLst>
          </p:cNvPr>
          <p:cNvGrpSpPr/>
          <p:nvPr/>
        </p:nvGrpSpPr>
        <p:grpSpPr>
          <a:xfrm>
            <a:off x="-3" y="2426814"/>
            <a:ext cx="8640764" cy="3582937"/>
            <a:chOff x="-1" y="1448618"/>
            <a:chExt cx="8640764" cy="35829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8635A6-F51A-604A-9C7F-40EFEC8A0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448618"/>
              <a:ext cx="8640763" cy="358293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1053B7-B2BD-BB4E-9399-34F52E058755}"/>
                </a:ext>
              </a:extLst>
            </p:cNvPr>
            <p:cNvSpPr/>
            <p:nvPr/>
          </p:nvSpPr>
          <p:spPr>
            <a:xfrm>
              <a:off x="7094442" y="3240086"/>
              <a:ext cx="154632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ea typeface="Times New Roman" charset="0"/>
                  <a:cs typeface="Calibri" panose="020F0502020204030204" pitchFamily="34" charset="0"/>
                </a:rPr>
                <a:t>the</a:t>
              </a:r>
              <a:r>
                <a:rPr lang="zh-CN" altLang="en-US" sz="1400" dirty="0">
                  <a:latin typeface="Calibri" panose="020F0502020204030204" pitchFamily="34" charset="0"/>
                  <a:ea typeface="Times New Roman" charset="0"/>
                  <a:cs typeface="Calibri" panose="020F0502020204030204" pitchFamily="34" charset="0"/>
                </a:rPr>
                <a:t> </a:t>
              </a:r>
              <a:r>
                <a:rPr lang="en-US" altLang="zh-CN" sz="1400" dirty="0">
                  <a:latin typeface="Calibri" panose="020F0502020204030204" pitchFamily="34" charset="0"/>
                  <a:ea typeface="Times New Roman" charset="0"/>
                  <a:cs typeface="Calibri" panose="020F0502020204030204" pitchFamily="34" charset="0"/>
                </a:rPr>
                <a:t>‘hybrid’</a:t>
              </a:r>
              <a:r>
                <a:rPr lang="zh-CN" altLang="en-US" sz="1400" dirty="0">
                  <a:latin typeface="Calibri" panose="020F0502020204030204" pitchFamily="34" charset="0"/>
                  <a:ea typeface="Times New Roman" charset="0"/>
                  <a:cs typeface="Calibri" panose="020F0502020204030204" pitchFamily="34" charset="0"/>
                </a:rPr>
                <a:t> </a:t>
              </a:r>
              <a:r>
                <a:rPr lang="en-US" altLang="zh-CN" sz="1400" dirty="0">
                  <a:latin typeface="Calibri" panose="020F0502020204030204" pitchFamily="34" charset="0"/>
                  <a:ea typeface="Times New Roman" charset="0"/>
                  <a:cs typeface="Calibri" panose="020F0502020204030204" pitchFamily="34" charset="0"/>
                </a:rPr>
                <a:t>option</a:t>
              </a:r>
              <a:endParaRPr lang="en-CN" sz="14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BCEFE0-FA51-A245-BFAD-8AE9DF91E9AB}"/>
              </a:ext>
            </a:extLst>
          </p:cNvPr>
          <p:cNvGrpSpPr/>
          <p:nvPr/>
        </p:nvGrpSpPr>
        <p:grpSpPr>
          <a:xfrm>
            <a:off x="1709666" y="1652729"/>
            <a:ext cx="6160310" cy="1320772"/>
            <a:chOff x="1709666" y="1652729"/>
            <a:chExt cx="6160310" cy="1320772"/>
          </a:xfrm>
        </p:grpSpPr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C5EC96A1-BDF9-0742-87C7-A405F2D17ED5}"/>
                </a:ext>
              </a:extLst>
            </p:cNvPr>
            <p:cNvSpPr/>
            <p:nvPr/>
          </p:nvSpPr>
          <p:spPr>
            <a:xfrm rot="17073336">
              <a:off x="4243914" y="-652561"/>
              <a:ext cx="1091814" cy="6160310"/>
            </a:xfrm>
            <a:prstGeom prst="rightBrace">
              <a:avLst>
                <a:gd name="adj1" fmla="val 44563"/>
                <a:gd name="adj2" fmla="val 53112"/>
              </a:avLst>
            </a:prstGeom>
            <a:ln w="22225">
              <a:solidFill>
                <a:srgbClr val="2A0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F3F071-50A1-084C-886E-C36478E72872}"/>
                </a:ext>
              </a:extLst>
            </p:cNvPr>
            <p:cNvSpPr txBox="1"/>
            <p:nvPr/>
          </p:nvSpPr>
          <p:spPr>
            <a:xfrm>
              <a:off x="4744361" y="1652729"/>
              <a:ext cx="1305413" cy="380480"/>
            </a:xfrm>
            <a:prstGeom prst="rect">
              <a:avLst/>
            </a:prstGeom>
            <a:noFill/>
            <a:ln w="22225">
              <a:noFill/>
            </a:ln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none" lIns="36000" tIns="36000" rIns="36000" bIns="36000" rtlCol="0" anchor="ctr">
              <a:spAutoFit/>
            </a:bodyPr>
            <a:lstStyle/>
            <a:p>
              <a:pPr algn="l"/>
              <a:r>
                <a:rPr kumimoji="1" lang="en-US" altLang="zh-CN" sz="2000" b="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QCD</a:t>
              </a:r>
              <a:r>
                <a:rPr kumimoji="1" lang="zh-CN" altLang="en-US" sz="2000" b="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b="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forces</a:t>
              </a:r>
              <a:endParaRPr kumimoji="1" lang="en-CN" sz="2000" b="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E0104B4-CA33-FE45-846C-77CB53C4F872}"/>
              </a:ext>
            </a:extLst>
          </p:cNvPr>
          <p:cNvSpPr txBox="1"/>
          <p:nvPr/>
        </p:nvSpPr>
        <p:spPr>
          <a:xfrm>
            <a:off x="682969" y="5807031"/>
            <a:ext cx="4623629" cy="380480"/>
          </a:xfrm>
          <a:prstGeom prst="rect">
            <a:avLst/>
          </a:prstGeom>
          <a:noFill/>
          <a:ln w="22225">
            <a:noFill/>
          </a:ln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lIns="36000" tIns="36000" rIns="36000" bIns="36000" rtlCol="0" anchor="ctr">
            <a:spAutoFit/>
          </a:bodyPr>
          <a:lstStyle/>
          <a:p>
            <a:pPr algn="l"/>
            <a:r>
              <a:rPr kumimoji="1" lang="en-US" altLang="zh-CN" sz="20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Nuclear</a:t>
            </a:r>
            <a:r>
              <a:rPr kumimoji="1" lang="zh-CN" altLang="en-US" sz="20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forces,</a:t>
            </a:r>
            <a:r>
              <a:rPr kumimoji="1" lang="zh-CN" altLang="en-US" sz="20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close</a:t>
            </a:r>
            <a:r>
              <a:rPr kumimoji="1" lang="zh-CN" altLang="en-US" sz="20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to</a:t>
            </a:r>
            <a:r>
              <a:rPr kumimoji="1" lang="zh-CN" altLang="en-US" sz="20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Di-hadron</a:t>
            </a:r>
            <a:r>
              <a:rPr kumimoji="1" lang="zh-CN" altLang="en-US" sz="20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threshold</a:t>
            </a:r>
            <a:endParaRPr kumimoji="1" lang="en-CN" sz="2000" b="0" dirty="0">
              <a:solidFill>
                <a:srgbClr val="2A00FF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209C75-2736-8543-A74D-152120555A13}"/>
                  </a:ext>
                </a:extLst>
              </p:cNvPr>
              <p:cNvSpPr txBox="1"/>
              <p:nvPr/>
            </p:nvSpPr>
            <p:spPr>
              <a:xfrm>
                <a:off x="480470" y="809638"/>
                <a:ext cx="5976935" cy="381186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 lIns="36000" tIns="36000" rIns="36000" bIns="36000" rtlCol="0" anchor="ctr">
                <a:spAutoFit/>
              </a:bodyPr>
              <a:lstStyle/>
              <a:p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olor: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𝑞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𝑞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3</m:t>
                    </m:r>
                    <m:nary>
                      <m:naryPr>
                        <m:chr m:val="⨂"/>
                        <m:subHide m:val="on"/>
                        <m:supHide m:val="on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nary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acc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⨁6</m:t>
                    </m:r>
                  </m:oMath>
                </a14:m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,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i="1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3</m:t>
                    </m:r>
                    <m:nary>
                      <m:naryPr>
                        <m:chr m:val="⨂"/>
                        <m:subHide m:val="on"/>
                        <m:supHide m:val="on"/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̅"/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acc>
                      </m:e>
                    </m:nary>
                    <m:r>
                      <a:rPr kumimoji="1"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kumimoji="1" lang="en-US" altLang="zh-CN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⨁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;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kumimoji="1" lang="zh-CN" altLang="en-US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endParaRPr kumimoji="1" lang="en-CN" sz="20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209C75-2736-8543-A74D-152120555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70" y="809638"/>
                <a:ext cx="5976935" cy="381186"/>
              </a:xfrm>
              <a:prstGeom prst="rect">
                <a:avLst/>
              </a:prstGeom>
              <a:blipFill>
                <a:blip r:embed="rId4"/>
                <a:stretch>
                  <a:fillRect l="-1691" t="-90323" b="-154839"/>
                </a:stretch>
              </a:blip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BC6BA7A9-237E-0643-9DF5-389BF1BCA079}"/>
              </a:ext>
            </a:extLst>
          </p:cNvPr>
          <p:cNvGrpSpPr/>
          <p:nvPr/>
        </p:nvGrpSpPr>
        <p:grpSpPr>
          <a:xfrm>
            <a:off x="2115879" y="768994"/>
            <a:ext cx="893135" cy="1974206"/>
            <a:chOff x="2115879" y="768994"/>
            <a:chExt cx="893135" cy="1974206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703DC9D-ED6D-D94B-BE2B-CE85699A56C5}"/>
                </a:ext>
              </a:extLst>
            </p:cNvPr>
            <p:cNvSpPr/>
            <p:nvPr/>
          </p:nvSpPr>
          <p:spPr>
            <a:xfrm>
              <a:off x="2115879" y="1031358"/>
              <a:ext cx="797442" cy="1711842"/>
            </a:xfrm>
            <a:custGeom>
              <a:avLst/>
              <a:gdLst>
                <a:gd name="connsiteX0" fmla="*/ 797442 w 797442"/>
                <a:gd name="connsiteY0" fmla="*/ 0 h 1711842"/>
                <a:gd name="connsiteX1" fmla="*/ 170121 w 797442"/>
                <a:gd name="connsiteY1" fmla="*/ 903768 h 1711842"/>
                <a:gd name="connsiteX2" fmla="*/ 0 w 797442"/>
                <a:gd name="connsiteY2" fmla="*/ 1711842 h 171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7442" h="1711842">
                  <a:moveTo>
                    <a:pt x="797442" y="0"/>
                  </a:moveTo>
                  <a:cubicBezTo>
                    <a:pt x="550235" y="309230"/>
                    <a:pt x="303028" y="618461"/>
                    <a:pt x="170121" y="903768"/>
                  </a:cubicBezTo>
                  <a:cubicBezTo>
                    <a:pt x="37214" y="1189075"/>
                    <a:pt x="33670" y="1545265"/>
                    <a:pt x="0" y="1711842"/>
                  </a:cubicBezTo>
                </a:path>
              </a:pathLst>
            </a:custGeom>
            <a:noFill/>
            <a:ln w="15875">
              <a:solidFill>
                <a:srgbClr val="C00000"/>
              </a:solidFill>
              <a:prstDash val="dash"/>
              <a:tailEnd type="stealth" w="lg" len="lg"/>
            </a:ln>
          </p:spPr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5ECD24D9-22D0-8849-B3E5-F55C81A298FE}"/>
                </a:ext>
              </a:extLst>
            </p:cNvPr>
            <p:cNvSpPr/>
            <p:nvPr/>
          </p:nvSpPr>
          <p:spPr>
            <a:xfrm>
              <a:off x="2808719" y="768994"/>
              <a:ext cx="200295" cy="430543"/>
            </a:xfrm>
            <a:prstGeom prst="roundRect">
              <a:avLst/>
            </a:prstGeom>
            <a:ln w="15875">
              <a:solidFill>
                <a:srgbClr val="C0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37A464-E908-5248-BCCD-77CE7064488C}"/>
              </a:ext>
            </a:extLst>
          </p:cNvPr>
          <p:cNvGrpSpPr/>
          <p:nvPr/>
        </p:nvGrpSpPr>
        <p:grpSpPr>
          <a:xfrm>
            <a:off x="3196334" y="757566"/>
            <a:ext cx="673917" cy="2379039"/>
            <a:chOff x="3196334" y="757566"/>
            <a:chExt cx="673917" cy="2379039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3E826F2-AF96-6C40-97C3-53772D28C70F}"/>
                </a:ext>
              </a:extLst>
            </p:cNvPr>
            <p:cNvSpPr/>
            <p:nvPr/>
          </p:nvSpPr>
          <p:spPr>
            <a:xfrm>
              <a:off x="3245065" y="1052623"/>
              <a:ext cx="625186" cy="2083982"/>
            </a:xfrm>
            <a:custGeom>
              <a:avLst/>
              <a:gdLst>
                <a:gd name="connsiteX0" fmla="*/ 40395 w 625186"/>
                <a:gd name="connsiteY0" fmla="*/ 0 h 2083982"/>
                <a:gd name="connsiteX1" fmla="*/ 61661 w 625186"/>
                <a:gd name="connsiteY1" fmla="*/ 1360968 h 2083982"/>
                <a:gd name="connsiteX2" fmla="*/ 625186 w 625186"/>
                <a:gd name="connsiteY2" fmla="*/ 2083982 h 208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5186" h="2083982">
                  <a:moveTo>
                    <a:pt x="40395" y="0"/>
                  </a:moveTo>
                  <a:cubicBezTo>
                    <a:pt x="2295" y="506819"/>
                    <a:pt x="-35804" y="1013638"/>
                    <a:pt x="61661" y="1360968"/>
                  </a:cubicBezTo>
                  <a:cubicBezTo>
                    <a:pt x="159126" y="1708298"/>
                    <a:pt x="392156" y="1896140"/>
                    <a:pt x="625186" y="2083982"/>
                  </a:cubicBezTo>
                </a:path>
              </a:pathLst>
            </a:custGeom>
            <a:noFill/>
            <a:ln w="15875">
              <a:solidFill>
                <a:srgbClr val="C00000"/>
              </a:solidFill>
              <a:prstDash val="dash"/>
              <a:tailEnd type="stealth" w="lg" len="lg"/>
            </a:ln>
          </p:spPr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C94BD125-C5C5-D348-8AD4-7376CABEA24E}"/>
                </a:ext>
              </a:extLst>
            </p:cNvPr>
            <p:cNvSpPr/>
            <p:nvPr/>
          </p:nvSpPr>
          <p:spPr>
            <a:xfrm>
              <a:off x="3196334" y="757566"/>
              <a:ext cx="200295" cy="430543"/>
            </a:xfrm>
            <a:prstGeom prst="roundRect">
              <a:avLst/>
            </a:prstGeom>
            <a:ln w="15875">
              <a:solidFill>
                <a:srgbClr val="C0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9BBA607-8423-5949-8901-829084CD1B86}"/>
              </a:ext>
            </a:extLst>
          </p:cNvPr>
          <p:cNvGrpSpPr/>
          <p:nvPr/>
        </p:nvGrpSpPr>
        <p:grpSpPr>
          <a:xfrm>
            <a:off x="4544168" y="739797"/>
            <a:ext cx="418207" cy="2099096"/>
            <a:chOff x="4544168" y="739797"/>
            <a:chExt cx="418207" cy="2099096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C964074-BE5C-7D41-8E94-B1CA8A4335FF}"/>
                </a:ext>
              </a:extLst>
            </p:cNvPr>
            <p:cNvSpPr/>
            <p:nvPr/>
          </p:nvSpPr>
          <p:spPr>
            <a:xfrm>
              <a:off x="4544168" y="1031358"/>
              <a:ext cx="314911" cy="1807535"/>
            </a:xfrm>
            <a:custGeom>
              <a:avLst/>
              <a:gdLst>
                <a:gd name="connsiteX0" fmla="*/ 314911 w 314911"/>
                <a:gd name="connsiteY0" fmla="*/ 0 h 1807535"/>
                <a:gd name="connsiteX1" fmla="*/ 6567 w 314911"/>
                <a:gd name="connsiteY1" fmla="*/ 1137684 h 1807535"/>
                <a:gd name="connsiteX2" fmla="*/ 134158 w 314911"/>
                <a:gd name="connsiteY2" fmla="*/ 1807535 h 1807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4911" h="1807535">
                  <a:moveTo>
                    <a:pt x="314911" y="0"/>
                  </a:moveTo>
                  <a:cubicBezTo>
                    <a:pt x="175801" y="418214"/>
                    <a:pt x="36692" y="836428"/>
                    <a:pt x="6567" y="1137684"/>
                  </a:cubicBezTo>
                  <a:cubicBezTo>
                    <a:pt x="-23558" y="1438940"/>
                    <a:pt x="55300" y="1623237"/>
                    <a:pt x="134158" y="1807535"/>
                  </a:cubicBezTo>
                </a:path>
              </a:pathLst>
            </a:custGeom>
            <a:noFill/>
            <a:ln w="15875">
              <a:solidFill>
                <a:srgbClr val="C00000"/>
              </a:solidFill>
              <a:prstDash val="dash"/>
              <a:tailEnd type="stealth" w="lg" len="lg"/>
            </a:ln>
          </p:spPr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A973E73D-1DE5-5D45-964D-DBF10118D1C2}"/>
                </a:ext>
              </a:extLst>
            </p:cNvPr>
            <p:cNvSpPr/>
            <p:nvPr/>
          </p:nvSpPr>
          <p:spPr>
            <a:xfrm>
              <a:off x="4762080" y="739797"/>
              <a:ext cx="200295" cy="430543"/>
            </a:xfrm>
            <a:prstGeom prst="roundRect">
              <a:avLst/>
            </a:prstGeom>
            <a:ln w="15875">
              <a:solidFill>
                <a:srgbClr val="C0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0E826C-9402-6C47-A71A-C96FFFD113C7}"/>
              </a:ext>
            </a:extLst>
          </p:cNvPr>
          <p:cNvGrpSpPr/>
          <p:nvPr/>
        </p:nvGrpSpPr>
        <p:grpSpPr>
          <a:xfrm>
            <a:off x="3274828" y="760348"/>
            <a:ext cx="1294880" cy="3609633"/>
            <a:chOff x="3274828" y="760348"/>
            <a:chExt cx="1294880" cy="3609633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41CA83F-4665-834A-8E00-15B60409CEDC}"/>
                </a:ext>
              </a:extLst>
            </p:cNvPr>
            <p:cNvSpPr/>
            <p:nvPr/>
          </p:nvSpPr>
          <p:spPr>
            <a:xfrm>
              <a:off x="3274828" y="1073888"/>
              <a:ext cx="1190846" cy="3296093"/>
            </a:xfrm>
            <a:custGeom>
              <a:avLst/>
              <a:gdLst>
                <a:gd name="connsiteX0" fmla="*/ 1190846 w 1190846"/>
                <a:gd name="connsiteY0" fmla="*/ 0 h 3296093"/>
                <a:gd name="connsiteX1" fmla="*/ 265814 w 1190846"/>
                <a:gd name="connsiteY1" fmla="*/ 1754372 h 3296093"/>
                <a:gd name="connsiteX2" fmla="*/ 0 w 1190846"/>
                <a:gd name="connsiteY2" fmla="*/ 3296093 h 329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846" h="3296093">
                  <a:moveTo>
                    <a:pt x="1190846" y="0"/>
                  </a:moveTo>
                  <a:cubicBezTo>
                    <a:pt x="827567" y="602511"/>
                    <a:pt x="464288" y="1205023"/>
                    <a:pt x="265814" y="1754372"/>
                  </a:cubicBezTo>
                  <a:cubicBezTo>
                    <a:pt x="67340" y="2303721"/>
                    <a:pt x="33670" y="2989521"/>
                    <a:pt x="0" y="3296093"/>
                  </a:cubicBezTo>
                </a:path>
              </a:pathLst>
            </a:custGeom>
            <a:noFill/>
            <a:ln w="15875">
              <a:solidFill>
                <a:srgbClr val="C00000"/>
              </a:solidFill>
              <a:prstDash val="dash"/>
              <a:tailEnd type="stealth" w="lg" len="lg"/>
            </a:ln>
          </p:spPr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E2CD71C4-2D57-554E-8227-B9C9842CE774}"/>
                </a:ext>
              </a:extLst>
            </p:cNvPr>
            <p:cNvSpPr/>
            <p:nvPr/>
          </p:nvSpPr>
          <p:spPr>
            <a:xfrm>
              <a:off x="4369413" y="760348"/>
              <a:ext cx="200295" cy="430543"/>
            </a:xfrm>
            <a:prstGeom prst="roundRect">
              <a:avLst/>
            </a:prstGeom>
            <a:ln w="15875">
              <a:solidFill>
                <a:srgbClr val="C0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8CDF6F-7D07-DE49-8990-5A1F1E1F6A0F}"/>
              </a:ext>
            </a:extLst>
          </p:cNvPr>
          <p:cNvGrpSpPr/>
          <p:nvPr/>
        </p:nvGrpSpPr>
        <p:grpSpPr>
          <a:xfrm>
            <a:off x="4759785" y="723570"/>
            <a:ext cx="1947625" cy="3066232"/>
            <a:chOff x="4759785" y="723570"/>
            <a:chExt cx="1947625" cy="306623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7637E0E-115E-FC42-86D5-3C275C75714E}"/>
                </a:ext>
              </a:extLst>
            </p:cNvPr>
            <p:cNvGrpSpPr/>
            <p:nvPr/>
          </p:nvGrpSpPr>
          <p:grpSpPr>
            <a:xfrm>
              <a:off x="4968607" y="740831"/>
              <a:ext cx="1738803" cy="3048971"/>
              <a:chOff x="4968607" y="740831"/>
              <a:chExt cx="1738803" cy="304897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19607D2-D5B4-5140-AF14-4E3E18775410}"/>
                  </a:ext>
                </a:extLst>
              </p:cNvPr>
              <p:cNvGrpSpPr/>
              <p:nvPr/>
            </p:nvGrpSpPr>
            <p:grpSpPr>
              <a:xfrm>
                <a:off x="5297677" y="740831"/>
                <a:ext cx="1409733" cy="3033727"/>
                <a:chOff x="5297677" y="740831"/>
                <a:chExt cx="1409733" cy="3033727"/>
              </a:xfrm>
            </p:grpSpPr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EDDFC357-2BDB-F946-BD23-492A4023057D}"/>
                    </a:ext>
                  </a:extLst>
                </p:cNvPr>
                <p:cNvSpPr/>
                <p:nvPr/>
              </p:nvSpPr>
              <p:spPr>
                <a:xfrm>
                  <a:off x="5297677" y="740831"/>
                  <a:ext cx="200295" cy="430543"/>
                </a:xfrm>
                <a:prstGeom prst="roundRect">
                  <a:avLst/>
                </a:prstGeom>
                <a:ln w="12700">
                  <a:solidFill>
                    <a:srgbClr val="C00000"/>
                  </a:solidFill>
                  <a:prstDash val="dash"/>
                  <a:tailEnd type="stealth" w="lg" len="lg"/>
                </a:ln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A924C3FC-104F-4A42-B1C5-C7C5203EB189}"/>
                    </a:ext>
                  </a:extLst>
                </p:cNvPr>
                <p:cNvSpPr/>
                <p:nvPr/>
              </p:nvSpPr>
              <p:spPr>
                <a:xfrm>
                  <a:off x="5550195" y="1169581"/>
                  <a:ext cx="1157215" cy="2604977"/>
                </a:xfrm>
                <a:custGeom>
                  <a:avLst/>
                  <a:gdLst>
                    <a:gd name="connsiteX0" fmla="*/ 0 w 1157215"/>
                    <a:gd name="connsiteY0" fmla="*/ 0 h 2604977"/>
                    <a:gd name="connsiteX1" fmla="*/ 1041991 w 1157215"/>
                    <a:gd name="connsiteY1" fmla="*/ 1573619 h 2604977"/>
                    <a:gd name="connsiteX2" fmla="*/ 1084521 w 1157215"/>
                    <a:gd name="connsiteY2" fmla="*/ 2604977 h 26049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7215" h="2604977">
                      <a:moveTo>
                        <a:pt x="0" y="0"/>
                      </a:moveTo>
                      <a:cubicBezTo>
                        <a:pt x="430619" y="569728"/>
                        <a:pt x="861238" y="1139456"/>
                        <a:pt x="1041991" y="1573619"/>
                      </a:cubicBezTo>
                      <a:cubicBezTo>
                        <a:pt x="1222744" y="2007782"/>
                        <a:pt x="1153632" y="2306379"/>
                        <a:pt x="1084521" y="2604977"/>
                      </a:cubicBezTo>
                    </a:path>
                  </a:pathLst>
                </a:custGeom>
                <a:noFill/>
                <a:ln w="12700">
                  <a:solidFill>
                    <a:srgbClr val="C00000"/>
                  </a:solidFill>
                  <a:prstDash val="dash"/>
                  <a:tailEnd type="stealth" w="lg" len="lg"/>
                </a:ln>
              </p:spPr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</p:grpSp>
          <p:sp>
            <p:nvSpPr>
              <p:cNvPr id="3" name="Freeform 2">
                <a:extLst>
                  <a:ext uri="{FF2B5EF4-FFF2-40B4-BE49-F238E27FC236}">
                    <a16:creationId xmlns:a16="http://schemas.microsoft.com/office/drawing/2014/main" id="{E59F6491-D392-0142-8BB1-5E1A88A6A8CE}"/>
                  </a:ext>
                </a:extLst>
              </p:cNvPr>
              <p:cNvSpPr/>
              <p:nvPr/>
            </p:nvSpPr>
            <p:spPr>
              <a:xfrm>
                <a:off x="4968607" y="1211855"/>
                <a:ext cx="1520328" cy="2577947"/>
              </a:xfrm>
              <a:custGeom>
                <a:avLst/>
                <a:gdLst>
                  <a:gd name="connsiteX0" fmla="*/ 0 w 1520328"/>
                  <a:gd name="connsiteY0" fmla="*/ 0 h 2577947"/>
                  <a:gd name="connsiteX1" fmla="*/ 638979 w 1520328"/>
                  <a:gd name="connsiteY1" fmla="*/ 1167788 h 2577947"/>
                  <a:gd name="connsiteX2" fmla="*/ 1520328 w 1520328"/>
                  <a:gd name="connsiteY2" fmla="*/ 2577947 h 2577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0328" h="2577947">
                    <a:moveTo>
                      <a:pt x="0" y="0"/>
                    </a:moveTo>
                    <a:cubicBezTo>
                      <a:pt x="192795" y="369065"/>
                      <a:pt x="385591" y="738130"/>
                      <a:pt x="638979" y="1167788"/>
                    </a:cubicBezTo>
                    <a:cubicBezTo>
                      <a:pt x="892367" y="1597446"/>
                      <a:pt x="1316516" y="2331904"/>
                      <a:pt x="1520328" y="2577947"/>
                    </a:cubicBezTo>
                  </a:path>
                </a:pathLst>
              </a:custGeom>
              <a:noFill/>
              <a:ln w="12700">
                <a:solidFill>
                  <a:srgbClr val="C00000"/>
                </a:solidFill>
                <a:prstDash val="dash"/>
                <a:tailEnd type="stealth" w="lg" len="lg"/>
              </a:ln>
            </p:spPr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BDCD58A6-34B6-1B41-AA23-6155DB6F0688}"/>
                </a:ext>
              </a:extLst>
            </p:cNvPr>
            <p:cNvSpPr/>
            <p:nvPr/>
          </p:nvSpPr>
          <p:spPr>
            <a:xfrm>
              <a:off x="4759785" y="723570"/>
              <a:ext cx="200295" cy="430543"/>
            </a:xfrm>
            <a:prstGeom prst="roundRect">
              <a:avLst/>
            </a:prstGeom>
            <a:ln w="12700">
              <a:solidFill>
                <a:srgbClr val="C00000"/>
              </a:solidFill>
              <a:prstDash val="dash"/>
              <a:tailEnd type="stealth" w="lg" len="lg"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458D1C2-0EDC-4C9B-D3B7-20EE4F1139AA}"/>
              </a:ext>
            </a:extLst>
          </p:cNvPr>
          <p:cNvSpPr txBox="1"/>
          <p:nvPr/>
        </p:nvSpPr>
        <p:spPr>
          <a:xfrm>
            <a:off x="6446964" y="1242069"/>
            <a:ext cx="1759062" cy="4420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noFill/>
          </a:ln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lIns="36000" tIns="36000" rIns="36000" bIns="36000" rtlCol="0" anchor="ctr">
            <a:spAutoFit/>
          </a:bodyPr>
          <a:lstStyle/>
          <a:p>
            <a:pPr algn="l"/>
            <a:r>
              <a:rPr kumimoji="1" lang="en-GB" sz="2400" b="0" dirty="0" err="1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争论</a:t>
            </a:r>
            <a:r>
              <a:rPr kumimoji="1" lang="zh-CN" altLang="en-US" sz="24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kumimoji="1" lang="zh-CN" altLang="en-US" sz="24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  <a:sym typeface="Wingdings" pitchFamily="2" charset="2"/>
              </a:rPr>
              <a:t> 学派</a:t>
            </a:r>
            <a:endParaRPr kumimoji="1" lang="en-GB" sz="2400" b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6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0AACF-4A05-CD4D-9EDB-B34BC0EC3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hadron</a:t>
            </a:r>
            <a:r>
              <a:rPr lang="zh-CN" altLang="en-US" dirty="0"/>
              <a:t> </a:t>
            </a:r>
            <a:r>
              <a:rPr lang="en-US" altLang="zh-CN" dirty="0"/>
              <a:t>collider</a:t>
            </a:r>
            <a:r>
              <a:rPr lang="zh-CN" altLang="en-US" dirty="0"/>
              <a:t> </a:t>
            </a:r>
            <a:r>
              <a:rPr lang="en-US" altLang="zh-CN" dirty="0"/>
              <a:t>(LHC)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FF72C-C42A-C64C-9E2C-6B50BA2C7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13</a:t>
            </a:fld>
            <a:endParaRPr kumimoji="1" lang="zh-CN" alt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8E5F560-A4B2-A94F-BB7E-29BA672C8FFD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02" y="721114"/>
            <a:ext cx="8455612" cy="546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D0D735A-2252-294F-8E4A-C096098FC4AD}"/>
              </a:ext>
            </a:extLst>
          </p:cNvPr>
          <p:cNvGrpSpPr/>
          <p:nvPr/>
        </p:nvGrpSpPr>
        <p:grpSpPr>
          <a:xfrm>
            <a:off x="1457324" y="2996380"/>
            <a:ext cx="6548849" cy="2457081"/>
            <a:chOff x="1457324" y="2996380"/>
            <a:chExt cx="6548849" cy="2457081"/>
          </a:xfrm>
        </p:grpSpPr>
        <p:pic>
          <p:nvPicPr>
            <p:cNvPr id="6" name="图片 20" descr="lhcblogo.gif">
              <a:extLst>
                <a:ext uri="{FF2B5EF4-FFF2-40B4-BE49-F238E27FC236}">
                  <a16:creationId xmlns:a16="http://schemas.microsoft.com/office/drawing/2014/main" id="{B18AEE5C-F357-E645-A102-9F3D4C66E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45802" y="2996380"/>
              <a:ext cx="627880" cy="432540"/>
            </a:xfrm>
            <a:prstGeom prst="rect">
              <a:avLst/>
            </a:prstGeom>
          </p:spPr>
        </p:pic>
        <p:pic>
          <p:nvPicPr>
            <p:cNvPr id="7" name="图片 22" descr="atlas.jpg">
              <a:extLst>
                <a:ext uri="{FF2B5EF4-FFF2-40B4-BE49-F238E27FC236}">
                  <a16:creationId xmlns:a16="http://schemas.microsoft.com/office/drawing/2014/main" id="{377A970D-3E5A-4940-A7F2-7FC0096B8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35502" y="3397289"/>
              <a:ext cx="398092" cy="473919"/>
            </a:xfrm>
            <a:prstGeom prst="rect">
              <a:avLst/>
            </a:prstGeom>
          </p:spPr>
        </p:pic>
        <p:pic>
          <p:nvPicPr>
            <p:cNvPr id="8" name="图片 23" descr="CMSLogo.gif">
              <a:extLst>
                <a:ext uri="{FF2B5EF4-FFF2-40B4-BE49-F238E27FC236}">
                  <a16:creationId xmlns:a16="http://schemas.microsoft.com/office/drawing/2014/main" id="{16F7D898-C6DB-5F40-A469-7B81391FD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7324" y="4797634"/>
              <a:ext cx="655827" cy="655827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493DA2AE-0878-CC4F-B5C2-01B7070647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535510" y="4174850"/>
              <a:ext cx="470663" cy="429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矩形标注 9">
            <a:extLst>
              <a:ext uri="{FF2B5EF4-FFF2-40B4-BE49-F238E27FC236}">
                <a16:creationId xmlns:a16="http://schemas.microsoft.com/office/drawing/2014/main" id="{E929994D-29F3-304C-9FFE-AF0B36A56679}"/>
              </a:ext>
            </a:extLst>
          </p:cNvPr>
          <p:cNvSpPr/>
          <p:nvPr/>
        </p:nvSpPr>
        <p:spPr bwMode="auto">
          <a:xfrm>
            <a:off x="5051787" y="2295371"/>
            <a:ext cx="1105811" cy="261738"/>
          </a:xfrm>
          <a:prstGeom prst="wedgeRectCallout">
            <a:avLst>
              <a:gd name="adj1" fmla="val -42831"/>
              <a:gd name="adj2" fmla="val 139826"/>
            </a:avLst>
          </a:prstGeom>
          <a:noFill/>
          <a:ln w="31750">
            <a:solidFill>
              <a:srgbClr val="FF0000"/>
            </a:solidFill>
            <a:miter lim="800000"/>
            <a:headEnd type="none" w="med" len="med"/>
            <a:tailEnd type="none" w="med" len="med"/>
          </a:ln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  <a:sym typeface="Times New Roman" charset="0"/>
              </a:rPr>
              <a:t>日内瓦机场</a:t>
            </a:r>
          </a:p>
        </p:txBody>
      </p:sp>
      <p:sp>
        <p:nvSpPr>
          <p:cNvPr id="13" name="矩形标注 11">
            <a:extLst>
              <a:ext uri="{FF2B5EF4-FFF2-40B4-BE49-F238E27FC236}">
                <a16:creationId xmlns:a16="http://schemas.microsoft.com/office/drawing/2014/main" id="{FBD8FD6E-7775-2643-8272-39E8EBB3EFAB}"/>
              </a:ext>
            </a:extLst>
          </p:cNvPr>
          <p:cNvSpPr/>
          <p:nvPr/>
        </p:nvSpPr>
        <p:spPr bwMode="auto">
          <a:xfrm>
            <a:off x="7113625" y="2354317"/>
            <a:ext cx="969642" cy="523477"/>
          </a:xfrm>
          <a:prstGeom prst="wedgeRectCallout">
            <a:avLst>
              <a:gd name="adj1" fmla="val -48580"/>
              <a:gd name="adj2" fmla="val 127441"/>
            </a:avLst>
          </a:prstGeom>
          <a:noFill/>
          <a:ln w="31750">
            <a:solidFill>
              <a:srgbClr val="2605EB"/>
            </a:solidFill>
            <a:miter lim="800000"/>
            <a:headEnd type="none" w="med" len="med"/>
            <a:tailEnd type="none" w="med" len="med"/>
          </a:ln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zh-CN" altLang="en-US" b="1" dirty="0">
                <a:solidFill>
                  <a:srgbClr val="2605EB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charset="0"/>
                <a:sym typeface="Times New Roman" charset="0"/>
              </a:rPr>
              <a:t> 欧洲核子</a:t>
            </a:r>
            <a:br>
              <a:rPr lang="en-US" altLang="zh-CN" b="1" dirty="0">
                <a:solidFill>
                  <a:srgbClr val="2605EB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charset="0"/>
                <a:sym typeface="Times New Roman" charset="0"/>
              </a:rPr>
            </a:br>
            <a:r>
              <a:rPr lang="en-US" altLang="zh-CN" b="1" dirty="0">
                <a:solidFill>
                  <a:srgbClr val="2605EB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charset="0"/>
                <a:sym typeface="Times New Roman" charset="0"/>
              </a:rPr>
              <a:t> </a:t>
            </a:r>
            <a:r>
              <a:rPr lang="zh-CN" altLang="en-US" b="1" dirty="0">
                <a:solidFill>
                  <a:srgbClr val="2605EB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charset="0"/>
                <a:sym typeface="Times New Roman" charset="0"/>
              </a:rPr>
              <a:t>研究中心</a:t>
            </a:r>
          </a:p>
        </p:txBody>
      </p:sp>
      <p:pic>
        <p:nvPicPr>
          <p:cNvPr id="15" name="内容占位符 4">
            <a:extLst>
              <a:ext uri="{FF2B5EF4-FFF2-40B4-BE49-F238E27FC236}">
                <a16:creationId xmlns:a16="http://schemas.microsoft.com/office/drawing/2014/main" id="{ACB1A1CB-5858-0642-8DE7-E2372F0521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0" y="2408710"/>
            <a:ext cx="2639487" cy="1957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3">
                <a:extLst>
                  <a:ext uri="{FF2B5EF4-FFF2-40B4-BE49-F238E27FC236}">
                    <a16:creationId xmlns:a16="http://schemas.microsoft.com/office/drawing/2014/main" id="{0DE1BF75-4989-A54A-86F6-C038AD2598E5}"/>
                  </a:ext>
                </a:extLst>
              </p:cNvPr>
              <p:cNvSpPr txBox="1"/>
              <p:nvPr/>
            </p:nvSpPr>
            <p:spPr>
              <a:xfrm>
                <a:off x="621310" y="1146342"/>
                <a:ext cx="3243196" cy="1056636"/>
              </a:xfrm>
              <a:prstGeom prst="rect">
                <a:avLst/>
              </a:prstGeom>
              <a:solidFill>
                <a:schemeClr val="bg2">
                  <a:alpha val="47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984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目前全球能量最高的对撞机</a:t>
                </a:r>
                <a:endParaRPr lang="en-US" altLang="zh-CN" sz="1417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02511" indent="-202511">
                  <a:buFont typeface="Wingdings" panose="05000000000000000000" pitchFamily="2" charset="2"/>
                  <a:buChar char="Ø"/>
                </a:pPr>
                <a:r>
                  <a:rPr lang="zh-CN" altLang="en-US" sz="1417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束流能量</a:t>
                </a:r>
                <a:r>
                  <a:rPr lang="en-US" altLang="zh-CN" sz="1417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</a:t>
                </a:r>
                <a:r>
                  <a:rPr lang="zh-CN" altLang="en-US" sz="1417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17" b="1" i="1" dirty="0"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𝟔</m:t>
                    </m:r>
                    <m:r>
                      <a:rPr lang="en-US" altLang="zh-CN" sz="1417" b="1" i="1" dirty="0"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.</m:t>
                    </m:r>
                    <m:r>
                      <a:rPr lang="en-US" altLang="zh-CN" sz="1417" b="1" i="1" dirty="0"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𝟓</m:t>
                    </m:r>
                    <m:r>
                      <a:rPr lang="en-US" altLang="zh-CN" sz="1417" b="1" i="1" dirty="0"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 </m:t>
                    </m:r>
                    <m:r>
                      <a:rPr lang="en-US" altLang="zh-CN" sz="1417" b="1" i="1" dirty="0" err="1"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𝐓𝐞𝐕</m:t>
                    </m:r>
                  </m:oMath>
                </a14:m>
                <a:endParaRPr lang="en-US" altLang="zh-CN" sz="1417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02511" indent="-202511">
                  <a:buFont typeface="Wingdings" panose="05000000000000000000" pitchFamily="2" charset="2"/>
                  <a:buChar char="Ø"/>
                </a:pPr>
                <a:r>
                  <a:rPr lang="zh-CN" altLang="en-US" sz="1417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对撞频率</a:t>
                </a:r>
                <a:r>
                  <a:rPr lang="en-US" altLang="zh-CN" sz="1417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</a:t>
                </a:r>
                <a:r>
                  <a:rPr lang="zh-CN" altLang="en-US" sz="1417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17" b="1" i="1"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𝟒𝟎</m:t>
                    </m:r>
                    <m:r>
                      <a:rPr lang="en-US" altLang="zh-CN" sz="1417" b="1" i="1"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 </m:t>
                    </m:r>
                    <m:r>
                      <a:rPr lang="en-US" altLang="zh-CN" sz="1417" b="1"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𝐌𝐇𝐳</m:t>
                    </m:r>
                  </m:oMath>
                </a14:m>
                <a:endParaRPr lang="en-US" altLang="zh-CN" sz="1417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02511" indent="-202511">
                  <a:buFont typeface="Wingdings" panose="05000000000000000000" pitchFamily="2" charset="2"/>
                  <a:buChar char="Ø"/>
                </a:pPr>
                <a:r>
                  <a:rPr lang="zh-CN" altLang="en-US" sz="1417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瞬时亮度</a:t>
                </a:r>
                <a:r>
                  <a:rPr lang="en-US" altLang="zh-CN" sz="1417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</a:t>
                </a:r>
                <a:r>
                  <a:rPr lang="zh-CN" altLang="en-US" sz="1417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17" b="1" i="1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1417" b="1" i="1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𝟏𝟎</m:t>
                        </m:r>
                      </m:e>
                      <m:sup>
                        <m:r>
                          <a:rPr lang="en-US" altLang="zh-CN" sz="1417" b="1" i="1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𝟑𝟒</m:t>
                        </m:r>
                      </m:sup>
                    </m:sSup>
                    <m:r>
                      <a:rPr lang="en-US" altLang="zh-CN" sz="1417" b="1" i="1"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 </m:t>
                    </m:r>
                    <m:sSup>
                      <m:sSupPr>
                        <m:ctrlPr>
                          <a:rPr lang="en-US" altLang="zh-CN" sz="1417" b="1" i="1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1417" b="1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𝐜𝐦</m:t>
                        </m:r>
                      </m:e>
                      <m:sup>
                        <m:r>
                          <a:rPr lang="en-US" altLang="zh-CN" sz="1417" b="1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−</m:t>
                        </m:r>
                        <m:r>
                          <a:rPr lang="en-US" altLang="zh-CN" sz="1417" b="1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altLang="zh-CN" sz="1417" b="1" i="1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1417" b="1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𝐬</m:t>
                        </m:r>
                      </m:e>
                      <m:sup>
                        <m:r>
                          <a:rPr lang="en-US" altLang="zh-CN" sz="1417" b="1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−</m:t>
                        </m:r>
                        <m:r>
                          <a:rPr lang="en-US" altLang="zh-CN" sz="1417" b="1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𝟏</m:t>
                        </m:r>
                      </m:sup>
                    </m:sSup>
                  </m:oMath>
                </a14:m>
                <a:endParaRPr lang="en-US" altLang="zh-CN" sz="1417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6" name="文本框 13">
                <a:extLst>
                  <a:ext uri="{FF2B5EF4-FFF2-40B4-BE49-F238E27FC236}">
                    <a16:creationId xmlns:a16="http://schemas.microsoft.com/office/drawing/2014/main" id="{0DE1BF75-4989-A54A-86F6-C038AD259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10" y="1146342"/>
                <a:ext cx="3243196" cy="1056636"/>
              </a:xfrm>
              <a:prstGeom prst="rect">
                <a:avLst/>
              </a:prstGeom>
              <a:blipFill>
                <a:blip r:embed="rId8"/>
                <a:stretch>
                  <a:fillRect l="-1946" t="-3571" r="-778" b="-476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">
            <a:extLst>
              <a:ext uri="{FF2B5EF4-FFF2-40B4-BE49-F238E27FC236}">
                <a16:creationId xmlns:a16="http://schemas.microsoft.com/office/drawing/2014/main" id="{1D3DFCDC-DBD5-6B40-8985-70A13665D2FD}"/>
              </a:ext>
            </a:extLst>
          </p:cNvPr>
          <p:cNvSpPr txBox="1"/>
          <p:nvPr/>
        </p:nvSpPr>
        <p:spPr>
          <a:xfrm>
            <a:off x="4394173" y="1363768"/>
            <a:ext cx="3521396" cy="7030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984" b="1" dirty="0">
                <a:solidFill>
                  <a:srgbClr val="FF0000"/>
                </a:solidFill>
              </a:rPr>
              <a:t>LHC beauty experiment</a:t>
            </a:r>
          </a:p>
          <a:p>
            <a:r>
              <a:rPr lang="zh-CN" altLang="en-US" sz="1984" b="1" dirty="0">
                <a:solidFill>
                  <a:srgbClr val="FF0000"/>
                </a:solidFill>
              </a:rPr>
              <a:t>大型强子对撞机“最靓”实验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CD09BD8-F009-204E-B949-E16015CA05FC}"/>
              </a:ext>
            </a:extLst>
          </p:cNvPr>
          <p:cNvSpPr txBox="1"/>
          <p:nvPr/>
        </p:nvSpPr>
        <p:spPr>
          <a:xfrm>
            <a:off x="1941053" y="3966172"/>
            <a:ext cx="1467344" cy="61581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超低温</a:t>
            </a:r>
            <a:endParaRPr lang="en-US" altLang="zh-CN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CN" alt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超导加速器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131F47-8E15-4E4C-8F47-5744A74B4C14}"/>
              </a:ext>
            </a:extLst>
          </p:cNvPr>
          <p:cNvGrpSpPr/>
          <p:nvPr/>
        </p:nvGrpSpPr>
        <p:grpSpPr>
          <a:xfrm>
            <a:off x="3648542" y="3964621"/>
            <a:ext cx="4221156" cy="2058368"/>
            <a:chOff x="3648542" y="3964621"/>
            <a:chExt cx="4221156" cy="2058368"/>
          </a:xfrm>
        </p:grpSpPr>
        <p:pic>
          <p:nvPicPr>
            <p:cNvPr id="18" name="图片 14">
              <a:extLst>
                <a:ext uri="{FF2B5EF4-FFF2-40B4-BE49-F238E27FC236}">
                  <a16:creationId xmlns:a16="http://schemas.microsoft.com/office/drawing/2014/main" id="{58CFD03E-BCAF-624D-B1E9-7BC2CC34C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48542" y="3964621"/>
              <a:ext cx="2206657" cy="1666026"/>
            </a:xfrm>
            <a:prstGeom prst="rect">
              <a:avLst/>
            </a:prstGeom>
          </p:spPr>
        </p:pic>
        <p:sp>
          <p:nvSpPr>
            <p:cNvPr id="19" name="文本框 12">
              <a:extLst>
                <a:ext uri="{FF2B5EF4-FFF2-40B4-BE49-F238E27FC236}">
                  <a16:creationId xmlns:a16="http://schemas.microsoft.com/office/drawing/2014/main" id="{9A872BE7-0F8C-EE43-BF00-1E612BDEEA77}"/>
                </a:ext>
              </a:extLst>
            </p:cNvPr>
            <p:cNvSpPr txBox="1"/>
            <p:nvPr/>
          </p:nvSpPr>
          <p:spPr>
            <a:xfrm>
              <a:off x="5997490" y="5561324"/>
              <a:ext cx="1872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LHC  </a:t>
              </a:r>
              <a:r>
                <a:rPr lang="zh-CN" altLang="en-US" sz="2400" b="1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隧道</a:t>
              </a:r>
            </a:p>
          </p:txBody>
        </p:sp>
        <p:sp>
          <p:nvSpPr>
            <p:cNvPr id="21" name="右大括号 17">
              <a:extLst>
                <a:ext uri="{FF2B5EF4-FFF2-40B4-BE49-F238E27FC236}">
                  <a16:creationId xmlns:a16="http://schemas.microsoft.com/office/drawing/2014/main" id="{A3433B08-44DB-4645-BE16-B8BC5F522D30}"/>
                </a:ext>
              </a:extLst>
            </p:cNvPr>
            <p:cNvSpPr/>
            <p:nvPr/>
          </p:nvSpPr>
          <p:spPr>
            <a:xfrm>
              <a:off x="5907766" y="4929157"/>
              <a:ext cx="277689" cy="687494"/>
            </a:xfrm>
            <a:prstGeom prst="rightBrace">
              <a:avLst>
                <a:gd name="adj1" fmla="val 31032"/>
                <a:gd name="adj2" fmla="val 50000"/>
              </a:avLst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id="{5570C614-D770-D14D-A281-176D2D24E515}"/>
                </a:ext>
              </a:extLst>
            </p:cNvPr>
            <p:cNvSpPr txBox="1"/>
            <p:nvPr/>
          </p:nvSpPr>
          <p:spPr>
            <a:xfrm>
              <a:off x="6253291" y="4912705"/>
              <a:ext cx="969137" cy="646331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几十至一百米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508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6EDEB-9BAB-0044-82C5-F30972197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altLang="zh-CN" dirty="0"/>
              <a:t>he</a:t>
            </a:r>
            <a:r>
              <a:rPr lang="zh-CN" altLang="en-US" dirty="0"/>
              <a:t> </a:t>
            </a:r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experiment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265D0-C26E-C640-B1E6-88A339447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14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FA17C380-3858-2C43-9B1F-9DB5C826F597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209320" y="665824"/>
                <a:ext cx="8431443" cy="1162975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Dedicated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for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studies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of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heavy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flavor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hadrons</a:t>
                </a:r>
              </a:p>
              <a:p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Particle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production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in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proton-proton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collisions</a:t>
                </a:r>
              </a:p>
              <a:p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Charm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hadrons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𝑏</m:t>
                    </m:r>
                  </m:oMath>
                </a14:m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-hadron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decays</a:t>
                </a: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FA17C380-3858-2C43-9B1F-9DB5C826F5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209320" y="665824"/>
                <a:ext cx="8431443" cy="1162975"/>
              </a:xfrm>
              <a:blipFill>
                <a:blip r:embed="rId3"/>
                <a:stretch>
                  <a:fillRect l="-602" t="-4348"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内容占位符 7">
            <a:extLst>
              <a:ext uri="{FF2B5EF4-FFF2-40B4-BE49-F238E27FC236}">
                <a16:creationId xmlns:a16="http://schemas.microsoft.com/office/drawing/2014/main" id="{AB4CF458-1CDA-3544-8829-86CA17D68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41" y="2586065"/>
            <a:ext cx="5577548" cy="284418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60428B-C447-8C44-BC45-0749759013D5}"/>
              </a:ext>
            </a:extLst>
          </p:cNvPr>
          <p:cNvSpPr txBox="1"/>
          <p:nvPr/>
        </p:nvSpPr>
        <p:spPr>
          <a:xfrm>
            <a:off x="1584251" y="2017192"/>
            <a:ext cx="4144587" cy="380480"/>
          </a:xfrm>
          <a:prstGeom prst="rect">
            <a:avLst/>
          </a:prstGeom>
          <a:solidFill>
            <a:schemeClr val="bg2">
              <a:lumMod val="90000"/>
            </a:schemeClr>
          </a:solidFill>
          <a:ln w="22225">
            <a:noFill/>
          </a:ln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lIns="36000" tIns="36000" rIns="36000" bIns="36000" rtlCol="0" anchor="ctr">
            <a:spAutoFit/>
          </a:bodyPr>
          <a:lstStyle/>
          <a:p>
            <a:pPr algn="l"/>
            <a:r>
              <a:rPr kumimoji="1" lang="en-US" altLang="zh-CN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A</a:t>
            </a:r>
            <a:r>
              <a:rPr kumimoji="1" lang="zh-CN" altLang="en-US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typical</a:t>
            </a:r>
            <a:r>
              <a:rPr kumimoji="1" lang="zh-CN" altLang="en-US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beauty</a:t>
            </a:r>
            <a:r>
              <a:rPr kumimoji="1" lang="zh-CN" altLang="en-US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hadron</a:t>
            </a:r>
            <a:r>
              <a:rPr kumimoji="1" lang="zh-CN" altLang="en-US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decay</a:t>
            </a:r>
            <a:r>
              <a:rPr kumimoji="1" lang="zh-CN" altLang="en-US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at</a:t>
            </a:r>
            <a:r>
              <a:rPr kumimoji="1" lang="zh-CN" altLang="en-US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LHCb</a:t>
            </a:r>
            <a:endParaRPr kumimoji="1" lang="en-CN" sz="2000" b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65C9B4-4A77-0442-A646-0F47D1F9BD40}"/>
              </a:ext>
            </a:extLst>
          </p:cNvPr>
          <p:cNvGrpSpPr/>
          <p:nvPr/>
        </p:nvGrpSpPr>
        <p:grpSpPr>
          <a:xfrm>
            <a:off x="843040" y="4008155"/>
            <a:ext cx="4041872" cy="698649"/>
            <a:chOff x="843040" y="4008155"/>
            <a:chExt cx="4041872" cy="69864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A756D0-99C0-0F47-BFDA-1D5B9F701B92}"/>
                </a:ext>
              </a:extLst>
            </p:cNvPr>
            <p:cNvSpPr txBox="1"/>
            <p:nvPr/>
          </p:nvSpPr>
          <p:spPr>
            <a:xfrm>
              <a:off x="843040" y="4008155"/>
              <a:ext cx="552002" cy="318924"/>
            </a:xfrm>
            <a:prstGeom prst="rect">
              <a:avLst/>
            </a:prstGeom>
            <a:noFill/>
            <a:ln w="22225">
              <a:noFill/>
            </a:ln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none" lIns="36000" tIns="36000" rIns="36000" bIns="36000" rtlCol="0" anchor="ctr">
              <a:spAutoFit/>
            </a:bodyPr>
            <a:lstStyle/>
            <a:p>
              <a:pPr algn="l"/>
              <a:r>
                <a:rPr kumimoji="1" lang="en-US" altLang="zh-CN" sz="16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B</a:t>
              </a:r>
              <a:r>
                <a:rPr kumimoji="1" lang="en-US" altLang="zh-CN" sz="16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eam</a:t>
              </a:r>
              <a:endParaRPr kumimoji="1" lang="en-CN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BFEAF59-950F-2447-A70D-C15FE112C81D}"/>
                </a:ext>
              </a:extLst>
            </p:cNvPr>
            <p:cNvSpPr txBox="1"/>
            <p:nvPr/>
          </p:nvSpPr>
          <p:spPr>
            <a:xfrm>
              <a:off x="4332910" y="4387880"/>
              <a:ext cx="552002" cy="318924"/>
            </a:xfrm>
            <a:prstGeom prst="rect">
              <a:avLst/>
            </a:prstGeom>
            <a:noFill/>
            <a:ln w="22225">
              <a:noFill/>
            </a:ln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none" lIns="36000" tIns="36000" rIns="36000" bIns="36000" rtlCol="0" anchor="ctr">
              <a:spAutoFit/>
            </a:bodyPr>
            <a:lstStyle/>
            <a:p>
              <a:pPr algn="l"/>
              <a:r>
                <a:rPr kumimoji="1" lang="en-US" altLang="zh-CN" sz="16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B</a:t>
              </a:r>
              <a:r>
                <a:rPr kumimoji="1" lang="en-US" altLang="zh-CN" sz="16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eam</a:t>
              </a:r>
              <a:endParaRPr kumimoji="1" lang="en-CN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A14DD11-E4F5-DF46-8276-F1042B53FD76}"/>
                  </a:ext>
                </a:extLst>
              </p:cNvPr>
              <p:cNvSpPr txBox="1"/>
              <p:nvPr/>
            </p:nvSpPr>
            <p:spPr>
              <a:xfrm>
                <a:off x="3640945" y="4925975"/>
                <a:ext cx="2502856" cy="318924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lIns="36000" tIns="36000" rIns="36000" bIns="36000" rtlCol="0" anchor="ctr">
                <a:spAutoFit/>
              </a:bodyPr>
              <a:lstStyle/>
              <a:p>
                <a:pPr algn="l"/>
                <a:r>
                  <a:rPr kumimoji="1" lang="en-US" altLang="zh-CN" sz="1600" dirty="0">
                    <a:solidFill>
                      <a:srgbClr val="AAB0A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Background</a:t>
                </a:r>
                <a:r>
                  <a:rPr kumimoji="1" lang="zh-CN" altLang="en-US" sz="1600" dirty="0">
                    <a:solidFill>
                      <a:srgbClr val="AAB0A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>
                    <a:solidFill>
                      <a:srgbClr val="AAB0A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particles</a:t>
                </a:r>
                <a:r>
                  <a:rPr kumimoji="1" lang="zh-CN" altLang="en-US" sz="1600" dirty="0">
                    <a:solidFill>
                      <a:srgbClr val="AAB0A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>
                    <a:solidFill>
                      <a:srgbClr val="AAB0A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zh-CN" sz="1600" i="1">
                        <a:solidFill>
                          <a:srgbClr val="AAB0A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kumimoji="1" lang="en-US" altLang="zh-CN" sz="1600" b="0" i="1" smtClean="0">
                        <a:solidFill>
                          <a:srgbClr val="AAB0A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100</m:t>
                    </m:r>
                  </m:oMath>
                </a14:m>
                <a:r>
                  <a:rPr kumimoji="1" lang="en-US" altLang="zh-CN" sz="1600" dirty="0">
                    <a:solidFill>
                      <a:srgbClr val="AAB0A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)</a:t>
                </a:r>
                <a:endParaRPr kumimoji="1" lang="en-CN" sz="2000" b="0" dirty="0">
                  <a:solidFill>
                    <a:srgbClr val="AAB0A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A14DD11-E4F5-DF46-8276-F1042B53F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945" y="4925975"/>
                <a:ext cx="2502856" cy="318924"/>
              </a:xfrm>
              <a:prstGeom prst="rect">
                <a:avLst/>
              </a:prstGeom>
              <a:blipFill>
                <a:blip r:embed="rId5"/>
                <a:stretch>
                  <a:fillRect l="-3015" t="-7692" r="-2513" b="-26923"/>
                </a:stretch>
              </a:blip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D476E63B-59D7-8243-AC32-E80F6D0365EC}"/>
              </a:ext>
            </a:extLst>
          </p:cNvPr>
          <p:cNvSpPr txBox="1"/>
          <p:nvPr/>
        </p:nvSpPr>
        <p:spPr>
          <a:xfrm>
            <a:off x="5359116" y="2516874"/>
            <a:ext cx="1337473" cy="318924"/>
          </a:xfrm>
          <a:prstGeom prst="rect">
            <a:avLst/>
          </a:prstGeom>
          <a:noFill/>
          <a:ln w="22225">
            <a:noFill/>
          </a:ln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lIns="36000" tIns="36000" rIns="36000" bIns="36000" rtlCol="0" anchor="ctr">
            <a:spAutoFit/>
          </a:bodyPr>
          <a:lstStyle/>
          <a:p>
            <a:pPr algn="l"/>
            <a:r>
              <a:rPr kumimoji="1" lang="en-US" altLang="zh-CN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Stable</a:t>
            </a:r>
            <a:r>
              <a:rPr kumimoji="1" lang="zh-CN" altLang="en-US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particles</a:t>
            </a:r>
            <a:endParaRPr kumimoji="1" lang="en-CN" sz="2000" b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FA1745-B193-B44D-9DFA-4B2337C7F9DA}"/>
              </a:ext>
            </a:extLst>
          </p:cNvPr>
          <p:cNvSpPr txBox="1"/>
          <p:nvPr/>
        </p:nvSpPr>
        <p:spPr>
          <a:xfrm>
            <a:off x="3756304" y="2815767"/>
            <a:ext cx="1337473" cy="318924"/>
          </a:xfrm>
          <a:prstGeom prst="rect">
            <a:avLst/>
          </a:prstGeom>
          <a:noFill/>
          <a:ln w="22225">
            <a:noFill/>
          </a:ln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lIns="36000" tIns="36000" rIns="36000" bIns="36000" rtlCol="0" anchor="ctr">
            <a:spAutoFit/>
          </a:bodyPr>
          <a:lstStyle/>
          <a:p>
            <a:pPr algn="l"/>
            <a:r>
              <a:rPr kumimoji="1" lang="en-US" altLang="zh-CN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Stable</a:t>
            </a:r>
            <a:r>
              <a:rPr kumimoji="1" lang="zh-CN" altLang="en-US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particles</a:t>
            </a:r>
            <a:endParaRPr kumimoji="1" lang="en-CN" sz="2000" b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76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6EDEB-9BAB-0044-82C5-F30972197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altLang="zh-CN" dirty="0"/>
              <a:t>he</a:t>
            </a:r>
            <a:r>
              <a:rPr lang="zh-CN" altLang="en-US" dirty="0"/>
              <a:t> </a:t>
            </a:r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265D0-C26E-C640-B1E6-88A339447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15</a:t>
            </a:fld>
            <a:endParaRPr kumimoji="1" lang="zh-CN" altLang="en-US" dirty="0"/>
          </a:p>
        </p:txBody>
      </p:sp>
      <p:pic>
        <p:nvPicPr>
          <p:cNvPr id="16" name="Picture 4" descr="http://cds.cern.ch/record/1087860/files/gene-2008-002.jpg?subformat=icon-1440">
            <a:extLst>
              <a:ext uri="{FF2B5EF4-FFF2-40B4-BE49-F238E27FC236}">
                <a16:creationId xmlns:a16="http://schemas.microsoft.com/office/drawing/2014/main" id="{BDD4ABB2-A975-4B43-88F9-540C094E0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28107" r="-56"/>
          <a:stretch/>
        </p:blipFill>
        <p:spPr bwMode="auto">
          <a:xfrm>
            <a:off x="33241" y="1678730"/>
            <a:ext cx="7294271" cy="375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C0C3CCC-460A-614C-9D2B-2D5E90283815}"/>
              </a:ext>
            </a:extLst>
          </p:cNvPr>
          <p:cNvGrpSpPr/>
          <p:nvPr/>
        </p:nvGrpSpPr>
        <p:grpSpPr>
          <a:xfrm>
            <a:off x="194631" y="3255026"/>
            <a:ext cx="7059207" cy="261610"/>
            <a:chOff x="1510383" y="2663890"/>
            <a:chExt cx="7059207" cy="261610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617E2F3-E73E-F543-BA67-806EC87B4800}"/>
                </a:ext>
              </a:extLst>
            </p:cNvPr>
            <p:cNvCxnSpPr/>
            <p:nvPr/>
          </p:nvCxnSpPr>
          <p:spPr>
            <a:xfrm>
              <a:off x="1510383" y="2796276"/>
              <a:ext cx="646771" cy="0"/>
            </a:xfrm>
            <a:prstGeom prst="straightConnector1">
              <a:avLst/>
            </a:prstGeom>
            <a:ln w="50800">
              <a:solidFill>
                <a:schemeClr val="accent5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AB2845E-4812-1543-AB55-7F916BED1B41}"/>
                </a:ext>
              </a:extLst>
            </p:cNvPr>
            <p:cNvCxnSpPr/>
            <p:nvPr/>
          </p:nvCxnSpPr>
          <p:spPr>
            <a:xfrm flipH="1" flipV="1">
              <a:off x="2278019" y="2792156"/>
              <a:ext cx="6291571" cy="412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Sun 21">
              <a:extLst>
                <a:ext uri="{FF2B5EF4-FFF2-40B4-BE49-F238E27FC236}">
                  <a16:creationId xmlns:a16="http://schemas.microsoft.com/office/drawing/2014/main" id="{0C596004-B917-FA40-8AC9-9C5B88081EB2}"/>
                </a:ext>
              </a:extLst>
            </p:cNvPr>
            <p:cNvSpPr/>
            <p:nvPr/>
          </p:nvSpPr>
          <p:spPr>
            <a:xfrm>
              <a:off x="2069840" y="2663890"/>
              <a:ext cx="256478" cy="261610"/>
            </a:xfrm>
            <a:prstGeom prst="sun">
              <a:avLst/>
            </a:prstGeom>
            <a:solidFill>
              <a:srgbClr val="FF0000"/>
            </a:solidFill>
            <a:ln>
              <a:solidFill>
                <a:schemeClr val="accent5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EDAE3AD-C9D7-DB4C-933F-E75061E38585}"/>
              </a:ext>
            </a:extLst>
          </p:cNvPr>
          <p:cNvSpPr/>
          <p:nvPr/>
        </p:nvSpPr>
        <p:spPr>
          <a:xfrm>
            <a:off x="6204864" y="661059"/>
            <a:ext cx="2097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JINST 3 (2008) S08005</a:t>
            </a:r>
          </a:p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IJMPA 30 (2015) 1530022</a:t>
            </a:r>
            <a:endParaRPr kumimoji="1" lang="zh-CN" alt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80D879-0902-E14D-A836-EFA8EAA70A09}"/>
                  </a:ext>
                </a:extLst>
              </p:cNvPr>
              <p:cNvSpPr txBox="1"/>
              <p:nvPr/>
            </p:nvSpPr>
            <p:spPr>
              <a:xfrm>
                <a:off x="209320" y="3630911"/>
                <a:ext cx="13356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𝒑𝒑</m:t>
                    </m:r>
                  </m:oMath>
                </a14:m>
                <a:r>
                  <a:rPr lang="en-US" sz="1800" b="1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collision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80D879-0902-E14D-A836-EFA8EAA70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320" y="3630911"/>
                <a:ext cx="1335622" cy="369332"/>
              </a:xfrm>
              <a:prstGeom prst="rect">
                <a:avLst/>
              </a:prstGeom>
              <a:blipFill>
                <a:blip r:embed="rId4"/>
                <a:stretch>
                  <a:fillRect t="-10345" r="-2830" b="-2413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71154226-B32F-A94F-A54B-FFAE49D33A73}"/>
              </a:ext>
            </a:extLst>
          </p:cNvPr>
          <p:cNvGrpSpPr/>
          <p:nvPr/>
        </p:nvGrpSpPr>
        <p:grpSpPr>
          <a:xfrm>
            <a:off x="4690434" y="1268692"/>
            <a:ext cx="3030825" cy="3625832"/>
            <a:chOff x="4690434" y="1268692"/>
            <a:chExt cx="3030825" cy="36258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9BDC842-E1B8-8848-95F8-9D35C8FB88EE}"/>
                    </a:ext>
                  </a:extLst>
                </p:cNvPr>
                <p:cNvSpPr/>
                <p:nvPr/>
              </p:nvSpPr>
              <p:spPr>
                <a:xfrm>
                  <a:off x="4690434" y="1268692"/>
                  <a:ext cx="3030825" cy="83099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zh-CN" sz="1600" b="1" dirty="0">
                      <a:solidFill>
                        <a:srgbClr val="0070C0"/>
                      </a:solidFill>
                      <a:latin typeface="Times New Roman" charset="0"/>
                      <a:cs typeface="Times New Roman" charset="0"/>
                    </a:rPr>
                    <a:t>Muon</a:t>
                  </a:r>
                  <a:r>
                    <a:rPr kumimoji="1" lang="zh-CN" altLang="en-US" sz="1600" b="1" dirty="0">
                      <a:solidFill>
                        <a:srgbClr val="0070C0"/>
                      </a:solidFill>
                      <a:latin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600" b="1" dirty="0">
                      <a:solidFill>
                        <a:srgbClr val="0070C0"/>
                      </a:solidFill>
                      <a:latin typeface="Times New Roman" charset="0"/>
                      <a:cs typeface="Times New Roman" charset="0"/>
                    </a:rPr>
                    <a:t>identification</a:t>
                  </a:r>
                </a:p>
                <a:p>
                  <a:pPr marL="63450" indent="-63450">
                    <a:buFont typeface="Arial" charset="0"/>
                    <a:buChar char="•"/>
                  </a:pPr>
                  <a:r>
                    <a:rPr kumimoji="1" lang="en-US" altLang="zh-CN" sz="1600" b="0" dirty="0">
                      <a:solidFill>
                        <a:srgbClr val="C00000"/>
                      </a:solidFill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zh-CN" sz="16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𝜖</m:t>
                      </m:r>
                      <m:d>
                        <m:dPr>
                          <m:ctrlP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𝜇</m:t>
                          </m:r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→</m:t>
                          </m:r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𝜇</m:t>
                          </m:r>
                        </m:e>
                      </m:d>
                      <m:r>
                        <a:rPr kumimoji="1" lang="en-US" altLang="zh-CN" sz="16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~9</m:t>
                      </m:r>
                      <m:r>
                        <a:rPr kumimoji="1" lang="en-US" altLang="zh-CN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7</m:t>
                      </m:r>
                      <m:r>
                        <a:rPr kumimoji="1" lang="en-US" altLang="zh-CN" sz="16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%</m:t>
                      </m:r>
                    </m:oMath>
                  </a14:m>
                  <a:r>
                    <a:rPr kumimoji="1" lang="en-US" altLang="zh-CN" sz="1600" b="0" dirty="0">
                      <a:solidFill>
                        <a:srgbClr val="C00000"/>
                      </a:solidFill>
                      <a:ea typeface="Times New Roman" charset="0"/>
                      <a:cs typeface="Times New Roman" charset="0"/>
                    </a:rPr>
                    <a:t> </a:t>
                  </a:r>
                </a:p>
                <a:p>
                  <a:pPr marL="63450" indent="-63450">
                    <a:buFont typeface="Arial" charset="0"/>
                    <a:buChar char="•"/>
                  </a:pPr>
                  <a:r>
                    <a:rPr kumimoji="1" lang="zh-CN" altLang="en-US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600" dirty="0" err="1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MisID</a:t>
                  </a:r>
                  <a:r>
                    <a:rPr kumimoji="1" lang="zh-CN" altLang="en-US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rate</a:t>
                  </a:r>
                  <a:r>
                    <a:rPr kumimoji="1" lang="zh-CN" altLang="en-US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𝜋</m:t>
                          </m:r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→</m:t>
                          </m:r>
                          <m: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𝜇</m:t>
                          </m:r>
                        </m:e>
                      </m:d>
                      <m:r>
                        <a:rPr kumimoji="1" lang="en-US" altLang="zh-CN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~1−3%</m:t>
                      </m:r>
                    </m:oMath>
                  </a14:m>
                  <a:endParaRPr kumimoji="1" lang="en-US" altLang="zh-CN" sz="16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9BDC842-E1B8-8848-95F8-9D35C8FB88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0434" y="1268692"/>
                  <a:ext cx="3030825" cy="830997"/>
                </a:xfrm>
                <a:prstGeom prst="rect">
                  <a:avLst/>
                </a:prstGeom>
                <a:blipFill>
                  <a:blip r:embed="rId6"/>
                  <a:stretch>
                    <a:fillRect l="-826" t="-1471" b="-7353"/>
                  </a:stretch>
                </a:blipFill>
                <a:ln w="190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8D47A2F-911A-5B41-B390-700C79A88423}"/>
                </a:ext>
              </a:extLst>
            </p:cNvPr>
            <p:cNvSpPr/>
            <p:nvPr/>
          </p:nvSpPr>
          <p:spPr>
            <a:xfrm>
              <a:off x="4867388" y="2260834"/>
              <a:ext cx="1121932" cy="2633690"/>
            </a:xfrm>
            <a:prstGeom prst="rect">
              <a:avLst/>
            </a:prstGeom>
            <a:ln w="25400">
              <a:solidFill>
                <a:srgbClr val="C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1FA9B5-6852-A640-8EA5-4B710CE24BA6}"/>
              </a:ext>
            </a:extLst>
          </p:cNvPr>
          <p:cNvGrpSpPr/>
          <p:nvPr/>
        </p:nvGrpSpPr>
        <p:grpSpPr>
          <a:xfrm>
            <a:off x="1117987" y="2312680"/>
            <a:ext cx="7210645" cy="3496299"/>
            <a:chOff x="1117987" y="2312680"/>
            <a:chExt cx="7210645" cy="349629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2CB7480-E73C-7E41-B273-5623A86E73E2}"/>
                </a:ext>
              </a:extLst>
            </p:cNvPr>
            <p:cNvGrpSpPr/>
            <p:nvPr/>
          </p:nvGrpSpPr>
          <p:grpSpPr>
            <a:xfrm>
              <a:off x="1117987" y="2312680"/>
              <a:ext cx="6478661" cy="3496299"/>
              <a:chOff x="1117987" y="2312680"/>
              <a:chExt cx="6478661" cy="349629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308EC820-1E72-924A-B3CD-6635F300ABBE}"/>
                      </a:ext>
                    </a:extLst>
                  </p:cNvPr>
                  <p:cNvSpPr/>
                  <p:nvPr/>
                </p:nvSpPr>
                <p:spPr>
                  <a:xfrm>
                    <a:off x="4565823" y="4977982"/>
                    <a:ext cx="3030825" cy="830997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 w="25400">
                    <a:solidFill>
                      <a:srgbClr val="7030A0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kumimoji="1" lang="en-US" altLang="zh-CN" sz="1600" b="1" dirty="0">
                        <a:solidFill>
                          <a:srgbClr val="0070C0"/>
                        </a:solidFill>
                        <a:latin typeface="Times New Roman" charset="0"/>
                        <a:cs typeface="Times New Roman" charset="0"/>
                      </a:rPr>
                      <a:t>Hadron</a:t>
                    </a:r>
                    <a:r>
                      <a:rPr kumimoji="1" lang="zh-CN" altLang="en-US" sz="1600" b="1" dirty="0">
                        <a:solidFill>
                          <a:srgbClr val="0070C0"/>
                        </a:solidFill>
                        <a:latin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sz="1600" b="1" dirty="0">
                        <a:solidFill>
                          <a:srgbClr val="0070C0"/>
                        </a:solidFill>
                        <a:latin typeface="Times New Roman" charset="0"/>
                        <a:cs typeface="Times New Roman" charset="0"/>
                      </a:rPr>
                      <a:t>identification</a:t>
                    </a:r>
                  </a:p>
                  <a:p>
                    <a:pPr marL="63450" indent="-63450">
                      <a:buFont typeface="Arial" charset="0"/>
                      <a:buChar char="•"/>
                    </a:pPr>
                    <a:r>
                      <a:rPr kumimoji="1" lang="en-US" altLang="zh-CN" sz="1600" b="0" dirty="0">
                        <a:solidFill>
                          <a:srgbClr val="C00000"/>
                        </a:solidFill>
                        <a:ea typeface="Times New Roman" charset="0"/>
                        <a:cs typeface="Times New Roman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𝜖</m:t>
                        </m:r>
                        <m:d>
                          <m:dPr>
                            <m:ctrlP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𝐾</m:t>
                            </m:r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→</m:t>
                            </m:r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𝐾</m:t>
                            </m:r>
                          </m:e>
                        </m:d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,</m:t>
                        </m:r>
                        <m:r>
                          <a:rPr kumimoji="1" lang="en-US" altLang="zh-CN" sz="16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𝜖</m:t>
                        </m:r>
                        <m:d>
                          <m:dPr>
                            <m:ctrlPr>
                              <a:rPr kumimoji="1" lang="en-US" altLang="zh-CN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𝑝</m:t>
                            </m:r>
                            <m:r>
                              <a:rPr kumimoji="1" lang="en-US" altLang="zh-CN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→</m:t>
                            </m:r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𝑝</m:t>
                            </m:r>
                          </m:e>
                        </m:d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&gt;</m:t>
                        </m:r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9</m:t>
                        </m:r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%</m:t>
                        </m:r>
                      </m:oMath>
                    </a14:m>
                    <a:r>
                      <a:rPr kumimoji="1" lang="en-US" altLang="zh-CN" sz="1600" b="0" dirty="0">
                        <a:solidFill>
                          <a:srgbClr val="C00000"/>
                        </a:solidFill>
                        <a:ea typeface="Times New Roman" charset="0"/>
                        <a:cs typeface="Times New Roman" charset="0"/>
                      </a:rPr>
                      <a:t> </a:t>
                    </a:r>
                  </a:p>
                  <a:p>
                    <a:pPr marL="63450" indent="-63450">
                      <a:buFont typeface="Arial" charset="0"/>
                      <a:buChar char="•"/>
                    </a:pPr>
                    <a:r>
                      <a:rPr kumimoji="1" lang="zh-CN" altLang="en-US" sz="16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sz="1600" dirty="0" err="1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MisID</a:t>
                    </a:r>
                    <a:r>
                      <a:rPr kumimoji="1" lang="zh-CN" altLang="en-US" sz="16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sz="16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rate</a:t>
                    </a:r>
                    <a:r>
                      <a:rPr kumimoji="1" lang="zh-CN" altLang="en-US" sz="16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𝜋</m:t>
                            </m:r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→</m:t>
                            </m:r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𝐾</m:t>
                            </m:r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/</m:t>
                            </m:r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𝑝</m:t>
                            </m:r>
                          </m:e>
                        </m:d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&lt;5%</m:t>
                        </m:r>
                      </m:oMath>
                    </a14:m>
                    <a:endParaRPr kumimoji="1" lang="en-US" altLang="zh-CN" sz="16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308EC820-1E72-924A-B3CD-6635F300ABB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5823" y="4977982"/>
                    <a:ext cx="3030825" cy="83099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413" t="-1471" b="-7353"/>
                    </a:stretch>
                  </a:blipFill>
                  <a:ln w="254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EDCF203-372A-844B-8072-AE74B7ADB4C2}"/>
                  </a:ext>
                </a:extLst>
              </p:cNvPr>
              <p:cNvSpPr/>
              <p:nvPr/>
            </p:nvSpPr>
            <p:spPr>
              <a:xfrm>
                <a:off x="3366428" y="2312680"/>
                <a:ext cx="648000" cy="2160000"/>
              </a:xfrm>
              <a:prstGeom prst="rect">
                <a:avLst/>
              </a:prstGeom>
              <a:ln w="25400">
                <a:solidFill>
                  <a:srgbClr val="7030A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487C12F-9862-074E-8B5A-59AFB43254D6}"/>
                  </a:ext>
                </a:extLst>
              </p:cNvPr>
              <p:cNvSpPr/>
              <p:nvPr/>
            </p:nvSpPr>
            <p:spPr>
              <a:xfrm>
                <a:off x="1117987" y="2627411"/>
                <a:ext cx="296640" cy="1560541"/>
              </a:xfrm>
              <a:prstGeom prst="rect">
                <a:avLst/>
              </a:prstGeom>
              <a:ln w="25400">
                <a:solidFill>
                  <a:srgbClr val="7030A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F0D2EE2-987B-4047-9FB9-8E9402D05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33130" y="4129987"/>
              <a:ext cx="1595502" cy="108205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16454AA-1501-4B49-A5E0-C907F829563D}"/>
              </a:ext>
            </a:extLst>
          </p:cNvPr>
          <p:cNvGrpSpPr/>
          <p:nvPr/>
        </p:nvGrpSpPr>
        <p:grpSpPr>
          <a:xfrm>
            <a:off x="371194" y="2509727"/>
            <a:ext cx="3967320" cy="3796116"/>
            <a:chOff x="371194" y="2509727"/>
            <a:chExt cx="3967320" cy="379611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C1F4411-47A9-6A42-9177-E35138DDC353}"/>
                </a:ext>
              </a:extLst>
            </p:cNvPr>
            <p:cNvGrpSpPr/>
            <p:nvPr/>
          </p:nvGrpSpPr>
          <p:grpSpPr>
            <a:xfrm>
              <a:off x="371194" y="2509727"/>
              <a:ext cx="3123291" cy="3475186"/>
              <a:chOff x="371194" y="2509727"/>
              <a:chExt cx="3123291" cy="34751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0D0633AB-8367-8B40-AC4D-C4CEAA054D32}"/>
                      </a:ext>
                    </a:extLst>
                  </p:cNvPr>
                  <p:cNvSpPr/>
                  <p:nvPr/>
                </p:nvSpPr>
                <p:spPr>
                  <a:xfrm>
                    <a:off x="371194" y="4580913"/>
                    <a:ext cx="2916258" cy="1404000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 w="25400">
                    <a:solidFill>
                      <a:schemeClr val="accent6">
                        <a:lumMod val="50000"/>
                      </a:schemeClr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kumimoji="1" lang="en-US" altLang="zh-CN" sz="1600" b="1" dirty="0">
                        <a:solidFill>
                          <a:srgbClr val="0070C0"/>
                        </a:solidFill>
                        <a:latin typeface="Times New Roman" charset="0"/>
                        <a:cs typeface="Times New Roman" charset="0"/>
                      </a:rPr>
                      <a:t>Track</a:t>
                    </a:r>
                    <a:r>
                      <a:rPr kumimoji="1" lang="zh-CN" altLang="en-US" sz="1600" b="1" dirty="0">
                        <a:solidFill>
                          <a:srgbClr val="0070C0"/>
                        </a:solidFill>
                        <a:latin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sz="1600" b="1" dirty="0">
                        <a:solidFill>
                          <a:srgbClr val="0070C0"/>
                        </a:solidFill>
                        <a:latin typeface="Times New Roman" charset="0"/>
                        <a:cs typeface="Times New Roman" charset="0"/>
                      </a:rPr>
                      <a:t>reconstruction</a:t>
                    </a:r>
                  </a:p>
                  <a:p>
                    <a:pPr marL="63450" indent="-63450">
                      <a:buFont typeface="Arial" charset="0"/>
                      <a:buChar char="•"/>
                    </a:pPr>
                    <a:r>
                      <a:rPr kumimoji="1" lang="en-US" altLang="zh-CN" sz="1600" b="0" dirty="0">
                        <a:solidFill>
                          <a:srgbClr val="C00000"/>
                        </a:solidFill>
                        <a:ea typeface="Times New Roman" charset="0"/>
                        <a:cs typeface="Times New Roman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𝜖</m:t>
                        </m:r>
                        <m:d>
                          <m:dPr>
                            <m:ctrlP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600" b="0" i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Tracking</m:t>
                            </m:r>
                          </m:e>
                        </m:d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~96%</m:t>
                        </m:r>
                      </m:oMath>
                    </a14:m>
                    <a:r>
                      <a:rPr kumimoji="1" lang="en-US" altLang="zh-CN" sz="1600" b="0" dirty="0">
                        <a:solidFill>
                          <a:srgbClr val="C00000"/>
                        </a:solidFill>
                        <a:ea typeface="Times New Roman" charset="0"/>
                        <a:cs typeface="Times New Roman" charset="0"/>
                      </a:rPr>
                      <a:t> </a:t>
                    </a:r>
                  </a:p>
                  <a:p>
                    <a:pPr marL="63450" indent="-63450">
                      <a:buFont typeface="Arial" charset="0"/>
                      <a:buChar char="•"/>
                    </a:pPr>
                    <a:r>
                      <a:rPr kumimoji="1" lang="en-US" altLang="zh-CN" sz="1600" b="0" dirty="0">
                        <a:solidFill>
                          <a:srgbClr val="C00000"/>
                        </a:solidFill>
                        <a:ea typeface="Times New Roman" charset="0"/>
                        <a:cs typeface="Times New Roman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fPr>
                          <m:num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𝛿</m:t>
                            </m:r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𝑝</m:t>
                            </m:r>
                          </m:num>
                          <m:den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𝑝</m:t>
                            </m:r>
                          </m:den>
                        </m:f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~</m:t>
                        </m:r>
                      </m:oMath>
                    </a14:m>
                    <a:r>
                      <a:rPr kumimoji="1" lang="en-US" altLang="zh-CN" sz="16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0.5%-1% (5-200 GeV)</a:t>
                    </a:r>
                  </a:p>
                  <a:p>
                    <a:pPr marL="63450" indent="-63450">
                      <a:buFont typeface="Arial" charset="0"/>
                      <a:buChar char="•"/>
                    </a:pPr>
                    <a:r>
                      <a:rPr kumimoji="1" lang="zh-CN" altLang="en-US" sz="16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𝜖</m:t>
                        </m:r>
                        <m:d>
                          <m:dPr>
                            <m:ctrlP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kumimoji="1" lang="en-US" altLang="zh-CN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𝐽</m:t>
                                </m:r>
                                <m:r>
                                  <m:rPr>
                                    <m:lit/>
                                  </m:rPr>
                                  <a:rPr kumimoji="1" lang="en-US" altLang="zh-CN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/</m:t>
                                </m:r>
                                <m:r>
                                  <a:rPr kumimoji="1" lang="en-US" altLang="zh-CN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</m:sub>
                            </m:sSub>
                          </m:e>
                        </m:d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≈15</m:t>
                        </m:r>
                      </m:oMath>
                    </a14:m>
                    <a:r>
                      <a:rPr kumimoji="1" lang="zh-CN" altLang="en-US" sz="16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sz="16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MeV</a:t>
                    </a:r>
                  </a:p>
                  <a:p>
                    <a:r>
                      <a:rPr kumimoji="1" lang="en-US" altLang="zh-CN" sz="1600" dirty="0">
                        <a:solidFill>
                          <a:srgbClr val="2A00FF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High</a:t>
                    </a:r>
                    <a:r>
                      <a:rPr kumimoji="1" lang="zh-CN" altLang="en-US" sz="1600" dirty="0">
                        <a:solidFill>
                          <a:srgbClr val="2A00FF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sz="1600" dirty="0">
                        <a:solidFill>
                          <a:srgbClr val="2A00FF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mass</a:t>
                    </a:r>
                    <a:r>
                      <a:rPr kumimoji="1" lang="zh-CN" altLang="en-US" sz="1600" dirty="0">
                        <a:solidFill>
                          <a:srgbClr val="2A00FF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sz="1600" dirty="0">
                        <a:solidFill>
                          <a:srgbClr val="2A00FF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resolution</a:t>
                    </a:r>
                  </a:p>
                </p:txBody>
              </p:sp>
            </mc:Choice>
            <mc:Fallback xmlns=""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0D0633AB-8367-8B40-AC4D-C4CEAA054D3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194" y="4580913"/>
                    <a:ext cx="2916258" cy="140400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862" b="-877"/>
                    </a:stretch>
                  </a:blipFill>
                  <a:ln w="25400">
                    <a:solidFill>
                      <a:schemeClr val="accent6">
                        <a:lumMod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664EF4F-785F-6B4B-B994-1A19834B5AA8}"/>
                  </a:ext>
                </a:extLst>
              </p:cNvPr>
              <p:cNvSpPr/>
              <p:nvPr/>
            </p:nvSpPr>
            <p:spPr>
              <a:xfrm>
                <a:off x="1383205" y="3101893"/>
                <a:ext cx="282602" cy="529018"/>
              </a:xfrm>
              <a:prstGeom prst="rect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B18ECF3-B47A-2E47-B21E-F519208D893D}"/>
                  </a:ext>
                </a:extLst>
              </p:cNvPr>
              <p:cNvSpPr/>
              <p:nvPr/>
            </p:nvSpPr>
            <p:spPr>
              <a:xfrm>
                <a:off x="2796980" y="2509727"/>
                <a:ext cx="697505" cy="1771711"/>
              </a:xfrm>
              <a:prstGeom prst="rect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B3F46B7-B911-F441-8899-8FAA588C3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4342" y="5353286"/>
              <a:ext cx="1944172" cy="952557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1E47E1E-D14F-D14F-835A-EBBCEB5F2897}"/>
              </a:ext>
            </a:extLst>
          </p:cNvPr>
          <p:cNvGrpSpPr/>
          <p:nvPr/>
        </p:nvGrpSpPr>
        <p:grpSpPr>
          <a:xfrm>
            <a:off x="213686" y="1218814"/>
            <a:ext cx="4160790" cy="2470190"/>
            <a:chOff x="213686" y="1218814"/>
            <a:chExt cx="4160790" cy="247019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D8D4528-1834-A949-97FF-F8A9C7EA5958}"/>
                </a:ext>
              </a:extLst>
            </p:cNvPr>
            <p:cNvGrpSpPr/>
            <p:nvPr/>
          </p:nvGrpSpPr>
          <p:grpSpPr>
            <a:xfrm>
              <a:off x="213686" y="1316376"/>
              <a:ext cx="2583836" cy="2372628"/>
              <a:chOff x="213686" y="1316376"/>
              <a:chExt cx="2583836" cy="237262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BA7C3618-66D0-1842-A6CF-04BCC2267690}"/>
                      </a:ext>
                    </a:extLst>
                  </p:cNvPr>
                  <p:cNvSpPr/>
                  <p:nvPr/>
                </p:nvSpPr>
                <p:spPr>
                  <a:xfrm>
                    <a:off x="213686" y="1316376"/>
                    <a:ext cx="2583836" cy="830997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 w="19050">
                    <a:solidFill>
                      <a:srgbClr val="2A00FF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kumimoji="1" lang="en-US" altLang="zh-CN" sz="1600" b="1" dirty="0">
                        <a:solidFill>
                          <a:srgbClr val="0070C0"/>
                        </a:solidFill>
                        <a:latin typeface="Times New Roman" charset="0"/>
                        <a:cs typeface="Times New Roman" charset="0"/>
                      </a:rPr>
                      <a:t>Vertex reconstruction</a:t>
                    </a:r>
                  </a:p>
                  <a:p>
                    <a:pPr marL="108000" indent="-108000">
                      <a:buFont typeface="Arial" charset="0"/>
                      <a:buChar char="•"/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𝜎</m:t>
                            </m:r>
                          </m:e>
                          <m:sub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𝐼𝑃</m:t>
                            </m:r>
                          </m:sub>
                        </m:sSub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~20</m:t>
                        </m:r>
                        <m:r>
                          <a:rPr kumimoji="1" lang="zh-CN" altLang="en-US" sz="16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1" lang="en-US" altLang="zh-CN" sz="1600" b="0" i="0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μm</m:t>
                        </m:r>
                      </m:oMath>
                    </a14:m>
                    <a:endParaRPr kumimoji="1" lang="en-US" altLang="zh-CN" sz="1600" b="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  <a:p>
                    <a:pPr marL="108000" indent="-108000">
                      <a:buFont typeface="Arial" charset="0"/>
                      <a:buChar char="•"/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𝜎</m:t>
                            </m:r>
                          </m:e>
                          <m:sub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𝜏</m:t>
                            </m:r>
                          </m:sub>
                        </m:sSub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~</m:t>
                        </m:r>
                        <m:r>
                          <a:rPr kumimoji="1" lang="en-US" altLang="zh-CN" sz="16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45 </m:t>
                        </m:r>
                        <m:r>
                          <m:rPr>
                            <m:sty m:val="p"/>
                          </m:rPr>
                          <a:rPr kumimoji="1" lang="en-US" altLang="zh-CN" sz="160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fs</m:t>
                        </m:r>
                        <m:r>
                          <a:rPr kumimoji="1" lang="en-US" sz="16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</m:oMath>
                    </a14:m>
                    <a:r>
                      <a:rPr kumimoji="1" lang="zh-CN" altLang="en-US" sz="1600" b="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sz="1600" dirty="0" err="1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w.r.t.</a:t>
                    </a:r>
                    <a:r>
                      <a:rPr kumimoji="1" lang="zh-CN" altLang="en-US" sz="16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𝜏</m:t>
                            </m:r>
                          </m:e>
                          <m:sub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𝐵</m:t>
                            </m:r>
                          </m:sub>
                        </m:sSub>
                        <m:r>
                          <a:rPr kumimoji="1"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≈1.5</m:t>
                        </m:r>
                        <m:r>
                          <a:rPr kumimoji="1" lang="zh-CN" alt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</m:oMath>
                    </a14:m>
                    <a:r>
                      <a:rPr kumimoji="1" lang="en-US" altLang="zh-CN" sz="1600" b="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ps</a:t>
                    </a:r>
                  </a:p>
                </p:txBody>
              </p:sp>
            </mc:Choice>
            <mc:Fallback xmlns="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BA7C3618-66D0-1842-A6CF-04BCC226769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3686" y="1316376"/>
                    <a:ext cx="2583836" cy="83099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971" t="-1493" b="-8955"/>
                    </a:stretch>
                  </a:blipFill>
                  <a:ln w="19050">
                    <a:solidFill>
                      <a:srgbClr val="2A00FF"/>
                    </a:solidFill>
                  </a:ln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BFB2442-A54A-E547-AB36-0C50883201CA}"/>
                  </a:ext>
                </a:extLst>
              </p:cNvPr>
              <p:cNvSpPr/>
              <p:nvPr/>
            </p:nvSpPr>
            <p:spPr>
              <a:xfrm>
                <a:off x="606466" y="3041004"/>
                <a:ext cx="540000" cy="648000"/>
              </a:xfrm>
              <a:prstGeom prst="rect">
                <a:avLst/>
              </a:prstGeom>
              <a:ln w="25400">
                <a:solidFill>
                  <a:srgbClr val="2A00FF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F504494-B5DD-E84A-A0EB-26A16F0C6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07228" y="1218814"/>
              <a:ext cx="1467248" cy="104202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E6F82ED-3C7C-9D41-8C3D-57CA726A3CE2}"/>
              </a:ext>
            </a:extLst>
          </p:cNvPr>
          <p:cNvSpPr txBox="1"/>
          <p:nvPr/>
        </p:nvSpPr>
        <p:spPr>
          <a:xfrm>
            <a:off x="298230" y="630750"/>
            <a:ext cx="2847502" cy="380480"/>
          </a:xfrm>
          <a:prstGeom prst="rect">
            <a:avLst/>
          </a:prstGeom>
          <a:noFill/>
          <a:ln w="22225">
            <a:noFill/>
          </a:ln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lIns="36000" tIns="36000" rIns="36000" bIns="36000" rtlCol="0" anchor="ctr">
            <a:spAutoFit/>
          </a:bodyPr>
          <a:lstStyle/>
          <a:p>
            <a:pPr algn="l"/>
            <a:r>
              <a:rPr kumimoji="1" lang="en-US" altLang="zh-CN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Background</a:t>
            </a:r>
            <a:r>
              <a:rPr kumimoji="1" lang="zh-CN" altLang="en-US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and</a:t>
            </a:r>
            <a:r>
              <a:rPr kumimoji="1" lang="zh-CN" altLang="en-US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resolution</a:t>
            </a:r>
            <a:endParaRPr kumimoji="1" lang="en-CN" sz="2000" b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9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7CC69-6373-5543-B875-19A2E609E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0DAA8-C3BA-4E43-B2CD-1B602691C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16</a:t>
            </a:fld>
            <a:endParaRPr kumimoji="1"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A0DF26-1F14-614A-BCD1-7F5583812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88" y="1805688"/>
            <a:ext cx="4226561" cy="2769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6ABFF852-1B12-CC4F-9658-1036CC37598F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92346" y="681173"/>
                <a:ext cx="8499863" cy="934616"/>
              </a:xfrm>
            </p:spPr>
            <p:txBody>
              <a:bodyPr>
                <a:normAutofit/>
              </a:bodyPr>
              <a:lstStyle/>
              <a:p>
                <a:pPr>
                  <a:buFont typeface="Arial" charset="0"/>
                  <a:buChar char="•"/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Run I: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</m:ctrlPr>
                      </m:naryPr>
                      <m:sub/>
                      <m:sup/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ℒ</m:t>
                        </m:r>
                      </m:e>
                    </m:nary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≈</m:t>
                    </m:r>
                  </m:oMath>
                </a14:m>
                <a:r>
                  <a:rPr kumimoji="1" lang="zh-CN" altLang="en-US" sz="2000" dirty="0">
                    <a:solidFill>
                      <a:srgbClr val="00CC0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3 fb</a:t>
                </a:r>
                <a:r>
                  <a:rPr kumimoji="1" lang="en-US" altLang="zh-CN" sz="2000" baseline="30000" dirty="0">
                    <a:latin typeface="Times New Roman" charset="0"/>
                    <a:ea typeface="Times New Roman" charset="0"/>
                    <a:cs typeface="Times New Roman" charset="0"/>
                  </a:rPr>
                  <a:t>-1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 at 7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or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8 </a:t>
                </a:r>
                <a:r>
                  <a:rPr kumimoji="1" lang="en-US" altLang="zh-CN" sz="2000" dirty="0" err="1">
                    <a:latin typeface="Times New Roman" charset="0"/>
                    <a:ea typeface="Times New Roman" charset="0"/>
                    <a:cs typeface="Times New Roman" charset="0"/>
                  </a:rPr>
                  <a:t>TeV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</a:p>
              <a:p>
                <a:pPr>
                  <a:buFont typeface="Arial" charset="0"/>
                  <a:buChar char="•"/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Run II: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</m:ctrlPr>
                      </m:naryPr>
                      <m:sub/>
                      <m:sup/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ℒ</m:t>
                        </m:r>
                      </m:e>
                    </m:nary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≈</m:t>
                    </m:r>
                  </m:oMath>
                </a14:m>
                <a:r>
                  <a:rPr kumimoji="1" lang="zh-CN" altLang="en-US" sz="2000" dirty="0">
                    <a:solidFill>
                      <a:srgbClr val="00CC0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6 fb</a:t>
                </a:r>
                <a:r>
                  <a:rPr kumimoji="1" lang="en-US" altLang="zh-CN" sz="2000" baseline="30000" dirty="0">
                    <a:latin typeface="Times New Roman" charset="0"/>
                    <a:ea typeface="Times New Roman" charset="0"/>
                    <a:cs typeface="Times New Roman" charset="0"/>
                  </a:rPr>
                  <a:t>-1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 at 13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 err="1">
                    <a:latin typeface="Times New Roman" charset="0"/>
                    <a:ea typeface="Times New Roman" charset="0"/>
                    <a:cs typeface="Times New Roman" charset="0"/>
                  </a:rPr>
                  <a:t>TeV</a:t>
                </a: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6ABFF852-1B12-CC4F-9658-1036CC3759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92346" y="681173"/>
                <a:ext cx="8499863" cy="934616"/>
              </a:xfrm>
              <a:blipFill>
                <a:blip r:embed="rId3"/>
                <a:stretch>
                  <a:fillRect l="-597" t="-69333" b="-84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42F4B8-33CA-884E-AC40-5661C0A26ECF}"/>
                  </a:ext>
                </a:extLst>
              </p:cNvPr>
              <p:cNvSpPr txBox="1"/>
              <p:nvPr/>
            </p:nvSpPr>
            <p:spPr>
              <a:xfrm>
                <a:off x="5384995" y="4120247"/>
                <a:ext cx="2890279" cy="3774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𝑩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+</m:t>
                        </m:r>
                      </m:sup>
                    </m:sSup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  :  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𝑩</m:t>
                        </m:r>
                      </m:e>
                      <m: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𝟎</m:t>
                        </m:r>
                      </m:sup>
                    </m:sSup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  : </m:t>
                    </m:r>
                    <m:sSubSup>
                      <m:sSub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𝑩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𝒔</m:t>
                        </m:r>
                      </m:sub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𝟎</m:t>
                        </m:r>
                      </m:sup>
                    </m:sSubSup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  :  </m:t>
                    </m:r>
                    <m:sSubSup>
                      <m:sSub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𝜦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𝒃</m:t>
                        </m:r>
                      </m:sub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b="1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  </a:t>
                </a:r>
                <a:r>
                  <a:rPr lang="en-US" altLang="zh-CN" b="1" dirty="0">
                    <a:latin typeface="Arial" charset="0"/>
                    <a:ea typeface="Arial" charset="0"/>
                    <a:cs typeface="Arial" charset="0"/>
                  </a:rPr>
                  <a:t>…</a:t>
                </a:r>
                <a:endParaRPr lang="en-US" b="1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42F4B8-33CA-884E-AC40-5661C0A26E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995" y="4120247"/>
                <a:ext cx="2890279" cy="377411"/>
              </a:xfrm>
              <a:prstGeom prst="rect">
                <a:avLst/>
              </a:prstGeom>
              <a:blipFill>
                <a:blip r:embed="rId4"/>
                <a:stretch>
                  <a:fillRect b="-1935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A57723B-3913-1C4B-9E69-AC8AC1C1E2B4}"/>
              </a:ext>
            </a:extLst>
          </p:cNvPr>
          <p:cNvSpPr/>
          <p:nvPr/>
        </p:nvSpPr>
        <p:spPr>
          <a:xfrm>
            <a:off x="6419899" y="4953707"/>
            <a:ext cx="1944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JHEP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05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(2017)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074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PRL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118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(2017)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052002</a:t>
            </a:r>
            <a:endParaRPr lang="en-US" sz="1400" dirty="0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25F234-4650-D344-8A37-5C1140CC1EB9}"/>
              </a:ext>
            </a:extLst>
          </p:cNvPr>
          <p:cNvSpPr txBox="1"/>
          <p:nvPr/>
        </p:nvSpPr>
        <p:spPr>
          <a:xfrm>
            <a:off x="5048895" y="2485364"/>
            <a:ext cx="3179075" cy="369332"/>
          </a:xfrm>
          <a:prstGeom prst="rect">
            <a:avLst/>
          </a:prstGeom>
          <a:solidFill>
            <a:schemeClr val="bg1">
              <a:lumMod val="85000"/>
              <a:alpha val="53398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zh-CN" sz="18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All possible states are produced</a:t>
            </a:r>
            <a:r>
              <a:rPr kumimoji="1" lang="zh-CN" altLang="en-US" sz="180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endParaRPr kumimoji="1" lang="en-CN" sz="1800" dirty="0">
              <a:solidFill>
                <a:srgbClr val="2A00FF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25DE8F-C102-7A4B-ABD6-315D6C38EF9B}"/>
                  </a:ext>
                </a:extLst>
              </p:cNvPr>
              <p:cNvSpPr txBox="1"/>
              <p:nvPr/>
            </p:nvSpPr>
            <p:spPr>
              <a:xfrm>
                <a:off x="1009835" y="2888577"/>
                <a:ext cx="1386533" cy="369332"/>
              </a:xfrm>
              <a:prstGeom prst="rect">
                <a:avLst/>
              </a:prstGeom>
              <a:solidFill>
                <a:schemeClr val="bg1">
                  <a:lumMod val="85000"/>
                  <a:alpha val="53398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en-US" sz="1800" b="0" i="1" dirty="0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𝑝𝑝</m:t>
                    </m:r>
                  </m:oMath>
                </a14:m>
                <a:r>
                  <a:rPr kumimoji="1" lang="en-CN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collisions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25DE8F-C102-7A4B-ABD6-315D6C38E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835" y="2888577"/>
                <a:ext cx="138653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D94D30-ACE0-264D-B1B6-163E428E7277}"/>
                  </a:ext>
                </a:extLst>
              </p:cNvPr>
              <p:cNvSpPr txBox="1"/>
              <p:nvPr/>
            </p:nvSpPr>
            <p:spPr>
              <a:xfrm>
                <a:off x="5384995" y="3325855"/>
                <a:ext cx="3105775" cy="3598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𝑫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𝟎</m:t>
                        </m:r>
                      </m:sup>
                    </m:sSup>
                    <m:r>
                      <a:rPr lang="zh-CN" alt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 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:  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𝑫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+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  :</m:t>
                    </m:r>
                    <m:sSubSup>
                      <m:sSubSup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𝑫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𝒔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+</m:t>
                        </m:r>
                      </m:sup>
                    </m:sSub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  :  </m:t>
                    </m:r>
                    <m:sSubSup>
                      <m:sSubSup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𝜦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𝒄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+</m:t>
                        </m:r>
                      </m:sup>
                    </m:sSubSup>
                    <m:r>
                      <a:rPr lang="zh-CN" alt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 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: 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zh-CN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𝚵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𝒄𝒄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Arial" charset="0"/>
                    <a:ea typeface="Arial" charset="0"/>
                    <a:cs typeface="Arial" charset="0"/>
                  </a:rPr>
                  <a:t> …</a:t>
                </a:r>
                <a:endParaRPr lang="en-US" b="1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D94D30-ACE0-264D-B1B6-163E428E7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995" y="3325855"/>
                <a:ext cx="3105775" cy="359842"/>
              </a:xfrm>
              <a:prstGeom prst="rect">
                <a:avLst/>
              </a:prstGeom>
              <a:blipFill>
                <a:blip r:embed="rId7"/>
                <a:stretch>
                  <a:fillRect t="-6897" b="-2069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998350-9E12-D44D-97E5-4A3A777563AC}"/>
                  </a:ext>
                </a:extLst>
              </p:cNvPr>
              <p:cNvSpPr txBox="1"/>
              <p:nvPr/>
            </p:nvSpPr>
            <p:spPr>
              <a:xfrm>
                <a:off x="4666582" y="2947052"/>
                <a:ext cx="3824188" cy="369332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𝜎</m:t>
                    </m:r>
                    <m:d>
                      <m:dPr>
                        <m:ctrlP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𝑝𝑝</m:t>
                        </m:r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kumimoji="1" lang="en-US" altLang="zh-CN" sz="18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8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𝑋</m:t>
                        </m:r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1" lang="zh-CN" altLang="en-US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1" lang="en-US" altLang="zh-CN" sz="1800" b="0" i="0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LHCb</m:t>
                        </m:r>
                        <m:r>
                          <a:rPr kumimoji="1" lang="en-US" altLang="zh-CN" sz="1800" b="0" i="0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1" lang="zh-CN" altLang="en-US" sz="1800" b="0" i="0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1" lang="en-US" altLang="zh-CN" sz="1800" b="0" i="0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13</m:t>
                        </m:r>
                        <m:r>
                          <a:rPr kumimoji="1" lang="zh-CN" altLang="en-US" sz="1800" b="0" i="0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1" lang="en-US" altLang="zh-CN" sz="1800" b="0" i="0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TeV</m:t>
                        </m:r>
                      </m:e>
                    </m:d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≈2.3</m:t>
                    </m:r>
                  </m:oMath>
                </a14:m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mb</a:t>
                </a:r>
                <a:endParaRPr kumimoji="1" lang="en-CN" sz="18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998350-9E12-D44D-97E5-4A3A77756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582" y="2947052"/>
                <a:ext cx="3824188" cy="369332"/>
              </a:xfrm>
              <a:prstGeom prst="rect">
                <a:avLst/>
              </a:prstGeom>
              <a:blipFill>
                <a:blip r:embed="rId8"/>
                <a:stretch>
                  <a:fillRect t="-6452" r="-990" b="-19355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5085AA-769A-CE4E-BFB9-821CC39BC28E}"/>
                  </a:ext>
                </a:extLst>
              </p:cNvPr>
              <p:cNvSpPr txBox="1"/>
              <p:nvPr/>
            </p:nvSpPr>
            <p:spPr>
              <a:xfrm>
                <a:off x="4577582" y="3714050"/>
                <a:ext cx="4002186" cy="404983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𝜎</m:t>
                    </m:r>
                    <m:d>
                      <m:dPr>
                        <m:ctrlP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𝑝𝑝</m:t>
                        </m:r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𝑏</m:t>
                        </m:r>
                        <m:acc>
                          <m:accPr>
                            <m:chr m:val="̅"/>
                            <m:ctrlPr>
                              <a:rPr kumimoji="1" lang="en-US" altLang="zh-CN" sz="18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8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𝑋</m:t>
                        </m:r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1" lang="zh-CN" altLang="en-US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1" lang="en-US" altLang="zh-CN" sz="1800" b="0" i="0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LHCb</m:t>
                        </m:r>
                        <m:r>
                          <a:rPr kumimoji="1" lang="en-US" altLang="zh-CN" sz="1800" b="0" i="0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1" lang="zh-CN" altLang="en-US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13</m:t>
                        </m:r>
                        <m:r>
                          <a:rPr kumimoji="1" lang="zh-CN" altLang="en-US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1" lang="en-US" altLang="zh-CN" sz="1800" b="0" i="0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TeV</m:t>
                        </m:r>
                      </m:e>
                    </m:d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≈0.14</m:t>
                    </m:r>
                  </m:oMath>
                </a14:m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mb</a:t>
                </a:r>
                <a:endParaRPr kumimoji="1" lang="en-CN" sz="18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5085AA-769A-CE4E-BFB9-821CC39BC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7582" y="3714050"/>
                <a:ext cx="4002186" cy="404983"/>
              </a:xfrm>
              <a:prstGeom prst="rect">
                <a:avLst/>
              </a:prstGeom>
              <a:blipFill>
                <a:blip r:embed="rId9"/>
                <a:stretch>
                  <a:fillRect r="-946" b="-18182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51426A1-2248-3340-83BD-534045198350}"/>
              </a:ext>
            </a:extLst>
          </p:cNvPr>
          <p:cNvSpPr txBox="1"/>
          <p:nvPr/>
        </p:nvSpPr>
        <p:spPr>
          <a:xfrm>
            <a:off x="5028954" y="1742926"/>
            <a:ext cx="3285121" cy="380480"/>
          </a:xfrm>
          <a:prstGeom prst="rect">
            <a:avLst/>
          </a:prstGeom>
          <a:noFill/>
          <a:ln w="22225">
            <a:noFill/>
          </a:ln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lIns="36000" tIns="36000" rIns="36000" bIns="36000" rtlCol="0" anchor="ctr">
            <a:spAutoFit/>
          </a:bodyPr>
          <a:lstStyle/>
          <a:p>
            <a:pPr algn="l"/>
            <a:r>
              <a:rPr kumimoji="1" lang="en-US" altLang="zh-CN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High</a:t>
            </a:r>
            <a:r>
              <a:rPr kumimoji="1" lang="zh-CN" altLang="en-US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p</a:t>
            </a:r>
            <a:r>
              <a:rPr kumimoji="1" lang="en-US" altLang="zh-CN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roduction/collection</a:t>
            </a:r>
            <a:r>
              <a:rPr kumimoji="1" lang="zh-CN" altLang="en-US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rate</a:t>
            </a:r>
            <a:endParaRPr kumimoji="1" lang="en-CN" sz="2000" b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77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C01609-D429-7E4D-BC2A-1F47DF07B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28" y="877421"/>
            <a:ext cx="7218251" cy="39967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64900B-09D2-8F42-B09F-E5875037C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hadron</a:t>
            </a:r>
            <a:r>
              <a:rPr lang="zh-CN" altLang="en-US" dirty="0"/>
              <a:t> </a:t>
            </a:r>
            <a:r>
              <a:rPr lang="en-US" altLang="zh-CN" dirty="0"/>
              <a:t>states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LHC(b)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5C74F-783C-E44A-A9FC-0D92F9E22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17</a:t>
            </a:fld>
            <a:endParaRPr kumimoji="1" lang="zh-CN" alt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953598-C040-1143-8C9F-0594E497CB96}"/>
              </a:ext>
            </a:extLst>
          </p:cNvPr>
          <p:cNvSpPr/>
          <p:nvPr/>
        </p:nvSpPr>
        <p:spPr>
          <a:xfrm>
            <a:off x="1428992" y="5961754"/>
            <a:ext cx="53312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www.nikhef.nl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/~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pkoppenb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particles.html</a:t>
            </a:r>
            <a:endParaRPr lang="en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4FB8B9A9-D5F9-1F43-9F5D-5ADD06784F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4588" y="65088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N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BC2B2D-FE17-8140-B61E-C7F2A9EFA796}"/>
              </a:ext>
            </a:extLst>
          </p:cNvPr>
          <p:cNvGrpSpPr/>
          <p:nvPr/>
        </p:nvGrpSpPr>
        <p:grpSpPr>
          <a:xfrm>
            <a:off x="2012278" y="1520311"/>
            <a:ext cx="5368357" cy="3908513"/>
            <a:chOff x="2012278" y="1520311"/>
            <a:chExt cx="5368357" cy="390851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87977F2-EC4D-B44B-9B70-B587E46D2B6E}"/>
                </a:ext>
              </a:extLst>
            </p:cNvPr>
            <p:cNvGrpSpPr/>
            <p:nvPr/>
          </p:nvGrpSpPr>
          <p:grpSpPr>
            <a:xfrm>
              <a:off x="2616941" y="1520311"/>
              <a:ext cx="4763694" cy="2764757"/>
              <a:chOff x="2900699" y="1920680"/>
              <a:chExt cx="4763694" cy="2764757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C9DC7E5-5EB5-1347-83AD-5AAA025DDA64}"/>
                  </a:ext>
                </a:extLst>
              </p:cNvPr>
              <p:cNvSpPr/>
              <p:nvPr/>
            </p:nvSpPr>
            <p:spPr>
              <a:xfrm>
                <a:off x="6696589" y="3240087"/>
                <a:ext cx="967804" cy="82899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  <a:alpha val="17038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36E39A3-A10D-1643-B598-BA10D89A52F4}"/>
                  </a:ext>
                </a:extLst>
              </p:cNvPr>
              <p:cNvSpPr/>
              <p:nvPr/>
            </p:nvSpPr>
            <p:spPr>
              <a:xfrm>
                <a:off x="6696589" y="4360826"/>
                <a:ext cx="694811" cy="32461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  <a:alpha val="17038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7F0CFD1-7D01-0B45-A232-2EB16C846214}"/>
                  </a:ext>
                </a:extLst>
              </p:cNvPr>
              <p:cNvSpPr/>
              <p:nvPr/>
            </p:nvSpPr>
            <p:spPr>
              <a:xfrm>
                <a:off x="5824994" y="3450263"/>
                <a:ext cx="694811" cy="396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  <a:alpha val="17038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17358CE-B470-4148-AFD5-6B4B27A555D1}"/>
                  </a:ext>
                </a:extLst>
              </p:cNvPr>
              <p:cNvSpPr/>
              <p:nvPr/>
            </p:nvSpPr>
            <p:spPr>
              <a:xfrm>
                <a:off x="6636010" y="1920680"/>
                <a:ext cx="490529" cy="32461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  <a:alpha val="17038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3FA319F-CF63-B443-8B1A-37203F87A9C9}"/>
                  </a:ext>
                </a:extLst>
              </p:cNvPr>
              <p:cNvSpPr/>
              <p:nvPr/>
            </p:nvSpPr>
            <p:spPr>
              <a:xfrm>
                <a:off x="3649671" y="3377955"/>
                <a:ext cx="490529" cy="468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  <a:alpha val="17038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C56DEB6-D843-FA47-A651-C2678C5C1284}"/>
                  </a:ext>
                </a:extLst>
              </p:cNvPr>
              <p:cNvSpPr/>
              <p:nvPr/>
            </p:nvSpPr>
            <p:spPr>
              <a:xfrm>
                <a:off x="4316984" y="3320537"/>
                <a:ext cx="694811" cy="52541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  <a:alpha val="17038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7A6959C-E946-6245-B4CD-6665CC629950}"/>
                  </a:ext>
                </a:extLst>
              </p:cNvPr>
              <p:cNvSpPr/>
              <p:nvPr/>
            </p:nvSpPr>
            <p:spPr>
              <a:xfrm>
                <a:off x="2900699" y="3564765"/>
                <a:ext cx="603086" cy="396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  <a:alpha val="17038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05253D1-620A-B645-8AFA-A5A4BE9CF1B6}"/>
                    </a:ext>
                  </a:extLst>
                </p:cNvPr>
                <p:cNvSpPr txBox="1"/>
                <p:nvPr/>
              </p:nvSpPr>
              <p:spPr>
                <a:xfrm>
                  <a:off x="2012278" y="5059492"/>
                  <a:ext cx="3197798" cy="369332"/>
                </a:xfrm>
                <a:prstGeom prst="rect">
                  <a:avLst/>
                </a:prstGeom>
                <a:noFill/>
                <a:ln w="285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kumimoji="1" lang="en-CN" sz="1800" b="0" dirty="0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Exotic states with </a:t>
                  </a:r>
                  <a14:m>
                    <m:oMath xmlns:m="http://schemas.openxmlformats.org/officeDocument/2006/math">
                      <m:r>
                        <a:rPr kumimoji="1" lang="en-US" sz="18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sz="1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sz="1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acc>
                    </m:oMath>
                  </a14:m>
                  <a:r>
                    <a:rPr kumimoji="1" lang="en-CN" sz="1800" b="0" dirty="0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  or single </a:t>
                  </a:r>
                  <a14:m>
                    <m:oMath xmlns:m="http://schemas.openxmlformats.org/officeDocument/2006/math">
                      <m:r>
                        <a:rPr kumimoji="1" lang="en-US" sz="18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a14:m>
                  <a:endParaRPr kumimoji="1" lang="en-CN" sz="1800" b="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05253D1-620A-B645-8AFA-A5A4BE9CF1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2278" y="5059492"/>
                  <a:ext cx="3197798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391" t="-3030" b="-15152"/>
                  </a:stretch>
                </a:blipFill>
                <a:ln w="285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3225EEC-5E7A-F54D-9CA9-3EFEA771E853}"/>
              </a:ext>
            </a:extLst>
          </p:cNvPr>
          <p:cNvGrpSpPr/>
          <p:nvPr/>
        </p:nvGrpSpPr>
        <p:grpSpPr>
          <a:xfrm>
            <a:off x="4562406" y="1523922"/>
            <a:ext cx="3383787" cy="4428091"/>
            <a:chOff x="4562406" y="1523922"/>
            <a:chExt cx="3383787" cy="442809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ED4E647-055F-0646-BA45-D6BFF28171A9}"/>
                </a:ext>
              </a:extLst>
            </p:cNvPr>
            <p:cNvGrpSpPr/>
            <p:nvPr/>
          </p:nvGrpSpPr>
          <p:grpSpPr>
            <a:xfrm>
              <a:off x="4562406" y="1523922"/>
              <a:ext cx="3383787" cy="3883182"/>
              <a:chOff x="4562406" y="1523922"/>
              <a:chExt cx="3383787" cy="388318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1504294-2040-3F47-9031-FBB83812D139}"/>
                  </a:ext>
                </a:extLst>
              </p:cNvPr>
              <p:cNvGrpSpPr/>
              <p:nvPr/>
            </p:nvGrpSpPr>
            <p:grpSpPr>
              <a:xfrm>
                <a:off x="4562406" y="1523922"/>
                <a:ext cx="2854093" cy="2310910"/>
                <a:chOff x="4574382" y="1520311"/>
                <a:chExt cx="2854093" cy="2310910"/>
              </a:xfrm>
              <a:solidFill>
                <a:schemeClr val="accent1">
                  <a:lumMod val="20000"/>
                  <a:lumOff val="80000"/>
                  <a:alpha val="18000"/>
                </a:schemeClr>
              </a:solidFill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4F7A36D-7927-B542-9C8F-FCCF10C47F23}"/>
                    </a:ext>
                  </a:extLst>
                </p:cNvPr>
                <p:cNvSpPr/>
                <p:nvPr/>
              </p:nvSpPr>
              <p:spPr>
                <a:xfrm>
                  <a:off x="4574382" y="3454703"/>
                  <a:ext cx="484094" cy="376518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2661FC04-C62B-E949-8D13-A0B0CFDB9A90}"/>
                    </a:ext>
                  </a:extLst>
                </p:cNvPr>
                <p:cNvSpPr/>
                <p:nvPr/>
              </p:nvSpPr>
              <p:spPr>
                <a:xfrm>
                  <a:off x="6358687" y="1520311"/>
                  <a:ext cx="484094" cy="376518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16B14EB0-02B4-D746-BD97-7BF55B18DF6D}"/>
                    </a:ext>
                  </a:extLst>
                </p:cNvPr>
                <p:cNvSpPr/>
                <p:nvPr/>
              </p:nvSpPr>
              <p:spPr>
                <a:xfrm>
                  <a:off x="6944381" y="3438066"/>
                  <a:ext cx="484094" cy="376518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C689EB70-D362-B845-8DFC-F1B0F61C2769}"/>
                      </a:ext>
                    </a:extLst>
                  </p:cNvPr>
                  <p:cNvSpPr txBox="1"/>
                  <p:nvPr/>
                </p:nvSpPr>
                <p:spPr>
                  <a:xfrm>
                    <a:off x="6198164" y="5037772"/>
                    <a:ext cx="1711622" cy="369332"/>
                  </a:xfrm>
                  <a:prstGeom prst="rect">
                    <a:avLst/>
                  </a:prstGeom>
                  <a:noFill/>
                  <a:ln w="28575">
                    <a:solidFill>
                      <a:srgbClr val="C00000"/>
                    </a:solidFill>
                  </a:ln>
                  <a:effectLst>
                    <a:outerShdw blurRad="50800" dist="38100" sx="1000" sy="10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kumimoji="1" lang="en-CN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a:t>Hadrons with </a:t>
                    </a:r>
                    <a14:m>
                      <m:oMath xmlns:m="http://schemas.openxmlformats.org/officeDocument/2006/math">
                        <m:r>
                          <a:rPr kumimoji="1"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𝑐𝑐</m:t>
                        </m:r>
                      </m:oMath>
                    </a14:m>
                    <a:endParaRPr kumimoji="1" lang="en-CN" sz="1800" b="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C689EB70-D362-B845-8DFC-F1B0F61C27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8164" y="5037772"/>
                    <a:ext cx="1711622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14" t="-3030" b="-15152"/>
                    </a:stretch>
                  </a:blipFill>
                  <a:ln w="28575">
                    <a:solidFill>
                      <a:srgbClr val="C00000"/>
                    </a:solidFill>
                  </a:ln>
                  <a:effectLst>
                    <a:outerShdw blurRad="50800" dist="38100" sx="1000" sy="10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A9E46AF4-F1D6-D64A-8E1D-5777173A0085}"/>
                  </a:ext>
                </a:extLst>
              </p:cNvPr>
              <p:cNvSpPr/>
              <p:nvPr/>
            </p:nvSpPr>
            <p:spPr>
              <a:xfrm>
                <a:off x="6911788" y="1748118"/>
                <a:ext cx="1034405" cy="3227294"/>
              </a:xfrm>
              <a:custGeom>
                <a:avLst/>
                <a:gdLst>
                  <a:gd name="connsiteX0" fmla="*/ 0 w 1034405"/>
                  <a:gd name="connsiteY0" fmla="*/ 0 h 3227294"/>
                  <a:gd name="connsiteX1" fmla="*/ 1021977 w 1034405"/>
                  <a:gd name="connsiteY1" fmla="*/ 1228164 h 3227294"/>
                  <a:gd name="connsiteX2" fmla="*/ 475130 w 1034405"/>
                  <a:gd name="connsiteY2" fmla="*/ 3227294 h 322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405" h="3227294">
                    <a:moveTo>
                      <a:pt x="0" y="0"/>
                    </a:moveTo>
                    <a:cubicBezTo>
                      <a:pt x="471394" y="345141"/>
                      <a:pt x="942789" y="690282"/>
                      <a:pt x="1021977" y="1228164"/>
                    </a:cubicBezTo>
                    <a:cubicBezTo>
                      <a:pt x="1101165" y="1766046"/>
                      <a:pt x="788147" y="2496670"/>
                      <a:pt x="475130" y="3227294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  <a:tailEnd type="triangle"/>
              </a:ln>
            </p:spPr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F2E81363-273F-C747-A704-C14DF4B68F2C}"/>
                  </a:ext>
                </a:extLst>
              </p:cNvPr>
              <p:cNvSpPr/>
              <p:nvPr/>
            </p:nvSpPr>
            <p:spPr>
              <a:xfrm>
                <a:off x="7142906" y="3834832"/>
                <a:ext cx="45719" cy="1177051"/>
              </a:xfrm>
              <a:custGeom>
                <a:avLst/>
                <a:gdLst>
                  <a:gd name="connsiteX0" fmla="*/ 0 w 1308847"/>
                  <a:gd name="connsiteY0" fmla="*/ 0 h 1192306"/>
                  <a:gd name="connsiteX1" fmla="*/ 1308847 w 1308847"/>
                  <a:gd name="connsiteY1" fmla="*/ 1192306 h 1192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8847" h="1192306">
                    <a:moveTo>
                      <a:pt x="0" y="0"/>
                    </a:moveTo>
                    <a:lnTo>
                      <a:pt x="1308847" y="1192306"/>
                    </a:lnTo>
                  </a:path>
                </a:pathLst>
              </a:custGeom>
              <a:noFill/>
              <a:ln>
                <a:solidFill>
                  <a:srgbClr val="C00000"/>
                </a:solidFill>
                <a:tailEnd type="triangle"/>
              </a:ln>
            </p:spPr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4FFAABAD-1C62-B247-9658-542E11317C5A}"/>
                  </a:ext>
                </a:extLst>
              </p:cNvPr>
              <p:cNvSpPr/>
              <p:nvPr/>
            </p:nvSpPr>
            <p:spPr>
              <a:xfrm rot="20809626">
                <a:off x="5248820" y="3528591"/>
                <a:ext cx="1586567" cy="1649301"/>
              </a:xfrm>
              <a:custGeom>
                <a:avLst/>
                <a:gdLst>
                  <a:gd name="connsiteX0" fmla="*/ 0 w 1308847"/>
                  <a:gd name="connsiteY0" fmla="*/ 0 h 1192306"/>
                  <a:gd name="connsiteX1" fmla="*/ 1308847 w 1308847"/>
                  <a:gd name="connsiteY1" fmla="*/ 1192306 h 1192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8847" h="1192306">
                    <a:moveTo>
                      <a:pt x="0" y="0"/>
                    </a:moveTo>
                    <a:lnTo>
                      <a:pt x="1308847" y="1192306"/>
                    </a:lnTo>
                  </a:path>
                </a:pathLst>
              </a:custGeom>
              <a:noFill/>
              <a:ln>
                <a:solidFill>
                  <a:srgbClr val="C00000"/>
                </a:solidFill>
                <a:tailEnd type="triangle"/>
              </a:ln>
            </p:spPr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06DE5B-0DD1-A142-A1D8-D5696BA29D1F}"/>
                </a:ext>
              </a:extLst>
            </p:cNvPr>
            <p:cNvSpPr txBox="1"/>
            <p:nvPr/>
          </p:nvSpPr>
          <p:spPr>
            <a:xfrm>
              <a:off x="6343325" y="5571533"/>
              <a:ext cx="1318237" cy="380480"/>
            </a:xfrm>
            <a:prstGeom prst="rect">
              <a:avLst/>
            </a:prstGeom>
            <a:noFill/>
            <a:ln w="22225">
              <a:noFill/>
            </a:ln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none" lIns="36000" tIns="36000" rIns="36000" bIns="36000" rtlCol="0" anchor="ctr">
              <a:spAutoFit/>
            </a:bodyPr>
            <a:lstStyle/>
            <a:p>
              <a:pPr algn="l"/>
              <a:r>
                <a:rPr kumimoji="1" lang="en-US" altLang="zh-CN" sz="20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Focus</a:t>
              </a:r>
              <a:r>
                <a:rPr kumimoji="1" lang="zh-CN" altLang="en-US" sz="20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today</a:t>
              </a:r>
              <a:endParaRPr kumimoji="1" lang="en-CN" sz="20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339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D1ADB-C65E-B449-B1DC-BD67339B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18</a:t>
            </a:fld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47C8481F-DA44-7D40-8ECE-DC983B924B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6092" y="2436579"/>
                <a:ext cx="8109010" cy="1176198"/>
              </a:xfrm>
              <a:prstGeom prst="rect">
                <a:avLst/>
              </a:prstGeom>
              <a:pattFill prst="lgGrid">
                <a:fgClr>
                  <a:schemeClr val="accent1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86401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defRPr>
                </a:lvl1pPr>
              </a:lstStyle>
              <a:p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Observation of the doubly charmed baryon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bSup>
                    <m:r>
                      <a:rPr kumimoji="1" lang="en-US" altLang="zh-CN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𝑐𝑐𝑢</m:t>
                    </m:r>
                    <m:r>
                      <a:rPr kumimoji="1" lang="en-US" altLang="zh-CN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	</a:t>
                </a:r>
                <a:endParaRPr kumimoji="1" lang="zh-CN" alt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47C8481F-DA44-7D40-8ECE-DC983B924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92" y="2436579"/>
                <a:ext cx="8109010" cy="1176198"/>
              </a:xfrm>
              <a:prstGeom prst="rect">
                <a:avLst/>
              </a:prstGeom>
              <a:blipFill>
                <a:blip r:embed="rId2"/>
                <a:stretch>
                  <a:fillRect l="-14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82DC66-DD4C-5E40-9B7C-FCE5937A2E76}"/>
                  </a:ext>
                </a:extLst>
              </p:cNvPr>
              <p:cNvSpPr txBox="1"/>
              <p:nvPr/>
            </p:nvSpPr>
            <p:spPr>
              <a:xfrm>
                <a:off x="6361754" y="4897921"/>
                <a:ext cx="10954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omic Sans MS" charset="0"/>
                              <a:cs typeface="Comic Sans MS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1800" b="0" i="0" smtClean="0">
                              <a:latin typeface="Cambria Math" charset="0"/>
                              <a:ea typeface="Comic Sans MS" charset="0"/>
                              <a:cs typeface="Comic Sans MS" charset="0"/>
                            </a:rPr>
                            <m:t>Ξ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  <a:ea typeface="Comic Sans MS" charset="0"/>
                              <a:cs typeface="Comic Sans MS" charset="0"/>
                            </a:rPr>
                            <m:t>𝑐</m:t>
                          </m:r>
                          <m:r>
                            <a:rPr lang="en-US" altLang="zh-CN" sz="1800" b="0" i="1" smtClean="0">
                              <a:latin typeface="Cambria Math" charset="0"/>
                              <a:ea typeface="Comic Sans MS" charset="0"/>
                              <a:cs typeface="Comic Sans MS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1800" b="0" i="1" smtClean="0">
                              <a:latin typeface="Cambria Math" charset="0"/>
                              <a:ea typeface="Comic Sans MS" charset="0"/>
                              <a:cs typeface="Comic Sans MS" charset="0"/>
                            </a:rPr>
                            <m:t>++</m:t>
                          </m:r>
                        </m:sup>
                      </m:sSubSup>
                      <m:r>
                        <a:rPr lang="en-US" sz="1800" b="0" i="1" smtClean="0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:</m:t>
                      </m:r>
                      <m:r>
                        <a:rPr lang="en-US" sz="1800" b="0" i="1" smtClean="0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𝑐𝑐𝑢</m:t>
                      </m:r>
                    </m:oMath>
                  </m:oMathPara>
                </a14:m>
                <a:endParaRPr lang="en-US" sz="1800" i="1" dirty="0"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82DC66-DD4C-5E40-9B7C-FCE5937A2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754" y="4897921"/>
                <a:ext cx="109542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90C3AAA-5402-4B49-8B6C-54970FF7C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768" y="3758875"/>
            <a:ext cx="2345820" cy="22780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CED784-5A97-0CAE-E684-E4933F9B4BF0}"/>
              </a:ext>
            </a:extLst>
          </p:cNvPr>
          <p:cNvSpPr txBox="1"/>
          <p:nvPr/>
        </p:nvSpPr>
        <p:spPr>
          <a:xfrm>
            <a:off x="557048" y="4041700"/>
            <a:ext cx="2227139" cy="934478"/>
          </a:xfrm>
          <a:prstGeom prst="rect">
            <a:avLst/>
          </a:prstGeom>
          <a:noFill/>
          <a:ln w="22225">
            <a:noFill/>
          </a:ln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lIns="36000" tIns="36000" rIns="36000" bIns="36000" rtlCol="0" anchor="ctr">
            <a:spAutoFit/>
          </a:bodyPr>
          <a:lstStyle/>
          <a:p>
            <a:pPr algn="l"/>
            <a:r>
              <a:rPr kumimoji="1"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华中师范大学</a:t>
            </a:r>
            <a:endParaRPr kumimoji="1" lang="en-US" sz="2800" dirty="0">
              <a:solidFill>
                <a:srgbClr val="C00000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algn="l"/>
            <a:r>
              <a:rPr kumimoji="1"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突出贡献</a:t>
            </a:r>
            <a:endParaRPr kumimoji="1" lang="en-US" sz="2800" dirty="0">
              <a:solidFill>
                <a:srgbClr val="C00000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295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DC4BE-4D63-3549-AEE8-E34DD6DBC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doubly</a:t>
            </a:r>
            <a:r>
              <a:rPr lang="zh-CN" altLang="en-US" dirty="0"/>
              <a:t> </a:t>
            </a:r>
            <a:r>
              <a:rPr lang="en-US" altLang="zh-CN" dirty="0"/>
              <a:t>charmed</a:t>
            </a:r>
            <a:r>
              <a:rPr lang="zh-CN" altLang="en-US" dirty="0"/>
              <a:t> </a:t>
            </a:r>
            <a:r>
              <a:rPr lang="en-US" altLang="zh-CN" dirty="0"/>
              <a:t>baryon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DAE4D-240A-D640-B04A-57F0C1DDA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19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D1DAB50-19CF-614F-B218-9309DE6DF8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2346" y="681172"/>
                <a:ext cx="8379301" cy="1583563"/>
              </a:xfrm>
            </p:spPr>
            <p:txBody>
              <a:bodyPr>
                <a:normAutofit/>
              </a:bodyPr>
              <a:lstStyle/>
              <a:p>
                <a:pPr>
                  <a:buFont typeface="Arial" charset="0"/>
                  <a:buChar char="•"/>
                </a:pP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Two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SU(4)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baryon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20-plets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r>
                  <a:rPr kumimoji="1" lang="zh-CN" altLang="en-US" i="1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</m:e>
                      <m:sup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sup>
                    </m:sSup>
                    <m:r>
                      <a:rPr kumimoji="1" lang="en-US" altLang="zh-CN"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kumimoji="1" lang="en-US" altLang="zh-CN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1</m:t>
                    </m:r>
                    <m:r>
                      <m:rPr>
                        <m:lit/>
                      </m:rPr>
                      <a:rPr kumimoji="1" lang="en-US" altLang="zh-CN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/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e>
                      <m:sup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or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</m:e>
                      <m:sup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sup>
                    </m:sSup>
                    <m:r>
                      <a:rPr kumimoji="1" lang="en-US" altLang="zh-CN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</m:oMath>
                </a14:m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3</m:t>
                        </m:r>
                        <m:r>
                          <m:rPr>
                            <m:lit/>
                          </m:rP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/</m:t>
                        </m:r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e>
                      <m:sup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each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contains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SU(3)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triplet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two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charm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quarks: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𝑐𝑐𝑑</m:t>
                        </m:r>
                      </m:e>
                    </m:d>
                    <m:r>
                      <a:rPr kumimoji="1" lang="en-US" altLang="zh-CN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,</m:t>
                    </m:r>
                    <m:r>
                      <a:rPr kumimoji="1" lang="zh-CN" altLang="en-US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  </m:t>
                    </m:r>
                    <m:sSubSup>
                      <m:sSubSupPr>
                        <m:ctrlP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bSup>
                    <m:d>
                      <m:dPr>
                        <m:ctrlP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𝑐𝑐𝑢</m:t>
                        </m:r>
                      </m:e>
                    </m:d>
                    <m:r>
                      <a:rPr kumimoji="1" lang="en-US" altLang="zh-CN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,</m:t>
                    </m:r>
                    <m:r>
                      <a:rPr kumimoji="1" lang="zh-CN" altLang="en-US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  </m:t>
                    </m:r>
                    <m:sSubSup>
                      <m:sSubSupPr>
                        <m:ctrlP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Ω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𝑐𝑐𝑠</m:t>
                    </m:r>
                    <m:r>
                      <a:rPr kumimoji="1" lang="en-US" altLang="zh-CN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endParaRPr kumimoji="1" lang="en-US" altLang="zh-CN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3</m:t>
                        </m:r>
                        <m:r>
                          <m:rPr>
                            <m:lit/>
                          </m:rP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/</m:t>
                        </m:r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e>
                      <m:sup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  <m:r>
                          <m:rPr>
                            <m:lit/>
                          </m:rP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/</m:t>
                        </m:r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e>
                      <m:sup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via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electromagnetic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interaction</a:t>
                </a:r>
              </a:p>
              <a:p>
                <a:pPr>
                  <a:buFont typeface="Arial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  <m:r>
                          <m:rPr>
                            <m:lit/>
                          </m:rP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/</m:t>
                        </m:r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e>
                      <m:sup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 states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decay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weakly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𝑐</m:t>
                    </m:r>
                  </m:oMath>
                </a14:m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quark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transformed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to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lighter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quarks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D1DAB50-19CF-614F-B218-9309DE6DF8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346" y="681172"/>
                <a:ext cx="8379301" cy="1583563"/>
              </a:xfrm>
              <a:blipFill>
                <a:blip r:embed="rId2"/>
                <a:stretch>
                  <a:fillRect l="-605" t="-396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D3A569C9-1B65-8C4A-9CF8-8FB9623136F8}"/>
              </a:ext>
            </a:extLst>
          </p:cNvPr>
          <p:cNvGrpSpPr/>
          <p:nvPr/>
        </p:nvGrpSpPr>
        <p:grpSpPr>
          <a:xfrm>
            <a:off x="368656" y="2606186"/>
            <a:ext cx="8109011" cy="3501915"/>
            <a:chOff x="152888" y="2264718"/>
            <a:chExt cx="8109011" cy="350191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0E34B25-5516-CD4C-AB4E-C7F3F41F5702}"/>
                </a:ext>
              </a:extLst>
            </p:cNvPr>
            <p:cNvGrpSpPr/>
            <p:nvPr/>
          </p:nvGrpSpPr>
          <p:grpSpPr>
            <a:xfrm>
              <a:off x="152888" y="2264718"/>
              <a:ext cx="8109011" cy="3501915"/>
              <a:chOff x="152888" y="2264718"/>
              <a:chExt cx="8109011" cy="3501915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A0001D64-8F8F-CF4E-8581-A967553312E3}"/>
                  </a:ext>
                </a:extLst>
              </p:cNvPr>
              <p:cNvGrpSpPr/>
              <p:nvPr/>
            </p:nvGrpSpPr>
            <p:grpSpPr>
              <a:xfrm>
                <a:off x="152888" y="2449989"/>
                <a:ext cx="8109011" cy="3316644"/>
                <a:chOff x="152888" y="1894178"/>
                <a:chExt cx="8109011" cy="3316644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8D53746E-76A7-BB4C-AB7C-14ECC0D5E9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2888" y="1992791"/>
                  <a:ext cx="4234329" cy="3218031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EF70115C-BD2C-8040-986B-8E7751B137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7674" t="94" r="5678" b="1250"/>
                <a:stretch/>
              </p:blipFill>
              <p:spPr>
                <a:xfrm>
                  <a:off x="4508773" y="1894178"/>
                  <a:ext cx="3753126" cy="3242597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DB3FAA78-170D-6948-98CC-A88C683F2FC7}"/>
                      </a:ext>
                    </a:extLst>
                  </p:cNvPr>
                  <p:cNvSpPr/>
                  <p:nvPr/>
                </p:nvSpPr>
                <p:spPr>
                  <a:xfrm>
                    <a:off x="1917277" y="2264718"/>
                    <a:ext cx="921214" cy="59413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sz="1600" i="1" smtClean="0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i="1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kumimoji="1" lang="en-US" altLang="zh-CN" sz="1600" i="1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𝑃</m:t>
                              </m:r>
                            </m:sup>
                          </m:sSup>
                          <m:r>
                            <a:rPr kumimoji="1" lang="en-US" altLang="zh-CN" sz="1600">
                              <a:solidFill>
                                <a:srgbClr val="0000FE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kumimoji="1" lang="en-US" altLang="zh-CN" sz="1600" i="1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kumimoji="1" lang="en-US" altLang="zh-CN" sz="1600" i="1">
                                      <a:solidFill>
                                        <a:srgbClr val="0000FE"/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zh-CN" sz="1600" i="1">
                                      <a:solidFill>
                                        <a:srgbClr val="0000FE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1" lang="en-US" altLang="zh-CN" sz="1600" i="1">
                                      <a:solidFill>
                                        <a:srgbClr val="0000FE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kumimoji="1" lang="en-US" altLang="zh-CN" sz="1600" i="1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" name="Rectangle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17277" y="2264718"/>
                    <a:ext cx="921214" cy="594137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B497A67-2E48-4047-97F8-2E5E20CCB660}"/>
                  </a:ext>
                </a:extLst>
              </p:cNvPr>
              <p:cNvSpPr/>
              <p:nvPr/>
            </p:nvSpPr>
            <p:spPr>
              <a:xfrm>
                <a:off x="923365" y="2294964"/>
                <a:ext cx="2689411" cy="1111715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7502E1AE-6034-074F-A6CB-A7316BA22C20}"/>
                    </a:ext>
                  </a:extLst>
                </p:cNvPr>
                <p:cNvSpPr/>
                <p:nvPr/>
              </p:nvSpPr>
              <p:spPr>
                <a:xfrm>
                  <a:off x="6959141" y="2475868"/>
                  <a:ext cx="921214" cy="59413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1600" i="1" smtClean="0">
                                <a:solidFill>
                                  <a:srgbClr val="0000FE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600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𝐽</m:t>
                            </m:r>
                          </m:e>
                          <m:sup>
                            <m:r>
                              <a:rPr kumimoji="1" lang="en-US" altLang="zh-CN" sz="1600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𝑃</m:t>
                            </m:r>
                          </m:sup>
                        </m:sSup>
                        <m:r>
                          <a:rPr kumimoji="1" lang="en-US" altLang="zh-CN" sz="1600">
                            <a:solidFill>
                              <a:srgbClr val="0000FE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=</m:t>
                        </m:r>
                        <m:sSup>
                          <m:sSupPr>
                            <m:ctrlPr>
                              <a:rPr kumimoji="1" lang="en-US" altLang="zh-CN" sz="1600" i="1" smtClean="0">
                                <a:solidFill>
                                  <a:srgbClr val="0000FE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kumimoji="1" lang="en-US" altLang="zh-CN" sz="1600" i="1">
                                    <a:solidFill>
                                      <a:srgbClr val="0000FE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zh-CN" sz="1600" b="0" i="1" smtClean="0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kumimoji="1" lang="en-US" altLang="zh-CN" sz="1600" i="1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2</m:t>
                                </m:r>
                              </m:den>
                            </m:f>
                          </m:e>
                          <m:sup>
                            <m:r>
                              <a:rPr kumimoji="1" lang="en-US" altLang="zh-CN" sz="1600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9141" y="2475868"/>
                  <a:ext cx="921214" cy="59413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71F1B31-3E48-594E-8741-137A02D530FB}"/>
                </a:ext>
              </a:extLst>
            </p:cNvPr>
            <p:cNvSpPr/>
            <p:nvPr/>
          </p:nvSpPr>
          <p:spPr>
            <a:xfrm>
              <a:off x="5105764" y="2870158"/>
              <a:ext cx="2227366" cy="921103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Freeform 43">
            <a:extLst>
              <a:ext uri="{FF2B5EF4-FFF2-40B4-BE49-F238E27FC236}">
                <a16:creationId xmlns:a16="http://schemas.microsoft.com/office/drawing/2014/main" id="{7CC5DD40-0D2A-AA42-8F3A-A15554E14EB9}"/>
              </a:ext>
            </a:extLst>
          </p:cNvPr>
          <p:cNvSpPr/>
          <p:nvPr/>
        </p:nvSpPr>
        <p:spPr>
          <a:xfrm>
            <a:off x="3337560" y="2532896"/>
            <a:ext cx="2633472" cy="707192"/>
          </a:xfrm>
          <a:custGeom>
            <a:avLst/>
            <a:gdLst>
              <a:gd name="connsiteX0" fmla="*/ 0 w 2898648"/>
              <a:gd name="connsiteY0" fmla="*/ 210304 h 612640"/>
              <a:gd name="connsiteX1" fmla="*/ 1408176 w 2898648"/>
              <a:gd name="connsiteY1" fmla="*/ 18280 h 612640"/>
              <a:gd name="connsiteX2" fmla="*/ 2898648 w 2898648"/>
              <a:gd name="connsiteY2" fmla="*/ 612640 h 6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8648" h="612640">
                <a:moveTo>
                  <a:pt x="0" y="210304"/>
                </a:moveTo>
                <a:cubicBezTo>
                  <a:pt x="462534" y="80764"/>
                  <a:pt x="925068" y="-48776"/>
                  <a:pt x="1408176" y="18280"/>
                </a:cubicBezTo>
                <a:cubicBezTo>
                  <a:pt x="1891284" y="85336"/>
                  <a:pt x="2656332" y="464812"/>
                  <a:pt x="2898648" y="612640"/>
                </a:cubicBezTo>
              </a:path>
            </a:pathLst>
          </a:custGeom>
          <a:noFill/>
          <a:ln w="25400">
            <a:solidFill>
              <a:srgbClr val="FF0000"/>
            </a:solidFill>
            <a:headEnd type="stealth" w="lg" len="lg"/>
            <a:tailEnd type="non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5F43D77-C8C1-394D-A72E-3EB9A314E482}"/>
                  </a:ext>
                </a:extLst>
              </p:cNvPr>
              <p:cNvSpPr txBox="1"/>
              <p:nvPr/>
            </p:nvSpPr>
            <p:spPr>
              <a:xfrm>
                <a:off x="4447871" y="2556545"/>
                <a:ext cx="4475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FE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𝜸</m:t>
                      </m:r>
                    </m:oMath>
                  </m:oMathPara>
                </a14:m>
                <a:endParaRPr lang="en-US" sz="2400" b="1" dirty="0">
                  <a:solidFill>
                    <a:srgbClr val="0000F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5F43D77-C8C1-394D-A72E-3EB9A314E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7871" y="2556545"/>
                <a:ext cx="447558" cy="461665"/>
              </a:xfrm>
              <a:prstGeom prst="rect">
                <a:avLst/>
              </a:prstGeom>
              <a:blipFill>
                <a:blip r:embed="rId9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8581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784A1-9803-DD43-B9DF-9FDDA9CEC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0F45F-E9FC-D74E-B3BD-8BB351704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</a:t>
            </a:fld>
            <a:endParaRPr kumimoji="1" lang="zh-CN" altLang="en-US" dirty="0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E020ABF6-2D0F-044D-8DD7-F402C4E21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1" y="1086355"/>
            <a:ext cx="3428398" cy="4602329"/>
          </a:xfrm>
        </p:spPr>
        <p:txBody>
          <a:bodyPr>
            <a:normAutofit/>
          </a:bodyPr>
          <a:lstStyle/>
          <a:p>
            <a:r>
              <a:rPr lang="en-CN" altLang="zh-CN" dirty="0"/>
              <a:t>Int</a:t>
            </a:r>
            <a:r>
              <a:rPr lang="en-US" altLang="zh-CN" dirty="0" err="1"/>
              <a:t>roduction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LHCb</a:t>
            </a:r>
          </a:p>
          <a:p>
            <a:endParaRPr lang="en-US" altLang="zh-CN" dirty="0"/>
          </a:p>
          <a:p>
            <a:r>
              <a:rPr lang="en-US" altLang="zh-CN" dirty="0"/>
              <a:t>Doubly</a:t>
            </a:r>
            <a:r>
              <a:rPr lang="zh-CN" altLang="en-US" dirty="0"/>
              <a:t> </a:t>
            </a:r>
            <a:r>
              <a:rPr lang="en-US" altLang="zh-CN" dirty="0"/>
              <a:t>charmed</a:t>
            </a:r>
            <a:r>
              <a:rPr lang="zh-CN" altLang="en-US" dirty="0"/>
              <a:t> </a:t>
            </a:r>
            <a:r>
              <a:rPr lang="en-US" altLang="zh-CN" dirty="0"/>
              <a:t>baryon</a:t>
            </a:r>
          </a:p>
          <a:p>
            <a:endParaRPr lang="en-US" altLang="zh-CN" dirty="0"/>
          </a:p>
          <a:p>
            <a:r>
              <a:rPr lang="en-US" altLang="zh-CN" dirty="0"/>
              <a:t>Fully</a:t>
            </a:r>
            <a:r>
              <a:rPr lang="zh-CN" altLang="en-US" dirty="0"/>
              <a:t> </a:t>
            </a:r>
            <a:r>
              <a:rPr lang="en-US" altLang="zh-CN" dirty="0"/>
              <a:t>charmed</a:t>
            </a:r>
            <a:r>
              <a:rPr lang="zh-CN" altLang="en-US" dirty="0"/>
              <a:t> </a:t>
            </a:r>
            <a:r>
              <a:rPr lang="en-US" altLang="zh-CN" dirty="0"/>
              <a:t>tetraquark</a:t>
            </a:r>
          </a:p>
          <a:p>
            <a:pPr marL="0" indent="0">
              <a:buNone/>
            </a:pPr>
            <a:endParaRPr lang="en-US" altLang="zh-CN" dirty="0"/>
          </a:p>
          <a:p>
            <a:r>
              <a:rPr lang="en-US" altLang="zh-CN" dirty="0"/>
              <a:t>Doubly</a:t>
            </a:r>
            <a:r>
              <a:rPr lang="zh-CN" altLang="en-US" dirty="0"/>
              <a:t> </a:t>
            </a:r>
            <a:r>
              <a:rPr lang="en-US" altLang="zh-CN" dirty="0"/>
              <a:t>charmed</a:t>
            </a:r>
            <a:r>
              <a:rPr lang="zh-CN" altLang="en-US" dirty="0"/>
              <a:t> </a:t>
            </a:r>
            <a:r>
              <a:rPr lang="en-US" altLang="zh-CN" dirty="0"/>
              <a:t>tetraquark </a:t>
            </a:r>
          </a:p>
          <a:p>
            <a:endParaRPr lang="en-US" altLang="zh-CN" dirty="0"/>
          </a:p>
          <a:p>
            <a:r>
              <a:rPr lang="en-US" altLang="zh-CN" dirty="0"/>
              <a:t>Summary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prospects</a:t>
            </a:r>
            <a:endParaRPr lang="zh-CN" altLang="en-US" dirty="0"/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9251AA61-2308-5B4D-82E3-2B4963D4A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2" t="4284" r="5558" b="3595"/>
          <a:stretch/>
        </p:blipFill>
        <p:spPr>
          <a:xfrm>
            <a:off x="4192410" y="708808"/>
            <a:ext cx="4061881" cy="2240747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ED711A09-6645-0E40-AC34-E6B345C9B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8" t="6018" r="24931" b="5678"/>
          <a:stretch/>
        </p:blipFill>
        <p:spPr bwMode="auto">
          <a:xfrm>
            <a:off x="4140200" y="3070834"/>
            <a:ext cx="1224651" cy="121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9184D2C-836B-BA43-AD0B-6E747B07D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049" y="3761096"/>
            <a:ext cx="1224651" cy="121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9AA85D2-7C3A-9E47-A527-F08530388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59" y="4211217"/>
            <a:ext cx="1347320" cy="121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49FC84-E7B7-A041-9099-C65B721774C4}"/>
                  </a:ext>
                </a:extLst>
              </p:cNvPr>
              <p:cNvSpPr txBox="1"/>
              <p:nvPr/>
            </p:nvSpPr>
            <p:spPr>
              <a:xfrm>
                <a:off x="4584276" y="4368276"/>
                <a:ext cx="449675" cy="276999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sz="1800" b="0" i="0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Ξ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𝑐𝑐</m:t>
                          </m:r>
                        </m:sub>
                        <m:sup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kumimoji="1" lang="en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49FC84-E7B7-A041-9099-C65B72177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4276" y="4368276"/>
                <a:ext cx="449675" cy="276999"/>
              </a:xfrm>
              <a:prstGeom prst="rect">
                <a:avLst/>
              </a:prstGeom>
              <a:blipFill>
                <a:blip r:embed="rId6"/>
                <a:stretch>
                  <a:fillRect l="-13158" b="-13636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88FD50-C108-DD4F-AAA3-991223A94AE7}"/>
                  </a:ext>
                </a:extLst>
              </p:cNvPr>
              <p:cNvSpPr txBox="1"/>
              <p:nvPr/>
            </p:nvSpPr>
            <p:spPr>
              <a:xfrm>
                <a:off x="5984923" y="5096735"/>
                <a:ext cx="518732" cy="276999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𝑐𝑐𝑐𝑐</m:t>
                          </m:r>
                        </m:sub>
                      </m:sSub>
                    </m:oMath>
                  </m:oMathPara>
                </a14:m>
                <a:endParaRPr kumimoji="1" lang="en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88FD50-C108-DD4F-AAA3-991223A94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923" y="5096735"/>
                <a:ext cx="518732" cy="276999"/>
              </a:xfrm>
              <a:prstGeom prst="rect">
                <a:avLst/>
              </a:prstGeom>
              <a:blipFill>
                <a:blip r:embed="rId7"/>
                <a:stretch>
                  <a:fillRect l="-9091" b="-8696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C8AA54-5649-0842-8C26-87A27B75D9C5}"/>
                  </a:ext>
                </a:extLst>
              </p:cNvPr>
              <p:cNvSpPr txBox="1"/>
              <p:nvPr/>
            </p:nvSpPr>
            <p:spPr>
              <a:xfrm>
                <a:off x="7636560" y="5494368"/>
                <a:ext cx="348813" cy="276999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𝑐𝑐</m:t>
                          </m:r>
                        </m:sub>
                      </m:sSub>
                    </m:oMath>
                  </m:oMathPara>
                </a14:m>
                <a:endParaRPr kumimoji="1" lang="en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C8AA54-5649-0842-8C26-87A27B75D9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560" y="5494368"/>
                <a:ext cx="348813" cy="276999"/>
              </a:xfrm>
              <a:prstGeom prst="rect">
                <a:avLst/>
              </a:prstGeom>
              <a:blipFill>
                <a:blip r:embed="rId8"/>
                <a:stretch>
                  <a:fillRect l="-17241" b="-8696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1440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888" y="699246"/>
                <a:ext cx="8267137" cy="5424383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chemeClr val="tx1"/>
                  </a:buClr>
                  <a:buFont typeface="Arial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𝑐𝑐𝑑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reported by SELEX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decays</a:t>
                </a:r>
              </a:p>
              <a:p>
                <a:pPr>
                  <a:buFont typeface="Arial" charset="0"/>
                  <a:buChar char="•"/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Not seen by others with larger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 samples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888" y="699246"/>
                <a:ext cx="8267137" cy="5424383"/>
              </a:xfrm>
              <a:blipFill rotWithShape="0">
                <a:blip r:embed="rId3"/>
                <a:stretch>
                  <a:fillRect l="-664" t="-1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5591069" y="991030"/>
            <a:ext cx="2912158" cy="5218956"/>
            <a:chOff x="5608804" y="-327167"/>
            <a:chExt cx="3198224" cy="6014092"/>
          </a:xfrm>
        </p:grpSpPr>
        <p:grpSp>
          <p:nvGrpSpPr>
            <p:cNvPr id="20" name="Group 19"/>
            <p:cNvGrpSpPr/>
            <p:nvPr/>
          </p:nvGrpSpPr>
          <p:grpSpPr>
            <a:xfrm>
              <a:off x="7139584" y="-327167"/>
              <a:ext cx="1582426" cy="3074266"/>
              <a:chOff x="7139584" y="-327165"/>
              <a:chExt cx="1582426" cy="307426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Rectangle 6"/>
                  <p:cNvSpPr/>
                  <p:nvPr/>
                </p:nvSpPr>
                <p:spPr>
                  <a:xfrm>
                    <a:off x="7139584" y="-327165"/>
                    <a:ext cx="1515552" cy="354669"/>
                  </a:xfrm>
                  <a:prstGeom prst="rect">
                    <a:avLst/>
                  </a:prstGeom>
                  <a:pattFill prst="pct5">
                    <a:fgClr>
                      <a:schemeClr val="accent4">
                        <a:lumMod val="20000"/>
                        <a:lumOff val="80000"/>
                      </a:schemeClr>
                    </a:fgClr>
                    <a:bgClr>
                      <a:schemeClr val="bg1"/>
                    </a:bgClr>
                  </a:pattFill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1" lang="en-US" altLang="zh-CN" sz="1400" i="1" smtClean="0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40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kumimoji="1" lang="en-US" altLang="zh-CN" sz="1400" i="1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𝑐𝑐</m:t>
                              </m:r>
                            </m:sub>
                            <m:sup>
                              <m:r>
                                <a:rPr kumimoji="1" lang="en-US" altLang="zh-CN" sz="1400" i="1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kumimoji="1" lang="en-US" altLang="zh-CN" sz="1400" i="1">
                              <a:solidFill>
                                <a:srgbClr val="0000FE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kumimoji="1" lang="en-US" altLang="zh-CN" sz="1400" i="1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40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1" lang="en-US" altLang="zh-CN" sz="1400" i="1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kumimoji="1" lang="en-US" altLang="zh-CN" sz="1400" i="1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en-US" altLang="zh-CN" sz="1400" i="1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i="1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1400" i="1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400" i="1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i="1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400" i="1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" name="Rectangle 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39584" y="-327165"/>
                    <a:ext cx="1515552" cy="354669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/>
                  <p:cNvSpPr/>
                  <p:nvPr/>
                </p:nvSpPr>
                <p:spPr>
                  <a:xfrm>
                    <a:off x="7303987" y="2392433"/>
                    <a:ext cx="1418023" cy="354669"/>
                  </a:xfrm>
                  <a:prstGeom prst="rect">
                    <a:avLst/>
                  </a:prstGeom>
                  <a:pattFill prst="pct5">
                    <a:fgClr>
                      <a:schemeClr val="accent4">
                        <a:lumMod val="20000"/>
                        <a:lumOff val="80000"/>
                      </a:schemeClr>
                    </a:fgClr>
                    <a:bgClr>
                      <a:schemeClr val="bg1"/>
                    </a:bgClr>
                  </a:pattFill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1" lang="en-US" altLang="zh-CN" sz="1400" i="1" smtClean="0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40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kumimoji="1" lang="en-US" altLang="zh-CN" sz="1400" i="1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𝑐𝑐</m:t>
                              </m:r>
                            </m:sub>
                            <m:sup>
                              <m:r>
                                <a:rPr kumimoji="1" lang="en-US" altLang="zh-CN" sz="1400" i="1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kumimoji="1" lang="en-US" altLang="zh-CN" sz="1400" i="1">
                              <a:solidFill>
                                <a:srgbClr val="0000FE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→</m:t>
                          </m:r>
                          <m:r>
                            <a:rPr kumimoji="1" lang="en-US" altLang="zh-CN" sz="1400" b="0" i="1" smtClean="0">
                              <a:solidFill>
                                <a:srgbClr val="0000FE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kumimoji="1" lang="en-US" altLang="zh-CN" sz="1400" b="0" i="1" smtClean="0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zh-CN" sz="1400" b="0" i="1" smtClean="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400" b="0" i="1" smtClean="0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1400" b="0" i="1" smtClean="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Rectangle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03987" y="2392433"/>
                    <a:ext cx="1418023" cy="354669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b="-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oup 18"/>
            <p:cNvGrpSpPr/>
            <p:nvPr/>
          </p:nvGrpSpPr>
          <p:grpSpPr>
            <a:xfrm>
              <a:off x="5627095" y="15435"/>
              <a:ext cx="3179933" cy="2155100"/>
              <a:chOff x="5627089" y="15437"/>
              <a:chExt cx="3179925" cy="215510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27089" y="15437"/>
                <a:ext cx="3179925" cy="2155101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8441117" y="94317"/>
                <a:ext cx="331862" cy="3093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608804" y="2699083"/>
              <a:ext cx="3054154" cy="2987842"/>
              <a:chOff x="5608804" y="2699082"/>
              <a:chExt cx="3054153" cy="2987843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08804" y="2699082"/>
                <a:ext cx="3054153" cy="2987843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6697204" y="2815599"/>
                <a:ext cx="179452" cy="1303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94143" y="1052518"/>
                <a:ext cx="5101718" cy="12615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charset="2"/>
                  <a:buChar char="Ø"/>
                </a:pPr>
                <a:r>
                  <a:rPr kumimoji="1" lang="en-US" altLang="zh-CN" sz="1600" b="1" dirty="0">
                    <a:latin typeface="Times New Roman" charset="0"/>
                    <a:ea typeface="Times New Roman" charset="0"/>
                    <a:cs typeface="Times New Roman" charset="0"/>
                  </a:rPr>
                  <a:t>Signal yields</a:t>
                </a:r>
                <a:r>
                  <a:rPr kumimoji="1"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15.9 (</m:t>
                    </m:r>
                    <m:sSubSup>
                      <m:sSubSupPr>
                        <m:ctrlPr>
                          <a:rPr kumimoji="1"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160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16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16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6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6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6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6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600" b="0" i="1" smtClean="0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16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  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5.62 </m:t>
                    </m:r>
                    <m:r>
                      <a:rPr kumimoji="1" lang="en-US" altLang="zh-CN" sz="1600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sz="1600" b="0" i="1" smtClean="0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6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16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6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6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1600" b="0" i="1" smtClean="0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endParaRPr kumimoji="1" lang="en-US" altLang="zh-CN" sz="160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85750" indent="-285750">
                  <a:buFont typeface="Wingdings" charset="2"/>
                  <a:buChar char="Ø"/>
                </a:pPr>
                <a:r>
                  <a:rPr kumimoji="1" lang="en-US" altLang="zh-CN" sz="1600" b="1" dirty="0">
                    <a:latin typeface="Times New Roman" charset="0"/>
                    <a:ea typeface="Times New Roman" charset="0"/>
                    <a:cs typeface="Times New Roman" charset="0"/>
                  </a:rPr>
                  <a:t>Short lifetime</a:t>
                </a:r>
                <a:r>
                  <a:rPr kumimoji="1"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1" lang="en-US" altLang="zh-CN" sz="1600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𝜏</m:t>
                    </m:r>
                    <m:d>
                      <m:dPr>
                        <m:ctrlPr>
                          <a:rPr kumimoji="1"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CN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60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Ξ</m:t>
                            </m:r>
                          </m:e>
                          <m:sub>
                            <m:r>
                              <a:rPr kumimoji="1" lang="en-US" altLang="zh-CN" sz="16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𝑐𝑐</m:t>
                            </m:r>
                          </m:sub>
                          <m:sup>
                            <m:r>
                              <a:rPr kumimoji="1" lang="en-US" altLang="zh-CN" sz="16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</m:e>
                    </m:d>
                    <m:r>
                      <a:rPr kumimoji="1" lang="en-US" altLang="zh-CN" sz="1600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&lt;33</m:t>
                    </m:r>
                  </m:oMath>
                </a14:m>
                <a:r>
                  <a:rPr kumimoji="1" lang="en-US" altLang="zh-CN" sz="16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fs</a:t>
                </a:r>
                <a:r>
                  <a:rPr kumimoji="1" lang="zh-CN" altLang="en-US" sz="16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6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@90% CL,</a:t>
                </a:r>
                <a:r>
                  <a:rPr kumimoji="1" lang="zh-CN" altLang="en-US" sz="16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6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but not zero</a:t>
                </a:r>
                <a:endParaRPr lang="en-US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85750" indent="-285750">
                  <a:buFont typeface="Wingdings" charset="2"/>
                  <a:buChar char="Ø"/>
                </a:pPr>
                <a:r>
                  <a:rPr kumimoji="1" lang="en-US" altLang="zh-CN" sz="1600" b="1" dirty="0">
                    <a:latin typeface="Times New Roman" charset="0"/>
                    <a:ea typeface="Times New Roman" charset="0"/>
                    <a:cs typeface="Times New Roman" charset="0"/>
                  </a:rPr>
                  <a:t>Large production: </a:t>
                </a:r>
                <a14:m>
                  <m:oMath xmlns:m="http://schemas.openxmlformats.org/officeDocument/2006/math">
                    <m:r>
                      <a:rPr kumimoji="1" lang="en-US" altLang="zh-CN" sz="1600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𝑅</m:t>
                    </m:r>
                    <m:r>
                      <a:rPr kumimoji="1" lang="en-US" altLang="zh-CN" sz="1600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f>
                      <m:fPr>
                        <m:ctrlPr>
                          <a:rPr kumimoji="1"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kumimoji="1" lang="en-US" altLang="zh-CN" sz="16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𝜎</m:t>
                        </m:r>
                        <m:d>
                          <m:dPr>
                            <m:ctrlPr>
                              <a:rPr kumimoji="1" lang="en-US" altLang="zh-CN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zh-CN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160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Ξ</m:t>
                                </m:r>
                              </m:e>
                              <m:sub>
                                <m:r>
                                  <a:rPr kumimoji="1" lang="en-US" altLang="zh-CN" sz="16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𝑐𝑐</m:t>
                                </m:r>
                              </m:sub>
                              <m:sup>
                                <m:r>
                                  <a:rPr kumimoji="1" lang="en-US" altLang="zh-CN" sz="16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bSup>
                          </m:e>
                        </m:d>
                        <m:r>
                          <a:rPr kumimoji="1" lang="en-US" altLang="zh-CN" sz="16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kumimoji="1" lang="en-US" altLang="zh-CN" sz="160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BF</m:t>
                        </m:r>
                        <m:r>
                          <a:rPr kumimoji="1" lang="en-US" altLang="zh-CN" sz="160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sSubSup>
                          <m:sSubSupPr>
                            <m:ctrlPr>
                              <a:rPr kumimoji="1" lang="en-US" altLang="zh-CN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60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Ξ</m:t>
                            </m:r>
                          </m:e>
                          <m:sub>
                            <m:r>
                              <a:rPr kumimoji="1" lang="en-US" altLang="zh-CN" sz="16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𝑐𝑐</m:t>
                            </m:r>
                          </m:sub>
                          <m:sup>
                            <m:r>
                              <a:rPr kumimoji="1" lang="en-US" altLang="zh-CN" sz="16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  <m:r>
                          <a:rPr kumimoji="1" lang="en-US" altLang="zh-CN" sz="16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sSubSup>
                          <m:sSubSupPr>
                            <m:ctrlPr>
                              <a:rPr kumimoji="1" lang="en-US" altLang="zh-CN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60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16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sz="16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  <m:r>
                          <a:rPr kumimoji="1" lang="en-US" altLang="zh-CN" sz="16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𝑋</m:t>
                        </m:r>
                        <m:r>
                          <a:rPr kumimoji="1" lang="en-US" altLang="zh-CN" sz="160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num>
                      <m:den>
                        <m:r>
                          <a:rPr kumimoji="1" lang="en-US" altLang="zh-CN" sz="16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𝜎</m:t>
                        </m:r>
                        <m:r>
                          <a:rPr kumimoji="1" lang="en-US" altLang="zh-CN" sz="16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sSubSup>
                          <m:sSubSupPr>
                            <m:ctrlPr>
                              <a:rPr kumimoji="1" lang="en-US" altLang="zh-CN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60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16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sz="16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  <m:r>
                          <a:rPr kumimoji="1" lang="en-US" altLang="zh-CN" sz="1600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den>
                    </m:f>
                    <m:r>
                      <a:rPr kumimoji="1" lang="en-US" altLang="zh-CN" sz="1600" i="1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∼20%</m:t>
                    </m:r>
                  </m:oMath>
                </a14:m>
                <a:endParaRPr lang="en-US" sz="1600" b="1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85750" indent="-285750">
                  <a:buFont typeface="Wingdings" charset="2"/>
                  <a:buChar char="Ø"/>
                </a:pPr>
                <a:r>
                  <a:rPr lang="en-US" sz="1600" b="1" dirty="0">
                    <a:latin typeface="Times New Roman" charset="0"/>
                    <a:ea typeface="Times New Roman" charset="0"/>
                    <a:cs typeface="Times New Roman" charset="0"/>
                  </a:rPr>
                  <a:t>Mass (combined):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3518.7±1.7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43" y="1052518"/>
                <a:ext cx="5101718" cy="1261564"/>
              </a:xfrm>
              <a:prstGeom prst="rect">
                <a:avLst/>
              </a:prstGeom>
              <a:blipFill rotWithShape="0">
                <a:blip r:embed="rId10"/>
                <a:stretch>
                  <a:fillRect l="-478" t="-23671" b="-5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20</a:t>
            </a:fld>
            <a:endParaRPr kumimoji="1" lang="zh-CN" altLang="en-US"/>
          </a:p>
        </p:txBody>
      </p:sp>
      <p:sp>
        <p:nvSpPr>
          <p:cNvPr id="21" name="Rectangle 20"/>
          <p:cNvSpPr/>
          <p:nvPr/>
        </p:nvSpPr>
        <p:spPr>
          <a:xfrm>
            <a:off x="6163377" y="1270430"/>
            <a:ext cx="21577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MTI10" charset="0"/>
              </a:rPr>
              <a:t>SELEX: PRL 89 (2002) 112001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071063" y="4390506"/>
            <a:ext cx="13773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200">
                <a:latin typeface="CMTI10" charset="0"/>
              </a:rPr>
              <a:t>SELEX</a:t>
            </a:r>
          </a:p>
          <a:p>
            <a:r>
              <a:rPr lang="is-IS" sz="1200" dirty="0">
                <a:latin typeface="CMTI10" charset="0"/>
              </a:rPr>
              <a:t>PLB 628 (2005) 18</a:t>
            </a:r>
            <a:endParaRPr lang="is-IS" sz="12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333839" y="2968117"/>
            <a:ext cx="2275188" cy="1664209"/>
            <a:chOff x="4376086" y="2359933"/>
            <a:chExt cx="3751223" cy="379076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76086" y="2359933"/>
              <a:ext cx="3751223" cy="3790762"/>
            </a:xfrm>
            <a:prstGeom prst="rect">
              <a:avLst/>
            </a:prstGeom>
          </p:spPr>
        </p:pic>
        <p:cxnSp>
          <p:nvCxnSpPr>
            <p:cNvPr id="28" name="Straight Connector 27"/>
            <p:cNvCxnSpPr/>
            <p:nvPr/>
          </p:nvCxnSpPr>
          <p:spPr>
            <a:xfrm flipH="1" flipV="1">
              <a:off x="5182526" y="2514209"/>
              <a:ext cx="0" cy="3423061"/>
            </a:xfrm>
            <a:prstGeom prst="line">
              <a:avLst/>
            </a:prstGeom>
            <a:ln w="25400">
              <a:solidFill>
                <a:srgbClr val="0000FE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5291020" y="3126650"/>
                  <a:ext cx="1713800" cy="7010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00FE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SELEX</a:t>
                  </a:r>
                  <a:r>
                    <a:rPr lang="en-US" sz="1400" dirty="0">
                      <a:solidFill>
                        <a:srgbClr val="0000FE"/>
                      </a:solidFill>
                      <a:latin typeface="Comic Sans MS" charset="0"/>
                      <a:ea typeface="Comic Sans MS" charset="0"/>
                      <a:cs typeface="Comic Sans MS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solidFill>
                                <a:srgbClr val="0000FE"/>
                              </a:solidFill>
                              <a:latin typeface="Cambria Math" panose="02040503050406030204" pitchFamily="18" charset="0"/>
                              <a:ea typeface="Comic Sans MS" charset="0"/>
                              <a:cs typeface="Comic Sans MS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FE"/>
                              </a:solidFill>
                              <a:latin typeface="Cambria Math" charset="0"/>
                              <a:ea typeface="Comic Sans MS" charset="0"/>
                              <a:cs typeface="Comic Sans MS" charset="0"/>
                            </a:rPr>
                            <m:t>Ξ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0000FE"/>
                              </a:solidFill>
                              <a:latin typeface="Cambria Math" charset="0"/>
                              <a:ea typeface="Comic Sans MS" charset="0"/>
                              <a:cs typeface="Comic Sans MS" charset="0"/>
                            </a:rPr>
                            <m:t>𝑐𝑐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rgbClr val="0000FE"/>
                              </a:solidFill>
                              <a:latin typeface="Cambria Math" charset="0"/>
                              <a:ea typeface="Comic Sans MS" charset="0"/>
                              <a:cs typeface="Comic Sans MS" charset="0"/>
                            </a:rPr>
                            <m:t>+</m:t>
                          </m:r>
                        </m:sup>
                      </m:sSubSup>
                    </m:oMath>
                  </a14:m>
                  <a:endParaRPr lang="en-US" sz="1400" dirty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1020" y="3126650"/>
                  <a:ext cx="1713800" cy="701059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1765" t="-3922"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Rectangle 29"/>
          <p:cNvSpPr/>
          <p:nvPr/>
        </p:nvSpPr>
        <p:spPr>
          <a:xfrm>
            <a:off x="346966" y="2707389"/>
            <a:ext cx="25980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200" dirty="0">
                <a:latin typeface="Times New Roman" charset="0"/>
                <a:ea typeface="Times New Roman" charset="0"/>
                <a:cs typeface="Times New Roman" charset="0"/>
              </a:rPr>
              <a:t>Nucl. Phys. Proc. Suppl. 115 (2003) 33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01246" y="4601241"/>
            <a:ext cx="4795315" cy="1654465"/>
            <a:chOff x="-11696" y="2467069"/>
            <a:chExt cx="9244343" cy="3182209"/>
          </a:xfrm>
        </p:grpSpPr>
        <p:sp>
          <p:nvSpPr>
            <p:cNvPr id="32" name="Rectangle 31"/>
            <p:cNvSpPr/>
            <p:nvPr/>
          </p:nvSpPr>
          <p:spPr>
            <a:xfrm>
              <a:off x="605403" y="2500814"/>
              <a:ext cx="4479497" cy="6120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s-IS" sz="1200" dirty="0">
                  <a:latin typeface="CMR12" charset="0"/>
                </a:rPr>
                <a:t>BaBar: PR</a:t>
              </a:r>
              <a:r>
                <a:rPr lang="is-IS" sz="1200" dirty="0">
                  <a:latin typeface="CMBX12" charset="0"/>
                </a:rPr>
                <a:t>D 74 </a:t>
              </a:r>
              <a:r>
                <a:rPr lang="is-IS" sz="1200" dirty="0">
                  <a:latin typeface="CMR12" charset="0"/>
                </a:rPr>
                <a:t>(2006) 011103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-11696" y="2467069"/>
              <a:ext cx="9244343" cy="3182209"/>
              <a:chOff x="-11696" y="2467069"/>
              <a:chExt cx="9244343" cy="3182209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4801999" y="2467069"/>
                <a:ext cx="4430648" cy="3182209"/>
                <a:chOff x="4489953" y="2458104"/>
                <a:chExt cx="4430648" cy="3182209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4489953" y="3014397"/>
                  <a:ext cx="4430648" cy="2625916"/>
                  <a:chOff x="3905915" y="2982556"/>
                  <a:chExt cx="5045915" cy="2702392"/>
                </a:xfrm>
              </p:grpSpPr>
              <p:pic>
                <p:nvPicPr>
                  <p:cNvPr id="46" name="Picture 45"/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905915" y="2982556"/>
                    <a:ext cx="5045915" cy="2702392"/>
                  </a:xfrm>
                  <a:prstGeom prst="rect">
                    <a:avLst/>
                  </a:prstGeom>
                </p:spPr>
              </p:pic>
              <p:sp>
                <p:nvSpPr>
                  <p:cNvPr id="47" name="Rectangle 46"/>
                  <p:cNvSpPr/>
                  <p:nvPr/>
                </p:nvSpPr>
                <p:spPr>
                  <a:xfrm>
                    <a:off x="5733827" y="3764162"/>
                    <a:ext cx="797859" cy="62753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9" name="Straight Connector 48"/>
                  <p:cNvCxnSpPr/>
                  <p:nvPr/>
                </p:nvCxnSpPr>
                <p:spPr>
                  <a:xfrm flipV="1">
                    <a:off x="6586775" y="3103150"/>
                    <a:ext cx="0" cy="2141732"/>
                  </a:xfrm>
                  <a:prstGeom prst="line">
                    <a:avLst/>
                  </a:prstGeom>
                  <a:ln w="25400">
                    <a:solidFill>
                      <a:srgbClr val="0000FE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5" name="Rectangle 44"/>
                <p:cNvSpPr/>
                <p:nvPr/>
              </p:nvSpPr>
              <p:spPr>
                <a:xfrm>
                  <a:off x="4604874" y="2458104"/>
                  <a:ext cx="3804711" cy="5327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s-IS" sz="1200" dirty="0">
                      <a:latin typeface="Calibri" panose="020F0502020204030204" pitchFamily="34" charset="0"/>
                      <a:ea typeface="Times New Roman" charset="0"/>
                      <a:cs typeface="Calibri" panose="020F0502020204030204" pitchFamily="34" charset="0"/>
                    </a:rPr>
                    <a:t>Belle: PRL 97 (2006) 162001 </a:t>
                  </a:r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-11696" y="3010850"/>
                <a:ext cx="4201151" cy="2563470"/>
                <a:chOff x="-88141" y="3226116"/>
                <a:chExt cx="4201151" cy="2217193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-88141" y="3226116"/>
                  <a:ext cx="4201151" cy="2217193"/>
                  <a:chOff x="-88141" y="3226116"/>
                  <a:chExt cx="4201151" cy="2217193"/>
                </a:xfrm>
              </p:grpSpPr>
              <p:pic>
                <p:nvPicPr>
                  <p:cNvPr id="41" name="Picture 40"/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-88141" y="3300889"/>
                    <a:ext cx="4201151" cy="2142420"/>
                  </a:xfrm>
                  <a:prstGeom prst="rect">
                    <a:avLst/>
                  </a:prstGeom>
                </p:spPr>
              </p:pic>
              <p:sp>
                <p:nvSpPr>
                  <p:cNvPr id="42" name="Rectangle 41"/>
                  <p:cNvSpPr/>
                  <p:nvPr/>
                </p:nvSpPr>
                <p:spPr>
                  <a:xfrm>
                    <a:off x="696510" y="3428283"/>
                    <a:ext cx="700573" cy="60977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42"/>
                  <p:cNvSpPr/>
                  <p:nvPr/>
                </p:nvSpPr>
                <p:spPr>
                  <a:xfrm>
                    <a:off x="275104" y="3226116"/>
                    <a:ext cx="199961" cy="2021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39" name="Straight Connector 38"/>
                <p:cNvCxnSpPr/>
                <p:nvPr/>
              </p:nvCxnSpPr>
              <p:spPr>
                <a:xfrm flipH="1" flipV="1">
                  <a:off x="2357443" y="3285158"/>
                  <a:ext cx="20107" cy="1743191"/>
                </a:xfrm>
                <a:prstGeom prst="line">
                  <a:avLst/>
                </a:prstGeom>
                <a:ln w="25400">
                  <a:solidFill>
                    <a:srgbClr val="0000FE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19309" y="2999271"/>
            <a:ext cx="2421963" cy="1629732"/>
          </a:xfrm>
          <a:prstGeom prst="rect">
            <a:avLst/>
          </a:prstGeom>
        </p:spPr>
      </p:pic>
      <p:cxnSp>
        <p:nvCxnSpPr>
          <p:cNvPr id="54" name="Straight Connector 53"/>
          <p:cNvCxnSpPr/>
          <p:nvPr/>
        </p:nvCxnSpPr>
        <p:spPr>
          <a:xfrm flipV="1">
            <a:off x="3930291" y="3100200"/>
            <a:ext cx="0" cy="1257928"/>
          </a:xfrm>
          <a:prstGeom prst="line">
            <a:avLst/>
          </a:prstGeom>
          <a:ln w="25400">
            <a:solidFill>
              <a:srgbClr val="0000F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576111" y="5075939"/>
                <a:ext cx="10394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F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SELEX</a:t>
                </a:r>
                <a:r>
                  <a:rPr lang="en-US" sz="1400" dirty="0">
                    <a:solidFill>
                      <a:srgbClr val="0000FE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0" i="1" smtClean="0">
                            <a:solidFill>
                              <a:srgbClr val="0000FE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rgbClr val="0000FE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Ξ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00FE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𝑐𝑐</m:t>
                        </m:r>
                      </m:sub>
                      <m:sup>
                        <m:r>
                          <a:rPr lang="en-US" sz="1400" b="0" i="1" smtClean="0">
                            <a:solidFill>
                              <a:srgbClr val="0000FE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+</m:t>
                        </m:r>
                      </m:sup>
                    </m:sSubSup>
                  </m:oMath>
                </a14:m>
                <a:endParaRPr lang="en-US" sz="1400" dirty="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11" y="5075939"/>
                <a:ext cx="1039452" cy="307777"/>
              </a:xfrm>
              <a:prstGeom prst="rect">
                <a:avLst/>
              </a:prstGeom>
              <a:blipFill rotWithShape="0">
                <a:blip r:embed="rId16"/>
                <a:stretch>
                  <a:fillRect l="-1765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3013314" y="5538677"/>
                <a:ext cx="10394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F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SELEX</a:t>
                </a:r>
                <a:r>
                  <a:rPr lang="en-US" sz="1400" dirty="0">
                    <a:solidFill>
                      <a:srgbClr val="0000FE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0" i="1" smtClean="0">
                            <a:solidFill>
                              <a:srgbClr val="0000FE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rgbClr val="0000FE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Ξ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00FE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𝑐𝑐</m:t>
                        </m:r>
                      </m:sub>
                      <m:sup>
                        <m:r>
                          <a:rPr lang="en-US" sz="1400" b="0" i="1" smtClean="0">
                            <a:solidFill>
                              <a:srgbClr val="0000FE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+</m:t>
                        </m:r>
                      </m:sup>
                    </m:sSubSup>
                  </m:oMath>
                </a14:m>
                <a:endParaRPr lang="en-US" sz="1400" dirty="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314" y="5538677"/>
                <a:ext cx="1039452" cy="307777"/>
              </a:xfrm>
              <a:prstGeom prst="rect">
                <a:avLst/>
              </a:prstGeom>
              <a:blipFill rotWithShape="0">
                <a:blip r:embed="rId17"/>
                <a:stretch>
                  <a:fillRect l="-1754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/>
          <p:cNvSpPr/>
          <p:nvPr/>
        </p:nvSpPr>
        <p:spPr>
          <a:xfrm>
            <a:off x="3133589" y="2731507"/>
            <a:ext cx="19495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200">
                <a:latin typeface="CMR12" charset="0"/>
              </a:rPr>
              <a:t>LHCb: JHEP</a:t>
            </a:r>
            <a:r>
              <a:rPr lang="is-IS" sz="1200">
                <a:latin typeface="CMMI8" charset="0"/>
              </a:rPr>
              <a:t> </a:t>
            </a:r>
            <a:r>
              <a:rPr lang="is-IS" sz="1200" dirty="0">
                <a:latin typeface="CMBX12" charset="0"/>
              </a:rPr>
              <a:t>12 </a:t>
            </a:r>
            <a:r>
              <a:rPr lang="is-IS" sz="1200" dirty="0">
                <a:latin typeface="CMR12" charset="0"/>
              </a:rPr>
              <a:t>(2013) 090 </a:t>
            </a:r>
            <a:endParaRPr lang="is-I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4024030" y="3199350"/>
                <a:ext cx="10394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F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SELEX</a:t>
                </a:r>
                <a:r>
                  <a:rPr lang="en-US" sz="1400" dirty="0">
                    <a:solidFill>
                      <a:srgbClr val="0000FE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0" i="1" smtClean="0">
                            <a:solidFill>
                              <a:srgbClr val="0000FE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rgbClr val="0000FE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Ξ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00FE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𝑐𝑐</m:t>
                        </m:r>
                      </m:sub>
                      <m:sup>
                        <m:r>
                          <a:rPr lang="en-US" sz="1400" b="0" i="1" smtClean="0">
                            <a:solidFill>
                              <a:srgbClr val="0000FE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+</m:t>
                        </m:r>
                      </m:sup>
                    </m:sSubSup>
                  </m:oMath>
                </a14:m>
                <a:endParaRPr lang="en-US" sz="1400" dirty="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4030" y="3199350"/>
                <a:ext cx="1039452" cy="307777"/>
              </a:xfrm>
              <a:prstGeom prst="rect">
                <a:avLst/>
              </a:prstGeom>
              <a:blipFill rotWithShape="0">
                <a:blip r:embed="rId17"/>
                <a:stretch>
                  <a:fillRect l="-1754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Connector 65"/>
          <p:cNvCxnSpPr/>
          <p:nvPr/>
        </p:nvCxnSpPr>
        <p:spPr>
          <a:xfrm flipH="1" flipV="1">
            <a:off x="5400726" y="2314082"/>
            <a:ext cx="3906" cy="3653218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470F6190-0100-1C45-B101-5B233BD78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Experimental</a:t>
            </a:r>
            <a:r>
              <a:rPr lang="zh-CN" altLang="en-US" dirty="0"/>
              <a:t> </a:t>
            </a:r>
            <a:r>
              <a:rPr lang="en-US" altLang="zh-CN" dirty="0"/>
              <a:t>studies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963185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888" y="699246"/>
                <a:ext cx="8267137" cy="5424383"/>
              </a:xfrm>
            </p:spPr>
            <p:txBody>
              <a:bodyPr>
                <a:normAutofit/>
              </a:bodyPr>
              <a:lstStyle/>
              <a:p>
                <a:pPr>
                  <a:buFont typeface="Arial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Ξ</m:t>
                            </m:r>
                          </m:e>
                          <m:sub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𝑐𝑐</m:t>
                            </m:r>
                          </m:sub>
                          <m:sup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++</m:t>
                            </m:r>
                          </m:sup>
                        </m:sSubSup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sz="2000" b="0" dirty="0">
                    <a:latin typeface="Times New Roman" charset="0"/>
                    <a:ea typeface="Times New Roman" charset="0"/>
                    <a:cs typeface="Times New Roman" charset="0"/>
                  </a:rPr>
                  <a:t>,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0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20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r>
                      <a:rPr kumimoji="1" lang="en-US" altLang="zh-CN" sz="20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zh-CN" sz="2000" b="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Selection requires a displaced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20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 vertex, machine learning</a:t>
                </a:r>
              </a:p>
              <a:p>
                <a:pPr>
                  <a:buFont typeface="Arial" charset="0"/>
                  <a:buChar char="•"/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888" y="699246"/>
                <a:ext cx="8267137" cy="5424383"/>
              </a:xfrm>
              <a:blipFill rotWithShape="0">
                <a:blip r:embed="rId4"/>
                <a:stretch>
                  <a:fillRect l="-664" t="-1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14884" y="3052881"/>
            <a:ext cx="3569755" cy="2877524"/>
            <a:chOff x="114884" y="2414044"/>
            <a:chExt cx="3569755" cy="2877524"/>
          </a:xfrm>
        </p:grpSpPr>
        <p:grpSp>
          <p:nvGrpSpPr>
            <p:cNvPr id="48" name="Group 47"/>
            <p:cNvGrpSpPr/>
            <p:nvPr/>
          </p:nvGrpSpPr>
          <p:grpSpPr>
            <a:xfrm>
              <a:off x="114884" y="2414044"/>
              <a:ext cx="3569755" cy="2877524"/>
              <a:chOff x="293150" y="1187156"/>
              <a:chExt cx="4448450" cy="322536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7244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3150" y="1187156"/>
                <a:ext cx="4448450" cy="322536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3135287" y="1631066"/>
                    <a:ext cx="1162993" cy="586467"/>
                  </a:xfrm>
                  <a:prstGeom prst="rect">
                    <a:avLst/>
                  </a:prstGeom>
                  <a:pattFill prst="smConfetti">
                    <a:fgClr>
                      <a:schemeClr val="accent4">
                        <a:lumMod val="20000"/>
                        <a:lumOff val="80000"/>
                      </a:schemeClr>
                    </a:fgClr>
                    <a:bgClr>
                      <a:schemeClr val="bg1"/>
                    </a:bgClr>
                  </a:pattFill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10%</m:t>
                        </m:r>
                      </m:oMath>
                    </a14:m>
                    <a:r>
                      <a: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 data </a:t>
                    </a:r>
                  </a:p>
                  <a:p>
                    <a:r>
                      <a: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for plot</a:t>
                    </a:r>
                  </a:p>
                </p:txBody>
              </p:sp>
            </mc:Choice>
            <mc:Fallback xmlns="">
              <p:sp>
                <p:nvSpPr>
                  <p:cNvPr id="45" name="TextBox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35287" y="1631066"/>
                    <a:ext cx="1162993" cy="586467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1961" t="-2326" r="-654" b="-104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606425" y="3338186"/>
                  <a:ext cx="1597279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72008" lvl="1"/>
                  <a14:m>
                    <m:oMath xmlns:m="http://schemas.openxmlformats.org/officeDocument/2006/math">
                      <m:r>
                        <a:rPr kumimoji="1" lang="en-US" altLang="zh-CN" sz="1600" i="1" smtClean="0">
                          <a:solidFill>
                            <a:srgbClr val="0000FE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≈60</m:t>
                      </m:r>
                    </m:oMath>
                  </a14:m>
                  <a:r>
                    <a:rPr kumimoji="1" lang="en-US" altLang="zh-CN" sz="1600" dirty="0">
                      <a:solidFill>
                        <a:srgbClr val="0000FE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M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600" b="0" i="1" smtClean="0">
                              <a:solidFill>
                                <a:srgbClr val="0000FE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sz="1600" b="0" i="0" smtClean="0">
                              <a:solidFill>
                                <a:srgbClr val="0000FE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solidFill>
                                <a:srgbClr val="0000FE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sz="1600" b="0" i="1" smtClean="0">
                              <a:solidFill>
                                <a:srgbClr val="0000FE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</m:sup>
                      </m:sSubSup>
                    </m:oMath>
                  </a14:m>
                  <a:r>
                    <a:rPr kumimoji="1" lang="en-US" altLang="zh-CN" sz="1600" dirty="0">
                      <a:solidFill>
                        <a:srgbClr val="0000FE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</a:p>
                <a:p>
                  <a:pPr marL="72008" lvl="1"/>
                  <a:r>
                    <a:rPr kumimoji="1" lang="en-US" altLang="zh-CN" sz="1600" dirty="0">
                      <a:solidFill>
                        <a:srgbClr val="0000FE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signal decays</a:t>
                  </a:r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425" y="3338186"/>
                  <a:ext cx="1597279" cy="58477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3125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5008088" y="734517"/>
            <a:ext cx="3253810" cy="1677487"/>
            <a:chOff x="259582" y="3322515"/>
            <a:chExt cx="3253810" cy="1677487"/>
          </a:xfrm>
        </p:grpSpPr>
        <p:grpSp>
          <p:nvGrpSpPr>
            <p:cNvPr id="28" name="Group 27"/>
            <p:cNvGrpSpPr/>
            <p:nvPr/>
          </p:nvGrpSpPr>
          <p:grpSpPr>
            <a:xfrm>
              <a:off x="259582" y="3825175"/>
              <a:ext cx="3253810" cy="1174827"/>
              <a:chOff x="1291663" y="1913813"/>
              <a:chExt cx="3253810" cy="1174827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1291663" y="1913813"/>
                <a:ext cx="3253810" cy="1174827"/>
                <a:chOff x="1291663" y="1913813"/>
                <a:chExt cx="3253810" cy="1174827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1291663" y="2026746"/>
                  <a:ext cx="2344003" cy="1061894"/>
                  <a:chOff x="1291663" y="2026746"/>
                  <a:chExt cx="2344003" cy="1061894"/>
                </a:xfrm>
              </p:grpSpPr>
              <p:sp>
                <p:nvSpPr>
                  <p:cNvPr id="37" name="Sun 36"/>
                  <p:cNvSpPr/>
                  <p:nvPr/>
                </p:nvSpPr>
                <p:spPr>
                  <a:xfrm>
                    <a:off x="1291663" y="2103120"/>
                    <a:ext cx="457200" cy="426720"/>
                  </a:xfrm>
                  <a:prstGeom prst="sun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/>
                  </a:p>
                </p:txBody>
              </p:sp>
              <p:sp>
                <p:nvSpPr>
                  <p:cNvPr id="38" name="Oval 37"/>
                  <p:cNvSpPr/>
                  <p:nvPr/>
                </p:nvSpPr>
                <p:spPr>
                  <a:xfrm>
                    <a:off x="1981200" y="2316480"/>
                    <a:ext cx="557024" cy="213360"/>
                  </a:xfrm>
                  <a:prstGeom prst="ellipse">
                    <a:avLst/>
                  </a:prstGeom>
                  <a:pattFill prst="pct75">
                    <a:fgClr>
                      <a:srgbClr val="C00000"/>
                    </a:fgClr>
                    <a:bgClr>
                      <a:schemeClr val="bg1"/>
                    </a:bgClr>
                  </a:patt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/>
                  </a:p>
                </p:txBody>
              </p:sp>
              <p:sp>
                <p:nvSpPr>
                  <p:cNvPr id="39" name="Oval 38"/>
                  <p:cNvSpPr/>
                  <p:nvPr/>
                </p:nvSpPr>
                <p:spPr>
                  <a:xfrm>
                    <a:off x="3008105" y="2219960"/>
                    <a:ext cx="557024" cy="213360"/>
                  </a:xfrm>
                  <a:prstGeom prst="ellipse">
                    <a:avLst/>
                  </a:prstGeom>
                  <a:pattFill prst="pct70">
                    <a:fgClr>
                      <a:srgbClr val="0000FE"/>
                    </a:fgClr>
                    <a:bgClr>
                      <a:schemeClr val="bg1"/>
                    </a:bgClr>
                  </a:pattFill>
                  <a:ln>
                    <a:solidFill>
                      <a:srgbClr val="0000F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/>
                  </a:p>
                </p:txBody>
              </p:sp>
              <p:cxnSp>
                <p:nvCxnSpPr>
                  <p:cNvPr id="40" name="Straight Connector 39"/>
                  <p:cNvCxnSpPr/>
                  <p:nvPr/>
                </p:nvCxnSpPr>
                <p:spPr>
                  <a:xfrm flipV="1">
                    <a:off x="2259712" y="2026746"/>
                    <a:ext cx="829967" cy="406574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/>
                  <p:cNvCxnSpPr/>
                  <p:nvPr/>
                </p:nvCxnSpPr>
                <p:spPr>
                  <a:xfrm>
                    <a:off x="1733010" y="2370407"/>
                    <a:ext cx="217869" cy="62913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/>
                  <p:cNvCxnSpPr>
                    <a:stCxn id="33" idx="6"/>
                  </p:cNvCxnSpPr>
                  <p:nvPr/>
                </p:nvCxnSpPr>
                <p:spPr>
                  <a:xfrm flipV="1">
                    <a:off x="2538224" y="2342647"/>
                    <a:ext cx="551455" cy="80513"/>
                  </a:xfrm>
                  <a:prstGeom prst="line">
                    <a:avLst/>
                  </a:prstGeom>
                  <a:ln w="22225">
                    <a:solidFill>
                      <a:srgbClr val="0000FE"/>
                    </a:solidFill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>
                  <a:xfrm>
                    <a:off x="2270252" y="2461894"/>
                    <a:ext cx="1294877" cy="626746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/>
                  <p:cNvCxnSpPr/>
                  <p:nvPr/>
                </p:nvCxnSpPr>
                <p:spPr>
                  <a:xfrm>
                    <a:off x="2270252" y="2460548"/>
                    <a:ext cx="1365414" cy="39116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3574253" y="2026746"/>
                  <a:ext cx="971220" cy="289734"/>
                </a:xfrm>
                <a:prstGeom prst="line">
                  <a:avLst/>
                </a:prstGeom>
                <a:ln w="22225">
                  <a:solidFill>
                    <a:srgbClr val="0000F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3551149" y="2316529"/>
                  <a:ext cx="832910" cy="213311"/>
                </a:xfrm>
                <a:prstGeom prst="line">
                  <a:avLst/>
                </a:prstGeom>
                <a:ln w="22225">
                  <a:solidFill>
                    <a:srgbClr val="0000F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3572639" y="1913813"/>
                  <a:ext cx="584416" cy="402667"/>
                </a:xfrm>
                <a:prstGeom prst="line">
                  <a:avLst/>
                </a:prstGeom>
                <a:ln w="22225">
                  <a:solidFill>
                    <a:srgbClr val="0000F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TextBox 29"/>
              <p:cNvSpPr txBox="1"/>
              <p:nvPr/>
            </p:nvSpPr>
            <p:spPr>
              <a:xfrm>
                <a:off x="1334967" y="2578062"/>
                <a:ext cx="4138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PV</a:t>
                </a:r>
                <a:endParaRPr kumimoji="1" lang="en-US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2011796" y="1974772"/>
                    <a:ext cx="53444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1" lang="en-US" sz="14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sz="1400" b="1" i="0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𝚵</m:t>
                              </m:r>
                            </m:e>
                            <m:sub>
                              <m:r>
                                <a:rPr kumimoji="1" lang="en-US" sz="1400" b="1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𝒄𝒄</m:t>
                              </m:r>
                            </m:sub>
                            <m:sup>
                              <m:r>
                                <a:rPr kumimoji="1" lang="en-US" sz="1400" b="1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++</m:t>
                              </m:r>
                            </m:sup>
                          </m:sSubSup>
                        </m:oMath>
                      </m:oMathPara>
                    </a14:m>
                    <a:endParaRPr kumimoji="1" lang="en-US" sz="1600" b="1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11796" y="1974772"/>
                    <a:ext cx="534442" cy="307777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3103343" y="1943839"/>
                    <a:ext cx="44403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1" lang="en-US" sz="1400" b="1" i="1" dirty="0" smtClean="0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sz="1400" b="1" i="0" dirty="0" smtClean="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kumimoji="1" lang="en-US" sz="1400" b="1" i="1" dirty="0" smtClean="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kumimoji="1" lang="en-US" sz="1400" b="1" i="1" dirty="0" smtClean="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bSup>
                        </m:oMath>
                      </m:oMathPara>
                    </a14:m>
                    <a:endParaRPr kumimoji="1" lang="en-US" sz="1600" b="1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36" name="TextBox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3343" y="1943839"/>
                    <a:ext cx="444031" cy="307777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520209" y="3322515"/>
                  <a:ext cx="2911630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sz="1600" i="1" smtClean="0">
                                <a:solidFill>
                                  <a:srgbClr val="0000FE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sSubSup>
                              <m:sSubSupPr>
                                <m:ctrlPr>
                                  <a:rPr kumimoji="1" lang="en-US" altLang="zh-CN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1600" b="0" i="0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Ξ</m:t>
                                </m:r>
                              </m:e>
                              <m:sub>
                                <m:r>
                                  <a:rPr kumimoji="1" lang="en-US" altLang="zh-CN" sz="16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𝑐𝑐</m:t>
                                </m:r>
                              </m:sub>
                              <m:sup>
                                <m:r>
                                  <a:rPr kumimoji="1" lang="en-US" altLang="zh-CN" sz="16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++</m:t>
                                </m:r>
                              </m:sup>
                            </m:sSubSup>
                            <m:r>
                              <a:rPr kumimoji="1"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kumimoji="1" lang="en-US" altLang="zh-CN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6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kumimoji="1" lang="en-US" altLang="zh-CN" sz="16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6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6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6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6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kumimoji="1" lang="en-US" altLang="zh-CN" sz="1600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1600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sz="1600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  <m:d>
                          <m:dPr>
                            <m:ctrlPr>
                              <a:rPr kumimoji="1" lang="en-US" altLang="zh-CN" sz="1600" b="0" i="1" smtClean="0">
                                <a:solidFill>
                                  <a:srgbClr val="0000FE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→</m:t>
                            </m:r>
                            <m:r>
                              <a:rPr kumimoji="1" lang="en-US" altLang="zh-CN" sz="1600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𝑝</m:t>
                            </m:r>
                            <m:sSup>
                              <m:sSupPr>
                                <m:ctrlPr>
                                  <a:rPr kumimoji="1" lang="en-US" altLang="zh-CN" sz="1600" i="1">
                                    <a:solidFill>
                                      <a:srgbClr val="0000FE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600" i="1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kumimoji="1" lang="en-US" altLang="zh-CN" sz="1600" i="1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1600" i="1">
                                    <a:solidFill>
                                      <a:srgbClr val="0000FE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600" i="1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600" i="1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209" y="3322515"/>
                  <a:ext cx="2911630" cy="338554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21</a:t>
            </a:fld>
            <a:endParaRPr kumimoji="1" lang="zh-CN" alt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1421" y="1059482"/>
            <a:ext cx="2731639" cy="1427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712605" y="4258774"/>
                <a:ext cx="6036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sz="2400" b="0" i="1" smtClean="0">
                              <a:solidFill>
                                <a:srgbClr val="0000F6"/>
                              </a:solidFill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  <a:sym typeface="Wingdings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sz="2400" b="0" i="0" smtClean="0">
                              <a:solidFill>
                                <a:srgbClr val="0000F6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  <a:sym typeface="Wingdings"/>
                            </a:rPr>
                            <m:t>Λ</m:t>
                          </m:r>
                        </m:e>
                        <m:sub>
                          <m:r>
                            <a:rPr kumimoji="1" lang="en-US" sz="2400" b="0" i="1" smtClean="0">
                              <a:solidFill>
                                <a:srgbClr val="0000F6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  <a:sym typeface="Wingdings"/>
                            </a:rPr>
                            <m:t>𝑐</m:t>
                          </m:r>
                        </m:sub>
                        <m:sup>
                          <m:r>
                            <a:rPr kumimoji="1" lang="en-US" sz="2400" b="0" i="1" smtClean="0">
                              <a:solidFill>
                                <a:srgbClr val="0000F6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  <a:sym typeface="Wingdings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kumimoji="1" lang="en-US" sz="1800" b="0" i="1" dirty="0">
                  <a:latin typeface="Cambria Math" charset="0"/>
                  <a:ea typeface="Calibri" charset="0"/>
                  <a:cs typeface="Calibri" charset="0"/>
                  <a:sym typeface="Wingding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605" y="4258774"/>
                <a:ext cx="603691" cy="461665"/>
              </a:xfrm>
              <a:prstGeom prst="rect">
                <a:avLst/>
              </a:prstGeom>
              <a:blipFill rotWithShape="0">
                <a:blip r:embed="rId14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5236688" y="4323980"/>
                <a:ext cx="7778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  <a:sym typeface="Wingdings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sz="24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  <a:sym typeface="Wingdings"/>
                            </a:rPr>
                            <m:t>Ξ</m:t>
                          </m:r>
                        </m:e>
                        <m:sub>
                          <m:r>
                            <a:rPr kumimoji="1"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  <a:sym typeface="Wingdings"/>
                            </a:rPr>
                            <m:t>𝑐𝑐</m:t>
                          </m:r>
                        </m:sub>
                        <m:sup>
                          <m:r>
                            <a:rPr kumimoji="1"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libri" charset="0"/>
                              <a:cs typeface="Calibri" charset="0"/>
                              <a:sym typeface="Wingdings"/>
                            </a:rPr>
                            <m:t>++</m:t>
                          </m:r>
                        </m:sup>
                      </m:sSubSup>
                    </m:oMath>
                  </m:oMathPara>
                </a14:m>
                <a:endParaRPr kumimoji="1" lang="en-US" sz="1800" b="0" i="1" dirty="0">
                  <a:latin typeface="Cambria Math" charset="0"/>
                  <a:ea typeface="Calibri" charset="0"/>
                  <a:cs typeface="Calibri" charset="0"/>
                  <a:sym typeface="Wingdings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6688" y="4323980"/>
                <a:ext cx="777842" cy="461665"/>
              </a:xfrm>
              <a:prstGeom prst="rect">
                <a:avLst/>
              </a:prstGeom>
              <a:blipFill rotWithShape="0">
                <a:blip r:embed="rId15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Arrow Connector 55"/>
          <p:cNvCxnSpPr/>
          <p:nvPr/>
        </p:nvCxnSpPr>
        <p:spPr>
          <a:xfrm flipV="1">
            <a:off x="3629775" y="4626361"/>
            <a:ext cx="1015749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3580494" y="4202038"/>
                <a:ext cx="1180836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800" b="0" i="1" smtClean="0">
                          <a:latin typeface="Cambria Math" charset="0"/>
                          <a:ea typeface="Calibri" charset="0"/>
                          <a:cs typeface="Calibri" charset="0"/>
                          <a:sym typeface="Wingdings"/>
                        </a:rPr>
                        <m:t>+</m:t>
                      </m:r>
                      <m:sSup>
                        <m:sSup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  <a:sym typeface="Wingdings"/>
                            </a:rPr>
                          </m:ctrlPr>
                        </m:sSupPr>
                        <m:e>
                          <m:r>
                            <a:rPr kumimoji="1" lang="en-US" altLang="zh-CN" sz="1800" b="0" i="1" smtClean="0">
                              <a:latin typeface="Cambria Math" charset="0"/>
                              <a:ea typeface="Calibri" charset="0"/>
                              <a:cs typeface="Calibri" charset="0"/>
                              <a:sym typeface="Wingdings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1800" b="0" i="1" smtClean="0">
                              <a:latin typeface="Cambria Math" charset="0"/>
                              <a:ea typeface="Calibri" charset="0"/>
                              <a:cs typeface="Calibri" charset="0"/>
                              <a:sym typeface="Wingding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  <a:sym typeface="Wingdings"/>
                            </a:rPr>
                          </m:ctrlPr>
                        </m:sSupPr>
                        <m:e>
                          <m:r>
                            <a:rPr kumimoji="1" lang="en-US" altLang="zh-CN" sz="1800" b="0" i="1" smtClean="0">
                              <a:latin typeface="Cambria Math" charset="0"/>
                              <a:ea typeface="Calibri" charset="0"/>
                              <a:cs typeface="Calibri" charset="0"/>
                              <a:sym typeface="Wingdings"/>
                            </a:rPr>
                            <m:t>2</m:t>
                          </m:r>
                          <m:r>
                            <a:rPr kumimoji="1" lang="en-US" altLang="zh-CN" sz="1800" b="0" i="1" smtClean="0">
                              <a:latin typeface="Cambria Math" charset="0"/>
                              <a:ea typeface="Calibri" charset="0"/>
                              <a:cs typeface="Calibri" charset="0"/>
                              <a:sym typeface="Wingdings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1800" b="0" i="1" smtClean="0">
                              <a:latin typeface="Cambria Math" charset="0"/>
                              <a:ea typeface="Calibri" charset="0"/>
                              <a:cs typeface="Calibri" charset="0"/>
                              <a:sym typeface="Wingdings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sz="1800" b="0" i="1" smtClean="0">
                          <a:latin typeface="Cambria Math" charset="0"/>
                          <a:ea typeface="Calibri" charset="0"/>
                          <a:cs typeface="Calibri" charset="0"/>
                          <a:sym typeface="Wingdings"/>
                        </a:rPr>
                        <m:t> </m:t>
                      </m:r>
                    </m:oMath>
                  </m:oMathPara>
                </a14:m>
                <a:endParaRPr kumimoji="1" lang="en-US" sz="1800" dirty="0">
                  <a:latin typeface="Times New Roman" charset="0"/>
                  <a:ea typeface="Times New Roman" charset="0"/>
                  <a:cs typeface="Times New Roman" charset="0"/>
                  <a:sym typeface="Wingdings"/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494" y="4202038"/>
                <a:ext cx="1180836" cy="369332"/>
              </a:xfrm>
              <a:prstGeom prst="rect">
                <a:avLst/>
              </a:prstGeom>
              <a:blipFill>
                <a:blip r:embed="rId1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4637422" y="3103028"/>
            <a:ext cx="3944635" cy="2903567"/>
            <a:chOff x="4635355" y="3110014"/>
            <a:chExt cx="3944635" cy="2903567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635355" y="3110014"/>
              <a:ext cx="3944635" cy="290356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986677" y="3710528"/>
              <a:ext cx="275986" cy="465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904002" y="3346946"/>
            <a:ext cx="1755447" cy="1454776"/>
            <a:chOff x="5904002" y="3346946"/>
            <a:chExt cx="1755447" cy="14547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/>
                <p:cNvSpPr txBox="1"/>
                <p:nvPr/>
              </p:nvSpPr>
              <p:spPr>
                <a:xfrm>
                  <a:off x="5904002" y="3638697"/>
                  <a:ext cx="94724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/>
                  <a:r>
                    <a:rPr kumimoji="1" lang="en-US" sz="1200" b="0" dirty="0">
                      <a:latin typeface="Times New Roman" charset="0"/>
                      <a:ea typeface="Times New Roman" charset="0"/>
                      <a:cs typeface="Times New Roman" charset="0"/>
                      <a:sym typeface="Wingdings"/>
                    </a:rPr>
                    <a:t>Right sign</a:t>
                  </a:r>
                </a:p>
                <a:p>
                  <a:pPr marL="0"/>
                  <a:r>
                    <a:rPr kumimoji="1" lang="en-US" sz="1200" dirty="0">
                      <a:latin typeface="Times New Roman" charset="0"/>
                      <a:ea typeface="Times New Roman" charset="0"/>
                      <a:cs typeface="Times New Roman" charset="0"/>
                      <a:sym typeface="Wingdings"/>
                    </a:rPr>
                    <a:t>Wrong sign</a:t>
                  </a:r>
                </a:p>
                <a:p>
                  <a:pPr marL="0"/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sz="12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  <a:sym typeface="Wingdings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sz="1200" b="0" i="0" smtClean="0">
                              <a:latin typeface="Cambria Math" charset="0"/>
                              <a:ea typeface="Times New Roman" charset="0"/>
                              <a:cs typeface="Times New Roman" charset="0"/>
                              <a:sym typeface="Wingdings"/>
                            </a:rPr>
                            <m:t>Λ</m:t>
                          </m:r>
                        </m:e>
                        <m:sub>
                          <m:r>
                            <a:rPr kumimoji="1" lang="en-US" sz="12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  <a:sym typeface="Wingdings"/>
                            </a:rPr>
                            <m:t>𝑐</m:t>
                          </m:r>
                        </m:sub>
                        <m:sup>
                          <m:r>
                            <a:rPr kumimoji="1" lang="en-US" sz="12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  <a:sym typeface="Wingdings"/>
                            </a:rPr>
                            <m:t>+</m:t>
                          </m:r>
                        </m:sup>
                      </m:sSubSup>
                    </m:oMath>
                  </a14:m>
                  <a:r>
                    <a:rPr kumimoji="1" lang="en-US" sz="1200" b="0" dirty="0">
                      <a:latin typeface="Times New Roman" charset="0"/>
                      <a:ea typeface="Times New Roman" charset="0"/>
                      <a:cs typeface="Times New Roman" charset="0"/>
                      <a:sym typeface="Wingdings"/>
                    </a:rPr>
                    <a:t> sideband</a:t>
                  </a:r>
                </a:p>
              </p:txBody>
            </p:sp>
          </mc:Choice>
          <mc:Fallback xmlns="">
            <p:sp>
              <p:nvSpPr>
                <p:cNvPr id="59" name="TextBox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4002" y="3638697"/>
                  <a:ext cx="947247" cy="646331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645" t="-943" r="-645" b="-66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Oval 59"/>
            <p:cNvSpPr/>
            <p:nvPr/>
          </p:nvSpPr>
          <p:spPr>
            <a:xfrm>
              <a:off x="6918679" y="3346946"/>
              <a:ext cx="740770" cy="14547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6447710" y="2874071"/>
            <a:ext cx="16321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CMTI10" charset="0"/>
              </a:rPr>
              <a:t>PRL</a:t>
            </a:r>
            <a:r>
              <a:rPr lang="zh-CN" altLang="en-US" sz="1200" dirty="0">
                <a:latin typeface="CMTI10" charset="0"/>
              </a:rPr>
              <a:t> </a:t>
            </a:r>
            <a:r>
              <a:rPr lang="en-US" altLang="zh-CN" sz="1200" dirty="0">
                <a:latin typeface="CMTI10" charset="0"/>
              </a:rPr>
              <a:t>119</a:t>
            </a:r>
            <a:r>
              <a:rPr lang="zh-CN" altLang="en-US" sz="1200" dirty="0">
                <a:latin typeface="CMTI10" charset="0"/>
              </a:rPr>
              <a:t> </a:t>
            </a:r>
            <a:r>
              <a:rPr lang="en-US" altLang="zh-CN" sz="1200" dirty="0">
                <a:latin typeface="CMTI10" charset="0"/>
              </a:rPr>
              <a:t>(2017)</a:t>
            </a:r>
            <a:r>
              <a:rPr lang="zh-CN" altLang="en-US" sz="1200" dirty="0">
                <a:latin typeface="CMTI10" charset="0"/>
              </a:rPr>
              <a:t> </a:t>
            </a:r>
            <a:r>
              <a:rPr lang="en-US" altLang="zh-CN" sz="1200" dirty="0">
                <a:latin typeface="CMTI10" charset="0"/>
              </a:rPr>
              <a:t>112001</a:t>
            </a:r>
            <a:endParaRPr lang="en-US" sz="1200" dirty="0">
              <a:latin typeface="CMTI10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95703" y="5027372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kumimoji="1" lang="en-US" sz="1600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1</a:t>
            </a:r>
            <a:r>
              <a:rPr kumimoji="1" lang="en-US" sz="1600" b="0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.7 fb</a:t>
            </a:r>
            <a:r>
              <a:rPr kumimoji="1" lang="en-US" sz="1600" b="0" baseline="30000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448992" y="3240876"/>
                <a:ext cx="9697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𝑆</m:t>
                      </m:r>
                      <m:r>
                        <a:rPr lang="en-US" sz="16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&gt;12</m:t>
                      </m:r>
                      <m:r>
                        <a:rPr lang="en-US" sz="16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𝜎</m:t>
                      </m:r>
                    </m:oMath>
                  </m:oMathPara>
                </a14:m>
                <a:endParaRPr lang="en-US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992" y="3240876"/>
                <a:ext cx="969753" cy="338554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2">
                <a:extLst>
                  <a:ext uri="{FF2B5EF4-FFF2-40B4-BE49-F238E27FC236}">
                    <a16:creationId xmlns:a16="http://schemas.microsoft.com/office/drawing/2014/main" id="{43755DEC-A96E-A14B-997B-86E0EE8B3D6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bSup>
                    <m:r>
                      <a:rPr kumimoji="1" lang="en-US" altLang="zh-CN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𝑐𝑐𝑢</m:t>
                    </m:r>
                    <m:r>
                      <a:rPr kumimoji="1" lang="en-US" altLang="zh-CN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observation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LHCb</a:t>
                </a:r>
                <a:endParaRPr lang="en-CN" dirty="0"/>
              </a:p>
            </p:txBody>
          </p:sp>
        </mc:Choice>
        <mc:Fallback xmlns="">
          <p:sp>
            <p:nvSpPr>
              <p:cNvPr id="13" name="Title 12">
                <a:extLst>
                  <a:ext uri="{FF2B5EF4-FFF2-40B4-BE49-F238E27FC236}">
                    <a16:creationId xmlns:a16="http://schemas.microsoft.com/office/drawing/2014/main" id="{43755DEC-A96E-A14B-997B-86E0EE8B3D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0"/>
                <a:stretch>
                  <a:fillRect l="-441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3666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888" y="699246"/>
                <a:ext cx="8267137" cy="1897861"/>
              </a:xfrm>
            </p:spPr>
            <p:txBody>
              <a:bodyPr>
                <a:normAutofit/>
              </a:bodyPr>
              <a:lstStyle/>
              <a:p>
                <a:pPr>
                  <a:buFont typeface="Arial" charset="0"/>
                  <a:buChar char="•"/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Many model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calculations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available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(before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discovery)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: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(non-) relativistic QCD potential models, triple harmonic-oscillator potential model, QCD sum rules, bag model or quark model </a:t>
                </a:r>
                <a:r>
                  <a:rPr kumimoji="1" lang="mr-IN" altLang="zh-CN" sz="2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…</a:t>
                </a:r>
                <a:endParaRPr kumimoji="1" lang="en-US" altLang="zh-CN" sz="20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lvl="1">
                  <a:buFont typeface="Wingdings" charset="2"/>
                  <a:buChar char="Ø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Predicted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180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1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1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  <m:r>
                          <a:rPr kumimoji="1" lang="en-US" altLang="zh-CN" sz="18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,++</m:t>
                        </m:r>
                      </m:sup>
                    </m:sSubSup>
                  </m:oMath>
                </a14:m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 masses in range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3.5−3.7</m:t>
                    </m:r>
                  </m:oMath>
                </a14:m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 GeV,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𝑀</m:t>
                    </m:r>
                    <m:d>
                      <m:d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80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Ω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  <m:r>
                              <a:rPr kumimoji="1" lang="en-US" altLang="zh-CN" sz="18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sz="18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</m:e>
                    </m:d>
                    <m:r>
                      <a:rPr kumimoji="1" lang="en-US" altLang="zh-CN" sz="18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≈</m:t>
                    </m:r>
                    <m:r>
                      <a:rPr kumimoji="1" lang="en-US" altLang="zh-CN" sz="18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𝑀</m:t>
                    </m:r>
                    <m:d>
                      <m:d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80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Ξ</m:t>
                            </m:r>
                          </m:e>
                          <m:sub>
                            <m:r>
                              <a:rPr kumimoji="1" lang="en-US" altLang="zh-CN" sz="18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𝑐𝑐</m:t>
                            </m:r>
                          </m:sub>
                        </m:sSub>
                      </m:e>
                    </m:d>
                    <m:r>
                      <a:rPr kumimoji="1" lang="en-US" altLang="zh-CN" sz="18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r>
                      <a:rPr kumimoji="1" lang="en-US" altLang="zh-CN" sz="18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0.1</m:t>
                    </m:r>
                  </m:oMath>
                </a14:m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 GeV</a:t>
                </a:r>
                <a:endParaRPr kumimoji="1" lang="en-US" altLang="zh-CN" sz="12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buFont typeface="Arial" charset="0"/>
                  <a:buChar char="•"/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Lattice QCD computations:</a:t>
                </a:r>
              </a:p>
              <a:p>
                <a:pPr marL="0" indent="0">
                  <a:buNone/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888" y="699246"/>
                <a:ext cx="8267137" cy="1897861"/>
              </a:xfrm>
              <a:blipFill>
                <a:blip r:embed="rId3"/>
                <a:stretch>
                  <a:fillRect l="-614" t="-3333" r="-61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696591" y="6135166"/>
            <a:ext cx="1944172" cy="345009"/>
          </a:xfrm>
        </p:spPr>
        <p:txBody>
          <a:bodyPr/>
          <a:lstStyle/>
          <a:p>
            <a:fld id="{40E22BEB-CED1-3E46-86A2-CA7857D3372E}" type="slidenum">
              <a:rPr kumimoji="1" lang="zh-CN" altLang="en-US" smtClean="0"/>
              <a:t>22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235528" y="2371499"/>
                <a:ext cx="55952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𝑀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0000FE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rgbClr val="0000FE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𝑐𝑐</m:t>
                            </m:r>
                          </m:sub>
                        </m:sSub>
                      </m:e>
                    </m:d>
                    <m:r>
                      <a:rPr lang="en-US" sz="1800" b="0" i="1" smtClean="0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≈3.6</m:t>
                    </m:r>
                  </m:oMath>
                </a14:m>
                <a:r>
                  <a:rPr lang="en-US" sz="1800" dirty="0">
                    <a:solidFill>
                      <a:srgbClr val="0000F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GeV,    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𝑀</m:t>
                    </m:r>
                    <m:d>
                      <m:dPr>
                        <m:ctrlPr>
                          <a:rPr lang="en-US" sz="1800" i="1">
                            <a:solidFill>
                              <a:srgbClr val="0000FE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800" b="0" i="1" smtClean="0">
                                <a:solidFill>
                                  <a:srgbClr val="0000FE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𝑐𝑐</m:t>
                            </m:r>
                          </m:sub>
                          <m:sup>
                            <m:r>
                              <a:rPr lang="en-US" sz="1800" b="0" i="1" smtClean="0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</m:e>
                    </m:d>
                    <m:r>
                      <a:rPr lang="en-US" sz="1800" b="0" i="1" smtClean="0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≈</m:t>
                    </m:r>
                    <m:r>
                      <a:rPr lang="en-US" sz="1800" i="1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3</m:t>
                    </m:r>
                    <m:r>
                      <a:rPr lang="en-US" sz="1800" b="0" i="1" smtClean="0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.7</m:t>
                    </m:r>
                  </m:oMath>
                </a14:m>
                <a:r>
                  <a:rPr lang="en-US" sz="1800" dirty="0">
                    <a:solidFill>
                      <a:srgbClr val="0000F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GeV</a:t>
                </a:r>
                <a:r>
                  <a:rPr lang="en-US" altLang="zh-CN" sz="1800" dirty="0">
                    <a:solidFill>
                      <a:srgbClr val="0000F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lang="zh-CN" altLang="en-US" sz="1800" dirty="0">
                    <a:solidFill>
                      <a:srgbClr val="0000F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𝜎</m:t>
                    </m:r>
                    <m:r>
                      <a:rPr lang="en-US" altLang="zh-CN" sz="1800" b="0" i="1" smtClean="0">
                        <a:solidFill>
                          <a:srgbClr val="0000FE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∼10</m:t>
                    </m:r>
                  </m:oMath>
                </a14:m>
                <a:r>
                  <a:rPr lang="zh-CN" altLang="en-US" sz="1800" dirty="0">
                    <a:solidFill>
                      <a:srgbClr val="0000F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800" dirty="0">
                    <a:solidFill>
                      <a:srgbClr val="0000F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MeV</a:t>
                </a:r>
                <a:endParaRPr lang="en-US" sz="1800" dirty="0">
                  <a:solidFill>
                    <a:srgbClr val="0000F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528" y="2371499"/>
                <a:ext cx="5595215" cy="369332"/>
              </a:xfrm>
              <a:prstGeom prst="rect">
                <a:avLst/>
              </a:prstGeom>
              <a:blipFill>
                <a:blip r:embed="rId5"/>
                <a:stretch>
                  <a:fillRect t="-6452" b="-1935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8">
                <a:extLst>
                  <a:ext uri="{FF2B5EF4-FFF2-40B4-BE49-F238E27FC236}">
                    <a16:creationId xmlns:a16="http://schemas.microsoft.com/office/drawing/2014/main" id="{F82A9434-79E4-BA47-B793-7817E78E299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mass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predictions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vs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data</a:t>
                </a:r>
                <a:endParaRPr lang="en-CN" dirty="0"/>
              </a:p>
            </p:txBody>
          </p:sp>
        </mc:Choice>
        <mc:Fallback xmlns="">
          <p:sp>
            <p:nvSpPr>
              <p:cNvPr id="9" name="Title 8">
                <a:extLst>
                  <a:ext uri="{FF2B5EF4-FFF2-40B4-BE49-F238E27FC236}">
                    <a16:creationId xmlns:a16="http://schemas.microsoft.com/office/drawing/2014/main" id="{F82A9434-79E4-BA47-B793-7817E78E29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 l="-441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9338E490-0A60-A849-8D2B-E3C2A3866788}"/>
              </a:ext>
            </a:extLst>
          </p:cNvPr>
          <p:cNvGrpSpPr/>
          <p:nvPr/>
        </p:nvGrpSpPr>
        <p:grpSpPr>
          <a:xfrm>
            <a:off x="152888" y="3373699"/>
            <a:ext cx="8175054" cy="2747673"/>
            <a:chOff x="220738" y="1966378"/>
            <a:chExt cx="8175054" cy="274767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C86F25-79B3-AF41-B044-BDA3BCEAD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0738" y="2113211"/>
              <a:ext cx="3880248" cy="260084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A2D0F20-A020-614A-8D44-CFAA8548E9C8}"/>
                </a:ext>
              </a:extLst>
            </p:cNvPr>
            <p:cNvGrpSpPr/>
            <p:nvPr/>
          </p:nvGrpSpPr>
          <p:grpSpPr>
            <a:xfrm>
              <a:off x="745996" y="1966378"/>
              <a:ext cx="7649796" cy="2613155"/>
              <a:chOff x="745996" y="1966378"/>
              <a:chExt cx="7649796" cy="261315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711E58A-09B1-5041-982F-DD3EBD959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39792" y="1966378"/>
                <a:ext cx="3456000" cy="226578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DAE9816-7316-D743-8A88-9E43BECF812F}"/>
                  </a:ext>
                </a:extLst>
              </p:cNvPr>
              <p:cNvSpPr txBox="1"/>
              <p:nvPr/>
            </p:nvSpPr>
            <p:spPr>
              <a:xfrm>
                <a:off x="4231211" y="4240979"/>
                <a:ext cx="1994949" cy="338554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en-CN" sz="16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LHCb </a:t>
                </a:r>
                <a:r>
                  <a:rPr kumimoji="1" lang="en-CN" sz="16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measurement</a:t>
                </a:r>
                <a:endParaRPr kumimoji="1" lang="en-CN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4B200D0-A5C6-C74B-8D8F-A4224DC90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793" y="3296740"/>
                <a:ext cx="7529037" cy="0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sysDot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FBB8E3AB-D6AD-5D4A-827C-5A8E9CF79AE2}"/>
                  </a:ext>
                </a:extLst>
              </p:cNvPr>
              <p:cNvCxnSpPr/>
              <p:nvPr/>
            </p:nvCxnSpPr>
            <p:spPr>
              <a:xfrm flipH="1" flipV="1">
                <a:off x="4405720" y="3458456"/>
                <a:ext cx="202616" cy="693905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1BBF8D6-2843-234D-A2CF-B19826AECF3C}"/>
                  </a:ext>
                </a:extLst>
              </p:cNvPr>
              <p:cNvSpPr txBox="1"/>
              <p:nvPr/>
            </p:nvSpPr>
            <p:spPr>
              <a:xfrm>
                <a:off x="840538" y="2394670"/>
                <a:ext cx="1409360" cy="369332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kumimoji="1" lang="en-CN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From m</a:t>
                </a:r>
                <a:r>
                  <a:rPr kumimoji="1" lang="en-CN" sz="18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odels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C05FE01-05A7-FA49-BAF4-075320989277}"/>
                  </a:ext>
                </a:extLst>
              </p:cNvPr>
              <p:cNvSpPr txBox="1"/>
              <p:nvPr/>
            </p:nvSpPr>
            <p:spPr>
              <a:xfrm>
                <a:off x="6720899" y="3716007"/>
                <a:ext cx="813043" cy="369332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kumimoji="1" lang="en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LQCD</a:t>
                </a:r>
                <a:endParaRPr kumimoji="1" lang="en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AFBC36D-746A-6E45-8491-3B7186E37E51}"/>
                  </a:ext>
                </a:extLst>
              </p:cNvPr>
              <p:cNvSpPr/>
              <p:nvPr/>
            </p:nvSpPr>
            <p:spPr>
              <a:xfrm>
                <a:off x="745996" y="3099269"/>
                <a:ext cx="3337193" cy="466165"/>
              </a:xfrm>
              <a:prstGeom prst="ellipse">
                <a:avLst/>
              </a:prstGeom>
              <a:ln>
                <a:solidFill>
                  <a:srgbClr val="2A00FF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B04D191-1820-AF4F-AA55-2D4EF2512C5C}"/>
              </a:ext>
            </a:extLst>
          </p:cNvPr>
          <p:cNvSpPr txBox="1"/>
          <p:nvPr/>
        </p:nvSpPr>
        <p:spPr>
          <a:xfrm>
            <a:off x="5582112" y="4124453"/>
            <a:ext cx="2699777" cy="276999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CN" sz="12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M. Padmanath (LHCb implication 2017)</a:t>
            </a:r>
            <a:endParaRPr kumimoji="1" lang="en-CN" sz="1200" b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444D3B6-29CE-554C-B871-9E89394F33FD}"/>
              </a:ext>
            </a:extLst>
          </p:cNvPr>
          <p:cNvSpPr txBox="1">
            <a:spLocks/>
          </p:cNvSpPr>
          <p:nvPr/>
        </p:nvSpPr>
        <p:spPr>
          <a:xfrm>
            <a:off x="186812" y="2829449"/>
            <a:ext cx="8267137" cy="40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kumimoji="1" lang="en-US" altLang="zh-CN" dirty="0">
                <a:latin typeface="Times New Roman" charset="0"/>
                <a:ea typeface="Times New Roman" charset="0"/>
                <a:cs typeface="Times New Roman" charset="0"/>
              </a:rPr>
              <a:t>LHCb:</a:t>
            </a:r>
            <a:r>
              <a:rPr kumimoji="1" lang="zh-CN" alt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kumimoji="1" lang="en-US" altLang="zh-CN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kumimoji="1" lang="en-US" altLang="zh-CN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kumimoji="1" lang="en-US" altLang="zh-CN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FA8E3A0-DA92-D84C-AA3B-8517A91BB13A}"/>
              </a:ext>
            </a:extLst>
          </p:cNvPr>
          <p:cNvSpPr/>
          <p:nvPr/>
        </p:nvSpPr>
        <p:spPr>
          <a:xfrm>
            <a:off x="5998949" y="2857908"/>
            <a:ext cx="1426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JHEP 02 (2020) 049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D94B65-C127-5D4B-856E-8A8BE68F5909}"/>
                  </a:ext>
                </a:extLst>
              </p:cNvPr>
              <p:cNvSpPr txBox="1"/>
              <p:nvPr/>
            </p:nvSpPr>
            <p:spPr>
              <a:xfrm>
                <a:off x="1235528" y="2779351"/>
                <a:ext cx="4495421" cy="45159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  <m:t>𝑚</m:t>
                        </m:r>
                      </m:e>
                      <m:sub>
                        <m:sSubSup>
                          <m:sSub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SimHei" panose="02010609060101010101" pitchFamily="49" charset="-122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b="0" i="0" smtClean="0">
                                <a:latin typeface="Cambria Math" panose="02040503050406030204" pitchFamily="18" charset="0"/>
                                <a:ea typeface="SimHei" panose="02010609060101010101" pitchFamily="49" charset="-122"/>
                                <a:cs typeface="Times New Roman" charset="0"/>
                              </a:rPr>
                              <m:t>Ξ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SimHei" panose="02010609060101010101" pitchFamily="49" charset="-122"/>
                                <a:cs typeface="Times New Roman" charset="0"/>
                              </a:rPr>
                              <m:t>𝑐𝑐</m:t>
                            </m:r>
                          </m:sub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SimHei" panose="02010609060101010101" pitchFamily="49" charset="-122"/>
                                <a:cs typeface="Times New Roman" charset="0"/>
                              </a:rPr>
                              <m:t>++</m:t>
                            </m:r>
                          </m:sup>
                        </m:sSubSup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charset="0"/>
                      </a:rPr>
                      <m:t>=3621.55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±0.23±0.30</m:t>
                    </m:r>
                    <m:r>
                      <a:rPr kumimoji="1" lang="zh-CN" alt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MeV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/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𝑐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zh-CN" altLang="en-US" sz="2000" dirty="0">
                    <a:latin typeface="SimHei" panose="02010609060101010101" pitchFamily="49" charset="-122"/>
                    <a:ea typeface="SimHei" panose="02010609060101010101" pitchFamily="49" charset="-122"/>
                    <a:cs typeface="Times New Roman" charset="0"/>
                  </a:rPr>
                  <a:t> </a:t>
                </a:r>
                <a:endParaRPr kumimoji="1" lang="en-CN" sz="2000" dirty="0">
                  <a:latin typeface="SimHei" panose="02010609060101010101" pitchFamily="49" charset="-122"/>
                  <a:ea typeface="SimHei" panose="02010609060101010101" pitchFamily="49" charset="-122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D94B65-C127-5D4B-856E-8A8BE68F5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528" y="2779351"/>
                <a:ext cx="4495421" cy="451598"/>
              </a:xfrm>
              <a:prstGeom prst="rect">
                <a:avLst/>
              </a:prstGeom>
              <a:blipFill>
                <a:blip r:embed="rId9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B332FB47-73F6-FB45-A565-4349328CE288}"/>
              </a:ext>
            </a:extLst>
          </p:cNvPr>
          <p:cNvSpPr txBox="1"/>
          <p:nvPr/>
        </p:nvSpPr>
        <p:spPr>
          <a:xfrm>
            <a:off x="772688" y="6048341"/>
            <a:ext cx="2823209" cy="307777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CN" sz="14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* No uncertainties included in figure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50C1C05-76A4-FC55-E094-13C3AC2713BE}"/>
                  </a:ext>
                </a:extLst>
              </p:cNvPr>
              <p:cNvSpPr txBox="1"/>
              <p:nvPr/>
            </p:nvSpPr>
            <p:spPr>
              <a:xfrm>
                <a:off x="2970671" y="3277332"/>
                <a:ext cx="4495421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Attractive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binding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between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two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quarks</a:t>
                </a:r>
                <a:endParaRPr kumimoji="1" lang="en-CN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50C1C05-76A4-FC55-E094-13C3AC271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0671" y="3277332"/>
                <a:ext cx="4495421" cy="400110"/>
              </a:xfrm>
              <a:prstGeom prst="rect">
                <a:avLst/>
              </a:prstGeom>
              <a:blipFill>
                <a:blip r:embed="rId10"/>
                <a:stretch>
                  <a:fillRect l="-1408" t="-9375" b="-28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8123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1688" y="694380"/>
                <a:ext cx="8408812" cy="1126746"/>
              </a:xfrm>
            </p:spPr>
            <p:txBody>
              <a:bodyPr>
                <a:normAutofit/>
              </a:bodyPr>
              <a:lstStyle/>
              <a:p>
                <a:pPr>
                  <a:buFont typeface="Arial" charset="0"/>
                  <a:buChar char="•"/>
                </a:pP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Lifetime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of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heavy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flavor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hadron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naive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assumption: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dominated</a:t>
                </a:r>
                <a:r>
                  <a:rPr kumimoji="1" lang="zh-CN" altLang="en-US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by</a:t>
                </a:r>
                <a:r>
                  <a:rPr kumimoji="1" lang="zh-CN" altLang="en-US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kumimoji="1" lang="zh-CN" altLang="en-US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heavy</a:t>
                </a:r>
                <a:r>
                  <a:rPr kumimoji="1" lang="zh-CN" altLang="en-US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quark</a:t>
                </a:r>
                <a:r>
                  <a:rPr kumimoji="1" lang="zh-CN" altLang="en-US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decay</a:t>
                </a:r>
              </a:p>
              <a:p>
                <a:pPr lvl="1">
                  <a:buFont typeface="Wingdings" charset="2"/>
                  <a:buChar char="Ø"/>
                </a:pPr>
                <a:r>
                  <a:rPr kumimoji="1"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Valid</a:t>
                </a:r>
                <a:r>
                  <a:rPr kumimoji="1" lang="en-US" altLang="zh-CN" sz="16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for bottom hadrons: 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1.5</m:t>
                    </m:r>
                    <m:r>
                      <a:rPr kumimoji="1" lang="en-US" altLang="zh-CN" sz="1600" b="0" i="0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1600" b="0" i="0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ps</m:t>
                    </m:r>
                    <m:r>
                      <a:rPr kumimoji="1" lang="en-US" altLang="zh-CN" sz="16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  ±10%</m:t>
                    </m:r>
                  </m:oMath>
                </a14:m>
                <a:endParaRPr kumimoji="1" lang="en-US" altLang="zh-CN" sz="16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688" y="694380"/>
                <a:ext cx="8408812" cy="1126746"/>
              </a:xfrm>
              <a:blipFill>
                <a:blip r:embed="rId3"/>
                <a:stretch>
                  <a:fillRect l="-602" t="-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687670" y="6127707"/>
            <a:ext cx="1944172" cy="345009"/>
          </a:xfrm>
        </p:spPr>
        <p:txBody>
          <a:bodyPr/>
          <a:lstStyle/>
          <a:p>
            <a:fld id="{40E22BEB-CED1-3E46-86A2-CA7857D3372E}" type="slidenum">
              <a:rPr kumimoji="1" lang="zh-CN" altLang="en-US" smtClean="0"/>
              <a:t>23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A143EB9A-2FD4-E145-99B8-6F31747FDC0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lifetime</a:t>
                </a:r>
                <a:endParaRPr lang="en-CN" dirty="0"/>
              </a:p>
            </p:txBody>
          </p:sp>
        </mc:Choice>
        <mc:Fallback xmlns="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A143EB9A-2FD4-E145-99B8-6F31747FDC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441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87CFC40E-1B37-7841-8CF4-56E29C9C255D}"/>
              </a:ext>
            </a:extLst>
          </p:cNvPr>
          <p:cNvGrpSpPr/>
          <p:nvPr/>
        </p:nvGrpSpPr>
        <p:grpSpPr>
          <a:xfrm>
            <a:off x="111688" y="1242685"/>
            <a:ext cx="8558453" cy="2873859"/>
            <a:chOff x="120263" y="1566025"/>
            <a:chExt cx="8558453" cy="28738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0103B66-44E1-6D4A-B330-78757261EC41}"/>
                    </a:ext>
                  </a:extLst>
                </p:cNvPr>
                <p:cNvSpPr txBox="1"/>
                <p:nvPr/>
              </p:nvSpPr>
              <p:spPr>
                <a:xfrm>
                  <a:off x="2184159" y="3400762"/>
                  <a:ext cx="36112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6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𝑑</m:t>
                        </m:r>
                      </m:oMath>
                    </m:oMathPara>
                  </a14:m>
                  <a:endParaRPr kumimoji="1" lang="en-US" sz="1600" dirty="0">
                    <a:solidFill>
                      <a:schemeClr val="accent6">
                        <a:lumMod val="75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0103B66-44E1-6D4A-B330-78757261EC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4159" y="3400762"/>
                  <a:ext cx="361125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0AB6933-5C4A-9A43-8BE4-0389F4968E71}"/>
                </a:ext>
              </a:extLst>
            </p:cNvPr>
            <p:cNvGrpSpPr/>
            <p:nvPr/>
          </p:nvGrpSpPr>
          <p:grpSpPr>
            <a:xfrm>
              <a:off x="120263" y="1566025"/>
              <a:ext cx="8558453" cy="2873859"/>
              <a:chOff x="120263" y="1566025"/>
              <a:chExt cx="8558453" cy="2873859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535609A-3C54-B845-B035-BF0E799EE060}"/>
                  </a:ext>
                </a:extLst>
              </p:cNvPr>
              <p:cNvSpPr txBox="1"/>
              <p:nvPr/>
            </p:nvSpPr>
            <p:spPr>
              <a:xfrm>
                <a:off x="120263" y="2325492"/>
                <a:ext cx="4398575" cy="677108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:pPr>
                  <a:buFont typeface="Arial" charset="0"/>
                  <a:buChar char="•"/>
                </a:pP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But charm hadron lifetimes vary a lot</a:t>
                </a:r>
              </a:p>
              <a:p>
                <a:pPr marL="717758" lvl="1" indent="-285750">
                  <a:buFont typeface="Wingdings" pitchFamily="2" charset="2"/>
                  <a:buChar char="Ø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Interference and non-spectator decays</a:t>
                </a:r>
                <a:endParaRPr kumimoji="1" lang="en-US" altLang="zh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25FDFEC-B27F-7B40-A59D-94ADCF93A60D}"/>
                  </a:ext>
                </a:extLst>
              </p:cNvPr>
              <p:cNvGrpSpPr/>
              <p:nvPr/>
            </p:nvGrpSpPr>
            <p:grpSpPr>
              <a:xfrm>
                <a:off x="4392568" y="1566025"/>
                <a:ext cx="4286148" cy="2222186"/>
                <a:chOff x="4301619" y="1778274"/>
                <a:chExt cx="4286148" cy="2222186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34FE7284-3627-F94E-9D60-D4BBAB43A1AC}"/>
                    </a:ext>
                  </a:extLst>
                </p:cNvPr>
                <p:cNvGrpSpPr/>
                <p:nvPr/>
              </p:nvGrpSpPr>
              <p:grpSpPr>
                <a:xfrm>
                  <a:off x="4301619" y="1778274"/>
                  <a:ext cx="4286148" cy="2222186"/>
                  <a:chOff x="4159924" y="2544542"/>
                  <a:chExt cx="4286148" cy="2222186"/>
                </a:xfrm>
              </p:grpSpPr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4EB5EBFA-417D-B44A-85D0-947B6D9A63D3}"/>
                      </a:ext>
                    </a:extLst>
                  </p:cNvPr>
                  <p:cNvGrpSpPr/>
                  <p:nvPr/>
                </p:nvGrpSpPr>
                <p:grpSpPr>
                  <a:xfrm>
                    <a:off x="4159924" y="2544542"/>
                    <a:ext cx="4286148" cy="2222186"/>
                    <a:chOff x="4159924" y="2544542"/>
                    <a:chExt cx="4286148" cy="2222186"/>
                  </a:xfrm>
                </p:grpSpPr>
                <p:pic>
                  <p:nvPicPr>
                    <p:cNvPr id="54" name="Picture 53">
                      <a:extLst>
                        <a:ext uri="{FF2B5EF4-FFF2-40B4-BE49-F238E27FC236}">
                          <a16:creationId xmlns:a16="http://schemas.microsoft.com/office/drawing/2014/main" id="{28EC1760-6679-7441-9D0A-E4506E2DAD5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1345" r="-1"/>
                    <a:stretch/>
                  </p:blipFill>
                  <p:spPr>
                    <a:xfrm rot="5400000">
                      <a:off x="5498569" y="1819225"/>
                      <a:ext cx="1608858" cy="428614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5" name="Oval 14">
                      <a:extLst>
                        <a:ext uri="{FF2B5EF4-FFF2-40B4-BE49-F238E27FC236}">
                          <a16:creationId xmlns:a16="http://schemas.microsoft.com/office/drawing/2014/main" id="{46F6CA78-D2B5-EA44-9C57-269739397F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9756" y="2845975"/>
                      <a:ext cx="97185" cy="11695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txBody>
                    <a:bodyPr wrap="none" rtlCol="0" anchor="ctr">
                      <a:spAutoFit/>
                    </a:bodyPr>
                    <a:lstStyle/>
                    <a:p>
                      <a:pPr algn="ctr"/>
                      <a:endParaRPr lang="en-CN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  <p:sp>
                  <p:nvSpPr>
                    <p:cNvPr id="58" name="Oval 57">
                      <a:extLst>
                        <a:ext uri="{FF2B5EF4-FFF2-40B4-BE49-F238E27FC236}">
                          <a16:creationId xmlns:a16="http://schemas.microsoft.com/office/drawing/2014/main" id="{97638BD1-4D6E-2246-8654-837F269AC0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73668" y="2845975"/>
                      <a:ext cx="97185" cy="11695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txBody>
                    <a:bodyPr wrap="none" rtlCol="0" anchor="ctr">
                      <a:spAutoFit/>
                    </a:bodyPr>
                    <a:lstStyle/>
                    <a:p>
                      <a:pPr algn="ctr"/>
                      <a:endParaRPr lang="en-CN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7" name="TextBox 16">
                          <a:extLst>
                            <a:ext uri="{FF2B5EF4-FFF2-40B4-BE49-F238E27FC236}">
                              <a16:creationId xmlns:a16="http://schemas.microsoft.com/office/drawing/2014/main" id="{501BD4D7-374F-C54C-A198-2D06CF6472D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580797" y="2544542"/>
                          <a:ext cx="330658" cy="288147"/>
                        </a:xfrm>
                        <a:prstGeom prst="rect">
                          <a:avLst/>
                        </a:prstGeom>
                        <a:noFill/>
                        <a:ln w="22225">
                          <a:noFill/>
                        </a:ln>
                        <a:effectLst>
                          <a:outerShdw blurRad="50800" dist="38100" sx="1000" sy="1000" algn="l" rotWithShape="0">
                            <a:prstClr val="black">
                              <a:alpha val="40000"/>
                            </a:prstClr>
                          </a:outerShdw>
                          <a:softEdge rad="12700"/>
                        </a:effectLst>
                      </p:spPr>
                      <p:txBody>
                        <a:bodyPr wrap="none" lIns="36000" tIns="36000" rIns="36000" bIns="36000" rtlCol="0" anchor="ctr">
                          <a:spAutoFit/>
                        </a:bodyPr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zh-CN" sz="1400" b="0" i="1" smtClean="0"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panose="020206030504050203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kumimoji="1" lang="en-US" altLang="zh-CN" sz="1400" b="0" i="1" smtClean="0"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en-CN" sz="1400" b="0" dirty="0"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7" name="TextBox 16">
                          <a:extLst>
                            <a:ext uri="{FF2B5EF4-FFF2-40B4-BE49-F238E27FC236}">
                              <a16:creationId xmlns:a16="http://schemas.microsoft.com/office/drawing/2014/main" id="{501BD4D7-374F-C54C-A198-2D06CF6472D5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580797" y="2544542"/>
                          <a:ext cx="330658" cy="288147"/>
                        </a:xfrm>
                        <a:prstGeom prst="rect">
                          <a:avLst/>
                        </a:prstGeom>
                        <a:blipFill>
                          <a:blip r:embed="rId7"/>
                          <a:stretch>
                            <a:fillRect/>
                          </a:stretch>
                        </a:blipFill>
                        <a:ln w="22225">
                          <a:noFill/>
                        </a:ln>
                        <a:effectLst>
                          <a:outerShdw blurRad="50800" dist="38100" sx="1000" sy="1000" algn="l" rotWithShape="0">
                            <a:prstClr val="black">
                              <a:alpha val="40000"/>
                            </a:prstClr>
                          </a:outerShdw>
                          <a:softEdge rad="12700"/>
                        </a:effectLst>
                      </p:spPr>
                      <p:txBody>
                        <a:bodyPr/>
                        <a:lstStyle/>
                        <a:p>
                          <a:r>
                            <a:rPr lang="en-CN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9" name="TextBox 58">
                          <a:extLst>
                            <a:ext uri="{FF2B5EF4-FFF2-40B4-BE49-F238E27FC236}">
                              <a16:creationId xmlns:a16="http://schemas.microsoft.com/office/drawing/2014/main" id="{F2564202-E828-6A46-868B-38C0B48D07E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8056931" y="2573775"/>
                          <a:ext cx="349894" cy="288147"/>
                        </a:xfrm>
                        <a:prstGeom prst="rect">
                          <a:avLst/>
                        </a:prstGeom>
                        <a:noFill/>
                        <a:ln w="22225">
                          <a:noFill/>
                        </a:ln>
                        <a:effectLst>
                          <a:outerShdw blurRad="50800" dist="38100" sx="1000" sy="1000" algn="l" rotWithShape="0">
                            <a:prstClr val="black">
                              <a:alpha val="40000"/>
                            </a:prstClr>
                          </a:outerShdw>
                          <a:softEdge rad="12700"/>
                        </a:effectLst>
                      </p:spPr>
                      <p:txBody>
                        <a:bodyPr wrap="none" lIns="36000" tIns="36000" rIns="36000" bIns="36000" rtlCol="0" anchor="ctr">
                          <a:spAutoFit/>
                        </a:bodyPr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400" b="0" i="1" smtClean="0"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zh-CN" sz="1400" b="0" i="1" smtClean="0"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panose="020206030504050203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kumimoji="1" lang="en-US" altLang="zh-CN" sz="1400" b="0" i="1" smtClean="0"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panose="020206030504050203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kumimoji="1" lang="en-US" altLang="zh-CN" sz="1400" b="0" i="1" smtClean="0"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kumimoji="1" lang="en-CN" sz="1400" b="0" dirty="0"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59" name="TextBox 58">
                          <a:extLst>
                            <a:ext uri="{FF2B5EF4-FFF2-40B4-BE49-F238E27FC236}">
                              <a16:creationId xmlns:a16="http://schemas.microsoft.com/office/drawing/2014/main" id="{F2564202-E828-6A46-868B-38C0B48D07ED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8056931" y="2573775"/>
                          <a:ext cx="349894" cy="288147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/>
                          </a:stretch>
                        </a:blipFill>
                        <a:ln w="22225">
                          <a:noFill/>
                        </a:ln>
                        <a:effectLst>
                          <a:outerShdw blurRad="50800" dist="38100" sx="1000" sy="1000" algn="l" rotWithShape="0">
                            <a:prstClr val="black">
                              <a:alpha val="40000"/>
                            </a:prstClr>
                          </a:outerShdw>
                          <a:softEdge rad="12700"/>
                        </a:effectLst>
                      </p:spPr>
                      <p:txBody>
                        <a:bodyPr/>
                        <a:lstStyle/>
                        <a:p>
                          <a:r>
                            <a:rPr lang="en-CN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8" name="TextBox 67">
                        <a:extLst>
                          <a:ext uri="{FF2B5EF4-FFF2-40B4-BE49-F238E27FC236}">
                            <a16:creationId xmlns:a16="http://schemas.microsoft.com/office/drawing/2014/main" id="{6135367F-A0BE-0C4F-ABFA-4B516E5E224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672554" y="2664191"/>
                        <a:ext cx="1346322" cy="288147"/>
                      </a:xfrm>
                      <a:prstGeom prst="rect">
                        <a:avLst/>
                      </a:prstGeom>
                      <a:noFill/>
                      <a:ln w="22225">
                        <a:noFill/>
                      </a:ln>
                      <a:effectLst>
                        <a:outerShdw blurRad="50800" dist="38100" sx="1000" sy="1000" algn="l" rotWithShape="0">
                          <a:prstClr val="black">
                            <a:alpha val="40000"/>
                          </a:prstClr>
                        </a:outerShdw>
                        <a:softEdge rad="12700"/>
                      </a:effectLst>
                    </p:spPr>
                    <p:txBody>
                      <a:bodyPr wrap="none" lIns="36000" tIns="36000" rIns="36000" bIns="36000" rtlCol="0" anchor="ctr">
                        <a:spAutoFit/>
                      </a:bodyPr>
                      <a:lstStyle/>
                      <a:p>
                        <a:pPr algn="l"/>
                        <a14:m>
                          <m:oMath xmlns:m="http://schemas.openxmlformats.org/officeDocument/2006/math"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  <m:d>
                              <m:dPr>
                                <m:ctrlPr>
                                  <a:rPr kumimoji="1" lang="en-US" altLang="zh-CN" sz="1400" b="0" i="1" smtClean="0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1" lang="en-US" altLang="zh-CN" sz="1400" b="0" i="1" smtClean="0"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panose="020206030504050203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kumimoji="1" lang="en-US" altLang="zh-CN" sz="1400" b="0" i="1" smtClean="0"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d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=1040</m:t>
                            </m:r>
                          </m:oMath>
                        </a14:m>
                        <a:r>
                          <a:rPr kumimoji="1" lang="zh-CN" altLang="en-US" sz="1400" b="0" dirty="0"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1" lang="en-US" altLang="zh-CN" sz="1400" b="0" dirty="0"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a:t>fs</a:t>
                        </a:r>
                        <a:endParaRPr kumimoji="1" lang="en-CN" sz="1400" b="0" dirty="0"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8" name="TextBox 67">
                        <a:extLst>
                          <a:ext uri="{FF2B5EF4-FFF2-40B4-BE49-F238E27FC236}">
                            <a16:creationId xmlns:a16="http://schemas.microsoft.com/office/drawing/2014/main" id="{6135367F-A0BE-0C4F-ABFA-4B516E5E224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672554" y="2664191"/>
                        <a:ext cx="1346322" cy="288147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t="-4167" r="-3670" b="-25000"/>
                        </a:stretch>
                      </a:blipFill>
                      <a:ln w="22225">
                        <a:noFill/>
                      </a:ln>
                      <a:effectLst>
                        <a:outerShdw blurRad="50800" dist="38100" sx="1000" sy="1000" algn="l" rotWithShape="0">
                          <a:prstClr val="black">
                            <a:alpha val="40000"/>
                          </a:prstClr>
                        </a:outerShdw>
                        <a:softEdge rad="12700"/>
                      </a:effectLst>
                    </p:spPr>
                    <p:txBody>
                      <a:bodyPr/>
                      <a:lstStyle/>
                      <a:p>
                        <a:r>
                          <a:rPr lang="en-CN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B4280949-6461-6A45-BB50-023428FFB3E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13041" y="3356065"/>
                      <a:ext cx="394201" cy="288147"/>
                    </a:xfrm>
                    <a:prstGeom prst="rect">
                      <a:avLst/>
                    </a:prstGeom>
                    <a:noFill/>
                    <a:ln w="22225">
                      <a:noFill/>
                    </a:ln>
                    <a:effectLst>
                      <a:outerShdw blurRad="50800" dist="38100" sx="1000" sy="1000" algn="l" rotWithShape="0">
                        <a:prstClr val="black">
                          <a:alpha val="40000"/>
                        </a:prstClr>
                      </a:outerShdw>
                      <a:softEdge rad="12700"/>
                    </a:effectLst>
                  </p:spPr>
                  <p:txBody>
                    <a:bodyPr wrap="none" lIns="36000" tIns="36000" rIns="36000" bIns="36000" rtlCol="0" anchor="ctr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zh-CN" sz="1400" b="0" i="1" smtClean="0">
                                <a:solidFill>
                                  <a:srgbClr val="F29933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𝑐𝑠𝑑</m:t>
                            </m:r>
                          </m:oMath>
                        </m:oMathPara>
                      </a14:m>
                      <a:endParaRPr kumimoji="1" lang="en-CN" sz="1400" b="0" dirty="0"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B4280949-6461-6A45-BB50-023428FFB3E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13041" y="3356065"/>
                      <a:ext cx="394201" cy="288147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  <a:ln w="22225">
                      <a:noFill/>
                    </a:ln>
                    <a:effectLst>
                      <a:outerShdw blurRad="50800" dist="38100" sx="1000" sy="1000" algn="l" rotWithShape="0">
                        <a:prstClr val="black">
                          <a:alpha val="4000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59929580-3DDF-864E-B46F-6F0988183B3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59611" y="2986229"/>
                      <a:ext cx="413437" cy="288147"/>
                    </a:xfrm>
                    <a:prstGeom prst="rect">
                      <a:avLst/>
                    </a:prstGeom>
                    <a:noFill/>
                    <a:ln w="22225">
                      <a:noFill/>
                    </a:ln>
                    <a:effectLst>
                      <a:outerShdw blurRad="50800" dist="38100" sx="1000" sy="1000" algn="l" rotWithShape="0">
                        <a:prstClr val="black">
                          <a:alpha val="40000"/>
                        </a:prstClr>
                      </a:outerShdw>
                      <a:softEdge rad="12700"/>
                    </a:effectLst>
                  </p:spPr>
                  <p:txBody>
                    <a:bodyPr wrap="none" lIns="36000" tIns="36000" rIns="36000" bIns="36000" rtlCol="0" anchor="ctr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zh-CN" sz="1400" b="0" i="1" smtClean="0">
                                <a:solidFill>
                                  <a:srgbClr val="5099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𝑐𝑢𝑑</m:t>
                            </m:r>
                          </m:oMath>
                        </m:oMathPara>
                      </a14:m>
                      <a:endParaRPr kumimoji="1" lang="en-CN" sz="1400" b="0" dirty="0"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59929580-3DDF-864E-B46F-6F0988183B3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59611" y="2986229"/>
                      <a:ext cx="413437" cy="288147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  <a:ln w="22225">
                      <a:noFill/>
                    </a:ln>
                    <a:effectLst>
                      <a:outerShdw blurRad="50800" dist="38100" sx="1000" sy="1000" algn="l" rotWithShape="0">
                        <a:prstClr val="black">
                          <a:alpha val="4000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5" name="TextBox 114">
                      <a:extLst>
                        <a:ext uri="{FF2B5EF4-FFF2-40B4-BE49-F238E27FC236}">
                          <a16:creationId xmlns:a16="http://schemas.microsoft.com/office/drawing/2014/main" id="{C4CE833F-9709-124E-AA2C-229AB16FF6F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33245" y="3349270"/>
                      <a:ext cx="371311" cy="288147"/>
                    </a:xfrm>
                    <a:prstGeom prst="rect">
                      <a:avLst/>
                    </a:prstGeom>
                    <a:noFill/>
                    <a:ln w="22225">
                      <a:noFill/>
                    </a:ln>
                    <a:effectLst>
                      <a:outerShdw blurRad="50800" dist="38100" sx="1000" sy="1000" algn="l" rotWithShape="0">
                        <a:prstClr val="black">
                          <a:alpha val="40000"/>
                        </a:prstClr>
                      </a:outerShdw>
                      <a:softEdge rad="12700"/>
                    </a:effectLst>
                  </p:spPr>
                  <p:txBody>
                    <a:bodyPr wrap="none" lIns="36000" tIns="36000" rIns="36000" bIns="36000" rtlCol="0" anchor="ctr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zh-CN" sz="1400" b="0" i="1" smtClean="0">
                                <a:solidFill>
                                  <a:srgbClr val="E37777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𝑐𝑠𝑠</m:t>
                            </m:r>
                          </m:oMath>
                        </m:oMathPara>
                      </a14:m>
                      <a:endParaRPr kumimoji="1" lang="en-CN" sz="1400" b="0" dirty="0"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5" name="TextBox 114">
                      <a:extLst>
                        <a:ext uri="{FF2B5EF4-FFF2-40B4-BE49-F238E27FC236}">
                          <a16:creationId xmlns:a16="http://schemas.microsoft.com/office/drawing/2014/main" id="{C4CE833F-9709-124E-AA2C-229AB16FF6F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33245" y="3349270"/>
                      <a:ext cx="371311" cy="288147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  <a:ln w="22225">
                      <a:noFill/>
                    </a:ln>
                    <a:effectLst>
                      <a:outerShdw blurRad="50800" dist="38100" sx="1000" sy="1000" algn="l" rotWithShape="0">
                        <a:prstClr val="black">
                          <a:alpha val="4000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6" name="TextBox 115">
                      <a:extLst>
                        <a:ext uri="{FF2B5EF4-FFF2-40B4-BE49-F238E27FC236}">
                          <a16:creationId xmlns:a16="http://schemas.microsoft.com/office/drawing/2014/main" id="{4A48F5BB-D262-2044-B018-C32EC349C64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01116" y="2771000"/>
                      <a:ext cx="391445" cy="288147"/>
                    </a:xfrm>
                    <a:prstGeom prst="rect">
                      <a:avLst/>
                    </a:prstGeom>
                    <a:noFill/>
                    <a:ln w="22225">
                      <a:noFill/>
                    </a:ln>
                    <a:effectLst>
                      <a:outerShdw blurRad="50800" dist="38100" sx="1000" sy="1000" algn="l" rotWithShape="0">
                        <a:prstClr val="black">
                          <a:alpha val="40000"/>
                        </a:prstClr>
                      </a:outerShdw>
                      <a:softEdge rad="12700"/>
                    </a:effectLst>
                  </p:spPr>
                  <p:txBody>
                    <a:bodyPr wrap="none" lIns="36000" tIns="36000" rIns="36000" bIns="36000" rtlCol="0" anchor="ctr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zh-CN" sz="1400" b="0" i="1" smtClean="0">
                                <a:solidFill>
                                  <a:srgbClr val="54CCCC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𝑐𝑠𝑢</m:t>
                            </m:r>
                          </m:oMath>
                        </m:oMathPara>
                      </a14:m>
                      <a:endParaRPr kumimoji="1" lang="en-CN" sz="1400" b="0" dirty="0"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6" name="TextBox 115">
                      <a:extLst>
                        <a:ext uri="{FF2B5EF4-FFF2-40B4-BE49-F238E27FC236}">
                          <a16:creationId xmlns:a16="http://schemas.microsoft.com/office/drawing/2014/main" id="{4A48F5BB-D262-2044-B018-C32EC349C64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901116" y="2771000"/>
                      <a:ext cx="391445" cy="288147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  <a:ln w="22225">
                      <a:noFill/>
                    </a:ln>
                    <a:effectLst>
                      <a:outerShdw blurRad="50800" dist="38100" sx="1000" sy="1000" algn="l" rotWithShape="0">
                        <a:prstClr val="black">
                          <a:alpha val="4000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2915ED5-E326-6E4F-AD1B-B4F680FDF977}"/>
                  </a:ext>
                </a:extLst>
              </p:cNvPr>
              <p:cNvGrpSpPr/>
              <p:nvPr/>
            </p:nvGrpSpPr>
            <p:grpSpPr>
              <a:xfrm>
                <a:off x="2941130" y="2974686"/>
                <a:ext cx="1753336" cy="1384794"/>
                <a:chOff x="6474486" y="5087551"/>
                <a:chExt cx="1753336" cy="138479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5765705F-A3B1-684B-8C91-ACA5BFC0888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26959" y="6103013"/>
                      <a:ext cx="136229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kumimoji="1" lang="en-US" sz="18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𝑊</m:t>
                          </m:r>
                        </m:oMath>
                      </a14:m>
                      <a:r>
                        <a:rPr kumimoji="1" lang="en-US" sz="1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-exchange</a:t>
                      </a:r>
                    </a:p>
                  </p:txBody>
                </p:sp>
              </mc:Choice>
              <mc:Fallback xmlns="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5765705F-A3B1-684B-8C91-ACA5BFC0888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26959" y="6103013"/>
                      <a:ext cx="1362296" cy="369332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t="-6667" r="-2778" b="-2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1" name="TextBox 120">
                      <a:extLst>
                        <a:ext uri="{FF2B5EF4-FFF2-40B4-BE49-F238E27FC236}">
                          <a16:creationId xmlns:a16="http://schemas.microsoft.com/office/drawing/2014/main" id="{5CEE1931-9480-E445-AA04-E104FB9B882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74486" y="5434305"/>
                      <a:ext cx="361125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sz="16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𝑑</m:t>
                            </m:r>
                          </m:oMath>
                        </m:oMathPara>
                      </a14:m>
                      <a:endParaRPr kumimoji="1"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21" name="TextBox 120">
                      <a:extLst>
                        <a:ext uri="{FF2B5EF4-FFF2-40B4-BE49-F238E27FC236}">
                          <a16:creationId xmlns:a16="http://schemas.microsoft.com/office/drawing/2014/main" id="{5CEE1931-9480-E445-AA04-E104FB9B882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74486" y="5434305"/>
                      <a:ext cx="361125" cy="338554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905A817E-3A5F-5E49-B53C-ABFBE54B3A06}"/>
                    </a:ext>
                  </a:extLst>
                </p:cNvPr>
                <p:cNvGrpSpPr/>
                <p:nvPr/>
              </p:nvGrpSpPr>
              <p:grpSpPr>
                <a:xfrm>
                  <a:off x="6474486" y="5087551"/>
                  <a:ext cx="1748918" cy="920836"/>
                  <a:chOff x="6202919" y="4156291"/>
                  <a:chExt cx="1748918" cy="920836"/>
                </a:xfrm>
              </p:grpSpPr>
              <p:grpSp>
                <p:nvGrpSpPr>
                  <p:cNvPr id="141" name="Group 140">
                    <a:extLst>
                      <a:ext uri="{FF2B5EF4-FFF2-40B4-BE49-F238E27FC236}">
                        <a16:creationId xmlns:a16="http://schemas.microsoft.com/office/drawing/2014/main" id="{1165DD30-C76D-0C49-A317-38B7DD6B3116}"/>
                      </a:ext>
                    </a:extLst>
                  </p:cNvPr>
                  <p:cNvGrpSpPr/>
                  <p:nvPr/>
                </p:nvGrpSpPr>
                <p:grpSpPr>
                  <a:xfrm>
                    <a:off x="6202919" y="4156291"/>
                    <a:ext cx="1738692" cy="839146"/>
                    <a:chOff x="6202919" y="4115651"/>
                    <a:chExt cx="1738692" cy="839146"/>
                  </a:xfrm>
                </p:grpSpPr>
                <p:grpSp>
                  <p:nvGrpSpPr>
                    <p:cNvPr id="144" name="Group 143">
                      <a:extLst>
                        <a:ext uri="{FF2B5EF4-FFF2-40B4-BE49-F238E27FC236}">
                          <a16:creationId xmlns:a16="http://schemas.microsoft.com/office/drawing/2014/main" id="{F9E53307-16F5-2140-9312-44F5F19741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02919" y="4115651"/>
                      <a:ext cx="1636572" cy="839146"/>
                      <a:chOff x="6202919" y="4115651"/>
                      <a:chExt cx="1636572" cy="839146"/>
                    </a:xfrm>
                  </p:grpSpPr>
                  <p:grpSp>
                    <p:nvGrpSpPr>
                      <p:cNvPr id="146" name="Group 145">
                        <a:extLst>
                          <a:ext uri="{FF2B5EF4-FFF2-40B4-BE49-F238E27FC236}">
                            <a16:creationId xmlns:a16="http://schemas.microsoft.com/office/drawing/2014/main" id="{4051B8DB-637B-AF4A-8327-B4AF2C24DA2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309757" y="4419856"/>
                        <a:ext cx="1529734" cy="534941"/>
                        <a:chOff x="722511" y="4514579"/>
                        <a:chExt cx="1529734" cy="534941"/>
                      </a:xfrm>
                    </p:grpSpPr>
                    <p:cxnSp>
                      <p:nvCxnSpPr>
                        <p:cNvPr id="148" name="Straight Connector 147">
                          <a:extLst>
                            <a:ext uri="{FF2B5EF4-FFF2-40B4-BE49-F238E27FC236}">
                              <a16:creationId xmlns:a16="http://schemas.microsoft.com/office/drawing/2014/main" id="{2FCA0BC7-D79E-FA44-84DC-A40B7A22C8BC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22511" y="4571595"/>
                          <a:ext cx="1529733" cy="4416"/>
                        </a:xfrm>
                        <a:prstGeom prst="line">
                          <a:avLst/>
                        </a:prstGeom>
                        <a:ln w="22225">
                          <a:solidFill>
                            <a:srgbClr val="FF0000"/>
                          </a:solidFill>
                          <a:tailEnd type="non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9" name="Straight Connector 148">
                          <a:extLst>
                            <a:ext uri="{FF2B5EF4-FFF2-40B4-BE49-F238E27FC236}">
                              <a16:creationId xmlns:a16="http://schemas.microsoft.com/office/drawing/2014/main" id="{7C241C44-CC27-B140-9E52-F74DD131106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722512" y="4816398"/>
                          <a:ext cx="1529733" cy="0"/>
                        </a:xfrm>
                        <a:prstGeom prst="line">
                          <a:avLst/>
                        </a:prstGeom>
                        <a:ln w="22225">
                          <a:solidFill>
                            <a:schemeClr val="accent6">
                              <a:lumMod val="75000"/>
                            </a:schemeClr>
                          </a:solidFill>
                          <a:tailEnd type="non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0" name="Straight Connector 149">
                          <a:extLst>
                            <a:ext uri="{FF2B5EF4-FFF2-40B4-BE49-F238E27FC236}">
                              <a16:creationId xmlns:a16="http://schemas.microsoft.com/office/drawing/2014/main" id="{24531210-03E0-C941-A2B6-795C5839F8F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722512" y="5049520"/>
                          <a:ext cx="1529733" cy="0"/>
                        </a:xfrm>
                        <a:prstGeom prst="line">
                          <a:avLst/>
                        </a:prstGeom>
                        <a:ln w="22225">
                          <a:solidFill>
                            <a:srgbClr val="0000FE"/>
                          </a:solidFill>
                          <a:tailEnd type="non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1" name="Straight Connector 150">
                          <a:extLst>
                            <a:ext uri="{FF2B5EF4-FFF2-40B4-BE49-F238E27FC236}">
                              <a16:creationId xmlns:a16="http://schemas.microsoft.com/office/drawing/2014/main" id="{C51846EE-BC6F-934B-9C3A-1C913C9EAC41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453735" y="4557128"/>
                          <a:ext cx="0" cy="248599"/>
                        </a:xfrm>
                        <a:prstGeom prst="line">
                          <a:avLst/>
                        </a:prstGeom>
                        <a:ln w="50800">
                          <a:solidFill>
                            <a:schemeClr val="tx1"/>
                          </a:solidFill>
                          <a:tailEnd type="non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152" name="TextBox 151">
                              <a:extLst>
                                <a:ext uri="{FF2B5EF4-FFF2-40B4-BE49-F238E27FC236}">
                                  <a16:creationId xmlns:a16="http://schemas.microsoft.com/office/drawing/2014/main" id="{E5337044-DDB9-2245-AC16-5DDE1CEE30A1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1520070" y="4514579"/>
                              <a:ext cx="481478" cy="33855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pPr/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sSup>
                                      <m:sSupPr>
                                        <m:ctrlPr>
                                          <a:rPr kumimoji="1" lang="en-US" sz="1600" b="0" i="1" smtClean="0">
                                            <a:latin typeface="Cambria Math" panose="02040503050406030204" pitchFamily="18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1" lang="en-US" sz="1600" b="0" i="1" smtClean="0"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kumimoji="1" lang="en-US" sz="1600" b="0" i="1" smtClean="0"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oMath>
                                </m:oMathPara>
                              </a14:m>
                              <a:endParaRPr kumimoji="1" lang="en-US" sz="1600" dirty="0">
                                <a:latin typeface="Times New Roman" charset="0"/>
                                <a:ea typeface="Times New Roman" charset="0"/>
                                <a:cs typeface="Times New Roman" charset="0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51" name="TextBox 50"/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1520070" y="4514579"/>
                              <a:ext cx="481478" cy="338554"/>
                            </a:xfrm>
                            <a:prstGeom prst="rect">
                              <a:avLst/>
                            </a:prstGeom>
                            <a:blipFill rotWithShape="0">
                              <a:blip r:embed="rId16"/>
                              <a:stretch>
                                <a:fillRect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</p:grp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47" name="TextBox 146">
                            <a:extLst>
                              <a:ext uri="{FF2B5EF4-FFF2-40B4-BE49-F238E27FC236}">
                                <a16:creationId xmlns:a16="http://schemas.microsoft.com/office/drawing/2014/main" id="{467362A3-4502-B340-892A-8757D92C23CD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202919" y="4115651"/>
                            <a:ext cx="337079" cy="338554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kumimoji="1"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oMath>
                              </m:oMathPara>
                            </a14:m>
                            <a:endParaRPr kumimoji="1" lang="en-US" sz="1600" dirty="0">
                              <a:solidFill>
                                <a:srgbClr val="FF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63" name="TextBox 62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6202919" y="4115651"/>
                            <a:ext cx="337079" cy="338554"/>
                          </a:xfrm>
                          <a:prstGeom prst="rect">
                            <a:avLst/>
                          </a:prstGeom>
                          <a:blipFill rotWithShape="0">
                            <a:blip r:embed="rId17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45" name="TextBox 144">
                          <a:extLst>
                            <a:ext uri="{FF2B5EF4-FFF2-40B4-BE49-F238E27FC236}">
                              <a16:creationId xmlns:a16="http://schemas.microsoft.com/office/drawing/2014/main" id="{AA3C7253-163C-FB4E-80B6-E583D873FA5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606839" y="4115651"/>
                          <a:ext cx="334772" cy="33855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sz="16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kumimoji="1" lang="en-US" sz="1600" dirty="0">
                            <a:solidFill>
                              <a:srgbClr val="FF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64" name="TextBox 63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606839" y="4115651"/>
                          <a:ext cx="334772" cy="338554"/>
                        </a:xfrm>
                        <a:prstGeom prst="rect">
                          <a:avLst/>
                        </a:prstGeom>
                        <a:blipFill rotWithShape="0">
                          <a:blip r:embed="rId18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2" name="TextBox 141">
                        <a:extLst>
                          <a:ext uri="{FF2B5EF4-FFF2-40B4-BE49-F238E27FC236}">
                            <a16:creationId xmlns:a16="http://schemas.microsoft.com/office/drawing/2014/main" id="{3302FBDE-859B-1E4D-8899-3AACE1DCA82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593662" y="4487002"/>
                        <a:ext cx="358175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1" lang="en-US" sz="16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𝑢</m:t>
                              </m:r>
                            </m:oMath>
                          </m:oMathPara>
                        </a14:m>
                        <a:endParaRPr kumimoji="1"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6" name="TextBox 6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593662" y="4487002"/>
                        <a:ext cx="358175" cy="338554"/>
                      </a:xfrm>
                      <a:prstGeom prst="rect">
                        <a:avLst/>
                      </a:prstGeom>
                      <a:blipFill rotWithShape="0">
                        <a:blip r:embed="rId1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3" name="TextBox 142">
                        <a:extLst>
                          <a:ext uri="{FF2B5EF4-FFF2-40B4-BE49-F238E27FC236}">
                            <a16:creationId xmlns:a16="http://schemas.microsoft.com/office/drawing/2014/main" id="{361FF4E0-15E4-D74F-A2B1-1BC0AC399DF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31382" y="4738573"/>
                        <a:ext cx="358175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1" lang="en-US" sz="1600" b="0" i="1" smtClean="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𝑢</m:t>
                              </m:r>
                            </m:oMath>
                          </m:oMathPara>
                        </a14:m>
                        <a:endParaRPr kumimoji="1" lang="en-US" sz="1600" dirty="0">
                          <a:solidFill>
                            <a:srgbClr val="0000FE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7" name="TextBox 66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231382" y="4738573"/>
                        <a:ext cx="358175" cy="338554"/>
                      </a:xfrm>
                      <a:prstGeom prst="rect">
                        <a:avLst/>
                      </a:prstGeom>
                      <a:blipFill rotWithShape="0">
                        <a:blip r:embed="rId2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4" name="TextBox 123">
                      <a:extLst>
                        <a:ext uri="{FF2B5EF4-FFF2-40B4-BE49-F238E27FC236}">
                          <a16:creationId xmlns:a16="http://schemas.microsoft.com/office/drawing/2014/main" id="{7417776B-E96C-2245-8906-EEF12731667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869647" y="5669833"/>
                      <a:ext cx="358175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sz="1600" b="0" i="1" smtClean="0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𝑢</m:t>
                            </m:r>
                          </m:oMath>
                        </m:oMathPara>
                      </a14:m>
                      <a:endParaRPr kumimoji="1" lang="en-US" sz="1600" dirty="0">
                        <a:solidFill>
                          <a:srgbClr val="0000FE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24" name="TextBox 123">
                      <a:extLst>
                        <a:ext uri="{FF2B5EF4-FFF2-40B4-BE49-F238E27FC236}">
                          <a16:creationId xmlns:a16="http://schemas.microsoft.com/office/drawing/2014/main" id="{7417776B-E96C-2245-8906-EEF12731667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869647" y="5669833"/>
                      <a:ext cx="358175" cy="33855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5B564D65-3CFB-6143-B657-904BE73D75AF}"/>
                  </a:ext>
                </a:extLst>
              </p:cNvPr>
              <p:cNvGrpSpPr/>
              <p:nvPr/>
            </p:nvGrpSpPr>
            <p:grpSpPr>
              <a:xfrm>
                <a:off x="320356" y="2930821"/>
                <a:ext cx="2410555" cy="1509063"/>
                <a:chOff x="1781910" y="3032049"/>
                <a:chExt cx="2410555" cy="1509063"/>
              </a:xfrm>
            </p:grpSpPr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95ABD899-65B8-4045-B63E-9EAAAC3E41A4}"/>
                    </a:ext>
                  </a:extLst>
                </p:cNvPr>
                <p:cNvSpPr txBox="1"/>
                <p:nvPr/>
              </p:nvSpPr>
              <p:spPr>
                <a:xfrm>
                  <a:off x="1829007" y="4171780"/>
                  <a:ext cx="22172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Spectator </a:t>
                  </a:r>
                  <a:r>
                    <a:rPr kumimoji="1" lang="en-US" altLang="zh-CN" sz="1800" dirty="0">
                      <a:latin typeface="Times New Roman" charset="0"/>
                      <a:ea typeface="Times New Roman" charset="0"/>
                      <a:cs typeface="Times New Roman" charset="0"/>
                    </a:rPr>
                    <a:t>interference</a:t>
                  </a:r>
                  <a:endParaRPr kumimoji="1" lang="en-US" sz="18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82CF286F-D4E9-964F-B265-C33E8CAE46B9}"/>
                    </a:ext>
                  </a:extLst>
                </p:cNvPr>
                <p:cNvGrpSpPr/>
                <p:nvPr/>
              </p:nvGrpSpPr>
              <p:grpSpPr>
                <a:xfrm>
                  <a:off x="1781910" y="3032049"/>
                  <a:ext cx="2410555" cy="967095"/>
                  <a:chOff x="1621013" y="4161597"/>
                  <a:chExt cx="2410555" cy="967095"/>
                </a:xfrm>
              </p:grpSpPr>
              <p:grpSp>
                <p:nvGrpSpPr>
                  <p:cNvPr id="156" name="Group 155">
                    <a:extLst>
                      <a:ext uri="{FF2B5EF4-FFF2-40B4-BE49-F238E27FC236}">
                        <a16:creationId xmlns:a16="http://schemas.microsoft.com/office/drawing/2014/main" id="{90BBA59E-254D-1442-A3F1-96E95A705AF0}"/>
                      </a:ext>
                    </a:extLst>
                  </p:cNvPr>
                  <p:cNvGrpSpPr/>
                  <p:nvPr/>
                </p:nvGrpSpPr>
                <p:grpSpPr>
                  <a:xfrm>
                    <a:off x="1621013" y="4161597"/>
                    <a:ext cx="2410555" cy="963376"/>
                    <a:chOff x="1621013" y="4161597"/>
                    <a:chExt cx="2410555" cy="963376"/>
                  </a:xfrm>
                </p:grpSpPr>
                <p:grpSp>
                  <p:nvGrpSpPr>
                    <p:cNvPr id="158" name="Group 157">
                      <a:extLst>
                        <a:ext uri="{FF2B5EF4-FFF2-40B4-BE49-F238E27FC236}">
                          <a16:creationId xmlns:a16="http://schemas.microsoft.com/office/drawing/2014/main" id="{9CA57288-1CE8-3E4E-BA04-BA6814188B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25684" y="4161597"/>
                      <a:ext cx="2405884" cy="897081"/>
                      <a:chOff x="1625684" y="4161597"/>
                      <a:chExt cx="2405884" cy="897081"/>
                    </a:xfrm>
                  </p:grpSpPr>
                  <p:grpSp>
                    <p:nvGrpSpPr>
                      <p:cNvPr id="161" name="Group 160">
                        <a:extLst>
                          <a:ext uri="{FF2B5EF4-FFF2-40B4-BE49-F238E27FC236}">
                            <a16:creationId xmlns:a16="http://schemas.microsoft.com/office/drawing/2014/main" id="{80AFF679-11C8-924C-A8E9-15BFF214450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57797" y="4332888"/>
                        <a:ext cx="2273771" cy="725790"/>
                        <a:chOff x="722512" y="4323730"/>
                        <a:chExt cx="2273771" cy="725790"/>
                      </a:xfrm>
                    </p:grpSpPr>
                    <p:cxnSp>
                      <p:nvCxnSpPr>
                        <p:cNvPr id="164" name="Straight Connector 163">
                          <a:extLst>
                            <a:ext uri="{FF2B5EF4-FFF2-40B4-BE49-F238E27FC236}">
                              <a16:creationId xmlns:a16="http://schemas.microsoft.com/office/drawing/2014/main" id="{431B683C-5807-DF4A-9C55-A4372E8C98E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722512" y="4500880"/>
                          <a:ext cx="1036320" cy="0"/>
                        </a:xfrm>
                        <a:prstGeom prst="line">
                          <a:avLst/>
                        </a:prstGeom>
                        <a:ln w="22225">
                          <a:solidFill>
                            <a:srgbClr val="FF0000"/>
                          </a:solidFill>
                          <a:tailEnd type="non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5" name="Straight Connector 164">
                          <a:extLst>
                            <a:ext uri="{FF2B5EF4-FFF2-40B4-BE49-F238E27FC236}">
                              <a16:creationId xmlns:a16="http://schemas.microsoft.com/office/drawing/2014/main" id="{D6BA1F0C-EC73-8A43-8A01-44BFF14099C3}"/>
                            </a:ext>
                          </a:extLst>
                        </p:cNvPr>
                        <p:cNvCxnSpPr>
                          <a:cxnSpLocks/>
                          <a:endCxn id="169" idx="2"/>
                        </p:cNvCxnSpPr>
                        <p:nvPr/>
                      </p:nvCxnSpPr>
                      <p:spPr>
                        <a:xfrm>
                          <a:off x="722512" y="4816398"/>
                          <a:ext cx="1824386" cy="5451"/>
                        </a:xfrm>
                        <a:prstGeom prst="line">
                          <a:avLst/>
                        </a:prstGeom>
                        <a:ln w="22225">
                          <a:solidFill>
                            <a:schemeClr val="accent6">
                              <a:lumMod val="75000"/>
                            </a:schemeClr>
                          </a:solidFill>
                          <a:tailEnd type="non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6" name="Straight Connector 165">
                          <a:extLst>
                            <a:ext uri="{FF2B5EF4-FFF2-40B4-BE49-F238E27FC236}">
                              <a16:creationId xmlns:a16="http://schemas.microsoft.com/office/drawing/2014/main" id="{4C487D1C-389B-B944-A536-D05428EDBE0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22512" y="5049520"/>
                          <a:ext cx="1824385" cy="0"/>
                        </a:xfrm>
                        <a:prstGeom prst="line">
                          <a:avLst/>
                        </a:prstGeom>
                        <a:ln w="22225">
                          <a:solidFill>
                            <a:srgbClr val="0000FE"/>
                          </a:solidFill>
                          <a:tailEnd type="non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7" name="Straight Connector 166">
                          <a:extLst>
                            <a:ext uri="{FF2B5EF4-FFF2-40B4-BE49-F238E27FC236}">
                              <a16:creationId xmlns:a16="http://schemas.microsoft.com/office/drawing/2014/main" id="{EAF77F98-6D33-204E-8A1C-96117AF74593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1718239" y="4323730"/>
                          <a:ext cx="711453" cy="189211"/>
                        </a:xfrm>
                        <a:prstGeom prst="line">
                          <a:avLst/>
                        </a:prstGeom>
                        <a:ln w="22225">
                          <a:solidFill>
                            <a:srgbClr val="FF0000"/>
                          </a:solidFill>
                          <a:tailEnd type="non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8" name="Straight Connector 167">
                          <a:extLst>
                            <a:ext uri="{FF2B5EF4-FFF2-40B4-BE49-F238E27FC236}">
                              <a16:creationId xmlns:a16="http://schemas.microsoft.com/office/drawing/2014/main" id="{DB9470C7-D20F-2240-9B13-5881C13B730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1741462" y="4512002"/>
                          <a:ext cx="450195" cy="130179"/>
                        </a:xfrm>
                        <a:prstGeom prst="line">
                          <a:avLst/>
                        </a:prstGeom>
                        <a:ln w="44450">
                          <a:solidFill>
                            <a:schemeClr val="tx1"/>
                          </a:solidFill>
                          <a:tailEnd type="non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mc:AlternateContent xmlns:mc="http://schemas.openxmlformats.org/markup-compatibility/2006">
                      <mc:Choice xmlns:a14="http://schemas.microsoft.com/office/drawing/2010/main" Requires="a14">
                        <p:sp>
                          <p:nvSpPr>
                            <p:cNvPr id="169" name="TextBox 168">
                              <a:extLst>
                                <a:ext uri="{FF2B5EF4-FFF2-40B4-BE49-F238E27FC236}">
                                  <a16:creationId xmlns:a16="http://schemas.microsoft.com/office/drawing/2014/main" id="{B5D220C2-80F4-7A4B-9DA6-242C0C81B8D0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2097512" y="4477844"/>
                              <a:ext cx="898771" cy="344005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pPr/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sSup>
                                      <m:sSupPr>
                                        <m:ctrlPr>
                                          <a:rPr kumimoji="1" lang="en-US" sz="1600" b="0" i="1" smtClean="0">
                                            <a:latin typeface="Cambria Math" panose="02040503050406030204" pitchFamily="18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1" lang="en-US" sz="1600" b="0" i="1" smtClean="0"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kumimoji="1" lang="en-US" sz="1600" b="0" i="1" smtClean="0"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kumimoji="1" lang="en-US" sz="1600" b="0" i="1" smtClean="0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r>
                                      <a:rPr kumimoji="1" lang="en-US" sz="1600" b="0" i="1" smtClean="0">
                                        <a:solidFill>
                                          <a:srgbClr val="3F0DFF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𝑢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sz="1600" b="0" i="1" smtClean="0">
                                            <a:latin typeface="Cambria Math" panose="02040503050406030204" pitchFamily="18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sz="1600" b="0" i="1" smtClean="0"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𝑑</m:t>
                                        </m:r>
                                      </m:e>
                                    </m:acc>
                                    <m:r>
                                      <a:rPr kumimoji="1" lang="en-US" sz="1600" b="0" i="1" smtClean="0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</m:oMath>
                                </m:oMathPara>
                              </a14:m>
                              <a:endParaRPr kumimoji="1" lang="en-US" sz="1600" dirty="0">
                                <a:latin typeface="Times New Roman" charset="0"/>
                                <a:ea typeface="Times New Roman" charset="0"/>
                                <a:cs typeface="Times New Roman" charset="0"/>
                              </a:endParaRPr>
                            </a:p>
                          </p:txBody>
                        </p:sp>
                      </mc:Choice>
                      <mc:Fallback>
                        <p:sp>
                          <p:nvSpPr>
                            <p:cNvPr id="169" name="TextBox 168">
                              <a:extLst>
                                <a:ext uri="{FF2B5EF4-FFF2-40B4-BE49-F238E27FC236}">
                                  <a16:creationId xmlns:a16="http://schemas.microsoft.com/office/drawing/2014/main" id="{B5D220C2-80F4-7A4B-9DA6-242C0C81B8D0}"/>
                                </a:ext>
                              </a:extLst>
                            </p:cNvPr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2097512" y="4477844"/>
                              <a:ext cx="898771" cy="344005"/>
                            </a:xfrm>
                            <a:prstGeom prst="rect">
                              <a:avLst/>
                            </a:prstGeom>
                            <a:blipFill>
                              <a:blip r:embed="rId22"/>
                              <a:stretch>
                                <a:fillRect b="-13793"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en-GB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</p:grp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62" name="TextBox 161">
                            <a:extLst>
                              <a:ext uri="{FF2B5EF4-FFF2-40B4-BE49-F238E27FC236}">
                                <a16:creationId xmlns:a16="http://schemas.microsoft.com/office/drawing/2014/main" id="{886CB651-E261-F042-AE0E-9F4124A2629A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414846" y="4161597"/>
                            <a:ext cx="334772" cy="338554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kumimoji="1"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𝑠</m:t>
                                  </m:r>
                                </m:oMath>
                              </m:oMathPara>
                            </a14:m>
                            <a:endParaRPr kumimoji="1" lang="en-US" sz="1600" dirty="0">
                              <a:solidFill>
                                <a:srgbClr val="FF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61" name="TextBox 60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414846" y="4161597"/>
                            <a:ext cx="334772" cy="338554"/>
                          </a:xfrm>
                          <a:prstGeom prst="rect">
                            <a:avLst/>
                          </a:prstGeom>
                          <a:blipFill rotWithShape="0">
                            <a:blip r:embed="rId23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63" name="TextBox 162">
                            <a:extLst>
                              <a:ext uri="{FF2B5EF4-FFF2-40B4-BE49-F238E27FC236}">
                                <a16:creationId xmlns:a16="http://schemas.microsoft.com/office/drawing/2014/main" id="{BAB82C43-E653-F740-ADF2-24561FD12B73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1625684" y="4217818"/>
                            <a:ext cx="337079" cy="338554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kumimoji="1"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oMath>
                              </m:oMathPara>
                            </a14:m>
                            <a:endParaRPr kumimoji="1" lang="en-US" sz="1600" dirty="0">
                              <a:solidFill>
                                <a:srgbClr val="FF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62" name="TextBox 61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1625684" y="4217818"/>
                            <a:ext cx="337079" cy="338554"/>
                          </a:xfrm>
                          <a:prstGeom prst="rect">
                            <a:avLst/>
                          </a:prstGeom>
                          <a:blipFill rotWithShape="0">
                            <a:blip r:embed="rId24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59" name="TextBox 158">
                          <a:extLst>
                            <a:ext uri="{FF2B5EF4-FFF2-40B4-BE49-F238E27FC236}">
                              <a16:creationId xmlns:a16="http://schemas.microsoft.com/office/drawing/2014/main" id="{B9636933-BB7B-4A40-B480-C313C4C632F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639058" y="4786419"/>
                          <a:ext cx="358175" cy="33855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600" b="0" i="1" smtClean="0">
                                    <a:solidFill>
                                      <a:srgbClr val="0000FE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𝑢</m:t>
                                </m:r>
                              </m:oMath>
                            </m:oMathPara>
                          </a14:m>
                          <a:endParaRPr kumimoji="1" lang="en-US" sz="1600" i="1" dirty="0">
                            <a:solidFill>
                              <a:srgbClr val="0000FE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59" name="TextBox 158">
                          <a:extLst>
                            <a:ext uri="{FF2B5EF4-FFF2-40B4-BE49-F238E27FC236}">
                              <a16:creationId xmlns:a16="http://schemas.microsoft.com/office/drawing/2014/main" id="{B9636933-BB7B-4A40-B480-C313C4C632F9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639058" y="4786419"/>
                          <a:ext cx="358175" cy="338554"/>
                        </a:xfrm>
                        <a:prstGeom prst="rect">
                          <a:avLst/>
                        </a:prstGeom>
                        <a:blipFill>
                          <a:blip r:embed="rId25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CN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60" name="TextBox 159">
                          <a:extLst>
                            <a:ext uri="{FF2B5EF4-FFF2-40B4-BE49-F238E27FC236}">
                              <a16:creationId xmlns:a16="http://schemas.microsoft.com/office/drawing/2014/main" id="{35CC2D02-1776-4E4F-8A4D-B0451B4A500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621013" y="4564245"/>
                          <a:ext cx="361125" cy="33855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600" b="0" i="1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𝑑</m:t>
                                </m:r>
                              </m:oMath>
                            </m:oMathPara>
                          </a14:m>
                          <a:endParaRPr kumimoji="1" lang="en-US" sz="16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60" name="TextBox 159">
                          <a:extLst>
                            <a:ext uri="{FF2B5EF4-FFF2-40B4-BE49-F238E27FC236}">
                              <a16:creationId xmlns:a16="http://schemas.microsoft.com/office/drawing/2014/main" id="{35CC2D02-1776-4E4F-8A4D-B0451B4A5007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621013" y="4564245"/>
                          <a:ext cx="361125" cy="338554"/>
                        </a:xfrm>
                        <a:prstGeom prst="rect">
                          <a:avLst/>
                        </a:prstGeom>
                        <a:blipFill>
                          <a:blip r:embed="rId26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CN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57" name="TextBox 156">
                        <a:extLst>
                          <a:ext uri="{FF2B5EF4-FFF2-40B4-BE49-F238E27FC236}">
                            <a16:creationId xmlns:a16="http://schemas.microsoft.com/office/drawing/2014/main" id="{7B9416E5-E21E-4D44-94AA-1E1B6DCB98E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34904" y="4790138"/>
                        <a:ext cx="358175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1" lang="en-US" altLang="zh-CN" sz="1600" b="0" i="1" smtClean="0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𝑢</m:t>
                              </m:r>
                            </m:oMath>
                          </m:oMathPara>
                        </a14:m>
                        <a:endParaRPr kumimoji="1" lang="en-US" sz="1600" dirty="0">
                          <a:solidFill>
                            <a:srgbClr val="0000FE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57" name="TextBox 156">
                        <a:extLst>
                          <a:ext uri="{FF2B5EF4-FFF2-40B4-BE49-F238E27FC236}">
                            <a16:creationId xmlns:a16="http://schemas.microsoft.com/office/drawing/2014/main" id="{7B9416E5-E21E-4D44-94AA-1E1B6DCB98E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334904" y="4790138"/>
                        <a:ext cx="358175" cy="338554"/>
                      </a:xfrm>
                      <a:prstGeom prst="rect">
                        <a:avLst/>
                      </a:prstGeom>
                      <a:blipFill>
                        <a:blip r:embed="rId2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CN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E21E4902-8818-FB44-88A6-4BBFF7B1C573}"/>
                      </a:ext>
                    </a:extLst>
                  </p:cNvPr>
                  <p:cNvSpPr txBox="1"/>
                  <p:nvPr/>
                </p:nvSpPr>
                <p:spPr>
                  <a:xfrm>
                    <a:off x="4866012" y="3912729"/>
                    <a:ext cx="2503881" cy="424274"/>
                  </a:xfrm>
                  <a:prstGeom prst="rect">
                    <a:avLst/>
                  </a:prstGeom>
                  <a:noFill/>
                  <a:ln w="22225">
                    <a:noFill/>
                  </a:ln>
                  <a:effectLst>
                    <a:outerShdw blurRad="50800" dist="38100" sx="1000" sy="10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 wrap="none" lIns="36000" tIns="36000" rIns="36000" bIns="36000" rtlCol="0" anchor="ctr">
                    <a:spAutoFit/>
                  </a:bodyPr>
                  <a:lstStyle/>
                  <a:p>
                    <a:pPr algn="l"/>
                    <a:r>
                      <a:rPr kumimoji="1" lang="en-US" altLang="zh-CN" sz="2000" b="0" dirty="0"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a:t>Magnitude</a:t>
                    </a:r>
                    <a:r>
                      <a:rPr kumimoji="1" lang="zh-CN" altLang="en-US" sz="2000" b="0" dirty="0"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kumimoji="1" lang="zh-CN" altLang="en-US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∝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m:rPr>
                                <m:lit/>
                              </m:r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panose="02020603050405020304" pitchFamily="18" charset="0"/>
                                  </a:rPr>
                                  <m:t>𝑄</m:t>
                                </m:r>
                              </m:sub>
                            </m:sSub>
                          </m:e>
                        </m:d>
                      </m:oMath>
                    </a14:m>
                    <a:endParaRPr kumimoji="1" lang="en-CN" sz="2000" b="0" dirty="0"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E21E4902-8818-FB44-88A6-4BBFF7B1C5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66012" y="3912729"/>
                    <a:ext cx="2503881" cy="424274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 l="-4000" t="-5882" b="-23529"/>
                    </a:stretch>
                  </a:blipFill>
                  <a:ln w="22225">
                    <a:noFill/>
                  </a:ln>
                  <a:effectLst>
                    <a:outerShdw blurRad="50800" dist="38100" sx="1000" sy="10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F8E3CC2-2DC0-5C49-A05F-538AE5C40E51}"/>
                  </a:ext>
                </a:extLst>
              </p:cNvPr>
              <p:cNvSpPr txBox="1"/>
              <p:nvPr/>
            </p:nvSpPr>
            <p:spPr>
              <a:xfrm>
                <a:off x="793552" y="3830686"/>
                <a:ext cx="1119465" cy="318924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lIns="36000" tIns="36000" rIns="36000" bIns="36000" rtlCol="0" anchor="ctr">
                <a:spAutoFit/>
              </a:bodyPr>
              <a:lstStyle/>
              <a:p>
                <a:pPr algn="l"/>
                <a:r>
                  <a:rPr kumimoji="1" lang="en-US" altLang="zh-CN" sz="16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(reduce</a:t>
                </a:r>
                <a:r>
                  <a:rPr kumimoji="1" lang="zh-CN" altLang="en-US" sz="16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rate)</a:t>
                </a:r>
                <a:endParaRPr kumimoji="1" lang="en-CN" sz="16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D480DFE-55A9-7C45-B85D-AD7F373B066F}"/>
                  </a:ext>
                </a:extLst>
              </p:cNvPr>
              <p:cNvSpPr txBox="1"/>
              <p:nvPr/>
            </p:nvSpPr>
            <p:spPr>
              <a:xfrm>
                <a:off x="3169383" y="3780545"/>
                <a:ext cx="1246101" cy="318924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lIns="36000" tIns="36000" rIns="36000" bIns="36000" rtlCol="0" anchor="ctr">
                <a:spAutoFit/>
              </a:bodyPr>
              <a:lstStyle/>
              <a:p>
                <a:pPr algn="l"/>
                <a:r>
                  <a:rPr kumimoji="1" lang="en-US" altLang="zh-CN" sz="16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(increase</a:t>
                </a:r>
                <a:r>
                  <a:rPr kumimoji="1" lang="zh-CN" altLang="en-US" sz="16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rate)</a:t>
                </a:r>
                <a:endParaRPr kumimoji="1" lang="en-CN" sz="16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2D0D1D-BA0A-8A49-9915-9A997E305F57}"/>
              </a:ext>
            </a:extLst>
          </p:cNvPr>
          <p:cNvGrpSpPr/>
          <p:nvPr/>
        </p:nvGrpSpPr>
        <p:grpSpPr>
          <a:xfrm>
            <a:off x="0" y="4379871"/>
            <a:ext cx="8318599" cy="1957699"/>
            <a:chOff x="-29024" y="4484474"/>
            <a:chExt cx="8318599" cy="19576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FD560DE7-D60F-9945-91ED-FC4BF9401BF1}"/>
                    </a:ext>
                  </a:extLst>
                </p:cNvPr>
                <p:cNvSpPr txBox="1"/>
                <p:nvPr/>
              </p:nvSpPr>
              <p:spPr>
                <a:xfrm>
                  <a:off x="165433" y="4484474"/>
                  <a:ext cx="8124142" cy="400110"/>
                </a:xfrm>
                <a:prstGeom prst="rect">
                  <a:avLst/>
                </a:prstGeom>
                <a:noFill/>
                <a:ln w="22225">
                  <a:noFill/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square">
                  <a:spAutoFit/>
                </a:bodyPr>
                <a:lstStyle/>
                <a:p>
                  <a:pPr>
                    <a:buFont typeface="Arial" charset="0"/>
                    <a:buChar char="•"/>
                  </a:pPr>
                  <a:r>
                    <a:rPr kumimoji="1" lang="zh-CN" altLang="en-US" sz="20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zh-CN" sz="2000" b="0" i="0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Ξ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𝑐𝑐</m:t>
                          </m:r>
                        </m:sub>
                      </m:sSub>
                    </m:oMath>
                  </a14:m>
                  <a:r>
                    <a:rPr kumimoji="1" lang="zh-CN" altLang="en-US" sz="20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2000" dirty="0">
                      <a:latin typeface="Times New Roman" charset="0"/>
                      <a:ea typeface="Times New Roman" charset="0"/>
                      <a:cs typeface="Times New Roman" charset="0"/>
                    </a:rPr>
                    <a:t>lifetimes:</a:t>
                  </a:r>
                  <a:r>
                    <a:rPr kumimoji="1" lang="zh-CN" altLang="en-US" sz="20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∼</m:t>
                      </m:r>
                      <m:sSub>
                        <m:sSub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sub>
                      </m:sSub>
                      <m:r>
                        <m:rPr>
                          <m:lit/>
                        </m:rPr>
                        <a:rPr kumimoji="1" lang="en-US" altLang="zh-CN" sz="20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/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2</m:t>
                      </m:r>
                    </m:oMath>
                  </a14:m>
                  <a:r>
                    <a:rPr kumimoji="1" lang="en-US" altLang="zh-CN" sz="2000" dirty="0">
                      <a:latin typeface="Times New Roman" charset="0"/>
                      <a:ea typeface="Times New Roman" charset="0"/>
                      <a:cs typeface="Times New Roman" charset="0"/>
                    </a:rPr>
                    <a:t>+</a:t>
                  </a:r>
                  <a:r>
                    <a:rPr kumimoji="1" lang="en-US" altLang="zh-CN" sz="2000" dirty="0" err="1">
                      <a:latin typeface="Times New Roman" charset="0"/>
                      <a:ea typeface="Times New Roman" charset="0"/>
                      <a:cs typeface="Times New Roman" charset="0"/>
                    </a:rPr>
                    <a:t>interference+non-spectator</a:t>
                  </a:r>
                  <a:r>
                    <a:rPr kumimoji="1" lang="zh-CN" altLang="en-US" sz="2000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2000" dirty="0">
                      <a:latin typeface="Times New Roman" charset="0"/>
                      <a:ea typeface="Times New Roman" charset="0"/>
                      <a:cs typeface="Times New Roman" charset="0"/>
                    </a:rPr>
                    <a:t>effects</a:t>
                  </a: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FD560DE7-D60F-9945-91ED-FC4BF9401B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433" y="4484474"/>
                  <a:ext cx="8124142" cy="400110"/>
                </a:xfrm>
                <a:prstGeom prst="rect">
                  <a:avLst/>
                </a:prstGeom>
                <a:blipFill>
                  <a:blip r:embed="rId29"/>
                  <a:stretch>
                    <a:fillRect l="-312" t="-9375" b="-28125"/>
                  </a:stretch>
                </a:blipFill>
                <a:ln w="22225">
                  <a:noFill/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95C5950-3FB6-4E4F-8998-431729B8C8EF}"/>
                </a:ext>
              </a:extLst>
            </p:cNvPr>
            <p:cNvSpPr txBox="1"/>
            <p:nvPr/>
          </p:nvSpPr>
          <p:spPr>
            <a:xfrm>
              <a:off x="-29024" y="4983712"/>
              <a:ext cx="42830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CN" sz="16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Difficult to predict</a:t>
              </a:r>
              <a:r>
                <a:rPr kumimoji="1" lang="en-US" altLang="zh-CN" sz="16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,</a:t>
              </a:r>
              <a:r>
                <a:rPr kumimoji="1" lang="zh-CN" altLang="en-US" sz="16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6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sensitive</a:t>
              </a:r>
              <a:r>
                <a:rPr kumimoji="1" lang="zh-CN" altLang="en-US" sz="16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6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to</a:t>
              </a:r>
              <a:r>
                <a:rPr kumimoji="1" lang="zh-CN" altLang="en-US" sz="16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6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model</a:t>
              </a:r>
              <a:r>
                <a:rPr kumimoji="1" lang="zh-CN" altLang="en-US" sz="16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6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parameters</a:t>
              </a:r>
              <a:endParaRPr kumimoji="1" lang="en-CN" sz="16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1A1CAFEA-30B2-384C-90A3-D612F6464E49}"/>
                    </a:ext>
                  </a:extLst>
                </p:cNvPr>
                <p:cNvSpPr txBox="1"/>
                <p:nvPr/>
              </p:nvSpPr>
              <p:spPr>
                <a:xfrm>
                  <a:off x="423119" y="5367111"/>
                  <a:ext cx="2624850" cy="830997"/>
                </a:xfrm>
                <a:prstGeom prst="rect">
                  <a:avLst/>
                </a:prstGeom>
                <a:noFill/>
                <a:ln w="22225">
                  <a:noFill/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zh-CN" sz="1600" i="1">
                          <a:solidFill>
                            <a:srgbClr val="0000FE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𝜏</m:t>
                      </m:r>
                      <m:d>
                        <m:dPr>
                          <m:ctrlPr>
                            <a:rPr kumimoji="1" lang="en-US" altLang="zh-CN" sz="1600" i="1">
                              <a:solidFill>
                                <a:srgbClr val="0000FE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1600" i="1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60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160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cc</m:t>
                              </m:r>
                            </m:sub>
                            <m:sup>
                              <m:r>
                                <a:rPr kumimoji="1" lang="en-US" altLang="zh-CN" sz="160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++</m:t>
                              </m:r>
                            </m:sup>
                          </m:sSubSup>
                        </m:e>
                      </m:d>
                      <m:r>
                        <a:rPr kumimoji="1" lang="en-US" altLang="zh-CN" sz="1600" i="1">
                          <a:solidFill>
                            <a:srgbClr val="0000FE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∈[ 200−700]</m:t>
                      </m:r>
                    </m:oMath>
                  </a14:m>
                  <a:r>
                    <a:rPr kumimoji="1" lang="en-US" altLang="zh-CN" sz="1600" dirty="0">
                      <a:solidFill>
                        <a:srgbClr val="0000FE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fs</a:t>
                  </a:r>
                  <a:endParaRPr kumimoji="1" lang="en-US" altLang="zh-CN" sz="1600" i="1" dirty="0">
                    <a:solidFill>
                      <a:srgbClr val="0000FE"/>
                    </a:solidFill>
                    <a:latin typeface="Cambria Math" charset="0"/>
                    <a:ea typeface="Times New Roman" charset="0"/>
                    <a:cs typeface="Times New Roman" charset="0"/>
                  </a:endParaRPr>
                </a:p>
                <a:p>
                  <a14:m>
                    <m:oMath xmlns:m="http://schemas.openxmlformats.org/officeDocument/2006/math">
                      <m:r>
                        <a:rPr kumimoji="1" lang="en-US" altLang="zh-CN" sz="1600" i="1" smtClean="0">
                          <a:solidFill>
                            <a:srgbClr val="0000FE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𝜏</m:t>
                      </m:r>
                      <m:d>
                        <m:dPr>
                          <m:ctrlPr>
                            <a:rPr kumimoji="1" lang="en-US" altLang="zh-CN" sz="1600" i="1">
                              <a:solidFill>
                                <a:srgbClr val="0000FE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1600" i="1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60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160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cc</m:t>
                              </m:r>
                            </m:sub>
                            <m:sup>
                              <m:r>
                                <a:rPr kumimoji="1" lang="en-US" altLang="zh-CN" sz="160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bSup>
                        </m:e>
                      </m:d>
                      <m:r>
                        <a:rPr kumimoji="1" lang="en-US" altLang="zh-CN" sz="1600" b="0" i="1" smtClean="0">
                          <a:solidFill>
                            <a:srgbClr val="0000FE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&lt;</m:t>
                      </m:r>
                      <m:r>
                        <a:rPr kumimoji="1" lang="en-US" altLang="zh-CN" sz="1600" b="0" i="1" smtClean="0">
                          <a:solidFill>
                            <a:srgbClr val="0000FE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𝜏</m:t>
                      </m:r>
                      <m:d>
                        <m:dPr>
                          <m:ctrlPr>
                            <a:rPr kumimoji="1" lang="en-US" altLang="zh-CN" sz="1600" b="0" i="1" smtClean="0">
                              <a:solidFill>
                                <a:srgbClr val="0000FE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1600" b="0" i="1" smtClean="0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600" b="0" i="0" smtClean="0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𝑐𝑐</m:t>
                              </m:r>
                            </m:sub>
                            <m:sup>
                              <m:r>
                                <a:rPr kumimoji="1" lang="en-US" altLang="zh-CN" sz="1600" b="0" i="1" smtClean="0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−</m:t>
                              </m:r>
                            </m:sup>
                          </m:sSubSup>
                        </m:e>
                      </m:d>
                      <m:r>
                        <a:rPr kumimoji="1" lang="en-US" altLang="zh-CN" sz="1600" b="0" i="1" smtClean="0">
                          <a:solidFill>
                            <a:srgbClr val="0000FE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&lt;</m:t>
                      </m:r>
                      <m:r>
                        <a:rPr kumimoji="1" lang="en-US" altLang="zh-CN" sz="1600" b="0" i="1" smtClean="0">
                          <a:solidFill>
                            <a:srgbClr val="0000FE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𝜏</m:t>
                      </m:r>
                      <m:r>
                        <a:rPr kumimoji="1" lang="en-US" altLang="zh-CN" sz="1600" b="0" i="1" smtClean="0">
                          <a:solidFill>
                            <a:srgbClr val="0000FE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sSubSup>
                        <m:sSubSupPr>
                          <m:ctrlPr>
                            <a:rPr kumimoji="1" lang="en-US" altLang="zh-CN" sz="1600" b="0" i="1" smtClean="0">
                              <a:solidFill>
                                <a:srgbClr val="0000FE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sz="1600" b="0" i="0" smtClean="0">
                              <a:solidFill>
                                <a:srgbClr val="0000FE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Ξ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solidFill>
                                <a:srgbClr val="0000FE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𝑐𝑐</m:t>
                          </m:r>
                        </m:sub>
                        <m:sup>
                          <m:r>
                            <a:rPr kumimoji="1" lang="en-US" altLang="zh-CN" sz="1600" b="0" i="1" smtClean="0">
                              <a:solidFill>
                                <a:srgbClr val="0000FE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++</m:t>
                          </m:r>
                        </m:sup>
                      </m:sSubSup>
                      <m:r>
                        <a:rPr kumimoji="1" lang="en-US" altLang="zh-CN" sz="1600" b="0" i="1" smtClean="0">
                          <a:solidFill>
                            <a:srgbClr val="0000FE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)</m:t>
                      </m:r>
                    </m:oMath>
                  </a14:m>
                  <a:r>
                    <a:rPr kumimoji="1" lang="zh-CN" altLang="en-US" sz="1600" i="1" dirty="0">
                      <a:solidFill>
                        <a:srgbClr val="0000FE"/>
                      </a:solidFill>
                      <a:latin typeface="Cambria Math" charset="0"/>
                      <a:ea typeface="Times New Roman" charset="0"/>
                      <a:cs typeface="Times New Roman" charset="0"/>
                    </a:rPr>
                    <a:t> </a:t>
                  </a:r>
                  <a:endParaRPr kumimoji="1" lang="en-US" altLang="zh-CN" sz="1600" i="1" dirty="0">
                    <a:solidFill>
                      <a:srgbClr val="0000FE"/>
                    </a:solidFill>
                    <a:latin typeface="Cambria Math" charset="0"/>
                    <a:ea typeface="Times New Roman" charset="0"/>
                    <a:cs typeface="Times New Roman" charset="0"/>
                  </a:endParaRPr>
                </a:p>
                <a:p>
                  <a14:m>
                    <m:oMath xmlns:m="http://schemas.openxmlformats.org/officeDocument/2006/math">
                      <m:r>
                        <a:rPr kumimoji="1" lang="en-US" altLang="zh-CN" sz="1600" i="1">
                          <a:solidFill>
                            <a:srgbClr val="0000FE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𝜏</m:t>
                      </m:r>
                      <m:d>
                        <m:dPr>
                          <m:ctrlPr>
                            <a:rPr kumimoji="1" lang="en-US" altLang="zh-CN" sz="1600" i="1">
                              <a:solidFill>
                                <a:srgbClr val="0000FE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1600" i="1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60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160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cc</m:t>
                              </m:r>
                            </m:sub>
                            <m:sup>
                              <m:r>
                                <a:rPr kumimoji="1" lang="en-US" altLang="zh-CN" sz="160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bSup>
                        </m:e>
                      </m:d>
                      <m:r>
                        <a:rPr kumimoji="1" lang="en-US" altLang="zh-CN" sz="1600" b="0" i="1" smtClean="0">
                          <a:solidFill>
                            <a:srgbClr val="0000FE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∼1</m:t>
                      </m:r>
                      <m:r>
                        <m:rPr>
                          <m:lit/>
                        </m:rPr>
                        <a:rPr kumimoji="1" lang="en-US" altLang="zh-CN" sz="1600" b="0" i="1" smtClean="0">
                          <a:solidFill>
                            <a:srgbClr val="0000FE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/</m:t>
                      </m:r>
                      <m:r>
                        <a:rPr kumimoji="1" lang="en-US" altLang="zh-CN" sz="1600" b="0" i="1" smtClean="0">
                          <a:solidFill>
                            <a:srgbClr val="0000FE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3</m:t>
                      </m:r>
                      <m:r>
                        <a:rPr kumimoji="1" lang="en-US" altLang="zh-CN" sz="1600" b="0" i="1" smtClean="0">
                          <a:solidFill>
                            <a:srgbClr val="0000FE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𝜏</m:t>
                      </m:r>
                      <m:r>
                        <a:rPr kumimoji="1" lang="en-US" altLang="zh-CN" sz="1600" b="0" i="1" smtClean="0">
                          <a:solidFill>
                            <a:srgbClr val="0000FE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sSubSup>
                        <m:sSubSupPr>
                          <m:ctrlPr>
                            <a:rPr kumimoji="1" lang="en-US" altLang="zh-CN" sz="1600" b="0" i="1" smtClean="0">
                              <a:solidFill>
                                <a:srgbClr val="0000FE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sz="1600" b="0" i="0" smtClean="0">
                              <a:solidFill>
                                <a:srgbClr val="0000FE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Ξ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solidFill>
                                <a:srgbClr val="0000FE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𝑐𝑐</m:t>
                          </m:r>
                        </m:sub>
                        <m:sup>
                          <m:r>
                            <a:rPr kumimoji="1" lang="en-US" altLang="zh-CN" sz="1600" b="0" i="1" smtClean="0">
                              <a:solidFill>
                                <a:srgbClr val="0000FE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++</m:t>
                          </m:r>
                        </m:sup>
                      </m:sSubSup>
                      <m:r>
                        <a:rPr kumimoji="1" lang="en-US" altLang="zh-CN" sz="1600" b="0" i="1" smtClean="0">
                          <a:solidFill>
                            <a:srgbClr val="0000FE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)</m:t>
                      </m:r>
                    </m:oMath>
                  </a14:m>
                  <a:r>
                    <a:rPr kumimoji="1" lang="zh-CN" altLang="en-US" sz="1600" dirty="0">
                      <a:solidFill>
                        <a:srgbClr val="0000FE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endParaRPr kumimoji="1" lang="en-US" altLang="zh-CN" sz="1600" dirty="0">
                    <a:solidFill>
                      <a:srgbClr val="0000FE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1A1CAFEA-30B2-384C-90A3-D612F6464E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119" y="5367111"/>
                  <a:ext cx="2624850" cy="830997"/>
                </a:xfrm>
                <a:prstGeom prst="rect">
                  <a:avLst/>
                </a:prstGeom>
                <a:blipFill>
                  <a:blip r:embed="rId30"/>
                  <a:stretch>
                    <a:fillRect t="-1493" b="-5970"/>
                  </a:stretch>
                </a:blipFill>
                <a:ln w="22225">
                  <a:noFill/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70F23E8-112F-C24D-9467-C8413496807E}"/>
                </a:ext>
              </a:extLst>
            </p:cNvPr>
            <p:cNvSpPr txBox="1"/>
            <p:nvPr/>
          </p:nvSpPr>
          <p:spPr>
            <a:xfrm>
              <a:off x="3194077" y="5453264"/>
              <a:ext cx="13324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16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One</a:t>
              </a:r>
              <a:r>
                <a:rPr kumimoji="1" lang="zh-CN" altLang="en-US" sz="16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6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example:</a:t>
              </a:r>
              <a:endParaRPr kumimoji="1" lang="en-CN" sz="16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44D4200-AFC2-A94B-AE7F-2C87654B14A4}"/>
                </a:ext>
              </a:extLst>
            </p:cNvPr>
            <p:cNvGrpSpPr/>
            <p:nvPr/>
          </p:nvGrpSpPr>
          <p:grpSpPr>
            <a:xfrm>
              <a:off x="4790100" y="4913837"/>
              <a:ext cx="2655703" cy="1528336"/>
              <a:chOff x="4790100" y="4913837"/>
              <a:chExt cx="2655703" cy="1528336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7F6C2664-F9FA-8E4E-A999-67D002412C94}"/>
                  </a:ext>
                </a:extLst>
              </p:cNvPr>
              <p:cNvGrpSpPr/>
              <p:nvPr/>
            </p:nvGrpSpPr>
            <p:grpSpPr>
              <a:xfrm>
                <a:off x="4790100" y="4913837"/>
                <a:ext cx="2655703" cy="1528336"/>
                <a:chOff x="6087016" y="1635615"/>
                <a:chExt cx="2655703" cy="1528336"/>
              </a:xfrm>
            </p:grpSpPr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FFFE0A1D-0449-1B4F-B4B2-AA1BBC571B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1"/>
                <a:srcRect r="49336"/>
                <a:stretch/>
              </p:blipFill>
              <p:spPr>
                <a:xfrm>
                  <a:off x="6087016" y="1635615"/>
                  <a:ext cx="2526987" cy="1256341"/>
                </a:xfrm>
                <a:prstGeom prst="rect">
                  <a:avLst/>
                </a:prstGeom>
              </p:spPr>
            </p:pic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F9A5C9C2-43F3-5348-85A0-E367462B4B06}"/>
                    </a:ext>
                  </a:extLst>
                </p:cNvPr>
                <p:cNvSpPr/>
                <p:nvPr/>
              </p:nvSpPr>
              <p:spPr>
                <a:xfrm>
                  <a:off x="7059245" y="2794619"/>
                  <a:ext cx="16834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 </a:t>
                  </a: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Phys. </a:t>
                  </a:r>
                  <a:r>
                    <a:rPr kumimoji="0" lang="en-US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Usp</a:t>
                  </a: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. 45 (2002) 455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6C9136B-B77C-0247-BDBD-2C861811EABE}"/>
                      </a:ext>
                    </a:extLst>
                  </p:cNvPr>
                  <p:cNvSpPr txBox="1"/>
                  <p:nvPr/>
                </p:nvSpPr>
                <p:spPr>
                  <a:xfrm>
                    <a:off x="5102579" y="5277311"/>
                    <a:ext cx="540460" cy="288147"/>
                  </a:xfrm>
                  <a:prstGeom prst="rect">
                    <a:avLst/>
                  </a:prstGeom>
                  <a:noFill/>
                  <a:ln w="22225">
                    <a:noFill/>
                  </a:ln>
                  <a:effectLst>
                    <a:outerShdw blurRad="50800" dist="38100" sx="1000" sy="10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 wrap="none" lIns="36000" tIns="36000" rIns="36000" bIns="36000" rtlCol="0" anchor="ctr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kumimoji="1" lang="en-US" altLang="zh-CN" sz="1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𝑐𝑐𝑢</m:t>
                              </m:r>
                            </m:e>
                          </m:d>
                        </m:oMath>
                      </m:oMathPara>
                    </a14:m>
                    <a:endParaRPr kumimoji="1" lang="en-CN" sz="2000" b="0" dirty="0"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6C9136B-B77C-0247-BDBD-2C861811EA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02579" y="5277311"/>
                    <a:ext cx="540460" cy="288147"/>
                  </a:xfrm>
                  <a:prstGeom prst="rect">
                    <a:avLst/>
                  </a:prstGeom>
                  <a:blipFill>
                    <a:blip r:embed="rId32"/>
                    <a:stretch>
                      <a:fillRect/>
                    </a:stretch>
                  </a:blipFill>
                  <a:ln w="22225">
                    <a:noFill/>
                  </a:ln>
                  <a:effectLst>
                    <a:outerShdw blurRad="50800" dist="38100" sx="1000" sy="10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967D4708-57C3-BD41-89AE-D121AEA71F04}"/>
                      </a:ext>
                    </a:extLst>
                  </p:cNvPr>
                  <p:cNvSpPr txBox="1"/>
                  <p:nvPr/>
                </p:nvSpPr>
                <p:spPr>
                  <a:xfrm>
                    <a:off x="5102579" y="5568993"/>
                    <a:ext cx="543217" cy="288147"/>
                  </a:xfrm>
                  <a:prstGeom prst="rect">
                    <a:avLst/>
                  </a:prstGeom>
                  <a:noFill/>
                  <a:ln w="22225">
                    <a:noFill/>
                  </a:ln>
                  <a:effectLst>
                    <a:outerShdw blurRad="50800" dist="38100" sx="1000" sy="10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 wrap="none" lIns="36000" tIns="36000" rIns="36000" bIns="36000" rtlCol="0" anchor="ctr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kumimoji="1" lang="en-US" altLang="zh-CN" sz="14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𝑐𝑐</m:t>
                              </m:r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</m:d>
                        </m:oMath>
                      </m:oMathPara>
                    </a14:m>
                    <a:endParaRPr kumimoji="1" lang="en-CN" sz="2000" b="0" dirty="0"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967D4708-57C3-BD41-89AE-D121AEA71F0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02579" y="5568993"/>
                    <a:ext cx="543217" cy="288147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/>
                    </a:stretch>
                  </a:blipFill>
                  <a:ln w="22225">
                    <a:noFill/>
                  </a:ln>
                  <a:effectLst>
                    <a:outerShdw blurRad="50800" dist="38100" sx="1000" sy="10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F8D5107B-8A66-C249-8F30-6A21FD1060F6}"/>
                      </a:ext>
                    </a:extLst>
                  </p:cNvPr>
                  <p:cNvSpPr txBox="1"/>
                  <p:nvPr/>
                </p:nvSpPr>
                <p:spPr>
                  <a:xfrm>
                    <a:off x="5122878" y="5857140"/>
                    <a:ext cx="520326" cy="288147"/>
                  </a:xfrm>
                  <a:prstGeom prst="rect">
                    <a:avLst/>
                  </a:prstGeom>
                  <a:noFill/>
                  <a:ln w="22225">
                    <a:noFill/>
                  </a:ln>
                  <a:effectLst>
                    <a:outerShdw blurRad="50800" dist="38100" sx="1000" sy="10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 wrap="none" lIns="36000" tIns="36000" rIns="36000" bIns="36000" rtlCol="0" anchor="ctr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kumimoji="1" lang="en-US" altLang="zh-CN" sz="14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𝑐𝑐</m:t>
                              </m:r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</m:d>
                        </m:oMath>
                      </m:oMathPara>
                    </a14:m>
                    <a:endParaRPr kumimoji="1" lang="en-CN" sz="2000" b="0" dirty="0"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F8D5107B-8A66-C249-8F30-6A21FD1060F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22878" y="5857140"/>
                    <a:ext cx="520326" cy="288147"/>
                  </a:xfrm>
                  <a:prstGeom prst="rect">
                    <a:avLst/>
                  </a:prstGeom>
                  <a:blipFill>
                    <a:blip r:embed="rId34"/>
                    <a:stretch>
                      <a:fillRect/>
                    </a:stretch>
                  </a:blipFill>
                  <a:ln w="22225">
                    <a:noFill/>
                  </a:ln>
                  <a:effectLst>
                    <a:outerShdw blurRad="50800" dist="38100" sx="1000" sy="10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897903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E2A3470-6DD9-2A4F-94E6-2DCA273E6A7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lifetime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LHCb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E2A3470-6DD9-2A4F-94E6-2DCA273E6A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41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633EA-1A7E-ED48-B41E-354AA731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24</a:t>
            </a:fld>
            <a:endParaRPr kumimoji="1"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25A80-C735-5C48-BC92-0DD9EC270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324" y="1399371"/>
            <a:ext cx="4885169" cy="35124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05D572-12E8-6140-BDD0-7335A742EA75}"/>
              </a:ext>
            </a:extLst>
          </p:cNvPr>
          <p:cNvSpPr/>
          <p:nvPr/>
        </p:nvSpPr>
        <p:spPr>
          <a:xfrm>
            <a:off x="3656818" y="2628729"/>
            <a:ext cx="24583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Phys. Rev. Lett. 1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(2018)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052002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D82D4A1-A512-FA41-9371-CA32828CBC8D}"/>
                  </a:ext>
                </a:extLst>
              </p:cNvPr>
              <p:cNvSpPr txBox="1"/>
              <p:nvPr/>
            </p:nvSpPr>
            <p:spPr>
              <a:xfrm>
                <a:off x="2202085" y="789420"/>
                <a:ext cx="3201646" cy="408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kumimoji="1" lang="en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𝜏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0.256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−0.022</m:t>
                        </m:r>
                      </m:sub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+0.024</m:t>
                        </m:r>
                      </m:sup>
                    </m:sSubSup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±0.014</m:t>
                    </m:r>
                  </m:oMath>
                </a14:m>
                <a:r>
                  <a:rPr kumimoji="1" lang="en-CN" sz="2000" dirty="0">
                    <a:latin typeface="SimHei" panose="02010609060101010101" pitchFamily="49" charset="-122"/>
                    <a:ea typeface="SimHei" panose="02010609060101010101" pitchFamily="49" charset="-122"/>
                    <a:cs typeface="Times New Roman" charset="0"/>
                  </a:rPr>
                  <a:t> </a:t>
                </a:r>
                <a:r>
                  <a:rPr kumimoji="1" lang="en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ps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D82D4A1-A512-FA41-9371-CA32828CB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085" y="789420"/>
                <a:ext cx="3201646" cy="408060"/>
              </a:xfrm>
              <a:prstGeom prst="rect">
                <a:avLst/>
              </a:prstGeom>
              <a:blipFill>
                <a:blip r:embed="rId4"/>
                <a:stretch>
                  <a:fillRect t="-2941" b="-2647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3CD728-42E0-7F46-BE23-A05DF16C8117}"/>
                  </a:ext>
                </a:extLst>
              </p:cNvPr>
              <p:cNvSpPr txBox="1"/>
              <p:nvPr/>
            </p:nvSpPr>
            <p:spPr>
              <a:xfrm>
                <a:off x="-143848" y="5277552"/>
                <a:ext cx="4691866" cy="446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charset="0"/>
                                </a:rPr>
                                <m:t>𝛯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bSup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m:rPr>
                          <m:nor/>
                        </m:rPr>
                        <a:rPr lang="en-US" sz="2000" dirty="0"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𝛺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𝑐𝑐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++</m:t>
                              </m:r>
                            </m:sup>
                          </m:sSubSup>
                        </m:sub>
                      </m:sSub>
                      <m:r>
                        <a:rPr lang="en-US" altLang="zh-CN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l-G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𝛬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bSup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charset="0"/>
                                </a:rPr>
                                <m:t>𝛯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sub>
                      </m:sSub>
                    </m:oMath>
                  </m:oMathPara>
                </a14:m>
                <a:endParaRPr lang="en-CN" sz="2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3CD728-42E0-7F46-BE23-A05DF16C81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3848" y="5277552"/>
                <a:ext cx="4691866" cy="446084"/>
              </a:xfrm>
              <a:prstGeom prst="rect">
                <a:avLst/>
              </a:prstGeom>
              <a:blipFill>
                <a:blip r:embed="rId5"/>
                <a:stretch>
                  <a:fillRect t="-5556" b="-8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Picture 62">
            <a:extLst>
              <a:ext uri="{FF2B5EF4-FFF2-40B4-BE49-F238E27FC236}">
                <a16:creationId xmlns:a16="http://schemas.microsoft.com/office/drawing/2014/main" id="{BFC1C929-B6B0-D942-9474-10F2AA279C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5" r="-1"/>
          <a:stretch/>
        </p:blipFill>
        <p:spPr>
          <a:xfrm rot="5400000">
            <a:off x="5658490" y="4134279"/>
            <a:ext cx="1174006" cy="312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85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DD34B-7BA1-DC47-A3DA-F3E2CB2B7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Understanding the mass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D7FBC-BE1E-7444-AC5C-85E452257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25</a:t>
            </a:fld>
            <a:endParaRPr kumimoji="1" lang="zh-CN" alt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8E9254-FF49-D044-8AAD-F93463EC0EFD}"/>
              </a:ext>
            </a:extLst>
          </p:cNvPr>
          <p:cNvGrpSpPr>
            <a:grpSpLocks noChangeAspect="1"/>
          </p:cNvGrpSpPr>
          <p:nvPr/>
        </p:nvGrpSpPr>
        <p:grpSpPr>
          <a:xfrm>
            <a:off x="6599541" y="3798672"/>
            <a:ext cx="1620000" cy="1602595"/>
            <a:chOff x="4988069" y="2207787"/>
            <a:chExt cx="2811225" cy="271580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0C54749-C8C8-7441-9D81-2998C97EFA48}"/>
                </a:ext>
              </a:extLst>
            </p:cNvPr>
            <p:cNvGrpSpPr/>
            <p:nvPr/>
          </p:nvGrpSpPr>
          <p:grpSpPr>
            <a:xfrm>
              <a:off x="4988069" y="2207787"/>
              <a:ext cx="2811225" cy="2715803"/>
              <a:chOff x="4988069" y="2207787"/>
              <a:chExt cx="2811225" cy="271580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494B8BD6-6B9F-874D-B885-094FB4896917}"/>
                  </a:ext>
                </a:extLst>
              </p:cNvPr>
              <p:cNvGrpSpPr/>
              <p:nvPr/>
            </p:nvGrpSpPr>
            <p:grpSpPr>
              <a:xfrm>
                <a:off x="4988069" y="2207787"/>
                <a:ext cx="2811225" cy="2715803"/>
                <a:chOff x="878655" y="2800481"/>
                <a:chExt cx="2393462" cy="2350447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7A44ACFB-E9C7-1A4B-AEF3-399D5A1810F4}"/>
                    </a:ext>
                  </a:extLst>
                </p:cNvPr>
                <p:cNvGrpSpPr/>
                <p:nvPr/>
              </p:nvGrpSpPr>
              <p:grpSpPr>
                <a:xfrm>
                  <a:off x="878655" y="2868706"/>
                  <a:ext cx="2393462" cy="2282222"/>
                  <a:chOff x="3388659" y="4168588"/>
                  <a:chExt cx="1800000" cy="1800000"/>
                </a:xfrm>
              </p:grpSpPr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3067930F-0C54-824B-8D7F-E6BA1E976F5C}"/>
                      </a:ext>
                    </a:extLst>
                  </p:cNvPr>
                  <p:cNvSpPr/>
                  <p:nvPr/>
                </p:nvSpPr>
                <p:spPr>
                  <a:xfrm>
                    <a:off x="3388659" y="4168588"/>
                    <a:ext cx="1800000" cy="1800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9000">
                        <a:srgbClr val="FFA9AC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2" name="Oval 41">
                        <a:extLst>
                          <a:ext uri="{FF2B5EF4-FFF2-40B4-BE49-F238E27FC236}">
                            <a16:creationId xmlns:a16="http://schemas.microsoft.com/office/drawing/2014/main" id="{1EE18200-EE74-1947-AED3-8896933B2A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72659" y="4261206"/>
                        <a:ext cx="432000" cy="432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99000">
                            <a:schemeClr val="accent6">
                              <a:lumMod val="60000"/>
                              <a:lumOff val="4000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zh-CN" altLang="en-US" sz="4400" b="1" i="1" smtClean="0">
                                  <a:solidFill>
                                    <a:srgbClr val="0000FE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oMath>
                          </m:oMathPara>
                        </a14:m>
                        <a:endParaRPr lang="en-US" sz="2000" b="1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1" name="Oval 10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72659" y="4261206"/>
                        <a:ext cx="432000" cy="432000"/>
                      </a:xfrm>
                      <a:prstGeom prst="ellipse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>
                        <a:solidFill>
                          <a:srgbClr val="00B05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3" name="Oval 42">
                        <a:extLst>
                          <a:ext uri="{FF2B5EF4-FFF2-40B4-BE49-F238E27FC236}">
                            <a16:creationId xmlns:a16="http://schemas.microsoft.com/office/drawing/2014/main" id="{1D3234BB-3D9A-2444-801F-03350CC78D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18045" y="5034716"/>
                        <a:ext cx="720000" cy="720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99000">
                            <a:schemeClr val="accent1">
                              <a:lumMod val="7500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zh-CN" altLang="en-US" sz="4400" b="1" i="1" smtClean="0">
                                  <a:solidFill>
                                    <a:srgbClr val="0000FE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oMath>
                          </m:oMathPara>
                        </a14:m>
                        <a:endParaRPr lang="en-US" sz="2000" b="1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4" name="Oval 33">
                        <a:extLst>
                          <a:ext uri="{FF2B5EF4-FFF2-40B4-BE49-F238E27FC236}">
                            <a16:creationId xmlns:a16="http://schemas.microsoft.com/office/drawing/2014/main" id="{41E341B0-20CA-A44F-9E56-FA4EB6CFCDF3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518045" y="5034716"/>
                        <a:ext cx="720000" cy="720000"/>
                      </a:xfrm>
                      <a:prstGeom prst="ellipse">
                        <a:avLst/>
                      </a:prstGeom>
                      <a:blipFill>
                        <a:blip r:embed="rId10"/>
                        <a:stretch>
                          <a:fillRect l="-11321" t="-9804" b="-43137"/>
                        </a:stretch>
                      </a:blipFill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CN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7A4E7CED-BB20-0F48-BF4C-F08EF307C740}"/>
                    </a:ext>
                  </a:extLst>
                </p:cNvPr>
                <p:cNvGrpSpPr/>
                <p:nvPr/>
              </p:nvGrpSpPr>
              <p:grpSpPr>
                <a:xfrm>
                  <a:off x="1219231" y="2800481"/>
                  <a:ext cx="1041417" cy="1723941"/>
                  <a:chOff x="1219231" y="2800481"/>
                  <a:chExt cx="1041417" cy="1723941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323BFEA8-6352-F24A-8D93-0E7F1FF8FE0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219231" y="3911767"/>
                        <a:ext cx="568023" cy="6126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1" i="1" smtClean="0"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𝒄</m:t>
                              </m:r>
                            </m:oMath>
                          </m:oMathPara>
                        </a14:m>
                        <a:endParaRPr lang="en-US" sz="4000" b="1" dirty="0">
                          <a:latin typeface="Comic Sans MS" charset="0"/>
                          <a:ea typeface="Comic Sans MS" charset="0"/>
                          <a:cs typeface="Comic Sans MS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0" name="TextBox 29">
                        <a:extLst>
                          <a:ext uri="{FF2B5EF4-FFF2-40B4-BE49-F238E27FC236}">
                            <a16:creationId xmlns:a16="http://schemas.microsoft.com/office/drawing/2014/main" id="{5D2F87A4-097F-924A-A157-DF2FC82A6B0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219231" y="3911767"/>
                        <a:ext cx="568023" cy="612655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 l="-12903" r="-22581" b="-5588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CN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0" name="TextBox 39">
                        <a:extLst>
                          <a:ext uri="{FF2B5EF4-FFF2-40B4-BE49-F238E27FC236}">
                            <a16:creationId xmlns:a16="http://schemas.microsoft.com/office/drawing/2014/main" id="{52D90455-AC06-3A40-A533-61BC4DFB3DD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86793" y="2800481"/>
                        <a:ext cx="473855" cy="45283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800" b="1" i="1" smtClean="0"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𝒒</m:t>
                              </m:r>
                            </m:oMath>
                          </m:oMathPara>
                        </a14:m>
                        <a:endParaRPr lang="en-US" sz="2800" b="1" dirty="0">
                          <a:latin typeface="Comic Sans MS" charset="0"/>
                          <a:ea typeface="Comic Sans MS" charset="0"/>
                          <a:cs typeface="Comic Sans MS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1" name="TextBox 30">
                        <a:extLst>
                          <a:ext uri="{FF2B5EF4-FFF2-40B4-BE49-F238E27FC236}">
                            <a16:creationId xmlns:a16="http://schemas.microsoft.com/office/drawing/2014/main" id="{18C81A55-43A8-4A41-9DCA-3DC1A215EA7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786793" y="2800481"/>
                        <a:ext cx="473855" cy="452833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 l="-11538" r="-34615" b="-958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CN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B14D4729-B642-794A-A297-1909735ABA77}"/>
                      </a:ext>
                    </a:extLst>
                  </p:cNvPr>
                  <p:cNvSpPr/>
                  <p:nvPr/>
                </p:nvSpPr>
                <p:spPr>
                  <a:xfrm>
                    <a:off x="6332927" y="3678452"/>
                    <a:ext cx="1124490" cy="105478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/>
                      </a:gs>
                      <a:gs pos="99000">
                        <a:schemeClr val="accent1">
                          <a:lumMod val="7500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zh-CN" altLang="en-US" sz="4400" b="1" i="1" smtClean="0">
                              <a:solidFill>
                                <a:srgbClr val="0000FE"/>
                              </a:solidFill>
                              <a:latin typeface="Cambria Math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20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4" name="Oval 3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32927" y="3678452"/>
                    <a:ext cx="1124490" cy="1054788"/>
                  </a:xfrm>
                  <a:prstGeom prst="ellipse">
                    <a:avLst/>
                  </a:prstGeom>
                  <a:blipFill rotWithShape="0">
                    <a:blip r:embed="rId13"/>
                    <a:stretch>
                      <a:fillRect/>
                    </a:stretch>
                  </a:blip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1A5DF42-C391-9247-BC8A-266D6DA0483C}"/>
                  </a:ext>
                </a:extLst>
              </p:cNvPr>
              <p:cNvCxnSpPr>
                <a:endCxn id="35" idx="0"/>
              </p:cNvCxnSpPr>
              <p:nvPr/>
            </p:nvCxnSpPr>
            <p:spPr>
              <a:xfrm flipH="1">
                <a:off x="6334451" y="3045510"/>
                <a:ext cx="36000" cy="468000"/>
              </a:xfrm>
              <a:prstGeom prst="line">
                <a:avLst/>
              </a:prstGeom>
              <a:ln w="25400">
                <a:solidFill>
                  <a:srgbClr val="0000FE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B49A748-CE7D-904E-9032-C7EBA4B629DC}"/>
                  </a:ext>
                </a:extLst>
              </p:cNvPr>
              <p:cNvSpPr/>
              <p:nvPr/>
            </p:nvSpPr>
            <p:spPr>
              <a:xfrm rot="182065">
                <a:off x="5143316" y="3510656"/>
                <a:ext cx="2314101" cy="1287741"/>
              </a:xfrm>
              <a:prstGeom prst="ellipse">
                <a:avLst/>
              </a:prstGeom>
              <a:noFill/>
              <a:ln w="222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EB9E6AE-35A3-A64A-8B12-9422E355E001}"/>
                  </a:ext>
                </a:extLst>
              </p:cNvPr>
              <p:cNvSpPr txBox="1"/>
              <p:nvPr/>
            </p:nvSpPr>
            <p:spPr>
              <a:xfrm>
                <a:off x="6735009" y="3112251"/>
                <a:ext cx="889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err="1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diquark</a:t>
                </a:r>
                <a:endParaRPr lang="en-US" sz="18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8F0AC5C-73E7-F945-8F7B-71D0E67D3F1C}"/>
                    </a:ext>
                  </a:extLst>
                </p:cNvPr>
                <p:cNvSpPr txBox="1"/>
                <p:nvPr/>
              </p:nvSpPr>
              <p:spPr>
                <a:xfrm>
                  <a:off x="6512581" y="3603219"/>
                  <a:ext cx="66717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𝒄</m:t>
                        </m:r>
                      </m:oMath>
                    </m:oMathPara>
                  </a14:m>
                  <a:endParaRPr lang="en-US" sz="4000" b="1" dirty="0">
                    <a:latin typeface="Comic Sans MS" charset="0"/>
                    <a:ea typeface="Comic Sans MS" charset="0"/>
                    <a:cs typeface="Comic Sans MS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7958E1A-1082-0042-B6F4-433CF1D318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2581" y="3603219"/>
                  <a:ext cx="667170" cy="707886"/>
                </a:xfrm>
                <a:prstGeom prst="rect">
                  <a:avLst/>
                </a:prstGeom>
                <a:blipFill>
                  <a:blip r:embed="rId14"/>
                  <a:stretch>
                    <a:fillRect l="-9677" r="-22581" b="-55882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EF16B835-4736-264A-82D6-7A67283804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487" y="3653605"/>
                <a:ext cx="6276834" cy="26008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64801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080021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512029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1944037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dirty="0">
                    <a:ea typeface="Times New Roman" charset="0"/>
                  </a:rPr>
                  <a:t>Confirm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a</a:t>
                </a:r>
                <a:r>
                  <a:rPr kumimoji="1" lang="en-CN" dirty="0">
                    <a:ea typeface="Times New Roman" charset="0"/>
                  </a:rPr>
                  <a:t> deep binding between </a:t>
                </a:r>
                <a14:m>
                  <m:oMath xmlns:m="http://schemas.openxmlformats.org/officeDocument/2006/math">
                    <m:r>
                      <a:rPr kumimoji="1" lang="en-US" b="0" i="1" smtClean="0">
                        <a:latin typeface="Cambria Math" panose="02040503050406030204" pitchFamily="18" charset="0"/>
                        <a:ea typeface="Times New Roman" charset="0"/>
                      </a:rPr>
                      <m:t>𝑐𝑐</m:t>
                    </m:r>
                  </m:oMath>
                </a14:m>
                <a:r>
                  <a:rPr kumimoji="1" lang="zh-CN" altLang="en-US" dirty="0">
                    <a:ea typeface="Times New Roman" charset="0"/>
                    <a:sym typeface="Wingdings" pitchFamily="2" charset="2"/>
                  </a:rPr>
                  <a:t> </a:t>
                </a:r>
                <a:r>
                  <a:rPr kumimoji="1" lang="en-US" altLang="zh-CN" dirty="0">
                    <a:ea typeface="Times New Roman" charset="0"/>
                    <a:sym typeface="Wingdings" pitchFamily="2" charset="2"/>
                  </a:rPr>
                  <a:t></a:t>
                </a:r>
                <a:r>
                  <a:rPr kumimoji="1" lang="zh-CN" altLang="en-US" dirty="0">
                    <a:ea typeface="Times New Roman" charset="0"/>
                    <a:sym typeface="Wingdings" pitchFamily="2" charset="2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the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diquark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model</a:t>
                </a:r>
              </a:p>
              <a:p>
                <a:pPr marL="432008" lvl="1" indent="0">
                  <a:buNone/>
                </a:pPr>
                <a:r>
                  <a:rPr kumimoji="1" lang="en-US" altLang="zh-CN" dirty="0">
                    <a:ea typeface="Times New Roman" charset="0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</a:rPr>
                          <m:t>𝑉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</a:rPr>
                          <m:t>𝑐𝑐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</a:rPr>
                      <m:t>≈</m:t>
                    </m:r>
                    <m:f>
                      <m:f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</a:rPr>
                        </m:ctrlPr>
                      </m:fPr>
                      <m:num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</a:rPr>
                          <m:t>𝑉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  <a:ea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Times New Roman" charset="0"/>
                              </a:rPr>
                              <m:t>𝑐</m:t>
                            </m:r>
                          </m:e>
                        </m:acc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</a:rPr>
                      <m:t>≈−130</m:t>
                    </m:r>
                  </m:oMath>
                </a14:m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MeV,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increases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with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quark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mass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Times New Roman" charset="0"/>
                      </a:rPr>
                      <m:t>𝑐𝑐</m:t>
                    </m:r>
                  </m:oMath>
                </a14:m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core: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compact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serving as color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source,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color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</a:rPr>
                        </m:ctrlPr>
                      </m:acc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Times New Roman" charset="0"/>
                          </a:rPr>
                          <m:t>3</m:t>
                        </m:r>
                      </m:e>
                    </m:acc>
                  </m:oMath>
                </a14:m>
                <a:endParaRPr kumimoji="1" lang="en-US" altLang="zh-CN" dirty="0">
                  <a:ea typeface="Times New Roman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Times New Roman" charset="0"/>
                      </a:rPr>
                      <m:t>𝑐𝑐</m:t>
                    </m:r>
                  </m:oMath>
                </a14:m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behaves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like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a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heavy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</a:rPr>
                        </m:ctrlPr>
                      </m:acc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with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</a:rPr>
                          <m:t>𝑚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Times New Roman" charset="0"/>
                              </a:rPr>
                              <m:t>𝑄</m:t>
                            </m:r>
                          </m:e>
                        </m:acc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Times New Roman" charset="0"/>
                      </a:rPr>
                      <m:t>≈3200</m:t>
                    </m:r>
                  </m:oMath>
                </a14:m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MeV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endParaRPr kumimoji="1" lang="en-US" altLang="zh-CN" dirty="0">
                  <a:ea typeface="Times New Roman" charset="0"/>
                </a:endParaRPr>
              </a:p>
              <a:p>
                <a:pPr lvl="1"/>
                <a:r>
                  <a:rPr kumimoji="1" lang="en-US" altLang="zh-CN" dirty="0">
                    <a:ea typeface="Times New Roman" charset="0"/>
                  </a:rPr>
                  <a:t>Excitation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between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</a:rPr>
                      <m:t>𝑐𝑐</m:t>
                    </m:r>
                  </m:oMath>
                </a14:m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and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Times New Roman" charset="0"/>
                      </a:rPr>
                      <m:t>𝑞</m:t>
                    </m:r>
                  </m:oMath>
                </a14:m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calculated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using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</a:rPr>
                        </m:ctrlPr>
                      </m:acc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</a:rPr>
                          <m:t>𝑄</m:t>
                        </m:r>
                      </m:e>
                    </m:acc>
                    <m:r>
                      <a:rPr kumimoji="1" lang="en-US" altLang="zh-CN" b="0" i="1" dirty="0" smtClean="0">
                        <a:latin typeface="Cambria Math" panose="02040503050406030204" pitchFamily="18" charset="0"/>
                        <a:ea typeface="Times New Roman" charset="0"/>
                      </a:rPr>
                      <m:t>𝑞</m:t>
                    </m:r>
                  </m:oMath>
                </a14:m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structure</a:t>
                </a:r>
              </a:p>
              <a:p>
                <a:pPr lvl="1"/>
                <a:r>
                  <a:rPr kumimoji="1" lang="en-US" altLang="zh-CN" dirty="0">
                    <a:ea typeface="Times New Roman" charset="0"/>
                  </a:rPr>
                  <a:t>Excitation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inside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Times New Roman" charset="0"/>
                      </a:rPr>
                      <m:t>𝑐𝑐</m:t>
                    </m:r>
                  </m:oMath>
                </a14:m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calculated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using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potential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model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in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analogy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>
                    <a:ea typeface="Times New Roman" charset="0"/>
                  </a:rPr>
                  <a:t>to</a:t>
                </a:r>
                <a:r>
                  <a:rPr kumimoji="1" lang="zh-CN" altLang="en-US" dirty="0">
                    <a:ea typeface="Times New Roman" charset="0"/>
                  </a:rPr>
                  <a:t> </a:t>
                </a:r>
                <a:r>
                  <a:rPr kumimoji="1" lang="en-US" altLang="zh-CN" dirty="0" err="1">
                    <a:ea typeface="Times New Roman" charset="0"/>
                  </a:rPr>
                  <a:t>quarkonia</a:t>
                </a:r>
                <a:endParaRPr kumimoji="1" lang="en-CN" dirty="0">
                  <a:ea typeface="Times New Roman" charset="0"/>
                </a:endParaRPr>
              </a:p>
            </p:txBody>
          </p:sp>
        </mc:Choice>
        <mc:Fallback xmlns=""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EF16B835-4736-264A-82D6-7A6728380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87" y="3653605"/>
                <a:ext cx="6276834" cy="2600837"/>
              </a:xfrm>
              <a:prstGeom prst="rect">
                <a:avLst/>
              </a:prstGeom>
              <a:blipFill>
                <a:blip r:embed="rId15"/>
                <a:stretch>
                  <a:fillRect l="-808" t="-1942" r="-60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344A5108-6FBF-434A-A2C9-7406BFD72DEE}"/>
              </a:ext>
            </a:extLst>
          </p:cNvPr>
          <p:cNvSpPr txBox="1"/>
          <p:nvPr/>
        </p:nvSpPr>
        <p:spPr>
          <a:xfrm>
            <a:off x="6198867" y="5567251"/>
            <a:ext cx="2082621" cy="830997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r>
              <a:rPr kumimoji="1" lang="en-US" altLang="zh-CN" sz="1200" b="0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Pro.Theor.Phys</a:t>
            </a:r>
            <a:r>
              <a:rPr kumimoji="1" lang="en-US" altLang="zh-CN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.</a:t>
            </a:r>
            <a:r>
              <a:rPr kumimoji="1" lang="zh-CN" altLang="en-US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82</a:t>
            </a:r>
            <a:r>
              <a:rPr kumimoji="1" lang="zh-CN" altLang="en-US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(1989)</a:t>
            </a:r>
            <a:r>
              <a:rPr kumimoji="1" lang="zh-CN" altLang="en-US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760</a:t>
            </a:r>
          </a:p>
          <a:p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PRD</a:t>
            </a:r>
            <a:r>
              <a:rPr lang="zh-CN" alt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66 (2002) 014008</a:t>
            </a:r>
            <a:endParaRPr kumimoji="1" lang="en-US" altLang="zh-CN" sz="1200" b="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r>
              <a:rPr kumimoji="1" lang="en-US" altLang="zh-CN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PRD</a:t>
            </a:r>
            <a:r>
              <a:rPr kumimoji="1" lang="zh-CN" altLang="en-US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90</a:t>
            </a:r>
            <a:r>
              <a:rPr kumimoji="1" lang="zh-CN" altLang="en-US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(2014)</a:t>
            </a:r>
            <a:r>
              <a:rPr kumimoji="1" lang="zh-CN" altLang="en-US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094007</a:t>
            </a:r>
            <a:r>
              <a:rPr kumimoji="1" lang="zh-CN" altLang="en-US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endParaRPr kumimoji="1" lang="en-US" altLang="zh-CN" sz="1200" b="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r>
              <a:rPr kumimoji="1" lang="en-US" altLang="zh-CN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…</a:t>
            </a:r>
            <a:endParaRPr kumimoji="1" lang="en-CN" sz="1200" b="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621C78E-9025-B54B-ACE0-C43D4B78B290}"/>
              </a:ext>
            </a:extLst>
          </p:cNvPr>
          <p:cNvGrpSpPr/>
          <p:nvPr/>
        </p:nvGrpSpPr>
        <p:grpSpPr>
          <a:xfrm>
            <a:off x="152487" y="671915"/>
            <a:ext cx="8175054" cy="2747673"/>
            <a:chOff x="220738" y="1966378"/>
            <a:chExt cx="8175054" cy="2747673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947AC4D-49F8-E74D-9007-56CE71D66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0738" y="2113211"/>
              <a:ext cx="3880248" cy="2600840"/>
            </a:xfrm>
            <a:prstGeom prst="rect">
              <a:avLst/>
            </a:prstGeom>
          </p:spPr>
        </p:pic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B188ACE-D008-3444-BB69-52CB98672370}"/>
                </a:ext>
              </a:extLst>
            </p:cNvPr>
            <p:cNvGrpSpPr/>
            <p:nvPr/>
          </p:nvGrpSpPr>
          <p:grpSpPr>
            <a:xfrm>
              <a:off x="745996" y="1966378"/>
              <a:ext cx="7649796" cy="2613155"/>
              <a:chOff x="745996" y="1966378"/>
              <a:chExt cx="7649796" cy="2613155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88FCDADC-61D0-1042-9170-40664FBAAE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39792" y="1966378"/>
                <a:ext cx="3456000" cy="2265782"/>
              </a:xfrm>
              <a:prstGeom prst="rect">
                <a:avLst/>
              </a:prstGeom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176747C-2833-274B-90AE-3AD2B39FF45F}"/>
                  </a:ext>
                </a:extLst>
              </p:cNvPr>
              <p:cNvSpPr txBox="1"/>
              <p:nvPr/>
            </p:nvSpPr>
            <p:spPr>
              <a:xfrm>
                <a:off x="4231211" y="4240979"/>
                <a:ext cx="1994949" cy="338554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en-CN" sz="16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LHCb </a:t>
                </a:r>
                <a:r>
                  <a:rPr kumimoji="1" lang="en-CN" sz="16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measurement</a:t>
                </a:r>
                <a:endParaRPr kumimoji="1" lang="en-CN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CED1CFF9-922D-0B42-8783-B3D8910933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793" y="3296740"/>
                <a:ext cx="7529037" cy="0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sysDot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20CE660B-668F-704A-BB23-D1D442793057}"/>
                  </a:ext>
                </a:extLst>
              </p:cNvPr>
              <p:cNvCxnSpPr/>
              <p:nvPr/>
            </p:nvCxnSpPr>
            <p:spPr>
              <a:xfrm flipH="1" flipV="1">
                <a:off x="4405720" y="3458456"/>
                <a:ext cx="202616" cy="693905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DCDBAFB-8CD5-B343-9D25-B7D119C18702}"/>
                  </a:ext>
                </a:extLst>
              </p:cNvPr>
              <p:cNvSpPr txBox="1"/>
              <p:nvPr/>
            </p:nvSpPr>
            <p:spPr>
              <a:xfrm>
                <a:off x="840538" y="2394670"/>
                <a:ext cx="1409360" cy="369332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kumimoji="1" lang="en-CN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From m</a:t>
                </a:r>
                <a:r>
                  <a:rPr kumimoji="1" lang="en-CN" sz="18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odels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FBB77AD-5F3F-9248-BF68-2DA862108A2B}"/>
                  </a:ext>
                </a:extLst>
              </p:cNvPr>
              <p:cNvSpPr txBox="1"/>
              <p:nvPr/>
            </p:nvSpPr>
            <p:spPr>
              <a:xfrm>
                <a:off x="6720899" y="3716007"/>
                <a:ext cx="813043" cy="369332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kumimoji="1" lang="en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LQCD</a:t>
                </a:r>
                <a:endParaRPr kumimoji="1" lang="en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569A99AE-F3B3-C744-AEEC-327E9AD9AA78}"/>
                  </a:ext>
                </a:extLst>
              </p:cNvPr>
              <p:cNvSpPr/>
              <p:nvPr/>
            </p:nvSpPr>
            <p:spPr>
              <a:xfrm>
                <a:off x="745996" y="3099269"/>
                <a:ext cx="3337193" cy="466165"/>
              </a:xfrm>
              <a:prstGeom prst="ellipse">
                <a:avLst/>
              </a:prstGeom>
              <a:ln>
                <a:solidFill>
                  <a:srgbClr val="2A00FF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D0E35358-6FA9-3144-BD60-6A7847DF927A}"/>
              </a:ext>
            </a:extLst>
          </p:cNvPr>
          <p:cNvSpPr txBox="1"/>
          <p:nvPr/>
        </p:nvSpPr>
        <p:spPr>
          <a:xfrm>
            <a:off x="5581711" y="1422669"/>
            <a:ext cx="2699777" cy="276999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CN" sz="12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M. Padmanath (LHCb implication 2017)</a:t>
            </a:r>
            <a:endParaRPr kumimoji="1" lang="en-CN" sz="1200" b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CC6C9D-F55C-BD4E-9474-C1050B0CC64F}"/>
              </a:ext>
            </a:extLst>
          </p:cNvPr>
          <p:cNvSpPr txBox="1"/>
          <p:nvPr/>
        </p:nvSpPr>
        <p:spPr>
          <a:xfrm>
            <a:off x="830877" y="5977805"/>
            <a:ext cx="3506592" cy="380480"/>
          </a:xfrm>
          <a:prstGeom prst="rect">
            <a:avLst/>
          </a:prstGeom>
          <a:noFill/>
          <a:ln w="22225">
            <a:noFill/>
          </a:ln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lIns="36000" tIns="36000" rIns="36000" bIns="36000" rtlCol="0" anchor="ctr">
            <a:spAutoFit/>
          </a:bodyPr>
          <a:lstStyle/>
          <a:p>
            <a:pPr algn="l"/>
            <a:r>
              <a:rPr kumimoji="1" lang="en-US" altLang="zh-CN" sz="2000" b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A</a:t>
            </a:r>
            <a:r>
              <a:rPr kumimoji="1" lang="zh-CN" altLang="en-US" sz="2000" b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new</a:t>
            </a:r>
            <a:r>
              <a:rPr kumimoji="1" lang="zh-CN" altLang="en-US" sz="2000" b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system</a:t>
            </a:r>
            <a:r>
              <a:rPr kumimoji="1" lang="zh-CN" altLang="en-US" sz="2000" b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to</a:t>
            </a:r>
            <a:r>
              <a:rPr kumimoji="1" lang="zh-CN" altLang="en-US" sz="2000" b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test/tune</a:t>
            </a:r>
            <a:r>
              <a:rPr kumimoji="1" lang="zh-CN" altLang="en-US" sz="2000" b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models</a:t>
            </a:r>
            <a:endParaRPr kumimoji="1" lang="en-CN" sz="2000" b="0" dirty="0">
              <a:solidFill>
                <a:srgbClr val="C00000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220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D1ADB-C65E-B449-B1DC-BD67339B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26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47C8481F-DA44-7D40-8ECE-DC983B924B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6092" y="2436579"/>
                <a:ext cx="8109010" cy="1176198"/>
              </a:xfrm>
              <a:prstGeom prst="rect">
                <a:avLst/>
              </a:prstGeom>
              <a:pattFill prst="lgGrid">
                <a:fgClr>
                  <a:schemeClr val="accent1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86401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defRPr>
                </a:lvl1pPr>
              </a:lstStyle>
              <a:p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Observation of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fully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charmed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tetraquark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4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	</a:t>
                </a:r>
                <a:endParaRPr kumimoji="1" lang="zh-CN" alt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47C8481F-DA44-7D40-8ECE-DC983B924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92" y="2436579"/>
                <a:ext cx="8109010" cy="1176198"/>
              </a:xfrm>
              <a:prstGeom prst="rect">
                <a:avLst/>
              </a:prstGeom>
              <a:blipFill>
                <a:blip r:embed="rId2"/>
                <a:stretch>
                  <a:fillRect l="-140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82DC66-DD4C-5E40-9B7C-FCE5937A2E76}"/>
                  </a:ext>
                </a:extLst>
              </p:cNvPr>
              <p:cNvSpPr txBox="1"/>
              <p:nvPr/>
            </p:nvSpPr>
            <p:spPr>
              <a:xfrm>
                <a:off x="6361754" y="4897921"/>
                <a:ext cx="11020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Comic Sans MS" charset="0"/>
                              <a:cs typeface="Comic Sans MS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omic Sans MS" charset="0"/>
                              <a:cs typeface="Comic Sans MS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omic Sans MS" charset="0"/>
                              <a:cs typeface="Comic Sans MS" charset="0"/>
                            </a:rPr>
                            <m:t>4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omic Sans MS" charset="0"/>
                              <a:cs typeface="Comic Sans MS" charset="0"/>
                            </a:rPr>
                            <m:t>𝑐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:</m:t>
                      </m:r>
                      <m:r>
                        <a:rPr lang="en-US" sz="1800" b="0" i="1" smtClean="0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𝑐𝑐</m:t>
                      </m:r>
                      <m:acc>
                        <m:accPr>
                          <m:chr m:val="̅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Comic Sans MS" charset="0"/>
                              <a:cs typeface="Comic Sans MS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omic Sans MS" charset="0"/>
                              <a:cs typeface="Comic Sans MS" charset="0"/>
                            </a:rPr>
                            <m:t>𝑐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Comic Sans MS" charset="0"/>
                              <a:cs typeface="Comic Sans MS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omic Sans MS" charset="0"/>
                              <a:cs typeface="Comic Sans MS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sz="1800" i="1" dirty="0"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82DC66-DD4C-5E40-9B7C-FCE5937A2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754" y="4897921"/>
                <a:ext cx="110203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8">
            <a:extLst>
              <a:ext uri="{FF2B5EF4-FFF2-40B4-BE49-F238E27FC236}">
                <a16:creationId xmlns:a16="http://schemas.microsoft.com/office/drawing/2014/main" id="{E3135F36-4AE8-8A4F-BEB3-969898FA7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355" y="3758874"/>
            <a:ext cx="2297399" cy="227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673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50029"/>
                <a:ext cx="8109010" cy="496530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Fully</a:t>
                </a:r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heavy</a:t>
                </a:r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𝑄𝑄</m:t>
                    </m:r>
                    <m:acc>
                      <m:accPr>
                        <m:chr m:val="̅"/>
                        <m:ctrlPr>
                          <a:rPr kumimoji="1" lang="en-US" altLang="zh-CN" sz="32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32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𝑄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32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32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states</a:t>
                </a:r>
                <a:endParaRPr kumimoji="1" lang="zh-CN" altLang="en-US" sz="32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50029"/>
                <a:ext cx="8109010" cy="496530"/>
              </a:xfrm>
              <a:blipFill>
                <a:blip r:embed="rId3"/>
                <a:stretch>
                  <a:fillRect l="-1878" t="-26829" b="-3902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27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1BDA1F-DA90-FF4E-9C80-B1FD6930A348}"/>
                  </a:ext>
                </a:extLst>
              </p:cNvPr>
              <p:cNvSpPr txBox="1"/>
              <p:nvPr/>
            </p:nvSpPr>
            <p:spPr>
              <a:xfrm>
                <a:off x="81099" y="628191"/>
                <a:ext cx="7215181" cy="400815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marL="216000" indent="-216000" algn="ctr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𝑄𝑄</m:t>
                    </m:r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states e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xist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using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a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qualitative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argument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from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𝑄𝑄</m:t>
                    </m:r>
                  </m:oMath>
                </a14:m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diquark</a:t>
                </a:r>
                <a:endParaRPr kumimoji="1" lang="en-CN" sz="20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1BDA1F-DA90-FF4E-9C80-B1FD6930A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99" y="628191"/>
                <a:ext cx="7215181" cy="400815"/>
              </a:xfrm>
              <a:prstGeom prst="rect">
                <a:avLst/>
              </a:prstGeom>
              <a:blipFill>
                <a:blip r:embed="rId4"/>
                <a:stretch>
                  <a:fillRect t="-6061" b="-24242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36F00FC-3A1B-A441-9CC7-9DBDE01DC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4863" y="1017378"/>
            <a:ext cx="2046722" cy="195683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DD1AE9B-7D19-6340-BF2F-5BEFBD627AF4}"/>
              </a:ext>
            </a:extLst>
          </p:cNvPr>
          <p:cNvSpPr txBox="1"/>
          <p:nvPr/>
        </p:nvSpPr>
        <p:spPr>
          <a:xfrm>
            <a:off x="132339" y="2052071"/>
            <a:ext cx="5700600" cy="400110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pPr marL="213750" indent="-213750" algn="ctr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Studies</a:t>
            </a:r>
            <a:r>
              <a:rPr kumimoji="1" lang="zh-CN" altLang="en-US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back</a:t>
            </a:r>
            <a:r>
              <a:rPr kumimoji="1" lang="zh-CN" altLang="en-US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to</a:t>
            </a:r>
            <a:r>
              <a:rPr kumimoji="1" lang="zh-CN" altLang="en-US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1970s,</a:t>
            </a:r>
            <a:r>
              <a:rPr kumimoji="1" lang="zh-CN" altLang="en-US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focusing</a:t>
            </a:r>
            <a:r>
              <a:rPr kumimoji="1" lang="zh-CN" altLang="en-US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on</a:t>
            </a:r>
            <a:r>
              <a:rPr kumimoji="1" lang="zh-CN" altLang="en-US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low-lying</a:t>
            </a:r>
            <a:r>
              <a:rPr kumimoji="1" lang="zh-CN" altLang="en-US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state</a:t>
            </a:r>
            <a:r>
              <a:rPr kumimoji="1" lang="zh-CN" altLang="en-US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endParaRPr kumimoji="1" lang="en-CN" sz="2000" b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BE2245-A329-4D44-B994-DA7B3F6C7C54}"/>
              </a:ext>
            </a:extLst>
          </p:cNvPr>
          <p:cNvSpPr txBox="1"/>
          <p:nvPr/>
        </p:nvSpPr>
        <p:spPr>
          <a:xfrm>
            <a:off x="435277" y="2493625"/>
            <a:ext cx="4254691" cy="276999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PRL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36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(1976)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1266,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Z.Phys.C7</a:t>
            </a:r>
            <a:r>
              <a:rPr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(1981)</a:t>
            </a:r>
            <a:r>
              <a:rPr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317,</a:t>
            </a:r>
            <a:r>
              <a:rPr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PRD</a:t>
            </a:r>
            <a:r>
              <a:rPr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(1982)</a:t>
            </a:r>
            <a:r>
              <a:rPr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2370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CDC364C-CD1D-4B40-A34D-A24A0300DFCC}"/>
                  </a:ext>
                </a:extLst>
              </p:cNvPr>
              <p:cNvSpPr txBox="1"/>
              <p:nvPr/>
            </p:nvSpPr>
            <p:spPr>
              <a:xfrm>
                <a:off x="168783" y="2751771"/>
                <a:ext cx="8068602" cy="1704506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 rtlCol="0" anchor="ctr">
                <a:spAutoFit/>
              </a:bodyPr>
              <a:lstStyle/>
              <a:p>
                <a:pPr marL="213750" indent="-213750">
                  <a:buFont typeface="Arial" panose="020B0604020202020204" pitchFamily="34" charset="0"/>
                  <a:buChar char="•"/>
                </a:pP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Many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advanced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calculations,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mostly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use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𝑄𝑄</m:t>
                    </m:r>
                  </m:oMath>
                </a14:m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diquark.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D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on’t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agree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on:</a:t>
                </a:r>
              </a:p>
              <a:p>
                <a:pPr marL="789758" lvl="1" indent="-285750">
                  <a:lnSpc>
                    <a:spcPts val="2600"/>
                  </a:lnSpc>
                  <a:buFont typeface="Wingdings" pitchFamily="2" charset="2"/>
                  <a:buChar char="Ø"/>
                </a:pPr>
                <a:r>
                  <a:rPr kumimoji="1"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Are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they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bound?</a:t>
                </a:r>
              </a:p>
              <a:p>
                <a:pPr marL="789758" lvl="1" indent="-285750">
                  <a:lnSpc>
                    <a:spcPts val="2600"/>
                  </a:lnSpc>
                  <a:buFont typeface="Wingdings" pitchFamily="2" charset="2"/>
                  <a:buChar char="Ø"/>
                </a:pPr>
                <a:r>
                  <a:rPr kumimoji="1"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How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many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states?</a:t>
                </a:r>
                <a:endParaRPr kumimoji="1" lang="en-CN" altLang="zh-CN" sz="18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789758" lvl="1" indent="-285750">
                  <a:lnSpc>
                    <a:spcPts val="2600"/>
                  </a:lnSpc>
                  <a:buFont typeface="Wingdings" pitchFamily="2" charset="2"/>
                  <a:buChar char="Ø"/>
                </a:pPr>
                <a:r>
                  <a:rPr kumimoji="1"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What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are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their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masses</a:t>
                </a:r>
              </a:p>
              <a:p>
                <a:pPr marL="789758" lvl="1" indent="-285750">
                  <a:lnSpc>
                    <a:spcPts val="2600"/>
                  </a:lnSpc>
                  <a:buFont typeface="Wingdings" pitchFamily="2" charset="2"/>
                  <a:buChar char="Ø"/>
                </a:pPr>
                <a:r>
                  <a:rPr kumimoji="1"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Multiple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quark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interaction</a:t>
                </a:r>
                <a:endParaRPr kumimoji="1" lang="en-US" sz="18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CDC364C-CD1D-4B40-A34D-A24A0300D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83" y="2751771"/>
                <a:ext cx="8068602" cy="1704506"/>
              </a:xfrm>
              <a:prstGeom prst="rect">
                <a:avLst/>
              </a:prstGeom>
              <a:blipFill>
                <a:blip r:embed="rId6"/>
                <a:stretch>
                  <a:fillRect l="-471" t="-1481" b="-5926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78A2CD53-7BFE-0D4F-9B35-3A45CAD3443F}"/>
              </a:ext>
            </a:extLst>
          </p:cNvPr>
          <p:cNvGrpSpPr/>
          <p:nvPr/>
        </p:nvGrpSpPr>
        <p:grpSpPr>
          <a:xfrm>
            <a:off x="810511" y="4449203"/>
            <a:ext cx="6041893" cy="1851105"/>
            <a:chOff x="727536" y="4517652"/>
            <a:chExt cx="6041893" cy="185110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177CA5-E970-8D42-8CBD-EABE828C1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95268" y="4547097"/>
              <a:ext cx="2774161" cy="18216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D69C5C-5DD5-824E-8AAB-F7DE6341B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7536" y="4517652"/>
              <a:ext cx="3123112" cy="1661399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7E4DA01-D42A-214E-A5EF-0B2E134CF1B1}"/>
                </a:ext>
              </a:extLst>
            </p:cNvPr>
            <p:cNvGrpSpPr/>
            <p:nvPr/>
          </p:nvGrpSpPr>
          <p:grpSpPr>
            <a:xfrm>
              <a:off x="2593715" y="4903238"/>
              <a:ext cx="2302394" cy="1031397"/>
              <a:chOff x="2593715" y="4903238"/>
              <a:chExt cx="2302394" cy="1031397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C95214C-03F2-B64E-A191-D7B9FE6B113D}"/>
                  </a:ext>
                </a:extLst>
              </p:cNvPr>
              <p:cNvSpPr/>
              <p:nvPr/>
            </p:nvSpPr>
            <p:spPr>
              <a:xfrm>
                <a:off x="2593715" y="4903238"/>
                <a:ext cx="873844" cy="310815"/>
              </a:xfrm>
              <a:prstGeom prst="rect">
                <a:avLst/>
              </a:prstGeom>
              <a:ln>
                <a:solidFill>
                  <a:srgbClr val="2A00FF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D3165D2-3F3E-FE42-BBFB-BBF5E61DAC85}"/>
                  </a:ext>
                </a:extLst>
              </p:cNvPr>
              <p:cNvSpPr/>
              <p:nvPr/>
            </p:nvSpPr>
            <p:spPr>
              <a:xfrm>
                <a:off x="4040475" y="5472568"/>
                <a:ext cx="855634" cy="462067"/>
              </a:xfrm>
              <a:prstGeom prst="rect">
                <a:avLst/>
              </a:prstGeom>
              <a:ln>
                <a:solidFill>
                  <a:srgbClr val="2A00FF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3EBC108-2A5E-FE4C-9D97-73E6FEE99905}"/>
                </a:ext>
              </a:extLst>
            </p:cNvPr>
            <p:cNvGrpSpPr/>
            <p:nvPr/>
          </p:nvGrpSpPr>
          <p:grpSpPr>
            <a:xfrm>
              <a:off x="2562474" y="4556865"/>
              <a:ext cx="2333635" cy="1532977"/>
              <a:chOff x="2593715" y="3895505"/>
              <a:chExt cx="2333635" cy="1532977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4519A09-39F9-A642-9C81-1B2D87FF491F}"/>
                  </a:ext>
                </a:extLst>
              </p:cNvPr>
              <p:cNvSpPr/>
              <p:nvPr/>
            </p:nvSpPr>
            <p:spPr>
              <a:xfrm>
                <a:off x="2593715" y="5117667"/>
                <a:ext cx="873844" cy="310815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FC3E21D-C22C-434F-B0AD-D1209F5A6446}"/>
                  </a:ext>
                </a:extLst>
              </p:cNvPr>
              <p:cNvSpPr/>
              <p:nvPr/>
            </p:nvSpPr>
            <p:spPr>
              <a:xfrm>
                <a:off x="4071716" y="3895505"/>
                <a:ext cx="855634" cy="462067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1934C17-9DB9-384F-9657-A0E2D66BD6F1}"/>
                  </a:ext>
                </a:extLst>
              </p:cNvPr>
              <p:cNvSpPr txBox="1"/>
              <p:nvPr/>
            </p:nvSpPr>
            <p:spPr>
              <a:xfrm>
                <a:off x="541007" y="1046106"/>
                <a:ext cx="5732202" cy="907200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 lIns="36000" tIns="36000" rIns="36000" bIns="36000" rtlCol="0" anchor="ctr">
                <a:spAutoFit/>
              </a:bodyPr>
              <a:lstStyle/>
              <a:p>
                <a:r>
                  <a:rPr kumimoji="1" lang="en-US" altLang="zh-CN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SU(3)</a:t>
                </a:r>
                <a:r>
                  <a:rPr kumimoji="1" lang="zh-CN" altLang="en-US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color:</a:t>
                </a:r>
                <a:r>
                  <a:rPr kumimoji="1" lang="zh-CN" altLang="en-US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𝑄𝑄</m:t>
                    </m:r>
                  </m:oMath>
                </a14:m>
                <a:r>
                  <a:rPr kumimoji="1" lang="zh-CN" altLang="en-US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3</m:t>
                    </m:r>
                    <m:nary>
                      <m:naryPr>
                        <m:chr m:val="⨂"/>
                        <m:subHide m:val="on"/>
                        <m:supHide m:val="on"/>
                        <m:ctrlPr>
                          <a:rPr kumimoji="1"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kumimoji="1"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nary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kumimoji="1"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acc>
                    <m:r>
                      <a:rPr kumimoji="1" lang="en-US" altLang="zh-CN" sz="1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⨁6</m:t>
                    </m:r>
                  </m:oMath>
                </a14:m>
                <a:r>
                  <a:rPr kumimoji="1" lang="en-US" altLang="zh-CN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,</a:t>
                </a:r>
                <a:r>
                  <a:rPr kumimoji="1" lang="zh-CN" altLang="en-US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acc>
                    <m:r>
                      <a:rPr kumimoji="1" lang="en-US" altLang="zh-CN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1" lang="en-US" altLang="zh-CN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deep</a:t>
                </a:r>
                <a:r>
                  <a:rPr kumimoji="1" lang="zh-CN" altLang="en-US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bound</a:t>
                </a:r>
                <a:endParaRPr kumimoji="1" lang="en-US" altLang="zh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r>
                  <a:rPr kumimoji="1" lang="en-US" altLang="zh-CN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then</a:t>
                </a:r>
                <a:r>
                  <a:rPr kumimoji="1" lang="zh-CN" altLang="en-US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𝑄𝑄</m:t>
                    </m:r>
                    <m:acc>
                      <m:accPr>
                        <m:chr m:val="̅"/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acc>
                    <m:r>
                      <a:rPr kumimoji="1" lang="zh-CN" altLang="en-US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1" lang="zh-CN" altLang="en-US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acc>
                    <m:nary>
                      <m:naryPr>
                        <m:chr m:val="⨂"/>
                        <m:subHide m:val="on"/>
                        <m:supHide m:val="on"/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nary>
                  </m:oMath>
                </a14:m>
                <a:r>
                  <a:rPr kumimoji="1" lang="zh-CN" altLang="en-US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could</a:t>
                </a:r>
                <a:r>
                  <a:rPr kumimoji="1" lang="zh-CN" altLang="en-US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form</a:t>
                </a:r>
                <a:r>
                  <a:rPr kumimoji="1" lang="zh-CN" altLang="en-US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color</a:t>
                </a:r>
                <a:r>
                  <a:rPr kumimoji="1" lang="zh-CN" altLang="en-US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singlet</a:t>
                </a:r>
                <a:r>
                  <a:rPr kumimoji="1" lang="zh-CN" altLang="en-US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“bound”</a:t>
                </a:r>
                <a:r>
                  <a:rPr kumimoji="1" lang="zh-CN" altLang="en-US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state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</m:acc>
                    <m:r>
                      <a:rPr kumimoji="1" lang="en-US" altLang="zh-CN" sz="1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⨂</m:t>
                    </m:r>
                    <m:r>
                      <a:rPr kumimoji="1" lang="en-US" altLang="zh-CN" sz="1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kumimoji="1" lang="zh-CN" altLang="en-US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bound?</a:t>
                </a:r>
                <a:endParaRPr kumimoji="1" lang="en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1934C17-9DB9-384F-9657-A0E2D66BD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07" y="1046106"/>
                <a:ext cx="5732202" cy="907200"/>
              </a:xfrm>
              <a:prstGeom prst="rect">
                <a:avLst/>
              </a:prstGeom>
              <a:blipFill>
                <a:blip r:embed="rId9"/>
                <a:stretch>
                  <a:fillRect l="-1545" t="-37500" b="-30556"/>
                </a:stretch>
              </a:blip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467B8269-4F50-A745-859C-3AF5A3764BC3}"/>
              </a:ext>
            </a:extLst>
          </p:cNvPr>
          <p:cNvSpPr txBox="1"/>
          <p:nvPr/>
        </p:nvSpPr>
        <p:spPr>
          <a:xfrm>
            <a:off x="4563601" y="3303192"/>
            <a:ext cx="3021981" cy="830997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PRL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36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(1976)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1266,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Z.Phys.C7</a:t>
            </a:r>
            <a:r>
              <a:rPr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(1981)</a:t>
            </a:r>
            <a:r>
              <a:rPr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317</a:t>
            </a:r>
          </a:p>
          <a:p>
            <a:r>
              <a:rPr kumimoji="1" lang="en-US" altLang="zh-CN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PRD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86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(2012)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034004,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 </a:t>
            </a:r>
            <a:r>
              <a:rPr kumimoji="1" lang="en-US" altLang="zh-CN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PRD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97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(2017)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094015</a:t>
            </a:r>
            <a:endParaRPr kumimoji="1" lang="en-US" altLang="zh-CN" sz="1200" b="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PRD95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(2015)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034001,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PRD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95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(2017)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054019</a:t>
            </a:r>
          </a:p>
          <a:p>
            <a:r>
              <a:rPr kumimoji="1" lang="en-US" altLang="zh-CN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PLB773</a:t>
            </a:r>
            <a:r>
              <a:rPr kumimoji="1" lang="zh-CN" altLang="en-US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(2017)</a:t>
            </a:r>
            <a:r>
              <a:rPr kumimoji="1" lang="zh-CN" altLang="en-US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01647,</a:t>
            </a:r>
            <a:r>
              <a:rPr kumimoji="1" lang="zh-CN" altLang="en-US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…</a:t>
            </a:r>
            <a:endParaRPr kumimoji="1" lang="en-CN" sz="1200" b="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ular Callout 2">
                <a:extLst>
                  <a:ext uri="{FF2B5EF4-FFF2-40B4-BE49-F238E27FC236}">
                    <a16:creationId xmlns:a16="http://schemas.microsoft.com/office/drawing/2014/main" id="{A7C998D9-1EAE-4844-A0BE-6BB18D4AC4D1}"/>
                  </a:ext>
                </a:extLst>
              </p:cNvPr>
              <p:cNvSpPr/>
              <p:nvPr/>
            </p:nvSpPr>
            <p:spPr>
              <a:xfrm>
                <a:off x="4123449" y="1722512"/>
                <a:ext cx="1951143" cy="352853"/>
              </a:xfrm>
              <a:prstGeom prst="wedgeRoundRectCallout">
                <a:avLst>
                  <a:gd name="adj1" fmla="val -22"/>
                  <a:gd name="adj2" fmla="val -90447"/>
                  <a:gd name="adj3" fmla="val 1666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lIns="36000" tIns="36000" rIns="36000" bIns="36000" rtlCol="0" anchor="ctr">
                <a:spAutoFit/>
              </a:bodyPr>
              <a:lstStyle/>
              <a:p>
                <a:pPr algn="ctr"/>
                <a:r>
                  <a:rPr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Blow</a:t>
                </a:r>
                <a:r>
                  <a:rPr lang="zh-CN" alt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r>
                  <a:rPr lang="zh-CN" alt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</m:sSub>
                  </m:oMath>
                </a14:m>
                <a:r>
                  <a:rPr lang="zh-CN" alt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threshold</a:t>
                </a:r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Rounded Rectangular Callout 2">
                <a:extLst>
                  <a:ext uri="{FF2B5EF4-FFF2-40B4-BE49-F238E27FC236}">
                    <a16:creationId xmlns:a16="http://schemas.microsoft.com/office/drawing/2014/main" id="{A7C998D9-1EAE-4844-A0BE-6BB18D4AC4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3449" y="1722512"/>
                <a:ext cx="1951143" cy="352853"/>
              </a:xfrm>
              <a:prstGeom prst="wedgeRoundRectCallout">
                <a:avLst>
                  <a:gd name="adj1" fmla="val -22"/>
                  <a:gd name="adj2" fmla="val -90447"/>
                  <a:gd name="adj3" fmla="val 16667"/>
                </a:avLst>
              </a:prstGeom>
              <a:blipFill>
                <a:blip r:embed="rId10"/>
                <a:stretch>
                  <a:fillRect l="-645" r="-645"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2471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50029"/>
                <a:ext cx="8109010" cy="496530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Di-</a:t>
                </a:r>
                <a14:m>
                  <m:oMath xmlns:m="http://schemas.openxmlformats.org/officeDocument/2006/math">
                    <m:r>
                      <a:rPr kumimoji="1" lang="en-US" altLang="zh-CN" sz="32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32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32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invariant</a:t>
                </a:r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mass</a:t>
                </a:r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at</a:t>
                </a:r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 err="1"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endParaRPr kumimoji="1" lang="zh-CN" altLang="en-US" sz="32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50029"/>
                <a:ext cx="8109010" cy="496530"/>
              </a:xfrm>
              <a:blipFill>
                <a:blip r:embed="rId3"/>
                <a:stretch>
                  <a:fillRect l="-1878" t="-26829" b="-3902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28</a:t>
            </a:fld>
            <a:endParaRPr kumimoji="1" lang="zh-CN" alt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B47B36-3461-7F4D-8179-AAD3F8641F8A}"/>
              </a:ext>
            </a:extLst>
          </p:cNvPr>
          <p:cNvGrpSpPr/>
          <p:nvPr/>
        </p:nvGrpSpPr>
        <p:grpSpPr>
          <a:xfrm>
            <a:off x="0" y="726728"/>
            <a:ext cx="5342707" cy="3353530"/>
            <a:chOff x="1415627" y="961846"/>
            <a:chExt cx="5611558" cy="352468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BCF0C81-0D2B-0E44-89EA-3BC95226E621}"/>
                </a:ext>
              </a:extLst>
            </p:cNvPr>
            <p:cNvGrpSpPr/>
            <p:nvPr/>
          </p:nvGrpSpPr>
          <p:grpSpPr>
            <a:xfrm>
              <a:off x="1415627" y="961846"/>
              <a:ext cx="5611558" cy="3524683"/>
              <a:chOff x="1084887" y="959669"/>
              <a:chExt cx="5611558" cy="3524683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DE49A45-DDE6-F649-ADD6-7AA8F34B8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4887" y="959669"/>
                <a:ext cx="5611558" cy="3524683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B4C691B-C087-4340-AE1D-85CD9732B510}"/>
                  </a:ext>
                </a:extLst>
              </p:cNvPr>
              <p:cNvSpPr txBox="1"/>
              <p:nvPr/>
            </p:nvSpPr>
            <p:spPr>
              <a:xfrm>
                <a:off x="1675838" y="3873649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16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6200</a:t>
                </a:r>
                <a:endParaRPr kumimoji="1" lang="en-CN" sz="18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504CED-5C1F-214D-BCAD-68C5CB522E0F}"/>
                </a:ext>
              </a:extLst>
            </p:cNvPr>
            <p:cNvSpPr txBox="1"/>
            <p:nvPr/>
          </p:nvSpPr>
          <p:spPr>
            <a:xfrm>
              <a:off x="2487243" y="1589084"/>
              <a:ext cx="1058845" cy="2285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endParaRPr kumimoji="1" lang="en-CN" sz="2000" dirty="0">
                <a:latin typeface="SimHei" panose="02010609060101010101" pitchFamily="49" charset="-122"/>
                <a:ea typeface="SimHei" panose="02010609060101010101" pitchFamily="49" charset="-122"/>
                <a:cs typeface="Times New Roman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3ADB663-D55B-ED49-B981-8619173B0C5D}"/>
              </a:ext>
            </a:extLst>
          </p:cNvPr>
          <p:cNvSpPr/>
          <p:nvPr/>
        </p:nvSpPr>
        <p:spPr>
          <a:xfrm>
            <a:off x="6111905" y="654545"/>
            <a:ext cx="2502608" cy="27699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kumimoji="1" lang="en-US" altLang="zh-CN" sz="1200" dirty="0">
                <a:latin typeface="Comic Sans MS" panose="030F0902030302020204" pitchFamily="66" charset="0"/>
                <a:ea typeface="Times New Roman" charset="0"/>
                <a:cs typeface="Times New Roman" charset="0"/>
              </a:rPr>
              <a:t>Science</a:t>
            </a:r>
            <a:r>
              <a:rPr kumimoji="1" lang="zh-CN" altLang="en-US" sz="1200" dirty="0">
                <a:latin typeface="Comic Sans MS" panose="030F0902030302020204" pitchFamily="66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200" dirty="0">
                <a:latin typeface="Comic Sans MS" panose="030F0902030302020204" pitchFamily="66" charset="0"/>
                <a:ea typeface="Times New Roman" charset="0"/>
                <a:cs typeface="Times New Roman" charset="0"/>
              </a:rPr>
              <a:t>Bulletin</a:t>
            </a:r>
            <a:r>
              <a:rPr kumimoji="1" lang="zh-CN" altLang="en-US" sz="1200" dirty="0">
                <a:latin typeface="Comic Sans MS" panose="030F0902030302020204" pitchFamily="66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200" dirty="0">
                <a:latin typeface="Comic Sans MS" panose="030F0902030302020204" pitchFamily="66" charset="0"/>
                <a:ea typeface="Times New Roman" charset="0"/>
                <a:cs typeface="Times New Roman" charset="0"/>
              </a:rPr>
              <a:t>65</a:t>
            </a:r>
            <a:r>
              <a:rPr kumimoji="1" lang="zh-CN" altLang="en-US" sz="1200" dirty="0">
                <a:latin typeface="Comic Sans MS" panose="030F0902030302020204" pitchFamily="66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200" dirty="0">
                <a:latin typeface="Comic Sans MS" panose="030F0902030302020204" pitchFamily="66" charset="0"/>
                <a:ea typeface="Times New Roman" charset="0"/>
                <a:cs typeface="Times New Roman" charset="0"/>
              </a:rPr>
              <a:t>(2020)</a:t>
            </a:r>
            <a:r>
              <a:rPr kumimoji="1" lang="zh-CN" altLang="en-US" sz="1200" dirty="0">
                <a:latin typeface="Comic Sans MS" panose="030F0902030302020204" pitchFamily="66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200" dirty="0">
                <a:latin typeface="Comic Sans MS" panose="030F0902030302020204" pitchFamily="66" charset="0"/>
                <a:ea typeface="Times New Roman" charset="0"/>
                <a:cs typeface="Times New Roman" charset="0"/>
              </a:rPr>
              <a:t>1983</a:t>
            </a:r>
            <a:endParaRPr kumimoji="1" lang="en-CN" sz="1200" dirty="0">
              <a:latin typeface="Comic Sans MS" panose="030F0902030302020204" pitchFamily="66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3BE20D5-AE26-C14E-8AF3-1E6129F9BE73}"/>
                  </a:ext>
                </a:extLst>
              </p:cNvPr>
              <p:cNvSpPr txBox="1"/>
              <p:nvPr/>
            </p:nvSpPr>
            <p:spPr>
              <a:xfrm>
                <a:off x="188447" y="4155243"/>
                <a:ext cx="8006258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kumimoji="1" lang="zh-CN" altLang="en-US" sz="2000" dirty="0">
                    <a:solidFill>
                      <a:srgbClr val="E62A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E62A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Broad</a:t>
                </a:r>
                <a:r>
                  <a:rPr kumimoji="1" lang="zh-CN" altLang="en-US" sz="2000" dirty="0">
                    <a:solidFill>
                      <a:srgbClr val="E62A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E62A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structure</a:t>
                </a:r>
                <a:r>
                  <a:rPr kumimoji="1" lang="zh-CN" altLang="en-US" sz="2000" dirty="0">
                    <a:solidFill>
                      <a:srgbClr val="E62A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at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rPr>
                      <m:t>6.2−6.8</m:t>
                    </m:r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GeV</a:t>
                </a:r>
                <a:r>
                  <a:rPr lang="zh-CN" altLang="en-US" sz="2000" baseline="30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close</a:t>
                </a:r>
                <a:r>
                  <a:rPr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Heiti TC Medium" pitchFamily="2" charset="-128"/>
                    <a:cs typeface="Times New Roman" panose="02020603050405020304" pitchFamily="18" charset="0"/>
                  </a:rPr>
                  <a:t>di-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Heiti TC Medium" pitchFamily="2" charset="-128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000" i="1">
                        <a:latin typeface="Cambria Math" panose="02040503050406030204" pitchFamily="18" charset="0"/>
                        <a:ea typeface="Heiti TC Medium" pitchFamily="2" charset="-128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lit/>
                      </m:rP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ea typeface="Heiti TC Medium" pitchFamily="2" charset="-128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Heiti TC Medium" pitchFamily="2" charset="-128"/>
                    <a:cs typeface="Times New Roman" panose="02020603050405020304" pitchFamily="18" charset="0"/>
                  </a:rPr>
                  <a:t>mass</a:t>
                </a:r>
                <a:r>
                  <a:rPr lang="zh-CN" altLang="en-US" sz="2000" dirty="0">
                    <a:latin typeface="Times New Roman" panose="02020603050405020304" pitchFamily="18" charset="0"/>
                    <a:ea typeface="Heiti TC Medium" pitchFamily="2" charset="-128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threshold</a:t>
                </a:r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kumimoji="1"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Narrow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peak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at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6.9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GeV</a:t>
                </a:r>
                <a:endParaRPr lang="en-US" altLang="zh-CN" sz="2000" baseline="30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kumimoji="1" lang="zh-CN" altLang="en-US" sz="2000" baseline="30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Hint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of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another</a:t>
                </a:r>
                <a:r>
                  <a:rPr kumimoji="1" lang="zh-CN" altLang="en-US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structure</a:t>
                </a:r>
                <a:r>
                  <a:rPr kumimoji="1" lang="zh-CN" altLang="en-US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at</a:t>
                </a:r>
                <a:r>
                  <a:rPr kumimoji="1" lang="zh-CN" altLang="en-US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7.2</a:t>
                </a:r>
                <a:r>
                  <a:rPr kumimoji="1" lang="zh-CN" altLang="en-US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GeV</a:t>
                </a:r>
                <a:endParaRPr lang="en-US" altLang="zh-CN" sz="2000" baseline="300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kumimoji="1" lang="zh-CN" alt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Structure</a:t>
                </a:r>
                <a:r>
                  <a:rPr kumimoji="1" lang="zh-CN" altLang="en-US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not</a:t>
                </a:r>
                <a:r>
                  <a:rPr kumimoji="1" lang="zh-CN" altLang="en-US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present</a:t>
                </a:r>
                <a:r>
                  <a:rPr kumimoji="1" lang="zh-CN" altLang="en-US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in</a:t>
                </a:r>
                <a:r>
                  <a:rPr kumimoji="1" lang="zh-CN" altLang="en-US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Heiti TC Medium" pitchFamily="2" charset="-128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000" i="1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Heiti TC Medium" pitchFamily="2" charset="-128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lit/>
                      </m:rPr>
                      <a:rPr lang="en-US" altLang="zh-CN" sz="2000" i="1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</m:oMath>
                </a14:m>
                <a:r>
                  <a:rPr kumimoji="1" lang="zh-CN" altLang="en-US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background</a:t>
                </a:r>
                <a:r>
                  <a:rPr kumimoji="1" lang="zh-CN" altLang="en-US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sample</a:t>
                </a:r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kumimoji="1" lang="zh-CN" altLang="en-US" sz="20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Not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caused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by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detection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effect: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only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marginal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variation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of</a:t>
                </a: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efficiency</a:t>
                </a:r>
                <a:endParaRPr kumimoji="1" lang="en-CN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3BE20D5-AE26-C14E-8AF3-1E6129F9B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47" y="4155243"/>
                <a:ext cx="8006258" cy="1631216"/>
              </a:xfrm>
              <a:prstGeom prst="rect">
                <a:avLst/>
              </a:prstGeom>
              <a:blipFill>
                <a:blip r:embed="rId5"/>
                <a:stretch>
                  <a:fillRect l="-633" t="-2326" b="-620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5B9E32E-24C2-B547-80DF-444AF56FE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2386" y="1149588"/>
            <a:ext cx="3450740" cy="21946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B932E5-1B12-9D43-ADD8-823D8EDCA192}"/>
                  </a:ext>
                </a:extLst>
              </p:cNvPr>
              <p:cNvSpPr txBox="1"/>
              <p:nvPr/>
            </p:nvSpPr>
            <p:spPr>
              <a:xfrm>
                <a:off x="5965930" y="2506738"/>
                <a:ext cx="2347246" cy="338554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Efficiency</a:t>
                </a:r>
                <a:r>
                  <a:rPr kumimoji="1" lang="zh-CN" alt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vs</a:t>
                </a:r>
                <a:r>
                  <a:rPr kumimoji="1" lang="zh-CN" alt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di-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zh-CN" alt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mass</a:t>
                </a:r>
                <a:endParaRPr kumimoji="1"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B932E5-1B12-9D43-ADD8-823D8EDCA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5930" y="2506738"/>
                <a:ext cx="2347246" cy="338554"/>
              </a:xfrm>
              <a:prstGeom prst="rect">
                <a:avLst/>
              </a:prstGeom>
              <a:blipFill>
                <a:blip r:embed="rId7"/>
                <a:stretch>
                  <a:fillRect l="-1070" t="-3448" b="-17241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9C94587-7BAE-EA41-A81F-AEE5EBC35931}"/>
              </a:ext>
            </a:extLst>
          </p:cNvPr>
          <p:cNvSpPr/>
          <p:nvPr/>
        </p:nvSpPr>
        <p:spPr>
          <a:xfrm>
            <a:off x="2859429" y="1015398"/>
            <a:ext cx="1458128" cy="308110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1B57AC-A754-D24A-8AAA-C46A9CDD7F31}"/>
                  </a:ext>
                </a:extLst>
              </p:cNvPr>
              <p:cNvSpPr txBox="1"/>
              <p:nvPr/>
            </p:nvSpPr>
            <p:spPr>
              <a:xfrm>
                <a:off x="845901" y="877065"/>
                <a:ext cx="1458128" cy="58477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About</a:t>
                </a:r>
                <a:r>
                  <a:rPr kumimoji="1" lang="zh-CN" altLang="en-US" sz="16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34K</a:t>
                </a:r>
                <a:r>
                  <a:rPr kumimoji="1" lang="zh-CN" altLang="en-US" sz="16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    </a:t>
                </a:r>
                <a:r>
                  <a:rPr kumimoji="1" lang="en-US" altLang="zh-CN" sz="16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di-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  <a:ea typeface="Heiti TC Medium" pitchFamily="2" charset="-128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1600" i="1">
                        <a:latin typeface="Cambria Math" panose="02040503050406030204" pitchFamily="18" charset="0"/>
                        <a:ea typeface="Heiti TC Medium" pitchFamily="2" charset="-128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lit/>
                      </m:rPr>
                      <a:rPr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</m:oMath>
                </a14:m>
                <a:r>
                  <a:rPr kumimoji="1" lang="zh-CN" altLang="en-US" sz="16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signals</a:t>
                </a:r>
                <a:endParaRPr kumimoji="1" lang="en-CN" sz="16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1B57AC-A754-D24A-8AAA-C46A9CDD7F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901" y="877065"/>
                <a:ext cx="1458128" cy="584775"/>
              </a:xfrm>
              <a:prstGeom prst="rect">
                <a:avLst/>
              </a:prstGeom>
              <a:blipFill>
                <a:blip r:embed="rId8"/>
                <a:stretch>
                  <a:fillRect l="-2586" t="-4255" b="-1276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0941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9053" y="47709"/>
                <a:ext cx="8109010" cy="496530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Di-</a:t>
                </a:r>
                <a14:m>
                  <m:oMath xmlns:m="http://schemas.openxmlformats.org/officeDocument/2006/math"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production</a:t>
                </a:r>
                <a:endParaRPr kumimoji="1" lang="zh-CN" altLang="en-US" sz="32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053" y="47709"/>
                <a:ext cx="8109010" cy="496530"/>
              </a:xfrm>
              <a:blipFill>
                <a:blip r:embed="rId3"/>
                <a:stretch>
                  <a:fillRect l="-1875" t="-27500" b="-425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20" y="635954"/>
            <a:ext cx="3938386" cy="582903"/>
          </a:xfrm>
        </p:spPr>
        <p:txBody>
          <a:bodyPr>
            <a:normAutofit/>
          </a:bodyPr>
          <a:lstStyle/>
          <a:p>
            <a:pPr marL="4" indent="0">
              <a:lnSpc>
                <a:spcPct val="150000"/>
              </a:lnSpc>
              <a:spcBef>
                <a:spcPts val="100"/>
              </a:spcBef>
              <a:buNone/>
            </a:pP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Two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components: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SPS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DPS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kumimoji="1" lang="en-US" altLang="zh-CN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29</a:t>
            </a:fld>
            <a:endParaRPr kumimoji="1" lang="zh-CN" alt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5010E0-1FC1-9F43-A38C-4109CF8E9797}"/>
              </a:ext>
            </a:extLst>
          </p:cNvPr>
          <p:cNvGrpSpPr/>
          <p:nvPr/>
        </p:nvGrpSpPr>
        <p:grpSpPr>
          <a:xfrm>
            <a:off x="361698" y="1541569"/>
            <a:ext cx="7625302" cy="2796391"/>
            <a:chOff x="4840870" y="1411580"/>
            <a:chExt cx="7625302" cy="2796391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493BE114-C90C-964A-978E-17119E72093F}"/>
                </a:ext>
              </a:extLst>
            </p:cNvPr>
            <p:cNvSpPr/>
            <p:nvPr/>
          </p:nvSpPr>
          <p:spPr>
            <a:xfrm>
              <a:off x="4840870" y="1841849"/>
              <a:ext cx="3615408" cy="2340000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940128E-1E0F-BE42-A9E9-CBE590D10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27943" y="1864485"/>
              <a:ext cx="2124000" cy="1427605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775CD3BB-DE86-F044-8365-00AD2F12DCB7}"/>
                </a:ext>
              </a:extLst>
            </p:cNvPr>
            <p:cNvSpPr/>
            <p:nvPr/>
          </p:nvSpPr>
          <p:spPr>
            <a:xfrm>
              <a:off x="8960528" y="1903971"/>
              <a:ext cx="3505644" cy="2304000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AFFC6BB-03A3-E242-8851-9E20F96809B8}"/>
                </a:ext>
              </a:extLst>
            </p:cNvPr>
            <p:cNvGrpSpPr/>
            <p:nvPr/>
          </p:nvGrpSpPr>
          <p:grpSpPr>
            <a:xfrm>
              <a:off x="5339050" y="1411580"/>
              <a:ext cx="2828018" cy="2069292"/>
              <a:chOff x="5060903" y="3440661"/>
              <a:chExt cx="2828018" cy="206929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1F23206F-CB83-054E-8501-1BADBE187C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05303" y="4001429"/>
                <a:ext cx="2124000" cy="150852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4D222CF-1BF3-7D45-B969-91914A21760C}"/>
                  </a:ext>
                </a:extLst>
              </p:cNvPr>
              <p:cNvSpPr txBox="1"/>
              <p:nvPr/>
            </p:nvSpPr>
            <p:spPr>
              <a:xfrm>
                <a:off x="5060903" y="3440661"/>
                <a:ext cx="2828018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Double</a:t>
                </a:r>
                <a:r>
                  <a:rPr kumimoji="1" lang="zh-CN" alt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Parton</a:t>
                </a:r>
                <a:r>
                  <a:rPr kumimoji="1" lang="zh-CN" alt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Scattering</a:t>
                </a:r>
                <a:r>
                  <a:rPr kumimoji="1" lang="zh-CN" alt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600" dirty="0">
                    <a:latin typeface="Times New Roman" charset="0"/>
                    <a:ea typeface="Times New Roman" charset="0"/>
                    <a:cs typeface="Times New Roman" charset="0"/>
                  </a:rPr>
                  <a:t>(DPS)</a:t>
                </a:r>
                <a:endParaRPr kumimoji="1"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F5190EA-B22B-0645-812B-E75774C90440}"/>
              </a:ext>
            </a:extLst>
          </p:cNvPr>
          <p:cNvSpPr txBox="1"/>
          <p:nvPr/>
        </p:nvSpPr>
        <p:spPr>
          <a:xfrm>
            <a:off x="4952867" y="1541569"/>
            <a:ext cx="271580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00" dirty="0">
                <a:latin typeface="Times New Roman" charset="0"/>
                <a:ea typeface="Times New Roman" charset="0"/>
                <a:cs typeface="Times New Roman" charset="0"/>
              </a:rPr>
              <a:t>Single</a:t>
            </a:r>
            <a:r>
              <a:rPr kumimoji="1" lang="zh-CN" altLang="en-US" sz="1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600" dirty="0">
                <a:latin typeface="Times New Roman" charset="0"/>
                <a:ea typeface="Times New Roman" charset="0"/>
                <a:cs typeface="Times New Roman" charset="0"/>
              </a:rPr>
              <a:t>Parton</a:t>
            </a:r>
            <a:r>
              <a:rPr kumimoji="1" lang="zh-CN" altLang="en-US" sz="1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600" dirty="0">
                <a:latin typeface="Times New Roman" charset="0"/>
                <a:ea typeface="Times New Roman" charset="0"/>
                <a:cs typeface="Times New Roman" charset="0"/>
              </a:rPr>
              <a:t>Scattering</a:t>
            </a:r>
            <a:r>
              <a:rPr kumimoji="1" lang="zh-CN" altLang="en-US" sz="1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600" dirty="0">
                <a:latin typeface="Times New Roman" charset="0"/>
                <a:ea typeface="Times New Roman" charset="0"/>
                <a:cs typeface="Times New Roman" charset="0"/>
              </a:rPr>
              <a:t>(SPS)</a:t>
            </a:r>
            <a:endParaRPr kumimoji="1"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B3CE45-DE8F-9842-81CA-2ED74CFC0D66}"/>
                  </a:ext>
                </a:extLst>
              </p:cNvPr>
              <p:cNvSpPr txBox="1"/>
              <p:nvPr/>
            </p:nvSpPr>
            <p:spPr>
              <a:xfrm>
                <a:off x="666130" y="4750645"/>
                <a:ext cx="5124296" cy="1055802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:pPr marL="216000" indent="-216000">
                  <a:lnSpc>
                    <a:spcPts val="2500"/>
                  </a:lnSpc>
                  <a:spcBef>
                    <a:spcPts val="100"/>
                  </a:spcBef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Di-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mass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spectrum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for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continuum:</a:t>
                </a:r>
              </a:p>
              <a:p>
                <a:pPr marL="285750" indent="-285750">
                  <a:lnSpc>
                    <a:spcPts val="2500"/>
                  </a:lnSpc>
                  <a:spcBef>
                    <a:spcPts val="100"/>
                  </a:spcBef>
                  <a:buFont typeface="Wingdings" pitchFamily="2" charset="2"/>
                  <a:buChar char="Ø"/>
                </a:pP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DPS: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constructed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from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single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kinematics</a:t>
                </a:r>
              </a:p>
              <a:p>
                <a:pPr marL="285750" indent="-285750">
                  <a:lnSpc>
                    <a:spcPts val="2500"/>
                  </a:lnSpc>
                  <a:spcBef>
                    <a:spcPts val="100"/>
                  </a:spcBef>
                  <a:buFont typeface="Wingdings" pitchFamily="2" charset="2"/>
                  <a:buChar char="Ø"/>
                </a:pP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SPS: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empirical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function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18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Φ</m:t>
                        </m:r>
                      </m:e>
                      <m:sub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𝑚</m:t>
                        </m:r>
                      </m:e>
                    </m:d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∙</m:t>
                        </m:r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𝑚</m:t>
                        </m:r>
                      </m:sup>
                    </m:sSup>
                  </m:oMath>
                </a14:m>
                <a:endParaRPr lang="en-CN" sz="18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B3CE45-DE8F-9842-81CA-2ED74CFC0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130" y="4750645"/>
                <a:ext cx="5124296" cy="1055802"/>
              </a:xfrm>
              <a:prstGeom prst="rect">
                <a:avLst/>
              </a:prstGeom>
              <a:blipFill>
                <a:blip r:embed="rId6"/>
                <a:stretch>
                  <a:fillRect l="-737" t="-2353" b="-7059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0E43ED20-BB4C-3946-8F23-C590B8CF3486}"/>
              </a:ext>
            </a:extLst>
          </p:cNvPr>
          <p:cNvSpPr/>
          <p:nvPr/>
        </p:nvSpPr>
        <p:spPr>
          <a:xfrm>
            <a:off x="5946658" y="786869"/>
            <a:ext cx="1729961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PLB751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(2015)479</a:t>
            </a:r>
          </a:p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PRD94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(2016)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05407</a:t>
            </a:r>
            <a:endParaRPr kumimoji="1" lang="en-CN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2B6F51B-E7D2-F84A-91AC-1BF546C63738}"/>
                  </a:ext>
                </a:extLst>
              </p:cNvPr>
              <p:cNvSpPr/>
              <p:nvPr/>
            </p:nvSpPr>
            <p:spPr>
              <a:xfrm>
                <a:off x="925296" y="3779838"/>
                <a:ext cx="2691634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Smooth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di-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continuum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endParaRPr lang="en-CN" sz="1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2B6F51B-E7D2-F84A-91AC-1BF546C637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296" y="3779838"/>
                <a:ext cx="2691634" cy="369332"/>
              </a:xfrm>
              <a:prstGeom prst="rect">
                <a:avLst/>
              </a:prstGeom>
              <a:blipFill>
                <a:blip r:embed="rId7"/>
                <a:stretch>
                  <a:fillRect l="-1878" t="-6667" b="-2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29E71DD-1217-0047-BF70-A84B95F77AB5}"/>
                  </a:ext>
                </a:extLst>
              </p:cNvPr>
              <p:cNvSpPr txBox="1"/>
              <p:nvPr/>
            </p:nvSpPr>
            <p:spPr>
              <a:xfrm>
                <a:off x="4424989" y="3498315"/>
                <a:ext cx="3993797" cy="92333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Both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smooth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continuum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and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resonant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𝑐𝑐</m:t>
                    </m:r>
                    <m:acc>
                      <m:accPr>
                        <m:chr m:val="̅"/>
                        <m:ctrlP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structures.</a:t>
                </a:r>
              </a:p>
              <a:p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Averagely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larger di-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than in DPS</a:t>
                </a:r>
                <a:endParaRPr kumimoji="1" lang="en-CN" sz="18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29E71DD-1217-0047-BF70-A84B95F77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989" y="3498315"/>
                <a:ext cx="3993797" cy="923330"/>
              </a:xfrm>
              <a:prstGeom prst="rect">
                <a:avLst/>
              </a:prstGeom>
              <a:blipFill>
                <a:blip r:embed="rId8"/>
                <a:stretch>
                  <a:fillRect l="-1270" t="-2740" b="-109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ECA6FEC-EDB8-3D4D-AF57-8D7326EFB608}"/>
              </a:ext>
            </a:extLst>
          </p:cNvPr>
          <p:cNvCxnSpPr/>
          <p:nvPr/>
        </p:nvCxnSpPr>
        <p:spPr>
          <a:xfrm>
            <a:off x="859878" y="2392327"/>
            <a:ext cx="40539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90D2602-0DC0-7144-80E8-B34D40FA74AF}"/>
              </a:ext>
            </a:extLst>
          </p:cNvPr>
          <p:cNvCxnSpPr/>
          <p:nvPr/>
        </p:nvCxnSpPr>
        <p:spPr>
          <a:xfrm>
            <a:off x="859878" y="3331536"/>
            <a:ext cx="40539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9752063-58BB-D14F-8F52-97AE8B8D025C}"/>
              </a:ext>
            </a:extLst>
          </p:cNvPr>
          <p:cNvCxnSpPr/>
          <p:nvPr/>
        </p:nvCxnSpPr>
        <p:spPr>
          <a:xfrm>
            <a:off x="4952867" y="2239926"/>
            <a:ext cx="40539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DC6D698-A2CE-6F45-8D18-1353ADE5D07F}"/>
              </a:ext>
            </a:extLst>
          </p:cNvPr>
          <p:cNvCxnSpPr/>
          <p:nvPr/>
        </p:nvCxnSpPr>
        <p:spPr>
          <a:xfrm>
            <a:off x="4952867" y="3240087"/>
            <a:ext cx="40539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377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638B3-CC50-3942-AA0C-485B4E4E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Standard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2464E-34C7-2E4C-8708-C6D69402D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</a:t>
            </a:fld>
            <a:endParaRPr kumimoji="1" lang="zh-CN" altLang="en-US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031C92B-93FB-8A4D-9645-BBC5ACFE4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6" y="615288"/>
            <a:ext cx="7095746" cy="27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95D97C0-3B2F-E741-8619-45F39D91B5D9}"/>
              </a:ext>
            </a:extLst>
          </p:cNvPr>
          <p:cNvSpPr/>
          <p:nvPr/>
        </p:nvSpPr>
        <p:spPr>
          <a:xfrm>
            <a:off x="859536" y="2584316"/>
            <a:ext cx="3227832" cy="822960"/>
          </a:xfrm>
          <a:prstGeom prst="roundRect">
            <a:avLst/>
          </a:prstGeom>
          <a:ln>
            <a:solidFill>
              <a:srgbClr val="2A00FF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082500-98F6-9140-956C-BFBDFF8E9FEF}"/>
                  </a:ext>
                </a:extLst>
              </p:cNvPr>
              <p:cNvSpPr txBox="1"/>
              <p:nvPr/>
            </p:nvSpPr>
            <p:spPr>
              <a:xfrm>
                <a:off x="4087367" y="2796584"/>
                <a:ext cx="3969513" cy="422936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kumimoji="1" lang="en-US" altLang="zh-CN" sz="20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QCD</m:t>
                        </m:r>
                      </m:sub>
                    </m:sSub>
                  </m:oMath>
                </a14:m>
                <a:r>
                  <a:rPr kumimoji="1" lang="zh-CN" altLang="en-US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for</a:t>
                </a:r>
                <a:r>
                  <a:rPr kumimoji="1" lang="zh-CN" altLang="en-US" sz="20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the</a:t>
                </a:r>
                <a:r>
                  <a:rPr kumimoji="1" lang="zh-CN" altLang="en-US" sz="20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strong</a:t>
                </a:r>
                <a:r>
                  <a:rPr kumimoji="1" lang="zh-CN" altLang="en-US" sz="20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interaction</a:t>
                </a:r>
                <a:endParaRPr kumimoji="1" lang="en-CN" sz="1800" b="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082500-98F6-9140-956C-BFBDFF8E9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7367" y="2796584"/>
                <a:ext cx="3969513" cy="422936"/>
              </a:xfrm>
              <a:prstGeom prst="rect">
                <a:avLst/>
              </a:prstGeom>
              <a:blipFill>
                <a:blip r:embed="rId4"/>
                <a:stretch>
                  <a:fillRect t="-8824" b="-20588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2AB9F8A9-6399-6344-8B8B-DFCDB3EFCF4C}"/>
              </a:ext>
            </a:extLst>
          </p:cNvPr>
          <p:cNvGrpSpPr/>
          <p:nvPr/>
        </p:nvGrpSpPr>
        <p:grpSpPr>
          <a:xfrm>
            <a:off x="2648712" y="2796583"/>
            <a:ext cx="1325990" cy="980025"/>
            <a:chOff x="2648712" y="3028619"/>
            <a:chExt cx="1325990" cy="98002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765F7E-8365-6A41-9A4C-8D152987F5EB}"/>
                </a:ext>
              </a:extLst>
            </p:cNvPr>
            <p:cNvSpPr txBox="1"/>
            <p:nvPr/>
          </p:nvSpPr>
          <p:spPr>
            <a:xfrm>
              <a:off x="2648712" y="3639312"/>
              <a:ext cx="1216152" cy="369332"/>
            </a:xfrm>
            <a:prstGeom prst="rect">
              <a:avLst/>
            </a:prstGeom>
            <a:noFill/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CN" sz="1800" b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Quarks</a:t>
              </a:r>
              <a:endParaRPr kumimoji="1" lang="en-CN" sz="1800" b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33020E80-36C0-A74E-B6AD-DFABE78CBC5B}"/>
                </a:ext>
              </a:extLst>
            </p:cNvPr>
            <p:cNvSpPr/>
            <p:nvPr/>
          </p:nvSpPr>
          <p:spPr>
            <a:xfrm>
              <a:off x="2688336" y="3028619"/>
              <a:ext cx="265176" cy="327229"/>
            </a:xfrm>
            <a:prstGeom prst="roundRect">
              <a:avLst/>
            </a:prstGeom>
            <a:solidFill>
              <a:srgbClr val="FF0000">
                <a:alpha val="38227"/>
              </a:srgbClr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A9E9D5D-F778-184E-958B-F5BF2968E616}"/>
                </a:ext>
              </a:extLst>
            </p:cNvPr>
            <p:cNvSpPr/>
            <p:nvPr/>
          </p:nvSpPr>
          <p:spPr>
            <a:xfrm>
              <a:off x="3709526" y="3060290"/>
              <a:ext cx="265176" cy="327229"/>
            </a:xfrm>
            <a:prstGeom prst="roundRect">
              <a:avLst/>
            </a:prstGeom>
            <a:solidFill>
              <a:srgbClr val="FF0000">
                <a:alpha val="38227"/>
              </a:srgbClr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364C338-E06D-A046-AC08-1FDDB5C889B0}"/>
              </a:ext>
            </a:extLst>
          </p:cNvPr>
          <p:cNvGrpSpPr/>
          <p:nvPr/>
        </p:nvGrpSpPr>
        <p:grpSpPr>
          <a:xfrm>
            <a:off x="963113" y="2796582"/>
            <a:ext cx="2733712" cy="1007627"/>
            <a:chOff x="2345436" y="3028618"/>
            <a:chExt cx="2733712" cy="100762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680BE1-CB5F-134A-9D84-9139298697C1}"/>
                </a:ext>
              </a:extLst>
            </p:cNvPr>
            <p:cNvSpPr txBox="1"/>
            <p:nvPr/>
          </p:nvSpPr>
          <p:spPr>
            <a:xfrm>
              <a:off x="2345436" y="3666913"/>
              <a:ext cx="1216152" cy="369332"/>
            </a:xfrm>
            <a:prstGeom prst="rect">
              <a:avLst/>
            </a:prstGeom>
            <a:noFill/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CN" sz="1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Gluons</a:t>
              </a:r>
              <a:endParaRPr kumimoji="1" lang="en-CN" sz="1800" b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34066C9A-75CD-3A49-9AE6-64AEFE0FFAEA}"/>
                </a:ext>
              </a:extLst>
            </p:cNvPr>
            <p:cNvSpPr/>
            <p:nvPr/>
          </p:nvSpPr>
          <p:spPr>
            <a:xfrm>
              <a:off x="2688336" y="3028619"/>
              <a:ext cx="873252" cy="327229"/>
            </a:xfrm>
            <a:prstGeom prst="roundRect">
              <a:avLst/>
            </a:prstGeom>
            <a:solidFill>
              <a:schemeClr val="accent6">
                <a:lumMod val="75000"/>
                <a:alpha val="38227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6D8BD55-1F6E-8F4A-AC95-A5A1978917FD}"/>
                </a:ext>
              </a:extLst>
            </p:cNvPr>
            <p:cNvSpPr/>
            <p:nvPr/>
          </p:nvSpPr>
          <p:spPr>
            <a:xfrm>
              <a:off x="4430377" y="3028618"/>
              <a:ext cx="648771" cy="358901"/>
            </a:xfrm>
            <a:prstGeom prst="roundRect">
              <a:avLst/>
            </a:prstGeom>
            <a:solidFill>
              <a:schemeClr val="accent6">
                <a:lumMod val="75000"/>
                <a:alpha val="38227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03F227-AEE4-6140-8424-A6F7179CE0F2}"/>
              </a:ext>
            </a:extLst>
          </p:cNvPr>
          <p:cNvGrpSpPr/>
          <p:nvPr/>
        </p:nvGrpSpPr>
        <p:grpSpPr>
          <a:xfrm>
            <a:off x="140420" y="3630956"/>
            <a:ext cx="7797534" cy="2577527"/>
            <a:chOff x="140420" y="3630956"/>
            <a:chExt cx="7797534" cy="257752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211D715-E3C5-3D4F-B704-638E3BC9A117}"/>
                </a:ext>
              </a:extLst>
            </p:cNvPr>
            <p:cNvGrpSpPr/>
            <p:nvPr/>
          </p:nvGrpSpPr>
          <p:grpSpPr>
            <a:xfrm>
              <a:off x="140420" y="4008887"/>
              <a:ext cx="4776601" cy="2199596"/>
              <a:chOff x="140420" y="4008887"/>
              <a:chExt cx="4776601" cy="2199596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1841349-54C6-504E-BAC7-76C9896391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420" y="4008887"/>
                <a:ext cx="4710980" cy="2199596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2B576B1-CE2A-9D45-B540-EF1DE55199FF}"/>
                  </a:ext>
                </a:extLst>
              </p:cNvPr>
              <p:cNvSpPr/>
              <p:nvPr/>
            </p:nvSpPr>
            <p:spPr>
              <a:xfrm>
                <a:off x="3723740" y="5064946"/>
                <a:ext cx="1193281" cy="11435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E7151FE-B838-0346-B55C-183B7CD98E42}"/>
                </a:ext>
              </a:extLst>
            </p:cNvPr>
            <p:cNvSpPr txBox="1"/>
            <p:nvPr/>
          </p:nvSpPr>
          <p:spPr>
            <a:xfrm>
              <a:off x="3968441" y="3630956"/>
              <a:ext cx="3969513" cy="400110"/>
            </a:xfrm>
            <a:prstGeom prst="rect">
              <a:avLst/>
            </a:prstGeom>
            <a:noFill/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CN" sz="2000" b="1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No free quarks/gluons but hadrons</a:t>
              </a:r>
              <a:endParaRPr kumimoji="1" lang="en-CN" sz="1800" b="1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D285488-8AC1-EB44-8898-E382573DA9E1}"/>
              </a:ext>
            </a:extLst>
          </p:cNvPr>
          <p:cNvGrpSpPr/>
          <p:nvPr/>
        </p:nvGrpSpPr>
        <p:grpSpPr>
          <a:xfrm>
            <a:off x="5109542" y="4008886"/>
            <a:ext cx="3365853" cy="2404220"/>
            <a:chOff x="5109542" y="4008886"/>
            <a:chExt cx="3365853" cy="240422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3CF11BA-AF02-A148-A443-37314389C596}"/>
                </a:ext>
              </a:extLst>
            </p:cNvPr>
            <p:cNvGrpSpPr/>
            <p:nvPr/>
          </p:nvGrpSpPr>
          <p:grpSpPr>
            <a:xfrm>
              <a:off x="5109542" y="4008886"/>
              <a:ext cx="3268770" cy="2259747"/>
              <a:chOff x="5109542" y="4008886"/>
              <a:chExt cx="3268770" cy="2259747"/>
            </a:xfrm>
          </p:grpSpPr>
          <p:pic>
            <p:nvPicPr>
              <p:cNvPr id="31" name="图片 49">
                <a:extLst>
                  <a:ext uri="{FF2B5EF4-FFF2-40B4-BE49-F238E27FC236}">
                    <a16:creationId xmlns:a16="http://schemas.microsoft.com/office/drawing/2014/main" id="{44287B70-22CC-3A48-A880-9975A1AD3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09542" y="4069037"/>
                <a:ext cx="2707195" cy="2199596"/>
              </a:xfrm>
              <a:prstGeom prst="rect">
                <a:avLst/>
              </a:prstGeom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1398528-B837-E141-ADE5-11DE602CB121}"/>
                  </a:ext>
                </a:extLst>
              </p:cNvPr>
              <p:cNvSpPr/>
              <p:nvPr/>
            </p:nvSpPr>
            <p:spPr>
              <a:xfrm>
                <a:off x="5549900" y="4008886"/>
                <a:ext cx="1638192" cy="648000"/>
              </a:xfrm>
              <a:prstGeom prst="ellipse">
                <a:avLst/>
              </a:prstGeom>
              <a:ln>
                <a:solidFill>
                  <a:srgbClr val="2A00FF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60DCEC-47FE-D745-8140-0E39CEB5AF06}"/>
                  </a:ext>
                </a:extLst>
              </p:cNvPr>
              <p:cNvSpPr txBox="1"/>
              <p:nvPr/>
            </p:nvSpPr>
            <p:spPr>
              <a:xfrm>
                <a:off x="7282783" y="4025084"/>
                <a:ext cx="1095529" cy="555730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kumimoji="1" lang="en-US" altLang="zh-CN" sz="18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Matter in Universe</a:t>
                </a:r>
                <a:endParaRPr lang="en-CN" dirty="0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5AF2A1A-29BE-DB43-BEE2-4D36F0A475FE}"/>
                </a:ext>
              </a:extLst>
            </p:cNvPr>
            <p:cNvSpPr txBox="1"/>
            <p:nvPr/>
          </p:nvSpPr>
          <p:spPr>
            <a:xfrm>
              <a:off x="6795461" y="6088209"/>
              <a:ext cx="1679934" cy="324897"/>
            </a:xfrm>
            <a:prstGeom prst="rect">
              <a:avLst/>
            </a:prstGeom>
            <a:noFill/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kumimoji="1" lang="en-US" altLang="zh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Baryon octet</a:t>
              </a:r>
              <a:endParaRPr lang="en-CN" dirty="0"/>
            </a:p>
          </p:txBody>
        </p:sp>
      </p:grpSp>
    </p:spTree>
    <p:extLst>
      <p:ext uri="{BB962C8B-B14F-4D97-AF65-F5344CB8AC3E}">
        <p14:creationId xmlns:p14="http://schemas.microsoft.com/office/powerpoint/2010/main" val="200876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9053" y="47709"/>
                <a:ext cx="8109010" cy="496530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Di-</a:t>
                </a:r>
                <a14:m>
                  <m:oMath xmlns:m="http://schemas.openxmlformats.org/officeDocument/2006/math"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mass</a:t>
                </a:r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modeling</a:t>
                </a:r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(I)</a:t>
                </a:r>
                <a:endParaRPr kumimoji="1" lang="zh-CN" altLang="en-US" sz="32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053" y="47709"/>
                <a:ext cx="8109010" cy="496530"/>
              </a:xfrm>
              <a:blipFill>
                <a:blip r:embed="rId3"/>
                <a:stretch>
                  <a:fillRect l="-1875" t="-27500" b="-425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1182" y="621377"/>
                <a:ext cx="8109010" cy="5154355"/>
              </a:xfrm>
            </p:spPr>
            <p:txBody>
              <a:bodyPr>
                <a:normAutofit/>
              </a:bodyPr>
              <a:lstStyle/>
              <a:p>
                <a:pPr marL="216000" indent="-216000">
                  <a:lnSpc>
                    <a:spcPts val="2500"/>
                  </a:lnSpc>
                  <a:spcBef>
                    <a:spcPts val="100"/>
                  </a:spcBef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SPS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and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DPS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continua</a:t>
                </a:r>
              </a:p>
              <a:p>
                <a:pPr indent="-216000">
                  <a:lnSpc>
                    <a:spcPts val="2500"/>
                  </a:lnSpc>
                  <a:spcBef>
                    <a:spcPts val="100"/>
                  </a:spcBef>
                </a:pPr>
                <a:r>
                  <a:rPr kumimoji="1" lang="en-US" altLang="zh-CN" sz="2000" dirty="0" err="1">
                    <a:latin typeface="Times New Roman" charset="0"/>
                    <a:ea typeface="Times New Roman" charset="0"/>
                    <a:cs typeface="Times New Roman" charset="0"/>
                  </a:rPr>
                  <a:t>Breit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-Wigner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(BW) functions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for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peaking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structures</a:t>
                </a:r>
              </a:p>
              <a:p>
                <a:pPr marL="717762" lvl="1" indent="-285750">
                  <a:lnSpc>
                    <a:spcPts val="2500"/>
                  </a:lnSpc>
                  <a:spcBef>
                    <a:spcPts val="100"/>
                  </a:spcBef>
                  <a:buFont typeface="Wingdings" pitchFamily="2" charset="2"/>
                  <a:buChar char="Ø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Threshold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structure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zh-CN" sz="1800" dirty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6.2−6.8</m:t>
                    </m:r>
                  </m:oMath>
                </a14:m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GeV):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two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BWs,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significance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&gt;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6</m:t>
                    </m:r>
                    <m:r>
                      <a:rPr kumimoji="1" lang="zh-CN" altLang="en-US" sz="1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kumimoji="1" lang="en-US" altLang="zh-CN" sz="18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𝜎</m:t>
                    </m:r>
                  </m:oMath>
                </a14:m>
                <a:endParaRPr kumimoji="1" lang="en-US" altLang="zh-CN" sz="18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717762" lvl="1" indent="-285750">
                  <a:lnSpc>
                    <a:spcPts val="2500"/>
                  </a:lnSpc>
                  <a:spcBef>
                    <a:spcPts val="100"/>
                  </a:spcBef>
                  <a:buFont typeface="Wingdings" pitchFamily="2" charset="2"/>
                  <a:buChar char="Ø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Structure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at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6.9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GeV: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single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BW,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significance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&gt;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5</m:t>
                    </m:r>
                    <m:r>
                      <a:rPr kumimoji="1" lang="zh-CN" altLang="en-US" sz="1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kumimoji="1" lang="en-US" altLang="zh-CN" sz="18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𝜎</m:t>
                    </m:r>
                  </m:oMath>
                </a14:m>
                <a:endParaRPr kumimoji="1" lang="en-US" altLang="zh-CN" sz="18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717762" lvl="1" indent="-285750">
                  <a:lnSpc>
                    <a:spcPts val="2500"/>
                  </a:lnSpc>
                  <a:spcBef>
                    <a:spcPts val="100"/>
                  </a:spcBef>
                  <a:buFont typeface="Wingdings" pitchFamily="2" charset="2"/>
                  <a:buChar char="Ø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Hint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at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7.2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GeV: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significance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&lt;</a:t>
                </a:r>
                <a:r>
                  <a:rPr kumimoji="1" lang="zh-CN" altLang="en-US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1</m:t>
                    </m:r>
                    <m:r>
                      <a:rPr kumimoji="1" lang="zh-CN" altLang="en-US" sz="1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kumimoji="1" lang="en-US" altLang="zh-CN" sz="18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𝜎</m:t>
                    </m:r>
                  </m:oMath>
                </a14:m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1182" y="621377"/>
                <a:ext cx="8109010" cy="5154355"/>
              </a:xfrm>
              <a:blipFill>
                <a:blip r:embed="rId4"/>
                <a:stretch>
                  <a:fillRect l="-782" t="-49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30</a:t>
            </a:fld>
            <a:endParaRPr kumimoji="1" lang="zh-CN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84D801-42CE-644C-BF32-4959AFE704E0}"/>
              </a:ext>
            </a:extLst>
          </p:cNvPr>
          <p:cNvGrpSpPr/>
          <p:nvPr/>
        </p:nvGrpSpPr>
        <p:grpSpPr>
          <a:xfrm>
            <a:off x="4928633" y="3690994"/>
            <a:ext cx="3712128" cy="736901"/>
            <a:chOff x="1665630" y="2159631"/>
            <a:chExt cx="3712128" cy="73690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618622-0EE3-AC4C-B73D-35D872585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630" y="2159631"/>
              <a:ext cx="3712128" cy="42545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0114687-41B3-4141-99B8-AA9930190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5379" y="2491286"/>
              <a:ext cx="3117279" cy="405246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FED5063-0286-FF4F-9EF2-1707614153D1}"/>
              </a:ext>
            </a:extLst>
          </p:cNvPr>
          <p:cNvSpPr/>
          <p:nvPr/>
        </p:nvSpPr>
        <p:spPr>
          <a:xfrm>
            <a:off x="2786912" y="3791660"/>
            <a:ext cx="315311" cy="872359"/>
          </a:xfrm>
          <a:prstGeom prst="rect">
            <a:avLst/>
          </a:prstGeom>
          <a:solidFill>
            <a:schemeClr val="accent2">
              <a:lumMod val="75000"/>
              <a:alpha val="26000"/>
            </a:schemeClr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2EF322-0A29-C94B-8B1B-79B9C9DF4AE7}"/>
              </a:ext>
            </a:extLst>
          </p:cNvPr>
          <p:cNvGrpSpPr/>
          <p:nvPr/>
        </p:nvGrpSpPr>
        <p:grpSpPr>
          <a:xfrm>
            <a:off x="23124" y="2618751"/>
            <a:ext cx="5318543" cy="3576390"/>
            <a:chOff x="101182" y="2831602"/>
            <a:chExt cx="5025324" cy="332813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FFDE95-0025-BF47-A937-DF5B7C656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182" y="2831602"/>
              <a:ext cx="4639708" cy="297448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77C361-9A3E-3343-B42D-957B597CF4CE}"/>
                </a:ext>
              </a:extLst>
            </p:cNvPr>
            <p:cNvSpPr txBox="1"/>
            <p:nvPr/>
          </p:nvSpPr>
          <p:spPr>
            <a:xfrm>
              <a:off x="799786" y="5787401"/>
              <a:ext cx="4326720" cy="37233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kumimoji="1" lang="en-US" altLang="zh-CN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Difficult</a:t>
              </a:r>
              <a:r>
                <a:rPr kumimoji="1" lang="zh-CN" altLang="en-US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to</a:t>
              </a:r>
              <a:r>
                <a:rPr kumimoji="1" lang="zh-CN" altLang="en-US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model</a:t>
              </a:r>
              <a:r>
                <a:rPr kumimoji="1" lang="zh-CN" altLang="en-US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the</a:t>
              </a:r>
              <a:r>
                <a:rPr kumimoji="1" lang="zh-CN" altLang="en-US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dip</a:t>
              </a:r>
              <a:r>
                <a:rPr kumimoji="1"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at</a:t>
              </a:r>
              <a:r>
                <a:rPr kumimoji="1"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6.8</a:t>
              </a:r>
              <a:r>
                <a:rPr kumimoji="1"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GeV</a:t>
              </a:r>
              <a:r>
                <a:rPr kumimoji="1"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!</a:t>
              </a:r>
              <a:r>
                <a:rPr kumimoji="1" lang="zh-CN" altLang="en-US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endParaRPr kumimoji="1"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C508B8F-E232-4C4C-A9BB-87D80579D7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2243" y="4803137"/>
              <a:ext cx="89177" cy="983938"/>
            </a:xfrm>
            <a:prstGeom prst="straightConnector1">
              <a:avLst/>
            </a:prstGeom>
            <a:ln w="2222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66579D4-CA50-4541-B7C7-4D4DB611194D}"/>
              </a:ext>
            </a:extLst>
          </p:cNvPr>
          <p:cNvSpPr/>
          <p:nvPr/>
        </p:nvSpPr>
        <p:spPr>
          <a:xfrm>
            <a:off x="5525378" y="4844204"/>
            <a:ext cx="2518638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Science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Bulletin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65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(2020)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1983</a:t>
            </a:r>
            <a:endParaRPr kumimoji="1" lang="en-CN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20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40527"/>
                <a:ext cx="8109010" cy="496530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Di-</a:t>
                </a:r>
                <a14:m>
                  <m:oMath xmlns:m="http://schemas.openxmlformats.org/officeDocument/2006/math"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mass</a:t>
                </a:r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modeling</a:t>
                </a:r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(II)</a:t>
                </a:r>
                <a:endParaRPr kumimoji="1" lang="zh-CN" altLang="en-US" sz="32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40527"/>
                <a:ext cx="8109010" cy="496530"/>
              </a:xfrm>
              <a:blipFill>
                <a:blip r:embed="rId3"/>
                <a:stretch>
                  <a:fillRect l="-1878" t="-30000" b="-40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5695" y="626333"/>
                <a:ext cx="8109010" cy="5154355"/>
              </a:xfrm>
            </p:spPr>
            <p:txBody>
              <a:bodyPr>
                <a:normAutofit/>
              </a:bodyPr>
              <a:lstStyle/>
              <a:p>
                <a:pPr indent="-216000">
                  <a:lnSpc>
                    <a:spcPts val="2500"/>
                  </a:lnSpc>
                  <a:spcBef>
                    <a:spcPts val="100"/>
                  </a:spcBef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wide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BW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interfering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SPS,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second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BW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for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6.9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GeV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peak</a:t>
                </a:r>
              </a:p>
              <a:p>
                <a:pPr lvl="1" indent="-216000">
                  <a:lnSpc>
                    <a:spcPts val="2500"/>
                  </a:lnSpc>
                  <a:spcBef>
                    <a:spcPts val="100"/>
                  </a:spcBef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Fit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quality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improve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from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𝑃</m:t>
                    </m:r>
                    <m:d>
                      <m:d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𝜒</m:t>
                            </m:r>
                          </m:e>
                          <m:sup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=4.6%</m:t>
                    </m:r>
                  </m:oMath>
                </a14:m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to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15.5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%</m:t>
                    </m:r>
                  </m:oMath>
                </a14:m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lvl="1" indent="-216000">
                  <a:lnSpc>
                    <a:spcPts val="2500"/>
                  </a:lnSpc>
                  <a:spcBef>
                    <a:spcPts val="100"/>
                  </a:spcBef>
                  <a:buClr>
                    <a:schemeClr val="tx1"/>
                  </a:buClr>
                </a:pP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Caveat:</a:t>
                </a:r>
                <a:r>
                  <a:rPr kumimoji="1"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too</a:t>
                </a:r>
                <a:r>
                  <a:rPr kumimoji="1"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simple,</a:t>
                </a:r>
                <a:r>
                  <a:rPr kumimoji="1"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SPS</a:t>
                </a:r>
                <a:r>
                  <a:rPr kumimoji="1"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assumed</a:t>
                </a:r>
                <a:r>
                  <a:rPr kumimoji="1"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to</a:t>
                </a:r>
                <a:r>
                  <a:rPr kumimoji="1"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have</a:t>
                </a:r>
                <a:r>
                  <a:rPr kumimoji="1"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</m:e>
                      <m:sup>
                        <m:r>
                          <a:rPr kumimoji="1" lang="en-US" altLang="zh-CN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sup>
                    </m:sSup>
                  </m:oMath>
                </a14:m>
                <a:r>
                  <a:rPr kumimoji="1"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of</a:t>
                </a:r>
                <a:r>
                  <a:rPr kumimoji="1"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kumimoji="1"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wide</a:t>
                </a:r>
                <a:r>
                  <a:rPr kumimoji="1" lang="zh-CN" altLang="en-US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BW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00"/>
                  </a:spcBef>
                  <a:buNone/>
                </a:pPr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695" y="626333"/>
                <a:ext cx="8109010" cy="5154355"/>
              </a:xfrm>
              <a:blipFill>
                <a:blip r:embed="rId4"/>
                <a:stretch>
                  <a:fillRect l="-625" t="-73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31</a:t>
            </a:fld>
            <a:endParaRPr kumimoji="1" lang="zh-CN" alt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506007-85C1-AD49-8C9B-3141B8305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684" y="2605696"/>
            <a:ext cx="5243387" cy="33851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6D37587-011E-DD47-BDD9-216FA7BFAF28}"/>
                  </a:ext>
                </a:extLst>
              </p:cNvPr>
              <p:cNvSpPr txBox="1"/>
              <p:nvPr/>
            </p:nvSpPr>
            <p:spPr>
              <a:xfrm>
                <a:off x="302217" y="5558280"/>
                <a:ext cx="2141099" cy="64633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charset="0"/>
                      </a:rPr>
                      <m:t>𝑚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charset="0"/>
                      </a:rPr>
                      <m:t>=6741</m:t>
                    </m:r>
                    <m:r>
                      <a:rPr kumimoji="1" lang="zh-CN" altLang="en-US" sz="1800" b="0" i="0" smtClean="0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1800" b="0" i="0" smtClean="0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charset="0"/>
                      </a:rPr>
                      <m:t>Me</m:t>
                    </m:r>
                    <m:r>
                      <m:rPr>
                        <m:sty m:val="p"/>
                      </m:rPr>
                      <a:rPr kumimoji="1" lang="en-US" altLang="zh-CN" sz="1800" i="1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charset="0"/>
                      </a:rPr>
                      <m:t>V</m:t>
                    </m:r>
                    <m:r>
                      <m:rPr>
                        <m:lit/>
                      </m:rPr>
                      <a:rPr kumimoji="1" lang="en-US" altLang="zh-CN" sz="1800" b="0" i="1" smtClean="0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charset="0"/>
                      </a:rPr>
                      <m:t>/</m:t>
                    </m:r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  <m:t>𝑐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sz="1800" b="0" dirty="0">
                    <a:latin typeface="SimHei" panose="02010609060101010101" pitchFamily="49" charset="-122"/>
                    <a:ea typeface="SimHei" panose="02010609060101010101" pitchFamily="49" charset="-122"/>
                    <a:cs typeface="Times New Roman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Γ</m:t>
                    </m:r>
                    <m:r>
                      <a:rPr kumimoji="1"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=288</m:t>
                    </m:r>
                    <m:r>
                      <a:rPr kumimoji="1"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1800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charset="0"/>
                      </a:rPr>
                      <m:t>Me</m:t>
                    </m:r>
                    <m:r>
                      <m:rPr>
                        <m:sty m:val="p"/>
                      </m:rPr>
                      <a:rPr kumimoji="1" lang="en-US" altLang="zh-CN" sz="1800" i="1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charset="0"/>
                      </a:rPr>
                      <m:t>V</m:t>
                    </m:r>
                    <m:r>
                      <m:rPr>
                        <m:lit/>
                      </m:rPr>
                      <a:rPr kumimoji="1" lang="en-US" altLang="zh-CN" sz="1800" i="1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charset="0"/>
                      </a:rPr>
                      <m:t>/</m:t>
                    </m:r>
                    <m:sSup>
                      <m:s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  <m:t>𝑐</m:t>
                        </m:r>
                      </m:e>
                      <m:sup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CN" sz="1800" dirty="0">
                    <a:latin typeface="SimHei" panose="02010609060101010101" pitchFamily="49" charset="-122"/>
                    <a:ea typeface="SimHei" panose="02010609060101010101" pitchFamily="49" charset="-122"/>
                    <a:cs typeface="Times New Roman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6D37587-011E-DD47-BDD9-216FA7BFAF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217" y="5558280"/>
                <a:ext cx="2141099" cy="646331"/>
              </a:xfrm>
              <a:prstGeom prst="rect">
                <a:avLst/>
              </a:prstGeom>
              <a:blipFill>
                <a:blip r:embed="rId6"/>
                <a:stretch>
                  <a:fillRect b="-7547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983169F-486C-6849-A1A5-CACAACCB7198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2443316" y="5476186"/>
            <a:ext cx="1076022" cy="40526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0A1F867-3C99-344C-A758-19367396C57A}"/>
              </a:ext>
            </a:extLst>
          </p:cNvPr>
          <p:cNvSpPr txBox="1"/>
          <p:nvPr/>
        </p:nvSpPr>
        <p:spPr>
          <a:xfrm>
            <a:off x="631838" y="5222051"/>
            <a:ext cx="1206741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Wide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BW</a:t>
            </a:r>
            <a:endParaRPr kumimoji="1" lang="en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E179EE5-167A-4745-AAA3-3435E0DEF896}"/>
              </a:ext>
            </a:extLst>
          </p:cNvPr>
          <p:cNvGrpSpPr>
            <a:grpSpLocks noChangeAspect="1"/>
          </p:cNvGrpSpPr>
          <p:nvPr/>
        </p:nvGrpSpPr>
        <p:grpSpPr>
          <a:xfrm>
            <a:off x="2021886" y="1764050"/>
            <a:ext cx="3935498" cy="830775"/>
            <a:chOff x="2002631" y="2911933"/>
            <a:chExt cx="5224227" cy="110284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394BD94-D7BD-D446-B2E1-11A981419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02631" y="2911933"/>
              <a:ext cx="5224227" cy="65839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21F6AB4-EDF0-1D44-867A-6EC632301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14410" y="3465294"/>
              <a:ext cx="4381742" cy="54947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52A4276-D2A9-504B-B096-5CC7E88A1374}"/>
              </a:ext>
            </a:extLst>
          </p:cNvPr>
          <p:cNvSpPr/>
          <p:nvPr/>
        </p:nvSpPr>
        <p:spPr>
          <a:xfrm>
            <a:off x="5957384" y="2391959"/>
            <a:ext cx="2518638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Science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Bulletin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65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(2020)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1983</a:t>
            </a:r>
            <a:endParaRPr kumimoji="1" lang="en-CN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059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51" y="56083"/>
            <a:ext cx="8109010" cy="496530"/>
          </a:xfrm>
        </p:spPr>
        <p:txBody>
          <a:bodyPr>
            <a:noAutofit/>
          </a:bodyPr>
          <a:lstStyle/>
          <a:p>
            <a:r>
              <a:rPr kumimoji="1"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Other</a:t>
            </a:r>
            <a:r>
              <a:rPr kumimoji="1" lang="zh-CN" alt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models</a:t>
            </a:r>
            <a:endParaRPr kumimoji="1" lang="zh-CN" alt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3306" y="624613"/>
                <a:ext cx="8109010" cy="5244164"/>
              </a:xfrm>
            </p:spPr>
            <p:txBody>
              <a:bodyPr>
                <a:normAutofit/>
              </a:bodyPr>
              <a:lstStyle/>
              <a:p>
                <a:pPr marL="400054" indent="-400050">
                  <a:lnSpc>
                    <a:spcPts val="2500"/>
                  </a:lnSpc>
                  <a:spcBef>
                    <a:spcPts val="100"/>
                  </a:spcBef>
                  <a:buFont typeface="+mj-lt"/>
                  <a:buAutoNum type="romanUcPeriod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One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BW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for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threshold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structure + X(6900), w/o interference,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𝑃</m:t>
                    </m:r>
                    <m:d>
                      <m:d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𝜒</m:t>
                            </m:r>
                          </m:e>
                          <m:sup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1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2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%</m:t>
                    </m:r>
                  </m:oMath>
                </a14:m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400054" indent="-400050">
                  <a:lnSpc>
                    <a:spcPts val="2500"/>
                  </a:lnSpc>
                  <a:spcBef>
                    <a:spcPts val="100"/>
                  </a:spcBef>
                  <a:buFont typeface="+mj-lt"/>
                  <a:buAutoNum type="romanUcPeriod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Only one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BW,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interfering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SPS,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𝑃</m:t>
                    </m:r>
                    <m:d>
                      <m:d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𝜒</m:t>
                            </m:r>
                          </m:e>
                          <m:sup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2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8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%</m:t>
                    </m:r>
                  </m:oMath>
                </a14:m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400054" indent="-400050">
                  <a:lnSpc>
                    <a:spcPts val="2500"/>
                  </a:lnSpc>
                  <a:spcBef>
                    <a:spcPts val="100"/>
                  </a:spcBef>
                  <a:buFont typeface="+mj-lt"/>
                  <a:buAutoNum type="romanUcPeriod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Threshold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structure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due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to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feed-down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decays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of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excited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 err="1">
                    <a:latin typeface="Times New Roman" charset="0"/>
                    <a:ea typeface="Times New Roman" charset="0"/>
                    <a:cs typeface="Times New Roman" charset="0"/>
                  </a:rPr>
                  <a:t>charmonia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(e.g.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𝜒</m:t>
                        </m:r>
                      </m:e>
                      <m: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</a:p>
              <a:p>
                <a:pPr marL="400054" indent="-400050">
                  <a:lnSpc>
                    <a:spcPts val="2500"/>
                  </a:lnSpc>
                  <a:spcBef>
                    <a:spcPts val="100"/>
                  </a:spcBef>
                  <a:buFont typeface="+mj-lt"/>
                  <a:buAutoNum type="romanUcPeriod"/>
                </a:pP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Including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a component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for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7.2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GeV</a:t>
                </a:r>
                <a:r>
                  <a:rPr kumimoji="1" lang="zh-CN" alt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latin typeface="Times New Roman" charset="0"/>
                    <a:ea typeface="Times New Roman" charset="0"/>
                    <a:cs typeface="Times New Roman" charset="0"/>
                  </a:rPr>
                  <a:t>peak</a:t>
                </a:r>
              </a:p>
              <a:p>
                <a:pPr marL="400054" indent="-400050">
                  <a:lnSpc>
                    <a:spcPts val="2000"/>
                  </a:lnSpc>
                  <a:spcBef>
                    <a:spcPts val="100"/>
                  </a:spcBef>
                  <a:buFont typeface="+mj-lt"/>
                  <a:buAutoNum type="romanUcPeriod"/>
                </a:pPr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indent="-216000">
                  <a:lnSpc>
                    <a:spcPct val="150000"/>
                  </a:lnSpc>
                  <a:spcBef>
                    <a:spcPts val="100"/>
                  </a:spcBef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4" indent="0">
                  <a:lnSpc>
                    <a:spcPct val="150000"/>
                  </a:lnSpc>
                  <a:spcBef>
                    <a:spcPts val="100"/>
                  </a:spcBef>
                  <a:buNone/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00"/>
                  </a:spcBef>
                  <a:buNone/>
                </a:pPr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3306" y="624613"/>
                <a:ext cx="8109010" cy="5244164"/>
              </a:xfrm>
              <a:blipFill>
                <a:blip r:embed="rId3"/>
                <a:stretch>
                  <a:fillRect l="-46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32</a:t>
            </a:fld>
            <a:endParaRPr kumimoji="1" lang="zh-CN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5EA529-F1AF-C44B-A616-FA0C174E28F1}"/>
              </a:ext>
            </a:extLst>
          </p:cNvPr>
          <p:cNvGrpSpPr/>
          <p:nvPr/>
        </p:nvGrpSpPr>
        <p:grpSpPr>
          <a:xfrm>
            <a:off x="1135427" y="2093431"/>
            <a:ext cx="6369907" cy="4103291"/>
            <a:chOff x="1010751" y="1766686"/>
            <a:chExt cx="5957660" cy="36565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C614C98-08D4-A24E-8B56-7279DE59A19E}"/>
                </a:ext>
              </a:extLst>
            </p:cNvPr>
            <p:cNvGrpSpPr/>
            <p:nvPr/>
          </p:nvGrpSpPr>
          <p:grpSpPr>
            <a:xfrm>
              <a:off x="1010751" y="1766686"/>
              <a:ext cx="5957660" cy="3656532"/>
              <a:chOff x="1010751" y="1766686"/>
              <a:chExt cx="5957660" cy="365653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D4A7591-FA35-A740-BDE1-01A9449A520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35955" y="1808423"/>
                <a:ext cx="5932456" cy="3614795"/>
                <a:chOff x="936020" y="2092175"/>
                <a:chExt cx="6694925" cy="4079395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50531823-104D-3F4F-BA3E-9E3A3CDC81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8393"/>
                <a:stretch/>
              </p:blipFill>
              <p:spPr>
                <a:xfrm>
                  <a:off x="4508635" y="2092175"/>
                  <a:ext cx="3112108" cy="2000913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A607085B-D4E1-AE4E-A58D-8A90BFA840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422865" y="4110622"/>
                  <a:ext cx="3208080" cy="2060948"/>
                </a:xfrm>
                <a:prstGeom prst="rect">
                  <a:avLst/>
                </a:prstGeom>
              </p:spPr>
            </p:pic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298CBCAA-3DF5-4E4E-B882-DE1430B25587}"/>
                    </a:ext>
                  </a:extLst>
                </p:cNvPr>
                <p:cNvGrpSpPr/>
                <p:nvPr/>
              </p:nvGrpSpPr>
              <p:grpSpPr>
                <a:xfrm>
                  <a:off x="936020" y="4151103"/>
                  <a:ext cx="5331037" cy="2018934"/>
                  <a:chOff x="936020" y="4151103"/>
                  <a:chExt cx="5331037" cy="2018934"/>
                </a:xfrm>
              </p:grpSpPr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39EE4E04-B120-BC48-B2A0-D00A3851F452}"/>
                      </a:ext>
                    </a:extLst>
                  </p:cNvPr>
                  <p:cNvGrpSpPr/>
                  <p:nvPr/>
                </p:nvGrpSpPr>
                <p:grpSpPr>
                  <a:xfrm>
                    <a:off x="936020" y="4151103"/>
                    <a:ext cx="3112108" cy="2018934"/>
                    <a:chOff x="941131" y="4189489"/>
                    <a:chExt cx="3112108" cy="2018934"/>
                  </a:xfrm>
                </p:grpSpPr>
                <p:pic>
                  <p:nvPicPr>
                    <p:cNvPr id="21" name="Picture 20">
                      <a:extLst>
                        <a:ext uri="{FF2B5EF4-FFF2-40B4-BE49-F238E27FC236}">
                          <a16:creationId xmlns:a16="http://schemas.microsoft.com/office/drawing/2014/main" id="{78C9D903-E032-FB40-8E54-A3D88FF7A7E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941131" y="4189489"/>
                      <a:ext cx="3112108" cy="201893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2B44BA5E-A491-B948-954A-5B1D66BE66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7441" y="4725410"/>
                      <a:ext cx="990627" cy="51321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endParaRPr lang="en-CN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</p:grp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2420E139-75EC-7A49-A372-56EDF604A1EE}"/>
                      </a:ext>
                    </a:extLst>
                  </p:cNvPr>
                  <p:cNvSpPr txBox="1"/>
                  <p:nvPr/>
                </p:nvSpPr>
                <p:spPr>
                  <a:xfrm>
                    <a:off x="5814437" y="4442217"/>
                    <a:ext cx="452620" cy="382067"/>
                  </a:xfrm>
                  <a:prstGeom prst="rect">
                    <a:avLst/>
                  </a:prstGeom>
                  <a:noFill/>
                  <a:ln>
                    <a:solidFill>
                      <a:srgbClr val="0070C0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kumimoji="1" lang="en-US" altLang="zh-CN" sz="16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IV</a:t>
                    </a:r>
                    <a:endParaRPr kumimoji="1" lang="en-CN" sz="2000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p:grpSp>
          </p:grp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FE28E10-E8A3-1C4F-8162-E877B6C667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1587" t="-1503" b="-1"/>
              <a:stretch/>
            </p:blipFill>
            <p:spPr>
              <a:xfrm>
                <a:off x="1010751" y="1766686"/>
                <a:ext cx="2757678" cy="1891896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1B52500-AB84-A44C-BFB5-D6A608ABDB7B}"/>
                  </a:ext>
                </a:extLst>
              </p:cNvPr>
              <p:cNvSpPr txBox="1"/>
              <p:nvPr/>
            </p:nvSpPr>
            <p:spPr>
              <a:xfrm>
                <a:off x="2339494" y="2089847"/>
                <a:ext cx="261610" cy="36933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endParaRPr kumimoji="1" lang="en-CN" sz="20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0B62F32-4AA1-684E-9332-A4E2DE3A02B3}"/>
                  </a:ext>
                </a:extLst>
              </p:cNvPr>
              <p:cNvSpPr txBox="1"/>
              <p:nvPr/>
            </p:nvSpPr>
            <p:spPr>
              <a:xfrm>
                <a:off x="5241977" y="2089847"/>
                <a:ext cx="338554" cy="36933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II</a:t>
                </a:r>
                <a:endParaRPr kumimoji="1" lang="en-CN" sz="20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DB1218E-F3C2-CA42-94E0-98A03187C82C}"/>
                </a:ext>
              </a:extLst>
            </p:cNvPr>
            <p:cNvSpPr txBox="1"/>
            <p:nvPr/>
          </p:nvSpPr>
          <p:spPr>
            <a:xfrm>
              <a:off x="2802042" y="4153748"/>
              <a:ext cx="415498" cy="369332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18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III</a:t>
              </a:r>
              <a:endParaRPr kumimoji="1" lang="en-CN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FE48D61-08AE-0F49-8477-BBE1B9DF3C3C}"/>
              </a:ext>
            </a:extLst>
          </p:cNvPr>
          <p:cNvSpPr/>
          <p:nvPr/>
        </p:nvSpPr>
        <p:spPr>
          <a:xfrm>
            <a:off x="5798477" y="1747791"/>
            <a:ext cx="2518638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Science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Bulletin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65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(2020)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1983</a:t>
            </a:r>
            <a:endParaRPr kumimoji="1" lang="en-CN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8840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06" y="62449"/>
            <a:ext cx="8109010" cy="496530"/>
          </a:xfrm>
        </p:spPr>
        <p:txBody>
          <a:bodyPr>
            <a:noAutofit/>
          </a:bodyPr>
          <a:lstStyle/>
          <a:p>
            <a:r>
              <a:rPr kumimoji="1"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Fits summary</a:t>
            </a:r>
            <a:r>
              <a:rPr kumimoji="1" lang="zh-CN" alt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kumimoji="1" lang="zh-CN" alt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structure</a:t>
            </a:r>
            <a:endParaRPr kumimoji="1" lang="zh-CN" alt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055" y="654689"/>
            <a:ext cx="8109010" cy="1152846"/>
          </a:xfrm>
        </p:spPr>
        <p:txBody>
          <a:bodyPr>
            <a:normAutofit/>
          </a:bodyPr>
          <a:lstStyle/>
          <a:p>
            <a:pPr indent="-216000">
              <a:lnSpc>
                <a:spcPts val="2500"/>
              </a:lnSpc>
              <a:spcBef>
                <a:spcPts val="100"/>
              </a:spcBef>
            </a:pP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Structure at threshold: one </a:t>
            </a:r>
            <a:r>
              <a:rPr kumimoji="1" lang="en-US" altLang="zh-CN" sz="1800" dirty="0">
                <a:latin typeface="Times New Roman" charset="0"/>
                <a:ea typeface="Times New Roman" charset="0"/>
                <a:cs typeface="Times New Roman" charset="0"/>
              </a:rPr>
              <a:t>BW, two BWs  or feed-down from excited states</a:t>
            </a:r>
          </a:p>
          <a:p>
            <a:pPr lvl="1" indent="-216000">
              <a:lnSpc>
                <a:spcPts val="2500"/>
              </a:lnSpc>
              <a:spcBef>
                <a:spcPts val="100"/>
              </a:spcBef>
            </a:pPr>
            <a:r>
              <a:rPr kumimoji="1" lang="en-US" altLang="zh-CN" dirty="0">
                <a:latin typeface="Times New Roman" charset="0"/>
                <a:ea typeface="Times New Roman" charset="0"/>
                <a:cs typeface="Times New Roman" charset="0"/>
              </a:rPr>
              <a:t>Interference between a BW and SPS preferred</a:t>
            </a:r>
          </a:p>
          <a:p>
            <a:pPr indent="-216000">
              <a:lnSpc>
                <a:spcPts val="2500"/>
              </a:lnSpc>
              <a:spcBef>
                <a:spcPts val="100"/>
              </a:spcBef>
            </a:pP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Structure at 6.9 GeV: </a:t>
            </a:r>
            <a:r>
              <a:rPr kumimoji="1" lang="en-US" altLang="zh-CN" sz="18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consistent with a BW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33</a:t>
            </a:fld>
            <a:endParaRPr kumimoji="1" lang="zh-CN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1A9974-A853-D84D-8405-C38DC7A19B62}"/>
              </a:ext>
            </a:extLst>
          </p:cNvPr>
          <p:cNvSpPr/>
          <p:nvPr/>
        </p:nvSpPr>
        <p:spPr>
          <a:xfrm>
            <a:off x="135846" y="4931786"/>
            <a:ext cx="4431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100"/>
              </a:spcBef>
            </a:pPr>
            <a:r>
              <a:rPr kumimoji="1" lang="en-US" altLang="zh-CN" sz="1200" dirty="0">
                <a:latin typeface="Times New Roman" charset="0"/>
                <a:ea typeface="Times New Roman" charset="0"/>
                <a:cs typeface="Times New Roman" charset="0"/>
              </a:rPr>
              <a:t>[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PRL102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(2009)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114039,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PRD102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(2020)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114030, PRD102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(2020)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074003, EPJC80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(2020)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871,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PRD102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(2020)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114039, arXiv2006.13756,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2009.08376,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PRL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126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(2021)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132001,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PRD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103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(2021)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014001,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PRD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104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(2021)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014018,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PRD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103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(2021)</a:t>
            </a:r>
            <a:r>
              <a:rPr kumimoji="1" lang="zh-CN" altLang="en-US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05163…]</a:t>
            </a:r>
            <a:endParaRPr kumimoji="1" lang="en-US" altLang="zh-CN" sz="140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037D9D-6BA5-234E-AA70-B549BD635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784" y="3348922"/>
            <a:ext cx="3784769" cy="25820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8F9DC3-7175-094E-8E1B-17AC487545B6}"/>
                  </a:ext>
                </a:extLst>
              </p:cNvPr>
              <p:cNvSpPr txBox="1"/>
              <p:nvPr/>
            </p:nvSpPr>
            <p:spPr>
              <a:xfrm>
                <a:off x="144345" y="3197223"/>
                <a:ext cx="4388222" cy="1577355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:pPr marL="216000" indent="-216000">
                  <a:lnSpc>
                    <a:spcPct val="150000"/>
                  </a:lnSpc>
                  <a:spcBef>
                    <a:spcPts val="1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Interpretation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of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states</a:t>
                </a:r>
              </a:p>
              <a:p>
                <a:pPr marL="501758" lvl="1" indent="-285750">
                  <a:spcBef>
                    <a:spcPts val="100"/>
                  </a:spcBef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kumimoji="1"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(6900)</m:t>
                    </m:r>
                  </m:oMath>
                </a14:m>
                <a:r>
                  <a:rPr kumimoji="1"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may</a:t>
                </a:r>
                <a:r>
                  <a:rPr kumimoji="1" lang="zh-CN" alt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be</a:t>
                </a:r>
                <a:r>
                  <a:rPr kumimoji="1" lang="zh-CN" alt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P- or 2S-wave</a:t>
                </a:r>
                <a:r>
                  <a:rPr kumimoji="1" lang="zh-CN" alt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state</a:t>
                </a:r>
              </a:p>
              <a:p>
                <a:pPr marL="501758" lvl="1" indent="-285750">
                  <a:spcBef>
                    <a:spcPts val="100"/>
                  </a:spcBef>
                  <a:buFont typeface="Wingdings" pitchFamily="2" charset="2"/>
                  <a:buChar char="Ø"/>
                </a:pPr>
                <a:r>
                  <a:rPr kumimoji="1" lang="en-US" altLang="zh-CN" sz="16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Broad</a:t>
                </a:r>
                <a:r>
                  <a:rPr kumimoji="1" lang="zh-CN" altLang="en-US" sz="16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structure at threshold</a:t>
                </a:r>
                <a:r>
                  <a:rPr kumimoji="1" lang="zh-CN" altLang="en-US" sz="16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in</a:t>
                </a:r>
                <a:r>
                  <a:rPr kumimoji="1" lang="zh-CN" altLang="en-US" sz="16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region</a:t>
                </a:r>
                <a:r>
                  <a:rPr kumimoji="1" lang="zh-CN" altLang="en-US" sz="16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of</a:t>
                </a:r>
                <a:r>
                  <a:rPr kumimoji="1" lang="zh-CN" altLang="en-US" sz="16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 </a:t>
                </a:r>
                <a:r>
                  <a:rPr kumimoji="1" lang="en-US" altLang="zh-CN" sz="16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low</a:t>
                </a:r>
                <a:r>
                  <a:rPr kumimoji="1" lang="zh-CN" altLang="en-US" sz="16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lying</a:t>
                </a:r>
                <a:r>
                  <a:rPr kumimoji="1" lang="zh-CN" altLang="en-US" sz="16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states</a:t>
                </a:r>
                <a:r>
                  <a:rPr kumimoji="1" lang="zh-CN" altLang="en-US" sz="16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e>
                      <m: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p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,</m:t>
                    </m:r>
                    <m:r>
                      <a:rPr kumimoji="1" lang="zh-CN" altLang="en-US" sz="1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e>
                      <m: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+−</m:t>
                        </m:r>
                      </m:sup>
                    </m:sSup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…</m:t>
                    </m:r>
                  </m:oMath>
                </a14:m>
                <a:r>
                  <a:rPr kumimoji="1" lang="en-US" altLang="zh-CN" sz="16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)</a:t>
                </a:r>
                <a:r>
                  <a:rPr kumimoji="1" lang="zh-CN" altLang="en-US" sz="16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endParaRPr kumimoji="1" lang="en-US" altLang="zh-CN" sz="16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501758" lvl="1" indent="-285750">
                  <a:spcBef>
                    <a:spcPts val="100"/>
                  </a:spcBef>
                  <a:buFont typeface="Wingdings" pitchFamily="2" charset="2"/>
                  <a:buChar char="Ø"/>
                </a:pPr>
                <a:r>
                  <a:rPr kumimoji="1"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Coupled</a:t>
                </a:r>
                <a:r>
                  <a:rPr kumimoji="1" lang="zh-CN" alt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channel</a:t>
                </a:r>
                <a:r>
                  <a:rPr kumimoji="1" lang="zh-CN" alt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rescattering</a:t>
                </a:r>
                <a:r>
                  <a:rPr kumimoji="1"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8F9DC3-7175-094E-8E1B-17AC48754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45" y="3197223"/>
                <a:ext cx="4388222" cy="1577355"/>
              </a:xfrm>
              <a:prstGeom prst="rect">
                <a:avLst/>
              </a:prstGeom>
              <a:blipFill>
                <a:blip r:embed="rId4"/>
                <a:stretch>
                  <a:fillRect l="-862" b="-4800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8">
            <a:extLst>
              <a:ext uri="{FF2B5EF4-FFF2-40B4-BE49-F238E27FC236}">
                <a16:creationId xmlns:a16="http://schemas.microsoft.com/office/drawing/2014/main" id="{A997980C-B593-B24A-9762-AF22BC2BA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596" y="1297426"/>
            <a:ext cx="1508172" cy="149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A67B99-69B8-084D-B3D3-8197CD00CEAB}"/>
              </a:ext>
            </a:extLst>
          </p:cNvPr>
          <p:cNvSpPr txBox="1"/>
          <p:nvPr/>
        </p:nvSpPr>
        <p:spPr>
          <a:xfrm>
            <a:off x="5944390" y="6043774"/>
            <a:ext cx="1729962" cy="369332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Many t</a:t>
            </a:r>
            <a:r>
              <a:rPr kumimoji="1" lang="en-US" altLang="zh-CN" sz="1800" b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hresholds</a:t>
            </a:r>
            <a:endParaRPr kumimoji="1" lang="en-CN" sz="1800" b="0" dirty="0">
              <a:solidFill>
                <a:srgbClr val="FF0000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19A317-24A9-BC46-BF72-F6967B58714C}"/>
                  </a:ext>
                </a:extLst>
              </p:cNvPr>
              <p:cNvSpPr txBox="1"/>
              <p:nvPr/>
            </p:nvSpPr>
            <p:spPr>
              <a:xfrm rot="1890895">
                <a:off x="5314778" y="3087638"/>
                <a:ext cx="997388" cy="324000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2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sz="12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kumimoji="1" lang="en-US" sz="12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r>
                      <a:rPr kumimoji="1" lang="en-US" sz="12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sz="12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sz="12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kumimoji="1" lang="en-US" sz="12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r>
                      <a:rPr kumimoji="1" lang="en-US" sz="12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(2</m:t>
                    </m:r>
                    <m:r>
                      <a:rPr kumimoji="1" lang="en-US" sz="12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kumimoji="1" lang="en-US" sz="12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1" lang="en-CN" sz="1200" b="0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endParaRPr kumimoji="1" lang="en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19A317-24A9-BC46-BF72-F6967B587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90895">
                <a:off x="5314778" y="3087638"/>
                <a:ext cx="997388" cy="324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A350F3-323A-C744-9FFB-AD7281ECD414}"/>
                  </a:ext>
                </a:extLst>
              </p:cNvPr>
              <p:cNvSpPr txBox="1"/>
              <p:nvPr/>
            </p:nvSpPr>
            <p:spPr>
              <a:xfrm>
                <a:off x="6278141" y="3202066"/>
                <a:ext cx="836896" cy="276999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kumimoji="1"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kumimoji="1"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en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A350F3-323A-C744-9FFB-AD7281ECD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141" y="3202066"/>
                <a:ext cx="836896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533DDCF-0683-294B-8D10-FC90C6B872BB}"/>
                  </a:ext>
                </a:extLst>
              </p:cNvPr>
              <p:cNvSpPr txBox="1"/>
              <p:nvPr/>
            </p:nvSpPr>
            <p:spPr>
              <a:xfrm rot="2032808">
                <a:off x="6080852" y="3165483"/>
                <a:ext cx="836896" cy="360000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kumimoji="1"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kumimoji="1"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en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533DDCF-0683-294B-8D10-FC90C6B87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2808">
                <a:off x="6080852" y="3165483"/>
                <a:ext cx="836896" cy="360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B3E6E00-88A8-8540-8572-CE64286ED6BD}"/>
                  </a:ext>
                </a:extLst>
              </p:cNvPr>
              <p:cNvSpPr txBox="1"/>
              <p:nvPr/>
            </p:nvSpPr>
            <p:spPr>
              <a:xfrm rot="2032808">
                <a:off x="6564133" y="3112073"/>
                <a:ext cx="836896" cy="360000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sz="12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sz="12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sz="12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kumimoji="1" lang="en-US" sz="12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sz="12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sz="12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sz="12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sz="12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kumimoji="1" lang="en-US" sz="12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en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B3E6E00-88A8-8540-8572-CE64286ED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2808">
                <a:off x="6564133" y="3112073"/>
                <a:ext cx="836896" cy="36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038354-BF54-BA46-BED6-40284935ADBF}"/>
                  </a:ext>
                </a:extLst>
              </p:cNvPr>
              <p:cNvSpPr txBox="1"/>
              <p:nvPr/>
            </p:nvSpPr>
            <p:spPr>
              <a:xfrm rot="2032808">
                <a:off x="7396199" y="3192726"/>
                <a:ext cx="827662" cy="276999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sz="1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Ξ</m:t>
                          </m:r>
                        </m:e>
                        <m:sub>
                          <m:r>
                            <a:rPr kumimoji="1"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𝑐𝑐</m:t>
                          </m:r>
                        </m:sub>
                      </m:sSub>
                      <m: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sz="1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Ξ</m:t>
                          </m:r>
                        </m:e>
                        <m:sub>
                          <m:r>
                            <a:rPr kumimoji="1" 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𝑐𝑐</m:t>
                          </m:r>
                        </m:sub>
                      </m:sSub>
                    </m:oMath>
                  </m:oMathPara>
                </a14:m>
                <a:endParaRPr kumimoji="1" lang="en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038354-BF54-BA46-BED6-40284935A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2808">
                <a:off x="7396199" y="3192726"/>
                <a:ext cx="827662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D3F82E3-86D5-774D-90B3-D1DFE86C5D55}"/>
                  </a:ext>
                </a:extLst>
              </p:cNvPr>
              <p:cNvSpPr txBox="1"/>
              <p:nvPr/>
            </p:nvSpPr>
            <p:spPr>
              <a:xfrm>
                <a:off x="4568324" y="5800833"/>
                <a:ext cx="904735" cy="276999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𝜓</m:t>
                      </m:r>
                      <m: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kumimoji="1" lang="en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D3F82E3-86D5-774D-90B3-D1DFE86C5D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324" y="5800833"/>
                <a:ext cx="904735" cy="276999"/>
              </a:xfrm>
              <a:prstGeom prst="rect">
                <a:avLst/>
              </a:prstGeom>
              <a:blipFill>
                <a:blip r:embed="rId13"/>
                <a:stretch>
                  <a:fillRect b="-13043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95EFA5-2841-E340-AE93-153AD464D5B4}"/>
                  </a:ext>
                </a:extLst>
              </p:cNvPr>
              <p:cNvSpPr txBox="1"/>
              <p:nvPr/>
            </p:nvSpPr>
            <p:spPr>
              <a:xfrm>
                <a:off x="5944390" y="5791498"/>
                <a:ext cx="1065035" cy="276999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𝜓</m:t>
                      </m:r>
                      <m: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𝜓</m:t>
                      </m:r>
                      <m: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(2</m:t>
                      </m:r>
                      <m:r>
                        <m:rPr>
                          <m:sty m:val="p"/>
                        </m:rPr>
                        <a:rPr kumimoji="1" lang="en-US" sz="1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1" lang="en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95EFA5-2841-E340-AE93-153AD464D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390" y="5791498"/>
                <a:ext cx="1065035" cy="276999"/>
              </a:xfrm>
              <a:prstGeom prst="rect">
                <a:avLst/>
              </a:prstGeom>
              <a:blipFill>
                <a:blip r:embed="rId14"/>
                <a:stretch>
                  <a:fillRect b="-13636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9D4563C-963C-0E43-B97A-CDF0EB2160CC}"/>
                  </a:ext>
                </a:extLst>
              </p:cNvPr>
              <p:cNvSpPr txBox="1"/>
              <p:nvPr/>
            </p:nvSpPr>
            <p:spPr>
              <a:xfrm>
                <a:off x="7063597" y="5782249"/>
                <a:ext cx="1065035" cy="276999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𝜓</m:t>
                      </m:r>
                      <m: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𝜓</m:t>
                      </m:r>
                      <m: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(2</m:t>
                      </m:r>
                      <m:r>
                        <m:rPr>
                          <m:sty m:val="p"/>
                        </m:rPr>
                        <a:rPr kumimoji="1" lang="en-US" sz="1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kumimoji="1" 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1" lang="en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9D4563C-963C-0E43-B97A-CDF0EB216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3597" y="5782249"/>
                <a:ext cx="1065035" cy="276999"/>
              </a:xfrm>
              <a:prstGeom prst="rect">
                <a:avLst/>
              </a:prstGeom>
              <a:blipFill>
                <a:blip r:embed="rId15"/>
                <a:stretch>
                  <a:fillRect b="-8696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B5154DAA-B8F6-C640-B69D-2EA75ACDDBA2}"/>
              </a:ext>
            </a:extLst>
          </p:cNvPr>
          <p:cNvGrpSpPr/>
          <p:nvPr/>
        </p:nvGrpSpPr>
        <p:grpSpPr>
          <a:xfrm>
            <a:off x="173519" y="1767744"/>
            <a:ext cx="6890077" cy="1361401"/>
            <a:chOff x="153495" y="5176918"/>
            <a:chExt cx="6890077" cy="13614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3F92F3-CCD9-5A4B-88AC-77A5FE390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19046" y="5882434"/>
              <a:ext cx="4564582" cy="655885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00FFB72-04EE-D24D-B9E5-6ED7BD4A150A}"/>
                </a:ext>
              </a:extLst>
            </p:cNvPr>
            <p:cNvSpPr txBox="1"/>
            <p:nvPr/>
          </p:nvSpPr>
          <p:spPr>
            <a:xfrm>
              <a:off x="153495" y="5176918"/>
              <a:ext cx="6890077" cy="707886"/>
            </a:xfrm>
            <a:prstGeom prst="rect">
              <a:avLst/>
            </a:prstGeom>
            <a:noFill/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>
              <a:spAutoFit/>
            </a:bodyPr>
            <a:lstStyle/>
            <a:p>
              <a:pPr marL="216000" indent="-21600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rPr>
                <a:t>Little</a:t>
              </a:r>
              <a:r>
                <a:rPr kumimoji="1" lang="zh-CN" altLang="en-US" sz="20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rPr>
                <a:t>doubt</a:t>
              </a:r>
              <a:r>
                <a:rPr kumimoji="1" lang="zh-CN" altLang="en-US" sz="20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rPr>
                <a:t>as</a:t>
              </a:r>
              <a:r>
                <a:rPr kumimoji="1" lang="zh-CN" altLang="en-US" sz="20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kumimoji="1" lang="zh-CN" altLang="en-US" sz="20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rPr>
                <a:t>compact</a:t>
              </a:r>
              <a:r>
                <a:rPr kumimoji="1" lang="zh-CN" altLang="en-US" sz="20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rPr>
                <a:t>multi-quark</a:t>
              </a:r>
              <a:r>
                <a:rPr kumimoji="1" lang="zh-CN" altLang="en-US" sz="20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rPr>
                <a:t>state</a:t>
              </a:r>
              <a:r>
                <a:rPr kumimoji="1" lang="zh-CN" altLang="en-US" sz="20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rPr>
                <a:t>(instead</a:t>
              </a:r>
              <a:r>
                <a:rPr kumimoji="1" lang="zh-CN" altLang="en-US" sz="20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rPr>
                <a:t>of</a:t>
              </a:r>
              <a:r>
                <a:rPr kumimoji="1" lang="zh-CN" altLang="en-US" sz="20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kumimoji="1" lang="zh-CN" altLang="en-US" sz="20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rPr>
                <a:t>hadron</a:t>
              </a:r>
              <a:r>
                <a:rPr kumimoji="1" lang="zh-CN" altLang="en-US" sz="20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rPr>
                <a:t>molecule)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4124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18973-8501-E81B-AF4E-626A1EF47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US" altLang="zh-CN" dirty="0"/>
              <a:t>TLAS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CMS</a:t>
            </a:r>
            <a:r>
              <a:rPr lang="zh-CN" altLang="en-US" dirty="0"/>
              <a:t> </a:t>
            </a:r>
            <a:r>
              <a:rPr lang="en-US" altLang="zh-CN" dirty="0"/>
              <a:t>reproduction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32DB9-2AED-30E3-9719-E821CB9D7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34</a:t>
            </a:fld>
            <a:endParaRPr kumimoji="1"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D7A52F-9FD1-C9BF-71C4-050852F79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60" y="3290192"/>
            <a:ext cx="6428094" cy="29739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DFAB2B-062B-D93B-D972-62DE47954A60}"/>
              </a:ext>
            </a:extLst>
          </p:cNvPr>
          <p:cNvSpPr txBox="1"/>
          <p:nvPr/>
        </p:nvSpPr>
        <p:spPr>
          <a:xfrm>
            <a:off x="5667077" y="3452737"/>
            <a:ext cx="265386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noFill/>
          </a:ln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ATLAS-CONF-2022- 040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BE0B0A-8E61-B7B6-E990-086B350F0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60" y="728488"/>
            <a:ext cx="6886663" cy="26244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5035C0-D08C-253D-89FC-E1B59E463627}"/>
              </a:ext>
            </a:extLst>
          </p:cNvPr>
          <p:cNvSpPr txBox="1"/>
          <p:nvPr/>
        </p:nvSpPr>
        <p:spPr>
          <a:xfrm>
            <a:off x="5937217" y="618163"/>
            <a:ext cx="248569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noFill/>
          </a:ln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CMS-PAS-BPH-21-003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1364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D1ADB-C65E-B449-B1DC-BD67339B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35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47C8481F-DA44-7D40-8ECE-DC983B924B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6092" y="2436579"/>
                <a:ext cx="8109010" cy="1176198"/>
              </a:xfrm>
              <a:prstGeom prst="rect">
                <a:avLst/>
              </a:prstGeom>
              <a:pattFill prst="lgGrid">
                <a:fgClr>
                  <a:schemeClr val="accent1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86401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defRPr>
                </a:lvl1pPr>
              </a:lstStyle>
              <a:p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Observation of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doubly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charmed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tetraquark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</m:sSub>
                  </m:oMath>
                </a14:m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	</a:t>
                </a:r>
                <a:endParaRPr kumimoji="1" lang="zh-CN" alt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47C8481F-DA44-7D40-8ECE-DC983B924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92" y="2436579"/>
                <a:ext cx="8109010" cy="1176198"/>
              </a:xfrm>
              <a:prstGeom prst="rect">
                <a:avLst/>
              </a:prstGeom>
              <a:blipFill>
                <a:blip r:embed="rId2"/>
                <a:stretch>
                  <a:fillRect l="-140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82DC66-DD4C-5E40-9B7C-FCE5937A2E76}"/>
                  </a:ext>
                </a:extLst>
              </p:cNvPr>
              <p:cNvSpPr txBox="1"/>
              <p:nvPr/>
            </p:nvSpPr>
            <p:spPr>
              <a:xfrm>
                <a:off x="6361754" y="4897921"/>
                <a:ext cx="1142236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Comic Sans MS" charset="0"/>
                              <a:cs typeface="Comic Sans MS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omic Sans MS" charset="0"/>
                              <a:cs typeface="Comic Sans MS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omic Sans MS" charset="0"/>
                              <a:cs typeface="Comic Sans MS" charset="0"/>
                            </a:rPr>
                            <m:t>𝑐𝑐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:</m:t>
                      </m:r>
                      <m:r>
                        <a:rPr lang="en-US" sz="1800" b="0" i="1" smtClean="0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𝑐𝑐</m:t>
                      </m:r>
                      <m:acc>
                        <m:accPr>
                          <m:chr m:val="̅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Comic Sans MS" charset="0"/>
                              <a:cs typeface="Comic Sans MS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omic Sans MS" charset="0"/>
                              <a:cs typeface="Comic Sans MS" charset="0"/>
                            </a:rPr>
                            <m:t>𝑢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Comic Sans MS" charset="0"/>
                              <a:cs typeface="Comic Sans MS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omic Sans MS" charset="0"/>
                              <a:cs typeface="Comic Sans MS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US" sz="1800" i="1" dirty="0"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82DC66-DD4C-5E40-9B7C-FCE5937A2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754" y="4897921"/>
                <a:ext cx="1142236" cy="3754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1F49A439-4465-8449-8F31-7BCE2A630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855" y="3751493"/>
            <a:ext cx="2543899" cy="229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9472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B6F47-7C07-D344-9CBB-CE015010E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Doubly</a:t>
            </a:r>
            <a:r>
              <a:rPr lang="zh-CN" altLang="en-US" dirty="0"/>
              <a:t> </a:t>
            </a:r>
            <a:r>
              <a:rPr lang="en-US" altLang="zh-CN" dirty="0"/>
              <a:t>charmed</a:t>
            </a:r>
            <a:r>
              <a:rPr lang="zh-CN" altLang="en-US" dirty="0"/>
              <a:t> </a:t>
            </a:r>
            <a:r>
              <a:rPr lang="en-US" altLang="zh-CN" dirty="0"/>
              <a:t>tetraquark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58916-0F7C-D841-801D-E4F1CEC56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36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F548E42-9CE0-A047-91EB-7339DE9B1410}"/>
                  </a:ext>
                </a:extLst>
              </p:cNvPr>
              <p:cNvSpPr txBox="1"/>
              <p:nvPr/>
            </p:nvSpPr>
            <p:spPr>
              <a:xfrm>
                <a:off x="114471" y="615822"/>
                <a:ext cx="8640762" cy="942887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 rtlCol="0" anchor="ctr">
                <a:spAutoFit/>
              </a:bodyPr>
              <a:lstStyle/>
              <a:p>
                <a:r>
                  <a:rPr kumimoji="1" lang="en-US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In heavy quark limit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𝑄</m:t>
                        </m:r>
                      </m:sub>
                    </m:sSub>
                    <m:r>
                      <a:rPr kumimoji="1" lang="en-US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∞</m:t>
                    </m:r>
                  </m:oMath>
                </a14:m>
                <a:r>
                  <a:rPr kumimoji="1" lang="en-US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𝑄𝑄</m:t>
                    </m:r>
                    <m:acc>
                      <m:accPr>
                        <m:chr m:val="̅"/>
                        <m:ctrlP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</m:acc>
                    <m:sSup>
                      <m:sSupPr>
                        <m:ctrlP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</m:acc>
                      </m:e>
                      <m:sup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en-US" sz="1800" b="0" i="1" dirty="0">
                    <a:latin typeface="Cambria Math" panose="020405030504060302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states tightly bound and stable against strong decays</a:t>
                </a:r>
                <a:endParaRPr kumimoji="1" lang="en-US" sz="18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endParaRPr kumimoji="1" lang="en-US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endParaRPr kumimoji="1" lang="en-US" sz="18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F548E42-9CE0-A047-91EB-7339DE9B1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71" y="615822"/>
                <a:ext cx="8640762" cy="942887"/>
              </a:xfrm>
              <a:prstGeom prst="rect">
                <a:avLst/>
              </a:prstGeom>
              <a:blipFill>
                <a:blip r:embed="rId3"/>
                <a:stretch>
                  <a:fillRect l="-439" t="-2667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035B59C-227D-6444-9018-403E728FB80C}"/>
                  </a:ext>
                </a:extLst>
              </p:cNvPr>
              <p:cNvSpPr txBox="1"/>
              <p:nvPr/>
            </p:nvSpPr>
            <p:spPr>
              <a:xfrm>
                <a:off x="245273" y="973282"/>
                <a:ext cx="6674509" cy="1012008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 rtlCol="0" anchor="ctr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kumimoji="1" lang="en-US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True for </a:t>
                </a:r>
                <a14:m>
                  <m:oMath xmlns:m="http://schemas.openxmlformats.org/officeDocument/2006/math">
                    <m:r>
                      <a:rPr kumimoji="1"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𝑏𝑏</m:t>
                    </m:r>
                    <m:acc>
                      <m:accPr>
                        <m:chr m:val="̅"/>
                        <m:ctrlP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sz="1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sz="1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</m:acc>
                    <m:r>
                      <a:rPr kumimoji="1" lang="en-US" sz="1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kumimoji="1" lang="en-US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according to models and </a:t>
                </a:r>
                <a:r>
                  <a:rPr kumimoji="1" lang="en-US" altLang="zh-CN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l</a:t>
                </a:r>
                <a:r>
                  <a:rPr kumimoji="1" lang="en-US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attice QCD, but not conclusive for </a:t>
                </a:r>
                <a14:m>
                  <m:oMath xmlns:m="http://schemas.openxmlformats.org/officeDocument/2006/math">
                    <m:r>
                      <a:rPr kumimoji="1"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𝑐𝑐</m:t>
                    </m:r>
                    <m:acc>
                      <m:accPr>
                        <m:chr m:val="̅"/>
                        <m:ctrlP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</m:acc>
                    <m:r>
                      <a:rPr kumimoji="1" lang="en-US" sz="1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kumimoji="1" lang="en-US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kumimoji="1" lang="en-US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</m:acc>
                  </m:oMath>
                </a14:m>
                <a:endParaRPr kumimoji="1" lang="en-US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kumimoji="1" lang="en-US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Studies boosted by discovery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sz="1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Ξ</m:t>
                        </m:r>
                      </m:e>
                      <m:sub>
                        <m: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𝑐𝑐</m:t>
                        </m:r>
                      </m:sub>
                      <m:sup>
                        <m: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kumimoji="1" lang="en-US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 </a:t>
                </a:r>
                <a:endParaRPr kumimoji="1" lang="en-US" sz="18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035B59C-227D-6444-9018-403E728FB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273" y="973282"/>
                <a:ext cx="6674509" cy="1012008"/>
              </a:xfrm>
              <a:prstGeom prst="rect">
                <a:avLst/>
              </a:prstGeom>
              <a:blipFill>
                <a:blip r:embed="rId4"/>
                <a:stretch>
                  <a:fillRect l="-189" t="-2469" b="-8642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CF17D6ED-4945-1D42-976F-B398C788D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81934"/>
            <a:ext cx="4274077" cy="311068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F7F94EB-A4CF-A94A-AD13-9032823957BB}"/>
              </a:ext>
            </a:extLst>
          </p:cNvPr>
          <p:cNvSpPr txBox="1"/>
          <p:nvPr/>
        </p:nvSpPr>
        <p:spPr>
          <a:xfrm>
            <a:off x="1837767" y="5587354"/>
            <a:ext cx="1584088" cy="276999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CN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PRD 99 (2019) 034507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3F83F0-0C41-2848-BFBE-4C7DDBAFA202}"/>
              </a:ext>
            </a:extLst>
          </p:cNvPr>
          <p:cNvSpPr txBox="1"/>
          <p:nvPr/>
        </p:nvSpPr>
        <p:spPr>
          <a:xfrm>
            <a:off x="1181177" y="3253114"/>
            <a:ext cx="1313181" cy="369332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CN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LatticeQCD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A930BC9-4F44-1046-B548-420E26EABFD5}"/>
              </a:ext>
            </a:extLst>
          </p:cNvPr>
          <p:cNvSpPr/>
          <p:nvPr/>
        </p:nvSpPr>
        <p:spPr>
          <a:xfrm>
            <a:off x="583235" y="3558988"/>
            <a:ext cx="1720503" cy="1929314"/>
          </a:xfrm>
          <a:prstGeom prst="ellipse">
            <a:avLst/>
          </a:prstGeom>
          <a:ln>
            <a:solidFill>
              <a:srgbClr val="2A00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0245672-2904-3C4B-966B-CBB3E7260C78}"/>
              </a:ext>
            </a:extLst>
          </p:cNvPr>
          <p:cNvSpPr/>
          <p:nvPr/>
        </p:nvSpPr>
        <p:spPr>
          <a:xfrm>
            <a:off x="2599745" y="3148302"/>
            <a:ext cx="1600628" cy="2340000"/>
          </a:xfrm>
          <a:prstGeom prst="ellipse">
            <a:avLst/>
          </a:prstGeom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0DFF1F-1568-004A-9B5E-554784FC2FD0}"/>
              </a:ext>
            </a:extLst>
          </p:cNvPr>
          <p:cNvGrpSpPr/>
          <p:nvPr/>
        </p:nvGrpSpPr>
        <p:grpSpPr>
          <a:xfrm>
            <a:off x="4274077" y="1540418"/>
            <a:ext cx="4272460" cy="4759890"/>
            <a:chOff x="4274077" y="1540418"/>
            <a:chExt cx="4272460" cy="475989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CB3F9A9-E3F0-1148-999D-BAA9858F3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61317" y="1944462"/>
              <a:ext cx="3196210" cy="43558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60F9F9F-5D17-EF49-A551-7F0B81C49F39}"/>
                    </a:ext>
                  </a:extLst>
                </p:cNvPr>
                <p:cNvSpPr txBox="1"/>
                <p:nvPr/>
              </p:nvSpPr>
              <p:spPr>
                <a:xfrm>
                  <a:off x="5004932" y="1540418"/>
                  <a:ext cx="3541605" cy="374590"/>
                </a:xfrm>
                <a:prstGeom prst="rect">
                  <a:avLst/>
                </a:prstGeom>
                <a:noFill/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zh-CN" sz="1600" b="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Models</a:t>
                  </a:r>
                  <a:r>
                    <a:rPr kumimoji="1" lang="zh-CN" altLang="en-US" sz="1600" b="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600" b="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for</a:t>
                  </a:r>
                  <a:r>
                    <a:rPr kumimoji="1" lang="en-US" sz="1600" b="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𝛿</m:t>
                      </m:r>
                      <m:r>
                        <a:rPr kumimoji="1" lang="en-US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kumimoji="1" lang="en-US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≡</m:t>
                      </m:r>
                      <m:sSub>
                        <m:sSubPr>
                          <m:ctrlPr>
                            <a:rPr kumimoji="1"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sSubSup>
                            <m:sSubSupPr>
                              <m:ctrlPr>
                                <a:rPr kumimoji="1" lang="en-US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1" lang="en-US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𝑐𝑐</m:t>
                              </m:r>
                            </m:sub>
                            <m:sup>
                              <m:r>
                                <a:rPr kumimoji="1" lang="en-US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bSup>
                        </m:sub>
                      </m:sSub>
                      <m:r>
                        <a:rPr kumimoji="1" lang="en-US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kumimoji="1"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kumimoji="1" lang="en-US" sz="1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sz="1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kumimoji="1" lang="en-US" sz="1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sub>
                          </m:sSub>
                          <m:r>
                            <a:rPr kumimoji="1"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</m:oMath>
                  </a14:m>
                  <a:endParaRPr kumimoji="1" lang="en-CN" sz="1600" b="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60F9F9F-5D17-EF49-A551-7F0B81C49F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4932" y="1540418"/>
                  <a:ext cx="3541605" cy="374590"/>
                </a:xfrm>
                <a:prstGeom prst="rect">
                  <a:avLst/>
                </a:prstGeom>
                <a:blipFill>
                  <a:blip r:embed="rId7"/>
                  <a:stretch>
                    <a:fillRect l="-356" t="-3333" b="-10000"/>
                  </a:stretch>
                </a:blipFill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4B28D59-0B04-F74D-864D-032D8682CF49}"/>
                </a:ext>
              </a:extLst>
            </p:cNvPr>
            <p:cNvCxnSpPr/>
            <p:nvPr/>
          </p:nvCxnSpPr>
          <p:spPr>
            <a:xfrm flipH="1">
              <a:off x="4616824" y="3989294"/>
              <a:ext cx="3440703" cy="0"/>
            </a:xfrm>
            <a:prstGeom prst="straightConnector1">
              <a:avLst/>
            </a:prstGeom>
            <a:ln w="22225">
              <a:solidFill>
                <a:schemeClr val="accent1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7CC73FB-E95D-3543-86EB-0F6C2E6469CD}"/>
                    </a:ext>
                  </a:extLst>
                </p:cNvPr>
                <p:cNvSpPr txBox="1"/>
                <p:nvPr/>
              </p:nvSpPr>
              <p:spPr>
                <a:xfrm>
                  <a:off x="4274077" y="4132809"/>
                  <a:ext cx="1813112" cy="354071"/>
                </a:xfrm>
                <a:prstGeom prst="rect">
                  <a:avLst/>
                </a:prstGeom>
                <a:noFill/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Ξ</m:t>
                          </m:r>
                        </m:e>
                        <m:sub>
                          <m:r>
                            <a:rPr kumimoji="1"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𝑐𝑐</m:t>
                          </m:r>
                        </m:sub>
                        <m:sup>
                          <m:r>
                            <a:rPr kumimoji="1"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++</m:t>
                          </m:r>
                        </m:sup>
                      </m:sSubSup>
                    </m:oMath>
                  </a14:m>
                  <a:r>
                    <a:rPr lang="en-CN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CN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discovered</a:t>
                  </a:r>
                  <a:endParaRPr lang="en-CN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7CC73FB-E95D-3543-86EB-0F6C2E6469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4077" y="4132809"/>
                  <a:ext cx="1813112" cy="354071"/>
                </a:xfrm>
                <a:prstGeom prst="rect">
                  <a:avLst/>
                </a:prstGeom>
                <a:blipFill>
                  <a:blip r:embed="rId8"/>
                  <a:stretch>
                    <a:fillRect t="-3448" b="-20690"/>
                  </a:stretch>
                </a:blipFill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28053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5590553-495A-894F-AC6B-37F08FB48D6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CN" dirty="0"/>
                  <a:t>Observation of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CN" dirty="0"/>
                  <a:t> at LHCb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5590553-495A-894F-AC6B-37F08FB48D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15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89E78-AD8D-A74A-BCCC-DDAE5BD6B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37</a:t>
            </a:fld>
            <a:endParaRPr kumimoji="1" lang="zh-CN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5016EF-482B-D84A-9DDD-182BEEAF6285}"/>
              </a:ext>
            </a:extLst>
          </p:cNvPr>
          <p:cNvSpPr txBox="1"/>
          <p:nvPr/>
        </p:nvSpPr>
        <p:spPr>
          <a:xfrm>
            <a:off x="6992424" y="4579330"/>
            <a:ext cx="1495922" cy="523220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zh-CN" sz="14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arXiv:2019.01038</a:t>
            </a:r>
          </a:p>
          <a:p>
            <a:pPr algn="ctr"/>
            <a:r>
              <a:rPr kumimoji="1" lang="en-US" altLang="zh-CN" sz="14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arXiv:2019.01056</a:t>
            </a:r>
            <a:endParaRPr kumimoji="1" lang="en-CN" sz="1400" b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1E789D-58BB-5F48-B542-3F6AA3A7491D}"/>
                  </a:ext>
                </a:extLst>
              </p:cNvPr>
              <p:cNvSpPr txBox="1"/>
              <p:nvPr/>
            </p:nvSpPr>
            <p:spPr>
              <a:xfrm>
                <a:off x="150870" y="549187"/>
                <a:ext cx="8564236" cy="1267976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 rtlCol="0" anchor="ctr">
                <a:spAutoFit/>
              </a:bodyPr>
              <a:lstStyle/>
              <a:p>
                <a:r>
                  <a:rPr kumimoji="1" 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Narrow structure observed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kumimoji="1"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kumimoji="1"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sz="20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mass spectrum</a:t>
                </a:r>
                <a:endParaRPr kumimoji="1" lang="en-US" sz="2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774908" lvl="1" indent="-342900">
                  <a:buFont typeface="Wingdings" pitchFamily="2" charset="2"/>
                  <a:buChar char="Ø"/>
                </a:pPr>
                <a:r>
                  <a:rPr kumimoji="1"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M</a:t>
                </a:r>
                <a:r>
                  <a:rPr kumimoji="1" lang="en-US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inimal quark contents </a:t>
                </a:r>
                <a14:m>
                  <m:oMath xmlns:m="http://schemas.openxmlformats.org/officeDocument/2006/math">
                    <m:r>
                      <a:rPr kumimoji="1" lang="en-US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𝑐𝑐</m:t>
                    </m:r>
                    <m:acc>
                      <m:accPr>
                        <m:chr m:val="̅"/>
                        <m:ctrlP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acc>
                  </m:oMath>
                </a14:m>
                <a:endParaRPr kumimoji="1" lang="en-US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774908" lvl="1" indent="-342900">
                  <a:buFont typeface="Wingdings" pitchFamily="2" charset="2"/>
                  <a:buChar char="Ø"/>
                </a:pPr>
                <a:r>
                  <a:rPr kumimoji="1"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</a:t>
                </a:r>
                <a:r>
                  <a:rPr kumimoji="1" lang="en-US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lose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sz="1800" i="1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sz="1800" i="1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sz="1800" i="1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kumimoji="1" lang="en-US" sz="1800" i="1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sz="1800" i="1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sz="1800" i="1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threshold</a:t>
                </a:r>
                <a:endParaRPr kumimoji="1" lang="en-US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774908" lvl="1" indent="-342900">
                  <a:buFont typeface="Wingdings" pitchFamily="2" charset="2"/>
                  <a:buChar char="Ø"/>
                </a:pPr>
                <a:r>
                  <a:rPr kumimoji="1" lang="en-US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Structure not present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sz="18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sz="18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kumimoji="1" lang="en-US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kumimoji="1" lang="en-US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kumimoji="1" lang="en-US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sz="18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final state</a:t>
                </a:r>
                <a:endParaRPr kumimoji="1" lang="en-US" sz="18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1E789D-58BB-5F48-B542-3F6AA3A74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70" y="549187"/>
                <a:ext cx="8564236" cy="1267976"/>
              </a:xfrm>
              <a:prstGeom prst="rect">
                <a:avLst/>
              </a:prstGeom>
              <a:blipFill>
                <a:blip r:embed="rId3"/>
                <a:stretch>
                  <a:fillRect l="-591" t="-990" b="-4950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785343C8-8C05-504E-AE65-BC3569065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47" y="1721629"/>
            <a:ext cx="6091702" cy="46914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CF5A85-4BD9-AC45-89B5-91E9FED24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749" y="4113448"/>
            <a:ext cx="2024956" cy="120545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5D649FD-C1EE-5848-BD31-45589CB9BA9D}"/>
              </a:ext>
            </a:extLst>
          </p:cNvPr>
          <p:cNvSpPr/>
          <p:nvPr/>
        </p:nvSpPr>
        <p:spPr>
          <a:xfrm>
            <a:off x="1259646" y="4015111"/>
            <a:ext cx="995082" cy="1723777"/>
          </a:xfrm>
          <a:prstGeom prst="ellipse">
            <a:avLst/>
          </a:prstGeom>
          <a:ln>
            <a:solidFill>
              <a:srgbClr val="C0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CC1ABE-0E52-544B-A904-1C84E70A0EBA}"/>
              </a:ext>
            </a:extLst>
          </p:cNvPr>
          <p:cNvSpPr txBox="1"/>
          <p:nvPr/>
        </p:nvSpPr>
        <p:spPr>
          <a:xfrm>
            <a:off x="2155428" y="3928782"/>
            <a:ext cx="1922321" cy="369332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CN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Prompt production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FF05AE-6B07-1D48-8023-980D5788D42F}"/>
              </a:ext>
            </a:extLst>
          </p:cNvPr>
          <p:cNvSpPr/>
          <p:nvPr/>
        </p:nvSpPr>
        <p:spPr>
          <a:xfrm>
            <a:off x="2906835" y="2293519"/>
            <a:ext cx="1837764" cy="412376"/>
          </a:xfrm>
          <a:prstGeom prst="rect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B77409-A2DD-D81C-57C3-DF12A466E3DB}"/>
                  </a:ext>
                </a:extLst>
              </p:cNvPr>
              <p:cNvSpPr txBox="1"/>
              <p:nvPr/>
            </p:nvSpPr>
            <p:spPr>
              <a:xfrm>
                <a:off x="5938346" y="1062327"/>
                <a:ext cx="2322101" cy="38734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lIns="36000" tIns="36000" rIns="36000" bIns="36000" rtlCol="0" anchor="ctr">
                <a:spAutoFit/>
              </a:bodyPr>
              <a:lstStyle/>
              <a:p>
                <a:pPr algn="l"/>
                <a:r>
                  <a:rPr kumimoji="1" lang="en-GB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Quark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contents: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𝑐𝑐</m:t>
                    </m:r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acc>
                  </m:oMath>
                </a14:m>
                <a:endParaRPr kumimoji="1" lang="en-GB" sz="20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B77409-A2DD-D81C-57C3-DF12A466E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346" y="1062327"/>
                <a:ext cx="2322101" cy="387341"/>
              </a:xfrm>
              <a:prstGeom prst="rect">
                <a:avLst/>
              </a:prstGeom>
              <a:blipFill>
                <a:blip r:embed="rId6"/>
                <a:stretch>
                  <a:fillRect l="-4324" t="-6250" r="-1081" b="-28125"/>
                </a:stretch>
              </a:blip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3789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B959F-0CF8-6B4C-AC79-2BBF5D948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Fit with Breit-Wigner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ADFEBE-860B-7B4E-9A6B-1142E3604C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2346" y="681172"/>
                <a:ext cx="8499863" cy="88765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CN" dirty="0"/>
                  <a:t>Lowest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𝑐𝑐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CN" dirty="0"/>
                  <a:t> state ha</a:t>
                </a:r>
                <a:r>
                  <a:rPr lang="en-US" altLang="zh-CN" dirty="0"/>
                  <a:t>s</a:t>
                </a:r>
                <a:r>
                  <a:rPr lang="en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CN" dirty="0"/>
                  <a:t>, so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CN" dirty="0"/>
              </a:p>
              <a:p>
                <a:pPr>
                  <a:lnSpc>
                    <a:spcPct val="150000"/>
                  </a:lnSpc>
                </a:pPr>
                <a:r>
                  <a:rPr lang="en-CN" dirty="0"/>
                  <a:t>Data modelled with sum of a P-wave relativistic BW </a:t>
                </a:r>
                <a:r>
                  <a:rPr lang="en-US" altLang="zh-CN" dirty="0"/>
                  <a:t>plus</a:t>
                </a:r>
                <a:r>
                  <a:rPr lang="en-CN" dirty="0"/>
                  <a:t> 2-body phase space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ADFEBE-860B-7B4E-9A6B-1142E3604C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346" y="681172"/>
                <a:ext cx="8499863" cy="887652"/>
              </a:xfrm>
              <a:blipFill>
                <a:blip r:embed="rId2"/>
                <a:stretch>
                  <a:fillRect l="-597" t="-8451" b="-70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32EF0-B1F1-484B-966D-3E0542221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38</a:t>
            </a:fld>
            <a:endParaRPr kumimoji="1"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513505-53DA-1A47-A541-B9C7B0F7C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11" y="2429103"/>
            <a:ext cx="4905424" cy="38712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820C47-5F67-AE41-995E-8D73EF41F6B9}"/>
              </a:ext>
            </a:extLst>
          </p:cNvPr>
          <p:cNvSpPr txBox="1"/>
          <p:nvPr/>
        </p:nvSpPr>
        <p:spPr>
          <a:xfrm>
            <a:off x="5839293" y="933708"/>
            <a:ext cx="2873188" cy="276999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Prog.Part.Nucl.Phys.107 (2019) 237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138943-2D92-6A45-BFB0-B0566EBFF4E6}"/>
                  </a:ext>
                </a:extLst>
              </p:cNvPr>
              <p:cNvSpPr txBox="1"/>
              <p:nvPr/>
            </p:nvSpPr>
            <p:spPr>
              <a:xfrm>
                <a:off x="1006456" y="1568824"/>
                <a:ext cx="6102312" cy="775020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>
                  <a:lnSpc>
                    <a:spcPts val="2800"/>
                  </a:lnSpc>
                </a:pPr>
                <a14:m>
                  <m:oMath xmlns:m="http://schemas.openxmlformats.org/officeDocument/2006/math">
                    <m:r>
                      <a:rPr kumimoji="1"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𝛿</m:t>
                    </m:r>
                    <m:sSub>
                      <m:sSubPr>
                        <m:ctrlP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sz="1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BW</m:t>
                        </m:r>
                      </m:sub>
                    </m:sSub>
                    <m:r>
                      <a:rPr kumimoji="1"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=−273±61±</m:t>
                    </m:r>
                    <m:sSubSup>
                      <m:sSubSupPr>
                        <m:ctrlP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b>
                        <m: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−14</m:t>
                        </m:r>
                      </m:sub>
                      <m:sup>
                        <m: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+11</m:t>
                        </m:r>
                      </m:sup>
                    </m:sSubSup>
                  </m:oMath>
                </a14:m>
                <a:r>
                  <a:rPr kumimoji="1" lang="en-CN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keV,  </a:t>
                </a:r>
                <a:r>
                  <a:rPr kumimoji="1" lang="en-CN" sz="18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negative by </a:t>
                </a:r>
                <a14:m>
                  <m:oMath xmlns:m="http://schemas.openxmlformats.org/officeDocument/2006/math">
                    <m:r>
                      <a:rPr kumimoji="1" lang="en-US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4.3</m:t>
                    </m:r>
                    <m:r>
                      <a:rPr kumimoji="1" lang="en-US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r>
                  <a:rPr kumimoji="1" lang="en-CN" sz="18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endParaRPr kumimoji="1" lang="en-CN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28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sz="1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sz="1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BW</m:t>
                        </m:r>
                      </m:sub>
                    </m:sSub>
                    <m:r>
                      <a:rPr kumimoji="1"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=410±165±</m:t>
                    </m:r>
                    <m:sSubSup>
                      <m:sSubSupPr>
                        <m:ctrlP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43</m:t>
                        </m:r>
                      </m:e>
                      <m:sub>
                        <m: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−38</m:t>
                        </m:r>
                      </m:sub>
                      <m:sup>
                        <m: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+18 </m:t>
                        </m:r>
                      </m:sup>
                    </m:sSubSup>
                  </m:oMath>
                </a14:m>
                <a:r>
                  <a:rPr kumimoji="1" lang="en-CN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keV, </a:t>
                </a:r>
                <a:r>
                  <a:rPr kumimoji="1" lang="en-CN" sz="18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not a weak decay</a:t>
                </a:r>
                <a:r>
                  <a:rPr kumimoji="1" lang="zh-CN" altLang="en-US" sz="18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due</a:t>
                </a:r>
                <a:r>
                  <a:rPr kumimoji="1" lang="zh-CN" altLang="en-US" sz="18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to</a:t>
                </a:r>
                <a:r>
                  <a:rPr kumimoji="1" lang="zh-CN" altLang="en-US" sz="18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width</a:t>
                </a:r>
                <a:endParaRPr kumimoji="1" lang="en-CN" sz="1800" b="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138943-2D92-6A45-BFB0-B0566EBFF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456" y="1568824"/>
                <a:ext cx="6102312" cy="775020"/>
              </a:xfrm>
              <a:prstGeom prst="rect">
                <a:avLst/>
              </a:prstGeom>
              <a:blipFill>
                <a:blip r:embed="rId4"/>
                <a:stretch>
                  <a:fillRect b="-11290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079D38D-553B-0546-960A-7482060E64EE}"/>
              </a:ext>
            </a:extLst>
          </p:cNvPr>
          <p:cNvSpPr txBox="1"/>
          <p:nvPr/>
        </p:nvSpPr>
        <p:spPr>
          <a:xfrm>
            <a:off x="5851925" y="5558117"/>
            <a:ext cx="2730171" cy="523220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r>
              <a:rPr kumimoji="1" lang="en-US" altLang="zh-CN" sz="14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Nature </a:t>
            </a:r>
            <a:r>
              <a:rPr kumimoji="1" lang="en-US" altLang="zh-CN" sz="1400" b="0" dirty="0" err="1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Commun</a:t>
            </a:r>
            <a:r>
              <a:rPr kumimoji="1" lang="en-US" altLang="zh-CN" sz="14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. 13 (2022)  3351</a:t>
            </a:r>
          </a:p>
          <a:p>
            <a:r>
              <a:rPr kumimoji="1" lang="en-US" altLang="zh-CN" sz="14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Nature Phys. 18 (2022)  751</a:t>
            </a:r>
            <a:r>
              <a:rPr kumimoji="1" lang="zh-CN" altLang="en-US" sz="14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endParaRPr kumimoji="1" lang="en-US" altLang="zh-CN" sz="14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45EB035-714B-A647-BC53-52C226F57929}"/>
                  </a:ext>
                </a:extLst>
              </p:cNvPr>
              <p:cNvSpPr txBox="1"/>
              <p:nvPr/>
            </p:nvSpPr>
            <p:spPr>
              <a:xfrm>
                <a:off x="5388453" y="2975834"/>
                <a:ext cx="3252310" cy="369332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BW</m:t>
                        </m:r>
                      </m:sub>
                    </m:sSub>
                    <m:r>
                      <a:rPr kumimoji="1"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=3874.83±0.09</m:t>
                    </m:r>
                  </m:oMath>
                </a14:m>
                <a:r>
                  <a:rPr lang="en-CN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MeV</a:t>
                </a:r>
                <a:endParaRPr lang="en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45EB035-714B-A647-BC53-52C226F57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453" y="2975834"/>
                <a:ext cx="3252310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06AE05-EB54-FE41-9E67-F9444F27015A}"/>
              </a:ext>
            </a:extLst>
          </p:cNvPr>
          <p:cNvCxnSpPr>
            <a:cxnSpLocks/>
          </p:cNvCxnSpPr>
          <p:nvPr/>
        </p:nvCxnSpPr>
        <p:spPr>
          <a:xfrm>
            <a:off x="1882587" y="2549681"/>
            <a:ext cx="0" cy="3008436"/>
          </a:xfrm>
          <a:prstGeom prst="line">
            <a:avLst/>
          </a:prstGeom>
          <a:ln w="22225">
            <a:solidFill>
              <a:schemeClr val="accent6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52431A1-ACE0-B84A-8458-6E01CE659E07}"/>
              </a:ext>
            </a:extLst>
          </p:cNvPr>
          <p:cNvCxnSpPr>
            <a:cxnSpLocks/>
          </p:cNvCxnSpPr>
          <p:nvPr/>
        </p:nvCxnSpPr>
        <p:spPr>
          <a:xfrm>
            <a:off x="2061882" y="2549681"/>
            <a:ext cx="0" cy="3053260"/>
          </a:xfrm>
          <a:prstGeom prst="line">
            <a:avLst/>
          </a:prstGeom>
          <a:ln w="22225">
            <a:solidFill>
              <a:srgbClr val="D119FF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A28D369-2958-A748-A965-33B68D5079E4}"/>
              </a:ext>
            </a:extLst>
          </p:cNvPr>
          <p:cNvSpPr txBox="1"/>
          <p:nvPr/>
        </p:nvSpPr>
        <p:spPr>
          <a:xfrm>
            <a:off x="5443544" y="3609375"/>
            <a:ext cx="2866737" cy="707886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observation after predictions 40 years ago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8F37B1-5D23-1E41-ACE2-BE2F32339795}"/>
              </a:ext>
            </a:extLst>
          </p:cNvPr>
          <p:cNvSpPr txBox="1"/>
          <p:nvPr/>
        </p:nvSpPr>
        <p:spPr>
          <a:xfrm>
            <a:off x="5839293" y="4511562"/>
            <a:ext cx="1568891" cy="830997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r>
              <a:rPr kumimoji="1" lang="en-US" altLang="zh-CN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PRD25 (1982) 2370 </a:t>
            </a:r>
          </a:p>
          <a:p>
            <a:r>
              <a:rPr kumimoji="1" lang="en-US" altLang="zh-CN" sz="1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PLB123 (1983) 449</a:t>
            </a:r>
          </a:p>
          <a:p>
            <a:r>
              <a:rPr kumimoji="1" lang="en-US" altLang="zh-CN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Z.Phys.C30 (1986) 457</a:t>
            </a:r>
          </a:p>
          <a:p>
            <a:r>
              <a:rPr kumimoji="1" lang="en-US" altLang="zh-CN" sz="1200" b="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...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30F5848-1870-1540-8E79-8139DBF6E07B}"/>
              </a:ext>
            </a:extLst>
          </p:cNvPr>
          <p:cNvCxnSpPr>
            <a:cxnSpLocks/>
          </p:cNvCxnSpPr>
          <p:nvPr/>
        </p:nvCxnSpPr>
        <p:spPr>
          <a:xfrm>
            <a:off x="4301890" y="2607297"/>
            <a:ext cx="0" cy="1408891"/>
          </a:xfrm>
          <a:prstGeom prst="line">
            <a:avLst/>
          </a:prstGeom>
          <a:ln w="22225">
            <a:solidFill>
              <a:schemeClr val="accent6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5D62799-86AA-6A4A-81E2-9571978931D8}"/>
              </a:ext>
            </a:extLst>
          </p:cNvPr>
          <p:cNvCxnSpPr>
            <a:cxnSpLocks/>
          </p:cNvCxnSpPr>
          <p:nvPr/>
        </p:nvCxnSpPr>
        <p:spPr>
          <a:xfrm>
            <a:off x="4903694" y="2645025"/>
            <a:ext cx="0" cy="1371163"/>
          </a:xfrm>
          <a:prstGeom prst="line">
            <a:avLst/>
          </a:prstGeom>
          <a:ln w="22225">
            <a:solidFill>
              <a:srgbClr val="D119FF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BC489AB-CCDA-834D-AAB6-48A4C7E0F70F}"/>
              </a:ext>
            </a:extLst>
          </p:cNvPr>
          <p:cNvSpPr txBox="1"/>
          <p:nvPr/>
        </p:nvSpPr>
        <p:spPr>
          <a:xfrm>
            <a:off x="2137461" y="2975834"/>
            <a:ext cx="17043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CN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Below threshold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CBC7F81-3696-5044-84E1-66313CA04D7C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3841775" y="3160500"/>
            <a:ext cx="280820" cy="184666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7044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5BCB6-1CD6-E844-B692-5C4C62D5C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Advance modeling of signal line shape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DED892-BA08-C440-BEF1-9A19DFC342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0898" y="708662"/>
                <a:ext cx="8499863" cy="844133"/>
              </a:xfrm>
            </p:spPr>
            <p:txBody>
              <a:bodyPr>
                <a:normAutofit/>
              </a:bodyPr>
              <a:lstStyle/>
              <a:p>
                <a:r>
                  <a:rPr lang="en-CN" dirty="0"/>
                  <a:t>Unitarized 3-body Breit-Wigner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en-CN" dirty="0"/>
              </a:p>
              <a:p>
                <a:r>
                  <a:rPr lang="en-CN" dirty="0"/>
                  <a:t>Considering coupling to amplitdues of decays: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DED892-BA08-C440-BEF1-9A19DFC342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0898" y="708662"/>
                <a:ext cx="8499863" cy="844133"/>
              </a:xfrm>
              <a:blipFill>
                <a:blip r:embed="rId2"/>
                <a:stretch>
                  <a:fillRect l="-597" t="-5882" b="-294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94094-A725-C845-BC52-E6ADBA150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39</a:t>
            </a:fld>
            <a:endParaRPr kumimoji="1" lang="zh-CN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B2A1FB-C863-D640-97DC-E2BCD48CAC83}"/>
              </a:ext>
            </a:extLst>
          </p:cNvPr>
          <p:cNvSpPr txBox="1"/>
          <p:nvPr/>
        </p:nvSpPr>
        <p:spPr>
          <a:xfrm>
            <a:off x="6841991" y="689264"/>
            <a:ext cx="1495922" cy="523220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zh-CN" sz="14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arXiv:2019.01038</a:t>
            </a:r>
          </a:p>
          <a:p>
            <a:pPr algn="ctr"/>
            <a:r>
              <a:rPr kumimoji="1" lang="en-US" altLang="zh-CN" sz="14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arXiv:2019.01056</a:t>
            </a:r>
            <a:endParaRPr kumimoji="1" lang="en-CN" sz="1400" b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C87F539-06D8-F640-A2D6-6A8CC79EAD46}"/>
              </a:ext>
            </a:extLst>
          </p:cNvPr>
          <p:cNvGrpSpPr/>
          <p:nvPr/>
        </p:nvGrpSpPr>
        <p:grpSpPr>
          <a:xfrm>
            <a:off x="3268894" y="1278954"/>
            <a:ext cx="4012658" cy="1625368"/>
            <a:chOff x="846211" y="1113869"/>
            <a:chExt cx="4012658" cy="16253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101CCE5C-8F25-A74C-B55A-24A3EBB573BB}"/>
                    </a:ext>
                  </a:extLst>
                </p:cNvPr>
                <p:cNvSpPr/>
                <p:nvPr/>
              </p:nvSpPr>
              <p:spPr>
                <a:xfrm>
                  <a:off x="846211" y="1673554"/>
                  <a:ext cx="1075765" cy="338554"/>
                </a:xfrm>
                <a:prstGeom prst="rect">
                  <a:avLst/>
                </a:prstGeom>
                <a:ln>
                  <a:solidFill>
                    <a:srgbClr val="2A00FF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𝑐𝑐</m:t>
                            </m:r>
                          </m:sub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101CCE5C-8F25-A74C-B55A-24A3EBB573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211" y="1673554"/>
                  <a:ext cx="1075765" cy="33855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rgbClr val="2A00FF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1FEA19B2-ADEA-CA4A-A68A-5B5CF8A2BC0E}"/>
                    </a:ext>
                  </a:extLst>
                </p:cNvPr>
                <p:cNvSpPr/>
                <p:nvPr/>
              </p:nvSpPr>
              <p:spPr>
                <a:xfrm>
                  <a:off x="2268068" y="1309693"/>
                  <a:ext cx="1075765" cy="338554"/>
                </a:xfrm>
                <a:prstGeom prst="rect">
                  <a:avLst/>
                </a:prstGeom>
                <a:ln>
                  <a:solidFill>
                    <a:srgbClr val="2A00FF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∗+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1FEA19B2-ADEA-CA4A-A68A-5B5CF8A2BC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8068" y="1309693"/>
                  <a:ext cx="1075765" cy="33855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rgbClr val="2A00FF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F1CF768-63BA-1C43-A870-BBB9AF7DF3A5}"/>
                    </a:ext>
                  </a:extLst>
                </p:cNvPr>
                <p:cNvSpPr/>
                <p:nvPr/>
              </p:nvSpPr>
              <p:spPr>
                <a:xfrm>
                  <a:off x="2309367" y="1977428"/>
                  <a:ext cx="1075765" cy="338554"/>
                </a:xfrm>
                <a:prstGeom prst="rect">
                  <a:avLst/>
                </a:prstGeom>
                <a:ln>
                  <a:solidFill>
                    <a:srgbClr val="2A00FF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∗0</m:t>
                            </m:r>
                          </m:sup>
                        </m:sSup>
                      </m:oMath>
                    </m:oMathPara>
                  </a14:m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F1CF768-63BA-1C43-A870-BBB9AF7DF3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9367" y="1977428"/>
                  <a:ext cx="1075765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rgbClr val="2A00FF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AFCA2E2-4CC6-714B-84B8-713D1EC1B736}"/>
                    </a:ext>
                  </a:extLst>
                </p:cNvPr>
                <p:cNvSpPr/>
                <p:nvPr/>
              </p:nvSpPr>
              <p:spPr>
                <a:xfrm>
                  <a:off x="3783104" y="1113869"/>
                  <a:ext cx="1075765" cy="338554"/>
                </a:xfrm>
                <a:prstGeom prst="rect">
                  <a:avLst/>
                </a:prstGeom>
                <a:ln>
                  <a:solidFill>
                    <a:srgbClr val="2A00FF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AFCA2E2-4CC6-714B-84B8-713D1EC1B7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3104" y="1113869"/>
                  <a:ext cx="1075765" cy="33855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rgbClr val="2A00FF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1BD44562-EDEB-5B46-AB7A-CA396E3B8D42}"/>
                    </a:ext>
                  </a:extLst>
                </p:cNvPr>
                <p:cNvSpPr/>
                <p:nvPr/>
              </p:nvSpPr>
              <p:spPr>
                <a:xfrm>
                  <a:off x="3782498" y="1719877"/>
                  <a:ext cx="1075765" cy="338554"/>
                </a:xfrm>
                <a:prstGeom prst="rect">
                  <a:avLst/>
                </a:prstGeom>
                <a:ln>
                  <a:solidFill>
                    <a:srgbClr val="2A00FF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1BD44562-EDEB-5B46-AB7A-CA396E3B8D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2498" y="1719877"/>
                  <a:ext cx="1075765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rgbClr val="2A00FF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5083D33-B5E0-2E4A-BE4F-06CCC82B01E8}"/>
                    </a:ext>
                  </a:extLst>
                </p:cNvPr>
                <p:cNvSpPr/>
                <p:nvPr/>
              </p:nvSpPr>
              <p:spPr>
                <a:xfrm>
                  <a:off x="3783103" y="2400683"/>
                  <a:ext cx="1075765" cy="338554"/>
                </a:xfrm>
                <a:prstGeom prst="rect">
                  <a:avLst/>
                </a:prstGeom>
                <a:ln>
                  <a:solidFill>
                    <a:srgbClr val="2A00FF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𝛾</m:t>
                        </m:r>
                      </m:oMath>
                    </m:oMathPara>
                  </a14:m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5083D33-B5E0-2E4A-BE4F-06CCC82B01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3103" y="2400683"/>
                  <a:ext cx="1075765" cy="338554"/>
                </a:xfrm>
                <a:prstGeom prst="rect">
                  <a:avLst/>
                </a:prstGeom>
                <a:blipFill>
                  <a:blip r:embed="rId8"/>
                  <a:stretch>
                    <a:fillRect b="-3571"/>
                  </a:stretch>
                </a:blipFill>
                <a:ln>
                  <a:solidFill>
                    <a:srgbClr val="2A00FF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BB49513-12FA-3F4F-B8D3-288F35F3FD46}"/>
                </a:ext>
              </a:extLst>
            </p:cNvPr>
            <p:cNvCxnSpPr>
              <a:stCxn id="7" idx="3"/>
              <a:endCxn id="8" idx="1"/>
            </p:cNvCxnSpPr>
            <p:nvPr/>
          </p:nvCxnSpPr>
          <p:spPr>
            <a:xfrm flipV="1">
              <a:off x="1921976" y="1478970"/>
              <a:ext cx="346092" cy="363861"/>
            </a:xfrm>
            <a:prstGeom prst="straightConnector1">
              <a:avLst/>
            </a:prstGeom>
            <a:ln w="22225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6A9E27E-6C3F-B34C-B9C2-D14D7D453F04}"/>
                </a:ext>
              </a:extLst>
            </p:cNvPr>
            <p:cNvCxnSpPr>
              <a:cxnSpLocks/>
            </p:cNvCxnSpPr>
            <p:nvPr/>
          </p:nvCxnSpPr>
          <p:spPr>
            <a:xfrm>
              <a:off x="1921976" y="1876164"/>
              <a:ext cx="387391" cy="237208"/>
            </a:xfrm>
            <a:prstGeom prst="straightConnector1">
              <a:avLst/>
            </a:prstGeom>
            <a:ln w="22225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566E9A7-65F7-FD4D-B462-047EAA59BE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9773" y="1309693"/>
              <a:ext cx="412725" cy="120454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6E82BF5-1F9F-A947-9295-6C80A167120D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3385132" y="1462093"/>
              <a:ext cx="397366" cy="427061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3FCDC70-37C1-3447-A694-1505C87B984E}"/>
                </a:ext>
              </a:extLst>
            </p:cNvPr>
            <p:cNvCxnSpPr>
              <a:cxnSpLocks/>
              <a:stCxn id="8" idx="3"/>
              <a:endCxn id="12" idx="1"/>
            </p:cNvCxnSpPr>
            <p:nvPr/>
          </p:nvCxnSpPr>
          <p:spPr>
            <a:xfrm>
              <a:off x="3343833" y="1478970"/>
              <a:ext cx="439270" cy="1090990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F43A232-F50E-3F4E-8375-7CA9131C0610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 flipV="1">
              <a:off x="3406423" y="1889154"/>
              <a:ext cx="376075" cy="207394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2EFEF49-C2A7-374E-A58F-ECF3C7B3BBC9}"/>
                </a:ext>
              </a:extLst>
            </p:cNvPr>
            <p:cNvCxnSpPr>
              <a:cxnSpLocks/>
              <a:stCxn id="9" idx="3"/>
              <a:endCxn id="12" idx="1"/>
            </p:cNvCxnSpPr>
            <p:nvPr/>
          </p:nvCxnSpPr>
          <p:spPr>
            <a:xfrm>
              <a:off x="3385132" y="2146705"/>
              <a:ext cx="397971" cy="423255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6323215-53F3-4D42-833A-3E6CB0188E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303" y="2579738"/>
            <a:ext cx="4607675" cy="35607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4F0300A-13C1-8044-B038-8C7BA99ABEB1}"/>
                  </a:ext>
                </a:extLst>
              </p:cNvPr>
              <p:cNvSpPr txBox="1"/>
              <p:nvPr/>
            </p:nvSpPr>
            <p:spPr>
              <a:xfrm>
                <a:off x="4814623" y="3370263"/>
                <a:ext cx="3839584" cy="1851982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ts val="2800"/>
                  </a:lnSpc>
                </a:pPr>
                <a14:m>
                  <m:oMath xmlns:m="http://schemas.openxmlformats.org/officeDocument/2006/math">
                    <m:r>
                      <a:rPr kumimoji="1"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𝛿</m:t>
                    </m:r>
                    <m:sSub>
                      <m:sSubPr>
                        <m:ctrlP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sz="1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U</m:t>
                        </m:r>
                      </m:sub>
                    </m:sSub>
                    <m:r>
                      <a:rPr kumimoji="1"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=−361±</m:t>
                    </m:r>
                    <m:sSubSup>
                      <m:sSubSupPr>
                        <m:ctrlP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40</m:t>
                        </m:r>
                      </m:e>
                      <m:sub>
                        <m: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−8</m:t>
                        </m:r>
                      </m:sub>
                      <m:sup>
                        <m: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+9</m:t>
                        </m:r>
                      </m:sup>
                    </m:sSubSup>
                  </m:oMath>
                </a14:m>
                <a:r>
                  <a:rPr kumimoji="1" lang="en-CN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keV,  </a:t>
                </a:r>
                <a:r>
                  <a:rPr kumimoji="1" lang="en-CN" sz="18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negative by </a:t>
                </a:r>
                <a14:m>
                  <m:oMath xmlns:m="http://schemas.openxmlformats.org/officeDocument/2006/math">
                    <m:r>
                      <a:rPr kumimoji="1" lang="en-US" sz="1800" b="0" i="0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kumimoji="1" lang="en-US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r>
                  <a:rPr kumimoji="1" lang="en-CN" sz="1800" b="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endParaRPr kumimoji="1" lang="en-CN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28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sz="1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sz="1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U</m:t>
                        </m:r>
                      </m:sub>
                    </m:sSub>
                    <m:d>
                      <m:dPr>
                        <m:ctrlPr>
                          <a:rPr kumimoji="1"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sz="1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FWHM</m:t>
                        </m:r>
                      </m:e>
                    </m:d>
                    <m:r>
                      <a:rPr kumimoji="1"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=47.8±1.9</m:t>
                    </m:r>
                  </m:oMath>
                </a14:m>
                <a:r>
                  <a:rPr kumimoji="1" lang="en-CN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keV</a:t>
                </a:r>
              </a:p>
              <a:p>
                <a:pPr>
                  <a:lnSpc>
                    <a:spcPts val="2800"/>
                  </a:lnSpc>
                </a:pPr>
                <a:endParaRPr kumimoji="1" lang="en-CN" sz="18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2800"/>
                  </a:lnSpc>
                </a:pPr>
                <a:r>
                  <a:rPr kumimoji="1" lang="en-CN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Fit</a:t>
                </a:r>
                <a:r>
                  <a:rPr kumimoji="1" lang="zh-CN" altLang="en-US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quality</a:t>
                </a:r>
                <a:r>
                  <a:rPr kumimoji="1" lang="zh-CN" altLang="en-US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s</a:t>
                </a:r>
                <a:r>
                  <a:rPr kumimoji="1" lang="en-CN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lightly better than BW</a:t>
                </a:r>
                <a:endParaRPr kumimoji="1" lang="en-CN" sz="1800" b="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4F0300A-13C1-8044-B038-8C7BA99ABE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623" y="3370263"/>
                <a:ext cx="3839584" cy="1851982"/>
              </a:xfrm>
              <a:prstGeom prst="rect">
                <a:avLst/>
              </a:prstGeom>
              <a:blipFill>
                <a:blip r:embed="rId10"/>
                <a:stretch>
                  <a:fillRect l="-984" b="-4762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6D2E52EE-E4D4-954C-B883-EB8BB8A0C6AC}"/>
              </a:ext>
            </a:extLst>
          </p:cNvPr>
          <p:cNvSpPr txBox="1"/>
          <p:nvPr/>
        </p:nvSpPr>
        <p:spPr>
          <a:xfrm>
            <a:off x="1920769" y="2323785"/>
            <a:ext cx="17043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CN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Below threshold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1B3C368-AAC3-534F-8B4D-366D60793DD7}"/>
              </a:ext>
            </a:extLst>
          </p:cNvPr>
          <p:cNvCxnSpPr>
            <a:cxnSpLocks/>
          </p:cNvCxnSpPr>
          <p:nvPr/>
        </p:nvCxnSpPr>
        <p:spPr>
          <a:xfrm>
            <a:off x="3009193" y="2682339"/>
            <a:ext cx="519403" cy="482202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D93EB8A-6B6B-9244-B323-797AE89C824A}"/>
              </a:ext>
            </a:extLst>
          </p:cNvPr>
          <p:cNvCxnSpPr>
            <a:cxnSpLocks/>
          </p:cNvCxnSpPr>
          <p:nvPr/>
        </p:nvCxnSpPr>
        <p:spPr>
          <a:xfrm>
            <a:off x="1523439" y="2693117"/>
            <a:ext cx="0" cy="2802248"/>
          </a:xfrm>
          <a:prstGeom prst="line">
            <a:avLst/>
          </a:prstGeom>
          <a:ln w="22225">
            <a:solidFill>
              <a:schemeClr val="accent6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432AF96-AB7D-7C41-A99D-FC1F4E3F2C50}"/>
              </a:ext>
            </a:extLst>
          </p:cNvPr>
          <p:cNvCxnSpPr>
            <a:cxnSpLocks/>
          </p:cNvCxnSpPr>
          <p:nvPr/>
        </p:nvCxnSpPr>
        <p:spPr>
          <a:xfrm>
            <a:off x="1703854" y="2693117"/>
            <a:ext cx="0" cy="2802248"/>
          </a:xfrm>
          <a:prstGeom prst="line">
            <a:avLst/>
          </a:prstGeom>
          <a:ln w="22225">
            <a:solidFill>
              <a:srgbClr val="D119FF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5B0B5D0-D3F4-9D45-B32C-EFB12259B0B0}"/>
              </a:ext>
            </a:extLst>
          </p:cNvPr>
          <p:cNvCxnSpPr>
            <a:cxnSpLocks/>
          </p:cNvCxnSpPr>
          <p:nvPr/>
        </p:nvCxnSpPr>
        <p:spPr>
          <a:xfrm>
            <a:off x="3719184" y="2868462"/>
            <a:ext cx="0" cy="1197686"/>
          </a:xfrm>
          <a:prstGeom prst="line">
            <a:avLst/>
          </a:prstGeom>
          <a:ln w="22225">
            <a:solidFill>
              <a:schemeClr val="accent6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2B896D7-A8E0-B34B-98ED-05459A914F36}"/>
              </a:ext>
            </a:extLst>
          </p:cNvPr>
          <p:cNvCxnSpPr>
            <a:cxnSpLocks/>
          </p:cNvCxnSpPr>
          <p:nvPr/>
        </p:nvCxnSpPr>
        <p:spPr>
          <a:xfrm>
            <a:off x="4266592" y="2802563"/>
            <a:ext cx="0" cy="1263585"/>
          </a:xfrm>
          <a:prstGeom prst="line">
            <a:avLst/>
          </a:prstGeom>
          <a:ln w="22225">
            <a:solidFill>
              <a:srgbClr val="D119FF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D26AD55-E45E-354D-B17A-441066FBE922}"/>
              </a:ext>
            </a:extLst>
          </p:cNvPr>
          <p:cNvSpPr txBox="1"/>
          <p:nvPr/>
        </p:nvSpPr>
        <p:spPr>
          <a:xfrm>
            <a:off x="7290046" y="1266228"/>
            <a:ext cx="1380754" cy="318924"/>
          </a:xfrm>
          <a:prstGeom prst="rect">
            <a:avLst/>
          </a:prstGeom>
          <a:noFill/>
          <a:ln w="22225">
            <a:noFill/>
          </a:ln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lIns="36000" tIns="36000" rIns="36000" bIns="36000" rtlCol="0" anchor="ctr">
            <a:spAutoFit/>
          </a:bodyPr>
          <a:lstStyle/>
          <a:p>
            <a:pPr algn="l"/>
            <a:r>
              <a:rPr kumimoji="1" lang="en-US" altLang="zh-CN" sz="16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Detection</a:t>
            </a:r>
            <a:r>
              <a:rPr kumimoji="1" lang="zh-CN" altLang="en-US" sz="16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mode</a:t>
            </a:r>
            <a:endParaRPr kumimoji="1" lang="en-CN" sz="1600" b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22BEAD8-4340-B34F-83A0-AC79B673F54B}"/>
              </a:ext>
            </a:extLst>
          </p:cNvPr>
          <p:cNvSpPr/>
          <p:nvPr/>
        </p:nvSpPr>
        <p:spPr>
          <a:xfrm rot="20880000">
            <a:off x="3267718" y="1466771"/>
            <a:ext cx="4217747" cy="432000"/>
          </a:xfrm>
          <a:prstGeom prst="ellipse">
            <a:avLst/>
          </a:prstGeom>
          <a:ln w="12700">
            <a:solidFill>
              <a:srgbClr val="C0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42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FA056-8952-494D-8B14-2FCFFC87C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ends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QCD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80947-B325-5D44-8954-1C96FD286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46" y="681173"/>
            <a:ext cx="8499863" cy="558912"/>
          </a:xfrm>
        </p:spPr>
        <p:txBody>
          <a:bodyPr/>
          <a:lstStyle/>
          <a:p>
            <a:r>
              <a:rPr lang="en-US" altLang="zh-CN" dirty="0"/>
              <a:t>Quark/gluon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energy</a:t>
            </a:r>
            <a:r>
              <a:rPr lang="zh-CN" altLang="en-US" dirty="0"/>
              <a:t> </a:t>
            </a:r>
            <a:r>
              <a:rPr lang="en-US" altLang="zh-CN" dirty="0" err="1"/>
              <a:t>v.s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hadrons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/>
              <a:t>energy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5618E-4FA3-5C42-9B94-ACA378966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4</a:t>
            </a:fld>
            <a:endParaRPr kumimoji="1" lang="zh-CN" altLang="en-US" dirty="0"/>
          </a:p>
        </p:txBody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E91D6918-41DB-114A-848F-D7744172DFD5}"/>
              </a:ext>
            </a:extLst>
          </p:cNvPr>
          <p:cNvGrpSpPr/>
          <p:nvPr/>
        </p:nvGrpSpPr>
        <p:grpSpPr>
          <a:xfrm>
            <a:off x="1007254" y="1402767"/>
            <a:ext cx="5423043" cy="3988174"/>
            <a:chOff x="3706917" y="139858"/>
            <a:chExt cx="3708656" cy="2711465"/>
          </a:xfrm>
        </p:grpSpPr>
        <p:grpSp>
          <p:nvGrpSpPr>
            <p:cNvPr id="6" name="Group 13">
              <a:extLst>
                <a:ext uri="{FF2B5EF4-FFF2-40B4-BE49-F238E27FC236}">
                  <a16:creationId xmlns:a16="http://schemas.microsoft.com/office/drawing/2014/main" id="{75F18BEC-C9DC-2B46-BF6A-CA9EB7ADDFCE}"/>
                </a:ext>
              </a:extLst>
            </p:cNvPr>
            <p:cNvGrpSpPr/>
            <p:nvPr/>
          </p:nvGrpSpPr>
          <p:grpSpPr>
            <a:xfrm>
              <a:off x="3706917" y="139858"/>
              <a:ext cx="3708656" cy="2711465"/>
              <a:chOff x="-199341" y="556958"/>
              <a:chExt cx="3708656" cy="2711465"/>
            </a:xfrm>
          </p:grpSpPr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1AAE88BC-716F-7C41-A003-7EABE1BEB4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1309" b="2890"/>
              <a:stretch/>
            </p:blipFill>
            <p:spPr>
              <a:xfrm>
                <a:off x="-199341" y="556958"/>
                <a:ext cx="3708656" cy="2711465"/>
              </a:xfrm>
              <a:prstGeom prst="rect">
                <a:avLst/>
              </a:prstGeom>
            </p:spPr>
          </p:pic>
          <p:sp>
            <p:nvSpPr>
              <p:cNvPr id="9" name="Rectangle 11">
                <a:extLst>
                  <a:ext uri="{FF2B5EF4-FFF2-40B4-BE49-F238E27FC236}">
                    <a16:creationId xmlns:a16="http://schemas.microsoft.com/office/drawing/2014/main" id="{8CB0139A-7CFE-9C49-BD82-0DEFE39F9878}"/>
                  </a:ext>
                </a:extLst>
              </p:cNvPr>
              <p:cNvSpPr/>
              <p:nvPr/>
            </p:nvSpPr>
            <p:spPr>
              <a:xfrm>
                <a:off x="2713247" y="1178276"/>
                <a:ext cx="653736" cy="1637370"/>
              </a:xfrm>
              <a:prstGeom prst="rect">
                <a:avLst/>
              </a:prstGeom>
              <a:solidFill>
                <a:srgbClr val="D119FF">
                  <a:alpha val="8716"/>
                </a:srgb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76C899E0-B05F-014A-88EC-CD63F0B7B1A6}"/>
                </a:ext>
              </a:extLst>
            </p:cNvPr>
            <p:cNvSpPr txBox="1"/>
            <p:nvPr/>
          </p:nvSpPr>
          <p:spPr>
            <a:xfrm>
              <a:off x="6619505" y="2006790"/>
              <a:ext cx="796068" cy="355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ardon</a:t>
              </a:r>
            </a:p>
            <a:p>
              <a:r>
                <a:rPr lang="en-US" altLang="zh-CN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dynamics</a:t>
              </a:r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A5FA84-6D7A-9044-851C-2F478F285F6E}"/>
              </a:ext>
            </a:extLst>
          </p:cNvPr>
          <p:cNvGrpSpPr/>
          <p:nvPr/>
        </p:nvGrpSpPr>
        <p:grpSpPr>
          <a:xfrm>
            <a:off x="378610" y="681172"/>
            <a:ext cx="6857932" cy="817470"/>
            <a:chOff x="378610" y="681172"/>
            <a:chExt cx="6857932" cy="817470"/>
          </a:xfrm>
        </p:grpSpPr>
        <p:sp>
          <p:nvSpPr>
            <p:cNvPr id="12" name="Rounded Rectangular Callout 11">
              <a:extLst>
                <a:ext uri="{FF2B5EF4-FFF2-40B4-BE49-F238E27FC236}">
                  <a16:creationId xmlns:a16="http://schemas.microsoft.com/office/drawing/2014/main" id="{09DE8657-0573-1B44-B581-0E28EB9A4E4E}"/>
                </a:ext>
              </a:extLst>
            </p:cNvPr>
            <p:cNvSpPr/>
            <p:nvPr/>
          </p:nvSpPr>
          <p:spPr>
            <a:xfrm>
              <a:off x="378610" y="681172"/>
              <a:ext cx="2821259" cy="378194"/>
            </a:xfrm>
            <a:prstGeom prst="wedgeRoundRectCallout">
              <a:avLst>
                <a:gd name="adj1" fmla="val -2949"/>
                <a:gd name="adj2" fmla="val 107616"/>
                <a:gd name="adj3" fmla="val 16667"/>
              </a:avLst>
            </a:prstGeom>
            <a:ln>
              <a:solidFill>
                <a:srgbClr val="2A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3F6729-D420-ED4D-A553-B09030D9C57C}"/>
                </a:ext>
              </a:extLst>
            </p:cNvPr>
            <p:cNvSpPr txBox="1"/>
            <p:nvPr/>
          </p:nvSpPr>
          <p:spPr>
            <a:xfrm>
              <a:off x="1596969" y="1039598"/>
              <a:ext cx="1505415" cy="369332"/>
            </a:xfrm>
            <a:prstGeom prst="rect">
              <a:avLst/>
            </a:prstGeom>
            <a:noFill/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CN" sz="1800" b="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Perturbative</a:t>
              </a:r>
              <a:endParaRPr kumimoji="1" lang="en-CN" sz="1800" b="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ular Callout 13">
              <a:extLst>
                <a:ext uri="{FF2B5EF4-FFF2-40B4-BE49-F238E27FC236}">
                  <a16:creationId xmlns:a16="http://schemas.microsoft.com/office/drawing/2014/main" id="{5E0FFAEB-04C5-FB4F-9B12-3918F7199C7F}"/>
                </a:ext>
              </a:extLst>
            </p:cNvPr>
            <p:cNvSpPr/>
            <p:nvPr/>
          </p:nvSpPr>
          <p:spPr>
            <a:xfrm>
              <a:off x="3607262" y="682556"/>
              <a:ext cx="2368996" cy="378194"/>
            </a:xfrm>
            <a:prstGeom prst="wedgeRoundRectCallout">
              <a:avLst>
                <a:gd name="adj1" fmla="val -2507"/>
                <a:gd name="adj2" fmla="val 139163"/>
                <a:gd name="adj3" fmla="val 16667"/>
              </a:avLst>
            </a:prstGeom>
            <a:ln>
              <a:solidFill>
                <a:srgbClr val="C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5390CB-0CAE-C74F-9118-9F35F067003A}"/>
                </a:ext>
              </a:extLst>
            </p:cNvPr>
            <p:cNvSpPr txBox="1"/>
            <p:nvPr/>
          </p:nvSpPr>
          <p:spPr>
            <a:xfrm>
              <a:off x="4662407" y="1129310"/>
              <a:ext cx="2574135" cy="369332"/>
            </a:xfrm>
            <a:prstGeom prst="rect">
              <a:avLst/>
            </a:prstGeom>
            <a:noFill/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CN" sz="18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Nonp</a:t>
              </a:r>
              <a:r>
                <a:rPr kumimoji="1" lang="en-US" altLang="zh-CN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erturbative</a:t>
              </a:r>
              <a:r>
                <a:rPr kumimoji="1" lang="zh-CN" altLang="en-US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in</a:t>
              </a:r>
              <a:r>
                <a:rPr kumimoji="1" lang="zh-CN" altLang="en-US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QCD</a:t>
              </a:r>
              <a:endParaRPr kumimoji="1" lang="en-CN" sz="1800" b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1EFB2BB-4586-4249-9DC1-CBA73CA0CD82}"/>
              </a:ext>
            </a:extLst>
          </p:cNvPr>
          <p:cNvSpPr txBox="1">
            <a:spLocks/>
          </p:cNvSpPr>
          <p:nvPr/>
        </p:nvSpPr>
        <p:spPr>
          <a:xfrm>
            <a:off x="92346" y="5645347"/>
            <a:ext cx="8069037" cy="507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altLang="zh-CN" dirty="0">
                <a:solidFill>
                  <a:srgbClr val="C00000"/>
                </a:solidFill>
              </a:rPr>
              <a:t>Hadron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wave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functions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needed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to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calculate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production,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decay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...</a:t>
            </a:r>
            <a:endParaRPr lang="en-CN" dirty="0">
              <a:solidFill>
                <a:srgbClr val="C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77ED93-5459-704B-89F9-24E4AAA1023C}"/>
              </a:ext>
            </a:extLst>
          </p:cNvPr>
          <p:cNvSpPr/>
          <p:nvPr/>
        </p:nvSpPr>
        <p:spPr>
          <a:xfrm>
            <a:off x="3034503" y="2316636"/>
            <a:ext cx="533432" cy="418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614FA9-5860-8443-AFCB-19B8F1286F96}"/>
              </a:ext>
            </a:extLst>
          </p:cNvPr>
          <p:cNvSpPr/>
          <p:nvPr/>
        </p:nvSpPr>
        <p:spPr>
          <a:xfrm>
            <a:off x="2173058" y="3235731"/>
            <a:ext cx="533432" cy="418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id="{B11A0A08-7EAB-3C40-ABE8-C68DFDCC9D78}"/>
              </a:ext>
            </a:extLst>
          </p:cNvPr>
          <p:cNvSpPr/>
          <p:nvPr/>
        </p:nvSpPr>
        <p:spPr>
          <a:xfrm>
            <a:off x="1901527" y="2370661"/>
            <a:ext cx="2137795" cy="1324195"/>
          </a:xfrm>
          <a:prstGeom prst="rect">
            <a:avLst/>
          </a:prstGeom>
          <a:solidFill>
            <a:schemeClr val="accent6">
              <a:lumMod val="20000"/>
              <a:lumOff val="80000"/>
              <a:alpha val="46054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90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C9D680-0963-E646-9858-3C0A566AAB9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CN" dirty="0"/>
                  <a:t>Intermediate offshell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∗+ </m:t>
                        </m:r>
                      </m:sup>
                    </m:sSup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C9D680-0963-E646-9858-3C0A566AAB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15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B7BC15-1E25-3646-9B66-C74F85346C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004" y="695265"/>
                <a:ext cx="4676878" cy="97640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CN" b="1" dirty="0"/>
                  <a:t> distribution</a:t>
                </a:r>
                <a:r>
                  <a:rPr lang="en-CN" dirty="0"/>
                  <a:t>: </a:t>
                </a:r>
                <a:r>
                  <a:rPr lang="en-CN" sz="1800" dirty="0"/>
                  <a:t>data and unitarized model agree with each other, suggesting true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</m:oMath>
                </a14:m>
                <a:r>
                  <a:rPr lang="en-CN" sz="1800" dirty="0"/>
                  <a:t> contribution</a:t>
                </a:r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B7BC15-1E25-3646-9B66-C74F85346C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004" y="695265"/>
                <a:ext cx="4676878" cy="976408"/>
              </a:xfrm>
              <a:blipFill>
                <a:blip r:embed="rId3"/>
                <a:stretch>
                  <a:fillRect l="-1084" t="-641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719BF-477B-524B-A983-5133FA686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40</a:t>
            </a:fld>
            <a:endParaRPr kumimoji="1"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8D7B82-9D69-7B44-8586-3402A6C15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331" y="538920"/>
            <a:ext cx="3307409" cy="2671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3EF251-AFA8-1B4F-8A93-1AAD85149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333" y="3604083"/>
            <a:ext cx="6751025" cy="28107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8DBF35E-0CE9-D44F-9FBF-4F766E7894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004" y="1896869"/>
                <a:ext cx="4596195" cy="137174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64801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080021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512029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1944037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sSup>
                          <m:sSup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,+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altLang="zh-CN" b="1" dirty="0"/>
                  <a:t>in</a:t>
                </a:r>
                <a:r>
                  <a:rPr lang="zh-CN" altLang="en-US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,+</m:t>
                        </m:r>
                      </m:sup>
                    </m:sSup>
                  </m:oMath>
                </a14:m>
                <a:r>
                  <a:rPr lang="zh-CN" altLang="en-US" b="1" dirty="0"/>
                  <a:t> </a:t>
                </a:r>
                <a:r>
                  <a:rPr lang="en-US" altLang="zh-CN" b="1" dirty="0"/>
                  <a:t>samples</a:t>
                </a:r>
                <a:r>
                  <a:rPr lang="en-US" dirty="0"/>
                  <a:t>: </a:t>
                </a:r>
                <a:r>
                  <a:rPr lang="en-US" sz="1800" dirty="0"/>
                  <a:t>receive contribution from partially reconstructed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800" dirty="0"/>
                  <a:t> decays, yields and shapes in unitarized model agree with data</a:t>
                </a:r>
              </a:p>
              <a:p>
                <a:pPr marL="0" indent="0">
                  <a:buNone/>
                </a:pPr>
                <a:endParaRPr lang="en-CN" dirty="0"/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8DBF35E-0CE9-D44F-9FBF-4F766E789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4" y="1896869"/>
                <a:ext cx="4596195" cy="1371745"/>
              </a:xfrm>
              <a:prstGeom prst="rect">
                <a:avLst/>
              </a:prstGeom>
              <a:blipFill>
                <a:blip r:embed="rId6"/>
                <a:stretch>
                  <a:fillRect l="-1105" t="-45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45913F7-6448-A048-A867-C20E1DCBF3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9505" y="667481"/>
            <a:ext cx="1715659" cy="135141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8B6137B-93BC-6243-BB1C-4F418FBC166B}"/>
              </a:ext>
            </a:extLst>
          </p:cNvPr>
          <p:cNvGrpSpPr/>
          <p:nvPr/>
        </p:nvGrpSpPr>
        <p:grpSpPr>
          <a:xfrm>
            <a:off x="484938" y="3267479"/>
            <a:ext cx="2992756" cy="347518"/>
            <a:chOff x="1235732" y="1302182"/>
            <a:chExt cx="2992756" cy="3475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7077630-B56C-494C-8288-70B3B966BEC7}"/>
                    </a:ext>
                  </a:extLst>
                </p:cNvPr>
                <p:cNvSpPr/>
                <p:nvPr/>
              </p:nvSpPr>
              <p:spPr>
                <a:xfrm>
                  <a:off x="1235732" y="1302182"/>
                  <a:ext cx="617129" cy="338554"/>
                </a:xfrm>
                <a:prstGeom prst="rect">
                  <a:avLst/>
                </a:prstGeom>
                <a:ln>
                  <a:solidFill>
                    <a:srgbClr val="2A00FF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𝑐𝑐</m:t>
                            </m:r>
                          </m:sub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7077630-B56C-494C-8288-70B3B966BE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5732" y="1302182"/>
                  <a:ext cx="617129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rgbClr val="2A00FF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6D52615-8741-FA48-8154-CA1A67BFBD7E}"/>
                    </a:ext>
                  </a:extLst>
                </p:cNvPr>
                <p:cNvSpPr/>
                <p:nvPr/>
              </p:nvSpPr>
              <p:spPr>
                <a:xfrm>
                  <a:off x="2268068" y="1309693"/>
                  <a:ext cx="723289" cy="338554"/>
                </a:xfrm>
                <a:prstGeom prst="rect">
                  <a:avLst/>
                </a:prstGeom>
                <a:ln>
                  <a:solidFill>
                    <a:srgbClr val="2A00FF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∗+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6D52615-8741-FA48-8154-CA1A67BFBD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8068" y="1309693"/>
                  <a:ext cx="723289" cy="338554"/>
                </a:xfrm>
                <a:prstGeom prst="rect">
                  <a:avLst/>
                </a:prstGeom>
                <a:blipFill>
                  <a:blip r:embed="rId9"/>
                  <a:stretch>
                    <a:fillRect l="-3390"/>
                  </a:stretch>
                </a:blipFill>
                <a:ln>
                  <a:solidFill>
                    <a:srgbClr val="2A00FF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E5CFB97C-7DE3-AB42-9396-FADAE27B36B7}"/>
                    </a:ext>
                  </a:extLst>
                </p:cNvPr>
                <p:cNvSpPr/>
                <p:nvPr/>
              </p:nvSpPr>
              <p:spPr>
                <a:xfrm>
                  <a:off x="3406564" y="1311146"/>
                  <a:ext cx="821924" cy="338554"/>
                </a:xfrm>
                <a:prstGeom prst="rect">
                  <a:avLst/>
                </a:prstGeom>
                <a:ln>
                  <a:solidFill>
                    <a:srgbClr val="2A00FF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E5CFB97C-7DE3-AB42-9396-FADAE27B36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6564" y="1311146"/>
                  <a:ext cx="821924" cy="338554"/>
                </a:xfrm>
                <a:prstGeom prst="rect">
                  <a:avLst/>
                </a:prstGeom>
                <a:blipFill>
                  <a:blip r:embed="rId10"/>
                  <a:stretch>
                    <a:fillRect l="-5970"/>
                  </a:stretch>
                </a:blipFill>
                <a:ln>
                  <a:solidFill>
                    <a:srgbClr val="2A00FF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3A747D7-9293-CA40-BD5C-94D7C0248A9B}"/>
                </a:ext>
              </a:extLst>
            </p:cNvPr>
            <p:cNvCxnSpPr>
              <a:cxnSpLocks/>
              <a:stCxn id="14" idx="3"/>
              <a:endCxn id="15" idx="1"/>
            </p:cNvCxnSpPr>
            <p:nvPr/>
          </p:nvCxnSpPr>
          <p:spPr>
            <a:xfrm>
              <a:off x="1852861" y="1471459"/>
              <a:ext cx="415207" cy="7511"/>
            </a:xfrm>
            <a:prstGeom prst="straightConnector1">
              <a:avLst/>
            </a:prstGeom>
            <a:ln w="22225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0657931-6BA7-C34B-A9BA-D65DE898E154}"/>
                </a:ext>
              </a:extLst>
            </p:cNvPr>
            <p:cNvCxnSpPr>
              <a:cxnSpLocks/>
            </p:cNvCxnSpPr>
            <p:nvPr/>
          </p:nvCxnSpPr>
          <p:spPr>
            <a:xfrm>
              <a:off x="2991357" y="1492824"/>
              <a:ext cx="415206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A3E515F-934E-604E-B5D7-13F30D682B3C}"/>
              </a:ext>
            </a:extLst>
          </p:cNvPr>
          <p:cNvGrpSpPr/>
          <p:nvPr/>
        </p:nvGrpSpPr>
        <p:grpSpPr>
          <a:xfrm>
            <a:off x="4316602" y="3249051"/>
            <a:ext cx="3161298" cy="355032"/>
            <a:chOff x="1235732" y="1311146"/>
            <a:chExt cx="3161298" cy="3550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A3D492C-7AD3-A144-994B-B31502C21B84}"/>
                    </a:ext>
                  </a:extLst>
                </p:cNvPr>
                <p:cNvSpPr/>
                <p:nvPr/>
              </p:nvSpPr>
              <p:spPr>
                <a:xfrm>
                  <a:off x="1235732" y="1320112"/>
                  <a:ext cx="617129" cy="338554"/>
                </a:xfrm>
                <a:prstGeom prst="rect">
                  <a:avLst/>
                </a:prstGeom>
                <a:ln>
                  <a:solidFill>
                    <a:srgbClr val="2A00FF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𝑐𝑐</m:t>
                            </m:r>
                          </m:sub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A3D492C-7AD3-A144-994B-B31502C21B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5732" y="1320112"/>
                  <a:ext cx="617129" cy="33855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rgbClr val="2A00FF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B367AE90-B785-444A-AC8B-C7F1D3F7271F}"/>
                    </a:ext>
                  </a:extLst>
                </p:cNvPr>
                <p:cNvSpPr/>
                <p:nvPr/>
              </p:nvSpPr>
              <p:spPr>
                <a:xfrm>
                  <a:off x="2268068" y="1327624"/>
                  <a:ext cx="617129" cy="338554"/>
                </a:xfrm>
                <a:prstGeom prst="rect">
                  <a:avLst/>
                </a:prstGeom>
                <a:ln>
                  <a:solidFill>
                    <a:srgbClr val="2A00FF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oMath>
                    </m:oMathPara>
                  </a14:m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B367AE90-B785-444A-AC8B-C7F1D3F727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8068" y="1327624"/>
                  <a:ext cx="617129" cy="33855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rgbClr val="2A00FF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BBA01897-17CA-504F-9899-30688F64147E}"/>
                    </a:ext>
                  </a:extLst>
                </p:cNvPr>
                <p:cNvSpPr/>
                <p:nvPr/>
              </p:nvSpPr>
              <p:spPr>
                <a:xfrm>
                  <a:off x="3352773" y="1311146"/>
                  <a:ext cx="1044257" cy="338554"/>
                </a:xfrm>
                <a:prstGeom prst="rect">
                  <a:avLst/>
                </a:prstGeom>
                <a:ln>
                  <a:solidFill>
                    <a:srgbClr val="2A00FF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  <m:r>
                          <m:rPr>
                            <m:lit/>
                          </m:rPr>
                          <a:rPr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/</m:t>
                        </m:r>
                        <m:r>
                          <a:rPr lang="en-US" altLang="zh-CN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𝛾</m:t>
                        </m:r>
                      </m:oMath>
                    </m:oMathPara>
                  </a14:m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BBA01897-17CA-504F-9899-30688F6414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773" y="1311146"/>
                  <a:ext cx="1044257" cy="338554"/>
                </a:xfrm>
                <a:prstGeom prst="rect">
                  <a:avLst/>
                </a:prstGeom>
                <a:blipFill>
                  <a:blip r:embed="rId13"/>
                  <a:stretch>
                    <a:fillRect b="-3448"/>
                  </a:stretch>
                </a:blipFill>
                <a:ln>
                  <a:solidFill>
                    <a:srgbClr val="2A00FF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274BD4E-6293-0743-A8DE-81DD7FF357A8}"/>
                </a:ext>
              </a:extLst>
            </p:cNvPr>
            <p:cNvCxnSpPr>
              <a:cxnSpLocks/>
              <a:stCxn id="33" idx="3"/>
              <a:endCxn id="34" idx="1"/>
            </p:cNvCxnSpPr>
            <p:nvPr/>
          </p:nvCxnSpPr>
          <p:spPr>
            <a:xfrm>
              <a:off x="1852861" y="1489389"/>
              <a:ext cx="415207" cy="7512"/>
            </a:xfrm>
            <a:prstGeom prst="straightConnector1">
              <a:avLst/>
            </a:prstGeom>
            <a:ln w="22225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A1BE2FE-8986-764E-B3F4-2C7B60AEBB4D}"/>
                </a:ext>
              </a:extLst>
            </p:cNvPr>
            <p:cNvCxnSpPr>
              <a:cxnSpLocks/>
            </p:cNvCxnSpPr>
            <p:nvPr/>
          </p:nvCxnSpPr>
          <p:spPr>
            <a:xfrm>
              <a:off x="2910675" y="1492824"/>
              <a:ext cx="415206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7F3CE88-B112-084D-B499-5361ACF81354}"/>
              </a:ext>
            </a:extLst>
          </p:cNvPr>
          <p:cNvCxnSpPr>
            <a:cxnSpLocks/>
          </p:cNvCxnSpPr>
          <p:nvPr/>
        </p:nvCxnSpPr>
        <p:spPr>
          <a:xfrm>
            <a:off x="3162041" y="3302482"/>
            <a:ext cx="197974" cy="292995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F41BC3A-0BAF-A74D-8261-0FDBA896ABAD}"/>
              </a:ext>
            </a:extLst>
          </p:cNvPr>
          <p:cNvCxnSpPr/>
          <p:nvPr/>
        </p:nvCxnSpPr>
        <p:spPr>
          <a:xfrm>
            <a:off x="7058624" y="3268932"/>
            <a:ext cx="233083" cy="346065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3C292C3-6392-B2AF-2F52-B6FCB0D4A710}"/>
              </a:ext>
            </a:extLst>
          </p:cNvPr>
          <p:cNvGrpSpPr/>
          <p:nvPr/>
        </p:nvGrpSpPr>
        <p:grpSpPr>
          <a:xfrm>
            <a:off x="1764650" y="1549351"/>
            <a:ext cx="2992756" cy="347518"/>
            <a:chOff x="1235732" y="1302182"/>
            <a:chExt cx="2992756" cy="3475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8D81755B-E2F0-AA0D-898A-074C3E8E43E6}"/>
                    </a:ext>
                  </a:extLst>
                </p:cNvPr>
                <p:cNvSpPr/>
                <p:nvPr/>
              </p:nvSpPr>
              <p:spPr>
                <a:xfrm>
                  <a:off x="1235732" y="1302182"/>
                  <a:ext cx="617129" cy="338554"/>
                </a:xfrm>
                <a:prstGeom prst="rect">
                  <a:avLst/>
                </a:prstGeom>
                <a:ln>
                  <a:solidFill>
                    <a:srgbClr val="2A00FF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𝑐𝑐</m:t>
                            </m:r>
                          </m:sub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7077630-B56C-494C-8288-70B3B966BE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5732" y="1302182"/>
                  <a:ext cx="617129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rgbClr val="2A00FF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8AB86F9-4370-B089-DA7B-C159EDE932DD}"/>
                    </a:ext>
                  </a:extLst>
                </p:cNvPr>
                <p:cNvSpPr/>
                <p:nvPr/>
              </p:nvSpPr>
              <p:spPr>
                <a:xfrm>
                  <a:off x="2268068" y="1309693"/>
                  <a:ext cx="723289" cy="338554"/>
                </a:xfrm>
                <a:prstGeom prst="rect">
                  <a:avLst/>
                </a:prstGeom>
                <a:ln>
                  <a:solidFill>
                    <a:srgbClr val="2A00FF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∗+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6D52615-8741-FA48-8154-CA1A67BFBD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8068" y="1309693"/>
                  <a:ext cx="723289" cy="338554"/>
                </a:xfrm>
                <a:prstGeom prst="rect">
                  <a:avLst/>
                </a:prstGeom>
                <a:blipFill>
                  <a:blip r:embed="rId9"/>
                  <a:stretch>
                    <a:fillRect l="-3390"/>
                  </a:stretch>
                </a:blipFill>
                <a:ln>
                  <a:solidFill>
                    <a:srgbClr val="2A00FF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21D2A10-D9E6-EFBA-DEF6-127883078D1A}"/>
                    </a:ext>
                  </a:extLst>
                </p:cNvPr>
                <p:cNvSpPr/>
                <p:nvPr/>
              </p:nvSpPr>
              <p:spPr>
                <a:xfrm>
                  <a:off x="3406564" y="1311146"/>
                  <a:ext cx="821924" cy="338554"/>
                </a:xfrm>
                <a:prstGeom prst="rect">
                  <a:avLst/>
                </a:prstGeom>
                <a:ln>
                  <a:solidFill>
                    <a:srgbClr val="2A00FF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E5CFB97C-7DE3-AB42-9396-FADAE27B36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6564" y="1311146"/>
                  <a:ext cx="821924" cy="338554"/>
                </a:xfrm>
                <a:prstGeom prst="rect">
                  <a:avLst/>
                </a:prstGeom>
                <a:blipFill>
                  <a:blip r:embed="rId10"/>
                  <a:stretch>
                    <a:fillRect l="-5970"/>
                  </a:stretch>
                </a:blipFill>
                <a:ln>
                  <a:solidFill>
                    <a:srgbClr val="2A00FF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7DD863E-57C8-A1F5-01FA-10D4C8DC3EE8}"/>
                </a:ext>
              </a:extLst>
            </p:cNvPr>
            <p:cNvCxnSpPr>
              <a:cxnSpLocks/>
              <a:stCxn id="7" idx="3"/>
              <a:endCxn id="10" idx="1"/>
            </p:cNvCxnSpPr>
            <p:nvPr/>
          </p:nvCxnSpPr>
          <p:spPr>
            <a:xfrm>
              <a:off x="1852861" y="1471459"/>
              <a:ext cx="415207" cy="7511"/>
            </a:xfrm>
            <a:prstGeom prst="straightConnector1">
              <a:avLst/>
            </a:prstGeom>
            <a:ln w="22225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4FD68B2-9FF9-27C8-8B59-66B18F1D264D}"/>
                </a:ext>
              </a:extLst>
            </p:cNvPr>
            <p:cNvCxnSpPr>
              <a:cxnSpLocks/>
            </p:cNvCxnSpPr>
            <p:nvPr/>
          </p:nvCxnSpPr>
          <p:spPr>
            <a:xfrm>
              <a:off x="2991357" y="1492824"/>
              <a:ext cx="415206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29737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A5749-7F04-4643-A010-FAB4357A5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The isospin partner?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B5D679-EEE5-9442-B8D2-4AA1AF8AAB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2346" y="681171"/>
                <a:ext cx="8499863" cy="2103582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CN" dirty="0"/>
                  <a:t> may be an isoscalar or zero-component of isotriplet: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bSup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𝑐𝑐</m:t>
                    </m:r>
                    <m:acc>
                      <m:accPr>
                        <m:chr m:val="̅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𝑐𝑐</m:t>
                        </m:r>
                        <m:acc>
                          <m:accPr>
                            <m:chr m:val="̅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d>
                      <m:d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𝑐𝑐</m:t>
                        </m:r>
                        <m:acc>
                          <m:accPr>
                            <m:chr m:val="̅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</m:d>
                  </m:oMath>
                </a14:m>
                <a:endParaRPr lang="en-CN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CN" dirty="0"/>
                  <a:t> consistent with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CN" dirty="0"/>
                  <a:t>isoscalar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state</a:t>
                </a:r>
                <a:endParaRPr lang="en-CN" dirty="0"/>
              </a:p>
              <a:p>
                <a:pPr lvl="1"/>
                <a:r>
                  <a:rPr lang="en-CN" dirty="0"/>
                  <a:t>Constentency between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CN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CN" dirty="0"/>
                  <a:t> mass spectrum</a:t>
                </a:r>
                <a:endParaRPr lang="en-US" dirty="0"/>
              </a:p>
              <a:p>
                <a:pPr lvl="1">
                  <a:buClr>
                    <a:schemeClr val="tx1"/>
                  </a:buClr>
                </a:pPr>
                <a:r>
                  <a:rPr lang="en-US" altLang="zh-CN" dirty="0">
                    <a:solidFill>
                      <a:srgbClr val="0000FF"/>
                    </a:solidFill>
                  </a:rPr>
                  <a:t>No</a:t>
                </a:r>
                <a:r>
                  <a:rPr lang="zh-CN" altLang="en-US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00FF"/>
                    </a:solidFill>
                  </a:rPr>
                  <a:t>hint</a:t>
                </a:r>
                <a:r>
                  <a:rPr lang="zh-CN" altLang="en-US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00FF"/>
                    </a:solidFill>
                  </a:rPr>
                  <a:t>of</a:t>
                </a:r>
                <a:r>
                  <a:rPr lang="zh-CN" altLang="en-US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altLang="zh-CN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b>
                        <m:r>
                          <a:rPr lang="en-US" altLang="zh-CN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lang="zh-CN" altLang="en-US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00FF"/>
                    </a:solidFill>
                  </a:rPr>
                  <a:t>in</a:t>
                </a:r>
                <a:r>
                  <a:rPr lang="zh-CN" altLang="en-US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CN" dirty="0">
                    <a:solidFill>
                      <a:srgbClr val="0000FF"/>
                    </a:solidFill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CN" dirty="0">
                    <a:solidFill>
                      <a:srgbClr val="0000FF"/>
                    </a:solidFill>
                  </a:rPr>
                  <a:t> spectrum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B5D679-EEE5-9442-B8D2-4AA1AF8AAB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346" y="681171"/>
                <a:ext cx="8499863" cy="2103582"/>
              </a:xfrm>
              <a:blipFill>
                <a:blip r:embed="rId2"/>
                <a:stretch>
                  <a:fillRect l="-597" t="-299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F5BD5-A7CE-E147-8488-0184294C3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41</a:t>
            </a:fld>
            <a:endParaRPr kumimoji="1" lang="zh-CN" alt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0A57F2-76E7-6743-A9BD-99763EDC4A26}"/>
              </a:ext>
            </a:extLst>
          </p:cNvPr>
          <p:cNvGrpSpPr/>
          <p:nvPr/>
        </p:nvGrpSpPr>
        <p:grpSpPr>
          <a:xfrm>
            <a:off x="314413" y="2639238"/>
            <a:ext cx="7695448" cy="3159766"/>
            <a:chOff x="229353" y="2906249"/>
            <a:chExt cx="7695448" cy="31597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856B59-DD0D-C643-89FC-6957CEBE1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353" y="2906249"/>
              <a:ext cx="7695448" cy="315976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5E853FD-393F-0A4F-839F-028AF33D2539}"/>
                </a:ext>
              </a:extLst>
            </p:cNvPr>
            <p:cNvSpPr/>
            <p:nvPr/>
          </p:nvSpPr>
          <p:spPr>
            <a:xfrm>
              <a:off x="1308847" y="4222377"/>
              <a:ext cx="224118" cy="1326776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33189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3C0E6C1-AF27-AC3C-467F-C8E8298C6612}"/>
              </a:ext>
            </a:extLst>
          </p:cNvPr>
          <p:cNvGrpSpPr/>
          <p:nvPr/>
        </p:nvGrpSpPr>
        <p:grpSpPr>
          <a:xfrm>
            <a:off x="5818776" y="1122560"/>
            <a:ext cx="1755625" cy="346065"/>
            <a:chOff x="1235732" y="1302182"/>
            <a:chExt cx="1755625" cy="3460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E2308624-2312-A182-BBDC-3BE0C008C948}"/>
                    </a:ext>
                  </a:extLst>
                </p:cNvPr>
                <p:cNvSpPr/>
                <p:nvPr/>
              </p:nvSpPr>
              <p:spPr>
                <a:xfrm>
                  <a:off x="1235732" y="1302182"/>
                  <a:ext cx="617129" cy="338554"/>
                </a:xfrm>
                <a:prstGeom prst="rect">
                  <a:avLst/>
                </a:prstGeom>
                <a:ln>
                  <a:solidFill>
                    <a:srgbClr val="2A00FF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𝑐𝑐</m:t>
                            </m:r>
                          </m:sub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7077630-B56C-494C-8288-70B3B966BE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5732" y="1302182"/>
                  <a:ext cx="617129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rgbClr val="2A00FF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426A4E26-408B-4E0C-D553-49CB8032083A}"/>
                    </a:ext>
                  </a:extLst>
                </p:cNvPr>
                <p:cNvSpPr/>
                <p:nvPr/>
              </p:nvSpPr>
              <p:spPr>
                <a:xfrm>
                  <a:off x="2268068" y="1309693"/>
                  <a:ext cx="723289" cy="338554"/>
                </a:xfrm>
                <a:prstGeom prst="rect">
                  <a:avLst/>
                </a:prstGeom>
                <a:ln>
                  <a:solidFill>
                    <a:srgbClr val="2A00FF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∗+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6D52615-8741-FA48-8154-CA1A67BFBD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8068" y="1309693"/>
                  <a:ext cx="723289" cy="338554"/>
                </a:xfrm>
                <a:prstGeom prst="rect">
                  <a:avLst/>
                </a:prstGeom>
                <a:blipFill>
                  <a:blip r:embed="rId9"/>
                  <a:stretch>
                    <a:fillRect l="-3390"/>
                  </a:stretch>
                </a:blipFill>
                <a:ln>
                  <a:solidFill>
                    <a:srgbClr val="2A00FF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BC0BA8D-6AE3-9768-5D27-6AD295527099}"/>
                </a:ext>
              </a:extLst>
            </p:cNvPr>
            <p:cNvCxnSpPr>
              <a:cxnSpLocks/>
              <a:stCxn id="9" idx="3"/>
              <a:endCxn id="10" idx="1"/>
            </p:cNvCxnSpPr>
            <p:nvPr/>
          </p:nvCxnSpPr>
          <p:spPr>
            <a:xfrm>
              <a:off x="1852861" y="1471459"/>
              <a:ext cx="415207" cy="7511"/>
            </a:xfrm>
            <a:prstGeom prst="straightConnector1">
              <a:avLst/>
            </a:prstGeom>
            <a:ln w="22225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53022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9DE4CFD-6ABE-4944-AC01-DF113CAE53A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CN" dirty="0"/>
                  <a:t>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dirty="0"/>
                  <a:t> </a:t>
                </a:r>
                <a:r>
                  <a:rPr lang="en-CN" dirty="0"/>
                  <a:t>structure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9DE4CFD-6ABE-4944-AC01-DF113CAE53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15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883ADC-4718-8F4E-BFD3-9D2546184E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449" y="629405"/>
                <a:ext cx="5830621" cy="3370825"/>
              </a:xfrm>
            </p:spPr>
            <p:txBody>
              <a:bodyPr>
                <a:normAutofit/>
              </a:bodyPr>
              <a:lstStyle/>
              <a:p>
                <a:r>
                  <a:rPr lang="en-CN" dirty="0"/>
                  <a:t>Compact tetraquark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𝑐𝑐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CN" dirty="0"/>
                  <a:t>: long anticipated, mass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</m:oMath>
                </a14:m>
                <a:r>
                  <a:rPr lang="en-CN" dirty="0"/>
                  <a:t> consistent</a:t>
                </a:r>
              </a:p>
              <a:p>
                <a:r>
                  <a:rPr lang="en-CN" dirty="0"/>
                  <a:t>But also consistent with loosely bound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CN" dirty="0"/>
                  <a:t> molecule: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CN" dirty="0"/>
                  <a:t> S-wave, mass close to threshold, dynamics, fewer state… </a:t>
                </a:r>
              </a:p>
              <a:p>
                <a:pPr lvl="1"/>
                <a:r>
                  <a:rPr lang="en-US" altLang="zh-CN" dirty="0"/>
                  <a:t>Predicted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shallow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zh-CN" dirty="0"/>
                  <a:t>,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0(1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state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within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molecule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model,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other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not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possible</a:t>
                </a:r>
                <a:endParaRPr lang="en-CN" dirty="0"/>
              </a:p>
              <a:p>
                <a:pPr lvl="1"/>
                <a:r>
                  <a:rPr lang="en-CN" dirty="0"/>
                  <a:t>A second state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CN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883ADC-4718-8F4E-BFD3-9D2546184E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449" y="629405"/>
                <a:ext cx="5830621" cy="3370825"/>
              </a:xfrm>
              <a:blipFill>
                <a:blip r:embed="rId3"/>
                <a:stretch>
                  <a:fillRect l="-870" t="-150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CEF60-0243-574C-A73D-4E260B30B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42</a:t>
            </a:fld>
            <a:endParaRPr kumimoji="1" lang="zh-CN" alt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593093-2D12-C747-BEAF-1DD9618245F9}"/>
              </a:ext>
            </a:extLst>
          </p:cNvPr>
          <p:cNvGrpSpPr/>
          <p:nvPr/>
        </p:nvGrpSpPr>
        <p:grpSpPr>
          <a:xfrm>
            <a:off x="6047763" y="745784"/>
            <a:ext cx="2498026" cy="2246504"/>
            <a:chOff x="4192133" y="4891883"/>
            <a:chExt cx="2498026" cy="2246504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167421D0-AADF-AD4D-888A-CBD265AE5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0855" y="4891883"/>
              <a:ext cx="1018229" cy="917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C0AD42FF-E1D6-DB4E-BA55-BB9F79FBD7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133" y="5979172"/>
              <a:ext cx="2498026" cy="1159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8C1381-04DE-0249-90DA-9980871A5B32}"/>
                </a:ext>
              </a:extLst>
            </p:cNvPr>
            <p:cNvSpPr txBox="1"/>
            <p:nvPr/>
          </p:nvSpPr>
          <p:spPr>
            <a:xfrm>
              <a:off x="5466414" y="5101580"/>
              <a:ext cx="1018228" cy="369332"/>
            </a:xfrm>
            <a:prstGeom prst="rect">
              <a:avLst/>
            </a:prstGeom>
            <a:noFill/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Compact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703A3A-8A41-CF44-9536-EAF09E9C3513}"/>
                </a:ext>
              </a:extLst>
            </p:cNvPr>
            <p:cNvSpPr txBox="1"/>
            <p:nvPr/>
          </p:nvSpPr>
          <p:spPr>
            <a:xfrm>
              <a:off x="5712338" y="5669671"/>
              <a:ext cx="962123" cy="338554"/>
            </a:xfrm>
            <a:prstGeom prst="rect">
              <a:avLst/>
            </a:prstGeom>
            <a:noFill/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CN" sz="16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Molecule</a:t>
              </a:r>
              <a:endParaRPr kumimoji="1" lang="en-CN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680736-72B6-8B48-BAE4-F372CB610582}"/>
              </a:ext>
            </a:extLst>
          </p:cNvPr>
          <p:cNvGrpSpPr/>
          <p:nvPr/>
        </p:nvGrpSpPr>
        <p:grpSpPr>
          <a:xfrm>
            <a:off x="5639565" y="3012068"/>
            <a:ext cx="2834747" cy="2102151"/>
            <a:chOff x="5041697" y="1833223"/>
            <a:chExt cx="2834747" cy="21021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5482FB-45F0-8043-9240-DE8DA9AE6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41697" y="1833223"/>
              <a:ext cx="2834747" cy="186168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B24E22-A2C0-3143-A357-793456E81C82}"/>
                </a:ext>
              </a:extLst>
            </p:cNvPr>
            <p:cNvSpPr txBox="1"/>
            <p:nvPr/>
          </p:nvSpPr>
          <p:spPr>
            <a:xfrm>
              <a:off x="5655413" y="3658375"/>
              <a:ext cx="2086991" cy="276999"/>
            </a:xfrm>
            <a:prstGeom prst="rect">
              <a:avLst/>
            </a:prstGeom>
            <a:noFill/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>
              <a:spAutoFit/>
            </a:bodyPr>
            <a:lstStyle/>
            <a:p>
              <a:r>
                <a:rPr lang="en-US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Phys.Rev.D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104 (2021</a:t>
              </a:r>
              <a:r>
                <a:rPr lang="en-US" altLang="zh-CN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114042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A442ACA-51A9-AA45-B366-0E849E3DA695}"/>
              </a:ext>
            </a:extLst>
          </p:cNvPr>
          <p:cNvSpPr txBox="1"/>
          <p:nvPr/>
        </p:nvSpPr>
        <p:spPr>
          <a:xfrm>
            <a:off x="784077" y="3240087"/>
            <a:ext cx="4592574" cy="646331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PLB</a:t>
            </a:r>
            <a:r>
              <a:rPr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822 (2021) 136693, arXiv:2110.02944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CPL</a:t>
            </a:r>
            <a:r>
              <a:rPr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38(2021) 092001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arXiv:2110.15270, arXiv:2111.01081,</a:t>
            </a:r>
            <a:r>
              <a:rPr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arXiv:2110.07484,</a:t>
            </a:r>
            <a:r>
              <a:rPr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arXiv:2110.13765,</a:t>
            </a:r>
            <a:r>
              <a:rPr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arXiv:2109.02531,</a:t>
            </a:r>
            <a:r>
              <a:rPr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arXiv:2109.02828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29730F-A37B-A54E-B9A9-FFB5D0415B78}"/>
              </a:ext>
            </a:extLst>
          </p:cNvPr>
          <p:cNvSpPr txBox="1"/>
          <p:nvPr/>
        </p:nvSpPr>
        <p:spPr>
          <a:xfrm>
            <a:off x="3795929" y="2657604"/>
            <a:ext cx="2680934" cy="276999"/>
          </a:xfrm>
          <a:prstGeom prst="rect">
            <a:avLst/>
          </a:prstGeom>
          <a:noFill/>
          <a:ln w="22225">
            <a:noFill/>
          </a:ln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Phys.Rev.D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88 (2013) 114008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AE4C63-8D47-8547-82C7-5D95C99FE4CB}"/>
              </a:ext>
            </a:extLst>
          </p:cNvPr>
          <p:cNvGrpSpPr/>
          <p:nvPr/>
        </p:nvGrpSpPr>
        <p:grpSpPr>
          <a:xfrm>
            <a:off x="116993" y="4000230"/>
            <a:ext cx="6663403" cy="1874358"/>
            <a:chOff x="140901" y="3499273"/>
            <a:chExt cx="6663403" cy="18743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ontent Placeholder 2">
                  <a:extLst>
                    <a:ext uri="{FF2B5EF4-FFF2-40B4-BE49-F238E27FC236}">
                      <a16:creationId xmlns:a16="http://schemas.microsoft.com/office/drawing/2014/main" id="{F2BD065D-EB7D-1846-A1BB-A541E06F010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0901" y="3499273"/>
                  <a:ext cx="5579416" cy="77388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16004" indent="-216004" algn="l" defTabSz="864017" rtl="0" eaLnBrk="1" latinLnBrk="0" hangingPunct="1">
                    <a:lnSpc>
                      <a:spcPct val="90000"/>
                    </a:lnSpc>
                    <a:spcBef>
                      <a:spcPts val="945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1pPr>
                  <a:lvl2pPr marL="648012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Wingdings" pitchFamily="2" charset="2"/>
                    <a:buChar char="Ø"/>
                    <a:defRPr sz="18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2pPr>
                  <a:lvl3pPr marL="1080021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3pPr>
                  <a:lvl4pPr marL="1512029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Courier New" panose="02070309020205020404" pitchFamily="49" charset="0"/>
                    <a:buChar char="o"/>
                    <a:defRPr sz="14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4pPr>
                  <a:lvl5pPr marL="1944037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Wingdings" pitchFamily="2" charset="2"/>
                    <a:buChar char="v"/>
                    <a:defRPr sz="1200" kern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lvl5pPr>
                  <a:lvl6pPr marL="2376046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Arial" panose="020B0604020202020204" pitchFamily="34" charset="0"/>
                    <a:buChar char="•"/>
                    <a:defRPr sz="170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808054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Arial" panose="020B0604020202020204" pitchFamily="34" charset="0"/>
                    <a:buChar char="•"/>
                    <a:defRPr sz="170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40062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Arial" panose="020B0604020202020204" pitchFamily="34" charset="0"/>
                    <a:buChar char="•"/>
                    <a:defRPr sz="170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72070" indent="-216004" algn="l" defTabSz="864017" rtl="0" eaLnBrk="1" latinLnBrk="0" hangingPunct="1">
                    <a:lnSpc>
                      <a:spcPct val="90000"/>
                    </a:lnSpc>
                    <a:spcBef>
                      <a:spcPts val="472"/>
                    </a:spcBef>
                    <a:buFont typeface="Arial" panose="020B0604020202020204" pitchFamily="34" charset="0"/>
                    <a:buChar char="•"/>
                    <a:defRPr sz="170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dirty="0"/>
                    <a:t>Similarity</a:t>
                  </a:r>
                  <a:r>
                    <a:rPr lang="zh-CN" altLang="en-US" dirty="0"/>
                    <a:t> </a:t>
                  </a:r>
                  <a:r>
                    <a:rPr lang="en-US" altLang="zh-CN" dirty="0"/>
                    <a:t>between</a:t>
                  </a:r>
                  <a:r>
                    <a:rPr lang="zh-CN" altLang="en-US" dirty="0"/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𝑐𝑐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a14:m>
                  <a:r>
                    <a:rPr lang="zh-CN" altLang="en-US" dirty="0"/>
                    <a:t> </a:t>
                  </a:r>
                  <a:r>
                    <a:rPr lang="en-US" altLang="zh-CN" dirty="0"/>
                    <a:t>and</a:t>
                  </a:r>
                  <a:r>
                    <a:rPr lang="zh-CN" altLang="en-US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(3872)</m:t>
                      </m:r>
                    </m:oMath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18" name="Content Placeholder 2">
                  <a:extLst>
                    <a:ext uri="{FF2B5EF4-FFF2-40B4-BE49-F238E27FC236}">
                      <a16:creationId xmlns:a16="http://schemas.microsoft.com/office/drawing/2014/main" id="{F2BD065D-EB7D-1846-A1BB-A541E06F01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901" y="3499273"/>
                  <a:ext cx="5579416" cy="773885"/>
                </a:xfrm>
                <a:prstGeom prst="rect">
                  <a:avLst/>
                </a:prstGeom>
                <a:blipFill>
                  <a:blip r:embed="rId7"/>
                  <a:stretch>
                    <a:fillRect l="-909" t="-6452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6C9F6AE-E144-244A-AE29-BD1E8D1887FF}"/>
                    </a:ext>
                  </a:extLst>
                </p:cNvPr>
                <p:cNvSpPr txBox="1"/>
                <p:nvPr/>
              </p:nvSpPr>
              <p:spPr>
                <a:xfrm>
                  <a:off x="694643" y="3936904"/>
                  <a:ext cx="4820926" cy="318924"/>
                </a:xfrm>
                <a:prstGeom prst="rect">
                  <a:avLst/>
                </a:prstGeom>
                <a:noFill/>
                <a:ln w="22225">
                  <a:noFill/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none" lIns="36000" tIns="36000" rIns="36000" bIns="36000" rtlCol="0" anchor="ctr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a:rPr kumimoji="1" lang="en-US" altLang="zh-CN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zh-CN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  <m:r>
                                <a:rPr kumimoji="1" lang="en-US" altLang="zh-CN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zh-CN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(3872)</m:t>
                          </m:r>
                        </m:e>
                      </m:d>
                      <m:r>
                        <a:rPr kumimoji="1" lang="en-US" altLang="zh-CN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1" lang="en-US" altLang="zh-CN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zh-CN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zh-CN" altLang="en-US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kumimoji="1" lang="en-US" altLang="zh-CN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kumimoji="1" lang="en-US" altLang="zh-CN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1" lang="en-US" altLang="zh-CN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zh-CN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kumimoji="1" lang="en-US" altLang="zh-CN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=0.07±0.13</m:t>
                      </m:r>
                    </m:oMath>
                  </a14:m>
                  <a:r>
                    <a:rPr kumimoji="1" lang="zh-CN" altLang="en-US" sz="1600" b="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600" b="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MeV</a:t>
                  </a:r>
                  <a:endParaRPr kumimoji="1" lang="en-CN" sz="1600" b="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6C9F6AE-E144-244A-AE29-BD1E8D1887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43" y="3936904"/>
                  <a:ext cx="4820926" cy="318924"/>
                </a:xfrm>
                <a:prstGeom prst="rect">
                  <a:avLst/>
                </a:prstGeom>
                <a:blipFill>
                  <a:blip r:embed="rId8"/>
                  <a:stretch>
                    <a:fillRect t="-7692" r="-785" b="-26923"/>
                  </a:stretch>
                </a:blipFill>
                <a:ln w="22225">
                  <a:noFill/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117CC4C-81AF-DE4A-A6C0-FBBA6E973761}"/>
                    </a:ext>
                  </a:extLst>
                </p:cNvPr>
                <p:cNvSpPr txBox="1"/>
                <p:nvPr/>
              </p:nvSpPr>
              <p:spPr>
                <a:xfrm>
                  <a:off x="686437" y="4591893"/>
                  <a:ext cx="3293556" cy="338554"/>
                </a:xfrm>
                <a:prstGeom prst="rect">
                  <a:avLst/>
                </a:prstGeom>
                <a:noFill/>
                <a:ln w="22225">
                  <a:noFill/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16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charset="0"/>
                        </a:rPr>
                        <m:t>Γ</m:t>
                      </m:r>
                      <m:r>
                        <a:rPr kumimoji="1" lang="en-US" altLang="zh-CN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charset="0"/>
                        </a:rPr>
                        <m:t>(</m:t>
                      </m:r>
                      <m:r>
                        <a:rPr kumimoji="1" lang="en-US" altLang="zh-CN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charset="0"/>
                        </a:rPr>
                        <m:t>𝑋</m:t>
                      </m:r>
                      <m:d>
                        <m:dPr>
                          <m:ctrlPr>
                            <a:rPr kumimoji="1" lang="en-US" altLang="zh-CN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  <m:t>3872</m:t>
                          </m:r>
                        </m:e>
                      </m:d>
                      <m:r>
                        <a:rPr kumimoji="1" lang="en-US" altLang="zh-CN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charset="0"/>
                        </a:rPr>
                        <m:t>)</m:t>
                      </m:r>
                      <m:r>
                        <a:rPr kumimoji="1" lang="en-US" altLang="zh-CN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charset="0"/>
                        </a:rPr>
                        <m:t>=0.96±0.2</m:t>
                      </m:r>
                      <m:r>
                        <a:rPr kumimoji="1" lang="en-US" altLang="zh-CN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charset="0"/>
                        </a:rPr>
                        <m:t>8</m:t>
                      </m:r>
                    </m:oMath>
                  </a14:m>
                  <a:r>
                    <a:rPr kumimoji="1" lang="zh-CN" altLang="en-US" sz="1600" dirty="0">
                      <a:solidFill>
                        <a:srgbClr val="C00000"/>
                      </a:solidFill>
                      <a:latin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600" dirty="0">
                      <a:solidFill>
                        <a:srgbClr val="C00000"/>
                      </a:solidFill>
                      <a:latin typeface="Times New Roman" charset="0"/>
                      <a:cs typeface="Times New Roman" charset="0"/>
                    </a:rPr>
                    <a:t>MeV</a:t>
                  </a:r>
                  <a:endParaRPr lang="en-CN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117CC4C-81AF-DE4A-A6C0-FBBA6E9737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437" y="4591893"/>
                  <a:ext cx="3293556" cy="338554"/>
                </a:xfrm>
                <a:prstGeom prst="rect">
                  <a:avLst/>
                </a:prstGeom>
                <a:blipFill>
                  <a:blip r:embed="rId9"/>
                  <a:stretch>
                    <a:fillRect t="-3571" b="-21429"/>
                  </a:stretch>
                </a:blipFill>
                <a:ln w="22225">
                  <a:noFill/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39ADEA8-CB1C-304D-A5D2-EAEB09C54140}"/>
                    </a:ext>
                  </a:extLst>
                </p:cNvPr>
                <p:cNvSpPr txBox="1"/>
                <p:nvPr/>
              </p:nvSpPr>
              <p:spPr>
                <a:xfrm>
                  <a:off x="694643" y="4195607"/>
                  <a:ext cx="4819259" cy="318924"/>
                </a:xfrm>
                <a:prstGeom prst="rect">
                  <a:avLst/>
                </a:prstGeom>
                <a:noFill/>
                <a:ln w="22225">
                  <a:noFill/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none" lIns="36000" tIns="36000" rIns="36000" bIns="36000" rtlCol="0" anchor="ctr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a:rPr kumimoji="1" lang="en-US" altLang="zh-CN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zh-CN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𝑐𝑐</m:t>
                              </m:r>
                            </m:sub>
                            <m:sup>
                              <m:r>
                                <a:rPr kumimoji="1" lang="en-US" altLang="zh-CN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bSup>
                        </m:e>
                      </m:d>
                      <m:r>
                        <a:rPr kumimoji="1" lang="zh-CN" altLang="en-US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              </m:t>
                      </m:r>
                      <m:r>
                        <a:rPr kumimoji="1" lang="en-US" altLang="zh-CN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1" lang="en-US" altLang="zh-CN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zh-CN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zh-CN" altLang="en-US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kumimoji="1" lang="en-US" altLang="zh-CN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kumimoji="1" lang="en-US" altLang="zh-CN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1" lang="en-US" altLang="zh-CN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zh-CN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kumimoji="1" lang="en-US" altLang="zh-CN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=0.27±0.06</m:t>
                      </m:r>
                    </m:oMath>
                  </a14:m>
                  <a:r>
                    <a:rPr kumimoji="1" lang="zh-CN" altLang="en-US" sz="1600" b="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600" b="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MeV</a:t>
                  </a:r>
                  <a:endParaRPr kumimoji="1" lang="en-CN" sz="1600" b="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39ADEA8-CB1C-304D-A5D2-EAEB09C541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43" y="4195607"/>
                  <a:ext cx="4819259" cy="318924"/>
                </a:xfrm>
                <a:prstGeom prst="rect">
                  <a:avLst/>
                </a:prstGeom>
                <a:blipFill>
                  <a:blip r:embed="rId10"/>
                  <a:stretch>
                    <a:fillRect t="-7407" r="-785" b="-22222"/>
                  </a:stretch>
                </a:blipFill>
                <a:ln w="22225">
                  <a:noFill/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62AFC29-64D4-C84B-9748-1378B6D8C1B7}"/>
                    </a:ext>
                  </a:extLst>
                </p:cNvPr>
                <p:cNvSpPr txBox="1"/>
                <p:nvPr/>
              </p:nvSpPr>
              <p:spPr>
                <a:xfrm>
                  <a:off x="686437" y="4946802"/>
                  <a:ext cx="3293556" cy="338554"/>
                </a:xfrm>
                <a:prstGeom prst="rect">
                  <a:avLst/>
                </a:prstGeom>
                <a:noFill/>
                <a:ln w="22225">
                  <a:noFill/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16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charset="0"/>
                        </a:rPr>
                        <m:t>Γ</m:t>
                      </m:r>
                      <m:d>
                        <m:dPr>
                          <m:ctrlPr>
                            <a:rPr kumimoji="1"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𝑐𝑐</m:t>
                              </m:r>
                            </m:sub>
                            <m:sup>
                              <m:r>
                                <a:rPr kumimoji="1" lang="en-US" altLang="zh-CN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bSup>
                        </m:e>
                      </m:d>
                      <m:r>
                        <a:rPr kumimoji="1" lang="zh-CN" alt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charset="0"/>
                        </a:rPr>
                        <m:t>           </m:t>
                      </m:r>
                      <m:r>
                        <a:rPr kumimoji="1" lang="en-US" altLang="zh-CN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charset="0"/>
                        </a:rPr>
                        <m:t>=0.</m:t>
                      </m:r>
                      <m:r>
                        <a:rPr kumimoji="1" lang="en-US" altLang="zh-CN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charset="0"/>
                        </a:rPr>
                        <m:t>41</m:t>
                      </m:r>
                      <m:r>
                        <a:rPr kumimoji="1" lang="en-US" altLang="zh-CN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charset="0"/>
                        </a:rPr>
                        <m:t>±0.</m:t>
                      </m:r>
                      <m:r>
                        <a:rPr kumimoji="1" lang="en-US" altLang="zh-CN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charset="0"/>
                        </a:rPr>
                        <m:t>18</m:t>
                      </m:r>
                    </m:oMath>
                  </a14:m>
                  <a:r>
                    <a:rPr kumimoji="1" lang="zh-CN" altLang="en-US" sz="1600" dirty="0">
                      <a:solidFill>
                        <a:srgbClr val="C00000"/>
                      </a:solidFill>
                      <a:latin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sz="1600" dirty="0">
                      <a:solidFill>
                        <a:srgbClr val="C00000"/>
                      </a:solidFill>
                      <a:latin typeface="Times New Roman" charset="0"/>
                      <a:cs typeface="Times New Roman" charset="0"/>
                    </a:rPr>
                    <a:t>MeV</a:t>
                  </a:r>
                  <a:endParaRPr lang="en-CN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62AFC29-64D4-C84B-9748-1378B6D8C1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437" y="4946802"/>
                  <a:ext cx="3293556" cy="338554"/>
                </a:xfrm>
                <a:prstGeom prst="rect">
                  <a:avLst/>
                </a:prstGeom>
                <a:blipFill>
                  <a:blip r:embed="rId11"/>
                  <a:stretch>
                    <a:fillRect t="-7407" b="-22222"/>
                  </a:stretch>
                </a:blipFill>
                <a:ln w="22225">
                  <a:noFill/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4FA04B7-3EA5-9642-B86B-066F5A36010A}"/>
                    </a:ext>
                  </a:extLst>
                </p:cNvPr>
                <p:cNvSpPr txBox="1"/>
                <p:nvPr/>
              </p:nvSpPr>
              <p:spPr>
                <a:xfrm>
                  <a:off x="4344289" y="5096632"/>
                  <a:ext cx="2460015" cy="276999"/>
                </a:xfrm>
                <a:prstGeom prst="rect">
                  <a:avLst/>
                </a:prstGeom>
                <a:noFill/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JHEP</a:t>
                  </a:r>
                  <a:r>
                    <a:rPr lang="zh-CN" altLang="en-US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altLang="zh-CN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08</a:t>
                  </a:r>
                  <a:r>
                    <a:rPr lang="zh-CN" altLang="en-US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altLang="zh-CN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(2020)</a:t>
                  </a:r>
                  <a:r>
                    <a:rPr lang="zh-CN" altLang="en-US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altLang="zh-CN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123</a:t>
                  </a:r>
                  <a:r>
                    <a:rPr lang="zh-CN" altLang="en-US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altLang="zh-CN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for</a:t>
                  </a:r>
                  <a:r>
                    <a:rPr lang="zh-CN" altLang="en-US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𝑐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1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(3872)</m:t>
                      </m:r>
                    </m:oMath>
                  </a14:m>
                  <a:endParaRPr lang="en-US" sz="1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4FA04B7-3EA5-9642-B86B-066F5A3601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4289" y="5096632"/>
                  <a:ext cx="2460015" cy="276999"/>
                </a:xfrm>
                <a:prstGeom prst="rect">
                  <a:avLst/>
                </a:prstGeom>
                <a:blipFill>
                  <a:blip r:embed="rId12"/>
                  <a:stretch>
                    <a:fillRect b="-13043"/>
                  </a:stretch>
                </a:blipFill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70E9BDD-002F-E744-9425-2CDAC7393003}"/>
              </a:ext>
            </a:extLst>
          </p:cNvPr>
          <p:cNvSpPr txBox="1"/>
          <p:nvPr/>
        </p:nvSpPr>
        <p:spPr>
          <a:xfrm>
            <a:off x="1209638" y="6002753"/>
            <a:ext cx="3067113" cy="349702"/>
          </a:xfrm>
          <a:prstGeom prst="rect">
            <a:avLst/>
          </a:prstGeom>
          <a:noFill/>
          <a:ln w="22225">
            <a:noFill/>
          </a:ln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lIns="36000" tIns="36000" rIns="36000" bIns="36000" rtlCol="0" anchor="ctr">
            <a:spAutoFit/>
          </a:bodyPr>
          <a:lstStyle/>
          <a:p>
            <a:pPr algn="l"/>
            <a:r>
              <a:rPr kumimoji="1" lang="en-US" altLang="zh-CN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The</a:t>
            </a:r>
            <a:r>
              <a:rPr kumimoji="1" lang="zh-CN" altLang="en-US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same</a:t>
            </a:r>
            <a:r>
              <a:rPr kumimoji="1" lang="zh-CN" altLang="en-US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underlying</a:t>
            </a:r>
            <a:r>
              <a:rPr kumimoji="1" lang="zh-CN" altLang="en-US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dynamics?</a:t>
            </a:r>
            <a:endParaRPr kumimoji="1" lang="en-CN" sz="1800" b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0856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2F339-AB0F-804C-8578-265DFF04D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Molecule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compact</a:t>
            </a:r>
            <a:r>
              <a:rPr lang="zh-CN" altLang="en-US" dirty="0"/>
              <a:t> </a:t>
            </a:r>
            <a:r>
              <a:rPr lang="en-US" altLang="zh-CN" dirty="0"/>
              <a:t>tetraquark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154F8B-7D87-B848-9B7A-3EDF2FF1C4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2347" y="681172"/>
                <a:ext cx="8328640" cy="110729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Hadron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molecule: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shallow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binding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zh-CN" dirty="0"/>
                  <a:t>-wave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so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determined</a:t>
                </a:r>
              </a:p>
              <a:p>
                <a:r>
                  <a:rPr lang="en-US" altLang="zh-CN" dirty="0"/>
                  <a:t>Compact: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more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viable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configurations,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more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states</a:t>
                </a:r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154F8B-7D87-B848-9B7A-3EDF2FF1C4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347" y="681172"/>
                <a:ext cx="8328640" cy="1107295"/>
              </a:xfrm>
              <a:blipFill>
                <a:blip r:embed="rId2"/>
                <a:stretch>
                  <a:fillRect l="-610" t="-568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81F79-658E-374C-9345-AA77C0E2D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43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EF0D914-5B5B-CB43-AD2A-6B0AC334D81A}"/>
                  </a:ext>
                </a:extLst>
              </p:cNvPr>
              <p:cNvSpPr txBox="1"/>
              <p:nvPr/>
            </p:nvSpPr>
            <p:spPr>
              <a:xfrm>
                <a:off x="367820" y="1622433"/>
                <a:ext cx="8180596" cy="688256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 lIns="36000" tIns="36000" rIns="36000" bIns="36000" rtlCol="0" anchor="ctr">
                <a:spAutoFit/>
              </a:bodyPr>
              <a:lstStyle/>
              <a:p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Other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exotic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states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hinting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at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molecules: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pentaquarks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2000" i="1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2000" i="1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𝑢𝑢𝑑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and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𝑐𝑠</m:t>
                        </m:r>
                      </m:sub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000" i="1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2000" i="1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𝑢𝑑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…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endParaRPr kumimoji="1" lang="en-CN" sz="20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EF0D914-5B5B-CB43-AD2A-6B0AC334D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20" y="1622433"/>
                <a:ext cx="8180596" cy="688256"/>
              </a:xfrm>
              <a:prstGeom prst="rect">
                <a:avLst/>
              </a:prstGeom>
              <a:blipFill>
                <a:blip r:embed="rId3"/>
                <a:stretch>
                  <a:fillRect l="-1238" t="-5455" b="-18182"/>
                </a:stretch>
              </a:blip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7C8AB731-255F-014A-89C4-19A47259A830}"/>
              </a:ext>
            </a:extLst>
          </p:cNvPr>
          <p:cNvGrpSpPr/>
          <p:nvPr/>
        </p:nvGrpSpPr>
        <p:grpSpPr>
          <a:xfrm>
            <a:off x="1234218" y="2083284"/>
            <a:ext cx="6633874" cy="3582005"/>
            <a:chOff x="670693" y="2427412"/>
            <a:chExt cx="6633874" cy="358200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744A377-28BE-324B-AF21-D580F78070DF}"/>
                </a:ext>
              </a:extLst>
            </p:cNvPr>
            <p:cNvGrpSpPr/>
            <p:nvPr/>
          </p:nvGrpSpPr>
          <p:grpSpPr>
            <a:xfrm>
              <a:off x="670693" y="2797740"/>
              <a:ext cx="6633874" cy="3211677"/>
              <a:chOff x="670693" y="2266112"/>
              <a:chExt cx="6633874" cy="321167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40031E4-592C-684B-8B9C-07D8251948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0693" y="2397102"/>
                <a:ext cx="2861221" cy="272693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62A15B0-3E91-7845-9AE1-EC5D44C456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16591" y="2508596"/>
                <a:ext cx="3154060" cy="2667817"/>
              </a:xfrm>
              <a:prstGeom prst="rect">
                <a:avLst/>
              </a:prstGeom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78A53A4-24B2-104A-9F43-2E921D037D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45072" y="2564016"/>
                <a:ext cx="0" cy="2212951"/>
              </a:xfrm>
              <a:prstGeom prst="line">
                <a:avLst/>
              </a:prstGeom>
              <a:ln w="19050">
                <a:solidFill>
                  <a:srgbClr val="008F00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E7F33331-7865-1644-8553-53BD2B394D20}"/>
                      </a:ext>
                    </a:extLst>
                  </p:cNvPr>
                  <p:cNvSpPr txBox="1"/>
                  <p:nvPr/>
                </p:nvSpPr>
                <p:spPr>
                  <a:xfrm>
                    <a:off x="5664439" y="2266112"/>
                    <a:ext cx="623212" cy="338554"/>
                  </a:xfrm>
                  <a:prstGeom prst="rect">
                    <a:avLst/>
                  </a:prstGeom>
                  <a:noFill/>
                  <a:ln w="22225">
                    <a:noFill/>
                  </a:ln>
                  <a:effectLst>
                    <a:outerShdw blurRad="50800" dist="38100" sx="1000" sy="10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6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60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Ξ</m:t>
                            </m:r>
                          </m:e>
                          <m:sub>
                            <m:r>
                              <a:rPr kumimoji="1" lang="en-US" altLang="zh-CN" sz="16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zh-CN" sz="16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kumimoji="1" lang="en-US" altLang="zh-CN" sz="16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6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kumimoji="1" lang="en-US" altLang="zh-CN" sz="16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∗</m:t>
                            </m:r>
                          </m:sup>
                        </m:sSup>
                      </m:oMath>
                    </a14:m>
                    <a:r>
                      <a:rPr kumimoji="1" lang="en-US" altLang="zh-CN" sz="16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endParaRPr lang="en-CN" dirty="0"/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E7F33331-7865-1644-8553-53BD2B394D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64439" y="2266112"/>
                    <a:ext cx="623212" cy="33855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22225">
                    <a:noFill/>
                  </a:ln>
                  <a:effectLst>
                    <a:outerShdw blurRad="50800" dist="38100" sx="1000" sy="10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C2883-BB77-7B4F-961B-0F829BBD354C}"/>
                  </a:ext>
                </a:extLst>
              </p:cNvPr>
              <p:cNvSpPr txBox="1"/>
              <p:nvPr/>
            </p:nvSpPr>
            <p:spPr>
              <a:xfrm>
                <a:off x="4736259" y="5200790"/>
                <a:ext cx="2568308" cy="276999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:r>
                  <a:rPr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Science Bulletin 66 (2021) 1278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CB071FC-52EC-494D-914F-3C1A62B371A7}"/>
                  </a:ext>
                </a:extLst>
              </p:cNvPr>
              <p:cNvSpPr txBox="1"/>
              <p:nvPr/>
            </p:nvSpPr>
            <p:spPr>
              <a:xfrm>
                <a:off x="1194338" y="5171985"/>
                <a:ext cx="1952899" cy="276999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:r>
                  <a:rPr lang="en-US" altLang="zh-CN" sz="1200" dirty="0"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PRL122 (2019) 222001</a:t>
                </a:r>
                <a:endParaRPr lang="zh-CN" altLang="en-US" sz="1200" dirty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4098502-CA86-DB4A-B73C-41FB60816FB7}"/>
                    </a:ext>
                  </a:extLst>
                </p:cNvPr>
                <p:cNvSpPr txBox="1"/>
                <p:nvPr/>
              </p:nvSpPr>
              <p:spPr>
                <a:xfrm>
                  <a:off x="1474954" y="2476177"/>
                  <a:ext cx="1252698" cy="369332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22225">
                  <a:noFill/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80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𝑢𝑢𝑑</m:t>
                      </m:r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kumimoji="1" lang="zh-CN" altLang="en-US" sz="1800" dirty="0"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 </a:t>
                  </a:r>
                  <a:endParaRPr lang="en-CN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4098502-CA86-DB4A-B73C-41FB60816F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4954" y="2476177"/>
                  <a:ext cx="1252698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2941" b="-17241"/>
                  </a:stretch>
                </a:blipFill>
                <a:ln w="22225">
                  <a:noFill/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48DDE21-9813-754E-A1F0-0D95597DAFCD}"/>
                    </a:ext>
                  </a:extLst>
                </p:cNvPr>
                <p:cNvSpPr txBox="1"/>
                <p:nvPr/>
              </p:nvSpPr>
              <p:spPr>
                <a:xfrm>
                  <a:off x="5118723" y="2427412"/>
                  <a:ext cx="1252698" cy="369332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22225">
                  <a:noFill/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80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𝑐𝑠</m:t>
                          </m:r>
                        </m:sub>
                        <m:sup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𝑢𝑑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𝑠</m:t>
                      </m:r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kumimoji="1" lang="zh-CN" altLang="en-US" sz="1800" dirty="0"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 </a:t>
                  </a:r>
                  <a:endParaRPr lang="en-CN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48DDE21-9813-754E-A1F0-0D95597DAF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8723" y="2427412"/>
                  <a:ext cx="1252698" cy="369332"/>
                </a:xfrm>
                <a:prstGeom prst="rect">
                  <a:avLst/>
                </a:prstGeom>
                <a:blipFill>
                  <a:blip r:embed="rId8"/>
                  <a:stretch>
                    <a:fillRect r="-980" b="-17241"/>
                  </a:stretch>
                </a:blipFill>
                <a:ln w="22225">
                  <a:noFill/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27609EE-1C92-6E43-B996-4A4DDFCC8C4E}"/>
                  </a:ext>
                </a:extLst>
              </p:cNvPr>
              <p:cNvSpPr txBox="1"/>
              <p:nvPr/>
            </p:nvSpPr>
            <p:spPr>
              <a:xfrm>
                <a:off x="2038479" y="5845792"/>
                <a:ext cx="3183298" cy="38048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lIns="36000" tIns="36000" rIns="36000" bIns="36000" rtlCol="0" anchor="ctr">
                <a:spAutoFit/>
              </a:bodyPr>
              <a:lstStyle/>
              <a:p>
                <a:pPr algn="l"/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Measurement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of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𝑃</m:t>
                        </m:r>
                      </m:sup>
                    </m:sSup>
                  </m:oMath>
                </a14:m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to</a:t>
                </a:r>
                <a:r>
                  <a:rPr kumimoji="1" lang="zh-CN" altLang="en-US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confirm</a:t>
                </a:r>
                <a:endParaRPr kumimoji="1" lang="en-CN" sz="20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27609EE-1C92-6E43-B996-4A4DDFCC8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479" y="5845792"/>
                <a:ext cx="3183298" cy="380480"/>
              </a:xfrm>
              <a:prstGeom prst="rect">
                <a:avLst/>
              </a:prstGeom>
              <a:blipFill>
                <a:blip r:embed="rId9"/>
                <a:stretch>
                  <a:fillRect l="-2756" t="-12903" r="-2756" b="-29032"/>
                </a:stretch>
              </a:blip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1151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2F339-AB0F-804C-8578-265DFF04D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Molecule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compact</a:t>
            </a:r>
            <a:r>
              <a:rPr lang="zh-CN" altLang="en-US" dirty="0"/>
              <a:t> </a:t>
            </a:r>
            <a:r>
              <a:rPr lang="en-US" altLang="zh-CN" dirty="0"/>
              <a:t>tetraquark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81F79-658E-374C-9345-AA77C0E2D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44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1E5935-DC77-DA45-BFE7-42F04E659E70}"/>
                  </a:ext>
                </a:extLst>
              </p:cNvPr>
              <p:cNvSpPr txBox="1"/>
              <p:nvPr/>
            </p:nvSpPr>
            <p:spPr>
              <a:xfrm>
                <a:off x="393325" y="5959678"/>
                <a:ext cx="5656608" cy="37272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  <a:alpha val="86846"/>
                </a:schemeClr>
              </a:solidFill>
              <a:effectLst>
                <a:glow rad="63500">
                  <a:schemeClr val="bg1">
                    <a:lumMod val="95000"/>
                    <a:alpha val="40000"/>
                  </a:schemeClr>
                </a:glow>
                <a:softEdge rad="12700"/>
              </a:effectLst>
            </p:spPr>
            <p:txBody>
              <a:bodyPr wrap="square" lIns="36000" tIns="0" rIns="36000" bIns="36000" rtlCol="0">
                <a:spAutoFit/>
              </a:bodyPr>
              <a:lstStyle/>
              <a:p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Two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</m:oMath>
                </a14:m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states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𝐽</m:t>
                        </m:r>
                      </m:e>
                      <m:sup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sup>
                    </m:sSup>
                  </m:oMath>
                </a14:m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consistent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r>
                          <a:rPr kumimoji="1" lang="zh-CN" altLang="en-US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∗</m:t>
                        </m:r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sup>
                    </m:sSubSup>
                    <m:sSub>
                      <m:sSubPr>
                        <m:ctrlP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kumimoji="1" lang="en-US" altLang="zh-CN" sz="1800" b="0" i="1" dirty="0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kumimoji="1" lang="en-US" altLang="zh-CN" sz="1800" b="0" i="1" smtClean="0">
                                    <a:solidFill>
                                      <a:srgbClr val="2A00FF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800" b="0" i="1" smtClean="0">
                                    <a:solidFill>
                                      <a:srgbClr val="2A00FF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kumimoji="1" lang="en-US" altLang="zh-CN" sz="1800" b="0" i="1" dirty="0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(</m:t>
                            </m:r>
                            <m:r>
                              <a:rPr kumimoji="1" lang="zh-CN" altLang="en-US" sz="1800" b="0" i="1" dirty="0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∗</m:t>
                            </m:r>
                            <m:r>
                              <a:rPr kumimoji="1" lang="en-US" altLang="zh-CN" sz="1800" b="0" i="1" dirty="0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)</m:t>
                            </m:r>
                          </m:sup>
                        </m:sSup>
                      </m:e>
                      <m:sub>
                        <m:r>
                          <a:rPr kumimoji="1" lang="en-US" altLang="zh-CN" sz="18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molecule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states ?</a:t>
                </a:r>
                <a:r>
                  <a:rPr kumimoji="1" lang="zh-CN" altLang="en-US" sz="1800" dirty="0">
                    <a:solidFill>
                      <a:srgbClr val="2A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endParaRPr kumimoji="1" lang="en-CN" sz="1800" dirty="0">
                  <a:solidFill>
                    <a:srgbClr val="2A00FF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1E5935-DC77-DA45-BFE7-42F04E659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25" y="5959678"/>
                <a:ext cx="5656608" cy="372726"/>
              </a:xfrm>
              <a:prstGeom prst="rect">
                <a:avLst/>
              </a:prstGeom>
              <a:blipFill>
                <a:blip r:embed="rId3"/>
                <a:stretch>
                  <a:fillRect l="-656" b="-4878"/>
                </a:stretch>
              </a:blipFill>
              <a:effectLst>
                <a:glow rad="63500">
                  <a:schemeClr val="bg1">
                    <a:lumMod val="95000"/>
                    <a:alpha val="40000"/>
                  </a:schemeClr>
                </a:glo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656D0362-3DB2-8B44-B57F-31F436DD05AB}"/>
              </a:ext>
            </a:extLst>
          </p:cNvPr>
          <p:cNvSpPr txBox="1"/>
          <p:nvPr/>
        </p:nvSpPr>
        <p:spPr>
          <a:xfrm>
            <a:off x="130825" y="643761"/>
            <a:ext cx="8180596" cy="380480"/>
          </a:xfrm>
          <a:prstGeom prst="rect">
            <a:avLst/>
          </a:prstGeom>
          <a:noFill/>
          <a:ln w="22225">
            <a:noFill/>
          </a:ln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36000" tIns="36000" rIns="36000" bIns="36000" rtlCol="0" anchor="ctr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Other</a:t>
            </a:r>
            <a:r>
              <a:rPr kumimoji="1" lang="zh-CN" altLang="en-US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exotic states</a:t>
            </a:r>
            <a:r>
              <a:rPr kumimoji="1" lang="zh-CN" altLang="en-US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difficult</a:t>
            </a:r>
            <a:r>
              <a:rPr kumimoji="1" lang="zh-CN" altLang="en-US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to</a:t>
            </a:r>
            <a:r>
              <a:rPr kumimoji="1" lang="zh-CN" altLang="en-US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fit</a:t>
            </a:r>
            <a:r>
              <a:rPr kumimoji="1" lang="zh-CN" altLang="en-US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molecules</a:t>
            </a:r>
            <a:endParaRPr kumimoji="1" lang="en-CN" sz="2000" b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AF1DBB0-2674-0143-843C-87F3CAA03C90}"/>
                  </a:ext>
                </a:extLst>
              </p:cNvPr>
              <p:cNvSpPr txBox="1"/>
              <p:nvPr/>
            </p:nvSpPr>
            <p:spPr>
              <a:xfrm>
                <a:off x="844023" y="976101"/>
                <a:ext cx="6220861" cy="349702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lIns="36000" tIns="36000" rIns="36000" bIns="36000" rtlCol="0" anchor="ctr">
                <a:spAutoFit/>
              </a:bodyPr>
              <a:lstStyle/>
              <a:p>
                <a:pPr algn="l"/>
                <a:r>
                  <a:rPr kumimoji="1" lang="en-US" altLang="zh-CN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Discovery</a:t>
                </a:r>
                <a:r>
                  <a:rPr kumimoji="1" lang="zh-CN" altLang="en-US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of</a:t>
                </a:r>
                <a:r>
                  <a:rPr kumimoji="1" lang="zh-CN" altLang="en-US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𝑋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</m:acc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1" lang="zh-CN" altLang="en-US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and</a:t>
                </a:r>
                <a:r>
                  <a:rPr kumimoji="1" lang="zh-CN" altLang="en-US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𝑍</m:t>
                        </m:r>
                      </m:e>
                      <m: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𝑐𝑠</m:t>
                        </m:r>
                      </m:sub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𝑢</m:t>
                    </m:r>
                    <m:acc>
                      <m:accPr>
                        <m:chr m:val="̅"/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</m:acc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1" lang="zh-CN" altLang="en-US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in</a:t>
                </a:r>
                <a:r>
                  <a:rPr kumimoji="1" lang="zh-CN" altLang="en-US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𝜓𝜙</m:t>
                    </m:r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by</a:t>
                </a:r>
                <a:r>
                  <a:rPr kumimoji="1" lang="zh-CN" altLang="en-US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LHCb</a:t>
                </a:r>
                <a:endParaRPr kumimoji="1" lang="en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AF1DBB0-2674-0143-843C-87F3CAA03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023" y="976101"/>
                <a:ext cx="6220861" cy="349702"/>
              </a:xfrm>
              <a:prstGeom prst="rect">
                <a:avLst/>
              </a:prstGeom>
              <a:blipFill>
                <a:blip r:embed="rId4"/>
                <a:stretch>
                  <a:fillRect l="-1217" t="-10345" r="-811" b="-24138"/>
                </a:stretch>
              </a:blip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42E2A69D-95CC-374D-AE24-285455EF4E2F}"/>
              </a:ext>
            </a:extLst>
          </p:cNvPr>
          <p:cNvGrpSpPr/>
          <p:nvPr/>
        </p:nvGrpSpPr>
        <p:grpSpPr>
          <a:xfrm>
            <a:off x="770608" y="1294111"/>
            <a:ext cx="6713314" cy="2313090"/>
            <a:chOff x="893420" y="1614869"/>
            <a:chExt cx="6713314" cy="2313090"/>
          </a:xfrm>
        </p:grpSpPr>
        <p:grpSp>
          <p:nvGrpSpPr>
            <p:cNvPr id="6" name="Group 76">
              <a:extLst>
                <a:ext uri="{FF2B5EF4-FFF2-40B4-BE49-F238E27FC236}">
                  <a16:creationId xmlns:a16="http://schemas.microsoft.com/office/drawing/2014/main" id="{015214A1-C375-BF4A-BD45-E50256A0CCA0}"/>
                </a:ext>
              </a:extLst>
            </p:cNvPr>
            <p:cNvGrpSpPr/>
            <p:nvPr/>
          </p:nvGrpSpPr>
          <p:grpSpPr>
            <a:xfrm>
              <a:off x="893420" y="2045895"/>
              <a:ext cx="6713314" cy="1882064"/>
              <a:chOff x="1841500" y="3297820"/>
              <a:chExt cx="6905660" cy="1978935"/>
            </a:xfrm>
          </p:grpSpPr>
          <p:pic>
            <p:nvPicPr>
              <p:cNvPr id="7" name="Picture 26">
                <a:extLst>
                  <a:ext uri="{FF2B5EF4-FFF2-40B4-BE49-F238E27FC236}">
                    <a16:creationId xmlns:a16="http://schemas.microsoft.com/office/drawing/2014/main" id="{80E86AE8-FB8B-9D4B-9A7B-16D1556F32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41500" y="3297820"/>
                <a:ext cx="6905660" cy="197893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69">
                    <a:extLst>
                      <a:ext uri="{FF2B5EF4-FFF2-40B4-BE49-F238E27FC236}">
                        <a16:creationId xmlns:a16="http://schemas.microsoft.com/office/drawing/2014/main" id="{5911697D-596D-604A-8647-C84CA25A11E7}"/>
                      </a:ext>
                    </a:extLst>
                  </p:cNvPr>
                  <p:cNvSpPr txBox="1"/>
                  <p:nvPr/>
                </p:nvSpPr>
                <p:spPr>
                  <a:xfrm>
                    <a:off x="4598036" y="4263575"/>
                    <a:ext cx="432106" cy="276999"/>
                  </a:xfrm>
                  <a:prstGeom prst="rect">
                    <a:avLst/>
                  </a:prstGeom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kumimoji="1" lang="en-CN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a:t>15</a:t>
                    </a:r>
                    <a14:m>
                      <m:oMath xmlns:m="http://schemas.openxmlformats.org/officeDocument/2006/math">
                        <m:r>
                          <a:rPr kumimoji="1" lang="en-US" sz="12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𝜎</m:t>
                        </m:r>
                      </m:oMath>
                    </a14:m>
                    <a:endParaRPr kumimoji="1" lang="en-CN" sz="1200" dirty="0">
                      <a:solidFill>
                        <a:schemeClr val="accent2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" name="TextBox 69">
                    <a:extLst>
                      <a:ext uri="{FF2B5EF4-FFF2-40B4-BE49-F238E27FC236}">
                        <a16:creationId xmlns:a16="http://schemas.microsoft.com/office/drawing/2014/main" id="{5911697D-596D-604A-8647-C84CA25A11E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98036" y="4263575"/>
                    <a:ext cx="432106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70">
                    <a:extLst>
                      <a:ext uri="{FF2B5EF4-FFF2-40B4-BE49-F238E27FC236}">
                        <a16:creationId xmlns:a16="http://schemas.microsoft.com/office/drawing/2014/main" id="{F72CF52B-CD5C-9B4B-B9BE-54405B974615}"/>
                      </a:ext>
                    </a:extLst>
                  </p:cNvPr>
                  <p:cNvSpPr txBox="1"/>
                  <p:nvPr/>
                </p:nvSpPr>
                <p:spPr>
                  <a:xfrm>
                    <a:off x="4885469" y="4264434"/>
                    <a:ext cx="444486" cy="291256"/>
                  </a:xfrm>
                  <a:prstGeom prst="rect">
                    <a:avLst/>
                  </a:prstGeom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kumimoji="1" lang="en-CN" sz="1200" dirty="0">
                        <a:solidFill>
                          <a:srgbClr val="9901FF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a:t>18</a:t>
                    </a:r>
                    <a14:m>
                      <m:oMath xmlns:m="http://schemas.openxmlformats.org/officeDocument/2006/math">
                        <m:r>
                          <a:rPr kumimoji="1" lang="en-US" sz="1200" b="0" i="1" smtClean="0">
                            <a:solidFill>
                              <a:srgbClr val="9901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𝜎</m:t>
                        </m:r>
                      </m:oMath>
                    </a14:m>
                    <a:endParaRPr kumimoji="1" lang="en-CN" sz="1200" dirty="0">
                      <a:solidFill>
                        <a:srgbClr val="9901FF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9" name="TextBox 70">
                    <a:extLst>
                      <a:ext uri="{FF2B5EF4-FFF2-40B4-BE49-F238E27FC236}">
                        <a16:creationId xmlns:a16="http://schemas.microsoft.com/office/drawing/2014/main" id="{F72CF52B-CD5C-9B4B-B9BE-54405B97461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85469" y="4264434"/>
                    <a:ext cx="444486" cy="29125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71">
                    <a:extLst>
                      <a:ext uri="{FF2B5EF4-FFF2-40B4-BE49-F238E27FC236}">
                        <a16:creationId xmlns:a16="http://schemas.microsoft.com/office/drawing/2014/main" id="{D371CFBA-D42A-E749-8102-659F183205ED}"/>
                      </a:ext>
                    </a:extLst>
                  </p:cNvPr>
                  <p:cNvSpPr txBox="1"/>
                  <p:nvPr/>
                </p:nvSpPr>
                <p:spPr>
                  <a:xfrm>
                    <a:off x="5358000" y="4297710"/>
                    <a:ext cx="432106" cy="276999"/>
                  </a:xfrm>
                  <a:prstGeom prst="rect">
                    <a:avLst/>
                  </a:prstGeom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kumimoji="1" lang="en-CN" sz="1200" dirty="0">
                        <a:solidFill>
                          <a:srgbClr val="2A00FF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a:t>20</a:t>
                    </a:r>
                    <a14:m>
                      <m:oMath xmlns:m="http://schemas.openxmlformats.org/officeDocument/2006/math">
                        <m:r>
                          <a:rPr kumimoji="1" lang="en-US" sz="1200" b="0" i="1" smtClean="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𝜎</m:t>
                        </m:r>
                      </m:oMath>
                    </a14:m>
                    <a:endParaRPr kumimoji="1" lang="en-CN" sz="1200" dirty="0">
                      <a:solidFill>
                        <a:srgbClr val="2A00FF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TextBox 71">
                    <a:extLst>
                      <a:ext uri="{FF2B5EF4-FFF2-40B4-BE49-F238E27FC236}">
                        <a16:creationId xmlns:a16="http://schemas.microsoft.com/office/drawing/2014/main" id="{D371CFBA-D42A-E749-8102-659F183205E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58000" y="4297710"/>
                    <a:ext cx="432106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72">
                    <a:extLst>
                      <a:ext uri="{FF2B5EF4-FFF2-40B4-BE49-F238E27FC236}">
                        <a16:creationId xmlns:a16="http://schemas.microsoft.com/office/drawing/2014/main" id="{E8F6CE85-BABC-1343-885F-495F41E20744}"/>
                      </a:ext>
                    </a:extLst>
                  </p:cNvPr>
                  <p:cNvSpPr txBox="1"/>
                  <p:nvPr/>
                </p:nvSpPr>
                <p:spPr>
                  <a:xfrm>
                    <a:off x="5827006" y="4785513"/>
                    <a:ext cx="542556" cy="291256"/>
                  </a:xfrm>
                  <a:prstGeom prst="rect">
                    <a:avLst/>
                  </a:prstGeom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kumimoji="1" lang="en-CN" sz="12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a:t>5.5</a:t>
                    </a:r>
                    <a14:m>
                      <m:oMath xmlns:m="http://schemas.openxmlformats.org/officeDocument/2006/math">
                        <m:r>
                          <a:rPr kumimoji="1" lang="en-US" sz="12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𝜎</m:t>
                        </m:r>
                      </m:oMath>
                    </a14:m>
                    <a:endParaRPr kumimoji="1" lang="en-CN" sz="1200" dirty="0">
                      <a:solidFill>
                        <a:schemeClr val="accent4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1" name="TextBox 72">
                    <a:extLst>
                      <a:ext uri="{FF2B5EF4-FFF2-40B4-BE49-F238E27FC236}">
                        <a16:creationId xmlns:a16="http://schemas.microsoft.com/office/drawing/2014/main" id="{E8F6CE85-BABC-1343-885F-495F41E207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27006" y="4785513"/>
                    <a:ext cx="542556" cy="29125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73">
                    <a:extLst>
                      <a:ext uri="{FF2B5EF4-FFF2-40B4-BE49-F238E27FC236}">
                        <a16:creationId xmlns:a16="http://schemas.microsoft.com/office/drawing/2014/main" id="{6492EF99-8821-B74A-B0B7-88118432ACE5}"/>
                      </a:ext>
                    </a:extLst>
                  </p:cNvPr>
                  <p:cNvSpPr txBox="1"/>
                  <p:nvPr/>
                </p:nvSpPr>
                <p:spPr>
                  <a:xfrm>
                    <a:off x="4285551" y="4502933"/>
                    <a:ext cx="646353" cy="291256"/>
                  </a:xfrm>
                  <a:prstGeom prst="rect">
                    <a:avLst/>
                  </a:prstGeom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kumimoji="1" lang="en-CN" sz="1200" dirty="0">
                        <a:solidFill>
                          <a:srgbClr val="6666FF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a:t>4.8</a:t>
                    </a:r>
                    <a14:m>
                      <m:oMath xmlns:m="http://schemas.openxmlformats.org/officeDocument/2006/math">
                        <m:r>
                          <a:rPr kumimoji="1" lang="en-US" sz="1200" b="0" i="1" smtClean="0">
                            <a:solidFill>
                              <a:srgbClr val="6666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𝜎</m:t>
                        </m:r>
                      </m:oMath>
                    </a14:m>
                    <a:endParaRPr kumimoji="1" lang="en-CN" sz="1200" dirty="0">
                      <a:solidFill>
                        <a:srgbClr val="6666FF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73">
                    <a:extLst>
                      <a:ext uri="{FF2B5EF4-FFF2-40B4-BE49-F238E27FC236}">
                        <a16:creationId xmlns:a16="http://schemas.microsoft.com/office/drawing/2014/main" id="{6492EF99-8821-B74A-B0B7-88118432ACE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5551" y="4502933"/>
                    <a:ext cx="646353" cy="29125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74">
                    <a:extLst>
                      <a:ext uri="{FF2B5EF4-FFF2-40B4-BE49-F238E27FC236}">
                        <a16:creationId xmlns:a16="http://schemas.microsoft.com/office/drawing/2014/main" id="{1AF06A69-84B6-084A-89B0-9EE334E6789B}"/>
                      </a:ext>
                    </a:extLst>
                  </p:cNvPr>
                  <p:cNvSpPr txBox="1"/>
                  <p:nvPr/>
                </p:nvSpPr>
                <p:spPr>
                  <a:xfrm>
                    <a:off x="5555728" y="4357305"/>
                    <a:ext cx="542556" cy="291256"/>
                  </a:xfrm>
                  <a:prstGeom prst="rect">
                    <a:avLst/>
                  </a:prstGeom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kumimoji="1" lang="en-CN" sz="1200" dirty="0">
                        <a:solidFill>
                          <a:srgbClr val="339999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a:t>15</a:t>
                    </a:r>
                    <a14:m>
                      <m:oMath xmlns:m="http://schemas.openxmlformats.org/officeDocument/2006/math">
                        <m:r>
                          <a:rPr kumimoji="1" lang="en-US" sz="1200" b="0" i="1" smtClean="0">
                            <a:solidFill>
                              <a:srgbClr val="339999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𝜎</m:t>
                        </m:r>
                      </m:oMath>
                    </a14:m>
                    <a:endParaRPr kumimoji="1" lang="en-CN" sz="1200" dirty="0">
                      <a:solidFill>
                        <a:srgbClr val="339999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" name="TextBox 74">
                    <a:extLst>
                      <a:ext uri="{FF2B5EF4-FFF2-40B4-BE49-F238E27FC236}">
                        <a16:creationId xmlns:a16="http://schemas.microsoft.com/office/drawing/2014/main" id="{1AF06A69-84B6-084A-89B0-9EE334E678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55728" y="4357305"/>
                    <a:ext cx="542556" cy="291256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75">
                    <a:extLst>
                      <a:ext uri="{FF2B5EF4-FFF2-40B4-BE49-F238E27FC236}">
                        <a16:creationId xmlns:a16="http://schemas.microsoft.com/office/drawing/2014/main" id="{20902C65-EA15-834C-90DC-1DE4F1B3A7C5}"/>
                      </a:ext>
                    </a:extLst>
                  </p:cNvPr>
                  <p:cNvSpPr txBox="1"/>
                  <p:nvPr/>
                </p:nvSpPr>
                <p:spPr>
                  <a:xfrm>
                    <a:off x="6076563" y="4355379"/>
                    <a:ext cx="432106" cy="276999"/>
                  </a:xfrm>
                  <a:prstGeom prst="rect">
                    <a:avLst/>
                  </a:prstGeom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kumimoji="1" lang="en-CN" sz="1200" dirty="0">
                        <a:solidFill>
                          <a:srgbClr val="7F7E9C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a:t>17</a:t>
                    </a:r>
                    <a14:m>
                      <m:oMath xmlns:m="http://schemas.openxmlformats.org/officeDocument/2006/math">
                        <m:r>
                          <a:rPr kumimoji="1" lang="en-US" sz="1200" b="0" i="1" smtClean="0">
                            <a:solidFill>
                              <a:srgbClr val="7F7E9C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𝜎</m:t>
                        </m:r>
                      </m:oMath>
                    </a14:m>
                    <a:endParaRPr kumimoji="1" lang="en-CN" sz="1200" dirty="0">
                      <a:solidFill>
                        <a:srgbClr val="7F7E9C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" name="TextBox 75">
                    <a:extLst>
                      <a:ext uri="{FF2B5EF4-FFF2-40B4-BE49-F238E27FC236}">
                        <a16:creationId xmlns:a16="http://schemas.microsoft.com/office/drawing/2014/main" id="{20902C65-EA15-834C-90DC-1DE4F1B3A7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6563" y="4355379"/>
                    <a:ext cx="432106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E899C5A-F075-6B4E-BDA1-522B85D13EA2}"/>
                    </a:ext>
                  </a:extLst>
                </p:cNvPr>
                <p:cNvSpPr txBox="1"/>
                <p:nvPr/>
              </p:nvSpPr>
              <p:spPr>
                <a:xfrm>
                  <a:off x="3537286" y="1614869"/>
                  <a:ext cx="855115" cy="33855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22225">
                  <a:noFill/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𝑋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𝑠</m:t>
                      </m:r>
                      <m:acc>
                        <m:accPr>
                          <m:chr m:val="̅"/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kumimoji="1" lang="zh-CN" altLang="en-US" sz="1600" b="0" dirty="0"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 </a:t>
                  </a:r>
                  <a:endParaRPr lang="en-CN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E899C5A-F075-6B4E-BDA1-522B85D13E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286" y="1614869"/>
                  <a:ext cx="855115" cy="338554"/>
                </a:xfrm>
                <a:prstGeom prst="rect">
                  <a:avLst/>
                </a:prstGeom>
                <a:blipFill>
                  <a:blip r:embed="rId17"/>
                  <a:stretch>
                    <a:fillRect r="-4348" b="-10714"/>
                  </a:stretch>
                </a:blipFill>
                <a:ln w="22225">
                  <a:noFill/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108E096-28E8-BC42-872F-19F72872A9FA}"/>
                    </a:ext>
                  </a:extLst>
                </p:cNvPr>
                <p:cNvSpPr txBox="1"/>
                <p:nvPr/>
              </p:nvSpPr>
              <p:spPr>
                <a:xfrm>
                  <a:off x="5525676" y="1633637"/>
                  <a:ext cx="1103927" cy="33855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22225">
                  <a:noFill/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60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𝑐𝑠</m:t>
                          </m:r>
                        </m:sub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kumimoji="1" lang="zh-CN" altLang="en-US" sz="1600" b="0" i="1" dirty="0"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 </a:t>
                  </a:r>
                  <a:endParaRPr lang="en-CN" i="1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108E096-28E8-BC42-872F-19F72872A9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5676" y="1633637"/>
                  <a:ext cx="1103927" cy="338554"/>
                </a:xfrm>
                <a:prstGeom prst="rect">
                  <a:avLst/>
                </a:prstGeom>
                <a:blipFill>
                  <a:blip r:embed="rId18"/>
                  <a:stretch>
                    <a:fillRect b="-10714"/>
                  </a:stretch>
                </a:blipFill>
                <a:ln w="22225">
                  <a:noFill/>
                </a:ln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8661480-D534-C741-B541-5C7561E66755}"/>
              </a:ext>
            </a:extLst>
          </p:cNvPr>
          <p:cNvSpPr txBox="1"/>
          <p:nvPr/>
        </p:nvSpPr>
        <p:spPr>
          <a:xfrm>
            <a:off x="6676770" y="1449914"/>
            <a:ext cx="1840963" cy="276999"/>
          </a:xfrm>
          <a:prstGeom prst="rect">
            <a:avLst/>
          </a:prstGeom>
          <a:noFill/>
          <a:ln w="22225">
            <a:noFill/>
          </a:ln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PRL</a:t>
            </a:r>
            <a:r>
              <a:rPr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127 (2021) 082001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6E69803-47C3-2142-B10C-E2A4EF9CEE15}"/>
              </a:ext>
            </a:extLst>
          </p:cNvPr>
          <p:cNvGrpSpPr/>
          <p:nvPr/>
        </p:nvGrpSpPr>
        <p:grpSpPr>
          <a:xfrm>
            <a:off x="6084582" y="3409236"/>
            <a:ext cx="877163" cy="2410336"/>
            <a:chOff x="6327183" y="3720519"/>
            <a:chExt cx="877163" cy="241033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D3C50E4-34E7-D848-93EF-7A4EA2C2183F}"/>
                </a:ext>
              </a:extLst>
            </p:cNvPr>
            <p:cNvSpPr txBox="1"/>
            <p:nvPr/>
          </p:nvSpPr>
          <p:spPr>
            <a:xfrm>
              <a:off x="6327183" y="3720519"/>
              <a:ext cx="877163" cy="369332"/>
            </a:xfrm>
            <a:prstGeom prst="rect">
              <a:avLst/>
            </a:prstGeom>
            <a:solidFill>
              <a:schemeClr val="bg1">
                <a:lumMod val="85000"/>
                <a:alpha val="53398"/>
              </a:schemeClr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zh-CN" sz="18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S-wave</a:t>
              </a:r>
              <a:endParaRPr kumimoji="1" lang="en-CN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BCD21C5-4FB9-7146-BDCA-988C66804C5F}"/>
                </a:ext>
              </a:extLst>
            </p:cNvPr>
            <p:cNvGrpSpPr/>
            <p:nvPr/>
          </p:nvGrpSpPr>
          <p:grpSpPr>
            <a:xfrm>
              <a:off x="6383538" y="4134540"/>
              <a:ext cx="753711" cy="1996315"/>
              <a:chOff x="6383538" y="4134540"/>
              <a:chExt cx="753711" cy="1996315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811AE8B0-F7EE-B140-8502-02E7F7FBC258}"/>
                  </a:ext>
                </a:extLst>
              </p:cNvPr>
              <p:cNvGrpSpPr/>
              <p:nvPr/>
            </p:nvGrpSpPr>
            <p:grpSpPr>
              <a:xfrm>
                <a:off x="6383538" y="4134540"/>
                <a:ext cx="734456" cy="1996315"/>
                <a:chOff x="6380886" y="4252270"/>
                <a:chExt cx="734456" cy="199631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EE07C183-D2CB-4544-B628-97E31AA97F5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88977" y="4252270"/>
                      <a:ext cx="721342" cy="215444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  <a:alpha val="53398"/>
                      </a:schemeClr>
                    </a:solidFill>
                    <a:effectLst>
                      <a:outerShdw blurRad="50800" dist="38100" sx="1000" sy="10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 wrap="none" lIns="36000" tIns="0" rIns="36000" bIns="0" rtlCol="0" anchor="ctr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sup>
                          </m:sSup>
                          <m:r>
                            <a:rPr kumimoji="1"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a14:m>
                      <a:r>
                        <a:rPr kumimoji="1" lang="en-CN" sz="1400" dirty="0">
                          <a:solidFill>
                            <a:srgbClr val="2A00FF"/>
                          </a:solidFill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EE07C183-D2CB-4544-B628-97E31AA97F5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388977" y="4252270"/>
                      <a:ext cx="72134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3390" b="-31579"/>
                      </a:stretch>
                    </a:blipFill>
                    <a:effectLst>
                      <a:outerShdw blurRad="50800" dist="38100" sx="1000" sy="10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5AFD576F-C564-9342-A214-233DB8F887B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80886" y="4505257"/>
                      <a:ext cx="721342" cy="215444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  <a:alpha val="53398"/>
                      </a:schemeClr>
                    </a:solidFill>
                    <a:effectLst>
                      <a:outerShdw blurRad="50800" dist="38100" sx="1000" sy="10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 wrap="none" lIns="36000" tIns="0" rIns="36000" bIns="0" rtlCol="0" anchor="ctr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sup>
                          </m:sSup>
                          <m:r>
                            <a:rPr kumimoji="1"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a14:m>
                      <a:r>
                        <a:rPr kumimoji="1" lang="en-CN" sz="1400" dirty="0">
                          <a:solidFill>
                            <a:srgbClr val="2A00FF"/>
                          </a:solidFill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5AFD576F-C564-9342-A214-233DB8F887B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380886" y="4505257"/>
                      <a:ext cx="721342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1667" b="-41176"/>
                      </a:stretch>
                    </a:blipFill>
                    <a:effectLst>
                      <a:outerShdw blurRad="50800" dist="38100" sx="1000" sy="10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7101F9A1-DBC9-964B-B3CE-E00BB5CC90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91198" y="4749069"/>
                      <a:ext cx="721342" cy="215444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  <a:alpha val="53398"/>
                      </a:schemeClr>
                    </a:solidFill>
                    <a:effectLst>
                      <a:outerShdw blurRad="50800" dist="38100" sx="1000" sy="10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 wrap="none" lIns="36000" tIns="0" rIns="36000" bIns="0" rtlCol="0" anchor="ctr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sup>
                          </m:sSup>
                          <m:r>
                            <a:rPr kumimoji="1"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kumimoji="1"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a14:m>
                      <a:r>
                        <a:rPr kumimoji="1" lang="en-CN" sz="1400" dirty="0">
                          <a:solidFill>
                            <a:srgbClr val="2A00FF"/>
                          </a:solidFill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7101F9A1-DBC9-964B-B3CE-E00BB5CC906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391198" y="4749069"/>
                      <a:ext cx="721342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1695" b="-33333"/>
                      </a:stretch>
                    </a:blipFill>
                    <a:effectLst>
                      <a:outerShdw blurRad="50800" dist="38100" sx="1000" sy="10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6ECC1E75-86D2-EA45-A51F-AACCB33337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94000" y="5008716"/>
                      <a:ext cx="721342" cy="215444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  <a:alpha val="53398"/>
                      </a:schemeClr>
                    </a:solidFill>
                    <a:effectLst>
                      <a:outerShdw blurRad="50800" dist="38100" sx="1000" sy="10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 wrap="none" lIns="36000" tIns="0" rIns="36000" bIns="0" rtlCol="0" anchor="ctr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sup>
                          </m:sSup>
                          <m:r>
                            <a:rPr kumimoji="1"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kumimoji="1"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a14:m>
                      <a:r>
                        <a:rPr kumimoji="1" lang="en-CN" sz="1400" dirty="0">
                          <a:solidFill>
                            <a:srgbClr val="2A00FF"/>
                          </a:solidFill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6ECC1E75-86D2-EA45-A51F-AACCB33337A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394000" y="5008716"/>
                      <a:ext cx="721342" cy="215444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3390" b="-33333"/>
                      </a:stretch>
                    </a:blipFill>
                    <a:effectLst>
                      <a:outerShdw blurRad="50800" dist="38100" sx="1000" sy="10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874FA150-3E27-C44F-8BE6-1F794B7303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15907" y="6033141"/>
                      <a:ext cx="694412" cy="215444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  <a:alpha val="53398"/>
                      </a:schemeClr>
                    </a:solidFill>
                    <a:effectLst>
                      <a:outerShdw blurRad="50800" dist="38100" sx="1000" sy="10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 wrap="none" lIns="36000" tIns="0" rIns="36000" bIns="0" rtlCol="0" anchor="ctr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sup>
                          </m:sSup>
                          <m:r>
                            <a:rPr kumimoji="1"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kumimoji="1"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kumimoji="1"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a14:m>
                      <a:r>
                        <a:rPr kumimoji="1" lang="en-CN" sz="1400" dirty="0">
                          <a:solidFill>
                            <a:srgbClr val="2A00FF"/>
                          </a:solidFill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874FA150-3E27-C44F-8BE6-1F794B73032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15907" y="6033141"/>
                      <a:ext cx="694412" cy="215444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 l="-1754" b="-33333"/>
                      </a:stretch>
                    </a:blipFill>
                    <a:effectLst>
                      <a:outerShdw blurRad="50800" dist="38100" sx="1000" sy="10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E27B51AF-1240-4044-ADED-81539A1F188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15907" y="5781791"/>
                      <a:ext cx="694412" cy="215444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  <a:alpha val="53398"/>
                      </a:schemeClr>
                    </a:solidFill>
                    <a:effectLst>
                      <a:outerShdw blurRad="50800" dist="38100" sx="1000" sy="10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 wrap="none" lIns="36000" tIns="0" rIns="36000" bIns="0" rtlCol="0" anchor="ctr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sup>
                          </m:sSup>
                          <m:r>
                            <a:rPr kumimoji="1"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kumimoji="1"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kumimoji="1"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a14:m>
                      <a:r>
                        <a:rPr kumimoji="1" lang="en-CN" sz="1400" dirty="0">
                          <a:solidFill>
                            <a:srgbClr val="2A00FF"/>
                          </a:solidFill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E27B51AF-1240-4044-ADED-81539A1F188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15907" y="5781791"/>
                      <a:ext cx="694412" cy="215444"/>
                    </a:xfrm>
                    <a:prstGeom prst="rect">
                      <a:avLst/>
                    </a:prstGeom>
                    <a:blipFill>
                      <a:blip r:embed="rId24"/>
                      <a:stretch>
                        <a:fillRect l="-1754" b="-33333"/>
                      </a:stretch>
                    </a:blipFill>
                    <a:effectLst>
                      <a:outerShdw blurRad="50800" dist="38100" sx="1000" sy="10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6A045852-223B-224F-9667-8C9363CB91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04759" y="5513226"/>
                      <a:ext cx="694412" cy="215444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  <a:alpha val="53398"/>
                      </a:schemeClr>
                    </a:solidFill>
                    <a:effectLst>
                      <a:outerShdw blurRad="50800" dist="38100" sx="1000" sy="10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 wrap="none" lIns="36000" tIns="0" rIns="36000" bIns="0" rtlCol="0" anchor="ctr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kumimoji="1"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sup>
                          </m:sSup>
                          <m:r>
                            <a:rPr kumimoji="1"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kumimoji="1"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kumimoji="1"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a14:m>
                      <a:r>
                        <a:rPr kumimoji="1" lang="en-CN" sz="1400" dirty="0">
                          <a:solidFill>
                            <a:srgbClr val="2A00FF"/>
                          </a:solidFill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6A045852-223B-224F-9667-8C9363CB919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04759" y="5513226"/>
                      <a:ext cx="694412" cy="215444"/>
                    </a:xfrm>
                    <a:prstGeom prst="rect">
                      <a:avLst/>
                    </a:prstGeom>
                    <a:blipFill>
                      <a:blip r:embed="rId25"/>
                      <a:stretch>
                        <a:fillRect l="-1754" b="-33333"/>
                      </a:stretch>
                    </a:blipFill>
                    <a:effectLst>
                      <a:outerShdw blurRad="50800" dist="38100" sx="1000" sy="10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B05E7DBE-F062-624A-8CF3-55F0EB5B9F70}"/>
                      </a:ext>
                    </a:extLst>
                  </p:cNvPr>
                  <p:cNvSpPr txBox="1"/>
                  <p:nvPr/>
                </p:nvSpPr>
                <p:spPr>
                  <a:xfrm>
                    <a:off x="6415907" y="5150633"/>
                    <a:ext cx="721342" cy="215444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  <a:alpha val="53398"/>
                    </a:schemeClr>
                  </a:solidFill>
                  <a:effectLst>
                    <a:outerShdw blurRad="50800" dist="38100" sx="1000" sy="10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 wrap="none" lIns="36000" tIns="0" rIns="36000" bIns="0" rtlCol="0" anchor="ctr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sSup>
                          <m:sSupPr>
                            <m:ctrlPr>
                              <a:rPr kumimoji="1"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kumimoji="1"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sup>
                        </m:sSup>
                        <m:r>
                          <a:rPr kumimoji="1"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kumimoji="1"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kumimoji="1" lang="en-US" altLang="zh-CN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oMath>
                    </a14:m>
                    <a:r>
                      <a:rPr kumimoji="1" lang="en-CN" sz="1400" dirty="0">
                        <a:solidFill>
                          <a:srgbClr val="2A00FF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B05E7DBE-F062-624A-8CF3-55F0EB5B9F7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15907" y="5150633"/>
                    <a:ext cx="721342" cy="21544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3390" b="-41176"/>
                    </a:stretch>
                  </a:blipFill>
                  <a:effectLst>
                    <a:outerShdw blurRad="50800" dist="38100" sx="1000" sy="10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9" name="Table 19">
                <a:extLst>
                  <a:ext uri="{FF2B5EF4-FFF2-40B4-BE49-F238E27FC236}">
                    <a16:creationId xmlns:a16="http://schemas.microsoft.com/office/drawing/2014/main" id="{FB3B702C-6DFC-5F4C-936F-2C12399D71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09630046"/>
                  </p:ext>
                </p:extLst>
              </p:nvPr>
            </p:nvGraphicFramePr>
            <p:xfrm>
              <a:off x="562194" y="3557939"/>
              <a:ext cx="5533355" cy="2268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0463">
                      <a:extLst>
                        <a:ext uri="{9D8B030D-6E8A-4147-A177-3AD203B41FA5}">
                          <a16:colId xmlns:a16="http://schemas.microsoft.com/office/drawing/2014/main" val="1899877891"/>
                        </a:ext>
                      </a:extLst>
                    </a:gridCol>
                    <a:gridCol w="603925">
                      <a:extLst>
                        <a:ext uri="{9D8B030D-6E8A-4147-A177-3AD203B41FA5}">
                          <a16:colId xmlns:a16="http://schemas.microsoft.com/office/drawing/2014/main" val="1802409447"/>
                        </a:ext>
                      </a:extLst>
                    </a:gridCol>
                    <a:gridCol w="883769">
                      <a:extLst>
                        <a:ext uri="{9D8B030D-6E8A-4147-A177-3AD203B41FA5}">
                          <a16:colId xmlns:a16="http://schemas.microsoft.com/office/drawing/2014/main" val="380023451"/>
                        </a:ext>
                      </a:extLst>
                    </a:gridCol>
                    <a:gridCol w="979055">
                      <a:extLst>
                        <a:ext uri="{9D8B030D-6E8A-4147-A177-3AD203B41FA5}">
                          <a16:colId xmlns:a16="http://schemas.microsoft.com/office/drawing/2014/main" val="90011495"/>
                        </a:ext>
                      </a:extLst>
                    </a:gridCol>
                    <a:gridCol w="1916143">
                      <a:extLst>
                        <a:ext uri="{9D8B030D-6E8A-4147-A177-3AD203B41FA5}">
                          <a16:colId xmlns:a16="http://schemas.microsoft.com/office/drawing/2014/main" val="484981085"/>
                        </a:ext>
                      </a:extLst>
                    </a:gridCol>
                  </a:tblGrid>
                  <a:tr h="252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States</a:t>
                          </a:r>
                          <a:endParaRPr lang="en-CN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6000" marR="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𝑱</m:t>
                                  </m:r>
                                </m:e>
                                <m:sup>
                                  <m:r>
                                    <a:rPr lang="en-US" altLang="zh-CN" sz="1400" b="1" i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𝐏𝐂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CN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6000" marR="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Mass/MeV</a:t>
                          </a:r>
                          <a:endParaRPr lang="en-CN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6000" marR="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Width/MeV</a:t>
                          </a:r>
                          <a:endParaRPr lang="en-CN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6000" marR="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Nearest thresholds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/MeV</a:t>
                          </a:r>
                          <a:endParaRPr lang="en-CN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600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51981118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solidFill>
                                      <a:srgbClr val="946A7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altLang="zh-CN" sz="1400" b="0" i="1" smtClean="0">
                                    <a:solidFill>
                                      <a:srgbClr val="946A7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(4140)</m:t>
                                </m:r>
                              </m:oMath>
                            </m:oMathPara>
                          </a14:m>
                          <a:endParaRPr lang="en-CN" sz="1400" dirty="0">
                            <a:solidFill>
                              <a:srgbClr val="946A7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946A7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946A7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rgbClr val="946A7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400" dirty="0">
                            <a:solidFill>
                              <a:srgbClr val="946A7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400" b="0" dirty="0">
                              <a:solidFill>
                                <a:srgbClr val="946A71"/>
                              </a:solidFill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b="0" i="1" smtClean="0">
                                  <a:solidFill>
                                    <a:srgbClr val="946A7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4118</m:t>
                              </m:r>
                            </m:oMath>
                          </a14:m>
                          <a:r>
                            <a:rPr lang="en-US" altLang="zh-CN" sz="1400" dirty="0">
                              <a:solidFill>
                                <a:srgbClr val="946A7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(33)</a:t>
                          </a:r>
                          <a:r>
                            <a:rPr lang="en-CN" sz="1400" dirty="0">
                              <a:solidFill>
                                <a:srgbClr val="946A7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400" dirty="0">
                              <a:solidFill>
                                <a:srgbClr val="946A7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solidFill>
                                <a:srgbClr val="946A7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162(53)</a:t>
                          </a:r>
                          <a:endParaRPr lang="en-CN" sz="1400" dirty="0">
                            <a:solidFill>
                              <a:srgbClr val="946A7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400" b="0" i="1" smtClean="0">
                                      <a:solidFill>
                                        <a:srgbClr val="946A7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946A7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946A7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solidFill>
                                        <a:srgbClr val="946A7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zh-CN" sz="1400" b="0" i="1" smtClean="0">
                                      <a:solidFill>
                                        <a:srgbClr val="946A7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400" b="0" i="1" smtClean="0">
                                      <a:solidFill>
                                        <a:srgbClr val="946A7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sz="1400" b="0" i="1" smtClean="0">
                                      <a:solidFill>
                                        <a:srgbClr val="946A7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zh-CN" altLang="en-US" sz="1400" b="0" i="1" smtClean="0">
                                      <a:solidFill>
                                        <a:srgbClr val="946A7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altLang="zh-CN" sz="1400" b="0" i="1" smtClean="0">
                                  <a:solidFill>
                                    <a:srgbClr val="946A7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zh-CN" altLang="en-US" sz="1400" b="0" i="1" smtClean="0">
                                  <a:solidFill>
                                    <a:srgbClr val="946A7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1400" b="0" i="0" smtClean="0">
                                  <a:solidFill>
                                    <a:srgbClr val="946A7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:</m:t>
                              </m:r>
                            </m:oMath>
                          </a14:m>
                          <a:r>
                            <a:rPr lang="en-CN" sz="1400" dirty="0">
                              <a:solidFill>
                                <a:srgbClr val="946A7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4080</a:t>
                          </a:r>
                        </a:p>
                      </a:txBody>
                      <a:tcPr marL="3600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816267940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solidFill>
                                      <a:srgbClr val="6666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altLang="zh-CN" sz="1400" b="0" i="1" smtClean="0">
                                    <a:solidFill>
                                      <a:srgbClr val="6666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(4150)</m:t>
                                </m:r>
                              </m:oMath>
                            </m:oMathPara>
                          </a14:m>
                          <a:endParaRPr lang="en-CN" sz="1400" dirty="0">
                            <a:solidFill>
                              <a:srgbClr val="6666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6666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6666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rgbClr val="6666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400" dirty="0">
                            <a:solidFill>
                              <a:srgbClr val="6666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zh-CN" altLang="en-US" sz="1400" b="0" i="1" smtClean="0">
                                  <a:solidFill>
                                    <a:srgbClr val="6666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1400" b="0" i="1" smtClean="0">
                                  <a:solidFill>
                                    <a:srgbClr val="6666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4146</m:t>
                              </m:r>
                            </m:oMath>
                          </a14:m>
                          <a:r>
                            <a:rPr lang="en-US" altLang="zh-CN" sz="1400" dirty="0">
                              <a:solidFill>
                                <a:srgbClr val="6666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(38)</a:t>
                          </a:r>
                          <a:r>
                            <a:rPr lang="en-CN" sz="1400" dirty="0">
                              <a:solidFill>
                                <a:srgbClr val="6666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400" dirty="0">
                              <a:solidFill>
                                <a:srgbClr val="6666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solidFill>
                                <a:srgbClr val="6666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135(65)</a:t>
                          </a:r>
                          <a:endParaRPr lang="en-CN" sz="1400" dirty="0">
                            <a:solidFill>
                              <a:srgbClr val="6666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400" b="0" i="1" smtClean="0">
                                      <a:solidFill>
                                        <a:srgbClr val="6666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6666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6666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solidFill>
                                        <a:srgbClr val="6666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zh-CN" sz="1400" b="0" i="1" smtClean="0">
                                      <a:solidFill>
                                        <a:srgbClr val="6666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400" b="0" i="1" smtClean="0">
                                      <a:solidFill>
                                        <a:srgbClr val="6666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sz="1400" b="0" i="1" smtClean="0">
                                      <a:solidFill>
                                        <a:srgbClr val="6666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zh-CN" altLang="en-US" sz="1400" b="0" i="1" smtClean="0">
                                      <a:solidFill>
                                        <a:srgbClr val="6666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altLang="zh-CN" sz="1400" b="0" i="1" smtClean="0">
                                  <a:solidFill>
                                    <a:srgbClr val="6666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zh-CN" altLang="en-US" sz="1400" b="0" i="1" smtClean="0">
                                  <a:solidFill>
                                    <a:srgbClr val="6666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1400" b="0" i="0" smtClean="0">
                                  <a:solidFill>
                                    <a:srgbClr val="6666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:</m:t>
                              </m:r>
                            </m:oMath>
                          </a14:m>
                          <a:r>
                            <a:rPr lang="en-CN" sz="1400" dirty="0">
                              <a:solidFill>
                                <a:srgbClr val="6666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4080</a:t>
                          </a:r>
                        </a:p>
                      </a:txBody>
                      <a:tcPr marL="3600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2609185426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solidFill>
                                      <a:srgbClr val="9901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altLang="zh-CN" sz="1400" b="0" i="1" smtClean="0">
                                    <a:solidFill>
                                      <a:srgbClr val="9901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(4274)</m:t>
                                </m:r>
                              </m:oMath>
                            </m:oMathPara>
                          </a14:m>
                          <a:endParaRPr lang="en-CN" sz="1400" dirty="0">
                            <a:solidFill>
                              <a:srgbClr val="9901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0" lang="en-US" altLang="zh-CN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9901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altLang="zh-CN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9901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kumimoji="0" lang="en-US" altLang="zh-CN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9901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400" dirty="0">
                            <a:solidFill>
                              <a:srgbClr val="9901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zh-CN" altLang="en-US" sz="1400" b="0" i="1" smtClean="0">
                                  <a:solidFill>
                                    <a:srgbClr val="9901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1400" b="0" i="1" smtClean="0">
                                  <a:solidFill>
                                    <a:srgbClr val="9901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4294</m:t>
                              </m:r>
                            </m:oMath>
                          </a14:m>
                          <a:r>
                            <a:rPr lang="en-US" altLang="zh-CN" sz="1400" dirty="0">
                              <a:solidFill>
                                <a:srgbClr val="9901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(7)</a:t>
                          </a:r>
                          <a:r>
                            <a:rPr lang="en-CN" sz="1400" dirty="0">
                              <a:solidFill>
                                <a:srgbClr val="9901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400" dirty="0">
                              <a:solidFill>
                                <a:srgbClr val="9901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solidFill>
                                <a:srgbClr val="9901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53(7)</a:t>
                          </a:r>
                          <a:endParaRPr lang="en-CN" sz="1400" dirty="0">
                            <a:solidFill>
                              <a:srgbClr val="9901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400" b="0" i="1" smtClean="0">
                                      <a:solidFill>
                                        <a:srgbClr val="9901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9901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9901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solidFill>
                                        <a:srgbClr val="9901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400" b="0" i="1" smtClean="0">
                                      <a:solidFill>
                                        <a:srgbClr val="9901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9901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9901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  <m:r>
                                    <a:rPr lang="en-US" sz="1400" b="0" i="1" smtClean="0">
                                      <a:solidFill>
                                        <a:srgbClr val="9901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solidFill>
                                        <a:srgbClr val="9901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rgbClr val="9901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400" b="0" i="1" smtClean="0">
                                          <a:solidFill>
                                            <a:srgbClr val="9901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0" smtClean="0">
                                          <a:solidFill>
                                            <a:srgbClr val="9901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2317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400" b="0" i="0" smtClean="0">
                                      <a:solidFill>
                                        <a:srgbClr val="9901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N" sz="1400" dirty="0">
                              <a:solidFill>
                                <a:srgbClr val="9901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4286</a:t>
                          </a:r>
                        </a:p>
                      </a:txBody>
                      <a:tcPr marL="3600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2533007902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solidFill>
                                      <a:srgbClr val="3F0D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altLang="zh-CN" sz="1400" b="0" i="1" smtClean="0">
                                    <a:solidFill>
                                      <a:srgbClr val="3F0D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(4500)</m:t>
                                </m:r>
                              </m:oMath>
                            </m:oMathPara>
                          </a14:m>
                          <a:endParaRPr lang="en-CN" sz="1400" dirty="0">
                            <a:solidFill>
                              <a:srgbClr val="3F0D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3F0D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3F0D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rgbClr val="3F0DF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400" dirty="0">
                            <a:solidFill>
                              <a:srgbClr val="3F0D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zh-CN" altLang="en-US" sz="1400" b="0" i="1" smtClean="0">
                                  <a:solidFill>
                                    <a:srgbClr val="3F0D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1400" b="0" i="1" smtClean="0">
                                  <a:solidFill>
                                    <a:srgbClr val="3F0D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4474</m:t>
                              </m:r>
                            </m:oMath>
                          </a14:m>
                          <a:r>
                            <a:rPr lang="en-US" altLang="zh-CN" sz="1400" dirty="0">
                              <a:solidFill>
                                <a:srgbClr val="3F0D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(4)</a:t>
                          </a:r>
                          <a:r>
                            <a:rPr lang="en-CN" sz="1400" dirty="0">
                              <a:solidFill>
                                <a:srgbClr val="3F0D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400" dirty="0">
                              <a:solidFill>
                                <a:srgbClr val="3F0D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solidFill>
                                <a:srgbClr val="3F0D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77(12)</a:t>
                          </a:r>
                          <a:endParaRPr lang="en-CN" sz="1400" dirty="0">
                            <a:solidFill>
                              <a:srgbClr val="3F0D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400" b="0" i="1" smtClean="0">
                                      <a:solidFill>
                                        <a:srgbClr val="3F0D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3F0D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3F0D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solidFill>
                                        <a:srgbClr val="3F0D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400" b="0" i="1" smtClean="0">
                                      <a:solidFill>
                                        <a:srgbClr val="3F0D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3F0D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3F0D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  <m:r>
                                    <a:rPr lang="en-US" altLang="zh-CN" sz="1400" b="0" i="1" smtClean="0">
                                      <a:solidFill>
                                        <a:srgbClr val="3F0D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solidFill>
                                        <a:srgbClr val="3F0D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rgbClr val="3F0D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400" b="0" i="1" smtClean="0">
                                          <a:solidFill>
                                            <a:srgbClr val="3F0D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0" smtClean="0">
                                          <a:solidFill>
                                            <a:srgbClr val="3F0DFF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2536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400" b="0" i="0" smtClean="0">
                                      <a:solidFill>
                                        <a:srgbClr val="3F0DFF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N" sz="1400" dirty="0">
                              <a:solidFill>
                                <a:srgbClr val="3F0D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4503</a:t>
                          </a:r>
                        </a:p>
                      </a:txBody>
                      <a:tcPr marL="3600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4104093910"/>
                      </a:ext>
                    </a:extLst>
                  </a:tr>
                  <a:tr h="252000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solidFill>
                                      <a:srgbClr val="9966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altLang="zh-CN" sz="1400" b="0" i="1" smtClean="0">
                                    <a:solidFill>
                                      <a:srgbClr val="9966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(4630)</m:t>
                                </m:r>
                              </m:oMath>
                            </m:oMathPara>
                          </a14:m>
                          <a:endParaRPr lang="en-US" altLang="zh-CN" sz="1400" b="0" dirty="0">
                            <a:solidFill>
                              <a:srgbClr val="9966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9966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9966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rgbClr val="9966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400" dirty="0">
                            <a:solidFill>
                              <a:srgbClr val="9966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 rowSpan="2"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zh-CN" altLang="en-US" sz="1400" b="0" i="1" smtClean="0">
                                  <a:solidFill>
                                    <a:srgbClr val="9966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1400" b="0" i="1" smtClean="0">
                                  <a:solidFill>
                                    <a:srgbClr val="9966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4626</m:t>
                              </m:r>
                            </m:oMath>
                          </a14:m>
                          <a:r>
                            <a:rPr lang="en-US" altLang="zh-CN" sz="1400" dirty="0">
                              <a:solidFill>
                                <a:srgbClr val="9966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(110)</a:t>
                          </a:r>
                          <a:r>
                            <a:rPr lang="en-CN" sz="1400" dirty="0">
                              <a:solidFill>
                                <a:srgbClr val="9966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0" marR="0" marT="0" marB="0" anchor="ctr"/>
                    </a:tc>
                    <a:tc rowSpan="2"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400" dirty="0">
                              <a:solidFill>
                                <a:srgbClr val="9966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solidFill>
                                <a:srgbClr val="9966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174(137)</a:t>
                          </a:r>
                          <a:endParaRPr lang="en-CN" sz="1400" dirty="0">
                            <a:solidFill>
                              <a:srgbClr val="9966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rgbClr val="9966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sz="1400" b="0" i="1" smtClean="0">
                                          <a:solidFill>
                                            <a:srgbClr val="9966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rgbClr val="9966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solidFill>
                                            <a:srgbClr val="9966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US" altLang="zh-CN" sz="1400" b="0" i="1" smtClean="0">
                                          <a:solidFill>
                                            <a:srgbClr val="9966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400" b="0" i="1" smtClean="0">
                                          <a:solidFill>
                                            <a:srgbClr val="9966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r>
                                    <a:rPr lang="en-US" altLang="zh-CN" sz="1400" b="0" i="1" smtClean="0">
                                      <a:solidFill>
                                        <a:srgbClr val="9966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(2317)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solidFill>
                                        <a:srgbClr val="9966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400" dirty="0">
                              <a:solidFill>
                                <a:srgbClr val="9966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</a:t>
                          </a:r>
                          <a:r>
                            <a:rPr lang="en-US" altLang="zh-CN" sz="1400" dirty="0">
                              <a:solidFill>
                                <a:srgbClr val="9966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</a:t>
                          </a:r>
                          <a:r>
                            <a:rPr lang="zh-CN" altLang="en-US" sz="1400" dirty="0">
                              <a:solidFill>
                                <a:srgbClr val="9966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solidFill>
                                <a:srgbClr val="9966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4636</a:t>
                          </a:r>
                          <a:endParaRPr lang="en-CN" sz="1400" dirty="0">
                            <a:solidFill>
                              <a:srgbClr val="9966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600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2510007544"/>
                      </a:ext>
                    </a:extLst>
                  </a:tr>
                  <a:tr h="252000">
                    <a:tc vMerge="1">
                      <a:txBody>
                        <a:bodyPr/>
                        <a:lstStyle/>
                        <a:p>
                          <a:pPr algn="ctr"/>
                          <a:endParaRPr lang="en-CN" sz="14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CN" sz="14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 vMerge="1">
                      <a:txBody>
                        <a:bodyPr/>
                        <a:lstStyle/>
                        <a:p>
                          <a:pPr algn="l"/>
                          <a:endParaRPr lang="en-CN" sz="14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 vMerge="1">
                      <a:txBody>
                        <a:bodyPr/>
                        <a:lstStyle/>
                        <a:p>
                          <a:pPr algn="l"/>
                          <a:endParaRPr lang="en-CN" sz="14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rgbClr val="9966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sz="1400" b="0" i="1" smtClean="0">
                                          <a:solidFill>
                                            <a:srgbClr val="9966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rgbClr val="9966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solidFill>
                                            <a:srgbClr val="9966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sub>
                                    <m:sup>
                                      <m:r>
                                        <a:rPr lang="en-US" sz="1400" b="0" i="1" smtClean="0">
                                          <a:solidFill>
                                            <a:srgbClr val="9966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  <m:sup>
                                  <m:r>
                                    <a:rPr lang="en-US" sz="1400" b="0" i="1" smtClean="0">
                                      <a:solidFill>
                                        <a:srgbClr val="9966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1400" b="0" i="1" smtClean="0">
                                      <a:solidFill>
                                        <a:srgbClr val="9966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9966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9966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  <m:r>
                                    <a:rPr lang="en-US" altLang="zh-CN" sz="1400" b="0" i="1" smtClean="0">
                                      <a:solidFill>
                                        <a:srgbClr val="9966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solidFill>
                                        <a:srgbClr val="9966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rgbClr val="9966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400" b="0" i="1" smtClean="0">
                                          <a:solidFill>
                                            <a:srgbClr val="9966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0" smtClean="0">
                                          <a:solidFill>
                                            <a:srgbClr val="9966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2536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400" b="0" i="0" smtClean="0">
                                      <a:solidFill>
                                        <a:srgbClr val="9966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N" sz="1400" dirty="0">
                              <a:solidFill>
                                <a:srgbClr val="9966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46</a:t>
                          </a:r>
                          <a:r>
                            <a:rPr lang="en-US" altLang="zh-CN" sz="1400" dirty="0">
                              <a:solidFill>
                                <a:srgbClr val="9966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47</a:t>
                          </a:r>
                          <a:endParaRPr lang="en-CN" sz="1400" dirty="0">
                            <a:solidFill>
                              <a:srgbClr val="9966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600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4170421215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solidFill>
                                      <a:srgbClr val="3F9E9D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altLang="zh-CN" sz="1400" b="0" i="1" smtClean="0">
                                    <a:solidFill>
                                      <a:srgbClr val="3F9E9D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(4685)</m:t>
                                </m:r>
                              </m:oMath>
                            </m:oMathPara>
                          </a14:m>
                          <a:endParaRPr lang="en-CN" sz="1400" dirty="0">
                            <a:solidFill>
                              <a:srgbClr val="3F9E9D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3F9E9D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3F9E9D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rgbClr val="3F9E9D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400" dirty="0">
                            <a:solidFill>
                              <a:srgbClr val="3F9E9D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zh-CN" altLang="en-US" sz="1400" b="0" i="1" smtClean="0">
                                  <a:solidFill>
                                    <a:srgbClr val="3F9E9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1400" b="0" i="1" smtClean="0">
                                  <a:solidFill>
                                    <a:srgbClr val="3F9E9D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4684</m:t>
                              </m:r>
                            </m:oMath>
                          </a14:m>
                          <a:r>
                            <a:rPr lang="en-US" altLang="zh-CN" sz="1400" dirty="0">
                              <a:solidFill>
                                <a:srgbClr val="3F9E9D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(17)</a:t>
                          </a:r>
                          <a:endParaRPr lang="en-CN" sz="1400" dirty="0">
                            <a:solidFill>
                              <a:srgbClr val="3F9E9D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400" dirty="0">
                              <a:solidFill>
                                <a:srgbClr val="3F9E9D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solidFill>
                                <a:srgbClr val="3F9E9D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126(42)</a:t>
                          </a:r>
                          <a:endParaRPr lang="en-CN" sz="1400" dirty="0">
                            <a:solidFill>
                              <a:srgbClr val="3F9E9D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400" b="0" i="1" smtClean="0">
                                      <a:solidFill>
                                        <a:srgbClr val="3F9E9D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3F9E9D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3F9E9D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solidFill>
                                        <a:srgbClr val="3F9E9D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400" b="0" i="1" smtClean="0">
                                      <a:solidFill>
                                        <a:srgbClr val="3F9E9D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3F9E9D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3F9E9D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  <m:r>
                                    <a:rPr lang="en-US" sz="1400" b="0" i="1" smtClean="0">
                                      <a:solidFill>
                                        <a:srgbClr val="3F9E9D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solidFill>
                                        <a:srgbClr val="3F9E9D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rgbClr val="3F9E9D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400" b="0" i="1" smtClean="0">
                                          <a:solidFill>
                                            <a:srgbClr val="3F9E9D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0" smtClean="0">
                                          <a:solidFill>
                                            <a:srgbClr val="3F9E9D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25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rgbClr val="3F9E9D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73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400" b="0" i="0" smtClean="0">
                                      <a:solidFill>
                                        <a:srgbClr val="3F9E9D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N" sz="1400" dirty="0">
                              <a:solidFill>
                                <a:srgbClr val="3F9E9D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4681</a:t>
                          </a:r>
                        </a:p>
                      </a:txBody>
                      <a:tcPr marL="3600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2944823535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solidFill>
                                      <a:srgbClr val="807F9C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altLang="zh-CN" sz="1400" b="0" i="1" smtClean="0">
                                    <a:solidFill>
                                      <a:srgbClr val="807F9C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(4700)</m:t>
                                </m:r>
                              </m:oMath>
                            </m:oMathPara>
                          </a14:m>
                          <a:endParaRPr lang="en-CN" sz="1400" dirty="0">
                            <a:solidFill>
                              <a:srgbClr val="807F9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807F9C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807F9C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rgbClr val="807F9C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sz="1400" dirty="0">
                            <a:solidFill>
                              <a:srgbClr val="807F9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z="1400" b="0" i="1" smtClean="0">
                                  <a:solidFill>
                                    <a:srgbClr val="807F9C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1400" b="0" i="1" smtClean="0">
                                  <a:solidFill>
                                    <a:srgbClr val="807F9C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4694</m:t>
                              </m:r>
                            </m:oMath>
                          </a14:m>
                          <a:r>
                            <a:rPr lang="en-US" altLang="zh-CN" sz="1400" dirty="0">
                              <a:solidFill>
                                <a:srgbClr val="807F9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(16)</a:t>
                          </a:r>
                          <a:r>
                            <a:rPr lang="en-CN" sz="1400" dirty="0">
                              <a:solidFill>
                                <a:srgbClr val="807F9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400" dirty="0">
                              <a:solidFill>
                                <a:srgbClr val="807F9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solidFill>
                                <a:srgbClr val="807F9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87(18)</a:t>
                          </a:r>
                          <a:endParaRPr lang="en-CN" sz="1400" dirty="0">
                            <a:solidFill>
                              <a:srgbClr val="807F9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400" b="0" i="1" smtClean="0">
                                      <a:solidFill>
                                        <a:srgbClr val="807F9C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807F9C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807F9C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solidFill>
                                        <a:srgbClr val="807F9C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400" b="0" i="1" smtClean="0">
                                      <a:solidFill>
                                        <a:srgbClr val="807F9C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1400" b="0" i="1" smtClean="0">
                                          <a:solidFill>
                                            <a:srgbClr val="807F9C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rgbClr val="807F9C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807F9C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  <m:r>
                                    <a:rPr lang="en-US" sz="1400" b="0" i="1" smtClean="0">
                                      <a:solidFill>
                                        <a:srgbClr val="807F9C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solidFill>
                                        <a:srgbClr val="807F9C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altLang="zh-CN" sz="1400" b="0" i="1" smtClean="0">
                                      <a:solidFill>
                                        <a:srgbClr val="807F9C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400" b="0" i="1" smtClean="0">
                                          <a:solidFill>
                                            <a:srgbClr val="807F9C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rgbClr val="807F9C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2573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1400" b="0" i="1" smtClean="0">
                                      <a:solidFill>
                                        <a:srgbClr val="807F9C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N" sz="1400" dirty="0">
                              <a:solidFill>
                                <a:srgbClr val="807F9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4681</a:t>
                          </a:r>
                        </a:p>
                      </a:txBody>
                      <a:tcPr marL="3600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5494491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9" name="Table 19">
                <a:extLst>
                  <a:ext uri="{FF2B5EF4-FFF2-40B4-BE49-F238E27FC236}">
                    <a16:creationId xmlns:a16="http://schemas.microsoft.com/office/drawing/2014/main" id="{FB3B702C-6DFC-5F4C-936F-2C12399D71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09630046"/>
                  </p:ext>
                </p:extLst>
              </p:nvPr>
            </p:nvGraphicFramePr>
            <p:xfrm>
              <a:off x="562194" y="3557939"/>
              <a:ext cx="5533355" cy="2268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0463">
                      <a:extLst>
                        <a:ext uri="{9D8B030D-6E8A-4147-A177-3AD203B41FA5}">
                          <a16:colId xmlns:a16="http://schemas.microsoft.com/office/drawing/2014/main" val="1899877891"/>
                        </a:ext>
                      </a:extLst>
                    </a:gridCol>
                    <a:gridCol w="603925">
                      <a:extLst>
                        <a:ext uri="{9D8B030D-6E8A-4147-A177-3AD203B41FA5}">
                          <a16:colId xmlns:a16="http://schemas.microsoft.com/office/drawing/2014/main" val="1802409447"/>
                        </a:ext>
                      </a:extLst>
                    </a:gridCol>
                    <a:gridCol w="883769">
                      <a:extLst>
                        <a:ext uri="{9D8B030D-6E8A-4147-A177-3AD203B41FA5}">
                          <a16:colId xmlns:a16="http://schemas.microsoft.com/office/drawing/2014/main" val="380023451"/>
                        </a:ext>
                      </a:extLst>
                    </a:gridCol>
                    <a:gridCol w="979055">
                      <a:extLst>
                        <a:ext uri="{9D8B030D-6E8A-4147-A177-3AD203B41FA5}">
                          <a16:colId xmlns:a16="http://schemas.microsoft.com/office/drawing/2014/main" val="90011495"/>
                        </a:ext>
                      </a:extLst>
                    </a:gridCol>
                    <a:gridCol w="1916143">
                      <a:extLst>
                        <a:ext uri="{9D8B030D-6E8A-4147-A177-3AD203B41FA5}">
                          <a16:colId xmlns:a16="http://schemas.microsoft.com/office/drawing/2014/main" val="484981085"/>
                        </a:ext>
                      </a:extLst>
                    </a:gridCol>
                  </a:tblGrid>
                  <a:tr h="252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States</a:t>
                          </a:r>
                          <a:endParaRPr lang="en-CN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600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36000" marR="0" marT="0" marB="0" anchor="ctr">
                        <a:blipFill>
                          <a:blip r:embed="rId27"/>
                          <a:stretch>
                            <a:fillRect l="-195745" t="-20000" r="-640426" b="-8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Mass/MeV</a:t>
                          </a:r>
                          <a:endParaRPr lang="en-CN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6000" marR="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Width/MeV</a:t>
                          </a:r>
                          <a:endParaRPr lang="en-CN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6000" marR="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Nearest thresholds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/MeV</a:t>
                          </a:r>
                          <a:endParaRPr lang="en-CN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600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51981118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0" marR="0" marT="0" marB="0" anchor="ctr">
                        <a:blipFill>
                          <a:blip r:embed="rId27"/>
                          <a:stretch>
                            <a:fillRect l="-1099" t="-120000" r="-382418" b="-7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0" marR="0" marT="0" marB="0" anchor="ctr">
                        <a:blipFill>
                          <a:blip r:embed="rId27"/>
                          <a:stretch>
                            <a:fillRect l="-195745" t="-120000" r="-640426" b="-7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0" marR="0" marT="0" marB="0" anchor="ctr">
                        <a:blipFill>
                          <a:blip r:embed="rId27"/>
                          <a:stretch>
                            <a:fillRect l="-198571" t="-120000" r="-330000" b="-7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400" dirty="0">
                              <a:solidFill>
                                <a:srgbClr val="946A7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solidFill>
                                <a:srgbClr val="946A7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162(53)</a:t>
                          </a:r>
                          <a:endParaRPr lang="en-CN" sz="1400" dirty="0">
                            <a:solidFill>
                              <a:srgbClr val="946A7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36000" marR="0" marT="0" marB="0" anchor="ctr">
                        <a:blipFill>
                          <a:blip r:embed="rId27"/>
                          <a:stretch>
                            <a:fillRect l="-189404" t="-120000" r="-1987" b="-73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6267940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0" marR="0" marT="0" marB="0" anchor="ctr">
                        <a:blipFill>
                          <a:blip r:embed="rId27"/>
                          <a:stretch>
                            <a:fillRect l="-1099" t="-220000" r="-382418" b="-6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0" marR="0" marT="0" marB="0" anchor="ctr">
                        <a:blipFill>
                          <a:blip r:embed="rId27"/>
                          <a:stretch>
                            <a:fillRect l="-195745" t="-220000" r="-640426" b="-6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0" marR="0" marT="0" marB="0" anchor="ctr">
                        <a:blipFill>
                          <a:blip r:embed="rId27"/>
                          <a:stretch>
                            <a:fillRect l="-198571" t="-220000" r="-330000" b="-6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400" dirty="0">
                              <a:solidFill>
                                <a:srgbClr val="6666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solidFill>
                                <a:srgbClr val="6666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135(65)</a:t>
                          </a:r>
                          <a:endParaRPr lang="en-CN" sz="1400" dirty="0">
                            <a:solidFill>
                              <a:srgbClr val="6666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36000" marR="0" marT="0" marB="0" anchor="ctr">
                        <a:blipFill>
                          <a:blip r:embed="rId27"/>
                          <a:stretch>
                            <a:fillRect l="-189404" t="-220000" r="-1987" b="-63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9185426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0" marR="0" marT="0" marB="0" anchor="ctr">
                        <a:blipFill>
                          <a:blip r:embed="rId27"/>
                          <a:stretch>
                            <a:fillRect l="-1099" t="-320000" r="-382418" b="-5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0" marR="0" marT="0" marB="0" anchor="ctr">
                        <a:blipFill>
                          <a:blip r:embed="rId27"/>
                          <a:stretch>
                            <a:fillRect l="-195745" t="-320000" r="-640426" b="-5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0" marR="0" marT="0" marB="0" anchor="ctr">
                        <a:blipFill>
                          <a:blip r:embed="rId27"/>
                          <a:stretch>
                            <a:fillRect l="-198571" t="-320000" r="-330000" b="-5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400" dirty="0">
                              <a:solidFill>
                                <a:srgbClr val="9901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solidFill>
                                <a:srgbClr val="9901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53(7)</a:t>
                          </a:r>
                          <a:endParaRPr lang="en-CN" sz="1400" dirty="0">
                            <a:solidFill>
                              <a:srgbClr val="9901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36000" marR="0" marT="0" marB="0" anchor="ctr">
                        <a:blipFill>
                          <a:blip r:embed="rId27"/>
                          <a:stretch>
                            <a:fillRect l="-189404" t="-320000" r="-1987" b="-53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3007902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0" marR="0" marT="0" marB="0" anchor="ctr">
                        <a:blipFill>
                          <a:blip r:embed="rId27"/>
                          <a:stretch>
                            <a:fillRect l="-1099" t="-442105" r="-382418" b="-4631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0" marR="0" marT="0" marB="0" anchor="ctr">
                        <a:blipFill>
                          <a:blip r:embed="rId27"/>
                          <a:stretch>
                            <a:fillRect l="-195745" t="-442105" r="-640426" b="-4631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0" marR="0" marT="0" marB="0" anchor="ctr">
                        <a:blipFill>
                          <a:blip r:embed="rId27"/>
                          <a:stretch>
                            <a:fillRect l="-198571" t="-442105" r="-330000" b="-4631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400" dirty="0">
                              <a:solidFill>
                                <a:srgbClr val="3F0D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solidFill>
                                <a:srgbClr val="3F0D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77(12)</a:t>
                          </a:r>
                          <a:endParaRPr lang="en-CN" sz="1400" dirty="0">
                            <a:solidFill>
                              <a:srgbClr val="3F0D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36000" marR="0" marT="0" marB="0" anchor="ctr">
                        <a:blipFill>
                          <a:blip r:embed="rId27"/>
                          <a:stretch>
                            <a:fillRect l="-189404" t="-442105" r="-1987" b="-4631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4093910"/>
                      </a:ext>
                    </a:extLst>
                  </a:tr>
                  <a:tr h="252000">
                    <a:tc rowSpan="2"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0" marR="0" marT="0" marB="0" anchor="ctr">
                        <a:blipFill>
                          <a:blip r:embed="rId27"/>
                          <a:stretch>
                            <a:fillRect l="-1099" t="-257500" r="-382418" b="-120000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0" marR="0" marT="0" marB="0" anchor="ctr">
                        <a:blipFill>
                          <a:blip r:embed="rId27"/>
                          <a:stretch>
                            <a:fillRect l="-195745" t="-257500" r="-640426" b="-120000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0" marR="0" marT="0" marB="0" anchor="ctr">
                        <a:blipFill>
                          <a:blip r:embed="rId27"/>
                          <a:stretch>
                            <a:fillRect l="-198571" t="-257500" r="-330000" b="-120000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400" dirty="0">
                              <a:solidFill>
                                <a:srgbClr val="9966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solidFill>
                                <a:srgbClr val="9966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174(137)</a:t>
                          </a:r>
                          <a:endParaRPr lang="en-CN" sz="1400" dirty="0">
                            <a:solidFill>
                              <a:srgbClr val="9966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36000" marR="0" marT="0" marB="0" anchor="ctr">
                        <a:blipFill>
                          <a:blip r:embed="rId27"/>
                          <a:stretch>
                            <a:fillRect l="-189404" t="-515000" r="-1987" b="-3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10007544"/>
                      </a:ext>
                    </a:extLst>
                  </a:tr>
                  <a:tr h="252000">
                    <a:tc vMerge="1">
                      <a:txBody>
                        <a:bodyPr/>
                        <a:lstStyle/>
                        <a:p>
                          <a:pPr algn="ctr"/>
                          <a:endParaRPr lang="en-CN" sz="14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CN" sz="14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 vMerge="1">
                      <a:txBody>
                        <a:bodyPr/>
                        <a:lstStyle/>
                        <a:p>
                          <a:pPr algn="l"/>
                          <a:endParaRPr lang="en-CN" sz="14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 vMerge="1">
                      <a:txBody>
                        <a:bodyPr/>
                        <a:lstStyle/>
                        <a:p>
                          <a:pPr algn="l"/>
                          <a:endParaRPr lang="en-CN" sz="14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36000" marR="0" marT="0" marB="0" anchor="ctr">
                        <a:blipFill>
                          <a:blip r:embed="rId27"/>
                          <a:stretch>
                            <a:fillRect l="-189404" t="-615000" r="-1987" b="-2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0421215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0" marR="0" marT="0" marB="0" anchor="ctr">
                        <a:blipFill>
                          <a:blip r:embed="rId27"/>
                          <a:stretch>
                            <a:fillRect l="-1099" t="-715000" r="-382418" b="-14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0" marR="0" marT="0" marB="0" anchor="ctr">
                        <a:blipFill>
                          <a:blip r:embed="rId27"/>
                          <a:stretch>
                            <a:fillRect l="-195745" t="-715000" r="-640426" b="-14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0" marR="0" marT="0" marB="0" anchor="ctr">
                        <a:blipFill>
                          <a:blip r:embed="rId27"/>
                          <a:stretch>
                            <a:fillRect l="-198571" t="-715000" r="-330000" b="-14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400" dirty="0">
                              <a:solidFill>
                                <a:srgbClr val="3F9E9D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solidFill>
                                <a:srgbClr val="3F9E9D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126(42)</a:t>
                          </a:r>
                          <a:endParaRPr lang="en-CN" sz="1400" dirty="0">
                            <a:solidFill>
                              <a:srgbClr val="3F9E9D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36000" marR="0" marT="0" marB="0" anchor="ctr">
                        <a:blipFill>
                          <a:blip r:embed="rId27"/>
                          <a:stretch>
                            <a:fillRect l="-189404" t="-715000" r="-1987" b="-1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44823535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0" marR="0" marT="0" marB="0" anchor="ctr">
                        <a:blipFill>
                          <a:blip r:embed="rId27"/>
                          <a:stretch>
                            <a:fillRect l="-1099" t="-815000" r="-382418" b="-4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0" marR="0" marT="0" marB="0" anchor="ctr">
                        <a:blipFill>
                          <a:blip r:embed="rId27"/>
                          <a:stretch>
                            <a:fillRect l="-195745" t="-815000" r="-640426" b="-4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0" marR="0" marT="0" marB="0" anchor="ctr">
                        <a:blipFill>
                          <a:blip r:embed="rId27"/>
                          <a:stretch>
                            <a:fillRect l="-198571" t="-815000" r="-330000" b="-4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400" dirty="0">
                              <a:solidFill>
                                <a:srgbClr val="807F9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solidFill>
                                <a:srgbClr val="807F9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87(18)</a:t>
                          </a:r>
                          <a:endParaRPr lang="en-CN" sz="1400" dirty="0">
                            <a:solidFill>
                              <a:srgbClr val="807F9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36000" marR="0" marT="0" marB="0" anchor="ctr">
                        <a:blipFill>
                          <a:blip r:embed="rId27"/>
                          <a:stretch>
                            <a:fillRect l="-189404" t="-815000" r="-1987" b="-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9449125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85E8D120-E0D0-1E41-8650-23EF730C05AA}"/>
              </a:ext>
            </a:extLst>
          </p:cNvPr>
          <p:cNvGrpSpPr/>
          <p:nvPr/>
        </p:nvGrpSpPr>
        <p:grpSpPr>
          <a:xfrm>
            <a:off x="741024" y="4185815"/>
            <a:ext cx="5417649" cy="1522513"/>
            <a:chOff x="713125" y="4189337"/>
            <a:chExt cx="5417649" cy="1522513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A5383FB-2A00-CE4D-9FAC-4F0046B96952}"/>
                </a:ext>
              </a:extLst>
            </p:cNvPr>
            <p:cNvCxnSpPr>
              <a:cxnSpLocks/>
            </p:cNvCxnSpPr>
            <p:nvPr/>
          </p:nvCxnSpPr>
          <p:spPr>
            <a:xfrm>
              <a:off x="728076" y="5711850"/>
              <a:ext cx="5402698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B13202B-C965-194E-A437-97A8B1C6B72C}"/>
                </a:ext>
              </a:extLst>
            </p:cNvPr>
            <p:cNvCxnSpPr>
              <a:cxnSpLocks/>
            </p:cNvCxnSpPr>
            <p:nvPr/>
          </p:nvCxnSpPr>
          <p:spPr>
            <a:xfrm>
              <a:off x="727675" y="5460500"/>
              <a:ext cx="5402698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600A3FD-62D8-D440-8E9C-6689DF45884F}"/>
                </a:ext>
              </a:extLst>
            </p:cNvPr>
            <p:cNvCxnSpPr>
              <a:cxnSpLocks/>
            </p:cNvCxnSpPr>
            <p:nvPr/>
          </p:nvCxnSpPr>
          <p:spPr>
            <a:xfrm>
              <a:off x="727675" y="4675702"/>
              <a:ext cx="5402698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80BB764-FDFC-4D4C-8346-E664254B5332}"/>
                </a:ext>
              </a:extLst>
            </p:cNvPr>
            <p:cNvCxnSpPr>
              <a:cxnSpLocks/>
            </p:cNvCxnSpPr>
            <p:nvPr/>
          </p:nvCxnSpPr>
          <p:spPr>
            <a:xfrm>
              <a:off x="727675" y="4443044"/>
              <a:ext cx="5402698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7C217E2-19E1-044B-8192-529E94760423}"/>
                </a:ext>
              </a:extLst>
            </p:cNvPr>
            <p:cNvCxnSpPr>
              <a:cxnSpLocks/>
            </p:cNvCxnSpPr>
            <p:nvPr/>
          </p:nvCxnSpPr>
          <p:spPr>
            <a:xfrm>
              <a:off x="713125" y="4189337"/>
              <a:ext cx="5402698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B0A6254-6829-4F46-B5E6-839CA62AF6F0}"/>
              </a:ext>
            </a:extLst>
          </p:cNvPr>
          <p:cNvGrpSpPr/>
          <p:nvPr/>
        </p:nvGrpSpPr>
        <p:grpSpPr>
          <a:xfrm>
            <a:off x="6070294" y="5056742"/>
            <a:ext cx="2336802" cy="1243566"/>
            <a:chOff x="6070294" y="5056742"/>
            <a:chExt cx="2336802" cy="1243566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1A515D6-4D38-9E47-B4A0-4795C81F9182}"/>
                </a:ext>
              </a:extLst>
            </p:cNvPr>
            <p:cNvSpPr txBox="1"/>
            <p:nvPr/>
          </p:nvSpPr>
          <p:spPr>
            <a:xfrm>
              <a:off x="6095549" y="5986958"/>
              <a:ext cx="2311547" cy="313350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86846"/>
              </a:schemeClr>
            </a:solidFill>
            <a:effectLst>
              <a:glow rad="63500">
                <a:schemeClr val="bg1">
                  <a:lumMod val="95000"/>
                  <a:alpha val="40000"/>
                </a:schemeClr>
              </a:glow>
              <a:softEdge rad="12700"/>
            </a:effectLst>
          </p:spPr>
          <p:txBody>
            <a:bodyPr wrap="square" lIns="36000" tIns="0" rIns="36000" bIns="36000" rtlCol="0">
              <a:spAutoFit/>
            </a:bodyPr>
            <a:lstStyle/>
            <a:p>
              <a:r>
                <a:rPr kumimoji="1" lang="en-US" altLang="zh-CN" sz="1800" dirty="0">
                  <a:solidFill>
                    <a:srgbClr val="2A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Exotic</a:t>
              </a:r>
              <a:r>
                <a:rPr kumimoji="1" lang="zh-CN" altLang="en-US" sz="1800" dirty="0">
                  <a:solidFill>
                    <a:srgbClr val="2A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1800" dirty="0">
                  <a:solidFill>
                    <a:srgbClr val="2A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quantum</a:t>
              </a:r>
              <a:r>
                <a:rPr kumimoji="1" lang="zh-CN" altLang="en-US" sz="1800" dirty="0">
                  <a:solidFill>
                    <a:srgbClr val="2A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1800" dirty="0">
                  <a:solidFill>
                    <a:srgbClr val="2A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number</a:t>
              </a:r>
              <a:endParaRPr kumimoji="1" lang="en-CN" sz="18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9B01EE2-5D32-3E4D-8DBD-609BEC6A48D0}"/>
                </a:ext>
              </a:extLst>
            </p:cNvPr>
            <p:cNvSpPr/>
            <p:nvPr/>
          </p:nvSpPr>
          <p:spPr>
            <a:xfrm>
              <a:off x="6070294" y="5056742"/>
              <a:ext cx="1503406" cy="925417"/>
            </a:xfrm>
            <a:custGeom>
              <a:avLst/>
              <a:gdLst>
                <a:gd name="connsiteX0" fmla="*/ 0 w 1503406"/>
                <a:gd name="connsiteY0" fmla="*/ 0 h 925417"/>
                <a:gd name="connsiteX1" fmla="*/ 1333041 w 1503406"/>
                <a:gd name="connsiteY1" fmla="*/ 176270 h 925417"/>
                <a:gd name="connsiteX2" fmla="*/ 1443210 w 1503406"/>
                <a:gd name="connsiteY2" fmla="*/ 925417 h 92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3406" h="925417">
                  <a:moveTo>
                    <a:pt x="0" y="0"/>
                  </a:moveTo>
                  <a:cubicBezTo>
                    <a:pt x="546253" y="11017"/>
                    <a:pt x="1092506" y="22034"/>
                    <a:pt x="1333041" y="176270"/>
                  </a:cubicBezTo>
                  <a:cubicBezTo>
                    <a:pt x="1573576" y="330506"/>
                    <a:pt x="1508393" y="627961"/>
                    <a:pt x="1443210" y="925417"/>
                  </a:cubicBezTo>
                </a:path>
              </a:pathLst>
            </a:custGeom>
            <a:noFill/>
            <a:ln>
              <a:solidFill>
                <a:srgbClr val="2A00FF"/>
              </a:solidFill>
              <a:tailEnd type="triangle"/>
            </a:ln>
          </p:spPr>
          <p:txBody>
            <a:bodyPr rtlCol="0" anchor="ctr"/>
            <a:lstStyle/>
            <a:p>
              <a:pPr algn="ctr"/>
              <a:endParaRPr lang="en-CN" dirty="0"/>
            </a:p>
          </p:txBody>
        </p:sp>
      </p:grpSp>
    </p:spTree>
    <p:extLst>
      <p:ext uri="{BB962C8B-B14F-4D97-AF65-F5344CB8AC3E}">
        <p14:creationId xmlns:p14="http://schemas.microsoft.com/office/powerpoint/2010/main" val="394041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1EFC2-2842-1E49-9879-550C164AA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Summary and prospects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2B386D-44DD-514E-89C9-A777FF9C78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b="0" dirty="0"/>
                  <a:t>Hadron spectroscopy: useful and fun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b="0" dirty="0"/>
                  <a:t>LHCb: a discovery machine for new hadrons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b="0" dirty="0"/>
                  <a:t>Observations of: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𝑐𝑐𝑞</m:t>
                    </m:r>
                  </m:oMath>
                </a14:m>
                <a:r>
                  <a:rPr lang="en-CN" dirty="0"/>
                  <a:t> </a:t>
                </a:r>
                <a:r>
                  <a:rPr lang="en-CN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𝑐𝑐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CN" dirty="0"/>
                  <a:t> </a:t>
                </a:r>
                <a:r>
                  <a:rPr lang="en-CN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𝑐𝑐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b="0" i="1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</m:acc>
                  </m:oMath>
                </a14:m>
                <a:endParaRPr lang="en-CN" dirty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CN" dirty="0"/>
                  <a:t>Do we understand more about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𝑐𝑐</m:t>
                    </m:r>
                  </m:oMath>
                </a14:m>
                <a:r>
                  <a:rPr lang="en-CN" dirty="0"/>
                  <a:t> binding? </a:t>
                </a:r>
                <a:r>
                  <a:rPr lang="en-CN" dirty="0">
                    <a:solidFill>
                      <a:srgbClr val="C00000"/>
                    </a:solidFill>
                  </a:rPr>
                  <a:t>Yes in some models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CN" dirty="0"/>
                  <a:t>Tetraquark</a:t>
                </a:r>
                <a:r>
                  <a:rPr lang="en-US" altLang="zh-CN" dirty="0"/>
                  <a:t>s</a:t>
                </a:r>
                <a:r>
                  <a:rPr lang="en-CN" dirty="0"/>
                  <a:t> or molecule</a:t>
                </a:r>
                <a:r>
                  <a:rPr lang="en-US" altLang="zh-CN" dirty="0"/>
                  <a:t>s</a:t>
                </a:r>
                <a:r>
                  <a:rPr lang="en-CN" dirty="0"/>
                  <a:t>? </a:t>
                </a:r>
                <a:r>
                  <a:rPr lang="en-CN" dirty="0">
                    <a:solidFill>
                      <a:srgbClr val="C00000"/>
                    </a:solidFill>
                  </a:rPr>
                  <a:t>Preferences  show up</a:t>
                </a:r>
              </a:p>
              <a:p>
                <a:pPr marL="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endParaRPr lang="en-CN" dirty="0"/>
              </a:p>
              <a:p>
                <a:pPr marL="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CN" dirty="0"/>
                  <a:t>Prospects</a:t>
                </a:r>
              </a:p>
              <a:p>
                <a:pPr marL="216004" lvl="1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CN" dirty="0"/>
                  <a:t>                                      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2B386D-44DD-514E-89C9-A777FF9C78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7" t="-6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398E8-3A1B-A542-99F4-E8F311A0E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45</a:t>
            </a:fld>
            <a:endParaRPr kumimoji="1"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86739D-0661-7342-98FC-F94225A60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838" y="4923166"/>
            <a:ext cx="3819287" cy="10208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60C8F0-3BBB-634A-ABB4-BFA832A50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869" y="3293209"/>
            <a:ext cx="4073548" cy="11707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D10D8AC-32DC-AD40-9157-E0F63F6562D4}"/>
              </a:ext>
            </a:extLst>
          </p:cNvPr>
          <p:cNvGrpSpPr/>
          <p:nvPr/>
        </p:nvGrpSpPr>
        <p:grpSpPr>
          <a:xfrm>
            <a:off x="271110" y="3315107"/>
            <a:ext cx="4235464" cy="2562077"/>
            <a:chOff x="326552" y="1938156"/>
            <a:chExt cx="4235464" cy="25620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5AF8B08-6985-CA45-854D-CEC836316B5C}"/>
                    </a:ext>
                  </a:extLst>
                </p:cNvPr>
                <p:cNvSpPr txBox="1"/>
                <p:nvPr/>
              </p:nvSpPr>
              <p:spPr>
                <a:xfrm>
                  <a:off x="326552" y="3915458"/>
                  <a:ext cx="4235464" cy="584775"/>
                </a:xfrm>
                <a:prstGeom prst="rect">
                  <a:avLst/>
                </a:prstGeom>
                <a:noFill/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marL="285750" indent="-285750">
                    <a:buFont typeface="Wingdings" pitchFamily="2" charset="2"/>
                    <a:buChar char="§"/>
                  </a:pPr>
                  <a14:m>
                    <m:oMath xmlns:m="http://schemas.openxmlformats.org/officeDocument/2006/math">
                      <m:r>
                        <a:rPr kumimoji="1" lang="en-US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7×</m:t>
                      </m:r>
                    </m:oMath>
                  </a14:m>
                  <a:r>
                    <a:rPr kumimoji="1" lang="en-CN" sz="1600" b="0" dirty="0"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 data by 2030, </a:t>
                  </a:r>
                  <a14:m>
                    <m:oMath xmlns:m="http://schemas.openxmlformats.org/officeDocument/2006/math">
                      <m:r>
                        <a:rPr kumimoji="1" lang="en-US" sz="1600" i="1" dirty="0" smtClean="0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kumimoji="1" lang="en-US" sz="1600" b="0" i="1" dirty="0" smtClean="0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kumimoji="1" lang="en-US" sz="1600" i="1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×</m:t>
                      </m:r>
                    </m:oMath>
                  </a14:m>
                  <a:r>
                    <a:rPr kumimoji="1" lang="en-CN" sz="1600" dirty="0"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 for hadronic </a:t>
                  </a:r>
                </a:p>
                <a:p>
                  <a:pPr marL="285750" indent="-285750">
                    <a:buFont typeface="Wingdings" pitchFamily="2" charset="2"/>
                    <a:buChar char="§"/>
                  </a:pPr>
                  <a:r>
                    <a:rPr kumimoji="1" lang="en-CN" sz="1600" dirty="0"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Sensitivity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sz="1600" b="0" i="0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Ξ</m:t>
                          </m:r>
                        </m:e>
                        <m:sub>
                          <m:r>
                            <a:rPr kumimoji="1" lang="en-US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𝑏𝑐</m:t>
                          </m:r>
                        </m:sub>
                      </m:sSub>
                    </m:oMath>
                  </a14:m>
                  <a:r>
                    <a:rPr kumimoji="1" lang="en-CN" sz="1600" b="0" dirty="0"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𝑏𝑐</m:t>
                          </m:r>
                        </m:sub>
                      </m:sSub>
                    </m:oMath>
                  </a14:m>
                  <a:r>
                    <a:rPr kumimoji="1" lang="en-CN" sz="1600" b="0" dirty="0"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 states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5AF8B08-6985-CA45-854D-CEC836316B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552" y="3915458"/>
                  <a:ext cx="4235464" cy="584775"/>
                </a:xfrm>
                <a:prstGeom prst="rect">
                  <a:avLst/>
                </a:prstGeom>
                <a:blipFill>
                  <a:blip r:embed="rId5"/>
                  <a:stretch>
                    <a:fillRect t="-2128" b="-14894"/>
                  </a:stretch>
                </a:blipFill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B2F8E96-277F-D24D-8C96-141EFA9197EB}"/>
                </a:ext>
              </a:extLst>
            </p:cNvPr>
            <p:cNvGrpSpPr/>
            <p:nvPr/>
          </p:nvGrpSpPr>
          <p:grpSpPr>
            <a:xfrm>
              <a:off x="326552" y="1938156"/>
              <a:ext cx="4235464" cy="1962350"/>
              <a:chOff x="326552" y="1938156"/>
              <a:chExt cx="4235464" cy="196235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E301C8B-2B79-B046-824D-420798388ED8}"/>
                  </a:ext>
                </a:extLst>
              </p:cNvPr>
              <p:cNvSpPr txBox="1"/>
              <p:nvPr/>
            </p:nvSpPr>
            <p:spPr>
              <a:xfrm>
                <a:off x="412971" y="1938156"/>
                <a:ext cx="3656111" cy="626701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 lIns="36000" tIns="36000" rIns="36000" bIns="36000" rtlCol="0" anchor="ctr">
                <a:spAutoFit/>
              </a:bodyPr>
              <a:lstStyle/>
              <a:p>
                <a:pPr algn="l"/>
                <a:r>
                  <a:rPr kumimoji="1" lang="en-CN" sz="1800" b="1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Resolve problems and search exotics in all forms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FEFD17C9-D943-9243-9E48-AA586BDD7A85}"/>
                      </a:ext>
                    </a:extLst>
                  </p:cNvPr>
                  <p:cNvSpPr txBox="1"/>
                  <p:nvPr/>
                </p:nvSpPr>
                <p:spPr>
                  <a:xfrm>
                    <a:off x="326552" y="2581780"/>
                    <a:ext cx="4235464" cy="917614"/>
                  </a:xfrm>
                  <a:prstGeom prst="rect">
                    <a:avLst/>
                  </a:prstGeom>
                  <a:noFill/>
                  <a:ln w="22225">
                    <a:noFill/>
                  </a:ln>
                  <a:effectLst>
                    <a:outerShdw blurRad="50800" dist="38100" sx="1000" sy="10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 wrap="square" lIns="36000" tIns="36000" rIns="36000" bIns="36000">
                    <a:spAutoFit/>
                  </a:bodyPr>
                  <a:lstStyle/>
                  <a:p>
                    <a:pPr marL="216004" lvl="1" indent="0">
                      <a:lnSpc>
                        <a:spcPct val="100000"/>
                      </a:lnSpc>
                      <a:spcBef>
                        <a:spcPts val="0"/>
                      </a:spcBef>
                      <a:buNone/>
                    </a:pPr>
                    <a:r>
                      <a:rPr lang="en-C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Fully heavy: </a:t>
                    </a:r>
                    <a14:m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acc>
                          <m:accPr>
                            <m:chr m:val="̅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a14:m>
                    <a:r>
                      <a:rPr lang="en-C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;  Doubly charmed tetraquark: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(∗)</m:t>
                            </m:r>
                          </m:sup>
                        </m:sSubSup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(∗)</m:t>
                            </m:r>
                          </m:sup>
                        </m:sSup>
                      </m:oMath>
                    </a14:m>
                    <a:r>
                      <a:rPr lang="en-C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…; Triple charm: </a:t>
                    </a:r>
                    <a14:m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a14:m>
                    <a:r>
                      <a:rPr lang="en-C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; Hidden charm tetraquark: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(∗)</m:t>
                            </m:r>
                          </m:sup>
                        </m:sSubSup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(∗)</m:t>
                            </m:r>
                          </m:sup>
                        </m:sSup>
                      </m:oMath>
                    </a14:m>
                    <a:r>
                      <a:rPr lang="en-C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…</a:t>
                    </a: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FEFD17C9-D943-9243-9E48-AA586BDD7A8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6552" y="2581780"/>
                    <a:ext cx="4235464" cy="91761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1370" b="-9589"/>
                    </a:stretch>
                  </a:blipFill>
                  <a:ln w="22225">
                    <a:noFill/>
                  </a:ln>
                  <a:effectLst>
                    <a:outerShdw blurRad="50800" dist="38100" sx="1000" sy="10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91EF198-0EFC-7543-BB9E-5CDBAFD101E8}"/>
                  </a:ext>
                </a:extLst>
              </p:cNvPr>
              <p:cNvSpPr txBox="1"/>
              <p:nvPr/>
            </p:nvSpPr>
            <p:spPr>
              <a:xfrm>
                <a:off x="326552" y="3550804"/>
                <a:ext cx="2364036" cy="349702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lIns="36000" tIns="36000" rIns="36000" bIns="36000" rtlCol="0" anchor="ctr">
                <a:spAutoFit/>
              </a:bodyPr>
              <a:lstStyle/>
              <a:p>
                <a:pPr algn="l"/>
                <a:r>
                  <a:rPr kumimoji="1" lang="en-CN" sz="1800" b="1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Upgrade are important</a:t>
                </a: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0C13337-4C0E-E947-B6A7-8F202839C8DC}"/>
              </a:ext>
            </a:extLst>
          </p:cNvPr>
          <p:cNvSpPr txBox="1"/>
          <p:nvPr/>
        </p:nvSpPr>
        <p:spPr>
          <a:xfrm>
            <a:off x="5514351" y="2922567"/>
            <a:ext cx="2630029" cy="276999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sz="1200" dirty="0" err="1"/>
              <a:t>Prog.Part.Nucl.Phys</a:t>
            </a:r>
            <a:r>
              <a:rPr lang="en-US" sz="1200" dirty="0"/>
              <a:t>. 107 (2019) 237</a:t>
            </a:r>
            <a:endParaRPr lang="en-CN" sz="12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93756EE-36AF-954B-AB0A-3A73A39E3BC1}"/>
              </a:ext>
            </a:extLst>
          </p:cNvPr>
          <p:cNvGrpSpPr>
            <a:grpSpLocks noChangeAspect="1"/>
          </p:cNvGrpSpPr>
          <p:nvPr/>
        </p:nvGrpSpPr>
        <p:grpSpPr>
          <a:xfrm>
            <a:off x="5605564" y="937870"/>
            <a:ext cx="2538816" cy="853534"/>
            <a:chOff x="5955831" y="904958"/>
            <a:chExt cx="1717929" cy="577557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0D4B4C1F-4BC5-4C4B-AA92-81A0FD46917D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28" t="6018" r="24931" b="5678"/>
            <a:stretch/>
          </p:blipFill>
          <p:spPr bwMode="auto">
            <a:xfrm flipH="1">
              <a:off x="5955831" y="906485"/>
              <a:ext cx="576000" cy="5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>
              <a:extLst>
                <a:ext uri="{FF2B5EF4-FFF2-40B4-BE49-F238E27FC236}">
                  <a16:creationId xmlns:a16="http://schemas.microsoft.com/office/drawing/2014/main" id="{3DA6AE9D-DBDF-AE44-932A-AE18A23BFFF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533416" y="906515"/>
              <a:ext cx="576000" cy="5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7B0A6956-5FE4-0143-8DAB-9855D10FC96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97760" y="904958"/>
              <a:ext cx="576000" cy="5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10209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5405E-FF77-234F-BE3F-7BC1A4D88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LHCb </a:t>
            </a:r>
            <a:r>
              <a:rPr lang="en-US" altLang="zh-CN" dirty="0"/>
              <a:t>“experiment”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83EDEF-D4B3-8F48-A666-578FD1E4A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46</a:t>
            </a:fld>
            <a:endParaRPr kumimoji="1" lang="zh-CN" altLang="en-US" dirty="0"/>
          </a:p>
        </p:txBody>
      </p:sp>
      <p:pic>
        <p:nvPicPr>
          <p:cNvPr id="5" name="内容占位符 7">
            <a:extLst>
              <a:ext uri="{FF2B5EF4-FFF2-40B4-BE49-F238E27FC236}">
                <a16:creationId xmlns:a16="http://schemas.microsoft.com/office/drawing/2014/main" id="{E8B02E73-3A16-0C46-89E9-7C4D9661A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205" y="1542421"/>
            <a:ext cx="4751735" cy="3337366"/>
          </a:xfr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F0699A34-DDFA-8945-BDB2-6DF57FCB4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93" y="4879787"/>
            <a:ext cx="2615447" cy="1307724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00D7170F-3A78-EB4C-9D21-C51404B1B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72" y="2047984"/>
            <a:ext cx="2615447" cy="1307724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470FCB32-DA29-1543-AB31-CCD1254A06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72" y="3419331"/>
            <a:ext cx="2615447" cy="1307724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3BDAE401-514E-194F-AF03-AB776FF29E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04" y="4859469"/>
            <a:ext cx="2656083" cy="1328042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F5EF68BC-CF1E-BD4E-B3F7-55927778F7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49" y="4859469"/>
            <a:ext cx="2656084" cy="13280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257E10-D387-A547-AF81-07C6045C15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251"/>
          <a:stretch/>
        </p:blipFill>
        <p:spPr>
          <a:xfrm>
            <a:off x="7270528" y="579919"/>
            <a:ext cx="1370233" cy="1962843"/>
          </a:xfrm>
          <a:prstGeom prst="rect">
            <a:avLst/>
          </a:prstGeom>
        </p:spPr>
      </p:pic>
      <p:pic>
        <p:nvPicPr>
          <p:cNvPr id="1026" name="Picture 2" descr="Intriguing Results at CERN Shows Tension With Standard Model of ...">
            <a:extLst>
              <a:ext uri="{FF2B5EF4-FFF2-40B4-BE49-F238E27FC236}">
                <a16:creationId xmlns:a16="http://schemas.microsoft.com/office/drawing/2014/main" id="{3C5178FF-9F66-18B1-DB0B-F2BDFF514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06" y="509555"/>
            <a:ext cx="2836304" cy="189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8764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963CB-0095-C746-A131-BC1A70860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8348" y="2865730"/>
            <a:ext cx="4403704" cy="7487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N" sz="4000" i="1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713E5-8675-6E42-B502-08796207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47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31310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DF7A4-2B3C-E345-AAF2-4591EA3C3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How to detect</a:t>
            </a:r>
            <a:r>
              <a:rPr lang="zh-CN" altLang="en-US" dirty="0"/>
              <a:t> </a:t>
            </a:r>
            <a:r>
              <a:rPr lang="en-US" altLang="zh-CN" dirty="0"/>
              <a:t>them</a:t>
            </a:r>
            <a:r>
              <a:rPr lang="en-CN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ADD08A-7D5D-7341-9AA3-2AA4780FF0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2346" y="681173"/>
                <a:ext cx="8499863" cy="899754"/>
              </a:xfrm>
            </p:spPr>
            <p:txBody>
              <a:bodyPr/>
              <a:lstStyle/>
              <a:p>
                <a:r>
                  <a:rPr lang="en-US" altLang="zh-CN" dirty="0"/>
                  <a:t>Particles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living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long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enough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detected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directly: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CN" dirty="0"/>
              </a:p>
              <a:p>
                <a:r>
                  <a:rPr lang="en-US" altLang="zh-CN" dirty="0"/>
                  <a:t>Use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them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construct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unstable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particles</a:t>
                </a:r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ADD08A-7D5D-7341-9AA3-2AA4780FF0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346" y="681173"/>
                <a:ext cx="8499863" cy="899754"/>
              </a:xfrm>
              <a:blipFill>
                <a:blip r:embed="rId3"/>
                <a:stretch>
                  <a:fillRect l="-597" t="-69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DC94F2-DABB-9341-BBBF-7C188B8D2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48</a:t>
            </a:fld>
            <a:endParaRPr kumimoji="1" lang="zh-CN" alt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4EAAE4-F282-3647-95B9-18541D29211D}"/>
              </a:ext>
            </a:extLst>
          </p:cNvPr>
          <p:cNvGrpSpPr/>
          <p:nvPr/>
        </p:nvGrpSpPr>
        <p:grpSpPr>
          <a:xfrm>
            <a:off x="5188263" y="1096807"/>
            <a:ext cx="3334953" cy="1883839"/>
            <a:chOff x="5188263" y="1096807"/>
            <a:chExt cx="3334953" cy="188383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3CAA97-5C4C-FC42-B49B-8275F922379B}"/>
                </a:ext>
              </a:extLst>
            </p:cNvPr>
            <p:cNvGrpSpPr/>
            <p:nvPr/>
          </p:nvGrpSpPr>
          <p:grpSpPr>
            <a:xfrm>
              <a:off x="5188263" y="1109190"/>
              <a:ext cx="3211457" cy="1871456"/>
              <a:chOff x="5188263" y="1109190"/>
              <a:chExt cx="3211457" cy="187145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8C41E54-1892-B346-809A-7CFD0E5017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88263" y="1109190"/>
                <a:ext cx="1659210" cy="1550101"/>
              </a:xfrm>
              <a:prstGeom prst="rect">
                <a:avLst/>
              </a:prstGeom>
            </p:spPr>
          </p:pic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9873A9C-F7F8-554D-9BD9-B33D1550DF8C}"/>
                  </a:ext>
                </a:extLst>
              </p:cNvPr>
              <p:cNvSpPr/>
              <p:nvPr/>
            </p:nvSpPr>
            <p:spPr>
              <a:xfrm>
                <a:off x="6379535" y="2519917"/>
                <a:ext cx="191386" cy="150007"/>
              </a:xfrm>
              <a:prstGeom prst="ellipse">
                <a:avLst/>
              </a:prstGeom>
              <a:ln>
                <a:solidFill>
                  <a:srgbClr val="2A00FF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C4B27C-6A22-5A48-AD66-1856603F94B0}"/>
                  </a:ext>
                </a:extLst>
              </p:cNvPr>
              <p:cNvSpPr txBox="1"/>
              <p:nvPr/>
            </p:nvSpPr>
            <p:spPr>
              <a:xfrm>
                <a:off x="5300435" y="2719036"/>
                <a:ext cx="3099285" cy="261610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:r>
                  <a:rPr lang="en-US" sz="1100" dirty="0" err="1"/>
                  <a:t>Phys.Lett.B</a:t>
                </a:r>
                <a:r>
                  <a:rPr lang="en-US" sz="1100" dirty="0"/>
                  <a:t> 716 (2012) 1</a:t>
                </a:r>
                <a:r>
                  <a:rPr lang="en-US" altLang="zh-CN" sz="1100" dirty="0"/>
                  <a:t>,</a:t>
                </a:r>
                <a:r>
                  <a:rPr lang="zh-CN" altLang="en-US" sz="1100" dirty="0"/>
                  <a:t> </a:t>
                </a:r>
                <a:r>
                  <a:rPr lang="en-US" altLang="zh-CN" sz="1100" dirty="0" err="1"/>
                  <a:t>P</a:t>
                </a:r>
                <a:r>
                  <a:rPr lang="en-US" sz="1100" dirty="0" err="1"/>
                  <a:t>hys.Lett.B</a:t>
                </a:r>
                <a:r>
                  <a:rPr lang="en-US" sz="1100" dirty="0"/>
                  <a:t> 716 (2012) 30</a:t>
                </a:r>
                <a:endParaRPr lang="en-CN" sz="1100" dirty="0"/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74471A3-BE7D-8946-A6FE-1D560357B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2440" y="1096807"/>
              <a:ext cx="1630776" cy="1550102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A4EDBBE-E5F5-6C43-8DF1-2455760D4538}"/>
                </a:ext>
              </a:extLst>
            </p:cNvPr>
            <p:cNvSpPr/>
            <p:nvPr/>
          </p:nvSpPr>
          <p:spPr>
            <a:xfrm>
              <a:off x="8107431" y="2509284"/>
              <a:ext cx="191386" cy="150007"/>
            </a:xfrm>
            <a:prstGeom prst="ellipse">
              <a:avLst/>
            </a:prstGeom>
            <a:ln>
              <a:solidFill>
                <a:srgbClr val="2A00FF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A2BE050-E855-9F44-B86D-D056E9B95594}"/>
              </a:ext>
            </a:extLst>
          </p:cNvPr>
          <p:cNvGrpSpPr/>
          <p:nvPr/>
        </p:nvGrpSpPr>
        <p:grpSpPr>
          <a:xfrm>
            <a:off x="985471" y="1433603"/>
            <a:ext cx="2353958" cy="829870"/>
            <a:chOff x="899587" y="1611854"/>
            <a:chExt cx="2353958" cy="8298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2A1773D-344A-E34F-BBFF-697AD71F2BE3}"/>
                    </a:ext>
                  </a:extLst>
                </p:cNvPr>
                <p:cNvSpPr txBox="1"/>
                <p:nvPr/>
              </p:nvSpPr>
              <p:spPr>
                <a:xfrm>
                  <a:off x="1042377" y="1611854"/>
                  <a:ext cx="1999522" cy="3976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984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zh-CN" altLang="en-US" sz="1984" i="1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altLang="zh-CN" sz="1984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zh-CN" altLang="en-US" sz="1984" i="1">
                            <a:latin typeface="Cambria Math" panose="02040503050406030204" pitchFamily="18" charset="0"/>
                          </a:rPr>
                          <m:t>     </m:t>
                        </m:r>
                        <m:sSub>
                          <m:sSubPr>
                            <m:ctrlPr>
                              <a:rPr lang="en-US" altLang="zh-CN" sz="1984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984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sz="1984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1984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1984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984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sz="1984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984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2A1773D-344A-E34F-BBFF-697AD71F2B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377" y="1611854"/>
                  <a:ext cx="1999522" cy="397673"/>
                </a:xfrm>
                <a:prstGeom prst="rect">
                  <a:avLst/>
                </a:prstGeom>
                <a:blipFill>
                  <a:blip r:embed="rId6"/>
                  <a:stretch>
                    <a:fillRect b="-21875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19C529-F5E4-944B-A8FF-777A4ACAD69B}"/>
                </a:ext>
              </a:extLst>
            </p:cNvPr>
            <p:cNvSpPr txBox="1"/>
            <p:nvPr/>
          </p:nvSpPr>
          <p:spPr>
            <a:xfrm>
              <a:off x="899587" y="2103170"/>
              <a:ext cx="9060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mother</a:t>
              </a:r>
              <a:endParaRPr lang="en-US" altLang="zh-CN" sz="1984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F33D7D-4C0C-0D41-9D48-CE9A47BDD09A}"/>
                </a:ext>
              </a:extLst>
            </p:cNvPr>
            <p:cNvSpPr txBox="1"/>
            <p:nvPr/>
          </p:nvSpPr>
          <p:spPr>
            <a:xfrm>
              <a:off x="2072068" y="2096004"/>
              <a:ext cx="1181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daughters</a:t>
              </a:r>
              <a:endParaRPr lang="en-US" altLang="zh-CN" sz="1984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076E5A7-DB75-8947-80A0-CCC237D30462}"/>
                  </a:ext>
                </a:extLst>
              </p:cNvPr>
              <p:cNvSpPr txBox="1"/>
              <p:nvPr/>
            </p:nvSpPr>
            <p:spPr>
              <a:xfrm>
                <a:off x="171390" y="2320323"/>
                <a:ext cx="4909366" cy="65158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dirty="0">
                    <a:solidFill>
                      <a:srgbClr val="FF2828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Invariant</a:t>
                </a:r>
                <a:r>
                  <a:rPr lang="zh-CN" altLang="en-US" sz="1800" dirty="0">
                    <a:solidFill>
                      <a:srgbClr val="FF2828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solidFill>
                      <a:srgbClr val="FF2828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mass</a:t>
                </a:r>
                <a:r>
                  <a:rPr lang="en-US" altLang="zh-CN" sz="1800" dirty="0">
                    <a:solidFill>
                      <a:srgbClr val="FF2828"/>
                    </a:solidFill>
                    <a:latin typeface="Cambria Math" panose="020405030504060302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:</a:t>
                </a:r>
                <a:endParaRPr lang="en-US" altLang="zh-CN" sz="1800" dirty="0">
                  <a:solidFill>
                    <a:srgbClr val="FF2828"/>
                  </a:solidFill>
                  <a:latin typeface="Cambria Math" panose="02040503050406030204" pitchFamily="18" charset="0"/>
                  <a:ea typeface="Microsoft YaHei" panose="020B0503020204020204" pitchFamily="34" charset="-122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0" i="1" smtClean="0">
                            <a:solidFill>
                              <a:srgbClr val="FF2828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1800" i="1">
                            <a:solidFill>
                              <a:srgbClr val="FF2828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𝑀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2828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𝐴</m:t>
                        </m:r>
                      </m:sub>
                      <m:sup>
                        <m:r>
                          <a:rPr lang="en-US" altLang="zh-CN" sz="1800" i="1">
                            <a:solidFill>
                              <a:srgbClr val="FF2828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2</m:t>
                        </m:r>
                      </m:sup>
                    </m:sSubSup>
                    <m:r>
                      <a:rPr lang="en-US" altLang="zh-CN" sz="1800" i="1">
                        <a:solidFill>
                          <a:srgbClr val="FF2828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</m:t>
                    </m:r>
                    <m:sSup>
                      <m:sSupPr>
                        <m:ctrlPr>
                          <a:rPr lang="en-US" altLang="zh-CN" sz="1800" i="1">
                            <a:solidFill>
                              <a:srgbClr val="FF2828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srgbClr val="FF2828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𝐸</m:t>
                        </m:r>
                      </m:e>
                      <m:sup>
                        <m:r>
                          <a:rPr lang="en-US" altLang="zh-CN" sz="1800" i="1">
                            <a:solidFill>
                              <a:srgbClr val="FF2828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2</m:t>
                        </m:r>
                      </m:sup>
                    </m:sSup>
                    <m:r>
                      <a:rPr lang="en-US" altLang="zh-CN" sz="1800" i="1">
                        <a:solidFill>
                          <a:srgbClr val="FF2828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−</m:t>
                    </m:r>
                    <m:sSup>
                      <m:sSupPr>
                        <m:ctrlPr>
                          <a:rPr lang="en-US" altLang="zh-CN" sz="1800" i="1">
                            <a:solidFill>
                              <a:srgbClr val="FF2828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altLang="zh-CN" sz="1800" i="1">
                                <a:solidFill>
                                  <a:srgbClr val="FF2828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1800" i="1">
                                <a:solidFill>
                                  <a:srgbClr val="FF2828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altLang="zh-CN" sz="1800" i="1">
                            <a:solidFill>
                              <a:srgbClr val="FF2828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2</m:t>
                        </m:r>
                      </m:sup>
                    </m:sSup>
                    <m:r>
                      <a:rPr lang="en-US" altLang="zh-CN" sz="1800" i="1">
                        <a:solidFill>
                          <a:srgbClr val="FF2828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</m:t>
                    </m:r>
                    <m:sSup>
                      <m:sSupPr>
                        <m:ctrlPr>
                          <a:rPr lang="en-US" altLang="zh-CN" sz="1800" i="1">
                            <a:solidFill>
                              <a:srgbClr val="FF2828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800" i="1">
                                <a:solidFill>
                                  <a:srgbClr val="FF2828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800" i="1">
                                    <a:solidFill>
                                      <a:srgbClr val="FF2828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solidFill>
                                      <a:srgbClr val="FF2828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solidFill>
                                      <a:srgbClr val="FF2828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800" i="1">
                                <a:solidFill>
                                  <a:srgbClr val="FF2828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zh-CN" sz="1800" i="1">
                                    <a:solidFill>
                                      <a:srgbClr val="FF2828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solidFill>
                                      <a:srgbClr val="FF2828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solidFill>
                                      <a:srgbClr val="FF2828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sz="1800" i="1">
                            <a:solidFill>
                              <a:srgbClr val="FF2828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2</m:t>
                        </m:r>
                      </m:sup>
                    </m:sSup>
                    <m:r>
                      <a:rPr lang="en-US" altLang="zh-CN" sz="1800" i="1">
                        <a:solidFill>
                          <a:srgbClr val="FF2828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−</m:t>
                    </m:r>
                    <m:sSup>
                      <m:sSupPr>
                        <m:ctrlPr>
                          <a:rPr lang="en-US" altLang="zh-CN" sz="1800" i="1">
                            <a:solidFill>
                              <a:srgbClr val="FF2828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800" i="1">
                                <a:solidFill>
                                  <a:srgbClr val="FF2828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800" i="1">
                                    <a:solidFill>
                                      <a:srgbClr val="FF2828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zh-CN" sz="1800" i="1">
                                        <a:solidFill>
                                          <a:srgbClr val="FF2828"/>
                                        </a:solidFill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800" i="1">
                                        <a:solidFill>
                                          <a:srgbClr val="FF2828"/>
                                        </a:solidFill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800" i="1">
                                    <a:solidFill>
                                      <a:srgbClr val="FF2828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800" i="1">
                                <a:solidFill>
                                  <a:srgbClr val="FF2828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zh-CN" sz="1800" i="1">
                                    <a:solidFill>
                                      <a:srgbClr val="FF2828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zh-CN" sz="1800" i="1">
                                        <a:solidFill>
                                          <a:srgbClr val="FF2828"/>
                                        </a:solidFill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800" i="1">
                                        <a:solidFill>
                                          <a:srgbClr val="FF2828"/>
                                        </a:solidFill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800" i="1">
                                    <a:solidFill>
                                      <a:srgbClr val="FF2828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sz="1800" i="1">
                            <a:solidFill>
                              <a:srgbClr val="FF2828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1800" dirty="0">
                    <a:solidFill>
                      <a:srgbClr val="FF2828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endParaRPr lang="en-US" altLang="zh-CN" sz="1800" dirty="0">
                  <a:solidFill>
                    <a:srgbClr val="FF282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076E5A7-DB75-8947-80A0-CCC237D30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90" y="2320323"/>
                <a:ext cx="4909366" cy="651589"/>
              </a:xfrm>
              <a:prstGeom prst="rect">
                <a:avLst/>
              </a:prstGeom>
              <a:blipFill>
                <a:blip r:embed="rId7"/>
                <a:stretch>
                  <a:fillRect l="-1034" t="-3774" b="-377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4036911E-3151-824E-8720-C9D8CA1C98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4139"/>
            <a:ext cx="2526202" cy="16010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3245D9-304E-794F-AFBC-373AB1DFAC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41" y="3163933"/>
            <a:ext cx="2526203" cy="17119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63DEF8-B805-4546-9415-138ABF429A84}"/>
              </a:ext>
            </a:extLst>
          </p:cNvPr>
          <p:cNvSpPr txBox="1"/>
          <p:nvPr/>
        </p:nvSpPr>
        <p:spPr>
          <a:xfrm>
            <a:off x="481812" y="4872066"/>
            <a:ext cx="1630822" cy="349702"/>
          </a:xfrm>
          <a:prstGeom prst="rect">
            <a:avLst/>
          </a:prstGeom>
          <a:noFill/>
          <a:ln w="22225">
            <a:noFill/>
          </a:ln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lIns="36000" tIns="36000" rIns="36000" bIns="36000" rtlCol="0" anchor="ctr">
            <a:spAutoFit/>
          </a:bodyPr>
          <a:lstStyle/>
          <a:p>
            <a:pPr algn="l"/>
            <a:r>
              <a:rPr kumimoji="1" lang="en-US" altLang="zh-CN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Ideal</a:t>
            </a:r>
            <a:r>
              <a:rPr kumimoji="1" lang="zh-CN" altLang="en-US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experiment</a:t>
            </a:r>
            <a:endParaRPr kumimoji="1" lang="en-CN" sz="1800" b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9642DA-E420-DB4D-B04A-4FCB3058176D}"/>
              </a:ext>
            </a:extLst>
          </p:cNvPr>
          <p:cNvSpPr txBox="1"/>
          <p:nvPr/>
        </p:nvSpPr>
        <p:spPr>
          <a:xfrm>
            <a:off x="3250660" y="4872066"/>
            <a:ext cx="1506172" cy="349702"/>
          </a:xfrm>
          <a:prstGeom prst="rect">
            <a:avLst/>
          </a:prstGeom>
          <a:noFill/>
          <a:ln w="22225">
            <a:noFill/>
          </a:ln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lIns="36000" tIns="36000" rIns="36000" bIns="36000" rtlCol="0" anchor="ctr">
            <a:spAutoFit/>
          </a:bodyPr>
          <a:lstStyle/>
          <a:p>
            <a:pPr algn="l"/>
            <a:r>
              <a:rPr kumimoji="1" lang="en-US" altLang="zh-CN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With</a:t>
            </a:r>
            <a:r>
              <a:rPr kumimoji="1" lang="zh-CN" altLang="en-US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resolution</a:t>
            </a:r>
            <a:endParaRPr kumimoji="1" lang="en-CN" sz="1800" b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5024D75-B716-E944-9581-8D4A34EDD750}"/>
              </a:ext>
            </a:extLst>
          </p:cNvPr>
          <p:cNvGrpSpPr/>
          <p:nvPr/>
        </p:nvGrpSpPr>
        <p:grpSpPr>
          <a:xfrm>
            <a:off x="5633291" y="3186805"/>
            <a:ext cx="2522287" cy="2034963"/>
            <a:chOff x="5633291" y="3186805"/>
            <a:chExt cx="2522287" cy="203496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5666CE9-CD26-B845-8BDC-FA5C6AD84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3291" y="3186805"/>
              <a:ext cx="2522287" cy="16852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F2D3117-6DF2-B34D-AD6C-9459F4530770}"/>
                </a:ext>
              </a:extLst>
            </p:cNvPr>
            <p:cNvSpPr txBox="1"/>
            <p:nvPr/>
          </p:nvSpPr>
          <p:spPr>
            <a:xfrm>
              <a:off x="6175184" y="4872066"/>
              <a:ext cx="1672885" cy="349702"/>
            </a:xfrm>
            <a:prstGeom prst="rect">
              <a:avLst/>
            </a:prstGeom>
            <a:noFill/>
            <a:ln w="22225">
              <a:noFill/>
            </a:ln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none" lIns="36000" tIns="36000" rIns="36000" bIns="36000" rtlCol="0" anchor="ctr">
              <a:spAutoFit/>
            </a:bodyPr>
            <a:lstStyle/>
            <a:p>
              <a:pPr algn="l"/>
              <a:r>
                <a:rPr kumimoji="1" lang="en-US" altLang="zh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With</a:t>
              </a:r>
              <a:r>
                <a:rPr kumimoji="1" lang="zh-CN" altLang="en-US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background</a:t>
              </a:r>
              <a:endParaRPr kumimoji="1" lang="en-CN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664A000-EEBD-8D4E-B37C-B2153948B4D4}"/>
              </a:ext>
            </a:extLst>
          </p:cNvPr>
          <p:cNvSpPr txBox="1"/>
          <p:nvPr/>
        </p:nvSpPr>
        <p:spPr>
          <a:xfrm>
            <a:off x="336005" y="5380485"/>
            <a:ext cx="2524336" cy="349702"/>
          </a:xfrm>
          <a:prstGeom prst="rect">
            <a:avLst/>
          </a:prstGeom>
          <a:noFill/>
          <a:ln w="22225">
            <a:noFill/>
          </a:ln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lIns="36000" tIns="36000" rIns="36000" bIns="36000" rtlCol="0" anchor="ctr">
            <a:spAutoFit/>
          </a:bodyPr>
          <a:lstStyle/>
          <a:p>
            <a:pPr algn="l"/>
            <a:r>
              <a:rPr kumimoji="1" lang="en-US" altLang="zh-CN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Production</a:t>
            </a:r>
            <a:r>
              <a:rPr kumimoji="1" lang="zh-CN" altLang="en-US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rate,</a:t>
            </a:r>
            <a:r>
              <a:rPr kumimoji="1" lang="zh-CN" altLang="en-US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efficiency</a:t>
            </a:r>
            <a:endParaRPr kumimoji="1" lang="en-CN" sz="1800" b="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384991B-A810-0F4F-80B0-C2A338A2516B}"/>
              </a:ext>
            </a:extLst>
          </p:cNvPr>
          <p:cNvGrpSpPr/>
          <p:nvPr/>
        </p:nvGrpSpPr>
        <p:grpSpPr>
          <a:xfrm>
            <a:off x="481812" y="5897924"/>
            <a:ext cx="6748328" cy="349702"/>
            <a:chOff x="481812" y="5897924"/>
            <a:chExt cx="6748328" cy="34970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87E266D-D083-C449-908A-ECFC4450A0B7}"/>
                </a:ext>
              </a:extLst>
            </p:cNvPr>
            <p:cNvSpPr txBox="1"/>
            <p:nvPr/>
          </p:nvSpPr>
          <p:spPr>
            <a:xfrm>
              <a:off x="481812" y="5897924"/>
              <a:ext cx="6748328" cy="349702"/>
            </a:xfrm>
            <a:prstGeom prst="rect">
              <a:avLst/>
            </a:prstGeom>
            <a:noFill/>
            <a:ln w="41275">
              <a:solidFill>
                <a:srgbClr val="2A00FF"/>
              </a:solidFill>
            </a:ln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l"/>
              <a:r>
                <a:rPr kumimoji="1" lang="en-US" altLang="zh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A</a:t>
              </a:r>
              <a:r>
                <a:rPr kumimoji="1" lang="zh-CN" altLang="en-US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b="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good</a:t>
              </a:r>
              <a:r>
                <a:rPr kumimoji="1" lang="zh-CN" altLang="en-US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experiment:</a:t>
              </a:r>
              <a:r>
                <a:rPr kumimoji="1" lang="zh-CN" altLang="en-US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resolution</a:t>
              </a:r>
              <a:r>
                <a:rPr kumimoji="1" lang="zh-CN" altLang="en-US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 </a:t>
              </a:r>
              <a:r>
                <a:rPr kumimoji="1" lang="en-US" altLang="zh-CN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,</a:t>
              </a:r>
              <a:r>
                <a:rPr kumimoji="1" lang="zh-CN" altLang="en-US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 </a:t>
              </a:r>
              <a:r>
                <a:rPr kumimoji="1" lang="en-US" altLang="zh-CN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production</a:t>
              </a:r>
              <a:r>
                <a:rPr kumimoji="1" lang="zh-CN" altLang="en-US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 </a:t>
              </a:r>
              <a:r>
                <a:rPr kumimoji="1" lang="en-US" altLang="zh-CN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,</a:t>
              </a:r>
              <a:r>
                <a:rPr kumimoji="1" lang="zh-CN" altLang="en-US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efficiency</a:t>
              </a:r>
              <a:r>
                <a:rPr kumimoji="1" lang="zh-CN" altLang="en-US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 </a:t>
              </a:r>
              <a:r>
                <a:rPr kumimoji="1" lang="en-US" altLang="zh-CN" sz="18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,</a:t>
              </a:r>
              <a:r>
                <a:rPr kumimoji="1" lang="zh-CN" altLang="en-US" sz="18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background</a:t>
              </a:r>
              <a:r>
                <a:rPr kumimoji="1" lang="zh-CN" altLang="en-US" sz="1800" b="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endParaRPr kumimoji="1" lang="en-CN" sz="1800" b="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Up Arrow 25">
              <a:extLst>
                <a:ext uri="{FF2B5EF4-FFF2-40B4-BE49-F238E27FC236}">
                  <a16:creationId xmlns:a16="http://schemas.microsoft.com/office/drawing/2014/main" id="{631665EB-9192-484F-A1B8-4A6EC809FA39}"/>
                </a:ext>
              </a:extLst>
            </p:cNvPr>
            <p:cNvSpPr/>
            <p:nvPr/>
          </p:nvSpPr>
          <p:spPr>
            <a:xfrm>
              <a:off x="3306178" y="5970843"/>
              <a:ext cx="107341" cy="216668"/>
            </a:xfrm>
            <a:prstGeom prst="upArrow">
              <a:avLst/>
            </a:prstGeom>
            <a:solidFill>
              <a:srgbClr val="00B050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1" name="Up Arrow 30">
              <a:extLst>
                <a:ext uri="{FF2B5EF4-FFF2-40B4-BE49-F238E27FC236}">
                  <a16:creationId xmlns:a16="http://schemas.microsoft.com/office/drawing/2014/main" id="{10028447-529D-514D-8FC4-EA0517C720FD}"/>
                </a:ext>
              </a:extLst>
            </p:cNvPr>
            <p:cNvSpPr/>
            <p:nvPr/>
          </p:nvSpPr>
          <p:spPr>
            <a:xfrm>
              <a:off x="4576347" y="5985016"/>
              <a:ext cx="107341" cy="216668"/>
            </a:xfrm>
            <a:prstGeom prst="upArrow">
              <a:avLst/>
            </a:prstGeom>
            <a:solidFill>
              <a:srgbClr val="00B050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2" name="Up Arrow 31">
              <a:extLst>
                <a:ext uri="{FF2B5EF4-FFF2-40B4-BE49-F238E27FC236}">
                  <a16:creationId xmlns:a16="http://schemas.microsoft.com/office/drawing/2014/main" id="{7CC8F0EB-F035-0343-8BE0-5AB9ACA4599B}"/>
                </a:ext>
              </a:extLst>
            </p:cNvPr>
            <p:cNvSpPr/>
            <p:nvPr/>
          </p:nvSpPr>
          <p:spPr>
            <a:xfrm>
              <a:off x="5728209" y="6009824"/>
              <a:ext cx="107341" cy="216668"/>
            </a:xfrm>
            <a:prstGeom prst="upArrow">
              <a:avLst/>
            </a:prstGeom>
            <a:solidFill>
              <a:srgbClr val="00B050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3" name="Up Arrow 32">
              <a:extLst>
                <a:ext uri="{FF2B5EF4-FFF2-40B4-BE49-F238E27FC236}">
                  <a16:creationId xmlns:a16="http://schemas.microsoft.com/office/drawing/2014/main" id="{57446ED4-4865-1049-B429-8E0E4D8F7C27}"/>
                </a:ext>
              </a:extLst>
            </p:cNvPr>
            <p:cNvSpPr/>
            <p:nvPr/>
          </p:nvSpPr>
          <p:spPr>
            <a:xfrm rot="10800000">
              <a:off x="7046645" y="5999190"/>
              <a:ext cx="107341" cy="216668"/>
            </a:xfrm>
            <a:prstGeom prst="upArrow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40D10D8-755F-434B-8B5A-26AB1B8B79F4}"/>
              </a:ext>
            </a:extLst>
          </p:cNvPr>
          <p:cNvSpPr/>
          <p:nvPr/>
        </p:nvSpPr>
        <p:spPr>
          <a:xfrm>
            <a:off x="985471" y="1434905"/>
            <a:ext cx="632314" cy="482848"/>
          </a:xfrm>
          <a:prstGeom prst="ellipse">
            <a:avLst/>
          </a:prstGeom>
          <a:ln>
            <a:solidFill>
              <a:srgbClr val="C0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86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6EDEB-9BAB-0044-82C5-F30972197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altLang="zh-CN" dirty="0"/>
              <a:t>he</a:t>
            </a:r>
            <a:r>
              <a:rPr lang="zh-CN" altLang="en-US" dirty="0"/>
              <a:t> </a:t>
            </a:r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experiment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CERN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265D0-C26E-C640-B1E6-88A339447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49</a:t>
            </a:fld>
            <a:endParaRPr kumimoji="1" lang="zh-CN" altLang="en-US" dirty="0"/>
          </a:p>
        </p:txBody>
      </p:sp>
      <p:pic>
        <p:nvPicPr>
          <p:cNvPr id="48" name="内容占位符 4">
            <a:extLst>
              <a:ext uri="{FF2B5EF4-FFF2-40B4-BE49-F238E27FC236}">
                <a16:creationId xmlns:a16="http://schemas.microsoft.com/office/drawing/2014/main" id="{5969F27D-C89F-AC44-B9DC-C7C61F076E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45" y="1476615"/>
            <a:ext cx="6073022" cy="3941712"/>
          </a:xfrm>
          <a:prstGeom prst="rect">
            <a:avLst/>
          </a:prstGeom>
        </p:spPr>
      </p:pic>
      <p:sp>
        <p:nvSpPr>
          <p:cNvPr id="49" name="椭圆 7">
            <a:extLst>
              <a:ext uri="{FF2B5EF4-FFF2-40B4-BE49-F238E27FC236}">
                <a16:creationId xmlns:a16="http://schemas.microsoft.com/office/drawing/2014/main" id="{B79B3674-0284-4C4D-ACD8-9359CE7F4EDB}"/>
              </a:ext>
            </a:extLst>
          </p:cNvPr>
          <p:cNvSpPr/>
          <p:nvPr/>
        </p:nvSpPr>
        <p:spPr bwMode="auto">
          <a:xfrm>
            <a:off x="1615590" y="3767727"/>
            <a:ext cx="153101" cy="368054"/>
          </a:xfrm>
          <a:prstGeom prst="ellipse">
            <a:avLst/>
          </a:prstGeom>
          <a:noFill/>
          <a:ln w="38100">
            <a:solidFill>
              <a:srgbClr val="2605EB"/>
            </a:solidFill>
            <a:miter lim="800000"/>
            <a:headEnd type="none" w="med" len="med"/>
            <a:tailEnd type="none" w="med" len="med"/>
          </a:ln>
        </p:spPr>
        <p:txBody>
          <a:bodyPr wrap="square" lIns="0" tIns="0" rIns="0" bIns="0" rtlCol="0" anchor="ctr">
            <a:spAutoFit/>
          </a:bodyPr>
          <a:lstStyle/>
          <a:p>
            <a:pPr algn="l"/>
            <a:endParaRPr lang="zh-CN" altLang="en-US" b="1" dirty="0">
              <a:solidFill>
                <a:schemeClr val="bg1"/>
              </a:solidFill>
              <a:latin typeface="Times New Roman" charset="0"/>
              <a:ea typeface="宋体" charset="-122"/>
              <a:cs typeface="Times New Roman" charset="0"/>
              <a:sym typeface="Times New Roman" charset="0"/>
            </a:endParaRPr>
          </a:p>
        </p:txBody>
      </p:sp>
      <p:sp>
        <p:nvSpPr>
          <p:cNvPr id="50" name="椭圆 8">
            <a:extLst>
              <a:ext uri="{FF2B5EF4-FFF2-40B4-BE49-F238E27FC236}">
                <a16:creationId xmlns:a16="http://schemas.microsoft.com/office/drawing/2014/main" id="{CD863A70-A0D9-D04D-A86E-DE26A9ABC06F}"/>
              </a:ext>
            </a:extLst>
          </p:cNvPr>
          <p:cNvSpPr/>
          <p:nvPr/>
        </p:nvSpPr>
        <p:spPr bwMode="auto">
          <a:xfrm>
            <a:off x="1870759" y="3743415"/>
            <a:ext cx="153101" cy="368054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 type="none" w="med" len="med"/>
            <a:tailEnd type="none" w="med" len="med"/>
          </a:ln>
        </p:spPr>
        <p:txBody>
          <a:bodyPr wrap="square" lIns="0" tIns="0" rIns="0" bIns="0" rtlCol="0" anchor="ctr">
            <a:spAutoFit/>
          </a:bodyPr>
          <a:lstStyle/>
          <a:p>
            <a:pPr algn="l"/>
            <a:endParaRPr lang="zh-CN" altLang="en-US" b="1" dirty="0">
              <a:solidFill>
                <a:schemeClr val="bg1"/>
              </a:solidFill>
              <a:latin typeface="Times New Roman" charset="0"/>
              <a:ea typeface="宋体" charset="-122"/>
              <a:cs typeface="Times New Roman" charset="0"/>
              <a:sym typeface="Times New Roman" charset="0"/>
            </a:endParaRPr>
          </a:p>
        </p:txBody>
      </p:sp>
      <p:sp>
        <p:nvSpPr>
          <p:cNvPr id="51" name="矩形标注 9">
            <a:extLst>
              <a:ext uri="{FF2B5EF4-FFF2-40B4-BE49-F238E27FC236}">
                <a16:creationId xmlns:a16="http://schemas.microsoft.com/office/drawing/2014/main" id="{A18B6690-2C9A-4C4F-BA60-DC08E31124BB}"/>
              </a:ext>
            </a:extLst>
          </p:cNvPr>
          <p:cNvSpPr/>
          <p:nvPr/>
        </p:nvSpPr>
        <p:spPr bwMode="auto">
          <a:xfrm>
            <a:off x="952151" y="3479433"/>
            <a:ext cx="663439" cy="261738"/>
          </a:xfrm>
          <a:prstGeom prst="wedgeRectCallout">
            <a:avLst>
              <a:gd name="adj1" fmla="val 55082"/>
              <a:gd name="adj2" fmla="val 81967"/>
            </a:avLst>
          </a:prstGeom>
          <a:noFill/>
          <a:ln w="31750">
            <a:solidFill>
              <a:srgbClr val="2605EB"/>
            </a:solidFill>
            <a:miter lim="800000"/>
            <a:headEnd type="none" w="med" len="med"/>
            <a:tailEnd type="none" w="med" len="med"/>
          </a:ln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altLang="zh-CN" b="1" dirty="0">
                <a:solidFill>
                  <a:srgbClr val="2605EB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rPr>
              <a:t>CERN</a:t>
            </a:r>
            <a:endParaRPr lang="zh-CN" altLang="en-US" b="1" dirty="0">
              <a:solidFill>
                <a:srgbClr val="2605EB"/>
              </a:solidFill>
              <a:latin typeface="Times New Roman" charset="0"/>
              <a:ea typeface="宋体" charset="-122"/>
              <a:cs typeface="Times New Roman" charset="0"/>
              <a:sym typeface="Times New Roman" charset="0"/>
            </a:endParaRPr>
          </a:p>
        </p:txBody>
      </p:sp>
      <p:sp>
        <p:nvSpPr>
          <p:cNvPr id="52" name="矩形标注 10">
            <a:extLst>
              <a:ext uri="{FF2B5EF4-FFF2-40B4-BE49-F238E27FC236}">
                <a16:creationId xmlns:a16="http://schemas.microsoft.com/office/drawing/2014/main" id="{0044243E-83CE-4642-AE21-A439628FA806}"/>
              </a:ext>
            </a:extLst>
          </p:cNvPr>
          <p:cNvSpPr/>
          <p:nvPr/>
        </p:nvSpPr>
        <p:spPr bwMode="auto">
          <a:xfrm>
            <a:off x="1882116" y="3348555"/>
            <a:ext cx="1241344" cy="261738"/>
          </a:xfrm>
          <a:prstGeom prst="wedgeRectCallout">
            <a:avLst>
              <a:gd name="adj1" fmla="val -42831"/>
              <a:gd name="adj2" fmla="val 139826"/>
            </a:avLst>
          </a:prstGeom>
          <a:noFill/>
          <a:ln w="31750">
            <a:solidFill>
              <a:srgbClr val="FF0000"/>
            </a:solidFill>
            <a:miter lim="800000"/>
            <a:headEnd type="none" w="med" len="med"/>
            <a:tailEnd type="none" w="med" len="med"/>
          </a:ln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zh-CN" altLang="en-US" b="1" dirty="0">
                <a:solidFill>
                  <a:srgbClr val="FF0000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rPr>
              <a:t>日内瓦机场</a:t>
            </a:r>
          </a:p>
        </p:txBody>
      </p:sp>
      <p:pic>
        <p:nvPicPr>
          <p:cNvPr id="54" name="图片 12">
            <a:extLst>
              <a:ext uri="{FF2B5EF4-FFF2-40B4-BE49-F238E27FC236}">
                <a16:creationId xmlns:a16="http://schemas.microsoft.com/office/drawing/2014/main" id="{4E04BC3D-D4A3-564A-87C4-4A4F80384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716" y="3342155"/>
            <a:ext cx="2817470" cy="2014191"/>
          </a:xfrm>
          <a:prstGeom prst="rect">
            <a:avLst/>
          </a:prstGeom>
        </p:spPr>
      </p:pic>
      <p:pic>
        <p:nvPicPr>
          <p:cNvPr id="58" name="图片 16">
            <a:extLst>
              <a:ext uri="{FF2B5EF4-FFF2-40B4-BE49-F238E27FC236}">
                <a16:creationId xmlns:a16="http://schemas.microsoft.com/office/drawing/2014/main" id="{81D82CB2-9088-A040-BDDD-F43891EE44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2" t="22138" r="12519" b="14711"/>
          <a:stretch/>
        </p:blipFill>
        <p:spPr>
          <a:xfrm>
            <a:off x="5851395" y="1453904"/>
            <a:ext cx="2704791" cy="183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5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FA056-8952-494D-8B14-2FCFFC87C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ends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QCD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80947-B325-5D44-8954-1C96FD286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46" y="681173"/>
            <a:ext cx="8499863" cy="558912"/>
          </a:xfrm>
        </p:spPr>
        <p:txBody>
          <a:bodyPr/>
          <a:lstStyle/>
          <a:p>
            <a:r>
              <a:rPr lang="en-US" altLang="zh-CN" dirty="0"/>
              <a:t>Quark/gluon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energy</a:t>
            </a:r>
            <a:r>
              <a:rPr lang="zh-CN" altLang="en-US" dirty="0"/>
              <a:t> </a:t>
            </a:r>
            <a:r>
              <a:rPr lang="en-US" altLang="zh-CN" dirty="0" err="1"/>
              <a:t>v.s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hadrons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/>
              <a:t>energy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5618E-4FA3-5C42-9B94-ACA378966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5</a:t>
            </a:fld>
            <a:endParaRPr kumimoji="1" lang="zh-CN" altLang="en-US" dirty="0"/>
          </a:p>
        </p:txBody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E91D6918-41DB-114A-848F-D7744172DFD5}"/>
              </a:ext>
            </a:extLst>
          </p:cNvPr>
          <p:cNvGrpSpPr/>
          <p:nvPr/>
        </p:nvGrpSpPr>
        <p:grpSpPr>
          <a:xfrm>
            <a:off x="1007254" y="1402767"/>
            <a:ext cx="5423043" cy="3988174"/>
            <a:chOff x="3706917" y="139858"/>
            <a:chExt cx="3708656" cy="2711465"/>
          </a:xfrm>
        </p:grpSpPr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1AAE88BC-716F-7C41-A003-7EABE1BEB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309" b="2890"/>
            <a:stretch/>
          </p:blipFill>
          <p:spPr>
            <a:xfrm>
              <a:off x="3706917" y="139858"/>
              <a:ext cx="3708656" cy="2711465"/>
            </a:xfrm>
            <a:prstGeom prst="rect">
              <a:avLst/>
            </a:prstGeom>
          </p:spPr>
        </p:pic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76C899E0-B05F-014A-88EC-CD63F0B7B1A6}"/>
                </a:ext>
              </a:extLst>
            </p:cNvPr>
            <p:cNvSpPr txBox="1"/>
            <p:nvPr/>
          </p:nvSpPr>
          <p:spPr>
            <a:xfrm>
              <a:off x="6619505" y="2006790"/>
              <a:ext cx="796068" cy="355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ardon</a:t>
              </a:r>
            </a:p>
            <a:p>
              <a:r>
                <a:rPr lang="en-US" altLang="zh-CN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dynamics</a:t>
              </a:r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A5FA84-6D7A-9044-851C-2F478F285F6E}"/>
              </a:ext>
            </a:extLst>
          </p:cNvPr>
          <p:cNvGrpSpPr/>
          <p:nvPr/>
        </p:nvGrpSpPr>
        <p:grpSpPr>
          <a:xfrm>
            <a:off x="378610" y="681172"/>
            <a:ext cx="6857932" cy="817470"/>
            <a:chOff x="378610" y="681172"/>
            <a:chExt cx="6857932" cy="817470"/>
          </a:xfrm>
        </p:grpSpPr>
        <p:sp>
          <p:nvSpPr>
            <p:cNvPr id="12" name="Rounded Rectangular Callout 11">
              <a:extLst>
                <a:ext uri="{FF2B5EF4-FFF2-40B4-BE49-F238E27FC236}">
                  <a16:creationId xmlns:a16="http://schemas.microsoft.com/office/drawing/2014/main" id="{09DE8657-0573-1B44-B581-0E28EB9A4E4E}"/>
                </a:ext>
              </a:extLst>
            </p:cNvPr>
            <p:cNvSpPr/>
            <p:nvPr/>
          </p:nvSpPr>
          <p:spPr>
            <a:xfrm>
              <a:off x="378610" y="681172"/>
              <a:ext cx="2821259" cy="378194"/>
            </a:xfrm>
            <a:prstGeom prst="wedgeRoundRectCallout">
              <a:avLst>
                <a:gd name="adj1" fmla="val -2949"/>
                <a:gd name="adj2" fmla="val 107616"/>
                <a:gd name="adj3" fmla="val 16667"/>
              </a:avLst>
            </a:prstGeom>
            <a:ln>
              <a:solidFill>
                <a:srgbClr val="2A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3F6729-D420-ED4D-A553-B09030D9C57C}"/>
                </a:ext>
              </a:extLst>
            </p:cNvPr>
            <p:cNvSpPr txBox="1"/>
            <p:nvPr/>
          </p:nvSpPr>
          <p:spPr>
            <a:xfrm>
              <a:off x="1596969" y="1039598"/>
              <a:ext cx="1505415" cy="369332"/>
            </a:xfrm>
            <a:prstGeom prst="rect">
              <a:avLst/>
            </a:prstGeom>
            <a:noFill/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CN" sz="1800" b="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Perturbative</a:t>
              </a:r>
              <a:endParaRPr kumimoji="1" lang="en-CN" sz="1800" b="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ular Callout 13">
              <a:extLst>
                <a:ext uri="{FF2B5EF4-FFF2-40B4-BE49-F238E27FC236}">
                  <a16:creationId xmlns:a16="http://schemas.microsoft.com/office/drawing/2014/main" id="{5E0FFAEB-04C5-FB4F-9B12-3918F7199C7F}"/>
                </a:ext>
              </a:extLst>
            </p:cNvPr>
            <p:cNvSpPr/>
            <p:nvPr/>
          </p:nvSpPr>
          <p:spPr>
            <a:xfrm>
              <a:off x="3607262" y="682556"/>
              <a:ext cx="2368996" cy="378194"/>
            </a:xfrm>
            <a:prstGeom prst="wedgeRoundRectCallout">
              <a:avLst>
                <a:gd name="adj1" fmla="val -2507"/>
                <a:gd name="adj2" fmla="val 139163"/>
                <a:gd name="adj3" fmla="val 16667"/>
              </a:avLst>
            </a:prstGeom>
            <a:ln>
              <a:solidFill>
                <a:srgbClr val="C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5390CB-0CAE-C74F-9118-9F35F067003A}"/>
                </a:ext>
              </a:extLst>
            </p:cNvPr>
            <p:cNvSpPr txBox="1"/>
            <p:nvPr/>
          </p:nvSpPr>
          <p:spPr>
            <a:xfrm>
              <a:off x="4662407" y="1129310"/>
              <a:ext cx="2574135" cy="369332"/>
            </a:xfrm>
            <a:prstGeom prst="rect">
              <a:avLst/>
            </a:prstGeom>
            <a:noFill/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CN" sz="18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Nonp</a:t>
              </a:r>
              <a:r>
                <a:rPr kumimoji="1" lang="en-US" altLang="zh-CN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erturbative</a:t>
              </a:r>
              <a:r>
                <a:rPr kumimoji="1" lang="zh-CN" altLang="en-US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in</a:t>
              </a:r>
              <a:r>
                <a:rPr kumimoji="1" lang="zh-CN" altLang="en-US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b="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QCD</a:t>
              </a:r>
              <a:endParaRPr kumimoji="1" lang="en-CN" sz="1800" b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1EFB2BB-4586-4249-9DC1-CBA73CA0CD82}"/>
              </a:ext>
            </a:extLst>
          </p:cNvPr>
          <p:cNvSpPr txBox="1">
            <a:spLocks/>
          </p:cNvSpPr>
          <p:nvPr/>
        </p:nvSpPr>
        <p:spPr>
          <a:xfrm>
            <a:off x="92346" y="5645347"/>
            <a:ext cx="8069037" cy="507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altLang="zh-CN" dirty="0">
                <a:solidFill>
                  <a:srgbClr val="C00000"/>
                </a:solidFill>
              </a:rPr>
              <a:t>Hadron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wave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functions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needed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to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calculate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production,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decay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...</a:t>
            </a:r>
            <a:endParaRPr lang="en-CN" dirty="0">
              <a:solidFill>
                <a:srgbClr val="C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77ED93-5459-704B-89F9-24E4AAA1023C}"/>
              </a:ext>
            </a:extLst>
          </p:cNvPr>
          <p:cNvSpPr/>
          <p:nvPr/>
        </p:nvSpPr>
        <p:spPr>
          <a:xfrm>
            <a:off x="3034503" y="2316636"/>
            <a:ext cx="533432" cy="418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614FA9-5860-8443-AFCB-19B8F1286F96}"/>
              </a:ext>
            </a:extLst>
          </p:cNvPr>
          <p:cNvSpPr/>
          <p:nvPr/>
        </p:nvSpPr>
        <p:spPr>
          <a:xfrm>
            <a:off x="2173058" y="3235731"/>
            <a:ext cx="533432" cy="418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25C76E0-226D-0B49-A8BF-BA85A9A7418E}"/>
              </a:ext>
            </a:extLst>
          </p:cNvPr>
          <p:cNvGrpSpPr/>
          <p:nvPr/>
        </p:nvGrpSpPr>
        <p:grpSpPr>
          <a:xfrm>
            <a:off x="3057832" y="2374842"/>
            <a:ext cx="2123768" cy="520186"/>
            <a:chOff x="3057832" y="2374842"/>
            <a:chExt cx="2123768" cy="520186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6207373-CBCA-3442-9694-C50D86B7656B}"/>
                </a:ext>
              </a:extLst>
            </p:cNvPr>
            <p:cNvSpPr/>
            <p:nvPr/>
          </p:nvSpPr>
          <p:spPr>
            <a:xfrm>
              <a:off x="3057832" y="2374842"/>
              <a:ext cx="2123768" cy="427352"/>
            </a:xfrm>
            <a:custGeom>
              <a:avLst/>
              <a:gdLst>
                <a:gd name="connsiteX0" fmla="*/ 0 w 2123768"/>
                <a:gd name="connsiteY0" fmla="*/ 240539 h 427352"/>
                <a:gd name="connsiteX1" fmla="*/ 904568 w 2123768"/>
                <a:gd name="connsiteY1" fmla="*/ 4564 h 427352"/>
                <a:gd name="connsiteX2" fmla="*/ 2123768 w 2123768"/>
                <a:gd name="connsiteY2" fmla="*/ 427352 h 42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3768" h="427352">
                  <a:moveTo>
                    <a:pt x="0" y="240539"/>
                  </a:moveTo>
                  <a:cubicBezTo>
                    <a:pt x="275303" y="106983"/>
                    <a:pt x="550607" y="-26572"/>
                    <a:pt x="904568" y="4564"/>
                  </a:cubicBezTo>
                  <a:cubicBezTo>
                    <a:pt x="1258529" y="35699"/>
                    <a:pt x="1691148" y="231525"/>
                    <a:pt x="2123768" y="427352"/>
                  </a:cubicBezTo>
                </a:path>
              </a:pathLst>
            </a:custGeom>
            <a:noFill/>
            <a:ln w="22225" cmpd="tri">
              <a:solidFill>
                <a:srgbClr val="FF0000"/>
              </a:solidFill>
              <a:tailEnd type="triangle" w="lg" len="lg"/>
            </a:ln>
          </p:spPr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C92F94-EF2A-2049-ABB4-AC3F07D560D6}"/>
                </a:ext>
              </a:extLst>
            </p:cNvPr>
            <p:cNvSpPr txBox="1"/>
            <p:nvPr/>
          </p:nvSpPr>
          <p:spPr>
            <a:xfrm>
              <a:off x="3106947" y="2525696"/>
              <a:ext cx="1843017" cy="369332"/>
            </a:xfrm>
            <a:prstGeom prst="rect">
              <a:avLst/>
            </a:prstGeom>
            <a:noFill/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CN" sz="1800" b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Hadronization</a:t>
              </a:r>
              <a:endParaRPr kumimoji="1" lang="en-CN" sz="1800" b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D20E2ED-1276-494F-9808-E5D765B05820}"/>
              </a:ext>
            </a:extLst>
          </p:cNvPr>
          <p:cNvSpPr txBox="1"/>
          <p:nvPr/>
        </p:nvSpPr>
        <p:spPr>
          <a:xfrm>
            <a:off x="6546106" y="2923329"/>
            <a:ext cx="1164063" cy="369332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CN" sz="1800" b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Structure</a:t>
            </a:r>
            <a:endParaRPr kumimoji="1" lang="en-CN" sz="1800" b="0" dirty="0">
              <a:solidFill>
                <a:srgbClr val="FF0000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450CE43-A190-5143-A5EA-6780E3E85686}"/>
              </a:ext>
            </a:extLst>
          </p:cNvPr>
          <p:cNvCxnSpPr>
            <a:cxnSpLocks/>
          </p:cNvCxnSpPr>
          <p:nvPr/>
        </p:nvCxnSpPr>
        <p:spPr>
          <a:xfrm flipH="1">
            <a:off x="6280266" y="3116437"/>
            <a:ext cx="378223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hevron 20">
            <a:extLst>
              <a:ext uri="{FF2B5EF4-FFF2-40B4-BE49-F238E27FC236}">
                <a16:creationId xmlns:a16="http://schemas.microsoft.com/office/drawing/2014/main" id="{BD044EFB-D207-3249-825C-0A04BB877CE7}"/>
              </a:ext>
            </a:extLst>
          </p:cNvPr>
          <p:cNvSpPr/>
          <p:nvPr/>
        </p:nvSpPr>
        <p:spPr>
          <a:xfrm rot="19939475">
            <a:off x="3324161" y="2407118"/>
            <a:ext cx="108405" cy="135555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1" name="Chevron 30">
            <a:extLst>
              <a:ext uri="{FF2B5EF4-FFF2-40B4-BE49-F238E27FC236}">
                <a16:creationId xmlns:a16="http://schemas.microsoft.com/office/drawing/2014/main" id="{D1434261-4E5F-254D-BB2B-8ED71085B5D0}"/>
              </a:ext>
            </a:extLst>
          </p:cNvPr>
          <p:cNvSpPr/>
          <p:nvPr/>
        </p:nvSpPr>
        <p:spPr>
          <a:xfrm>
            <a:off x="3768661" y="2330918"/>
            <a:ext cx="108405" cy="135555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2" name="Chevron 31">
            <a:extLst>
              <a:ext uri="{FF2B5EF4-FFF2-40B4-BE49-F238E27FC236}">
                <a16:creationId xmlns:a16="http://schemas.microsoft.com/office/drawing/2014/main" id="{566B6728-E8D7-D34E-AD77-36A229C8274A}"/>
              </a:ext>
            </a:extLst>
          </p:cNvPr>
          <p:cNvSpPr/>
          <p:nvPr/>
        </p:nvSpPr>
        <p:spPr>
          <a:xfrm rot="1523575">
            <a:off x="4175061" y="2356318"/>
            <a:ext cx="108405" cy="135555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3" name="Chevron 32">
            <a:extLst>
              <a:ext uri="{FF2B5EF4-FFF2-40B4-BE49-F238E27FC236}">
                <a16:creationId xmlns:a16="http://schemas.microsoft.com/office/drawing/2014/main" id="{4A9747F2-DB61-6148-B016-2D0FFC2D8B20}"/>
              </a:ext>
            </a:extLst>
          </p:cNvPr>
          <p:cNvSpPr/>
          <p:nvPr/>
        </p:nvSpPr>
        <p:spPr>
          <a:xfrm rot="1381170">
            <a:off x="4568761" y="2508718"/>
            <a:ext cx="108405" cy="135555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409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D57E5-DFA6-5748-9170-0CC6D2E02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445" y="6226925"/>
            <a:ext cx="1944053" cy="244559"/>
          </a:xfrm>
        </p:spPr>
        <p:txBody>
          <a:bodyPr/>
          <a:lstStyle/>
          <a:p>
            <a:fld id="{F3BE58A6-3D9C-1548-A843-34D11E1CD155}" type="slidenum">
              <a:rPr lang="en-US" smtClean="0"/>
              <a:t>50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3B645B-A7C9-0247-A240-FAF225D77D58}"/>
              </a:ext>
            </a:extLst>
          </p:cNvPr>
          <p:cNvSpPr/>
          <p:nvPr/>
        </p:nvSpPr>
        <p:spPr>
          <a:xfrm>
            <a:off x="33419" y="605600"/>
            <a:ext cx="77834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LHCb</a:t>
            </a:r>
            <a:r>
              <a:rPr lang="zh-CN" alt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inconsistent</a:t>
            </a:r>
            <a:r>
              <a:rPr lang="zh-CN" alt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with</a:t>
            </a:r>
            <a:r>
              <a:rPr lang="zh-CN" alt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SELEX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F4CE19C-C078-C74B-84EC-99479C71CA55}"/>
                  </a:ext>
                </a:extLst>
              </p:cNvPr>
              <p:cNvSpPr/>
              <p:nvPr/>
            </p:nvSpPr>
            <p:spPr>
              <a:xfrm>
                <a:off x="446266" y="1077561"/>
                <a:ext cx="556317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∆</m:t>
                    </m:r>
                    <m:sSub>
                      <m:sSubPr>
                        <m:ctrlPr>
                          <a:rPr kumimoji="1"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180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</m:sSub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=</m:t>
                    </m:r>
                    <m:r>
                      <a:rPr kumimoji="1" lang="en-US" altLang="zh-CN" sz="1800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𝑚</m:t>
                    </m:r>
                    <m:r>
                      <a:rPr kumimoji="1" lang="en-US" altLang="zh-CN" sz="1800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sSubSup>
                      <m:sSubSupPr>
                        <m:ctrlP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180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bSup>
                    <m:r>
                      <a:rPr kumimoji="1" lang="en-US" altLang="zh-CN" sz="1800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1800" baseline="-25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14:m>
                  <m:oMath xmlns:m="http://schemas.openxmlformats.org/officeDocument/2006/math">
                    <m:r>
                      <a:rPr kumimoji="1" lang="en-US" altLang="zh-CN" sz="1800" dirty="0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kumimoji="1" lang="en-US" altLang="zh-CN" sz="1800" i="1" dirty="0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−</m:t>
                    </m:r>
                  </m:oMath>
                </a14:m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𝑚</m:t>
                    </m:r>
                    <m:r>
                      <a:rPr kumimoji="1" lang="en-US" altLang="zh-CN" sz="1800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sSubSup>
                      <m:sSubSupPr>
                        <m:ctrlP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180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1800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1800" baseline="-25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SELEX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=103±2</m:t>
                    </m:r>
                  </m:oMath>
                </a14:m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MeV</a:t>
                </a:r>
                <a:endParaRPr lang="en-CN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F4CE19C-C078-C74B-84EC-99479C71CA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266" y="1077561"/>
                <a:ext cx="5563173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F1A0A32-3168-924D-8DCD-7D91D51D1026}"/>
              </a:ext>
            </a:extLst>
          </p:cNvPr>
          <p:cNvSpPr txBox="1"/>
          <p:nvPr/>
        </p:nvSpPr>
        <p:spPr>
          <a:xfrm>
            <a:off x="446266" y="1401005"/>
            <a:ext cx="4398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Inconsistent</a:t>
            </a:r>
            <a:r>
              <a:rPr kumimoji="1" lang="zh-CN" altLang="en-US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with</a:t>
            </a:r>
            <a:r>
              <a:rPr kumimoji="1" lang="zh-CN" altLang="en-US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being</a:t>
            </a:r>
            <a:r>
              <a:rPr kumimoji="1" lang="zh-CN" altLang="en-US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isospin</a:t>
            </a:r>
            <a:r>
              <a:rPr kumimoji="1" lang="zh-CN" altLang="en-US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partners</a:t>
            </a:r>
            <a:r>
              <a:rPr kumimoji="1" lang="zh-CN" altLang="en-US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!</a:t>
            </a:r>
            <a:endParaRPr kumimoji="1" lang="en-CN" sz="2000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CCB549-B695-AB40-BA3A-27F1A6F459B1}"/>
              </a:ext>
            </a:extLst>
          </p:cNvPr>
          <p:cNvGrpSpPr/>
          <p:nvPr/>
        </p:nvGrpSpPr>
        <p:grpSpPr>
          <a:xfrm>
            <a:off x="5587010" y="814882"/>
            <a:ext cx="3002740" cy="1872296"/>
            <a:chOff x="5285226" y="1892310"/>
            <a:chExt cx="3239312" cy="200102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D6312BA-205D-CF48-ABC0-4EBE1D83B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5226" y="1892310"/>
              <a:ext cx="3239312" cy="2001029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F99C0A0-6F20-4D4A-AB3A-B295C8479B7A}"/>
                </a:ext>
              </a:extLst>
            </p:cNvPr>
            <p:cNvGrpSpPr/>
            <p:nvPr/>
          </p:nvGrpSpPr>
          <p:grpSpPr>
            <a:xfrm>
              <a:off x="5796886" y="2769143"/>
              <a:ext cx="2122857" cy="1070191"/>
              <a:chOff x="5796886" y="2769143"/>
              <a:chExt cx="2122857" cy="1070191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9E9F44B-A9BE-554C-9A5C-7A44CAB98FE5}"/>
                  </a:ext>
                </a:extLst>
              </p:cNvPr>
              <p:cNvSpPr txBox="1"/>
              <p:nvPr/>
            </p:nvSpPr>
            <p:spPr>
              <a:xfrm>
                <a:off x="5796886" y="2769143"/>
                <a:ext cx="11079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14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Lattice</a:t>
                </a:r>
                <a:r>
                  <a:rPr kumimoji="1" lang="zh-CN" altLang="en-US" sz="14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4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QCD</a:t>
                </a:r>
                <a:endParaRPr kumimoji="1" lang="en-CN" sz="14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35ABCD2-2D6B-B842-9F6F-F2B71448AA19}"/>
                  </a:ext>
                </a:extLst>
              </p:cNvPr>
              <p:cNvSpPr/>
              <p:nvPr/>
            </p:nvSpPr>
            <p:spPr>
              <a:xfrm>
                <a:off x="5890020" y="3531557"/>
                <a:ext cx="202972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Science 347 (2015) 1452 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C6D59D3-ACB4-9B4B-84E7-5D2D1F44B65D}"/>
                  </a:ext>
                </a:extLst>
              </p:cNvPr>
              <p:cNvSpPr/>
              <p:nvPr/>
            </p:nvSpPr>
            <p:spPr>
              <a:xfrm>
                <a:off x="479640" y="1896458"/>
                <a:ext cx="42023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0&lt;</m:t>
                    </m:r>
                    <m:r>
                      <a:rPr kumimoji="1" lang="en-US" altLang="zh-CN" sz="1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∆</m:t>
                    </m:r>
                    <m:sSub>
                      <m:sSubPr>
                        <m:ctrlPr>
                          <a:rPr kumimoji="1"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180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cc</m:t>
                        </m:r>
                      </m:sub>
                    </m:sSub>
                    <m:r>
                      <a:rPr kumimoji="1" lang="en-US" altLang="zh-CN" sz="1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≲</m:t>
                    </m:r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2</m:t>
                    </m:r>
                  </m:oMath>
                </a14:m>
                <a:r>
                  <a:rPr lang="zh-CN" altLang="en-US" sz="1800" dirty="0"/>
                  <a:t> </a:t>
                </a:r>
                <a:r>
                  <a:rPr lang="en-US" altLang="zh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</a:t>
                </a:r>
                <a:r>
                  <a:rPr lang="zh-CN" altLang="en-US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</a:t>
                </a:r>
                <a:r>
                  <a:rPr lang="zh-CN" altLang="en-US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models</a:t>
                </a:r>
                <a:r>
                  <a:rPr lang="zh-CN" altLang="en-US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LQCD</a:t>
                </a:r>
                <a:endParaRPr lang="en-CN" sz="1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C6D59D3-ACB4-9B4B-84E7-5D2D1F44B6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40" y="1896458"/>
                <a:ext cx="4202369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EFD4DFB0-8193-DC42-A606-BF53BB70F0CC}"/>
              </a:ext>
            </a:extLst>
          </p:cNvPr>
          <p:cNvGrpSpPr/>
          <p:nvPr/>
        </p:nvGrpSpPr>
        <p:grpSpPr>
          <a:xfrm>
            <a:off x="4845227" y="3109286"/>
            <a:ext cx="3867169" cy="2638821"/>
            <a:chOff x="3946798" y="3514560"/>
            <a:chExt cx="3867169" cy="263882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C87E3DF-DD0D-D344-B756-07DBF39497A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46798" y="3794629"/>
              <a:ext cx="3708000" cy="2358752"/>
              <a:chOff x="3645255" y="3846278"/>
              <a:chExt cx="4171569" cy="265364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6043EF5-840A-5844-B802-8BFCB64AD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45255" y="3846278"/>
                <a:ext cx="4171569" cy="265364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A563F2BD-E008-264E-9AC3-7F3A57F87307}"/>
                      </a:ext>
                    </a:extLst>
                  </p:cNvPr>
                  <p:cNvSpPr txBox="1"/>
                  <p:nvPr/>
                </p:nvSpPr>
                <p:spPr>
                  <a:xfrm>
                    <a:off x="4113550" y="5230801"/>
                    <a:ext cx="1160385" cy="34625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zh-CN" sz="1400" dirty="0">
                        <a:solidFill>
                          <a:srgbClr val="FF2222"/>
                        </a:solidFill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rPr>
                      <a:t>SELEX</a:t>
                    </a:r>
                    <a:r>
                      <a:rPr kumimoji="1" lang="zh-CN" altLang="en-US" sz="1400" dirty="0">
                        <a:solidFill>
                          <a:srgbClr val="FF2222"/>
                        </a:solidFill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sz="1400" i="1">
                                <a:solidFill>
                                  <a:srgbClr val="FF2222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400">
                                <a:solidFill>
                                  <a:srgbClr val="FF2222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Ξ</m:t>
                            </m:r>
                          </m:e>
                          <m:sub>
                            <m:r>
                              <a:rPr kumimoji="1" lang="en-US" altLang="zh-CN" sz="1400" i="1">
                                <a:solidFill>
                                  <a:srgbClr val="FF2222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𝑐𝑐</m:t>
                            </m:r>
                          </m:sub>
                          <m:sup>
                            <m:r>
                              <a:rPr kumimoji="1" lang="en-US" altLang="zh-CN" sz="1400" i="1">
                                <a:solidFill>
                                  <a:srgbClr val="FF2222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</m:oMath>
                    </a14:m>
                    <a:endParaRPr kumimoji="1" lang="en-CN" sz="1600" dirty="0">
                      <a:solidFill>
                        <a:srgbClr val="FF2222"/>
                      </a:solidFill>
                      <a:latin typeface="SimHei" panose="02010609060101010101" pitchFamily="49" charset="-122"/>
                      <a:ea typeface="SimHei" panose="02010609060101010101" pitchFamily="49" charset="-122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A563F2BD-E008-264E-9AC3-7F3A57F873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13550" y="5230801"/>
                    <a:ext cx="1160385" cy="34625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439" t="-4000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51DB8FB1-2B21-C943-957D-360B7EB15C7D}"/>
                      </a:ext>
                    </a:extLst>
                  </p:cNvPr>
                  <p:cNvSpPr txBox="1"/>
                  <p:nvPr/>
                </p:nvSpPr>
                <p:spPr>
                  <a:xfrm>
                    <a:off x="6166061" y="5201617"/>
                    <a:ext cx="1106212" cy="34625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zh-CN" sz="1400" dirty="0">
                        <a:solidFill>
                          <a:srgbClr val="0000FE"/>
                        </a:solidFill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rPr>
                      <a:t>LHCb</a:t>
                    </a:r>
                    <a:r>
                      <a:rPr kumimoji="1" lang="zh-CN" altLang="en-US" sz="1400" dirty="0">
                        <a:solidFill>
                          <a:srgbClr val="0000FE"/>
                        </a:solidFill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sz="1400" i="1">
                                <a:solidFill>
                                  <a:srgbClr val="0000FE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400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Ξ</m:t>
                            </m:r>
                          </m:e>
                          <m:sub>
                            <m:r>
                              <a:rPr kumimoji="1" lang="en-US" altLang="zh-CN" sz="1400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𝑐𝑐</m:t>
                            </m:r>
                          </m:sub>
                          <m:sup>
                            <m:r>
                              <a:rPr kumimoji="1" lang="en-US" altLang="zh-CN" sz="1400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  <m:r>
                              <a:rPr kumimoji="1" lang="en-US" altLang="zh-CN" sz="1400" b="0" i="1" smtClean="0">
                                <a:solidFill>
                                  <a:srgbClr val="0000FE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</m:oMath>
                    </a14:m>
                    <a:endParaRPr kumimoji="1" lang="en-CN" sz="1400" dirty="0">
                      <a:latin typeface="SimHei" panose="02010609060101010101" pitchFamily="49" charset="-122"/>
                      <a:ea typeface="SimHei" panose="02010609060101010101" pitchFamily="49" charset="-122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51DB8FB1-2B21-C943-957D-360B7EB15C7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66061" y="5201617"/>
                    <a:ext cx="1106212" cy="34625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266" t="-3846" b="-19231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2F82992-B678-5742-96B0-87C81800D419}"/>
                </a:ext>
              </a:extLst>
            </p:cNvPr>
            <p:cNvSpPr/>
            <p:nvPr/>
          </p:nvSpPr>
          <p:spPr>
            <a:xfrm>
              <a:off x="4307605" y="3514560"/>
              <a:ext cx="350636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Sci. China-Phys. Mech. Astron. 63, 221062 (2020)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CD47E39-1C7C-3E40-AB3B-0D32A3209E87}"/>
                  </a:ext>
                </a:extLst>
              </p:cNvPr>
              <p:cNvSpPr txBox="1"/>
              <p:nvPr/>
            </p:nvSpPr>
            <p:spPr>
              <a:xfrm>
                <a:off x="422103" y="3201619"/>
                <a:ext cx="41401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Local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significance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of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3.1</a:t>
                </a:r>
                <a14:m>
                  <m:oMath xmlns:m="http://schemas.openxmlformats.org/officeDocument/2006/math">
                    <m:r>
                      <a:rPr kumimoji="1" lang="en-US" altLang="zh-C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at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3620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MeV/</a:t>
                </a:r>
                <a:r>
                  <a:rPr kumimoji="1" lang="en-US" altLang="zh-CN" sz="1800" i="1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c</a:t>
                </a:r>
                <a:r>
                  <a:rPr kumimoji="1" lang="en-US" altLang="zh-CN" sz="1800" baseline="30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2</a:t>
                </a:r>
              </a:p>
              <a:p>
                <a:pPr algn="l"/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No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signal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at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mass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of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SELEX</a:t>
                </a:r>
                <a:endParaRPr kumimoji="1" lang="en-CN" sz="18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CD47E39-1C7C-3E40-AB3B-0D32A3209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03" y="3201619"/>
                <a:ext cx="4140108" cy="646331"/>
              </a:xfrm>
              <a:prstGeom prst="rect">
                <a:avLst/>
              </a:prstGeom>
              <a:blipFill>
                <a:blip r:embed="rId11"/>
                <a:stretch>
                  <a:fillRect l="-1223" t="-3922" b="-1568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ADB462CB-51A1-E04B-97AB-D2DAB68AB764}"/>
              </a:ext>
            </a:extLst>
          </p:cNvPr>
          <p:cNvGrpSpPr/>
          <p:nvPr/>
        </p:nvGrpSpPr>
        <p:grpSpPr>
          <a:xfrm>
            <a:off x="571574" y="3910617"/>
            <a:ext cx="3724096" cy="1052795"/>
            <a:chOff x="446903" y="4472009"/>
            <a:chExt cx="3724096" cy="10527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40EE911-8D5B-A144-8C4F-70143066F76B}"/>
                    </a:ext>
                  </a:extLst>
                </p:cNvPr>
                <p:cNvSpPr txBox="1"/>
                <p:nvPr/>
              </p:nvSpPr>
              <p:spPr>
                <a:xfrm>
                  <a:off x="585139" y="5155472"/>
                  <a:ext cx="35646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18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for</a:t>
                  </a:r>
                  <a:r>
                    <a:rPr kumimoji="1" lang="zh-CN" altLang="en-US" sz="18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kumimoji="1" lang="en-US" altLang="zh-CN" sz="18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3620</a:t>
                  </a:r>
                  <a:r>
                    <a:rPr kumimoji="1" lang="zh-CN" altLang="en-US" sz="18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8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MeV/</a:t>
                  </a:r>
                  <a:r>
                    <a:rPr kumimoji="1" lang="en-US" altLang="zh-CN" sz="1800" i="1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c</a:t>
                  </a:r>
                  <a:r>
                    <a:rPr kumimoji="1" lang="en-US" altLang="zh-CN" sz="1800" baseline="300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2</a:t>
                  </a:r>
                  <a:r>
                    <a:rPr kumimoji="1" lang="zh-CN" altLang="en-US" sz="1800" baseline="300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8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and</a:t>
                  </a:r>
                  <a:r>
                    <a:rPr kumimoji="1" lang="zh-CN" altLang="en-US" sz="18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zh-CN" altLang="en-US" sz="1800" i="1" smtClean="0"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m:t>𝜏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m:t>=80</m:t>
                      </m:r>
                    </m:oMath>
                  </a14:m>
                  <a:r>
                    <a:rPr kumimoji="1" lang="zh-CN" altLang="en-US" sz="1800" dirty="0">
                      <a:latin typeface="SimHei" panose="02010609060101010101" pitchFamily="49" charset="-122"/>
                      <a:ea typeface="SimHei" panose="02010609060101010101" pitchFamily="49" charset="-122"/>
                      <a:cs typeface="Times New Roman" charset="0"/>
                    </a:rPr>
                    <a:t> </a:t>
                  </a:r>
                  <a:r>
                    <a:rPr kumimoji="1" lang="en-US" altLang="zh-CN" sz="18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fs</a:t>
                  </a:r>
                  <a:endParaRPr kumimoji="1" lang="en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40EE911-8D5B-A144-8C4F-70143066F7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139" y="5155472"/>
                  <a:ext cx="3564694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1418" t="-3333" r="-355" b="-26667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6311573C-83E2-6445-AF60-A391DDB3EBBB}"/>
                    </a:ext>
                  </a:extLst>
                </p:cNvPr>
                <p:cNvSpPr/>
                <p:nvPr/>
              </p:nvSpPr>
              <p:spPr>
                <a:xfrm>
                  <a:off x="446903" y="4472009"/>
                  <a:ext cx="3724096" cy="68935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fPr>
                          <m:num>
                            <m:r>
                              <a:rPr kumimoji="1" lang="en-US" altLang="zh-CN" sz="18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kumimoji="1"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𝑐𝑐</m:t>
                                    </m:r>
                                  </m:sub>
                                  <m:sup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kumimoji="1"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1"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a:rPr kumimoji="1" lang="en-US" altLang="zh-CN" sz="18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kumimoji="1"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𝑐𝑐</m:t>
                                    </m:r>
                                  </m:sub>
                                  <m:sup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  <m:r>
                                      <a:rPr kumimoji="1"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kumimoji="1"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1"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1"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d>
                          </m:den>
                        </m:f>
                        <m:r>
                          <a:rPr kumimoji="1"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&lt;0.6</m:t>
                        </m:r>
                        <m:r>
                          <a:rPr kumimoji="1" lang="zh-CN" alt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(95%)</m:t>
                        </m:r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6311573C-83E2-6445-AF60-A391DDB3EB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903" y="4472009"/>
                  <a:ext cx="3724096" cy="68935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4285D0E-95BF-E043-B542-091E09721A82}"/>
                  </a:ext>
                </a:extLst>
              </p:cNvPr>
              <p:cNvSpPr txBox="1"/>
              <p:nvPr/>
            </p:nvSpPr>
            <p:spPr>
              <a:xfrm>
                <a:off x="375583" y="5202559"/>
                <a:ext cx="43104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Production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of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180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and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180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should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be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similar</a:t>
                </a:r>
              </a:p>
              <a:p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Very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small</a:t>
                </a:r>
                <a14:m>
                  <m:oMath xmlns:m="http://schemas.openxmlformats.org/officeDocument/2006/math">
                    <m:r>
                      <a:rPr kumimoji="1" lang="zh-CN" altLang="en-US" sz="1800" b="0" i="0" smtClean="0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rPr>
                      <m:t>  </m:t>
                    </m:r>
                    <m:r>
                      <a:rPr kumimoji="1" lang="zh-CN" altLang="en-US" sz="1800" i="1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rPr>
                      <m:t>𝜏</m:t>
                    </m:r>
                  </m:oMath>
                </a14:m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or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Br(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180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1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1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18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180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1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1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8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)</a:t>
                </a:r>
                <a:endParaRPr kumimoji="1" lang="en-CN" sz="18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4285D0E-95BF-E043-B542-091E09721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83" y="5202559"/>
                <a:ext cx="4310475" cy="646331"/>
              </a:xfrm>
              <a:prstGeom prst="rect">
                <a:avLst/>
              </a:prstGeom>
              <a:blipFill>
                <a:blip r:embed="rId14"/>
                <a:stretch>
                  <a:fillRect l="-1173" t="-3846" b="-1346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3CF35E8A-B55C-F547-A3CD-A54412A0FEB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𝑐𝑐𝑑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lang="en-US" altLang="zh-CN" dirty="0">
                    <a:ea typeface="Heiti TC Medium" pitchFamily="2" charset="-128"/>
                  </a:rPr>
                  <a:t>?</a:t>
                </a:r>
                <a:endParaRPr lang="en-CN" dirty="0"/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3CF35E8A-B55C-F547-A3CD-A54412A0FE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15"/>
                <a:stretch>
                  <a:fillRect l="-441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C319AAEE-611B-4449-868F-5C8B8E74B8F4}"/>
              </a:ext>
            </a:extLst>
          </p:cNvPr>
          <p:cNvSpPr/>
          <p:nvPr/>
        </p:nvSpPr>
        <p:spPr>
          <a:xfrm>
            <a:off x="7668471" y="1635305"/>
            <a:ext cx="454803" cy="630485"/>
          </a:xfrm>
          <a:prstGeom prst="ellipse">
            <a:avLst/>
          </a:prstGeom>
          <a:ln>
            <a:solidFill>
              <a:srgbClr val="2A00FF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E8FC1FB-4EF3-DC43-B743-D28C22120CF7}"/>
                  </a:ext>
                </a:extLst>
              </p:cNvPr>
              <p:cNvSpPr/>
              <p:nvPr/>
            </p:nvSpPr>
            <p:spPr>
              <a:xfrm>
                <a:off x="95594" y="2715355"/>
                <a:ext cx="778340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6000" indent="-2160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direct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search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full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LHCb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data</a:t>
                </a: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E8FC1FB-4EF3-DC43-B743-D28C22120C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94" y="2715355"/>
                <a:ext cx="7783405" cy="400110"/>
              </a:xfrm>
              <a:prstGeom prst="rect">
                <a:avLst/>
              </a:prstGeom>
              <a:blipFill>
                <a:blip r:embed="rId16"/>
                <a:stretch>
                  <a:fillRect l="-651" t="-6061" b="-242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99850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51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24D7B02E-394F-8F4F-9657-5CA13A9F185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Other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studies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bSup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24D7B02E-394F-8F4F-9657-5CA13A9F18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615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7798E8C0-CE82-2448-A23E-25450A5BC955}"/>
              </a:ext>
            </a:extLst>
          </p:cNvPr>
          <p:cNvGrpSpPr/>
          <p:nvPr/>
        </p:nvGrpSpPr>
        <p:grpSpPr>
          <a:xfrm>
            <a:off x="146745" y="567765"/>
            <a:ext cx="8268390" cy="1775111"/>
            <a:chOff x="301483" y="2636795"/>
            <a:chExt cx="8268390" cy="17751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3906050-7332-614B-AABB-4E5C8A354D90}"/>
                    </a:ext>
                  </a:extLst>
                </p:cNvPr>
                <p:cNvSpPr/>
                <p:nvPr/>
              </p:nvSpPr>
              <p:spPr>
                <a:xfrm>
                  <a:off x="301483" y="2636795"/>
                  <a:ext cx="7783405" cy="50186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2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Production</a:t>
                  </a:r>
                  <a:r>
                    <a:rPr lang="zh-CN" altLang="en-US" sz="2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(</a:t>
                  </a:r>
                  <a:r>
                    <a:rPr lang="zh-CN" altLang="en-US" sz="2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pp</a:t>
                  </a:r>
                  <a:r>
                    <a:rPr lang="zh-CN" altLang="en-US" sz="2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at</a:t>
                  </a:r>
                  <a:r>
                    <a:rPr lang="zh-CN" altLang="en-US" sz="2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zh-CN" alt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rad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=13</m:t>
                      </m:r>
                      <m:r>
                        <a:rPr lang="zh-CN" alt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altLang="zh-CN" sz="2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TeV)</a:t>
                  </a: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3906050-7332-614B-AABB-4E5C8A354D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483" y="2636795"/>
                  <a:ext cx="7783405" cy="501869"/>
                </a:xfrm>
                <a:prstGeom prst="rect">
                  <a:avLst/>
                </a:prstGeom>
                <a:blipFill>
                  <a:blip r:embed="rId4"/>
                  <a:stretch>
                    <a:fillRect l="-651" b="-22500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8EB6BB4-974F-A042-9350-FFAFB0BA751B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622570" y="3273401"/>
                  <a:ext cx="4830040" cy="623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</m:ctrlPr>
                          </m:fPr>
                          <m:num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𝜎</m:t>
                            </m:r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kumimoji="1"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l-G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Ξ</m:t>
                                </m:r>
                              </m:e>
                              <m:sub>
                                <m:r>
                                  <a:rPr kumimoji="1"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𝑐𝑐</m:t>
                                </m:r>
                              </m:sub>
                              <m:sup>
                                <m:r>
                                  <a:rPr kumimoji="1"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+</m:t>
                                </m:r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kumimoji="1"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→</m:t>
                            </m:r>
                            <m:sSubSup>
                              <m:sSubSupPr>
                                <m:ctrlP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l-GR" altLang="zh-CN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)</m:t>
                            </m:r>
                          </m:num>
                          <m:den>
                            <m:r>
                              <a:rPr kumimoji="1"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𝜎</m:t>
                            </m:r>
                            <m:r>
                              <a:rPr kumimoji="1"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kumimoji="1"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l-GR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kumimoji="1"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kumimoji="1"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)</m:t>
                            </m:r>
                          </m:den>
                        </m:f>
                        <m:r>
                          <a:rPr kumimoji="1"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=</m:t>
                        </m:r>
                        <m:d>
                          <m:dPr>
                            <m:ctrlPr>
                              <a:rPr kumimoji="1"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2.22±</m:t>
                            </m:r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0.27</m:t>
                            </m:r>
                            <m:r>
                              <a:rPr kumimoji="1"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±</m:t>
                            </m:r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0.29</m:t>
                            </m:r>
                          </m:e>
                        </m:d>
                        <m:r>
                          <a:rPr kumimoji="1"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×</m:t>
                        </m:r>
                        <m:sSup>
                          <m:sSupPr>
                            <m:ctrlPr>
                              <a:rPr kumimoji="1"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10</m:t>
                            </m:r>
                          </m:e>
                          <m:sup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−4</m:t>
                            </m:r>
                          </m:sup>
                        </m:sSup>
                      </m:oMath>
                    </m:oMathPara>
                  </a14:m>
                  <a:endParaRPr kumimoji="1" lang="en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0561AD1-464D-8441-A5D2-825ABC88ED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570" y="3273401"/>
                  <a:ext cx="4830040" cy="623825"/>
                </a:xfrm>
                <a:prstGeom prst="rect">
                  <a:avLst/>
                </a:prstGeom>
                <a:blipFill>
                  <a:blip r:embed="rId8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93DB8E2-328F-2248-9AD4-81D95D9D4927}"/>
                    </a:ext>
                  </a:extLst>
                </p:cNvPr>
                <p:cNvSpPr txBox="1"/>
                <p:nvPr/>
              </p:nvSpPr>
              <p:spPr>
                <a:xfrm>
                  <a:off x="6376185" y="3302776"/>
                  <a:ext cx="1171603" cy="369332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SimHei" panose="02010609060101010101" pitchFamily="49" charset="-122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SimHei" panose="02010609060101010101" pitchFamily="49" charset="-122"/>
                              <a:cs typeface="Times New Roman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SimHei" panose="02010609060101010101" pitchFamily="49" charset="-122"/>
                              <a:cs typeface="Times New Roman" charset="0"/>
                            </a:rPr>
                            <m:t>𝑇</m:t>
                          </m:r>
                        </m:sub>
                      </m:sSub>
                    </m:oMath>
                  </a14:m>
                  <a:r>
                    <a:rPr kumimoji="1" lang="en-US" altLang="zh-CN" sz="18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&gt;4</a:t>
                  </a:r>
                  <a:r>
                    <a:rPr kumimoji="1" lang="zh-CN" altLang="en-US" sz="18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8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GeV</a:t>
                  </a:r>
                  <a:endParaRPr kumimoji="1" lang="en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387DCC7-F0D1-7741-9EA3-FEB47027E6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6185" y="3302776"/>
                  <a:ext cx="1171603" cy="369332"/>
                </a:xfrm>
                <a:prstGeom prst="rect">
                  <a:avLst/>
                </a:prstGeom>
                <a:blipFill>
                  <a:blip r:embed="rId9"/>
                  <a:stretch>
                    <a:fillRect t="-6452" r="-3191" b="-19355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748019C-194E-614B-925E-38F0295F6023}"/>
                    </a:ext>
                  </a:extLst>
                </p:cNvPr>
                <p:cNvSpPr/>
                <p:nvPr/>
              </p:nvSpPr>
              <p:spPr>
                <a:xfrm>
                  <a:off x="645407" y="3857409"/>
                  <a:ext cx="3376630" cy="4945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𝜎</m:t>
                      </m:r>
                      <m:d>
                        <m:dPr>
                          <m:ctrlPr>
                            <a:rPr kumimoji="1" lang="en-US" altLang="zh-CN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l-G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kumimoji="1"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𝑐𝑐</m:t>
                              </m:r>
                            </m:sub>
                            <m:sup>
                              <m:r>
                                <a:rPr kumimoji="1"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++</m:t>
                              </m:r>
                            </m:sup>
                          </m:sSubSup>
                        </m:e>
                      </m:d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 </m:t>
                      </m:r>
                      <m:r>
                        <a:rPr kumimoji="1"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100</m:t>
                      </m:r>
                      <m:r>
                        <a:rPr kumimoji="1"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×</m:t>
                      </m:r>
                      <m:f>
                        <m:f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charset="0"/>
                            </a:rPr>
                            <m:t>10%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1" lang="en-US" altLang="zh-CN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charset="0"/>
                            </a:rPr>
                            <m:t>Br</m:t>
                          </m:r>
                          <m:d>
                            <m:d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l-G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charset="0"/>
                                    </a:rPr>
                                    <m:t>Ξ</m:t>
                                  </m:r>
                                </m:e>
                                <m:sub>
                                  <m:r>
                                    <a:rPr kumimoji="1"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charset="0"/>
                                    </a:rPr>
                                    <m:t>𝑐𝑐</m:t>
                                  </m:r>
                                </m:sub>
                                <m:sup>
                                  <m:r>
                                    <a:rPr kumimoji="1"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charset="0"/>
                                    </a:rPr>
                                    <m:t>++</m:t>
                                  </m:r>
                                </m:sup>
                              </m:sSubSup>
                              <m:r>
                                <a:rPr kumimoji="1"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kumimoji="1"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l-GR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kumimoji="1"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kumimoji="1"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charset="0"/>
                                    </a:rPr>
                                    <m:t>+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kumimoji="1"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kumimoji="1"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kumimoji="1"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kumimoji="1"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kumimoji="1" lang="zh-CN" alt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 </m:t>
                      </m:r>
                    </m:oMath>
                  </a14:m>
                  <a:r>
                    <a:rPr lang="en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nb</a:t>
                  </a:r>
                  <a:endParaRPr lang="en-C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A40F31E-DBAD-5F4C-8941-D892F10968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407" y="3857409"/>
                  <a:ext cx="3376630" cy="494559"/>
                </a:xfrm>
                <a:prstGeom prst="rect">
                  <a:avLst/>
                </a:prstGeom>
                <a:blipFill>
                  <a:blip r:embed="rId10"/>
                  <a:stretch>
                    <a:fillRect r="-375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ECBB06-B660-C749-97D7-701232310D25}"/>
                </a:ext>
              </a:extLst>
            </p:cNvPr>
            <p:cNvSpPr/>
            <p:nvPr/>
          </p:nvSpPr>
          <p:spPr>
            <a:xfrm>
              <a:off x="6136899" y="3765575"/>
              <a:ext cx="243297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US" sz="1400" dirty="0">
                  <a:solidFill>
                    <a:prstClr val="black"/>
                  </a:solidFill>
                  <a:latin typeface="Times"/>
                  <a:cs typeface="Times"/>
                </a:rPr>
                <a:t>J.-W. Zhang, </a:t>
              </a:r>
              <a:r>
                <a:rPr lang="en-US" sz="1400" i="1" dirty="0">
                  <a:solidFill>
                    <a:prstClr val="black"/>
                  </a:solidFill>
                  <a:latin typeface="Times"/>
                  <a:cs typeface="Times"/>
                </a:rPr>
                <a:t>et al.</a:t>
              </a:r>
              <a:r>
                <a:rPr lang="en-US" sz="1400" dirty="0">
                  <a:solidFill>
                    <a:prstClr val="black"/>
                  </a:solidFill>
                  <a:latin typeface="Times"/>
                  <a:cs typeface="Times"/>
                </a:rPr>
                <a:t>, </a:t>
              </a:r>
              <a:endPara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Phys.Rev.D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83 (2011) 034026</a:t>
              </a:r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515B2EC-3F04-7047-A30F-EFF95609342C}"/>
                    </a:ext>
                  </a:extLst>
                </p:cNvPr>
                <p:cNvSpPr txBox="1"/>
                <p:nvPr/>
              </p:nvSpPr>
              <p:spPr>
                <a:xfrm>
                  <a:off x="4469455" y="3909492"/>
                  <a:ext cx="17139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kumimoji="1"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a14:m>
                  <a:r>
                    <a:rPr kumimoji="1" lang="en-US" altLang="zh-CN" sz="16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0</a:t>
                  </a:r>
                  <a:r>
                    <a:rPr kumimoji="1" lang="zh-CN" altLang="en-US" sz="16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CN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nb</a:t>
                  </a:r>
                  <a:r>
                    <a:rPr lang="en-CN" sz="16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-1</a:t>
                  </a:r>
                  <a:r>
                    <a:rPr kumimoji="1" lang="zh-CN" altLang="en-US" sz="16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6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in</a:t>
                  </a:r>
                  <a:r>
                    <a:rPr kumimoji="1" lang="zh-CN" altLang="en-US" sz="16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600" dirty="0" err="1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pQCD</a:t>
                  </a:r>
                  <a:endParaRPr kumimoji="1" lang="en-CN" sz="16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3912F2B-1C00-AE47-87B3-F82DADBFE7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9455" y="3909492"/>
                  <a:ext cx="1713931" cy="338554"/>
                </a:xfrm>
                <a:prstGeom prst="rect">
                  <a:avLst/>
                </a:prstGeom>
                <a:blipFill>
                  <a:blip r:embed="rId11"/>
                  <a:stretch>
                    <a:fillRect t="-3571" r="-1471" b="-21429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C092FC1-26AA-DC43-B45F-9F0816EC6BCE}"/>
              </a:ext>
            </a:extLst>
          </p:cNvPr>
          <p:cNvSpPr txBox="1"/>
          <p:nvPr/>
        </p:nvSpPr>
        <p:spPr>
          <a:xfrm>
            <a:off x="187747" y="189280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SimHei" panose="02010609060101010101" pitchFamily="49" charset="-122"/>
                <a:ea typeface="SimHei" panose="02010609060101010101" pitchFamily="49" charset="-122"/>
                <a:cs typeface="Times New Roman" charset="0"/>
                <a:sym typeface="Wingdings" pitchFamily="2" charset="2"/>
              </a:rPr>
              <a:t></a:t>
            </a:r>
            <a:endParaRPr kumimoji="1" lang="en-CN" sz="2000" dirty="0">
              <a:latin typeface="SimHei" panose="02010609060101010101" pitchFamily="49" charset="-122"/>
              <a:ea typeface="SimHei" panose="02010609060101010101" pitchFamily="49" charset="-122"/>
              <a:cs typeface="Times New Roman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0F7500-10F9-534D-9279-29EA736D6A53}"/>
              </a:ext>
            </a:extLst>
          </p:cNvPr>
          <p:cNvSpPr/>
          <p:nvPr/>
        </p:nvSpPr>
        <p:spPr>
          <a:xfrm>
            <a:off x="4561467" y="618384"/>
            <a:ext cx="25138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Chin. Phys. C44 (2020) 022001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5325D36-9C77-FE40-8FDA-F88C5C5C8568}"/>
                  </a:ext>
                </a:extLst>
              </p:cNvPr>
              <p:cNvSpPr/>
              <p:nvPr/>
            </p:nvSpPr>
            <p:spPr>
              <a:xfrm>
                <a:off x="146745" y="2242974"/>
                <a:ext cx="7783405" cy="498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Ξ</m:t>
                            </m:r>
                          </m:e>
                          <m:sub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𝑐𝑐</m:t>
                            </m:r>
                          </m:sub>
                          <m:sup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++</m:t>
                            </m:r>
                          </m:sup>
                        </m:sSubSup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1"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o</a:t>
                </a:r>
                <a:r>
                  <a:rPr kumimoji="1"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bserved</a:t>
                </a:r>
                <a:endParaRPr lang="en-US" altLang="zh-CN" sz="2400" dirty="0">
                  <a:solidFill>
                    <a:srgbClr val="0432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5325D36-9C77-FE40-8FDA-F88C5C5C85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45" y="2242974"/>
                <a:ext cx="7783405" cy="498663"/>
              </a:xfrm>
              <a:prstGeom prst="rect">
                <a:avLst/>
              </a:prstGeom>
              <a:blipFill>
                <a:blip r:embed="rId12"/>
                <a:stretch>
                  <a:fillRect l="-651" b="-1951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2746C77B-BD28-C042-B743-0543E556A1E9}"/>
              </a:ext>
            </a:extLst>
          </p:cNvPr>
          <p:cNvGrpSpPr/>
          <p:nvPr/>
        </p:nvGrpSpPr>
        <p:grpSpPr>
          <a:xfrm>
            <a:off x="4737564" y="2342830"/>
            <a:ext cx="2461084" cy="2088810"/>
            <a:chOff x="764704" y="2173352"/>
            <a:chExt cx="2461084" cy="208881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C7730F-72BA-204C-960E-42A1350F1A3A}"/>
                </a:ext>
              </a:extLst>
            </p:cNvPr>
            <p:cNvSpPr/>
            <p:nvPr/>
          </p:nvSpPr>
          <p:spPr>
            <a:xfrm>
              <a:off x="860397" y="2173352"/>
              <a:ext cx="236539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Phys. Rev. Lett. 1</a:t>
              </a:r>
              <a:r>
                <a:rPr lang="en-US" altLang="zh-CN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21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altLang="zh-CN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162002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) </a:t>
              </a:r>
              <a:r>
                <a:rPr lang="en-US" altLang="zh-CN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2018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50B4B8C-0C37-DF43-889D-AA7EE3D4C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4704" y="2408736"/>
              <a:ext cx="2289791" cy="1853426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2D8340A-DD7D-3E41-9B73-E4DDEFE20D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8320" y="2769605"/>
            <a:ext cx="2728285" cy="9657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5750293-2983-7D48-901C-B9A8DFA1FA39}"/>
                  </a:ext>
                </a:extLst>
              </p:cNvPr>
              <p:cNvSpPr txBox="1"/>
              <p:nvPr/>
            </p:nvSpPr>
            <p:spPr>
              <a:xfrm>
                <a:off x="962978" y="3769416"/>
                <a:ext cx="3100777" cy="5767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1" lang="en-CN" sz="1800" i="1" smtClean="0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</m:ctrlPr>
                      </m:fPr>
                      <m:num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  <m:t>𝐵</m:t>
                        </m:r>
                        <m:d>
                          <m:d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SimHei" panose="02010609060101010101" pitchFamily="49" charset="-122"/>
                                <a:cs typeface="Times New Roman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ea typeface="SimHei" panose="02010609060101010101" pitchFamily="49" charset="-122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1800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Ξ</m:t>
                                </m:r>
                              </m:e>
                              <m:sub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𝑐𝑐</m:t>
                                </m:r>
                              </m:sub>
                              <m:sup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++</m:t>
                                </m:r>
                              </m:sup>
                            </m:sSubSup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→</m:t>
                            </m:r>
                            <m:sSubSup>
                              <m:sSubSupPr>
                                <m:ctrlP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1800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Ξ</m:t>
                                </m:r>
                              </m:e>
                              <m:sub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800" i="1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  <m:r>
                          <a:rPr kumimoji="1" lang="zh-CN" alt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</m:num>
                      <m:den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  <m:t>𝐵</m:t>
                        </m:r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  <m:t>(</m:t>
                        </m:r>
                        <m:sSubSup>
                          <m:sSubSupPr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ea typeface="SimHei" panose="02010609060101010101" pitchFamily="49" charset="-122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80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Ξ</m:t>
                            </m:r>
                          </m:e>
                          <m:sub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𝑐𝑐</m:t>
                            </m:r>
                          </m:sub>
                          <m:sup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++</m:t>
                            </m:r>
                          </m:sup>
                        </m:sSubSup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sSubSup>
                          <m:sSubSup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l-GR" altLang="zh-CN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  <m:t>)</m:t>
                        </m:r>
                      </m:den>
                    </m:f>
                    <m:r>
                      <a:rPr kumimoji="1" lang="en-CN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~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1/3</m:t>
                    </m:r>
                  </m:oMath>
                </a14:m>
                <a:r>
                  <a:rPr kumimoji="1" lang="zh-CN" altLang="en-US" sz="1800" dirty="0">
                    <a:latin typeface="SimHei" panose="02010609060101010101" pitchFamily="49" charset="-122"/>
                    <a:ea typeface="SimHei" panose="02010609060101010101" pitchFamily="49" charset="-122"/>
                    <a:cs typeface="Times New Roman" charset="0"/>
                  </a:rPr>
                  <a:t> </a:t>
                </a:r>
                <a:endParaRPr kumimoji="1" lang="en-CN" sz="1800" dirty="0">
                  <a:latin typeface="SimHei" panose="02010609060101010101" pitchFamily="49" charset="-122"/>
                  <a:ea typeface="SimHei" panose="02010609060101010101" pitchFamily="49" charset="-122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5750293-2983-7D48-901C-B9A8DFA1F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978" y="3769416"/>
                <a:ext cx="3100777" cy="576761"/>
              </a:xfrm>
              <a:prstGeom prst="rect">
                <a:avLst/>
              </a:prstGeom>
              <a:blipFill>
                <a:blip r:embed="rId15"/>
                <a:stretch>
                  <a:fillRect b="-212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191217C-0C2F-5E42-9B39-FD1C9EDC4B32}"/>
                  </a:ext>
                </a:extLst>
              </p:cNvPr>
              <p:cNvSpPr/>
              <p:nvPr/>
            </p:nvSpPr>
            <p:spPr>
              <a:xfrm>
                <a:off x="187747" y="4265916"/>
                <a:ext cx="7783405" cy="498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bSup>
                    <m:r>
                      <a:rPr kumimoji="1" lang="en-US" altLang="zh-CN" sz="2000" i="1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000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not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observed</a:t>
                </a: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191217C-0C2F-5E42-9B39-FD1C9EDC4B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47" y="4265916"/>
                <a:ext cx="7783405" cy="498663"/>
              </a:xfrm>
              <a:prstGeom prst="rect">
                <a:avLst/>
              </a:prstGeom>
              <a:blipFill>
                <a:blip r:embed="rId16"/>
                <a:stretch>
                  <a:fillRect l="-651" b="-20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>
            <a:extLst>
              <a:ext uri="{FF2B5EF4-FFF2-40B4-BE49-F238E27FC236}">
                <a16:creationId xmlns:a16="http://schemas.microsoft.com/office/drawing/2014/main" id="{FC542166-7274-AD4B-B876-61037DE0F380}"/>
              </a:ext>
            </a:extLst>
          </p:cNvPr>
          <p:cNvSpPr/>
          <p:nvPr/>
        </p:nvSpPr>
        <p:spPr>
          <a:xfrm>
            <a:off x="5776237" y="4434876"/>
            <a:ext cx="16479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JHEP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(2019)12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5A5829C-1A51-F243-A3E1-9D4691477C36}"/>
                  </a:ext>
                </a:extLst>
              </p:cNvPr>
              <p:cNvSpPr txBox="1"/>
              <p:nvPr/>
            </p:nvSpPr>
            <p:spPr>
              <a:xfrm>
                <a:off x="3143249" y="5246429"/>
                <a:ext cx="3932048" cy="5767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1" lang="en-CN" sz="1800" i="1" smtClean="0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</m:ctrlPr>
                      </m:fPr>
                      <m:num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  <m:t>𝐵</m:t>
                        </m:r>
                        <m:d>
                          <m:d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SimHei" panose="02010609060101010101" pitchFamily="49" charset="-122"/>
                                <a:cs typeface="Times New Roman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ea typeface="SimHei" panose="02010609060101010101" pitchFamily="49" charset="-122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1800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Ξ</m:t>
                                </m:r>
                              </m:e>
                              <m:sub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𝑐𝑐</m:t>
                                </m:r>
                              </m:sub>
                              <m:sup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++</m:t>
                                </m:r>
                              </m:sup>
                            </m:sSubSup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kumimoji="1" lang="en-US" altLang="zh-CN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kumimoji="1"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kumimoji="1"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𝑝</m:t>
                            </m:r>
                            <m:sSup>
                              <m:sSupPr>
                                <m:ctrlPr>
                                  <a:rPr kumimoji="1"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kumimoji="1"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  <m:r>
                          <a:rPr kumimoji="1" lang="zh-CN" altLang="en-US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</m:num>
                      <m:den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  <m:t>𝐵</m:t>
                        </m:r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  <m:t>(</m:t>
                        </m:r>
                        <m:sSubSup>
                          <m:sSubSupPr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ea typeface="SimHei" panose="02010609060101010101" pitchFamily="49" charset="-122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80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Ξ</m:t>
                            </m:r>
                          </m:e>
                          <m:sub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𝑐𝑐</m:t>
                            </m:r>
                          </m:sub>
                          <m:sup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++</m:t>
                            </m:r>
                          </m:sup>
                        </m:sSubSup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sSubSup>
                          <m:sSubSup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l-GR" altLang="zh-CN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charset="0"/>
                          </a:rPr>
                          <m:t>)</m:t>
                        </m:r>
                      </m:den>
                    </m:f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&lt;0.01</m:t>
                    </m:r>
                  </m:oMath>
                </a14:m>
                <a:r>
                  <a:rPr kumimoji="1" lang="en-US" altLang="zh-CN" sz="1800" dirty="0">
                    <a:latin typeface="SimHei" panose="02010609060101010101" pitchFamily="49" charset="-122"/>
                    <a:ea typeface="SimHei" panose="02010609060101010101" pitchFamily="49" charset="-122"/>
                    <a:cs typeface="Times New Roman" charset="0"/>
                  </a:rPr>
                  <a:t>7</a:t>
                </a:r>
                <a:r>
                  <a:rPr kumimoji="1" lang="zh-CN" altLang="en-US" sz="1800" dirty="0">
                    <a:latin typeface="SimHei" panose="02010609060101010101" pitchFamily="49" charset="-122"/>
                    <a:ea typeface="SimHei" panose="02010609060101010101" pitchFamily="49" charset="-122"/>
                    <a:cs typeface="Times New Roman" charset="0"/>
                  </a:rPr>
                  <a:t> 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(90%)</a:t>
                </a:r>
                <a:endParaRPr kumimoji="1" lang="en-CN" sz="20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5A5829C-1A51-F243-A3E1-9D4691477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49" y="5246429"/>
                <a:ext cx="3932048" cy="576761"/>
              </a:xfrm>
              <a:prstGeom prst="rect">
                <a:avLst/>
              </a:prstGeom>
              <a:blipFill>
                <a:blip r:embed="rId17"/>
                <a:stretch>
                  <a:fillRect b="-21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Picture 53">
            <a:extLst>
              <a:ext uri="{FF2B5EF4-FFF2-40B4-BE49-F238E27FC236}">
                <a16:creationId xmlns:a16="http://schemas.microsoft.com/office/drawing/2014/main" id="{34818036-FD8B-4346-8E19-2979DFEE21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6221" y="4808485"/>
            <a:ext cx="2532217" cy="148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498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C61960A-A313-1047-967D-30825784E9F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Di-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sample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>
                    <a:latin typeface="Times New Roman" charset="0"/>
                    <a:ea typeface="Times New Roman" charset="0"/>
                    <a:cs typeface="Times New Roman" charset="0"/>
                  </a:rPr>
                  <a:t>at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dirty="0" err="1"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C61960A-A313-1047-967D-30825784E9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15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C4F0B-020F-C048-B679-DBCE9D69BD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2346" y="681172"/>
            <a:ext cx="8499863" cy="5599197"/>
          </a:xfrm>
        </p:spPr>
        <p:txBody>
          <a:bodyPr>
            <a:normAutofit/>
          </a:bodyPr>
          <a:lstStyle/>
          <a:p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Full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Run1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Run2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data</a:t>
            </a:r>
            <a:endParaRPr lang="en-CN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E2FDA-F28D-AA4C-835C-E816E529E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52</a:t>
            </a:fld>
            <a:endParaRPr kumimoji="1"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F285F0-D8DE-D64B-A932-63D02FF4A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41" y="1752626"/>
            <a:ext cx="4201871" cy="35287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AEF393-0176-7549-B7B3-79C115A5F0A2}"/>
                  </a:ext>
                </a:extLst>
              </p:cNvPr>
              <p:cNvSpPr txBox="1"/>
              <p:nvPr/>
            </p:nvSpPr>
            <p:spPr>
              <a:xfrm>
                <a:off x="92346" y="2121479"/>
                <a:ext cx="1636461" cy="64633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About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34K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   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di-</a:t>
                </a:r>
                <a14:m>
                  <m:oMath xmlns:m="http://schemas.openxmlformats.org/officeDocument/2006/math">
                    <m:r>
                      <a:rPr lang="en-US" altLang="zh-CN" sz="1800" i="1">
                        <a:latin typeface="Cambria Math" panose="02040503050406030204" pitchFamily="18" charset="0"/>
                        <a:ea typeface="Heiti TC Medium" pitchFamily="2" charset="-128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1800" i="1">
                        <a:latin typeface="Cambria Math" panose="02040503050406030204" pitchFamily="18" charset="0"/>
                        <a:ea typeface="Heiti TC Medium" pitchFamily="2" charset="-128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lit/>
                      </m:rPr>
                      <a:rPr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</m:oMath>
                </a14:m>
                <a:r>
                  <a:rPr kumimoji="1" lang="zh-CN" altLang="en-US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signals</a:t>
                </a:r>
                <a:endParaRPr kumimoji="1" lang="en-CN" sz="18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AEF393-0176-7549-B7B3-79C115A5F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46" y="2121479"/>
                <a:ext cx="1636461" cy="646331"/>
              </a:xfrm>
              <a:prstGeom prst="rect">
                <a:avLst/>
              </a:prstGeom>
              <a:blipFill>
                <a:blip r:embed="rId4"/>
                <a:stretch>
                  <a:fillRect l="-3077" t="-3922" b="-1568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16E6229-2F66-3F47-978B-D75BDEE69BE6}"/>
              </a:ext>
            </a:extLst>
          </p:cNvPr>
          <p:cNvSpPr/>
          <p:nvPr/>
        </p:nvSpPr>
        <p:spPr>
          <a:xfrm>
            <a:off x="5184170" y="816310"/>
            <a:ext cx="2922391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Two</a:t>
            </a:r>
            <a:r>
              <a:rPr lang="zh-CN" altLang="en-US" sz="20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production</a:t>
            </a:r>
            <a:r>
              <a:rPr lang="zh-CN" altLang="en-US" sz="20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processes</a:t>
            </a:r>
            <a:endParaRPr lang="en-CN" sz="2000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09B715-707E-F341-984F-C5A4C47105F9}"/>
              </a:ext>
            </a:extLst>
          </p:cNvPr>
          <p:cNvSpPr/>
          <p:nvPr/>
        </p:nvSpPr>
        <p:spPr>
          <a:xfrm>
            <a:off x="1483621" y="1409020"/>
            <a:ext cx="2518638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Science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Bulletin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65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(2020)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1983</a:t>
            </a:r>
            <a:endParaRPr kumimoji="1" lang="en-CN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F6684D-5ED1-5A4F-9E01-801B412C40C8}"/>
              </a:ext>
            </a:extLst>
          </p:cNvPr>
          <p:cNvGrpSpPr/>
          <p:nvPr/>
        </p:nvGrpSpPr>
        <p:grpSpPr>
          <a:xfrm>
            <a:off x="5062684" y="1280552"/>
            <a:ext cx="3344232" cy="4856371"/>
            <a:chOff x="5062684" y="1280552"/>
            <a:chExt cx="3344232" cy="485637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94F846E-53D6-AB4C-B880-3FD5A9ED08AC}"/>
                </a:ext>
              </a:extLst>
            </p:cNvPr>
            <p:cNvGrpSpPr/>
            <p:nvPr/>
          </p:nvGrpSpPr>
          <p:grpSpPr>
            <a:xfrm>
              <a:off x="5062684" y="1280552"/>
              <a:ext cx="3344232" cy="4856371"/>
              <a:chOff x="5245327" y="1630300"/>
              <a:chExt cx="3344232" cy="4856371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A3613CF-A09B-5C41-B274-01B03B45E1BA}"/>
                  </a:ext>
                </a:extLst>
              </p:cNvPr>
              <p:cNvSpPr/>
              <p:nvPr/>
            </p:nvSpPr>
            <p:spPr>
              <a:xfrm>
                <a:off x="6274808" y="1630300"/>
                <a:ext cx="164795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JHEP</a:t>
                </a:r>
                <a:r>
                  <a:rPr kumimoji="1" lang="zh-CN" alt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06</a:t>
                </a:r>
                <a:r>
                  <a:rPr kumimoji="1" lang="zh-CN" alt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(2017)</a:t>
                </a:r>
                <a:r>
                  <a:rPr kumimoji="1" lang="zh-CN" alt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400" dirty="0">
                    <a:latin typeface="Times New Roman" charset="0"/>
                    <a:ea typeface="Times New Roman" charset="0"/>
                    <a:cs typeface="Times New Roman" charset="0"/>
                  </a:rPr>
                  <a:t>047</a:t>
                </a:r>
                <a:endParaRPr kumimoji="1" lang="en-CN" sz="14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656EC7F3-2843-F247-92A4-B5BCD21BA6F1}"/>
                  </a:ext>
                </a:extLst>
              </p:cNvPr>
              <p:cNvSpPr/>
              <p:nvPr/>
            </p:nvSpPr>
            <p:spPr>
              <a:xfrm>
                <a:off x="5291981" y="2066545"/>
                <a:ext cx="3043877" cy="1800000"/>
              </a:xfrm>
              <a:prstGeom prst="roundRect">
                <a:avLst/>
              </a:prstGeom>
              <a:ln>
                <a:solidFill>
                  <a:srgbClr val="0070C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F83EBEF-E51C-1B49-8276-F50BF27E87BE}"/>
                  </a:ext>
                </a:extLst>
              </p:cNvPr>
              <p:cNvGrpSpPr/>
              <p:nvPr/>
            </p:nvGrpSpPr>
            <p:grpSpPr>
              <a:xfrm>
                <a:off x="5245327" y="4024373"/>
                <a:ext cx="3043877" cy="2462298"/>
                <a:chOff x="5054351" y="2102410"/>
                <a:chExt cx="3043877" cy="2462298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3337E453-75D9-2241-9A5E-43D4F86C7B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223708" y="2102410"/>
                  <a:ext cx="2124000" cy="1427605"/>
                </a:xfrm>
                <a:prstGeom prst="rect">
                  <a:avLst/>
                </a:prstGeom>
                <a:ln>
                  <a:noFill/>
                </a:ln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13A8D319-BDC8-024D-8D58-2C033BA0FDD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54351" y="3641378"/>
                      <a:ext cx="3043877" cy="923330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Both</a:t>
                      </a:r>
                      <a:r>
                        <a:rPr kumimoji="1" lang="zh-CN" altLang="en-US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kumimoji="1" lang="en-US" altLang="zh-CN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smooth</a:t>
                      </a:r>
                      <a:r>
                        <a:rPr kumimoji="1" lang="zh-CN" altLang="en-US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kumimoji="1" lang="en-US" altLang="zh-CN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continuum</a:t>
                      </a:r>
                      <a:r>
                        <a:rPr kumimoji="1" lang="zh-CN" altLang="en-US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kumimoji="1" lang="en-US" altLang="zh-CN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and</a:t>
                      </a:r>
                      <a:r>
                        <a:rPr kumimoji="1" lang="zh-CN" altLang="en-US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kumimoji="1" lang="en-US" altLang="zh-CN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resonant</a:t>
                      </a:r>
                      <a:r>
                        <a:rPr kumimoji="1" lang="zh-CN" altLang="en-US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14:m>
                        <m:oMath xmlns:m="http://schemas.openxmlformats.org/officeDocument/2006/math">
                          <m:r>
                            <a:rPr kumimoji="1" lang="en-US" altLang="zh-CN" sz="1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𝑐𝑐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kumimoji="1" lang="en-US" altLang="zh-CN" sz="1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</m:acc>
                        </m:oMath>
                      </a14:m>
                      <a:r>
                        <a:rPr kumimoji="1" lang="zh-CN" altLang="en-US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kumimoji="1" lang="en-US" altLang="zh-CN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structures.</a:t>
                      </a:r>
                    </a:p>
                    <a:p>
                      <a:r>
                        <a:rPr kumimoji="1" lang="en-US" altLang="zh-CN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Averagely</a:t>
                      </a:r>
                      <a:r>
                        <a:rPr kumimoji="1" lang="zh-CN" altLang="en-US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kumimoji="1" lang="en-US" altLang="zh-CN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larger</a:t>
                      </a:r>
                      <a:r>
                        <a:rPr kumimoji="1" lang="zh-CN" altLang="en-US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18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T</m:t>
                              </m:r>
                            </m:sub>
                          </m:sSub>
                        </m:oMath>
                      </a14:m>
                      <a:r>
                        <a:rPr kumimoji="1" lang="zh-CN" altLang="en-US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kumimoji="1" lang="en-US" altLang="zh-CN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than DPS</a:t>
                      </a:r>
                      <a:endParaRPr kumimoji="1" lang="en-CN" sz="18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13A8D319-BDC8-024D-8D58-2C033BA0FDD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54351" y="3641378"/>
                      <a:ext cx="3043877" cy="923330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1660" t="-2703" b="-945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1FEEF43E-2757-594E-955C-33A6FFAD88B0}"/>
                  </a:ext>
                </a:extLst>
              </p:cNvPr>
              <p:cNvSpPr/>
              <p:nvPr/>
            </p:nvSpPr>
            <p:spPr>
              <a:xfrm>
                <a:off x="5282959" y="3952500"/>
                <a:ext cx="3043877" cy="2452021"/>
              </a:xfrm>
              <a:prstGeom prst="roundRect">
                <a:avLst/>
              </a:prstGeom>
              <a:ln>
                <a:solidFill>
                  <a:srgbClr val="0070C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F863E1B-E582-3F46-A015-080549DE227E}"/>
                  </a:ext>
                </a:extLst>
              </p:cNvPr>
              <p:cNvGrpSpPr/>
              <p:nvPr/>
            </p:nvGrpSpPr>
            <p:grpSpPr>
              <a:xfrm>
                <a:off x="5379738" y="2054275"/>
                <a:ext cx="3209821" cy="1837290"/>
                <a:chOff x="5101591" y="4083356"/>
                <a:chExt cx="3209821" cy="1837290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8DDD1630-D143-8549-AF5C-6829E74BB952}"/>
                    </a:ext>
                  </a:extLst>
                </p:cNvPr>
                <p:cNvGrpSpPr/>
                <p:nvPr/>
              </p:nvGrpSpPr>
              <p:grpSpPr>
                <a:xfrm>
                  <a:off x="5101591" y="4083356"/>
                  <a:ext cx="2973028" cy="1597575"/>
                  <a:chOff x="5101591" y="4083356"/>
                  <a:chExt cx="2973028" cy="1597575"/>
                </a:xfrm>
              </p:grpSpPr>
              <p:pic>
                <p:nvPicPr>
                  <p:cNvPr id="20" name="Picture 19">
                    <a:extLst>
                      <a:ext uri="{FF2B5EF4-FFF2-40B4-BE49-F238E27FC236}">
                        <a16:creationId xmlns:a16="http://schemas.microsoft.com/office/drawing/2014/main" id="{A12C4B8F-A98B-4E40-9B67-FFDEE55506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5101591" y="4172407"/>
                    <a:ext cx="2124000" cy="1508524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1E3F4491-21E5-3A4D-9F3D-2ED3BE8AB00F}"/>
                      </a:ext>
                    </a:extLst>
                  </p:cNvPr>
                  <p:cNvSpPr txBox="1"/>
                  <p:nvPr/>
                </p:nvSpPr>
                <p:spPr>
                  <a:xfrm>
                    <a:off x="5583231" y="4083356"/>
                    <a:ext cx="2491388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kumimoji="1" lang="en-US" altLang="zh-CN" sz="1400" dirty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Double</a:t>
                    </a:r>
                    <a:r>
                      <a:rPr kumimoji="1" lang="zh-CN" altLang="en-US" sz="1400" dirty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sz="1400" dirty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Parton</a:t>
                    </a:r>
                    <a:r>
                      <a:rPr kumimoji="1" lang="zh-CN" altLang="en-US" sz="1400" dirty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sz="1400" dirty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Scattering</a:t>
                    </a:r>
                    <a:r>
                      <a:rPr kumimoji="1" lang="zh-CN" altLang="en-US" sz="1400" dirty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sz="1400" dirty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(DPS)</a:t>
                    </a:r>
                    <a:endParaRPr kumimoji="1" lang="en-CN" sz="14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Rectangle 18">
                      <a:extLst>
                        <a:ext uri="{FF2B5EF4-FFF2-40B4-BE49-F238E27FC236}">
                          <a16:creationId xmlns:a16="http://schemas.microsoft.com/office/drawing/2014/main" id="{2E6A8C15-595A-7948-BA97-5D0297A76A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9778" y="5551314"/>
                      <a:ext cx="2691634" cy="369332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kumimoji="1" lang="en-US" altLang="zh-CN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Smooth</a:t>
                      </a:r>
                      <a:r>
                        <a:rPr kumimoji="1" lang="zh-CN" altLang="en-US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kumimoji="1" lang="en-US" altLang="zh-CN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di-</a:t>
                      </a:r>
                      <a14:m>
                        <m:oMath xmlns:m="http://schemas.openxmlformats.org/officeDocument/2006/math">
                          <m:r>
                            <a:rPr kumimoji="1" lang="en-US" altLang="zh-CN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𝐽</m:t>
                          </m:r>
                          <m:r>
                            <m:rPr>
                              <m:lit/>
                            </m:rPr>
                            <a:rPr kumimoji="1" lang="en-US" altLang="zh-CN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/</m:t>
                          </m:r>
                          <m:r>
                            <a:rPr kumimoji="1" lang="en-US" altLang="zh-CN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𝜓</m:t>
                          </m:r>
                        </m:oMath>
                      </a14:m>
                      <a:r>
                        <a:rPr kumimoji="1" lang="zh-CN" altLang="en-US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kumimoji="1" lang="en-US" altLang="zh-CN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continuum</a:t>
                      </a:r>
                      <a:r>
                        <a:rPr kumimoji="1" lang="zh-CN" altLang="en-US" sz="180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endParaRPr lang="en-CN" sz="18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Rectangle 18">
                      <a:extLst>
                        <a:ext uri="{FF2B5EF4-FFF2-40B4-BE49-F238E27FC236}">
                          <a16:creationId xmlns:a16="http://schemas.microsoft.com/office/drawing/2014/main" id="{2E6A8C15-595A-7948-BA97-5D0297A76A40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619778" y="5551314"/>
                      <a:ext cx="2691634" cy="369332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2358" t="-6667" r="-943" b="-2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29A7F8E-B458-144C-BCCC-86963277826D}"/>
                </a:ext>
              </a:extLst>
            </p:cNvPr>
            <p:cNvSpPr txBox="1"/>
            <p:nvPr/>
          </p:nvSpPr>
          <p:spPr>
            <a:xfrm>
              <a:off x="5660447" y="3635107"/>
              <a:ext cx="239039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1400" dirty="0">
                  <a:latin typeface="Times New Roman" charset="0"/>
                  <a:ea typeface="Times New Roman" charset="0"/>
                  <a:cs typeface="Times New Roman" charset="0"/>
                </a:rPr>
                <a:t>Single</a:t>
              </a:r>
              <a:r>
                <a:rPr kumimoji="1" lang="zh-CN" altLang="en-US" sz="14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1400" dirty="0">
                  <a:latin typeface="Times New Roman" charset="0"/>
                  <a:ea typeface="Times New Roman" charset="0"/>
                  <a:cs typeface="Times New Roman" charset="0"/>
                </a:rPr>
                <a:t>Parton</a:t>
              </a:r>
              <a:r>
                <a:rPr kumimoji="1" lang="zh-CN" altLang="en-US" sz="14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1400" dirty="0">
                  <a:latin typeface="Times New Roman" charset="0"/>
                  <a:ea typeface="Times New Roman" charset="0"/>
                  <a:cs typeface="Times New Roman" charset="0"/>
                </a:rPr>
                <a:t>Scattering</a:t>
              </a:r>
              <a:r>
                <a:rPr kumimoji="1" lang="zh-CN" altLang="en-US" sz="14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1400" dirty="0">
                  <a:latin typeface="Times New Roman" charset="0"/>
                  <a:ea typeface="Times New Roman" charset="0"/>
                  <a:cs typeface="Times New Roman" charset="0"/>
                </a:rPr>
                <a:t>(SPS)</a:t>
              </a:r>
              <a:endParaRPr kumimoji="1" lang="en-CN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31676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A0343-EBDA-6B47-87C2-67F5BA246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Exotics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78754-47DD-7440-A869-F4E807626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53</a:t>
            </a:fld>
            <a:endParaRPr kumimoji="1"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E31949-33CA-9F4F-B0E7-6C5512430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87" y="645970"/>
            <a:ext cx="7969625" cy="56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603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5FC4B-2CF9-A84B-A438-460C8E273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Amplitude pole and scattering length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781B8-9FC7-F14F-A00D-6FC2693A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54</a:t>
            </a:fld>
            <a:endParaRPr kumimoji="1"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601ED9-7E3E-A54C-9B73-C1AE5BBDD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57" y="1791370"/>
            <a:ext cx="5892967" cy="4528917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8BBED53E-A19D-634C-8DE4-C4D6FE132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853" y="4055829"/>
            <a:ext cx="2628994" cy="3367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841EC1D-7851-944F-AADC-518FBC9BCFA0}"/>
                  </a:ext>
                </a:extLst>
              </p:cNvPr>
              <p:cNvSpPr txBox="1"/>
              <p:nvPr/>
            </p:nvSpPr>
            <p:spPr>
              <a:xfrm>
                <a:off x="233842" y="705431"/>
                <a:ext cx="7879217" cy="1100814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 rtlCol="0" anchor="ctr">
                <a:spAutoFit/>
              </a:bodyPr>
              <a:lstStyle/>
              <a:p>
                <a:r>
                  <a:rPr kumimoji="1" lang="en-US" altLang="zh-CN" sz="2000" b="0" dirty="0">
                    <a:latin typeface="Times" pitchFamily="2" charset="0"/>
                    <a:ea typeface="Times New Roman" charset="0"/>
                    <a:cs typeface="Times New Roman" panose="02020603050405020304" pitchFamily="18" charset="0"/>
                  </a:rPr>
                  <a:t>Unitarized</a:t>
                </a:r>
                <a:r>
                  <a:rPr kumimoji="1" lang="zh-CN" altLang="en-US" sz="2000" b="0" dirty="0">
                    <a:latin typeface="Times" pitchFamily="2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0" dirty="0">
                    <a:latin typeface="Times" pitchFamily="2" charset="0"/>
                    <a:ea typeface="Times New Roman" charset="0"/>
                    <a:cs typeface="Times New Roman" panose="02020603050405020304" pitchFamily="18" charset="0"/>
                  </a:rPr>
                  <a:t>model:</a:t>
                </a:r>
                <a:r>
                  <a:rPr kumimoji="1" lang="zh-CN" altLang="en-US" sz="2000" b="0" dirty="0">
                    <a:latin typeface="Times" pitchFamily="2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𝛿</m:t>
                    </m:r>
                    <m:sSub>
                      <m:sSubPr>
                        <m:ctrlPr>
                          <a:rPr kumimoji="1" lang="en-US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sz="2000" b="0" i="0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pole</m:t>
                        </m:r>
                      </m:sub>
                    </m:sSub>
                    <m:r>
                      <a:rPr kumimoji="1" lang="en-US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=−360±</m:t>
                    </m:r>
                    <m:sSubSup>
                      <m:sSubSupPr>
                        <m:ctrlPr>
                          <a:rPr kumimoji="1" lang="en-US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40</m:t>
                        </m:r>
                      </m:e>
                      <m:sub>
                        <m:r>
                          <a:rPr kumimoji="1" lang="en-US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−0</m:t>
                        </m:r>
                      </m:sub>
                      <m:sup>
                        <m:r>
                          <a:rPr kumimoji="1" lang="en-US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+4</m:t>
                        </m:r>
                      </m:sup>
                    </m:sSubSup>
                  </m:oMath>
                </a14:m>
                <a:r>
                  <a:rPr kumimoji="1" lang="en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keV,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sz="2000" b="0" i="0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sz="2000" b="0" i="0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pole</m:t>
                        </m:r>
                      </m:sub>
                    </m:sSub>
                    <m:r>
                      <a:rPr kumimoji="1" lang="en-US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=48±</m:t>
                    </m:r>
                    <m:sSubSup>
                      <m:sSubSupPr>
                        <m:ctrlPr>
                          <a:rPr kumimoji="1" lang="en-US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b>
                        <m:r>
                          <a:rPr kumimoji="1" lang="en-US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−14</m:t>
                        </m:r>
                      </m:sub>
                      <m:sup>
                        <m:r>
                          <a:rPr kumimoji="1" lang="en-US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+0</m:t>
                        </m:r>
                      </m:sup>
                    </m:sSubSup>
                  </m:oMath>
                </a14:m>
                <a:r>
                  <a:rPr kumimoji="1" lang="en-CN" sz="20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keV, close to peak mass and FWHM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CN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Scattering length: </a:t>
                </a:r>
                <a14:m>
                  <m:oMath xmlns:m="http://schemas.openxmlformats.org/officeDocument/2006/math">
                    <m:r>
                      <a:rPr kumimoji="1" lang="en-US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kumimoji="1" lang="en-US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=[−</m:t>
                    </m:r>
                    <m:d>
                      <m:dPr>
                        <m:ctrlPr>
                          <a:rPr kumimoji="1"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7.16±0.51</m:t>
                        </m:r>
                      </m:e>
                    </m:d>
                    <m:r>
                      <a:rPr kumimoji="1"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1"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kumimoji="1"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kumimoji="1"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1.85±0.28</m:t>
                        </m:r>
                      </m:e>
                    </m:d>
                    <m:r>
                      <a:rPr kumimoji="1" lang="en-US" sz="1800" b="0" i="1" smtClean="0"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kumimoji="1" lang="en-CN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fm, </a:t>
                </a:r>
                <a:r>
                  <a:rPr kumimoji="1" lang="en-CN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attraction force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841EC1D-7851-944F-AADC-518FBC9BC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842" y="705431"/>
                <a:ext cx="7879217" cy="1100814"/>
              </a:xfrm>
              <a:prstGeom prst="rect">
                <a:avLst/>
              </a:prstGeom>
              <a:blipFill>
                <a:blip r:embed="rId4"/>
                <a:stretch>
                  <a:fillRect l="-482" t="-1136" r="-1284" b="-6818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80DA199A-FCDB-3644-91BA-BA8C25CF7647}"/>
              </a:ext>
            </a:extLst>
          </p:cNvPr>
          <p:cNvSpPr/>
          <p:nvPr/>
        </p:nvSpPr>
        <p:spPr>
          <a:xfrm>
            <a:off x="1900518" y="3065929"/>
            <a:ext cx="1138517" cy="1201271"/>
          </a:xfrm>
          <a:prstGeom prst="ellipse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914302-76BB-E943-ABC3-0A588429A623}"/>
              </a:ext>
            </a:extLst>
          </p:cNvPr>
          <p:cNvSpPr txBox="1"/>
          <p:nvPr/>
        </p:nvSpPr>
        <p:spPr>
          <a:xfrm>
            <a:off x="6445624" y="3010570"/>
            <a:ext cx="1903085" cy="923330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r>
              <a:rPr kumimoji="1" lang="en-CN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Detailed studies in</a:t>
            </a:r>
          </a:p>
          <a:p>
            <a:r>
              <a:rPr kumimoji="1" lang="en-CN" sz="18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arXiv:2110.07484</a:t>
            </a:r>
          </a:p>
          <a:p>
            <a:r>
              <a:rPr kumimoji="1" lang="en-CN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arXiv:2108.06002</a:t>
            </a:r>
          </a:p>
        </p:txBody>
      </p:sp>
    </p:spTree>
    <p:extLst>
      <p:ext uri="{BB962C8B-B14F-4D97-AF65-F5344CB8AC3E}">
        <p14:creationId xmlns:p14="http://schemas.microsoft.com/office/powerpoint/2010/main" val="8288985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4A7B2-614D-374B-B354-2F502DBC2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Tetraquarks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C430C-B06E-7F40-B8E9-AC1001A07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2FC26-E5F4-0141-821F-C429696E0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55</a:t>
            </a:fld>
            <a:endParaRPr kumimoji="1"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0063DD-D835-5B4F-9B2C-8CF960894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235" y="67069"/>
            <a:ext cx="383284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528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5695" y="86601"/>
                <a:ext cx="8109010" cy="496530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𝑋</m:t>
                    </m:r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(6900)</m:t>
                    </m:r>
                  </m:oMath>
                </a14:m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signal</a:t>
                </a:r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stability</a:t>
                </a:r>
                <a:endParaRPr kumimoji="1" lang="zh-CN" altLang="en-US" sz="32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5695" y="86601"/>
                <a:ext cx="8109010" cy="496530"/>
              </a:xfrm>
              <a:blipFill>
                <a:blip r:embed="rId3"/>
                <a:stretch>
                  <a:fillRect l="-469" t="-26829" b="-3902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56</a:t>
            </a:fld>
            <a:endParaRPr kumimoji="1"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1D3E1F-DDB2-AC48-84A4-E7667CC2B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29" y="1190325"/>
            <a:ext cx="8120203" cy="344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035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8106" y="56025"/>
                <a:ext cx="8109010" cy="496530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Di-</a:t>
                </a:r>
                <a14:m>
                  <m:oMath xmlns:m="http://schemas.openxmlformats.org/officeDocument/2006/math"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invariant</a:t>
                </a:r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mass</a:t>
                </a:r>
                <a:r>
                  <a:rPr kumimoji="1" lang="zh-CN" alt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3200" dirty="0">
                    <a:latin typeface="Times New Roman" charset="0"/>
                    <a:ea typeface="Times New Roman" charset="0"/>
                    <a:cs typeface="Times New Roman" charset="0"/>
                  </a:rPr>
                  <a:t>(II)</a:t>
                </a:r>
                <a:endParaRPr kumimoji="1" lang="zh-CN" altLang="en-US" sz="32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8106" y="56025"/>
                <a:ext cx="8109010" cy="496530"/>
              </a:xfrm>
              <a:blipFill>
                <a:blip r:embed="rId3"/>
                <a:stretch>
                  <a:fillRect l="-1878" t="-30000" b="-425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194631" y="655674"/>
                <a:ext cx="8109010" cy="5244164"/>
              </a:xfrm>
            </p:spPr>
            <p:txBody>
              <a:bodyPr>
                <a:normAutofit/>
              </a:bodyPr>
              <a:lstStyle/>
              <a:p>
                <a:pPr indent="-216000">
                  <a:lnSpc>
                    <a:spcPct val="150000"/>
                  </a:lnSpc>
                  <a:spcBef>
                    <a:spcPts val="100"/>
                  </a:spcBef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Same structures in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all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high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di-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kumimoji="1" lang="en-US" altLang="zh-CN" sz="200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bins,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evidence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increasing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r>
                  <a:rPr kumimoji="1" lang="zh-CN" alt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𝑇</m:t>
                        </m:r>
                      </m:sub>
                    </m:sSub>
                  </m:oMath>
                </a14:m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indent="-216000">
                  <a:lnSpc>
                    <a:spcPct val="150000"/>
                  </a:lnSpc>
                  <a:spcBef>
                    <a:spcPts val="100"/>
                  </a:spcBef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4" indent="0">
                  <a:lnSpc>
                    <a:spcPct val="150000"/>
                  </a:lnSpc>
                  <a:spcBef>
                    <a:spcPts val="100"/>
                  </a:spcBef>
                  <a:buNone/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00"/>
                  </a:spcBef>
                  <a:buNone/>
                </a:pPr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4631" y="655674"/>
                <a:ext cx="8109010" cy="5244164"/>
              </a:xfrm>
              <a:blipFill>
                <a:blip r:embed="rId4"/>
                <a:stretch>
                  <a:fillRect l="-6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57</a:t>
            </a:fld>
            <a:endParaRPr kumimoji="1" lang="zh-CN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3AECF25-2DF3-1941-8853-FFC1D8F79546}"/>
              </a:ext>
            </a:extLst>
          </p:cNvPr>
          <p:cNvGrpSpPr/>
          <p:nvPr/>
        </p:nvGrpSpPr>
        <p:grpSpPr>
          <a:xfrm>
            <a:off x="528305" y="1298143"/>
            <a:ext cx="7441661" cy="4704814"/>
            <a:chOff x="486382" y="1276459"/>
            <a:chExt cx="7441661" cy="470481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3504F4C-3AD1-494F-B47D-710E7FA7F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382" y="1276459"/>
              <a:ext cx="7441661" cy="4704814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005C730-4F0C-5C4E-AD89-8B77DA0A13A4}"/>
                </a:ext>
              </a:extLst>
            </p:cNvPr>
            <p:cNvCxnSpPr>
              <a:cxnSpLocks/>
            </p:cNvCxnSpPr>
            <p:nvPr/>
          </p:nvCxnSpPr>
          <p:spPr>
            <a:xfrm>
              <a:off x="5966859" y="2893246"/>
              <a:ext cx="360000" cy="0"/>
            </a:xfrm>
            <a:prstGeom prst="straightConnector1">
              <a:avLst/>
            </a:prstGeom>
            <a:ln w="22225">
              <a:solidFill>
                <a:srgbClr val="FF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B7CCA9E-5C15-E443-BDCC-725478132CAF}"/>
                </a:ext>
              </a:extLst>
            </p:cNvPr>
            <p:cNvCxnSpPr>
              <a:cxnSpLocks/>
            </p:cNvCxnSpPr>
            <p:nvPr/>
          </p:nvCxnSpPr>
          <p:spPr>
            <a:xfrm>
              <a:off x="1063783" y="5273839"/>
              <a:ext cx="360000" cy="0"/>
            </a:xfrm>
            <a:prstGeom prst="straightConnector1">
              <a:avLst/>
            </a:prstGeom>
            <a:ln w="22225">
              <a:solidFill>
                <a:srgbClr val="FF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393A6E3-B5DA-9C41-B0D0-4DB238A7DB8D}"/>
                </a:ext>
              </a:extLst>
            </p:cNvPr>
            <p:cNvCxnSpPr>
              <a:cxnSpLocks/>
            </p:cNvCxnSpPr>
            <p:nvPr/>
          </p:nvCxnSpPr>
          <p:spPr>
            <a:xfrm>
              <a:off x="3491673" y="5273839"/>
              <a:ext cx="360000" cy="0"/>
            </a:xfrm>
            <a:prstGeom prst="straightConnector1">
              <a:avLst/>
            </a:prstGeom>
            <a:ln w="22225">
              <a:solidFill>
                <a:srgbClr val="FF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3CDE0B4-4BE6-5444-AD05-E517926BECE6}"/>
                </a:ext>
              </a:extLst>
            </p:cNvPr>
            <p:cNvCxnSpPr>
              <a:cxnSpLocks/>
            </p:cNvCxnSpPr>
            <p:nvPr/>
          </p:nvCxnSpPr>
          <p:spPr>
            <a:xfrm>
              <a:off x="5966859" y="5357922"/>
              <a:ext cx="360000" cy="0"/>
            </a:xfrm>
            <a:prstGeom prst="straightConnector1">
              <a:avLst/>
            </a:prstGeom>
            <a:ln w="22225">
              <a:solidFill>
                <a:srgbClr val="FF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F296C80-D89D-5A4A-81B5-6960DACBD4C8}"/>
                </a:ext>
              </a:extLst>
            </p:cNvPr>
            <p:cNvCxnSpPr>
              <a:cxnSpLocks/>
            </p:cNvCxnSpPr>
            <p:nvPr/>
          </p:nvCxnSpPr>
          <p:spPr>
            <a:xfrm>
              <a:off x="6426707" y="2672530"/>
              <a:ext cx="0" cy="323467"/>
            </a:xfrm>
            <a:prstGeom prst="straightConnector1">
              <a:avLst/>
            </a:prstGeom>
            <a:ln w="22225">
              <a:solidFill>
                <a:srgbClr val="FF03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C5DFDC3-AC1B-A94B-8F08-36E35AEA3FFA}"/>
                </a:ext>
              </a:extLst>
            </p:cNvPr>
            <p:cNvCxnSpPr>
              <a:cxnSpLocks/>
            </p:cNvCxnSpPr>
            <p:nvPr/>
          </p:nvCxnSpPr>
          <p:spPr>
            <a:xfrm>
              <a:off x="6394808" y="5112105"/>
              <a:ext cx="0" cy="323467"/>
            </a:xfrm>
            <a:prstGeom prst="straightConnector1">
              <a:avLst/>
            </a:prstGeom>
            <a:ln w="22225">
              <a:solidFill>
                <a:srgbClr val="FF03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7E05DA5-C59E-6643-A3E3-8076A085B622}"/>
                </a:ext>
              </a:extLst>
            </p:cNvPr>
            <p:cNvCxnSpPr>
              <a:cxnSpLocks/>
            </p:cNvCxnSpPr>
            <p:nvPr/>
          </p:nvCxnSpPr>
          <p:spPr>
            <a:xfrm>
              <a:off x="3930500" y="5044965"/>
              <a:ext cx="0" cy="323467"/>
            </a:xfrm>
            <a:prstGeom prst="straightConnector1">
              <a:avLst/>
            </a:prstGeom>
            <a:ln w="22225">
              <a:solidFill>
                <a:srgbClr val="FF03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1011CF6-675E-6D45-AA7B-0B186618D4C7}"/>
                </a:ext>
              </a:extLst>
            </p:cNvPr>
            <p:cNvCxnSpPr>
              <a:cxnSpLocks/>
            </p:cNvCxnSpPr>
            <p:nvPr/>
          </p:nvCxnSpPr>
          <p:spPr>
            <a:xfrm>
              <a:off x="1471081" y="5044964"/>
              <a:ext cx="0" cy="323467"/>
            </a:xfrm>
            <a:prstGeom prst="straightConnector1">
              <a:avLst/>
            </a:prstGeom>
            <a:ln w="22225">
              <a:solidFill>
                <a:srgbClr val="FF03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F7B82E8-D50B-F24A-A701-60A43B81B273}"/>
              </a:ext>
            </a:extLst>
          </p:cNvPr>
          <p:cNvSpPr/>
          <p:nvPr/>
        </p:nvSpPr>
        <p:spPr>
          <a:xfrm>
            <a:off x="6106989" y="574239"/>
            <a:ext cx="2518638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Science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Bulletin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65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(2020)</a:t>
            </a:r>
            <a:r>
              <a:rPr kumimoji="1" lang="zh-CN" alt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1983</a:t>
            </a:r>
            <a:endParaRPr kumimoji="1" lang="en-CN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9607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327"/>
            <a:ext cx="8109010" cy="496530"/>
          </a:xfrm>
        </p:spPr>
        <p:txBody>
          <a:bodyPr>
            <a:noAutofit/>
          </a:bodyPr>
          <a:lstStyle/>
          <a:p>
            <a:r>
              <a:rPr kumimoji="1"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The bottom partner</a:t>
            </a:r>
            <a:endParaRPr kumimoji="1" lang="zh-CN" alt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4631" y="709993"/>
                <a:ext cx="8109010" cy="5244164"/>
              </a:xfrm>
            </p:spPr>
            <p:txBody>
              <a:bodyPr>
                <a:normAutofit/>
              </a:bodyPr>
              <a:lstStyle/>
              <a:p>
                <a:pPr indent="-216000">
                  <a:lnSpc>
                    <a:spcPts val="2500"/>
                  </a:lnSpc>
                  <a:spcBef>
                    <a:spcPts val="100"/>
                  </a:spcBef>
                  <a:buClr>
                    <a:schemeClr val="tx1"/>
                  </a:buClr>
                </a:pP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Searched for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zh-CN" sz="2000" i="0" dirty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Υ</m:t>
                    </m:r>
                    <m:sSup>
                      <m:sSupPr>
                        <m:ctrlPr>
                          <a:rPr kumimoji="1" lang="el-GR" altLang="zh-CN" sz="2000" i="1" dirty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l-GR" altLang="zh-CN" sz="2000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e>
                      <m:sup>
                        <m:r>
                          <a:rPr kumimoji="1" lang="el-GR" altLang="zh-CN" sz="2000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l-GR" altLang="zh-CN" sz="2000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l-GR" altLang="zh-CN" sz="2000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e>
                      <m:sup>
                        <m:r>
                          <a:rPr kumimoji="1" lang="el-GR" altLang="zh-CN" sz="2000" i="1" dirty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r>
                      <a:rPr kumimoji="1" lang="el-GR" altLang="zh-CN" sz="2000" i="1" dirty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</m:oMath>
                </a14:m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final state by </a:t>
                </a:r>
                <a:r>
                  <a:rPr kumimoji="1" lang="en-US" altLang="zh-CN" sz="2000" dirty="0" err="1"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kumimoji="1"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 and CMS </a:t>
                </a:r>
              </a:p>
              <a:p>
                <a:pPr indent="-216000">
                  <a:lnSpc>
                    <a:spcPts val="2500"/>
                  </a:lnSpc>
                  <a:spcBef>
                    <a:spcPts val="100"/>
                  </a:spcBef>
                </a:pPr>
                <a:endParaRPr kumimoji="1" lang="en-US" altLang="zh-CN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indent="-216000">
                  <a:lnSpc>
                    <a:spcPct val="150000"/>
                  </a:lnSpc>
                  <a:spcBef>
                    <a:spcPts val="100"/>
                  </a:spcBef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4" indent="0">
                  <a:lnSpc>
                    <a:spcPct val="150000"/>
                  </a:lnSpc>
                  <a:spcBef>
                    <a:spcPts val="100"/>
                  </a:spcBef>
                  <a:buNone/>
                </a:pP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00"/>
                  </a:spcBef>
                  <a:buNone/>
                </a:pPr>
                <a:endParaRPr kumimoji="1" lang="en-US" altLang="zh-CN" sz="1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4631" y="709993"/>
                <a:ext cx="8109010" cy="5244164"/>
              </a:xfrm>
              <a:blipFill>
                <a:blip r:embed="rId3"/>
                <a:stretch>
                  <a:fillRect l="-626" t="-48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58</a:t>
            </a:fld>
            <a:endParaRPr kumimoji="1" lang="zh-CN" alt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40F909-97AC-EE4E-B8E9-C2BF330A1337}"/>
              </a:ext>
            </a:extLst>
          </p:cNvPr>
          <p:cNvGrpSpPr/>
          <p:nvPr/>
        </p:nvGrpSpPr>
        <p:grpSpPr>
          <a:xfrm>
            <a:off x="125540" y="1681217"/>
            <a:ext cx="8262839" cy="2886274"/>
            <a:chOff x="253584" y="1817200"/>
            <a:chExt cx="8262839" cy="288627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8476F2-6957-5242-91C8-9CFB85D1F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584" y="1937108"/>
              <a:ext cx="4247647" cy="276636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521FC6-A3AF-174B-B901-733E62C0FE08}"/>
                </a:ext>
              </a:extLst>
            </p:cNvPr>
            <p:cNvSpPr/>
            <p:nvPr/>
          </p:nvSpPr>
          <p:spPr>
            <a:xfrm>
              <a:off x="2627545" y="2932310"/>
              <a:ext cx="16928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JHEP 10 (2018) 086 </a:t>
              </a:r>
              <a:endParaRPr lang="en-US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5E61C31-E591-5940-A42E-BB1FA9DDD0E6}"/>
                </a:ext>
              </a:extLst>
            </p:cNvPr>
            <p:cNvGrpSpPr/>
            <p:nvPr/>
          </p:nvGrpSpPr>
          <p:grpSpPr>
            <a:xfrm>
              <a:off x="4628558" y="1817200"/>
              <a:ext cx="3887865" cy="2766366"/>
              <a:chOff x="4628558" y="1817200"/>
              <a:chExt cx="3887865" cy="276636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A390730-F56F-614E-9A81-A9DDB00AB2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28558" y="1817200"/>
                <a:ext cx="3887865" cy="2766366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875E1E-775B-5149-A746-D9985B661373}"/>
                  </a:ext>
                </a:extLst>
              </p:cNvPr>
              <p:cNvSpPr/>
              <p:nvPr/>
            </p:nvSpPr>
            <p:spPr>
              <a:xfrm>
                <a:off x="6332546" y="2575893"/>
                <a:ext cx="193354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PLB 808 (2020) 135578</a:t>
                </a:r>
                <a:endParaRPr lang="en-CN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A6E0F5-BBEF-D94C-AA35-A634C1D32A0C}"/>
              </a:ext>
            </a:extLst>
          </p:cNvPr>
          <p:cNvGrpSpPr/>
          <p:nvPr/>
        </p:nvGrpSpPr>
        <p:grpSpPr>
          <a:xfrm>
            <a:off x="733099" y="1164774"/>
            <a:ext cx="3288616" cy="374180"/>
            <a:chOff x="972086" y="1475478"/>
            <a:chExt cx="3288616" cy="37418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6A6A705-EB0A-1B4F-9C60-856302DCB464}"/>
                </a:ext>
              </a:extLst>
            </p:cNvPr>
            <p:cNvSpPr txBox="1"/>
            <p:nvPr/>
          </p:nvSpPr>
          <p:spPr>
            <a:xfrm>
              <a:off x="972086" y="1480326"/>
              <a:ext cx="1550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CN" sz="18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LHCb: 6.3 fb</a:t>
              </a:r>
              <a:r>
                <a:rPr kumimoji="1" lang="en-CN" sz="1800" baseline="300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-1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69CE82E-11BC-914C-A081-564604F1122C}"/>
                </a:ext>
              </a:extLst>
            </p:cNvPr>
            <p:cNvSpPr txBox="1"/>
            <p:nvPr/>
          </p:nvSpPr>
          <p:spPr>
            <a:xfrm>
              <a:off x="2684630" y="1475478"/>
              <a:ext cx="1576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CN" sz="18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CMS: 35.9 fb</a:t>
              </a:r>
              <a:r>
                <a:rPr kumimoji="1" lang="en-CN" sz="1800" baseline="300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-1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29B828F-8347-874D-A4E5-A4516F424A80}"/>
              </a:ext>
            </a:extLst>
          </p:cNvPr>
          <p:cNvSpPr txBox="1"/>
          <p:nvPr/>
        </p:nvSpPr>
        <p:spPr>
          <a:xfrm>
            <a:off x="602828" y="5202248"/>
            <a:ext cx="7179017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CN" sz="2000" dirty="0">
                <a:solidFill>
                  <a:srgbClr val="0070C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No obvious signals</a:t>
            </a:r>
            <a:r>
              <a:rPr kumimoji="1" lang="en-CN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. Eager to see full data analysis at CMS/ATLAS</a:t>
            </a:r>
          </a:p>
        </p:txBody>
      </p:sp>
    </p:spTree>
    <p:extLst>
      <p:ext uri="{BB962C8B-B14F-4D97-AF65-F5344CB8AC3E}">
        <p14:creationId xmlns:p14="http://schemas.microsoft.com/office/powerpoint/2010/main" val="34397420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DF0485-444B-D348-B17D-8AD81A16BD0E}"/>
              </a:ext>
            </a:extLst>
          </p:cNvPr>
          <p:cNvSpPr/>
          <p:nvPr/>
        </p:nvSpPr>
        <p:spPr>
          <a:xfrm>
            <a:off x="265" y="6216995"/>
            <a:ext cx="8640233" cy="273111"/>
          </a:xfrm>
          <a:prstGeom prst="rect">
            <a:avLst/>
          </a:prstGeom>
          <a:solidFill>
            <a:schemeClr val="accent4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7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6ED9DF1-B940-3D43-8C64-6FD4E2B14F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65" y="7346"/>
                <a:ext cx="8640233" cy="490777"/>
              </a:xfrm>
              <a:solidFill>
                <a:schemeClr val="accent1">
                  <a:alpha val="10000"/>
                </a:schemeClr>
              </a:solidFill>
            </p:spPr>
            <p:txBody>
              <a:bodyPr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440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4400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4400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4400" dirty="0">
                    <a:latin typeface="Times New Roman" panose="02020603050405020304" pitchFamily="18" charset="0"/>
                    <a:ea typeface="Heiti TC Medium" pitchFamily="2" charset="-128"/>
                    <a:cs typeface="Times New Roman" panose="02020603050405020304" pitchFamily="18" charset="0"/>
                  </a:rPr>
                  <a:t>?</a:t>
                </a:r>
                <a:endParaRPr lang="en-US" sz="4400" dirty="0">
                  <a:latin typeface="Times New Roman" panose="02020603050405020304" pitchFamily="18" charset="0"/>
                  <a:ea typeface="Heiti TC Medium" pitchFamily="2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6ED9DF1-B940-3D43-8C64-6FD4E2B14F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65" y="7346"/>
                <a:ext cx="8640233" cy="490777"/>
              </a:xfrm>
              <a:blipFill>
                <a:blip r:embed="rId3"/>
                <a:stretch>
                  <a:fillRect t="-57500" b="-775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D57E5-DFA6-5748-9170-0CC6D2E02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445" y="6226925"/>
            <a:ext cx="1944053" cy="244559"/>
          </a:xfrm>
        </p:spPr>
        <p:txBody>
          <a:bodyPr/>
          <a:lstStyle/>
          <a:p>
            <a:fld id="{F3BE58A6-3D9C-1548-A843-34D11E1CD155}" type="slidenum">
              <a:rPr lang="en-US" smtClean="0"/>
              <a:t>59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3B645B-A7C9-0247-A240-FAF225D77D58}"/>
              </a:ext>
            </a:extLst>
          </p:cNvPr>
          <p:cNvSpPr/>
          <p:nvPr/>
        </p:nvSpPr>
        <p:spPr>
          <a:xfrm>
            <a:off x="263313" y="774642"/>
            <a:ext cx="7783405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4006" indent="-324006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zh-CN" sz="2400" dirty="0" err="1">
                <a:solidFill>
                  <a:srgbClr val="0432F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LHCb</a:t>
            </a:r>
            <a:r>
              <a:rPr lang="zh-CN" altLang="en-US" sz="2400" dirty="0">
                <a:solidFill>
                  <a:srgbClr val="0432F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432F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inconsistent</a:t>
            </a:r>
            <a:r>
              <a:rPr lang="zh-CN" altLang="en-US" sz="2400" dirty="0">
                <a:solidFill>
                  <a:srgbClr val="0432F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432F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with</a:t>
            </a:r>
            <a:r>
              <a:rPr lang="zh-CN" altLang="en-US" sz="2400" dirty="0">
                <a:solidFill>
                  <a:srgbClr val="0432F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432F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SELEX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F4CE19C-C078-C74B-84EC-99479C71CA55}"/>
                  </a:ext>
                </a:extLst>
              </p:cNvPr>
              <p:cNvSpPr/>
              <p:nvPr/>
            </p:nvSpPr>
            <p:spPr>
              <a:xfrm>
                <a:off x="613047" y="1344373"/>
                <a:ext cx="556317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∆</m:t>
                    </m:r>
                    <m:sSub>
                      <m:sSubPr>
                        <m:ctrlPr>
                          <a:rPr kumimoji="1"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180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</m:sSub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=</m:t>
                    </m:r>
                    <m:r>
                      <a:rPr kumimoji="1" lang="en-US" altLang="zh-CN" sz="1800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𝑚</m:t>
                    </m:r>
                    <m:r>
                      <a:rPr kumimoji="1" lang="en-US" altLang="zh-CN" sz="1800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sSubSup>
                      <m:sSubSupPr>
                        <m:ctrlP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180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bSup>
                    <m:r>
                      <a:rPr kumimoji="1" lang="en-US" altLang="zh-CN" sz="1800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1800" baseline="-25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14:m>
                  <m:oMath xmlns:m="http://schemas.openxmlformats.org/officeDocument/2006/math">
                    <m:r>
                      <a:rPr kumimoji="1" lang="en-US" altLang="zh-CN" sz="1800" dirty="0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kumimoji="1" lang="en-US" altLang="zh-CN" sz="1800" i="1" dirty="0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−</m:t>
                    </m:r>
                  </m:oMath>
                </a14:m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𝑚</m:t>
                    </m:r>
                    <m:r>
                      <a:rPr kumimoji="1" lang="en-US" altLang="zh-CN" sz="1800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sSubSup>
                      <m:sSubSupPr>
                        <m:ctrlP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180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1800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1800" baseline="-25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SELEX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=103±2</m:t>
                    </m:r>
                  </m:oMath>
                </a14:m>
                <a:r>
                  <a:rPr kumimoji="1" lang="en-US" altLang="zh-CN" sz="18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MeV</a:t>
                </a:r>
                <a:endParaRPr lang="en-CN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F4CE19C-C078-C74B-84EC-99479C71CA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47" y="1344373"/>
                <a:ext cx="5563173" cy="369332"/>
              </a:xfrm>
              <a:prstGeom prst="rect">
                <a:avLst/>
              </a:prstGeom>
              <a:blipFill>
                <a:blip r:embed="rId4"/>
                <a:stretch>
                  <a:fillRect t="-10345" b="-2413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F1A0A32-3168-924D-8DCD-7D91D51D1026}"/>
              </a:ext>
            </a:extLst>
          </p:cNvPr>
          <p:cNvSpPr txBox="1"/>
          <p:nvPr/>
        </p:nvSpPr>
        <p:spPr>
          <a:xfrm>
            <a:off x="613047" y="1774113"/>
            <a:ext cx="4398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Inconsistent</a:t>
            </a:r>
            <a:r>
              <a:rPr kumimoji="1" lang="zh-CN" altLang="en-US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with</a:t>
            </a:r>
            <a:r>
              <a:rPr kumimoji="1" lang="zh-CN" altLang="en-US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being</a:t>
            </a:r>
            <a:r>
              <a:rPr kumimoji="1" lang="zh-CN" altLang="en-US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isospin</a:t>
            </a:r>
            <a:r>
              <a:rPr kumimoji="1" lang="zh-CN" altLang="en-US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partners</a:t>
            </a:r>
            <a:r>
              <a:rPr kumimoji="1" lang="zh-CN" altLang="en-US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!</a:t>
            </a:r>
            <a:endParaRPr kumimoji="1" lang="en-CN" sz="2000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CCB549-B695-AB40-BA3A-27F1A6F459B1}"/>
              </a:ext>
            </a:extLst>
          </p:cNvPr>
          <p:cNvGrpSpPr/>
          <p:nvPr/>
        </p:nvGrpSpPr>
        <p:grpSpPr>
          <a:xfrm>
            <a:off x="5374710" y="1631824"/>
            <a:ext cx="3002740" cy="1872296"/>
            <a:chOff x="5285226" y="1892310"/>
            <a:chExt cx="3239312" cy="200102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D6312BA-205D-CF48-ABC0-4EBE1D83B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5226" y="1892310"/>
              <a:ext cx="3239312" cy="2001029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F99C0A0-6F20-4D4A-AB3A-B295C8479B7A}"/>
                </a:ext>
              </a:extLst>
            </p:cNvPr>
            <p:cNvGrpSpPr/>
            <p:nvPr/>
          </p:nvGrpSpPr>
          <p:grpSpPr>
            <a:xfrm>
              <a:off x="5796886" y="2769143"/>
              <a:ext cx="2122857" cy="1070191"/>
              <a:chOff x="5796886" y="2769143"/>
              <a:chExt cx="2122857" cy="1070191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9E9F44B-A9BE-554C-9A5C-7A44CAB98FE5}"/>
                  </a:ext>
                </a:extLst>
              </p:cNvPr>
              <p:cNvSpPr txBox="1"/>
              <p:nvPr/>
            </p:nvSpPr>
            <p:spPr>
              <a:xfrm>
                <a:off x="5796886" y="2769143"/>
                <a:ext cx="11079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14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Lattice</a:t>
                </a:r>
                <a:r>
                  <a:rPr kumimoji="1" lang="zh-CN" altLang="en-US" sz="14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4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QCD</a:t>
                </a:r>
                <a:endParaRPr kumimoji="1" lang="en-CN" sz="14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35ABCD2-2D6B-B842-9F6F-F2B71448AA19}"/>
                  </a:ext>
                </a:extLst>
              </p:cNvPr>
              <p:cNvSpPr/>
              <p:nvPr/>
            </p:nvSpPr>
            <p:spPr>
              <a:xfrm>
                <a:off x="5890020" y="3531557"/>
                <a:ext cx="202972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Science 347 (2015) 1452 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C6D59D3-ACB4-9B4B-84E7-5D2D1F44B65D}"/>
                  </a:ext>
                </a:extLst>
              </p:cNvPr>
              <p:cNvSpPr/>
              <p:nvPr/>
            </p:nvSpPr>
            <p:spPr>
              <a:xfrm>
                <a:off x="564283" y="2370892"/>
                <a:ext cx="42023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0&lt;</m:t>
                    </m:r>
                    <m:r>
                      <a:rPr kumimoji="1" lang="en-US" altLang="zh-CN" sz="1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∆</m:t>
                    </m:r>
                    <m:sSub>
                      <m:sSubPr>
                        <m:ctrlPr>
                          <a:rPr kumimoji="1"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180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cc</m:t>
                        </m:r>
                      </m:sub>
                    </m:sSub>
                    <m:r>
                      <a:rPr kumimoji="1" lang="en-US" altLang="zh-CN" sz="1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≲</m:t>
                    </m:r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2</m:t>
                    </m:r>
                  </m:oMath>
                </a14:m>
                <a:r>
                  <a:rPr lang="zh-CN" altLang="en-US" sz="1800" dirty="0"/>
                  <a:t> </a:t>
                </a:r>
                <a:r>
                  <a:rPr lang="en-US" altLang="zh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</a:t>
                </a:r>
                <a:r>
                  <a:rPr lang="zh-CN" altLang="en-US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</a:t>
                </a:r>
                <a:r>
                  <a:rPr lang="zh-CN" altLang="en-US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models</a:t>
                </a:r>
                <a:r>
                  <a:rPr lang="zh-CN" altLang="en-US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LQCD</a:t>
                </a:r>
                <a:endParaRPr lang="en-CN" sz="1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C6D59D3-ACB4-9B4B-84E7-5D2D1F44B6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283" y="2370892"/>
                <a:ext cx="4202369" cy="369332"/>
              </a:xfrm>
              <a:prstGeom prst="rect">
                <a:avLst/>
              </a:prstGeom>
              <a:blipFill>
                <a:blip r:embed="rId6"/>
                <a:stretch>
                  <a:fillRect t="-6452" b="-1935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8056272-809C-EE4D-8CC8-170A1B4CF3C9}"/>
                  </a:ext>
                </a:extLst>
              </p:cNvPr>
              <p:cNvSpPr/>
              <p:nvPr/>
            </p:nvSpPr>
            <p:spPr>
              <a:xfrm>
                <a:off x="263313" y="3076920"/>
                <a:ext cx="7783405" cy="579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24006" indent="-324006">
                  <a:lnSpc>
                    <a:spcPct val="150000"/>
                  </a:lnSpc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 smtClean="0">
                            <a:solidFill>
                              <a:srgbClr val="0000FE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solidFill>
                              <a:srgbClr val="0000FE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00FE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2400" i="1">
                            <a:solidFill>
                              <a:srgbClr val="0000FE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2400" i="1">
                        <a:solidFill>
                          <a:srgbClr val="0000FE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direct</a:t>
                </a:r>
                <a:r>
                  <a:rPr lang="zh-CN" altLang="en-US" sz="2400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search</a:t>
                </a:r>
                <a:r>
                  <a:rPr lang="zh-CN" altLang="en-US" sz="2400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2400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full</a:t>
                </a:r>
                <a:r>
                  <a:rPr lang="zh-CN" altLang="en-US" sz="2400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err="1">
                    <a:solidFill>
                      <a:srgbClr val="0432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LHCb</a:t>
                </a:r>
                <a:r>
                  <a:rPr lang="zh-CN" altLang="en-US" sz="2400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data</a:t>
                </a: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8056272-809C-EE4D-8CC8-170A1B4CF3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13" y="3076920"/>
                <a:ext cx="7783405" cy="579967"/>
              </a:xfrm>
              <a:prstGeom prst="rect">
                <a:avLst/>
              </a:prstGeom>
              <a:blipFill>
                <a:blip r:embed="rId7"/>
                <a:stretch>
                  <a:fillRect l="-977" b="-2391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EFD4DFB0-8193-DC42-A606-BF53BB70F0CC}"/>
              </a:ext>
            </a:extLst>
          </p:cNvPr>
          <p:cNvGrpSpPr/>
          <p:nvPr/>
        </p:nvGrpSpPr>
        <p:grpSpPr>
          <a:xfrm>
            <a:off x="4655037" y="3622924"/>
            <a:ext cx="4241439" cy="2482984"/>
            <a:chOff x="3946798" y="3670397"/>
            <a:chExt cx="4241439" cy="248298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C87E3DF-DD0D-D344-B756-07DBF39497A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46798" y="3794629"/>
              <a:ext cx="3708000" cy="2358752"/>
              <a:chOff x="3645255" y="3846278"/>
              <a:chExt cx="4171569" cy="265364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6043EF5-840A-5844-B802-8BFCB64AD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45255" y="3846278"/>
                <a:ext cx="4171569" cy="265364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A563F2BD-E008-264E-9AC3-7F3A57F87307}"/>
                      </a:ext>
                    </a:extLst>
                  </p:cNvPr>
                  <p:cNvSpPr txBox="1"/>
                  <p:nvPr/>
                </p:nvSpPr>
                <p:spPr>
                  <a:xfrm>
                    <a:off x="4113550" y="5230801"/>
                    <a:ext cx="1160385" cy="34625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zh-CN" sz="1400" dirty="0">
                        <a:solidFill>
                          <a:srgbClr val="FF2222"/>
                        </a:solidFill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rPr>
                      <a:t>SELEX</a:t>
                    </a:r>
                    <a:r>
                      <a:rPr kumimoji="1" lang="zh-CN" altLang="en-US" sz="1400" dirty="0">
                        <a:solidFill>
                          <a:srgbClr val="FF2222"/>
                        </a:solidFill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sz="1400" i="1">
                                <a:solidFill>
                                  <a:srgbClr val="FF2222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400">
                                <a:solidFill>
                                  <a:srgbClr val="FF2222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Ξ</m:t>
                            </m:r>
                          </m:e>
                          <m:sub>
                            <m:r>
                              <a:rPr kumimoji="1" lang="en-US" altLang="zh-CN" sz="1400" i="1">
                                <a:solidFill>
                                  <a:srgbClr val="FF2222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𝑐𝑐</m:t>
                            </m:r>
                          </m:sub>
                          <m:sup>
                            <m:r>
                              <a:rPr kumimoji="1" lang="en-US" altLang="zh-CN" sz="1400" i="1">
                                <a:solidFill>
                                  <a:srgbClr val="FF2222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</m:oMath>
                    </a14:m>
                    <a:endParaRPr kumimoji="1" lang="en-CN" sz="1600" dirty="0">
                      <a:solidFill>
                        <a:srgbClr val="FF2222"/>
                      </a:solidFill>
                      <a:latin typeface="SimHei" panose="02010609060101010101" pitchFamily="49" charset="-122"/>
                      <a:ea typeface="SimHei" panose="02010609060101010101" pitchFamily="49" charset="-122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A563F2BD-E008-264E-9AC3-7F3A57F873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13550" y="5230801"/>
                    <a:ext cx="1160385" cy="34625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439" t="-4000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51DB8FB1-2B21-C943-957D-360B7EB15C7D}"/>
                      </a:ext>
                    </a:extLst>
                  </p:cNvPr>
                  <p:cNvSpPr txBox="1"/>
                  <p:nvPr/>
                </p:nvSpPr>
                <p:spPr>
                  <a:xfrm>
                    <a:off x="6166061" y="5201617"/>
                    <a:ext cx="1106212" cy="34625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zh-CN" sz="1400" dirty="0">
                        <a:solidFill>
                          <a:srgbClr val="0000FE"/>
                        </a:solidFill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rPr>
                      <a:t>LHCb</a:t>
                    </a:r>
                    <a:r>
                      <a:rPr kumimoji="1" lang="zh-CN" altLang="en-US" sz="1400" dirty="0">
                        <a:solidFill>
                          <a:srgbClr val="0000FE"/>
                        </a:solidFill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sz="1400" i="1">
                                <a:solidFill>
                                  <a:srgbClr val="0000FE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400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Ξ</m:t>
                            </m:r>
                          </m:e>
                          <m:sub>
                            <m:r>
                              <a:rPr kumimoji="1" lang="en-US" altLang="zh-CN" sz="1400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𝑐𝑐</m:t>
                            </m:r>
                          </m:sub>
                          <m:sup>
                            <m:r>
                              <a:rPr kumimoji="1" lang="en-US" altLang="zh-CN" sz="1400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  <m:r>
                              <a:rPr kumimoji="1" lang="en-US" altLang="zh-CN" sz="1400" b="0" i="1" smtClean="0">
                                <a:solidFill>
                                  <a:srgbClr val="0000FE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</m:oMath>
                    </a14:m>
                    <a:endParaRPr kumimoji="1" lang="en-CN" sz="1400" dirty="0">
                      <a:latin typeface="SimHei" panose="02010609060101010101" pitchFamily="49" charset="-122"/>
                      <a:ea typeface="SimHei" panose="02010609060101010101" pitchFamily="49" charset="-122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51DB8FB1-2B21-C943-957D-360B7EB15C7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66061" y="5201617"/>
                    <a:ext cx="1106212" cy="34625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266" t="-3846" b="-19231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2F82992-B678-5742-96B0-87C81800D419}"/>
                </a:ext>
              </a:extLst>
            </p:cNvPr>
            <p:cNvSpPr/>
            <p:nvPr/>
          </p:nvSpPr>
          <p:spPr>
            <a:xfrm>
              <a:off x="4681875" y="3670397"/>
              <a:ext cx="350636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Sci. China-Phys. Mech. Astron. 63, 221062 (2020)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CD47E39-1C7C-3E40-AB3B-0D32A3209E87}"/>
                  </a:ext>
                </a:extLst>
              </p:cNvPr>
              <p:cNvSpPr txBox="1"/>
              <p:nvPr/>
            </p:nvSpPr>
            <p:spPr>
              <a:xfrm>
                <a:off x="397502" y="3764775"/>
                <a:ext cx="40269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Local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 err="1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signif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.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of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3.1</a:t>
                </a:r>
                <a14:m>
                  <m:oMath xmlns:m="http://schemas.openxmlformats.org/officeDocument/2006/math">
                    <m:r>
                      <a:rPr kumimoji="1"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at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3620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MeV/</a:t>
                </a:r>
                <a:r>
                  <a:rPr kumimoji="1" lang="en-US" altLang="zh-CN" sz="2000" i="1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c</a:t>
                </a:r>
                <a:r>
                  <a:rPr kumimoji="1" lang="en-US" altLang="zh-CN" sz="2000" baseline="30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2</a:t>
                </a:r>
                <a:endParaRPr kumimoji="1" lang="en-CN" sz="2000" baseline="300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CD47E39-1C7C-3E40-AB3B-0D32A3209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502" y="3764775"/>
                <a:ext cx="4026936" cy="400110"/>
              </a:xfrm>
              <a:prstGeom prst="rect">
                <a:avLst/>
              </a:prstGeom>
              <a:blipFill>
                <a:blip r:embed="rId11"/>
                <a:stretch>
                  <a:fillRect l="-1572" t="-9375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ADB462CB-51A1-E04B-97AB-D2DAB68AB764}"/>
              </a:ext>
            </a:extLst>
          </p:cNvPr>
          <p:cNvGrpSpPr/>
          <p:nvPr/>
        </p:nvGrpSpPr>
        <p:grpSpPr>
          <a:xfrm>
            <a:off x="397502" y="4318430"/>
            <a:ext cx="4075690" cy="1149691"/>
            <a:chOff x="446903" y="4472009"/>
            <a:chExt cx="4075690" cy="11496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40EE911-8D5B-A144-8C4F-70143066F76B}"/>
                    </a:ext>
                  </a:extLst>
                </p:cNvPr>
                <p:cNvSpPr txBox="1"/>
                <p:nvPr/>
              </p:nvSpPr>
              <p:spPr>
                <a:xfrm>
                  <a:off x="586131" y="5221590"/>
                  <a:ext cx="39364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20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for</a:t>
                  </a:r>
                  <a:r>
                    <a:rPr kumimoji="1" lang="zh-CN" altLang="en-US" sz="20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zh-CN" sz="2000" i="1"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kumimoji="1" lang="en-US" altLang="zh-CN" sz="20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3620</a:t>
                  </a:r>
                  <a:r>
                    <a:rPr kumimoji="1" lang="zh-CN" altLang="en-US" sz="20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20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MeV/</a:t>
                  </a:r>
                  <a:r>
                    <a:rPr kumimoji="1" lang="en-US" altLang="zh-CN" sz="2000" i="1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c</a:t>
                  </a:r>
                  <a:r>
                    <a:rPr kumimoji="1" lang="en-US" altLang="zh-CN" sz="2000" baseline="300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2</a:t>
                  </a:r>
                  <a:r>
                    <a:rPr kumimoji="1" lang="zh-CN" altLang="en-US" sz="2000" baseline="300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20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and</a:t>
                  </a:r>
                  <a:r>
                    <a:rPr kumimoji="1" lang="zh-CN" altLang="en-US" sz="20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zh-CN" altLang="en-US" sz="2000" i="1" smtClean="0"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m:t>𝜏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m:t>=80</m:t>
                      </m:r>
                    </m:oMath>
                  </a14:m>
                  <a:r>
                    <a:rPr kumimoji="1" lang="zh-CN" altLang="en-US" sz="2000" dirty="0">
                      <a:latin typeface="SimHei" panose="02010609060101010101" pitchFamily="49" charset="-122"/>
                      <a:ea typeface="SimHei" panose="02010609060101010101" pitchFamily="49" charset="-122"/>
                      <a:cs typeface="Times New Roman" charset="0"/>
                    </a:rPr>
                    <a:t> </a:t>
                  </a:r>
                  <a:r>
                    <a:rPr kumimoji="1" lang="en-US" altLang="zh-CN" sz="2000" dirty="0"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fs</a:t>
                  </a:r>
                  <a:endParaRPr kumimoji="1" lang="en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40EE911-8D5B-A144-8C4F-70143066F7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131" y="5221590"/>
                  <a:ext cx="3936462" cy="400110"/>
                </a:xfrm>
                <a:prstGeom prst="rect">
                  <a:avLst/>
                </a:prstGeom>
                <a:blipFill>
                  <a:blip r:embed="rId12"/>
                  <a:stretch>
                    <a:fillRect l="-1608" t="-3030" r="-643" b="-27273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6311573C-83E2-6445-AF60-A391DDB3EBBB}"/>
                    </a:ext>
                  </a:extLst>
                </p:cNvPr>
                <p:cNvSpPr/>
                <p:nvPr/>
              </p:nvSpPr>
              <p:spPr>
                <a:xfrm>
                  <a:off x="446903" y="4472009"/>
                  <a:ext cx="3724096" cy="68935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fPr>
                          <m:num>
                            <m:r>
                              <a:rPr kumimoji="1" lang="en-US" altLang="zh-CN" sz="18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kumimoji="1"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𝑐𝑐</m:t>
                                    </m:r>
                                  </m:sub>
                                  <m:sup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kumimoji="1"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1"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a:rPr kumimoji="1" lang="en-US" altLang="zh-CN" sz="18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kumimoji="1"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𝑐𝑐</m:t>
                                    </m:r>
                                  </m:sub>
                                  <m:sup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  <m:r>
                                      <a:rPr kumimoji="1"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kumimoji="1"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1"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1" lang="en-US" altLang="zh-CN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d>
                          </m:den>
                        </m:f>
                        <m:r>
                          <a:rPr kumimoji="1"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&lt;0.6</m:t>
                        </m:r>
                        <m:r>
                          <a:rPr kumimoji="1" lang="zh-CN" alt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(95%)</m:t>
                        </m:r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6311573C-83E2-6445-AF60-A391DDB3EB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903" y="4472009"/>
                  <a:ext cx="3724096" cy="68935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4285D0E-95BF-E043-B542-091E09721A82}"/>
                  </a:ext>
                </a:extLst>
              </p:cNvPr>
              <p:cNvSpPr txBox="1"/>
              <p:nvPr/>
            </p:nvSpPr>
            <p:spPr>
              <a:xfrm>
                <a:off x="479640" y="5642503"/>
                <a:ext cx="39447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Very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small</a:t>
                </a:r>
                <a14:m>
                  <m:oMath xmlns:m="http://schemas.openxmlformats.org/officeDocument/2006/math">
                    <m:r>
                      <a:rPr kumimoji="1" lang="zh-CN" altLang="en-US" sz="2000" b="0" i="0" smtClean="0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rPr>
                      <m:t>  </m:t>
                    </m:r>
                    <m:r>
                      <a:rPr kumimoji="1" lang="zh-CN" altLang="en-US" sz="2000" i="1">
                        <a:latin typeface="Cambria Math" panose="020405030504060302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rPr>
                      <m:t>𝜏</m:t>
                    </m:r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or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Br(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2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20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00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)</a:t>
                </a:r>
                <a:endParaRPr kumimoji="1" lang="en-CN" sz="2000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4285D0E-95BF-E043-B542-091E09721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40" y="5642503"/>
                <a:ext cx="3944798" cy="400110"/>
              </a:xfrm>
              <a:prstGeom prst="rect">
                <a:avLst/>
              </a:prstGeom>
              <a:blipFill>
                <a:blip r:embed="rId14"/>
                <a:stretch>
                  <a:fillRect l="-1603" t="-9375" r="-641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2867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C7B68-19FE-DF4A-96F9-5B5CE52A4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Solutions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nonperturbative</a:t>
            </a:r>
            <a:r>
              <a:rPr lang="zh-CN" altLang="en-US" dirty="0"/>
              <a:t> </a:t>
            </a:r>
            <a:r>
              <a:rPr lang="en-US" altLang="zh-CN" dirty="0"/>
              <a:t>QCD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6063A-2092-614F-9B35-115BF0011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466" y="1633811"/>
            <a:ext cx="4165600" cy="37292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1800" dirty="0"/>
              <a:t>Gell-Mann-Okubo</a:t>
            </a:r>
            <a:r>
              <a:rPr lang="zh-CN" altLang="en-US" sz="1800" dirty="0"/>
              <a:t> </a:t>
            </a:r>
            <a:r>
              <a:rPr lang="en-US" altLang="zh-CN" sz="1800" dirty="0"/>
              <a:t>formula</a:t>
            </a:r>
            <a:r>
              <a:rPr lang="zh-CN" altLang="en-US" sz="1800" dirty="0"/>
              <a:t> </a:t>
            </a:r>
            <a:r>
              <a:rPr lang="en-US" altLang="zh-CN" sz="1800" dirty="0"/>
              <a:t>for</a:t>
            </a:r>
            <a:r>
              <a:rPr lang="zh-CN" altLang="en-US" sz="1800" dirty="0"/>
              <a:t> </a:t>
            </a:r>
            <a:r>
              <a:rPr lang="en-US" altLang="zh-CN" sz="1800" dirty="0"/>
              <a:t>masses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07448-D1B2-EC4D-9E30-18B181D8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6</a:t>
            </a:fld>
            <a:endParaRPr kumimoji="1"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31815-4498-0342-9272-41999A5CF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937" y="1944426"/>
            <a:ext cx="3386193" cy="60269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1527B7-4B61-7948-B351-D8620C61D004}"/>
              </a:ext>
            </a:extLst>
          </p:cNvPr>
          <p:cNvSpPr txBox="1">
            <a:spLocks/>
          </p:cNvSpPr>
          <p:nvPr/>
        </p:nvSpPr>
        <p:spPr>
          <a:xfrm>
            <a:off x="70450" y="697201"/>
            <a:ext cx="5428650" cy="372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Lattice</a:t>
            </a:r>
            <a:r>
              <a:rPr lang="zh-CN" altLang="en-US" dirty="0"/>
              <a:t> </a:t>
            </a:r>
            <a:r>
              <a:rPr lang="en-US" altLang="zh-CN" dirty="0"/>
              <a:t>QCD:</a:t>
            </a:r>
            <a:r>
              <a:rPr lang="zh-CN" altLang="en-US" dirty="0"/>
              <a:t> </a:t>
            </a:r>
            <a:r>
              <a:rPr lang="en-US" altLang="zh-CN" dirty="0"/>
              <a:t>limited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cases</a:t>
            </a:r>
            <a:r>
              <a:rPr lang="zh-CN" altLang="en-US" dirty="0"/>
              <a:t> </a:t>
            </a:r>
            <a:r>
              <a:rPr lang="en-US" altLang="zh-CN" dirty="0"/>
              <a:t>till</a:t>
            </a:r>
            <a:r>
              <a:rPr lang="zh-CN" altLang="en-US" dirty="0"/>
              <a:t> </a:t>
            </a:r>
            <a:r>
              <a:rPr lang="en-US" altLang="zh-CN" dirty="0"/>
              <a:t>now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04B711C-621E-1441-BFC8-26CC16EE8F81}"/>
              </a:ext>
            </a:extLst>
          </p:cNvPr>
          <p:cNvGrpSpPr/>
          <p:nvPr/>
        </p:nvGrpSpPr>
        <p:grpSpPr>
          <a:xfrm>
            <a:off x="6346082" y="709902"/>
            <a:ext cx="2074018" cy="1322593"/>
            <a:chOff x="6346082" y="709902"/>
            <a:chExt cx="2074018" cy="1322593"/>
          </a:xfrm>
        </p:grpSpPr>
        <p:pic>
          <p:nvPicPr>
            <p:cNvPr id="2050" name="Picture 2" descr="See the source image">
              <a:extLst>
                <a:ext uri="{FF2B5EF4-FFF2-40B4-BE49-F238E27FC236}">
                  <a16:creationId xmlns:a16="http://schemas.microsoft.com/office/drawing/2014/main" id="{2E5BE1AA-1E4B-D04E-9E2B-734A24115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6082" y="709902"/>
              <a:ext cx="1322593" cy="1322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7993166-E3D9-CA4E-9E42-94E330594559}"/>
                    </a:ext>
                  </a:extLst>
                </p:cNvPr>
                <p:cNvSpPr txBox="1"/>
                <p:nvPr/>
              </p:nvSpPr>
              <p:spPr>
                <a:xfrm>
                  <a:off x="7416800" y="729334"/>
                  <a:ext cx="1003300" cy="388889"/>
                </a:xfrm>
                <a:prstGeom prst="rect">
                  <a:avLst/>
                </a:prstGeom>
                <a:noFill/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 sz="1800" b="0" i="0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QCD</m:t>
                            </m:r>
                          </m:sub>
                        </m:sSub>
                      </m:oMath>
                    </m:oMathPara>
                  </a14:m>
                  <a:endParaRPr kumimoji="1" lang="en-CN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7993166-E3D9-CA4E-9E42-94E3305945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6800" y="729334"/>
                  <a:ext cx="1003300" cy="388889"/>
                </a:xfrm>
                <a:prstGeom prst="rect">
                  <a:avLst/>
                </a:prstGeom>
                <a:blipFill>
                  <a:blip r:embed="rId5"/>
                  <a:stretch>
                    <a:fillRect b="-12903"/>
                  </a:stretch>
                </a:blipFill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CDC2B1-25D8-F044-AA12-284BC4B90D0F}"/>
              </a:ext>
            </a:extLst>
          </p:cNvPr>
          <p:cNvSpPr txBox="1">
            <a:spLocks/>
          </p:cNvSpPr>
          <p:nvPr/>
        </p:nvSpPr>
        <p:spPr>
          <a:xfrm>
            <a:off x="70449" y="1250793"/>
            <a:ext cx="2300084" cy="372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Models</a:t>
            </a:r>
            <a:r>
              <a:rPr lang="zh-CN" altLang="en-US" dirty="0"/>
              <a:t> </a:t>
            </a:r>
            <a:r>
              <a:rPr lang="en-US" altLang="zh-CN" dirty="0"/>
              <a:t>(examples)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CED60A4-C733-234F-925A-2A3397FF6184}"/>
              </a:ext>
            </a:extLst>
          </p:cNvPr>
          <p:cNvSpPr txBox="1">
            <a:spLocks/>
          </p:cNvSpPr>
          <p:nvPr/>
        </p:nvSpPr>
        <p:spPr>
          <a:xfrm>
            <a:off x="359463" y="2481515"/>
            <a:ext cx="6413499" cy="372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zh-CN" sz="1800" dirty="0"/>
              <a:t>Nonrelativistic</a:t>
            </a:r>
            <a:r>
              <a:rPr lang="zh-CN" altLang="en-US" sz="1800" dirty="0"/>
              <a:t> </a:t>
            </a:r>
            <a:r>
              <a:rPr lang="en-US" altLang="zh-CN" sz="1800" dirty="0"/>
              <a:t>QCD</a:t>
            </a:r>
            <a:r>
              <a:rPr lang="zh-CN" altLang="en-US" sz="1800" dirty="0"/>
              <a:t> </a:t>
            </a:r>
            <a:r>
              <a:rPr lang="en-US" altLang="zh-CN" sz="1800" dirty="0"/>
              <a:t>for</a:t>
            </a:r>
            <a:r>
              <a:rPr lang="zh-CN" altLang="en-US" sz="1800" dirty="0"/>
              <a:t> </a:t>
            </a:r>
            <a:r>
              <a:rPr lang="en-US" altLang="zh-CN" sz="1800" dirty="0"/>
              <a:t>heavy</a:t>
            </a:r>
            <a:r>
              <a:rPr lang="zh-CN" altLang="en-US" sz="1800" dirty="0"/>
              <a:t> </a:t>
            </a:r>
            <a:r>
              <a:rPr lang="en-US" altLang="zh-CN" sz="1800" dirty="0"/>
              <a:t>quarkonium</a:t>
            </a:r>
            <a:r>
              <a:rPr lang="zh-CN" altLang="en-US" sz="1800" dirty="0"/>
              <a:t> </a:t>
            </a:r>
            <a:r>
              <a:rPr lang="en-US" altLang="zh-CN" sz="1800" dirty="0"/>
              <a:t>production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AF2914-BE12-E64D-87EB-F9FE1392D89C}"/>
                  </a:ext>
                </a:extLst>
              </p:cNvPr>
              <p:cNvSpPr txBox="1"/>
              <p:nvPr/>
            </p:nvSpPr>
            <p:spPr>
              <a:xfrm>
                <a:off x="1046140" y="2762741"/>
                <a:ext cx="5019644" cy="672172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𝑔𝑔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→</m:t>
                      </m:r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  <m:acc>
                                <m:accPr>
                                  <m:chr m:val="̅"/>
                                  <m:ctrlP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{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kumimoji="1" lang="en-US" altLang="zh-CN" sz="1800" b="0" i="0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color</m:t>
                          </m:r>
                          <m:r>
                            <a:rPr kumimoji="1" lang="en-US" altLang="zh-CN" sz="1800" b="0" i="0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kumimoji="1" lang="zh-CN" altLang="en-US" sz="1800" b="0" i="0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1" lang="en-US" altLang="zh-CN" sz="1800" b="0" i="0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spin</m:t>
                          </m:r>
                          <m:r>
                            <a:rPr kumimoji="1" lang="en-US" altLang="zh-CN" sz="1800" b="0" i="0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…}</m:t>
                          </m:r>
                        </m:sub>
                      </m:sSub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→</m:t>
                      </m:r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𝑄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</m:e>
                          </m:acc>
                        </m:sub>
                      </m:sSub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panose="02020603050405020304" pitchFamily="18" charset="0"/>
                                    </a:rPr>
                                    <m:t>𝒪</m:t>
                                  </m:r>
                                </m:e>
                                <m:sub>
                                  <m: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sup>
                              </m:sSubSup>
                            </m:e>
                          </m:d>
                          <m:sSub>
                            <m:sSubPr>
                              <m:ctrlP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𝑄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b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kumimoji="1" lang="en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AF2914-BE12-E64D-87EB-F9FE1392D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40" y="2762741"/>
                <a:ext cx="5019644" cy="672172"/>
              </a:xfrm>
              <a:prstGeom prst="rect">
                <a:avLst/>
              </a:prstGeom>
              <a:blipFill>
                <a:blip r:embed="rId6"/>
                <a:stretch>
                  <a:fillRect t="-144444" b="-200000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C46BFAB-78BF-3242-BF84-8346B7179393}"/>
              </a:ext>
            </a:extLst>
          </p:cNvPr>
          <p:cNvSpPr txBox="1">
            <a:spLocks/>
          </p:cNvSpPr>
          <p:nvPr/>
        </p:nvSpPr>
        <p:spPr>
          <a:xfrm>
            <a:off x="323813" y="4272484"/>
            <a:ext cx="6413499" cy="372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zh-CN" sz="1800" dirty="0"/>
              <a:t>Interaction</a:t>
            </a:r>
            <a:r>
              <a:rPr lang="zh-CN" altLang="en-US" sz="1800" dirty="0"/>
              <a:t> </a:t>
            </a:r>
            <a:r>
              <a:rPr lang="en-US" altLang="zh-CN" sz="1800" dirty="0"/>
              <a:t>inside</a:t>
            </a:r>
            <a:r>
              <a:rPr lang="zh-CN" altLang="en-US" sz="1800" dirty="0"/>
              <a:t> </a:t>
            </a:r>
            <a:r>
              <a:rPr lang="en-US" altLang="zh-CN" sz="1800" dirty="0"/>
              <a:t>hadrons</a:t>
            </a:r>
            <a:r>
              <a:rPr lang="zh-CN" altLang="en-US" sz="1800" dirty="0"/>
              <a:t> </a:t>
            </a:r>
            <a:r>
              <a:rPr lang="en-US" altLang="zh-CN" sz="1800" dirty="0"/>
              <a:t>and</a:t>
            </a:r>
            <a:r>
              <a:rPr lang="zh-CN" altLang="en-US" sz="1800" dirty="0"/>
              <a:t> </a:t>
            </a:r>
            <a:r>
              <a:rPr lang="en-US" altLang="zh-CN" sz="1800" dirty="0"/>
              <a:t>hadron</a:t>
            </a:r>
            <a:r>
              <a:rPr lang="zh-CN" altLang="en-US" sz="1800" dirty="0"/>
              <a:t> </a:t>
            </a:r>
            <a:r>
              <a:rPr lang="en-US" altLang="zh-CN" sz="1800" dirty="0"/>
              <a:t>structure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D8B88C-0826-4943-AEC7-B8DFC5E588BA}"/>
              </a:ext>
            </a:extLst>
          </p:cNvPr>
          <p:cNvSpPr txBox="1"/>
          <p:nvPr/>
        </p:nvSpPr>
        <p:spPr>
          <a:xfrm>
            <a:off x="6115611" y="2989648"/>
            <a:ext cx="2049527" cy="276999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PRL</a:t>
            </a:r>
            <a:r>
              <a:rPr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108 (2012) 242004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9281D72-1AC6-E448-9961-E23BFB34A8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146" y="4578615"/>
            <a:ext cx="4395773" cy="55915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227A2B0-CE57-8849-875C-9FFAF7931487}"/>
              </a:ext>
            </a:extLst>
          </p:cNvPr>
          <p:cNvSpPr txBox="1"/>
          <p:nvPr/>
        </p:nvSpPr>
        <p:spPr>
          <a:xfrm>
            <a:off x="5703690" y="4712909"/>
            <a:ext cx="2461448" cy="276999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sz="1200" dirty="0" err="1"/>
              <a:t>Prog.Part.Nucl.Phys</a:t>
            </a:r>
            <a:r>
              <a:rPr lang="en-US" sz="1200" dirty="0"/>
              <a:t>. 107 (2019) 237</a:t>
            </a:r>
            <a:endParaRPr lang="en-CN" sz="12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2C0C77-B60F-FC4F-B34E-5919A935171F}"/>
              </a:ext>
            </a:extLst>
          </p:cNvPr>
          <p:cNvGrpSpPr/>
          <p:nvPr/>
        </p:nvGrpSpPr>
        <p:grpSpPr>
          <a:xfrm>
            <a:off x="836784" y="5183266"/>
            <a:ext cx="5469224" cy="469587"/>
            <a:chOff x="878908" y="5283979"/>
            <a:chExt cx="5469224" cy="46958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C133026-EB11-834B-B7E6-15731DEB8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16825" y="5283979"/>
              <a:ext cx="3883876" cy="46958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F80BF51-83AA-2A4C-9F9E-3156D9082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8908" y="5378853"/>
              <a:ext cx="785114" cy="29547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DE1BD66-D9CB-7247-8851-9C00FD94E769}"/>
                    </a:ext>
                  </a:extLst>
                </p:cNvPr>
                <p:cNvSpPr txBox="1"/>
                <p:nvPr/>
              </p:nvSpPr>
              <p:spPr>
                <a:xfrm>
                  <a:off x="5558257" y="5325833"/>
                  <a:ext cx="789875" cy="369332"/>
                </a:xfrm>
                <a:prstGeom prst="rect">
                  <a:avLst/>
                </a:prstGeom>
                <a:noFill/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+⋯</m:t>
                        </m:r>
                      </m:oMath>
                    </m:oMathPara>
                  </a14:m>
                  <a:endParaRPr kumimoji="1" lang="en-CN" sz="1800" b="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DE1BD66-D9CB-7247-8851-9C00FD94E7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8257" y="5325833"/>
                  <a:ext cx="789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07914AD-5AA2-F24D-BA21-FC1C241E8D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28225" y="3417382"/>
            <a:ext cx="1268799" cy="74864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2C6DB2A-42C4-3D46-800F-93E478771563}"/>
              </a:ext>
            </a:extLst>
          </p:cNvPr>
          <p:cNvSpPr txBox="1"/>
          <p:nvPr/>
        </p:nvSpPr>
        <p:spPr>
          <a:xfrm>
            <a:off x="5046259" y="4166021"/>
            <a:ext cx="2422864" cy="276999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sz="1200" dirty="0" err="1"/>
              <a:t>Phys.Rev.Lett</a:t>
            </a:r>
            <a:r>
              <a:rPr lang="en-US" sz="1200" dirty="0"/>
              <a:t>. 121 (2018) 202001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E0E8C4D8-9D9B-BD4B-BAD6-A76F424F34BD}"/>
              </a:ext>
            </a:extLst>
          </p:cNvPr>
          <p:cNvSpPr txBox="1">
            <a:spLocks/>
          </p:cNvSpPr>
          <p:nvPr/>
        </p:nvSpPr>
        <p:spPr>
          <a:xfrm>
            <a:off x="359462" y="3361612"/>
            <a:ext cx="6413499" cy="372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CN" altLang="zh-CN" sz="1800" dirty="0"/>
              <a:t>H</a:t>
            </a:r>
            <a:r>
              <a:rPr lang="en-US" altLang="zh-CN" sz="1800" dirty="0" err="1"/>
              <a:t>eavy</a:t>
            </a:r>
            <a:r>
              <a:rPr lang="zh-CN" altLang="en-US" sz="1800" dirty="0"/>
              <a:t> </a:t>
            </a:r>
            <a:r>
              <a:rPr lang="en-US" altLang="zh-CN" sz="1800" dirty="0"/>
              <a:t>quark</a:t>
            </a:r>
            <a:r>
              <a:rPr lang="zh-CN" altLang="en-US" sz="1800" dirty="0"/>
              <a:t> </a:t>
            </a:r>
            <a:r>
              <a:rPr lang="en-US" altLang="zh-CN" sz="1800" dirty="0"/>
              <a:t>effective</a:t>
            </a:r>
            <a:r>
              <a:rPr lang="zh-CN" altLang="en-US" sz="1800" dirty="0"/>
              <a:t> </a:t>
            </a:r>
            <a:r>
              <a:rPr lang="en-US" altLang="zh-CN" sz="1800" dirty="0"/>
              <a:t>theory</a:t>
            </a:r>
            <a:r>
              <a:rPr lang="zh-CN" altLang="en-US" sz="1800" dirty="0"/>
              <a:t> </a:t>
            </a:r>
            <a:r>
              <a:rPr lang="en-US" altLang="zh-CN" sz="1800" dirty="0"/>
              <a:t>for</a:t>
            </a:r>
            <a:r>
              <a:rPr lang="zh-CN" altLang="en-US" sz="1800" dirty="0"/>
              <a:t> </a:t>
            </a:r>
            <a:r>
              <a:rPr lang="en-US" altLang="zh-CN" sz="1800" dirty="0"/>
              <a:t>decay</a:t>
            </a:r>
            <a:r>
              <a:rPr lang="zh-CN" altLang="en-US" sz="1800" dirty="0"/>
              <a:t> </a:t>
            </a:r>
            <a:r>
              <a:rPr lang="en-US" altLang="zh-CN" sz="1800" dirty="0"/>
              <a:t>form</a:t>
            </a:r>
            <a:r>
              <a:rPr lang="zh-CN" altLang="en-US" sz="1800" dirty="0"/>
              <a:t> </a:t>
            </a:r>
            <a:r>
              <a:rPr lang="en-US" altLang="zh-CN" sz="1800" dirty="0"/>
              <a:t>factors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AF0562-C3B5-D841-B330-6BDF56A8FB68}"/>
              </a:ext>
            </a:extLst>
          </p:cNvPr>
          <p:cNvGrpSpPr/>
          <p:nvPr/>
        </p:nvGrpSpPr>
        <p:grpSpPr>
          <a:xfrm>
            <a:off x="762107" y="3794961"/>
            <a:ext cx="5963477" cy="377200"/>
            <a:chOff x="809042" y="4026613"/>
            <a:chExt cx="5963477" cy="3772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1B07D5D-9583-264C-BF24-8505B9FF3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09042" y="4026613"/>
              <a:ext cx="2081335" cy="3772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AF1E18C-FD2D-CB4A-AA5C-F5E0A99EF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51463" y="4044626"/>
              <a:ext cx="3821056" cy="35568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580CE9E-3541-DF4A-8876-46D80FE576C5}"/>
                </a:ext>
              </a:extLst>
            </p:cNvPr>
            <p:cNvSpPr txBox="1"/>
            <p:nvPr/>
          </p:nvSpPr>
          <p:spPr>
            <a:xfrm>
              <a:off x="2133480" y="4093489"/>
              <a:ext cx="252000" cy="276999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kumimoji="1" lang="en-US" altLang="zh-CN" sz="1800" b="0" i="1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B</a:t>
              </a:r>
              <a:endParaRPr kumimoji="1" lang="en-CN" sz="1800" b="0" i="1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0BC18E3-4D40-BD4D-B474-0FFB794C665D}"/>
                </a:ext>
              </a:extLst>
            </p:cNvPr>
            <p:cNvSpPr txBox="1"/>
            <p:nvPr/>
          </p:nvSpPr>
          <p:spPr>
            <a:xfrm>
              <a:off x="896419" y="4093489"/>
              <a:ext cx="216000" cy="276999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kumimoji="1" lang="en-US" altLang="zh-CN" sz="1800" i="1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D</a:t>
              </a:r>
              <a:endParaRPr kumimoji="1" lang="en-CN" sz="1800" b="0" i="1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D323DB17-C057-0448-BB6E-D123E55460EC}"/>
              </a:ext>
            </a:extLst>
          </p:cNvPr>
          <p:cNvSpPr txBox="1"/>
          <p:nvPr/>
        </p:nvSpPr>
        <p:spPr>
          <a:xfrm>
            <a:off x="6051136" y="5298735"/>
            <a:ext cx="2374495" cy="276999"/>
          </a:xfrm>
          <a:prstGeom prst="rect">
            <a:avLst/>
          </a:prstGeom>
          <a:noFill/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sz="1200" dirty="0" err="1"/>
              <a:t>Rev.Mod.Phys</a:t>
            </a:r>
            <a:r>
              <a:rPr lang="en-US" sz="1200" dirty="0"/>
              <a:t>. 90 (2018) 015004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48E8A15-4806-BD47-BE48-43B707873303}"/>
              </a:ext>
            </a:extLst>
          </p:cNvPr>
          <p:cNvGrpSpPr/>
          <p:nvPr/>
        </p:nvGrpSpPr>
        <p:grpSpPr>
          <a:xfrm>
            <a:off x="99159" y="2059032"/>
            <a:ext cx="5816908" cy="4109540"/>
            <a:chOff x="99159" y="2059032"/>
            <a:chExt cx="5816908" cy="410954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8BF8BB9-1234-8D4E-A6DD-198AD3E986E9}"/>
                </a:ext>
              </a:extLst>
            </p:cNvPr>
            <p:cNvGrpSpPr/>
            <p:nvPr/>
          </p:nvGrpSpPr>
          <p:grpSpPr>
            <a:xfrm>
              <a:off x="1744328" y="2059032"/>
              <a:ext cx="3953779" cy="3452064"/>
              <a:chOff x="1745405" y="2274222"/>
              <a:chExt cx="3953779" cy="3452064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B3700DDD-47DD-6947-A28F-B99CB4B820EB}"/>
                  </a:ext>
                </a:extLst>
              </p:cNvPr>
              <p:cNvGrpSpPr/>
              <p:nvPr/>
            </p:nvGrpSpPr>
            <p:grpSpPr>
              <a:xfrm>
                <a:off x="1948581" y="2274222"/>
                <a:ext cx="3373881" cy="2928813"/>
                <a:chOff x="1951736" y="2442943"/>
                <a:chExt cx="3373881" cy="2928813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432C0B66-97B2-244C-94C6-5E7A57326812}"/>
                    </a:ext>
                  </a:extLst>
                </p:cNvPr>
                <p:cNvGrpSpPr/>
                <p:nvPr/>
              </p:nvGrpSpPr>
              <p:grpSpPr>
                <a:xfrm>
                  <a:off x="1951736" y="2442943"/>
                  <a:ext cx="3373881" cy="1239362"/>
                  <a:chOff x="1951736" y="2442943"/>
                  <a:chExt cx="3373881" cy="1239362"/>
                </a:xfrm>
              </p:grpSpPr>
              <p:sp>
                <p:nvSpPr>
                  <p:cNvPr id="13" name="Rounded Rectangle 12">
                    <a:extLst>
                      <a:ext uri="{FF2B5EF4-FFF2-40B4-BE49-F238E27FC236}">
                        <a16:creationId xmlns:a16="http://schemas.microsoft.com/office/drawing/2014/main" id="{B5B9329E-BAA7-3840-8ED8-3A8033F05FDA}"/>
                      </a:ext>
                    </a:extLst>
                  </p:cNvPr>
                  <p:cNvSpPr/>
                  <p:nvPr/>
                </p:nvSpPr>
                <p:spPr>
                  <a:xfrm>
                    <a:off x="1951736" y="2442943"/>
                    <a:ext cx="265176" cy="327229"/>
                  </a:xfrm>
                  <a:prstGeom prst="roundRect">
                    <a:avLst/>
                  </a:prstGeom>
                  <a:solidFill>
                    <a:srgbClr val="FF0000">
                      <a:alpha val="38227"/>
                    </a:srgbClr>
                  </a:solidFill>
                  <a:ln>
                    <a:noFill/>
                  </a:ln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endParaRPr lang="en-CN" sz="16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  <p:sp>
                <p:nvSpPr>
                  <p:cNvPr id="14" name="Rounded Rectangle 13">
                    <a:extLst>
                      <a:ext uri="{FF2B5EF4-FFF2-40B4-BE49-F238E27FC236}">
                        <a16:creationId xmlns:a16="http://schemas.microsoft.com/office/drawing/2014/main" id="{10EC8D15-9342-1846-8A6B-9F8ED7789EFE}"/>
                      </a:ext>
                    </a:extLst>
                  </p:cNvPr>
                  <p:cNvSpPr/>
                  <p:nvPr/>
                </p:nvSpPr>
                <p:spPr>
                  <a:xfrm>
                    <a:off x="2374765" y="2442943"/>
                    <a:ext cx="265176" cy="327229"/>
                  </a:xfrm>
                  <a:prstGeom prst="roundRect">
                    <a:avLst/>
                  </a:prstGeom>
                  <a:solidFill>
                    <a:srgbClr val="FF0000">
                      <a:alpha val="38227"/>
                    </a:srgbClr>
                  </a:solidFill>
                  <a:ln>
                    <a:noFill/>
                  </a:ln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endParaRPr lang="en-CN" sz="16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  <p:sp>
                <p:nvSpPr>
                  <p:cNvPr id="15" name="Rounded Rectangle 14">
                    <a:extLst>
                      <a:ext uri="{FF2B5EF4-FFF2-40B4-BE49-F238E27FC236}">
                        <a16:creationId xmlns:a16="http://schemas.microsoft.com/office/drawing/2014/main" id="{7383FCEF-E316-574B-8C19-D845458CA1E3}"/>
                      </a:ext>
                    </a:extLst>
                  </p:cNvPr>
                  <p:cNvSpPr/>
                  <p:nvPr/>
                </p:nvSpPr>
                <p:spPr>
                  <a:xfrm>
                    <a:off x="2969327" y="2447825"/>
                    <a:ext cx="265176" cy="327229"/>
                  </a:xfrm>
                  <a:prstGeom prst="roundRect">
                    <a:avLst/>
                  </a:prstGeom>
                  <a:solidFill>
                    <a:srgbClr val="FF0000">
                      <a:alpha val="38227"/>
                    </a:srgbClr>
                  </a:solidFill>
                  <a:ln>
                    <a:noFill/>
                  </a:ln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endParaRPr lang="en-CN" sz="16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  <p:sp>
                <p:nvSpPr>
                  <p:cNvPr id="16" name="Rounded Rectangle 15">
                    <a:extLst>
                      <a:ext uri="{FF2B5EF4-FFF2-40B4-BE49-F238E27FC236}">
                        <a16:creationId xmlns:a16="http://schemas.microsoft.com/office/drawing/2014/main" id="{2B87BA5C-9477-904E-B24B-5B32FA7CD348}"/>
                      </a:ext>
                    </a:extLst>
                  </p:cNvPr>
                  <p:cNvSpPr/>
                  <p:nvPr/>
                </p:nvSpPr>
                <p:spPr>
                  <a:xfrm>
                    <a:off x="4889820" y="3246211"/>
                    <a:ext cx="435797" cy="436094"/>
                  </a:xfrm>
                  <a:prstGeom prst="roundRect">
                    <a:avLst/>
                  </a:prstGeom>
                  <a:solidFill>
                    <a:srgbClr val="FF0000">
                      <a:alpha val="38227"/>
                    </a:srgbClr>
                  </a:solidFill>
                  <a:ln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endParaRPr lang="en-CN" sz="16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p:grpSp>
            <p:sp>
              <p:nvSpPr>
                <p:cNvPr id="22" name="Rounded Rectangle 21">
                  <a:extLst>
                    <a:ext uri="{FF2B5EF4-FFF2-40B4-BE49-F238E27FC236}">
                      <a16:creationId xmlns:a16="http://schemas.microsoft.com/office/drawing/2014/main" id="{111F1655-8ED5-E84D-BB30-217028125DF1}"/>
                    </a:ext>
                  </a:extLst>
                </p:cNvPr>
                <p:cNvSpPr/>
                <p:nvPr/>
              </p:nvSpPr>
              <p:spPr>
                <a:xfrm>
                  <a:off x="3176264" y="4993205"/>
                  <a:ext cx="324000" cy="360984"/>
                </a:xfrm>
                <a:prstGeom prst="roundRect">
                  <a:avLst/>
                </a:prstGeom>
                <a:solidFill>
                  <a:srgbClr val="FF0000">
                    <a:alpha val="38227"/>
                  </a:srgbClr>
                </a:solidFill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E5D571AA-D252-FC40-920B-BBCFCA1D5F2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010614" y="5011756"/>
                  <a:ext cx="324000" cy="360000"/>
                </a:xfrm>
                <a:prstGeom prst="roundRect">
                  <a:avLst/>
                </a:prstGeom>
                <a:solidFill>
                  <a:srgbClr val="FF0000">
                    <a:alpha val="38227"/>
                  </a:srgbClr>
                </a:solidFill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en-CN" sz="16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54B50670-A164-234B-AD9E-C2AE9BA4D63D}"/>
                  </a:ext>
                </a:extLst>
              </p:cNvPr>
              <p:cNvSpPr/>
              <p:nvPr/>
            </p:nvSpPr>
            <p:spPr>
              <a:xfrm>
                <a:off x="4077082" y="4079670"/>
                <a:ext cx="217899" cy="276449"/>
              </a:xfrm>
              <a:prstGeom prst="roundRect">
                <a:avLst/>
              </a:prstGeom>
              <a:solidFill>
                <a:srgbClr val="FF0000">
                  <a:alpha val="38227"/>
                </a:srgbClr>
              </a:soli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E105F2B5-BE74-244F-B555-DA73E9DFB0B6}"/>
                  </a:ext>
                </a:extLst>
              </p:cNvPr>
              <p:cNvSpPr/>
              <p:nvPr/>
            </p:nvSpPr>
            <p:spPr>
              <a:xfrm>
                <a:off x="4779316" y="4084845"/>
                <a:ext cx="217899" cy="276449"/>
              </a:xfrm>
              <a:prstGeom prst="roundRect">
                <a:avLst/>
              </a:prstGeom>
              <a:solidFill>
                <a:srgbClr val="FF0000">
                  <a:alpha val="38227"/>
                </a:srgbClr>
              </a:soli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87DBF5ED-F692-D640-896B-681DB316F1B4}"/>
                  </a:ext>
                </a:extLst>
              </p:cNvPr>
              <p:cNvSpPr/>
              <p:nvPr/>
            </p:nvSpPr>
            <p:spPr>
              <a:xfrm>
                <a:off x="5481285" y="4081358"/>
                <a:ext cx="217899" cy="276449"/>
              </a:xfrm>
              <a:prstGeom prst="roundRect">
                <a:avLst/>
              </a:prstGeom>
              <a:solidFill>
                <a:srgbClr val="FF0000">
                  <a:alpha val="38227"/>
                </a:srgbClr>
              </a:soli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4C7E5860-D778-584F-A5F5-A585E89E8B7A}"/>
                  </a:ext>
                </a:extLst>
              </p:cNvPr>
              <p:cNvSpPr/>
              <p:nvPr/>
            </p:nvSpPr>
            <p:spPr>
              <a:xfrm>
                <a:off x="1745405" y="5356387"/>
                <a:ext cx="376311" cy="252000"/>
              </a:xfrm>
              <a:prstGeom prst="roundRect">
                <a:avLst/>
              </a:prstGeom>
              <a:solidFill>
                <a:srgbClr val="FF0000">
                  <a:alpha val="38227"/>
                </a:srgbClr>
              </a:soli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AD1C0187-DF68-1F41-8243-5DACFBEDDEDB}"/>
                  </a:ext>
                </a:extLst>
              </p:cNvPr>
              <p:cNvSpPr/>
              <p:nvPr/>
            </p:nvSpPr>
            <p:spPr>
              <a:xfrm>
                <a:off x="4325162" y="5474286"/>
                <a:ext cx="376311" cy="252000"/>
              </a:xfrm>
              <a:prstGeom prst="roundRect">
                <a:avLst/>
              </a:prstGeom>
              <a:solidFill>
                <a:srgbClr val="FF0000">
                  <a:alpha val="38227"/>
                </a:srgbClr>
              </a:soli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8D2A9C2F-81E4-E644-9262-073BA0589220}"/>
                </a:ext>
              </a:extLst>
            </p:cNvPr>
            <p:cNvSpPr txBox="1">
              <a:spLocks/>
            </p:cNvSpPr>
            <p:nvPr/>
          </p:nvSpPr>
          <p:spPr>
            <a:xfrm>
              <a:off x="99159" y="5795644"/>
              <a:ext cx="5816908" cy="3729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16004" indent="-216004" algn="l" defTabSz="864017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1pPr>
              <a:lvl2pPr marL="648012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Wingdings" pitchFamily="2" charset="2"/>
                <a:buChar char="Ø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2pPr>
              <a:lvl3pPr marL="1080021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3pPr>
              <a:lvl4pPr marL="1512029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Courier New" panose="02070309020205020404" pitchFamily="49" charset="0"/>
                <a:buChar char="o"/>
                <a:defRPr sz="1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4pPr>
              <a:lvl5pPr marL="1944037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Wingdings" pitchFamily="2" charset="2"/>
                <a:buChar char="v"/>
                <a:defRPr sz="12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5pPr>
              <a:lvl6pPr marL="2376046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08054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40062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72070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chemeClr val="tx1"/>
                </a:buClr>
              </a:pPr>
              <a:r>
                <a:rPr lang="en-US" altLang="zh-CN" dirty="0">
                  <a:solidFill>
                    <a:srgbClr val="C00000"/>
                  </a:solidFill>
                </a:rPr>
                <a:t>Model</a:t>
              </a:r>
              <a:r>
                <a:rPr lang="zh-CN" altLang="en-US" dirty="0">
                  <a:solidFill>
                    <a:srgbClr val="C00000"/>
                  </a:solidFill>
                </a:rPr>
                <a:t> </a:t>
              </a:r>
              <a:r>
                <a:rPr lang="en-US" altLang="zh-CN" dirty="0">
                  <a:solidFill>
                    <a:srgbClr val="C00000"/>
                  </a:solidFill>
                </a:rPr>
                <a:t>assumptions</a:t>
              </a:r>
              <a:r>
                <a:rPr lang="zh-CN" altLang="en-US" dirty="0">
                  <a:solidFill>
                    <a:srgbClr val="C00000"/>
                  </a:solidFill>
                </a:rPr>
                <a:t> </a:t>
              </a:r>
              <a:r>
                <a:rPr lang="en-US" altLang="zh-CN" dirty="0">
                  <a:solidFill>
                    <a:srgbClr val="C00000"/>
                  </a:solidFill>
                </a:rPr>
                <a:t>and</a:t>
              </a:r>
              <a:r>
                <a:rPr lang="zh-CN" altLang="en-US" dirty="0">
                  <a:solidFill>
                    <a:srgbClr val="C00000"/>
                  </a:solidFill>
                </a:rPr>
                <a:t> </a:t>
              </a:r>
              <a:r>
                <a:rPr lang="en-US" altLang="zh-CN" dirty="0">
                  <a:solidFill>
                    <a:srgbClr val="C00000"/>
                  </a:solidFill>
                </a:rPr>
                <a:t>parameters</a:t>
              </a:r>
              <a:r>
                <a:rPr lang="zh-CN" altLang="en-US" dirty="0">
                  <a:solidFill>
                    <a:srgbClr val="C00000"/>
                  </a:solidFill>
                </a:rPr>
                <a:t> </a:t>
              </a:r>
              <a:endParaRPr lang="en-US" altLang="zh-CN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93C8381-A068-FA49-8279-CF14ACCFE4DC}"/>
              </a:ext>
            </a:extLst>
          </p:cNvPr>
          <p:cNvGrpSpPr/>
          <p:nvPr/>
        </p:nvGrpSpPr>
        <p:grpSpPr>
          <a:xfrm>
            <a:off x="4276778" y="5592365"/>
            <a:ext cx="4143322" cy="720000"/>
            <a:chOff x="4276778" y="5592365"/>
            <a:chExt cx="4143322" cy="72000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F81A332-051E-6D4F-BB93-90C8AEE36D2B}"/>
                </a:ext>
              </a:extLst>
            </p:cNvPr>
            <p:cNvSpPr txBox="1"/>
            <p:nvPr/>
          </p:nvSpPr>
          <p:spPr>
            <a:xfrm>
              <a:off x="4359362" y="5759778"/>
              <a:ext cx="3973439" cy="369332"/>
            </a:xfrm>
            <a:prstGeom prst="rect">
              <a:avLst/>
            </a:prstGeom>
            <a:noFill/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rtlCol="0" anchor="ctr">
              <a:spAutoFit/>
            </a:bodyPr>
            <a:lstStyle/>
            <a:p>
              <a:r>
                <a:rPr kumimoji="1" lang="en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Exp</a:t>
              </a:r>
              <a:r>
                <a:rPr kumimoji="1" lang="en-US" altLang="zh-CN" sz="1800" dirty="0" err="1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erimental</a:t>
              </a:r>
              <a:r>
                <a:rPr kumimoji="1" lang="zh-CN" altLang="en-US" sz="18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inputs</a:t>
              </a:r>
              <a:r>
                <a:rPr kumimoji="1" lang="zh-CN" altLang="en-US" sz="18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to</a:t>
              </a:r>
              <a:r>
                <a:rPr kumimoji="1" lang="zh-CN" altLang="en-US" sz="18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test</a:t>
              </a:r>
              <a:r>
                <a:rPr kumimoji="1" lang="zh-CN" altLang="en-US" sz="18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and</a:t>
              </a:r>
              <a:r>
                <a:rPr kumimoji="1" lang="zh-CN" altLang="en-US" sz="18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dirty="0" err="1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develope</a:t>
              </a:r>
              <a:r>
                <a:rPr kumimoji="1" lang="en-US" altLang="zh-CN" sz="18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!</a:t>
              </a:r>
              <a:endParaRPr kumimoji="1" lang="en-CN" sz="18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5E628E7-5CE0-F647-97CD-2AECEB20B955}"/>
                </a:ext>
              </a:extLst>
            </p:cNvPr>
            <p:cNvSpPr/>
            <p:nvPr/>
          </p:nvSpPr>
          <p:spPr>
            <a:xfrm>
              <a:off x="4276778" y="5592365"/>
              <a:ext cx="4143322" cy="720000"/>
            </a:xfrm>
            <a:prstGeom prst="ellipse">
              <a:avLst/>
            </a:prstGeom>
            <a:ln>
              <a:solidFill>
                <a:srgbClr val="2A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358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DBB0802-9F89-3143-9B52-0298F75E86F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b="0"/>
                  <a:t>Conventional</a:t>
                </a:r>
                <a:r>
                  <a:rPr lang="zh-CN" altLang="en-US" b="0" dirty="0"/>
                  <a:t> </a:t>
                </a:r>
                <a:r>
                  <a:rPr lang="en-US" altLang="zh-CN" b="0" dirty="0" err="1"/>
                  <a:t>charmonia</a:t>
                </a:r>
                <a:r>
                  <a:rPr lang="zh-CN" altLang="en-US" b="0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𝜓𝜙</m:t>
                    </m:r>
                  </m:oMath>
                </a14:m>
                <a:r>
                  <a:rPr lang="zh-CN" altLang="en-US" dirty="0"/>
                  <a:t> 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DBB0802-9F89-3143-9B52-0298F75E86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15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B52F1-4FDF-8445-AE66-611F06EA9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60</a:t>
            </a:fld>
            <a:endParaRPr kumimoji="1" lang="zh-CN" alt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CBD753-C3F7-AD49-825F-C12956628590}"/>
              </a:ext>
            </a:extLst>
          </p:cNvPr>
          <p:cNvGrpSpPr/>
          <p:nvPr/>
        </p:nvGrpSpPr>
        <p:grpSpPr>
          <a:xfrm>
            <a:off x="868915" y="1407563"/>
            <a:ext cx="6799760" cy="4303144"/>
            <a:chOff x="1620341" y="1713919"/>
            <a:chExt cx="6799760" cy="43031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1C95695-657C-E748-87D9-7E4C308D048C}"/>
                </a:ext>
              </a:extLst>
            </p:cNvPr>
            <p:cNvGrpSpPr/>
            <p:nvPr/>
          </p:nvGrpSpPr>
          <p:grpSpPr>
            <a:xfrm>
              <a:off x="1620341" y="1713919"/>
              <a:ext cx="6799760" cy="4303144"/>
              <a:chOff x="1620341" y="1713919"/>
              <a:chExt cx="6799760" cy="430314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D03A1FD-12D6-6B42-9834-F95FD9EBAC61}"/>
                  </a:ext>
                </a:extLst>
              </p:cNvPr>
              <p:cNvGrpSpPr/>
              <p:nvPr/>
            </p:nvGrpSpPr>
            <p:grpSpPr>
              <a:xfrm>
                <a:off x="1620341" y="1713919"/>
                <a:ext cx="5164467" cy="4303144"/>
                <a:chOff x="1738147" y="1495859"/>
                <a:chExt cx="5164467" cy="4303144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80F4C196-3346-FB47-85A7-FF2D2A25D53D}"/>
                    </a:ext>
                  </a:extLst>
                </p:cNvPr>
                <p:cNvGrpSpPr/>
                <p:nvPr/>
              </p:nvGrpSpPr>
              <p:grpSpPr>
                <a:xfrm>
                  <a:off x="1738147" y="1495859"/>
                  <a:ext cx="5164467" cy="4303144"/>
                  <a:chOff x="923131" y="1505743"/>
                  <a:chExt cx="5164467" cy="4303144"/>
                </a:xfrm>
              </p:grpSpPr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118F29FA-CF6E-F247-A10A-21E581E079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23131" y="1505743"/>
                    <a:ext cx="4804569" cy="4303144"/>
                  </a:xfrm>
                  <a:prstGeom prst="rect">
                    <a:avLst/>
                  </a:prstGeom>
                </p:spPr>
              </p:pic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EDB7151C-8F3E-AC49-9D8A-90E597C00225}"/>
                      </a:ext>
                    </a:extLst>
                  </p:cNvPr>
                  <p:cNvSpPr txBox="1"/>
                  <p:nvPr/>
                </p:nvSpPr>
                <p:spPr>
                  <a:xfrm>
                    <a:off x="4065123" y="4407665"/>
                    <a:ext cx="2022475" cy="276999"/>
                  </a:xfrm>
                  <a:prstGeom prst="rect">
                    <a:avLst/>
                  </a:prstGeom>
                  <a:noFill/>
                  <a:ln w="22225">
                    <a:noFill/>
                  </a:ln>
                  <a:effectLst>
                    <a:outerShdw blurRad="50800" dist="38100" sx="1000" sy="10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200" dirty="0" err="1"/>
                      <a:t>Phys.Rev.D</a:t>
                    </a:r>
                    <a:r>
                      <a:rPr lang="en-US" sz="1200" dirty="0"/>
                      <a:t> 32 (1985) 189</a:t>
                    </a:r>
                  </a:p>
                </p:txBody>
              </p:sp>
            </p:grp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6C15F995-439E-9645-9932-A8FC35361D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45000" y="3201987"/>
                  <a:ext cx="198000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AC6515FE-5D26-FE41-B92C-2BC52131EB8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70400" y="3021987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CN" sz="800" dirty="0" err="1">
                      <a:latin typeface="Times New Roman" charset="0"/>
                      <a:ea typeface="Times New Roman" charset="0"/>
                      <a:cs typeface="Times New Roman" charset="0"/>
                    </a:rPr>
                    <a:t>i</a:t>
                  </a:r>
                  <a:endParaRPr lang="en-CN" sz="8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4500ED-CC19-2E46-93E5-B564BBC79CBC}"/>
                  </a:ext>
                </a:extLst>
              </p:cNvPr>
              <p:cNvSpPr txBox="1"/>
              <p:nvPr/>
            </p:nvSpPr>
            <p:spPr>
              <a:xfrm>
                <a:off x="7020423" y="3337502"/>
                <a:ext cx="1399678" cy="626701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 lIns="36000" tIns="36000" rIns="36000" bIns="36000" rtlCol="0" anchor="ctr">
                <a:spAutoFit/>
              </a:bodyPr>
              <a:lstStyle/>
              <a:p>
                <a:r>
                  <a:rPr kumimoji="1" lang="en-US" altLang="zh-CN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Prediction</a:t>
                </a:r>
              </a:p>
              <a:p>
                <a:r>
                  <a:rPr kumimoji="1"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Data</a:t>
                </a:r>
                <a:endParaRPr kumimoji="1" lang="en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B1252A7-C05C-5A46-92BA-A61C55E433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1463" y="3791719"/>
                <a:ext cx="2520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5A0599B-1874-1640-812B-BF1A93F05E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1463" y="3525019"/>
                <a:ext cx="252000" cy="0"/>
              </a:xfrm>
              <a:prstGeom prst="line">
                <a:avLst/>
              </a:prstGeom>
              <a:ln w="22225">
                <a:solidFill>
                  <a:srgbClr val="C00000"/>
                </a:solidFill>
                <a:prstDash val="sysDot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DDCAF42-D848-AC46-9126-45BA8D9DB65A}"/>
                </a:ext>
              </a:extLst>
            </p:cNvPr>
            <p:cNvSpPr/>
            <p:nvPr/>
          </p:nvSpPr>
          <p:spPr>
            <a:xfrm>
              <a:off x="3086100" y="3650853"/>
              <a:ext cx="3338810" cy="1408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213324C-4FDC-C841-95E5-4E9C1CAF36BC}"/>
                </a:ext>
              </a:extLst>
            </p:cNvPr>
            <p:cNvSpPr/>
            <p:nvPr/>
          </p:nvSpPr>
          <p:spPr>
            <a:xfrm>
              <a:off x="5663215" y="3420047"/>
              <a:ext cx="404647" cy="28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FAC1816-BB72-644A-95C2-114926D92276}"/>
                  </a:ext>
                </a:extLst>
              </p:cNvPr>
              <p:cNvSpPr txBox="1"/>
              <p:nvPr/>
            </p:nvSpPr>
            <p:spPr>
              <a:xfrm>
                <a:off x="2273019" y="2220668"/>
                <a:ext cx="1177398" cy="276999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𝑋</m:t>
                      </m:r>
                      <m:r>
                        <a:rPr lang="en-US" altLang="zh-CN" sz="1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(4140)</m:t>
                      </m:r>
                    </m:oMath>
                  </m:oMathPara>
                </a14:m>
                <a:endParaRPr lang="en-CN" sz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FAC1816-BB72-644A-95C2-114926D92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019" y="2220668"/>
                <a:ext cx="1177398" cy="276999"/>
              </a:xfrm>
              <a:prstGeom prst="rect">
                <a:avLst/>
              </a:prstGeom>
              <a:blipFill>
                <a:blip r:embed="rId4"/>
                <a:stretch>
                  <a:fillRect b="-13043"/>
                </a:stretch>
              </a:blip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F4F113E-F02D-2142-8AC3-12CEF8E5E2CE}"/>
              </a:ext>
            </a:extLst>
          </p:cNvPr>
          <p:cNvCxnSpPr>
            <a:cxnSpLocks/>
          </p:cNvCxnSpPr>
          <p:nvPr/>
        </p:nvCxnSpPr>
        <p:spPr>
          <a:xfrm>
            <a:off x="2718413" y="2478794"/>
            <a:ext cx="302964" cy="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ADC4A7-2E70-ED43-A8D5-133A2BD49AB9}"/>
                  </a:ext>
                </a:extLst>
              </p:cNvPr>
              <p:cNvSpPr txBox="1"/>
              <p:nvPr/>
            </p:nvSpPr>
            <p:spPr>
              <a:xfrm>
                <a:off x="2847861" y="2223841"/>
                <a:ext cx="1177398" cy="276999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𝑋</m:t>
                      </m:r>
                      <m:r>
                        <a:rPr lang="en-US" altLang="zh-CN" sz="1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(4150)</m:t>
                      </m:r>
                    </m:oMath>
                  </m:oMathPara>
                </a14:m>
                <a:endParaRPr lang="en-CN" sz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ADC4A7-2E70-ED43-A8D5-133A2BD49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861" y="2223841"/>
                <a:ext cx="1177398" cy="276999"/>
              </a:xfrm>
              <a:prstGeom prst="rect">
                <a:avLst/>
              </a:prstGeom>
              <a:blipFill>
                <a:blip r:embed="rId5"/>
                <a:stretch>
                  <a:fillRect b="-13636"/>
                </a:stretch>
              </a:blip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608EF69-1EDC-F44B-80E2-ECEB9E4F2468}"/>
              </a:ext>
            </a:extLst>
          </p:cNvPr>
          <p:cNvCxnSpPr>
            <a:cxnSpLocks/>
          </p:cNvCxnSpPr>
          <p:nvPr/>
        </p:nvCxnSpPr>
        <p:spPr>
          <a:xfrm>
            <a:off x="3146237" y="2454922"/>
            <a:ext cx="302964" cy="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4A4CA19-1026-7949-B54E-92F77D4C65A4}"/>
                  </a:ext>
                </a:extLst>
              </p:cNvPr>
              <p:cNvSpPr txBox="1"/>
              <p:nvPr/>
            </p:nvSpPr>
            <p:spPr>
              <a:xfrm>
                <a:off x="2307132" y="1874899"/>
                <a:ext cx="1177398" cy="276999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𝑋</m:t>
                      </m:r>
                      <m:r>
                        <a:rPr lang="en-US" altLang="zh-CN" sz="1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(4274)</m:t>
                      </m:r>
                    </m:oMath>
                  </m:oMathPara>
                </a14:m>
                <a:endParaRPr lang="en-CN" sz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4A4CA19-1026-7949-B54E-92F77D4C6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132" y="1874899"/>
                <a:ext cx="1177398" cy="276999"/>
              </a:xfrm>
              <a:prstGeom prst="rect">
                <a:avLst/>
              </a:prstGeom>
              <a:blipFill>
                <a:blip r:embed="rId6"/>
                <a:stretch>
                  <a:fillRect b="-8696"/>
                </a:stretch>
              </a:blip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3C6AF2A-9BE6-2649-A9A8-0A12141BA97E}"/>
              </a:ext>
            </a:extLst>
          </p:cNvPr>
          <p:cNvCxnSpPr>
            <a:cxnSpLocks/>
          </p:cNvCxnSpPr>
          <p:nvPr/>
        </p:nvCxnSpPr>
        <p:spPr>
          <a:xfrm>
            <a:off x="2752526" y="2133025"/>
            <a:ext cx="302964" cy="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542CD42-7C01-7344-BE24-6D18EB84F1BA}"/>
                  </a:ext>
                </a:extLst>
              </p:cNvPr>
              <p:cNvSpPr txBox="1"/>
              <p:nvPr/>
            </p:nvSpPr>
            <p:spPr>
              <a:xfrm>
                <a:off x="1509311" y="5710707"/>
                <a:ext cx="464349" cy="318924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lIns="36000" tIns="36000" rIns="36000" bIns="36000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kumimoji="1" lang="en-CN" sz="20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542CD42-7C01-7344-BE24-6D18EB84F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311" y="5710707"/>
                <a:ext cx="464349" cy="3189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F78FD9-90C1-7546-BD1F-17F6A45CE73F}"/>
                  </a:ext>
                </a:extLst>
              </p:cNvPr>
              <p:cNvSpPr txBox="1"/>
              <p:nvPr/>
            </p:nvSpPr>
            <p:spPr>
              <a:xfrm>
                <a:off x="1898182" y="5710707"/>
                <a:ext cx="464349" cy="318924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lIns="36000" tIns="36000" rIns="36000" bIns="36000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−−</m:t>
                          </m:r>
                        </m:sup>
                      </m:sSup>
                    </m:oMath>
                  </m:oMathPara>
                </a14:m>
                <a:endParaRPr kumimoji="1" lang="en-CN" sz="20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F78FD9-90C1-7546-BD1F-17F6A45CE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182" y="5710707"/>
                <a:ext cx="464349" cy="31892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FCF2800-071A-4B47-A6D4-310B337A567B}"/>
                  </a:ext>
                </a:extLst>
              </p:cNvPr>
              <p:cNvSpPr txBox="1"/>
              <p:nvPr/>
            </p:nvSpPr>
            <p:spPr>
              <a:xfrm>
                <a:off x="2327758" y="5710707"/>
                <a:ext cx="464349" cy="318924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lIns="36000" tIns="36000" rIns="36000" bIns="36000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endParaRPr kumimoji="1" lang="en-CN" sz="20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FCF2800-071A-4B47-A6D4-310B337A5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758" y="5710707"/>
                <a:ext cx="464349" cy="31892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0A6BC4B-357C-6B48-8F0F-AD35B1A1319D}"/>
                  </a:ext>
                </a:extLst>
              </p:cNvPr>
              <p:cNvSpPr txBox="1"/>
              <p:nvPr/>
            </p:nvSpPr>
            <p:spPr>
              <a:xfrm>
                <a:off x="2711648" y="5707404"/>
                <a:ext cx="433123" cy="318924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lIns="36000" tIns="36000" rIns="36000" bIns="36000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𝐽</m:t>
                          </m:r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kumimoji="1" lang="en-CN" sz="20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0A6BC4B-357C-6B48-8F0F-AD35B1A13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1648" y="5707404"/>
                <a:ext cx="433123" cy="318924"/>
              </a:xfrm>
              <a:prstGeom prst="rect">
                <a:avLst/>
              </a:prstGeom>
              <a:blipFill>
                <a:blip r:embed="rId10"/>
                <a:stretch>
                  <a:fillRect l="-2778" b="-11538"/>
                </a:stretch>
              </a:blip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C7AF174-E7FA-0C47-AA5D-6D3E6C04BC94}"/>
                  </a:ext>
                </a:extLst>
              </p:cNvPr>
              <p:cNvSpPr txBox="1"/>
              <p:nvPr/>
            </p:nvSpPr>
            <p:spPr>
              <a:xfrm>
                <a:off x="3081486" y="5698208"/>
                <a:ext cx="464349" cy="318924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lIns="36000" tIns="36000" rIns="36000" bIns="36000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kumimoji="1" lang="en-CN" sz="20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C7AF174-E7FA-0C47-AA5D-6D3E6C04B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486" y="5698208"/>
                <a:ext cx="464349" cy="31892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D32C22E-51F3-9D40-BF33-8BF4318B1EDB}"/>
                  </a:ext>
                </a:extLst>
              </p:cNvPr>
              <p:cNvSpPr txBox="1"/>
              <p:nvPr/>
            </p:nvSpPr>
            <p:spPr>
              <a:xfrm>
                <a:off x="3528661" y="5698208"/>
                <a:ext cx="433123" cy="318924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lIns="36000" tIns="36000" rIns="36000" bIns="36000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𝐽</m:t>
                          </m:r>
                        </m:e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−−</m:t>
                          </m:r>
                        </m:sup>
                      </m:sSup>
                    </m:oMath>
                  </m:oMathPara>
                </a14:m>
                <a:endParaRPr kumimoji="1" lang="en-CN" sz="20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D32C22E-51F3-9D40-BF33-8BF4318B1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661" y="5698208"/>
                <a:ext cx="433123" cy="318924"/>
              </a:xfrm>
              <a:prstGeom prst="rect">
                <a:avLst/>
              </a:prstGeom>
              <a:blipFill>
                <a:blip r:embed="rId12"/>
                <a:stretch>
                  <a:fillRect l="-2778" b="-11538"/>
                </a:stretch>
              </a:blip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5FA6499-B553-DF48-A01D-56B553D1AD03}"/>
                  </a:ext>
                </a:extLst>
              </p:cNvPr>
              <p:cNvSpPr txBox="1"/>
              <p:nvPr/>
            </p:nvSpPr>
            <p:spPr>
              <a:xfrm>
                <a:off x="2339510" y="1276914"/>
                <a:ext cx="1177398" cy="276999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𝑋</m:t>
                      </m:r>
                      <m:r>
                        <a:rPr lang="en-US" altLang="zh-CN" sz="1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(4500)</m:t>
                      </m:r>
                    </m:oMath>
                  </m:oMathPara>
                </a14:m>
                <a:endParaRPr lang="en-CN" sz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5FA6499-B553-DF48-A01D-56B553D1A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510" y="1276914"/>
                <a:ext cx="1177398" cy="276999"/>
              </a:xfrm>
              <a:prstGeom prst="rect">
                <a:avLst/>
              </a:prstGeom>
              <a:blipFill>
                <a:blip r:embed="rId13"/>
                <a:stretch>
                  <a:fillRect b="-8696"/>
                </a:stretch>
              </a:blip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8577B18-AFC6-9F4C-A56A-AB64E26F2B8A}"/>
              </a:ext>
            </a:extLst>
          </p:cNvPr>
          <p:cNvCxnSpPr>
            <a:cxnSpLocks/>
          </p:cNvCxnSpPr>
          <p:nvPr/>
        </p:nvCxnSpPr>
        <p:spPr>
          <a:xfrm>
            <a:off x="2701297" y="1539984"/>
            <a:ext cx="302964" cy="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B9F26FC-3B5A-0949-8CA1-4237F6497520}"/>
                  </a:ext>
                </a:extLst>
              </p:cNvPr>
              <p:cNvSpPr txBox="1"/>
              <p:nvPr/>
            </p:nvSpPr>
            <p:spPr>
              <a:xfrm>
                <a:off x="2351263" y="776193"/>
                <a:ext cx="1177398" cy="276999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𝑋</m:t>
                      </m:r>
                      <m:r>
                        <a:rPr lang="en-US" altLang="zh-CN" sz="1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(4700)</m:t>
                      </m:r>
                    </m:oMath>
                  </m:oMathPara>
                </a14:m>
                <a:endParaRPr lang="en-CN" sz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B9F26FC-3B5A-0949-8CA1-4237F6497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263" y="776193"/>
                <a:ext cx="1177398" cy="276999"/>
              </a:xfrm>
              <a:prstGeom prst="rect">
                <a:avLst/>
              </a:prstGeom>
              <a:blipFill>
                <a:blip r:embed="rId14"/>
                <a:stretch>
                  <a:fillRect b="-8333"/>
                </a:stretch>
              </a:blip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7A1FE4D-852C-0648-ACC5-71D7174DB49D}"/>
              </a:ext>
            </a:extLst>
          </p:cNvPr>
          <p:cNvCxnSpPr>
            <a:cxnSpLocks/>
          </p:cNvCxnSpPr>
          <p:nvPr/>
        </p:nvCxnSpPr>
        <p:spPr>
          <a:xfrm>
            <a:off x="2713050" y="1039263"/>
            <a:ext cx="302964" cy="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C664123-0E6F-9540-A193-4E2AA3D02084}"/>
                  </a:ext>
                </a:extLst>
              </p:cNvPr>
              <p:cNvSpPr txBox="1"/>
              <p:nvPr/>
            </p:nvSpPr>
            <p:spPr>
              <a:xfrm>
                <a:off x="2792107" y="992618"/>
                <a:ext cx="1177398" cy="276999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𝑋</m:t>
                      </m:r>
                      <m:r>
                        <a:rPr lang="en-US" altLang="zh-CN" sz="1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(4685)</m:t>
                      </m:r>
                    </m:oMath>
                  </m:oMathPara>
                </a14:m>
                <a:endParaRPr lang="en-CN" sz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C664123-0E6F-9540-A193-4E2AA3D02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07" y="992618"/>
                <a:ext cx="1177398" cy="276999"/>
              </a:xfrm>
              <a:prstGeom prst="rect">
                <a:avLst/>
              </a:prstGeom>
              <a:blipFill>
                <a:blip r:embed="rId15"/>
                <a:stretch>
                  <a:fillRect b="-13636"/>
                </a:stretch>
              </a:blip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12076B7-B322-B440-85C8-52511369B68A}"/>
              </a:ext>
            </a:extLst>
          </p:cNvPr>
          <p:cNvCxnSpPr>
            <a:cxnSpLocks/>
          </p:cNvCxnSpPr>
          <p:nvPr/>
        </p:nvCxnSpPr>
        <p:spPr>
          <a:xfrm>
            <a:off x="2723331" y="1120954"/>
            <a:ext cx="302964" cy="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F0559A2-961B-CB48-9097-F589C9FCAB79}"/>
                  </a:ext>
                </a:extLst>
              </p:cNvPr>
              <p:cNvSpPr txBox="1"/>
              <p:nvPr/>
            </p:nvSpPr>
            <p:spPr>
              <a:xfrm>
                <a:off x="5980037" y="1084951"/>
                <a:ext cx="1566914" cy="369332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solidFill>
                            <a:srgbClr val="3F0D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altLang="zh-CN" sz="1800" b="0" i="1" smtClean="0">
                              <a:solidFill>
                                <a:srgbClr val="3F0D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1" smtClean="0">
                              <a:solidFill>
                                <a:srgbClr val="3F0D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4630</m:t>
                          </m:r>
                        </m:e>
                      </m:d>
                      <m:r>
                        <a:rPr lang="en-US" altLang="zh-CN" sz="1800" b="0" i="1" smtClean="0">
                          <a:solidFill>
                            <a:srgbClr val="3F0D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altLang="zh-CN" sz="1800" b="0" i="1" smtClean="0">
                              <a:solidFill>
                                <a:srgbClr val="3F0D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solidFill>
                                <a:srgbClr val="3F0D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rgbClr val="3F0D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en-US" altLang="zh-CN" sz="1800" b="0" dirty="0">
                  <a:solidFill>
                    <a:srgbClr val="3F0D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F0559A2-961B-CB48-9097-F589C9FCA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0037" y="1084951"/>
                <a:ext cx="1566914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7667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D1CE0-BD1C-B745-9439-A723E1514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Hadron</a:t>
            </a:r>
            <a:r>
              <a:rPr lang="zh-CN" altLang="en-US" dirty="0"/>
              <a:t> </a:t>
            </a:r>
            <a:r>
              <a:rPr lang="en-US" altLang="zh-CN" dirty="0"/>
              <a:t>spectroscopy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250EA-082C-BA40-9660-F977C8939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46" y="681172"/>
            <a:ext cx="8499863" cy="637265"/>
          </a:xfrm>
        </p:spPr>
        <p:txBody>
          <a:bodyPr/>
          <a:lstStyle/>
          <a:p>
            <a:r>
              <a:rPr lang="en-US" altLang="zh-CN" dirty="0"/>
              <a:t>Probe nonperturbative interaction and structure inside hadrons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D3F68-9BFB-B04E-A9FC-F4C992896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7</a:t>
            </a:fld>
            <a:endParaRPr kumimoji="1" lang="zh-CN" alt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247D9A4-AC73-5448-95B0-DE78F7FCA1ED}"/>
              </a:ext>
            </a:extLst>
          </p:cNvPr>
          <p:cNvGrpSpPr/>
          <p:nvPr/>
        </p:nvGrpSpPr>
        <p:grpSpPr>
          <a:xfrm>
            <a:off x="356130" y="1145398"/>
            <a:ext cx="7869008" cy="4526012"/>
            <a:chOff x="356130" y="1145398"/>
            <a:chExt cx="7869008" cy="452601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E3D390E-656E-CA46-8BF1-C3BA02C0A529}"/>
                </a:ext>
              </a:extLst>
            </p:cNvPr>
            <p:cNvGrpSpPr/>
            <p:nvPr/>
          </p:nvGrpSpPr>
          <p:grpSpPr>
            <a:xfrm>
              <a:off x="356130" y="1145398"/>
              <a:ext cx="7869008" cy="4526012"/>
              <a:chOff x="356130" y="1145398"/>
              <a:chExt cx="7869008" cy="452601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6E02E8A-A524-7945-8FE5-EA025ED33915}"/>
                  </a:ext>
                </a:extLst>
              </p:cNvPr>
              <p:cNvGrpSpPr/>
              <p:nvPr/>
            </p:nvGrpSpPr>
            <p:grpSpPr>
              <a:xfrm>
                <a:off x="356130" y="1145398"/>
                <a:ext cx="7869008" cy="2931310"/>
                <a:chOff x="334865" y="1725560"/>
                <a:chExt cx="7869008" cy="2931310"/>
              </a:xfrm>
            </p:grpSpPr>
            <p:grpSp>
              <p:nvGrpSpPr>
                <p:cNvPr id="7" name="Group 17">
                  <a:extLst>
                    <a:ext uri="{FF2B5EF4-FFF2-40B4-BE49-F238E27FC236}">
                      <a16:creationId xmlns:a16="http://schemas.microsoft.com/office/drawing/2014/main" id="{0345FDD5-1299-884E-A1D2-853F5A7B7549}"/>
                    </a:ext>
                  </a:extLst>
                </p:cNvPr>
                <p:cNvGrpSpPr/>
                <p:nvPr/>
              </p:nvGrpSpPr>
              <p:grpSpPr>
                <a:xfrm>
                  <a:off x="334865" y="1725560"/>
                  <a:ext cx="7869008" cy="2931310"/>
                  <a:chOff x="208636" y="-591205"/>
                  <a:chExt cx="7435484" cy="2769820"/>
                </a:xfrm>
              </p:grpSpPr>
              <p:grpSp>
                <p:nvGrpSpPr>
                  <p:cNvPr id="8" name="Group 15">
                    <a:extLst>
                      <a:ext uri="{FF2B5EF4-FFF2-40B4-BE49-F238E27FC236}">
                        <a16:creationId xmlns:a16="http://schemas.microsoft.com/office/drawing/2014/main" id="{580D0842-F8F0-3647-85B2-2BD1593641A7}"/>
                      </a:ext>
                    </a:extLst>
                  </p:cNvPr>
                  <p:cNvGrpSpPr/>
                  <p:nvPr/>
                </p:nvGrpSpPr>
                <p:grpSpPr>
                  <a:xfrm>
                    <a:off x="208636" y="-26064"/>
                    <a:ext cx="6909679" cy="2204679"/>
                    <a:chOff x="21259" y="-26064"/>
                    <a:chExt cx="6909679" cy="2204679"/>
                  </a:xfrm>
                </p:grpSpPr>
                <p:grpSp>
                  <p:nvGrpSpPr>
                    <p:cNvPr id="11" name="Group 13">
                      <a:extLst>
                        <a:ext uri="{FF2B5EF4-FFF2-40B4-BE49-F238E27FC236}">
                          <a16:creationId xmlns:a16="http://schemas.microsoft.com/office/drawing/2014/main" id="{CD858517-B0DC-FE4A-93E4-50C12AA09F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259" y="67421"/>
                      <a:ext cx="4203480" cy="2111194"/>
                      <a:chOff x="-173613" y="288625"/>
                      <a:chExt cx="4203480" cy="2111194"/>
                    </a:xfrm>
                  </p:grpSpPr>
                  <p:pic>
                    <p:nvPicPr>
                      <p:cNvPr id="13" name="Picture 5">
                        <a:extLst>
                          <a:ext uri="{FF2B5EF4-FFF2-40B4-BE49-F238E27FC236}">
                            <a16:creationId xmlns:a16="http://schemas.microsoft.com/office/drawing/2014/main" id="{63F9BC04-7BC2-EC4D-9253-9A236D29E85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" t="12201" r="-2707"/>
                      <a:stretch/>
                    </p:blipFill>
                    <p:spPr>
                      <a:xfrm>
                        <a:off x="-173613" y="288625"/>
                        <a:ext cx="2606995" cy="2111194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4" name="Striped Right Arrow 10">
                        <a:extLst>
                          <a:ext uri="{FF2B5EF4-FFF2-40B4-BE49-F238E27FC236}">
                            <a16:creationId xmlns:a16="http://schemas.microsoft.com/office/drawing/2014/main" id="{5F2A65CD-35CF-F842-856F-61A2A6D5C5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16368" y="987603"/>
                        <a:ext cx="913499" cy="364252"/>
                      </a:xfrm>
                      <a:prstGeom prst="stripedRightArrow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txBody>
                      <a:bodyPr wrap="square" rtlCol="0" anchor="ctr">
                        <a:spAutoFit/>
                      </a:bodyPr>
                      <a:lstStyle/>
                      <a:p>
                        <a:pPr algn="ctr"/>
                        <a:endParaRPr lang="en-CN" sz="2963" dirty="0"/>
                      </a:p>
                    </p:txBody>
                  </p:sp>
                </p:grpSp>
                <p:pic>
                  <p:nvPicPr>
                    <p:cNvPr id="12" name="Picture 14">
                      <a:extLst>
                        <a:ext uri="{FF2B5EF4-FFF2-40B4-BE49-F238E27FC236}">
                          <a16:creationId xmlns:a16="http://schemas.microsoft.com/office/drawing/2014/main" id="{1064EAF7-5461-CD4F-95A0-0AEABA2A7F7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4659296" y="-26064"/>
                      <a:ext cx="2271642" cy="1726416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9" name="Picture 16">
                    <a:extLst>
                      <a:ext uri="{FF2B5EF4-FFF2-40B4-BE49-F238E27FC236}">
                        <a16:creationId xmlns:a16="http://schemas.microsoft.com/office/drawing/2014/main" id="{72666F08-9D31-A543-8C4D-5651ECD73B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952322" y="-584737"/>
                    <a:ext cx="685105" cy="629786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2" descr="See the source image">
                    <a:extLst>
                      <a:ext uri="{FF2B5EF4-FFF2-40B4-BE49-F238E27FC236}">
                        <a16:creationId xmlns:a16="http://schemas.microsoft.com/office/drawing/2014/main" id="{7EA2FC1B-4B37-CC46-A130-69102418D65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907233" y="-591205"/>
                    <a:ext cx="736887" cy="70925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5" name="TextBox 25">
                  <a:extLst>
                    <a:ext uri="{FF2B5EF4-FFF2-40B4-BE49-F238E27FC236}">
                      <a16:creationId xmlns:a16="http://schemas.microsoft.com/office/drawing/2014/main" id="{7898E25A-8DA0-8A45-BF44-6559177BB6E5}"/>
                    </a:ext>
                  </a:extLst>
                </p:cNvPr>
                <p:cNvSpPr txBox="1"/>
                <p:nvPr/>
              </p:nvSpPr>
              <p:spPr>
                <a:xfrm>
                  <a:off x="479314" y="1847226"/>
                  <a:ext cx="1655194" cy="385490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3398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kumimoji="1" lang="zh-CN" altLang="en-US" sz="1905" dirty="0">
                      <a:solidFill>
                        <a:srgbClr val="2A00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光谱</a:t>
                  </a:r>
                  <a:endParaRPr kumimoji="1" lang="en-CN" sz="2117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16" name="TextBox 12">
                  <a:extLst>
                    <a:ext uri="{FF2B5EF4-FFF2-40B4-BE49-F238E27FC236}">
                      <a16:creationId xmlns:a16="http://schemas.microsoft.com/office/drawing/2014/main" id="{C977CF31-7700-4344-ABF1-EB59B4B37EDA}"/>
                    </a:ext>
                  </a:extLst>
                </p:cNvPr>
                <p:cNvSpPr txBox="1"/>
                <p:nvPr/>
              </p:nvSpPr>
              <p:spPr>
                <a:xfrm>
                  <a:off x="5556571" y="1847226"/>
                  <a:ext cx="1733530" cy="385490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3398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kumimoji="1" lang="zh-CN" altLang="en-US" sz="1905" dirty="0">
                      <a:solidFill>
                        <a:srgbClr val="2A00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强子谱</a:t>
                  </a:r>
                  <a:endParaRPr kumimoji="1" lang="en-CN" sz="2117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24C5DA6-E2C7-8E4D-A59B-E4126A7B5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77836" y="3699242"/>
                <a:ext cx="2201976" cy="1972168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DC0C81C-E776-5745-B1E9-0B41C6B8F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" t="164" r="3707"/>
            <a:stretch/>
          </p:blipFill>
          <p:spPr>
            <a:xfrm>
              <a:off x="2155773" y="2967644"/>
              <a:ext cx="1773815" cy="944651"/>
            </a:xfrm>
            <a:prstGeom prst="rect">
              <a:avLst/>
            </a:prstGeom>
          </p:spPr>
        </p:pic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7376193-0F80-F84D-9741-9EA0E490E0E6}"/>
              </a:ext>
            </a:extLst>
          </p:cNvPr>
          <p:cNvSpPr txBox="1">
            <a:spLocks/>
          </p:cNvSpPr>
          <p:nvPr/>
        </p:nvSpPr>
        <p:spPr>
          <a:xfrm>
            <a:off x="92346" y="4680983"/>
            <a:ext cx="5026525" cy="1506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Measurements: existence, line-shape (</a:t>
            </a:r>
            <a:r>
              <a:rPr lang="en-US" sz="1800" dirty="0"/>
              <a:t>mass, width), decay, excitation, </a:t>
            </a:r>
            <a:r>
              <a:rPr lang="en-US" sz="1800" dirty="0" err="1"/>
              <a:t>multiplets</a:t>
            </a:r>
            <a:r>
              <a:rPr lang="en-US" sz="1800" dirty="0"/>
              <a:t>… of hadrons</a:t>
            </a:r>
          </a:p>
          <a:p>
            <a:pPr marL="432008" lvl="1" indent="0">
              <a:buNone/>
            </a:pPr>
            <a:r>
              <a:rPr lang="en-CN" dirty="0">
                <a:sym typeface="Wingdings" pitchFamily="2" charset="2"/>
              </a:rPr>
              <a:t> </a:t>
            </a:r>
            <a:r>
              <a:rPr lang="en-US" dirty="0">
                <a:sym typeface="Wingdings" pitchFamily="2" charset="2"/>
              </a:rPr>
              <a:t>G</a:t>
            </a:r>
            <a:r>
              <a:rPr lang="en-CN" dirty="0">
                <a:sym typeface="Wingdings" pitchFamily="2" charset="2"/>
              </a:rPr>
              <a:t>uide to build/tune models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834429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D1CE0-BD1C-B745-9439-A723E1514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Heavy flavor hadrons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A250EA-082C-BA40-9660-F977C8939E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342" y="707676"/>
                <a:ext cx="6515546" cy="931637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Hadrons with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dirty="0"/>
                  <a:t> quark have advantages: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QCD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lvl="1"/>
                <a:r>
                  <a:rPr lang="en-US" altLang="zh-CN" b="1" dirty="0"/>
                  <a:t>Theory: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heavy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quark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mass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parameter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model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building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A250EA-082C-BA40-9660-F977C8939E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342" y="707676"/>
                <a:ext cx="6515546" cy="931637"/>
              </a:xfrm>
              <a:blipFill>
                <a:blip r:embed="rId2"/>
                <a:stretch>
                  <a:fillRect l="-778" t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D3F68-9BFB-B04E-A9FC-F4C992896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8</a:t>
            </a:fld>
            <a:endParaRPr kumimoji="1" lang="zh-CN" alt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D5EB394-5780-834B-8683-2D3073E4A4FF}"/>
              </a:ext>
            </a:extLst>
          </p:cNvPr>
          <p:cNvSpPr/>
          <p:nvPr/>
        </p:nvSpPr>
        <p:spPr>
          <a:xfrm>
            <a:off x="7411169" y="0"/>
            <a:ext cx="1229592" cy="496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CN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E5EAEC7-A2FE-B14F-8176-5C432874C460}"/>
              </a:ext>
            </a:extLst>
          </p:cNvPr>
          <p:cNvGrpSpPr/>
          <p:nvPr/>
        </p:nvGrpSpPr>
        <p:grpSpPr>
          <a:xfrm>
            <a:off x="6561888" y="86131"/>
            <a:ext cx="2092710" cy="1238176"/>
            <a:chOff x="5431596" y="118558"/>
            <a:chExt cx="2092710" cy="123817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D918213-1F2E-9747-9A55-034696DDF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3357"/>
            <a:stretch/>
          </p:blipFill>
          <p:spPr>
            <a:xfrm>
              <a:off x="5431596" y="118558"/>
              <a:ext cx="2032460" cy="1238176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6219CA2-A074-F146-969D-8A7088EFF790}"/>
                </a:ext>
              </a:extLst>
            </p:cNvPr>
            <p:cNvSpPr/>
            <p:nvPr/>
          </p:nvSpPr>
          <p:spPr>
            <a:xfrm>
              <a:off x="6772939" y="830991"/>
              <a:ext cx="751367" cy="486924"/>
            </a:xfrm>
            <a:prstGeom prst="ellipse">
              <a:avLst/>
            </a:prstGeom>
            <a:ln w="254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40F5B0A-FEDA-8E4A-8040-747F2717C3B1}"/>
                </a:ext>
              </a:extLst>
            </p:cNvPr>
            <p:cNvSpPr/>
            <p:nvPr/>
          </p:nvSpPr>
          <p:spPr>
            <a:xfrm>
              <a:off x="6193315" y="228886"/>
              <a:ext cx="751367" cy="486924"/>
            </a:xfrm>
            <a:prstGeom prst="ellipse">
              <a:avLst/>
            </a:prstGeom>
            <a:ln w="254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671A50F-6B23-F441-8678-8CF654B0EB67}"/>
              </a:ext>
            </a:extLst>
          </p:cNvPr>
          <p:cNvGrpSpPr/>
          <p:nvPr/>
        </p:nvGrpSpPr>
        <p:grpSpPr>
          <a:xfrm>
            <a:off x="46342" y="1917108"/>
            <a:ext cx="8028632" cy="4432533"/>
            <a:chOff x="46342" y="1917108"/>
            <a:chExt cx="8028632" cy="443253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8EBAD16-3CAE-2947-8D9F-0B763441B840}"/>
                </a:ext>
              </a:extLst>
            </p:cNvPr>
            <p:cNvGrpSpPr/>
            <p:nvPr/>
          </p:nvGrpSpPr>
          <p:grpSpPr>
            <a:xfrm>
              <a:off x="227977" y="2368834"/>
              <a:ext cx="7846997" cy="3980807"/>
              <a:chOff x="223115" y="1810345"/>
              <a:chExt cx="7846997" cy="3980807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7033682-FFD0-794B-A9A0-0AA19B7FAC6A}"/>
                  </a:ext>
                </a:extLst>
              </p:cNvPr>
              <p:cNvGrpSpPr/>
              <p:nvPr/>
            </p:nvGrpSpPr>
            <p:grpSpPr>
              <a:xfrm>
                <a:off x="223115" y="1810345"/>
                <a:ext cx="7846997" cy="3980807"/>
                <a:chOff x="223115" y="1810345"/>
                <a:chExt cx="7846997" cy="3980807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9608FA61-1D8E-FF44-B9D6-C212318614C7}"/>
                    </a:ext>
                  </a:extLst>
                </p:cNvPr>
                <p:cNvGrpSpPr/>
                <p:nvPr/>
              </p:nvGrpSpPr>
              <p:grpSpPr>
                <a:xfrm>
                  <a:off x="223115" y="1810345"/>
                  <a:ext cx="7846997" cy="3796126"/>
                  <a:chOff x="223115" y="1810345"/>
                  <a:chExt cx="7846997" cy="3796126"/>
                </a:xfrm>
              </p:grpSpPr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95BB089E-A0DA-DC47-AB10-5967E47B7301}"/>
                      </a:ext>
                    </a:extLst>
                  </p:cNvPr>
                  <p:cNvGrpSpPr/>
                  <p:nvPr/>
                </p:nvGrpSpPr>
                <p:grpSpPr>
                  <a:xfrm>
                    <a:off x="223115" y="1810345"/>
                    <a:ext cx="7846997" cy="3796126"/>
                    <a:chOff x="223115" y="1810345"/>
                    <a:chExt cx="7846997" cy="3796126"/>
                  </a:xfrm>
                </p:grpSpPr>
                <p:grpSp>
                  <p:nvGrpSpPr>
                    <p:cNvPr id="15" name="Group 14">
                      <a:extLst>
                        <a:ext uri="{FF2B5EF4-FFF2-40B4-BE49-F238E27FC236}">
                          <a16:creationId xmlns:a16="http://schemas.microsoft.com/office/drawing/2014/main" id="{83BCB0F4-76E4-FC48-8FB7-25CC044514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23115" y="1810345"/>
                      <a:ext cx="7846997" cy="3796126"/>
                      <a:chOff x="223115" y="1810345"/>
                      <a:chExt cx="7846997" cy="3796126"/>
                    </a:xfrm>
                  </p:grpSpPr>
                  <p:pic>
                    <p:nvPicPr>
                      <p:cNvPr id="12" name="Picture 11">
                        <a:extLst>
                          <a:ext uri="{FF2B5EF4-FFF2-40B4-BE49-F238E27FC236}">
                            <a16:creationId xmlns:a16="http://schemas.microsoft.com/office/drawing/2014/main" id="{8C0E7630-8E18-8744-979C-274C483DF66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3115" y="2537456"/>
                        <a:ext cx="7846997" cy="3069015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3" name="Left Brace 12">
                        <a:extLst>
                          <a:ext uri="{FF2B5EF4-FFF2-40B4-BE49-F238E27FC236}">
                            <a16:creationId xmlns:a16="http://schemas.microsoft.com/office/drawing/2014/main" id="{6F916C03-3437-5548-9FBC-CAA338FEA9C8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552769" y="1159118"/>
                        <a:ext cx="365928" cy="2363049"/>
                      </a:xfrm>
                      <a:prstGeom prst="leftBrace">
                        <a:avLst>
                          <a:gd name="adj1" fmla="val 36302"/>
                          <a:gd name="adj2" fmla="val 50000"/>
                        </a:avLst>
                      </a:prstGeom>
                      <a:ln w="22225">
                        <a:solidFill>
                          <a:schemeClr val="tx1"/>
                        </a:solidFill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N"/>
                      </a:p>
                    </p:txBody>
                  </p:sp>
                  <p:sp>
                    <p:nvSpPr>
                      <p:cNvPr id="14" name="TextBox 13">
                        <a:extLst>
                          <a:ext uri="{FF2B5EF4-FFF2-40B4-BE49-F238E27FC236}">
                            <a16:creationId xmlns:a16="http://schemas.microsoft.com/office/drawing/2014/main" id="{63B2393B-1924-FC48-A4E5-9B2F53BD502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54208" y="1810345"/>
                        <a:ext cx="2032460" cy="369332"/>
                      </a:xfrm>
                      <a:prstGeom prst="rect">
                        <a:avLst/>
                      </a:prstGeom>
                      <a:noFill/>
                      <a:effectLst>
                        <a:outerShdw blurRad="50800" dist="38100" sx="1000" sy="1000" algn="l" rotWithShape="0">
                          <a:prstClr val="black">
                            <a:alpha val="40000"/>
                          </a:prstClr>
                        </a:outerShdw>
                        <a:softEdge rad="12700"/>
                      </a:effectLst>
                    </p:spPr>
                    <p:txBody>
                      <a:bodyPr wrap="square" rtlCol="0" anchor="ctr">
                        <a:spAutoFit/>
                      </a:bodyPr>
                      <a:lstStyle/>
                      <a:p>
                        <a:pPr algn="ctr"/>
                        <a:r>
                          <a:rPr kumimoji="1" lang="en-US" altLang="zh-CN" sz="1800" b="0" dirty="0"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a:t>Light</a:t>
                        </a:r>
                        <a:r>
                          <a:rPr kumimoji="1" lang="zh-CN" altLang="en-US" sz="1800" b="0" dirty="0"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1" lang="en-US" altLang="zh-CN" sz="1800" b="0" dirty="0"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a:t>unflavored</a:t>
                        </a:r>
                        <a:endParaRPr kumimoji="1" lang="en-CN" sz="1800" b="0" dirty="0"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16" name="Left Brace 15">
                      <a:extLst>
                        <a:ext uri="{FF2B5EF4-FFF2-40B4-BE49-F238E27FC236}">
                          <a16:creationId xmlns:a16="http://schemas.microsoft.com/office/drawing/2014/main" id="{C5DD87FD-7C78-D04F-B4F1-B8B00C3C73D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610739" y="1875839"/>
                      <a:ext cx="365931" cy="1035621"/>
                    </a:xfrm>
                    <a:prstGeom prst="leftBrace">
                      <a:avLst>
                        <a:gd name="adj1" fmla="val 36302"/>
                        <a:gd name="adj2" fmla="val 50000"/>
                      </a:avLst>
                    </a:prstGeom>
                    <a:ln w="22225">
                      <a:solidFill>
                        <a:srgbClr val="FF0000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N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7" name="TextBox 16">
                          <a:extLst>
                            <a:ext uri="{FF2B5EF4-FFF2-40B4-BE49-F238E27FC236}">
                              <a16:creationId xmlns:a16="http://schemas.microsoft.com/office/drawing/2014/main" id="{401DA26C-87F8-B94F-917E-C9F22244694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474422" y="1895678"/>
                          <a:ext cx="1035622" cy="369332"/>
                        </a:xfrm>
                        <a:prstGeom prst="rect">
                          <a:avLst/>
                        </a:prstGeom>
                        <a:noFill/>
                        <a:effectLst>
                          <a:outerShdw blurRad="50800" dist="38100" sx="1000" sy="1000" algn="l" rotWithShape="0">
                            <a:prstClr val="black">
                              <a:alpha val="40000"/>
                            </a:prstClr>
                          </a:outerShdw>
                          <a:softEdge rad="12700"/>
                        </a:effectLst>
                      </p:spPr>
                      <p:txBody>
                        <a:bodyPr wrap="square" rtlCol="0" anchor="ctr">
                          <a:spAutoFit/>
                        </a:bodyPr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1" lang="en-US" altLang="zh-CN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oMath>
                          </a14:m>
                          <a:r>
                            <a:rPr kumimoji="1" lang="zh-CN" altLang="en-US" sz="1800" b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1" lang="en-US" altLang="zh-CN" sz="1800" b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a:t>states</a:t>
                          </a:r>
                          <a:endParaRPr kumimoji="1" lang="en-CN" sz="1800" b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7" name="TextBox 16">
                          <a:extLst>
                            <a:ext uri="{FF2B5EF4-FFF2-40B4-BE49-F238E27FC236}">
                              <a16:creationId xmlns:a16="http://schemas.microsoft.com/office/drawing/2014/main" id="{401DA26C-87F8-B94F-917E-C9F222446942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474422" y="1895678"/>
                          <a:ext cx="1035622" cy="369332"/>
                        </a:xfrm>
                        <a:prstGeom prst="rect">
                          <a:avLst/>
                        </a:prstGeom>
                        <a:blipFill>
                          <a:blip r:embed="rId5"/>
                          <a:stretch>
                            <a:fillRect t="-6667" b="-23333"/>
                          </a:stretch>
                        </a:blipFill>
                        <a:effectLst>
                          <a:outerShdw blurRad="50800" dist="38100" sx="1000" sy="1000" algn="l" rotWithShape="0">
                            <a:prstClr val="black">
                              <a:alpha val="40000"/>
                            </a:prstClr>
                          </a:outerShdw>
                          <a:softEdge rad="12700"/>
                        </a:effectLst>
                      </p:spPr>
                      <p:txBody>
                        <a:bodyPr/>
                        <a:lstStyle/>
                        <a:p>
                          <a:r>
                            <a:rPr lang="en-CN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19" name="Left Brace 18">
                    <a:extLst>
                      <a:ext uri="{FF2B5EF4-FFF2-40B4-BE49-F238E27FC236}">
                        <a16:creationId xmlns:a16="http://schemas.microsoft.com/office/drawing/2014/main" id="{6C4A1EDF-5F1A-1C43-8FA2-20B14BB74AD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813809" y="4174084"/>
                    <a:ext cx="362533" cy="2363050"/>
                  </a:xfrm>
                  <a:prstGeom prst="leftBrace">
                    <a:avLst>
                      <a:gd name="adj1" fmla="val 36302"/>
                      <a:gd name="adj2" fmla="val 50000"/>
                    </a:avLst>
                  </a:prstGeom>
                  <a:ln w="22225">
                    <a:solidFill>
                      <a:schemeClr val="accent4">
                        <a:lumMod val="75000"/>
                      </a:schemeClr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N"/>
                  </a:p>
                </p:txBody>
              </p:sp>
              <p:sp>
                <p:nvSpPr>
                  <p:cNvPr id="21" name="Left Brace 20">
                    <a:extLst>
                      <a:ext uri="{FF2B5EF4-FFF2-40B4-BE49-F238E27FC236}">
                        <a16:creationId xmlns:a16="http://schemas.microsoft.com/office/drawing/2014/main" id="{F92BE02C-3FB9-AB47-BD1A-E1135CAEDAE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77194" y="1447196"/>
                    <a:ext cx="365931" cy="1765855"/>
                  </a:xfrm>
                  <a:prstGeom prst="leftBrace">
                    <a:avLst>
                      <a:gd name="adj1" fmla="val 36302"/>
                      <a:gd name="adj2" fmla="val 50000"/>
                    </a:avLst>
                  </a:prstGeom>
                  <a:ln w="22225">
                    <a:solidFill>
                      <a:srgbClr val="2E9100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N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97F29BB5-4128-114A-A854-C430BC3A90B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910408" y="1831156"/>
                        <a:ext cx="1035622" cy="369332"/>
                      </a:xfrm>
                      <a:prstGeom prst="rect">
                        <a:avLst/>
                      </a:prstGeom>
                      <a:noFill/>
                      <a:effectLst>
                        <a:outerShdw blurRad="50800" dist="38100" sx="1000" sy="1000" algn="l" rotWithShape="0">
                          <a:prstClr val="black">
                            <a:alpha val="40000"/>
                          </a:prstClr>
                        </a:outerShdw>
                        <a:softEdge rad="12700"/>
                      </a:effectLst>
                    </p:spPr>
                    <p:txBody>
                      <a:bodyPr wrap="square" rtlCol="0" anchor="ctr">
                        <a:spAutoFit/>
                      </a:bodyPr>
                      <a:lstStyle/>
                      <a:p>
                        <a:pPr algn="ctr"/>
                        <a14:m>
                          <m:oMath xmlns:m="http://schemas.openxmlformats.org/officeDocument/2006/math">
                            <m:r>
                              <a:rPr kumimoji="1" lang="en-US" altLang="zh-CN" sz="1800" b="0" i="1" smtClean="0">
                                <a:solidFill>
                                  <a:srgbClr val="2E91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  <m:acc>
                              <m:accPr>
                                <m:chr m:val="̅"/>
                                <m:ctrlPr>
                                  <a:rPr kumimoji="1" lang="en-US" altLang="zh-CN" sz="1800" b="0" i="1" smtClean="0">
                                    <a:solidFill>
                                      <a:srgbClr val="2E91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800" b="0" i="1" smtClean="0">
                                    <a:solidFill>
                                      <a:srgbClr val="2E91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</m:acc>
                          </m:oMath>
                        </a14:m>
                        <a:r>
                          <a:rPr kumimoji="1" lang="zh-CN" altLang="en-US" sz="1800" b="0" dirty="0">
                            <a:solidFill>
                              <a:srgbClr val="2E9100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1" lang="en-US" altLang="zh-CN" sz="1800" b="0" dirty="0">
                            <a:solidFill>
                              <a:srgbClr val="2E9100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a:t>states</a:t>
                        </a:r>
                        <a:endParaRPr kumimoji="1" lang="en-CN" sz="1800" b="0" dirty="0">
                          <a:solidFill>
                            <a:srgbClr val="2E9100"/>
                          </a:solidFill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97F29BB5-4128-114A-A854-C430BC3A90B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10408" y="1831156"/>
                        <a:ext cx="1035622" cy="369332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 t="-6667" r="-2381" b="-23333"/>
                        </a:stretch>
                      </a:blipFill>
                      <a:effectLst>
                        <a:outerShdw blurRad="50800" dist="38100" sx="1000" sy="1000" algn="l" rotWithShape="0">
                          <a:prstClr val="black">
                            <a:alpha val="40000"/>
                          </a:prstClr>
                        </a:outerShdw>
                        <a:softEdge rad="12700"/>
                      </a:effectLst>
                    </p:spPr>
                    <p:txBody>
                      <a:bodyPr/>
                      <a:lstStyle/>
                      <a:p>
                        <a:r>
                          <a:rPr lang="en-CN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3" name="Left Brace 22">
                    <a:extLst>
                      <a:ext uri="{FF2B5EF4-FFF2-40B4-BE49-F238E27FC236}">
                        <a16:creationId xmlns:a16="http://schemas.microsoft.com/office/drawing/2014/main" id="{B34CBD53-08C5-8543-9D39-DFFA2E6A39E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374060" y="1650765"/>
                    <a:ext cx="365931" cy="1327869"/>
                  </a:xfrm>
                  <a:prstGeom prst="leftBrace">
                    <a:avLst>
                      <a:gd name="adj1" fmla="val 36302"/>
                      <a:gd name="adj2" fmla="val 50000"/>
                    </a:avLst>
                  </a:prstGeom>
                  <a:ln w="22225">
                    <a:solidFill>
                      <a:srgbClr val="2A00FF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N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E245B6C0-C0D0-0142-B41C-09DFA02738C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185338" y="1815731"/>
                        <a:ext cx="1035622" cy="369332"/>
                      </a:xfrm>
                      <a:prstGeom prst="rect">
                        <a:avLst/>
                      </a:prstGeom>
                      <a:noFill/>
                      <a:effectLst>
                        <a:outerShdw blurRad="50800" dist="38100" sx="1000" sy="1000" algn="l" rotWithShape="0">
                          <a:prstClr val="black">
                            <a:alpha val="40000"/>
                          </a:prstClr>
                        </a:outerShdw>
                        <a:softEdge rad="12700"/>
                      </a:effectLst>
                    </p:spPr>
                    <p:txBody>
                      <a:bodyPr wrap="square" rtlCol="0" anchor="ctr">
                        <a:spAutoFit/>
                      </a:bodyPr>
                      <a:lstStyle/>
                      <a:p>
                        <a:pPr algn="ctr"/>
                        <a14:m>
                          <m:oMath xmlns:m="http://schemas.openxmlformats.org/officeDocument/2006/math">
                            <m:r>
                              <a:rPr kumimoji="1" lang="en-US" altLang="zh-CN" sz="1800" b="0" i="1" smtClean="0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oMath>
                        </a14:m>
                        <a:r>
                          <a:rPr kumimoji="1" lang="zh-CN" altLang="en-US" sz="1800" b="0" dirty="0">
                            <a:solidFill>
                              <a:srgbClr val="2A00FF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1" lang="en-US" altLang="zh-CN" sz="1800" b="0" dirty="0">
                            <a:solidFill>
                              <a:srgbClr val="2A00FF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a:t>states</a:t>
                        </a:r>
                        <a:endParaRPr kumimoji="1" lang="en-CN" sz="1800" b="0" dirty="0">
                          <a:solidFill>
                            <a:srgbClr val="2A00FF"/>
                          </a:solidFill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E245B6C0-C0D0-0142-B41C-09DFA02738C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185338" y="1815731"/>
                        <a:ext cx="1035622" cy="369332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t="-6452" b="-19355"/>
                        </a:stretch>
                      </a:blipFill>
                      <a:effectLst>
                        <a:outerShdw blurRad="50800" dist="38100" sx="1000" sy="1000" algn="l" rotWithShape="0">
                          <a:prstClr val="black">
                            <a:alpha val="40000"/>
                          </a:prstClr>
                        </a:outerShdw>
                        <a:softEdge rad="12700"/>
                      </a:effectLst>
                    </p:spPr>
                    <p:txBody>
                      <a:bodyPr/>
                      <a:lstStyle/>
                      <a:p>
                        <a:r>
                          <a:rPr lang="en-CN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96B0384F-7660-EC42-A517-800DAA0F1E0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40273" y="5421820"/>
                      <a:ext cx="1035623" cy="369332"/>
                    </a:xfrm>
                    <a:prstGeom prst="rect">
                      <a:avLst/>
                    </a:prstGeom>
                    <a:noFill/>
                    <a:effectLst>
                      <a:outerShdw blurRad="50800" dist="38100" sx="1000" sy="1000" algn="l" rotWithShape="0">
                        <a:prstClr val="black">
                          <a:alpha val="40000"/>
                        </a:prstClr>
                      </a:outerShdw>
                      <a:softEdge rad="12700"/>
                    </a:effectLst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r>
                            <a:rPr kumimoji="1" lang="en-US" altLang="zh-CN" sz="18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oMath>
                      </a14:m>
                      <a:r>
                        <a:rPr kumimoji="1" lang="zh-CN" altLang="en-US" sz="1800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1800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states</a:t>
                      </a:r>
                      <a:endParaRPr kumimoji="1" lang="en-CN" sz="1800" b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96B0384F-7660-EC42-A517-800DAA0F1E0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40273" y="5421820"/>
                      <a:ext cx="1035623" cy="369332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t="-6452" b="-19355"/>
                      </a:stretch>
                    </a:blipFill>
                    <a:effectLst>
                      <a:outerShdw blurRad="50800" dist="38100" sx="1000" sy="1000" algn="l" rotWithShape="0">
                        <a:prstClr val="black">
                          <a:alpha val="4000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F90E3973-85D3-FD4B-8D21-86003B6C6174}"/>
                      </a:ext>
                    </a:extLst>
                  </p:cNvPr>
                  <p:cNvSpPr txBox="1"/>
                  <p:nvPr/>
                </p:nvSpPr>
                <p:spPr>
                  <a:xfrm>
                    <a:off x="7434476" y="3627628"/>
                    <a:ext cx="468398" cy="400110"/>
                  </a:xfrm>
                  <a:prstGeom prst="rect">
                    <a:avLst/>
                  </a:prstGeom>
                  <a:noFill/>
                  <a:effectLst>
                    <a:outerShdw blurRad="50800" dist="38100" sx="1000" sy="10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⋯</m:t>
                          </m:r>
                        </m:oMath>
                      </m:oMathPara>
                    </a14:m>
                    <a:endParaRPr kumimoji="1" lang="en-CN" sz="2000" b="0" dirty="0"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F90E3973-85D3-FD4B-8D21-86003B6C61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34476" y="3627628"/>
                    <a:ext cx="468398" cy="40011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effectLst>
                    <a:outerShdw blurRad="50800" dist="38100" sx="1000" sy="10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CD88B98-B36F-814C-BDCD-2C289E76A23F}"/>
                </a:ext>
              </a:extLst>
            </p:cNvPr>
            <p:cNvSpPr txBox="1"/>
            <p:nvPr/>
          </p:nvSpPr>
          <p:spPr>
            <a:xfrm>
              <a:off x="3297916" y="5923370"/>
              <a:ext cx="2920994" cy="31892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2225">
              <a:solidFill>
                <a:schemeClr val="tx1"/>
              </a:solidFill>
            </a:ln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kumimoji="1" lang="en-US" altLang="zh-CN" sz="16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Mass</a:t>
              </a:r>
              <a:r>
                <a:rPr kumimoji="1" lang="zh-CN" altLang="en-US" sz="16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6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and</a:t>
              </a:r>
              <a:r>
                <a:rPr kumimoji="1" lang="zh-CN" altLang="en-US" sz="16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6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width</a:t>
              </a:r>
              <a:r>
                <a:rPr kumimoji="1" lang="zh-CN" altLang="en-US" sz="16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6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of</a:t>
              </a:r>
              <a:r>
                <a:rPr kumimoji="1" lang="zh-CN" altLang="en-US" sz="16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6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known</a:t>
              </a:r>
              <a:r>
                <a:rPr kumimoji="1" lang="zh-CN" altLang="en-US" sz="16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6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mesons</a:t>
              </a:r>
              <a:endParaRPr kumimoji="1" lang="en-CN" sz="1600" b="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30E1171-77FD-744C-9536-2739DD589AE1}"/>
                </a:ext>
              </a:extLst>
            </p:cNvPr>
            <p:cNvSpPr txBox="1"/>
            <p:nvPr/>
          </p:nvSpPr>
          <p:spPr>
            <a:xfrm>
              <a:off x="46342" y="1917108"/>
              <a:ext cx="7430975" cy="369332"/>
            </a:xfrm>
            <a:prstGeom prst="rect">
              <a:avLst/>
            </a:prstGeom>
            <a:noFill/>
            <a:ln w="22225">
              <a:noFill/>
            </a:ln>
            <a:effectLst>
              <a:outerShdw blurRad="50800" dist="38100" sx="1000" sy="1000" algn="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>
              <a:spAutoFit/>
            </a:bodyPr>
            <a:lstStyle/>
            <a:p>
              <a:pPr marL="648000" lvl="1" indent="-216000">
                <a:buFont typeface="Wingdings" pitchFamily="2" charset="2"/>
                <a:buChar char="Ø"/>
              </a:pPr>
              <a:r>
                <a:rPr lang="en-US" altLang="zh-CN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Experiment:</a:t>
              </a:r>
              <a:r>
                <a: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Heavy</a:t>
              </a:r>
              <a:r>
                <a: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states</a:t>
              </a:r>
              <a:r>
                <a: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narrow,</a:t>
              </a:r>
              <a:r>
                <a: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larger</a:t>
              </a:r>
              <a:r>
                <a: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gap</a:t>
              </a:r>
              <a:r>
                <a: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</a:t>
              </a:r>
              <a:r>
                <a: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easy</a:t>
              </a:r>
              <a:r>
                <a: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</a:t>
              </a:r>
              <a:r>
                <a: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identify</a:t>
              </a:r>
              <a:endParaRPr lang="en-C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1E535ED-546D-4A4C-B21B-06F9DDA26CCC}"/>
              </a:ext>
            </a:extLst>
          </p:cNvPr>
          <p:cNvSpPr txBox="1"/>
          <p:nvPr/>
        </p:nvSpPr>
        <p:spPr>
          <a:xfrm>
            <a:off x="268315" y="1585977"/>
            <a:ext cx="4849785" cy="369332"/>
          </a:xfrm>
          <a:prstGeom prst="rect">
            <a:avLst/>
          </a:prstGeom>
          <a:noFill/>
          <a:ln w="22225">
            <a:noFill/>
          </a:ln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pPr marL="432000" lvl="1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Calculations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reliable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62F955-8366-214F-BEA6-A62233275D85}"/>
              </a:ext>
            </a:extLst>
          </p:cNvPr>
          <p:cNvSpPr txBox="1"/>
          <p:nvPr/>
        </p:nvSpPr>
        <p:spPr>
          <a:xfrm>
            <a:off x="710971" y="1308714"/>
            <a:ext cx="5507939" cy="369332"/>
          </a:xfrm>
          <a:prstGeom prst="rect">
            <a:avLst/>
          </a:prstGeom>
          <a:noFill/>
          <a:ln w="22225">
            <a:noFill/>
          </a:ln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/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HQEF,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HQS,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NRQCD…,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factorized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34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D1CE0-BD1C-B745-9439-A723E1514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Charmonium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250EA-082C-BA40-9660-F977C8939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46" y="681173"/>
            <a:ext cx="8499863" cy="495762"/>
          </a:xfrm>
        </p:spPr>
        <p:txBody>
          <a:bodyPr/>
          <a:lstStyle/>
          <a:p>
            <a:r>
              <a:rPr lang="zh-CN" altLang="en-US" dirty="0"/>
              <a:t> </a:t>
            </a:r>
            <a:r>
              <a:rPr lang="en-US" altLang="zh-CN" dirty="0"/>
              <a:t>Predictions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Godfrey-</a:t>
            </a:r>
            <a:r>
              <a:rPr lang="en-US" altLang="zh-CN" dirty="0" err="1"/>
              <a:t>Isgur</a:t>
            </a:r>
            <a:r>
              <a:rPr lang="zh-CN" altLang="en-US" dirty="0"/>
              <a:t> </a:t>
            </a:r>
            <a:r>
              <a:rPr lang="en-US" altLang="zh-CN" dirty="0"/>
              <a:t>potential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versus</a:t>
            </a:r>
            <a:r>
              <a:rPr lang="zh-CN" altLang="en-US" dirty="0"/>
              <a:t> </a:t>
            </a:r>
            <a:r>
              <a:rPr lang="en-US" altLang="zh-CN" dirty="0"/>
              <a:t>observed</a:t>
            </a:r>
            <a:r>
              <a:rPr lang="zh-CN" altLang="en-US" dirty="0"/>
              <a:t> </a:t>
            </a:r>
            <a:r>
              <a:rPr lang="en-US" altLang="zh-CN" dirty="0"/>
              <a:t>states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D3F68-9BFB-B04E-A9FC-F4C992896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9</a:t>
            </a:fld>
            <a:endParaRPr kumimoji="1" lang="zh-CN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89666D-D0D6-3A4A-A244-EC03FDEEC0AB}"/>
              </a:ext>
            </a:extLst>
          </p:cNvPr>
          <p:cNvSpPr txBox="1"/>
          <p:nvPr/>
        </p:nvSpPr>
        <p:spPr>
          <a:xfrm>
            <a:off x="955722" y="1319721"/>
            <a:ext cx="2984500" cy="380480"/>
          </a:xfrm>
          <a:prstGeom prst="rect">
            <a:avLst/>
          </a:prstGeom>
          <a:noFill/>
          <a:ln w="22225">
            <a:noFill/>
          </a:ln>
          <a:effectLst>
            <a:outerShdw blurRad="50800" dist="38100" sx="1000" sy="10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36000" tIns="36000" rIns="36000" bIns="36000" rtlCol="0" anchor="ctr">
            <a:spAutoFit/>
          </a:bodyPr>
          <a:lstStyle/>
          <a:p>
            <a:r>
              <a:rPr kumimoji="1" lang="en-US" altLang="zh-CN" sz="2000" b="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Reasonably</a:t>
            </a:r>
            <a:r>
              <a:rPr kumimoji="1" lang="zh-CN" altLang="en-US" sz="2000" b="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good</a:t>
            </a:r>
            <a:r>
              <a:rPr kumimoji="1" lang="zh-CN" altLang="en-US" sz="2000" b="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solidFill>
                  <a:srgbClr val="2A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agreement</a:t>
            </a:r>
            <a:endParaRPr kumimoji="1" lang="en-CN" sz="2000" b="0" dirty="0">
              <a:solidFill>
                <a:srgbClr val="2A00FF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FFDEEB-B28F-EA4D-B5D4-54CC046350E8}"/>
              </a:ext>
            </a:extLst>
          </p:cNvPr>
          <p:cNvGrpSpPr/>
          <p:nvPr/>
        </p:nvGrpSpPr>
        <p:grpSpPr>
          <a:xfrm>
            <a:off x="1620341" y="1958407"/>
            <a:ext cx="6799760" cy="4303144"/>
            <a:chOff x="1620341" y="1713919"/>
            <a:chExt cx="6799760" cy="430314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5E17C6B-5B3F-A84F-ACA6-011555B65947}"/>
                </a:ext>
              </a:extLst>
            </p:cNvPr>
            <p:cNvGrpSpPr/>
            <p:nvPr/>
          </p:nvGrpSpPr>
          <p:grpSpPr>
            <a:xfrm>
              <a:off x="1620341" y="1713919"/>
              <a:ext cx="6799760" cy="4303144"/>
              <a:chOff x="1620341" y="1713919"/>
              <a:chExt cx="6799760" cy="430314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66CA6B2-085B-984D-A205-0924B0FBB6DA}"/>
                  </a:ext>
                </a:extLst>
              </p:cNvPr>
              <p:cNvGrpSpPr/>
              <p:nvPr/>
            </p:nvGrpSpPr>
            <p:grpSpPr>
              <a:xfrm>
                <a:off x="1620341" y="1713919"/>
                <a:ext cx="5164467" cy="4303144"/>
                <a:chOff x="1738147" y="1495859"/>
                <a:chExt cx="5164467" cy="4303144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BC026261-68BC-7442-B685-205EF59AA49D}"/>
                    </a:ext>
                  </a:extLst>
                </p:cNvPr>
                <p:cNvGrpSpPr/>
                <p:nvPr/>
              </p:nvGrpSpPr>
              <p:grpSpPr>
                <a:xfrm>
                  <a:off x="1738147" y="1495859"/>
                  <a:ext cx="5164467" cy="4303144"/>
                  <a:chOff x="923131" y="1505743"/>
                  <a:chExt cx="5164467" cy="4303144"/>
                </a:xfrm>
              </p:grpSpPr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C99D5149-0BB7-9C4E-BA7A-45BCBAD7948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23131" y="1505743"/>
                    <a:ext cx="4804569" cy="4303144"/>
                  </a:xfrm>
                  <a:prstGeom prst="rect">
                    <a:avLst/>
                  </a:prstGeom>
                </p:spPr>
              </p:pic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73CE6923-727E-1F4C-A756-4FEF12C7527E}"/>
                      </a:ext>
                    </a:extLst>
                  </p:cNvPr>
                  <p:cNvSpPr txBox="1"/>
                  <p:nvPr/>
                </p:nvSpPr>
                <p:spPr>
                  <a:xfrm>
                    <a:off x="4065123" y="4407665"/>
                    <a:ext cx="2022475" cy="276999"/>
                  </a:xfrm>
                  <a:prstGeom prst="rect">
                    <a:avLst/>
                  </a:prstGeom>
                  <a:noFill/>
                  <a:ln w="22225">
                    <a:noFill/>
                  </a:ln>
                  <a:effectLst>
                    <a:outerShdw blurRad="50800" dist="38100" sx="1000" sy="1000" algn="l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200" dirty="0" err="1"/>
                      <a:t>Phys.Rev.D</a:t>
                    </a:r>
                    <a:r>
                      <a:rPr lang="en-US" sz="1200" dirty="0"/>
                      <a:t> 32 (1985) 189</a:t>
                    </a:r>
                  </a:p>
                </p:txBody>
              </p:sp>
            </p:grp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2FAF2678-C70C-C846-B833-A24A3DBFF3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45000" y="3201987"/>
                  <a:ext cx="198000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7F9DAA59-73AB-8C44-A60E-D48DDB83971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70400" y="3021987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CN" sz="800" dirty="0" err="1">
                      <a:latin typeface="Times New Roman" charset="0"/>
                      <a:ea typeface="Times New Roman" charset="0"/>
                      <a:cs typeface="Times New Roman" charset="0"/>
                    </a:rPr>
                    <a:t>i</a:t>
                  </a:r>
                  <a:endParaRPr lang="en-CN" sz="8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4C379D7-A3EF-3544-A92E-3E0743ACDF82}"/>
                  </a:ext>
                </a:extLst>
              </p:cNvPr>
              <p:cNvSpPr txBox="1"/>
              <p:nvPr/>
            </p:nvSpPr>
            <p:spPr>
              <a:xfrm>
                <a:off x="7020423" y="3337502"/>
                <a:ext cx="1399678" cy="626701"/>
              </a:xfrm>
              <a:prstGeom prst="rect">
                <a:avLst/>
              </a:prstGeom>
              <a:noFill/>
              <a:ln w="22225">
                <a:noFill/>
              </a:ln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 lIns="36000" tIns="36000" rIns="36000" bIns="36000" rtlCol="0" anchor="ctr">
                <a:spAutoFit/>
              </a:bodyPr>
              <a:lstStyle/>
              <a:p>
                <a:r>
                  <a:rPr kumimoji="1" lang="en-US" altLang="zh-CN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Prediction</a:t>
                </a:r>
              </a:p>
              <a:p>
                <a:r>
                  <a:rPr kumimoji="1" lang="en-US" altLang="zh-CN" sz="1800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Data</a:t>
                </a:r>
                <a:endParaRPr kumimoji="1" lang="en-CN" sz="1800" b="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C1E5E49-49C7-CC42-A9FA-06A58710FB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1463" y="3791719"/>
                <a:ext cx="2520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85A3189-A449-3842-BB63-1412F543CC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1463" y="3525019"/>
                <a:ext cx="252000" cy="0"/>
              </a:xfrm>
              <a:prstGeom prst="line">
                <a:avLst/>
              </a:prstGeom>
              <a:ln w="22225">
                <a:solidFill>
                  <a:srgbClr val="C00000"/>
                </a:solidFill>
                <a:prstDash val="sysDot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E059B41-F0F2-D344-9545-788EA4168B2D}"/>
                </a:ext>
              </a:extLst>
            </p:cNvPr>
            <p:cNvSpPr/>
            <p:nvPr/>
          </p:nvSpPr>
          <p:spPr>
            <a:xfrm>
              <a:off x="3086100" y="3650853"/>
              <a:ext cx="3338810" cy="1408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74A0551-597A-D147-9A69-C7F6B6A1E475}"/>
                </a:ext>
              </a:extLst>
            </p:cNvPr>
            <p:cNvSpPr/>
            <p:nvPr/>
          </p:nvSpPr>
          <p:spPr>
            <a:xfrm>
              <a:off x="5663215" y="3420047"/>
              <a:ext cx="404647" cy="28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1324288-8FD4-8AE3-9108-A0433228DD69}"/>
              </a:ext>
            </a:extLst>
          </p:cNvPr>
          <p:cNvGrpSpPr>
            <a:grpSpLocks/>
          </p:cNvGrpSpPr>
          <p:nvPr/>
        </p:nvGrpSpPr>
        <p:grpSpPr>
          <a:xfrm>
            <a:off x="6308683" y="1095961"/>
            <a:ext cx="1548000" cy="1548000"/>
            <a:chOff x="4988067" y="2286619"/>
            <a:chExt cx="2811225" cy="263697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D15F1D6-2297-A745-0DE2-7835B6813FA5}"/>
                </a:ext>
              </a:extLst>
            </p:cNvPr>
            <p:cNvGrpSpPr/>
            <p:nvPr/>
          </p:nvGrpSpPr>
          <p:grpSpPr>
            <a:xfrm>
              <a:off x="4988067" y="2286619"/>
              <a:ext cx="2811225" cy="2636973"/>
              <a:chOff x="4988067" y="2286619"/>
              <a:chExt cx="2811225" cy="2636973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51A5AA3-238C-F1BB-463C-D6900033AFAB}"/>
                  </a:ext>
                </a:extLst>
              </p:cNvPr>
              <p:cNvGrpSpPr/>
              <p:nvPr/>
            </p:nvGrpSpPr>
            <p:grpSpPr>
              <a:xfrm>
                <a:off x="4988067" y="2286619"/>
                <a:ext cx="2811225" cy="2636973"/>
                <a:chOff x="878653" y="2868708"/>
                <a:chExt cx="2393461" cy="2282223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FB4A17D8-F93C-B011-C8BA-0B41E0CF0B7D}"/>
                    </a:ext>
                  </a:extLst>
                </p:cNvPr>
                <p:cNvGrpSpPr/>
                <p:nvPr/>
              </p:nvGrpSpPr>
              <p:grpSpPr>
                <a:xfrm>
                  <a:off x="878653" y="2868708"/>
                  <a:ext cx="2393461" cy="2282223"/>
                  <a:chOff x="3388659" y="4168588"/>
                  <a:chExt cx="1800000" cy="1800000"/>
                </a:xfrm>
              </p:grpSpPr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0E225C49-322E-1199-1F9F-FBC6971ADBF3}"/>
                      </a:ext>
                    </a:extLst>
                  </p:cNvPr>
                  <p:cNvSpPr/>
                  <p:nvPr/>
                </p:nvSpPr>
                <p:spPr>
                  <a:xfrm>
                    <a:off x="3388659" y="4168588"/>
                    <a:ext cx="1800000" cy="1800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99000">
                        <a:srgbClr val="FFA9AC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3" name="Oval 32">
                        <a:extLst>
                          <a:ext uri="{FF2B5EF4-FFF2-40B4-BE49-F238E27FC236}">
                            <a16:creationId xmlns:a16="http://schemas.microsoft.com/office/drawing/2014/main" id="{FAD3D136-4D59-17C7-16A4-1C6146357B6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567056" y="4932123"/>
                        <a:ext cx="581496" cy="605389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99000">
                            <a:schemeClr val="accent1">
                              <a:lumMod val="7500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zh-CN" altLang="en-US" sz="4400" b="1" i="1" smtClean="0">
                                  <a:solidFill>
                                    <a:srgbClr val="0000FE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oMath>
                          </m:oMathPara>
                        </a14:m>
                        <a:endParaRPr lang="en-US" sz="2000" b="1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4" name="Oval 33">
                        <a:extLst>
                          <a:ext uri="{FF2B5EF4-FFF2-40B4-BE49-F238E27FC236}">
                            <a16:creationId xmlns:a16="http://schemas.microsoft.com/office/drawing/2014/main" id="{15EA0E34-452C-2D1B-A6AF-14736F3C63A8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567056" y="4932123"/>
                        <a:ext cx="581496" cy="605389"/>
                      </a:xfrm>
                      <a:prstGeom prst="ellipse">
                        <a:avLst/>
                      </a:prstGeom>
                      <a:blipFill>
                        <a:blip r:embed="rId6"/>
                        <a:stretch>
                          <a:fillRect l="-6897" t="-3390" b="-28814"/>
                        </a:stretch>
                      </a:blipFill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3C7C92C2-97CD-E1B8-BE80-55344491B58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8931" y="3588817"/>
                      <a:ext cx="568024" cy="61265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4000" b="1" i="1" smtClean="0"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𝒄</m:t>
                            </m:r>
                          </m:oMath>
                        </m:oMathPara>
                      </a14:m>
                      <a:endParaRPr lang="en-US" sz="4000" b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p:txBody>
                </p:sp>
              </mc:Choice>
              <mc:Fallback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3C7C92C2-97CD-E1B8-BE80-55344491B58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38931" y="3588817"/>
                      <a:ext cx="568024" cy="612657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13333" r="-26667" b="-5588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A294D310-05F6-10D9-12C0-1A3C33BF901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332924" y="2863947"/>
                    <a:ext cx="908177" cy="88688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/>
                      </a:gs>
                      <a:gs pos="99000">
                        <a:schemeClr val="accent1">
                          <a:lumMod val="7500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zh-CN" altLang="en-US" sz="4400" b="1" i="1" smtClean="0">
                              <a:solidFill>
                                <a:srgbClr val="0000FE"/>
                              </a:solidFill>
                              <a:latin typeface="Cambria Math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20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A294D310-05F6-10D9-12C0-1A3C33BF901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32924" y="2863947"/>
                    <a:ext cx="908177" cy="886881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 l="-29268" t="-23256" r="-4878" b="-58140"/>
                    </a:stretch>
                  </a:blip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3DEEBB9-D78F-E903-0D4A-10AEC17ABE22}"/>
                    </a:ext>
                  </a:extLst>
                </p:cNvPr>
                <p:cNvSpPr txBox="1"/>
                <p:nvPr/>
              </p:nvSpPr>
              <p:spPr>
                <a:xfrm>
                  <a:off x="6393680" y="2630726"/>
                  <a:ext cx="754594" cy="8719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4000" b="1" i="1" smtClean="0">
                                <a:latin typeface="Cambria Math" panose="02040503050406030204" pitchFamily="18" charset="0"/>
                                <a:ea typeface="Comic Sans MS" charset="0"/>
                                <a:cs typeface="Comic Sans MS" charset="0"/>
                              </a:rPr>
                            </m:ctrlPr>
                          </m:accPr>
                          <m:e>
                            <m:r>
                              <a:rPr lang="en-US" sz="4000" b="1" i="1" smtClean="0"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𝒄</m:t>
                            </m:r>
                          </m:e>
                        </m:acc>
                      </m:oMath>
                    </m:oMathPara>
                  </a14:m>
                  <a:endParaRPr lang="en-US" sz="4000" b="1" dirty="0">
                    <a:latin typeface="Comic Sans MS" charset="0"/>
                    <a:ea typeface="Comic Sans MS" charset="0"/>
                    <a:cs typeface="Comic Sans MS" charset="0"/>
                  </a:endParaRPr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3DEEBB9-D78F-E903-0D4A-10AEC17ABE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3680" y="2630726"/>
                  <a:ext cx="754594" cy="871960"/>
                </a:xfrm>
                <a:prstGeom prst="rect">
                  <a:avLst/>
                </a:prstGeom>
                <a:blipFill>
                  <a:blip r:embed="rId9"/>
                  <a:stretch>
                    <a:fillRect l="-8824" r="-14706" b="-2926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05276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rgbClr val="2A00FF"/>
          </a:solidFill>
        </a:ln>
      </a:spPr>
      <a:bodyPr wrap="none" rtlCol="0" anchor="ctr">
        <a:spAutoFit/>
      </a:bodyPr>
      <a:lstStyle>
        <a:defPPr algn="ctr">
          <a:defRPr sz="1600" dirty="0">
            <a:latin typeface="Times New Roman" charset="0"/>
            <a:ea typeface="Times New Roman" charset="0"/>
            <a:cs typeface="Times New Roman" charset="0"/>
          </a:defRPr>
        </a:defPPr>
      </a:lstStyle>
    </a:spDef>
    <a:lnDef>
      <a:spPr>
        <a:ln w="2222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22225">
          <a:noFill/>
        </a:ln>
        <a:effectLst>
          <a:outerShdw blurRad="50800" dist="38100" sx="1000" sy="1000" algn="l" rotWithShape="0">
            <a:prstClr val="black">
              <a:alpha val="40000"/>
            </a:prstClr>
          </a:outerShdw>
          <a:softEdge rad="12700"/>
        </a:effectLst>
      </a:spPr>
      <a:bodyPr wrap="square" lIns="36000" tIns="36000" rIns="36000" bIns="36000" rtlCol="0" anchor="ctr">
        <a:spAutoFit/>
      </a:bodyPr>
      <a:lstStyle>
        <a:defPPr algn="l">
          <a:defRPr kumimoji="1" sz="2000" b="0" dirty="0" smtClean="0">
            <a:latin typeface="Times New Roman" panose="02020603050405020304" pitchFamily="18" charset="0"/>
            <a:ea typeface="Times New Roman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52391</TotalTime>
  <Words>4358</Words>
  <Application>Microsoft Macintosh PowerPoint</Application>
  <PresentationFormat>Custom</PresentationFormat>
  <Paragraphs>817</Paragraphs>
  <Slides>60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80" baseType="lpstr">
      <vt:lpstr>CMBX12</vt:lpstr>
      <vt:lpstr>CMMI8</vt:lpstr>
      <vt:lpstr>CMR12</vt:lpstr>
      <vt:lpstr>CMTI10</vt:lpstr>
      <vt:lpstr>DengXian</vt:lpstr>
      <vt:lpstr>Microsoft YaHei</vt:lpstr>
      <vt:lpstr>Microsoft YaHei</vt:lpstr>
      <vt:lpstr>Microsoft YaHei UI</vt:lpstr>
      <vt:lpstr>SimHei</vt:lpstr>
      <vt:lpstr>华文楷体</vt:lpstr>
      <vt:lpstr>Arial</vt:lpstr>
      <vt:lpstr>Calibri</vt:lpstr>
      <vt:lpstr>Calibri Light</vt:lpstr>
      <vt:lpstr>Cambria Math</vt:lpstr>
      <vt:lpstr>Comic Sans MS</vt:lpstr>
      <vt:lpstr>Courier New</vt:lpstr>
      <vt:lpstr>Times</vt:lpstr>
      <vt:lpstr>Times New Roman</vt:lpstr>
      <vt:lpstr>Wingdings</vt:lpstr>
      <vt:lpstr>Office Theme</vt:lpstr>
      <vt:lpstr>Multi-charm hadrons at LHCb</vt:lpstr>
      <vt:lpstr>Contents</vt:lpstr>
      <vt:lpstr>The Standard Model</vt:lpstr>
      <vt:lpstr>Two ends of QCD</vt:lpstr>
      <vt:lpstr>Two ends of QCD</vt:lpstr>
      <vt:lpstr>Solutions to nonperturbative QCD</vt:lpstr>
      <vt:lpstr>Hadron spectroscopy</vt:lpstr>
      <vt:lpstr>Heavy flavor hadrons</vt:lpstr>
      <vt:lpstr>Charmonium</vt:lpstr>
      <vt:lpstr>Charmonium</vt:lpstr>
      <vt:lpstr>Exotic hadrons</vt:lpstr>
      <vt:lpstr>New structure in exotic states (Tetraquark)</vt:lpstr>
      <vt:lpstr>Large hadron collider (LHC)</vt:lpstr>
      <vt:lpstr>The LHCb experiment</vt:lpstr>
      <vt:lpstr>The LHCb detector</vt:lpstr>
      <vt:lpstr>LHCb data</vt:lpstr>
      <vt:lpstr>New hadron states by LHC(b)</vt:lpstr>
      <vt:lpstr>PowerPoint Presentation</vt:lpstr>
      <vt:lpstr>The doubly charmed baryon</vt:lpstr>
      <vt:lpstr>Experimental studies</vt:lpstr>
      <vt:lpstr>Ξ_cc^(++) (ccu) observation by LHCb</vt:lpstr>
      <vt:lpstr>Ξ_cc mass predictions vs data</vt:lpstr>
      <vt:lpstr>Ξ_cc lifetime</vt:lpstr>
      <vt:lpstr>Ξ_cc^(++) lifetime by LHCb</vt:lpstr>
      <vt:lpstr>Understanding the mass</vt:lpstr>
      <vt:lpstr>PowerPoint Presentation</vt:lpstr>
      <vt:lpstr>Fully heavy QQQ ̅Q ̅ states</vt:lpstr>
      <vt:lpstr>Di-J\/ψ invariant mass at LHCb</vt:lpstr>
      <vt:lpstr>Di-J\/ψ production</vt:lpstr>
      <vt:lpstr>Di-J\/ψ mass modeling (I)</vt:lpstr>
      <vt:lpstr>Di-J\/ψ mass modeling (II)</vt:lpstr>
      <vt:lpstr>Other models</vt:lpstr>
      <vt:lpstr>Fits summary and structure</vt:lpstr>
      <vt:lpstr>ATLAS and CMS reproduction</vt:lpstr>
      <vt:lpstr>PowerPoint Presentation</vt:lpstr>
      <vt:lpstr>Doubly charmed tetraquark</vt:lpstr>
      <vt:lpstr>Observation of  T_cc^+ at LHCb</vt:lpstr>
      <vt:lpstr>Fit with Breit-Wigner function</vt:lpstr>
      <vt:lpstr>Advance modeling of signal line shape</vt:lpstr>
      <vt:lpstr>Intermediate offshell D^(∗+ )</vt:lpstr>
      <vt:lpstr>The isospin partner?</vt:lpstr>
      <vt:lpstr>The T_cc^+ structure</vt:lpstr>
      <vt:lpstr>Molecule or compact tetraquark</vt:lpstr>
      <vt:lpstr>Molecule or compact tetraquark</vt:lpstr>
      <vt:lpstr>Summary and prospects</vt:lpstr>
      <vt:lpstr>LHCb “experiment”</vt:lpstr>
      <vt:lpstr>PowerPoint Presentation</vt:lpstr>
      <vt:lpstr>How to detect them </vt:lpstr>
      <vt:lpstr>The LHCb experiment at CERN</vt:lpstr>
      <vt:lpstr>Ξ_cc^+ (ccd)?</vt:lpstr>
      <vt:lpstr>Other studies of Ξ_cc^(++)</vt:lpstr>
      <vt:lpstr>Di-J\/ψ sample at LHCb</vt:lpstr>
      <vt:lpstr>Exotics</vt:lpstr>
      <vt:lpstr>Amplitude pole and scattering length</vt:lpstr>
      <vt:lpstr>Tetraquarks</vt:lpstr>
      <vt:lpstr>X(6900) signal stability</vt:lpstr>
      <vt:lpstr>Di-J\/ψ invariant mass (II)</vt:lpstr>
      <vt:lpstr>The bottom partner</vt:lpstr>
      <vt:lpstr>Ξ_cc^+?</vt:lpstr>
      <vt:lpstr>Conventional charmonia cc ̅→J\/ψϕ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Yanxi Zhang</dc:creator>
  <cp:lastModifiedBy>zhang yanxi</cp:lastModifiedBy>
  <cp:revision>1683</cp:revision>
  <cp:lastPrinted>2021-11-22T08:52:28Z</cp:lastPrinted>
  <dcterms:created xsi:type="dcterms:W3CDTF">2015-12-03T12:56:11Z</dcterms:created>
  <dcterms:modified xsi:type="dcterms:W3CDTF">2023-04-24T00:09:09Z</dcterms:modified>
</cp:coreProperties>
</file>