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1" r:id="rId1"/>
  </p:sldMasterIdLst>
  <p:notesMasterIdLst>
    <p:notesMasterId r:id="rId80"/>
  </p:notesMasterIdLst>
  <p:handoutMasterIdLst>
    <p:handoutMasterId r:id="rId81"/>
  </p:handoutMasterIdLst>
  <p:sldIdLst>
    <p:sldId id="464" r:id="rId2"/>
    <p:sldId id="517" r:id="rId3"/>
    <p:sldId id="518" r:id="rId4"/>
    <p:sldId id="519" r:id="rId5"/>
    <p:sldId id="520" r:id="rId6"/>
    <p:sldId id="471" r:id="rId7"/>
    <p:sldId id="550" r:id="rId8"/>
    <p:sldId id="542" r:id="rId9"/>
    <p:sldId id="466" r:id="rId10"/>
    <p:sldId id="543" r:id="rId11"/>
    <p:sldId id="544" r:id="rId12"/>
    <p:sldId id="491" r:id="rId13"/>
    <p:sldId id="492" r:id="rId14"/>
    <p:sldId id="493" r:id="rId15"/>
    <p:sldId id="494" r:id="rId16"/>
    <p:sldId id="495" r:id="rId17"/>
    <p:sldId id="546" r:id="rId18"/>
    <p:sldId id="547" r:id="rId19"/>
    <p:sldId id="548" r:id="rId20"/>
    <p:sldId id="499" r:id="rId21"/>
    <p:sldId id="549" r:id="rId22"/>
    <p:sldId id="500" r:id="rId23"/>
    <p:sldId id="501" r:id="rId24"/>
    <p:sldId id="503" r:id="rId25"/>
    <p:sldId id="559" r:id="rId26"/>
    <p:sldId id="505" r:id="rId27"/>
    <p:sldId id="506" r:id="rId28"/>
    <p:sldId id="507" r:id="rId29"/>
    <p:sldId id="552" r:id="rId30"/>
    <p:sldId id="509" r:id="rId31"/>
    <p:sldId id="510" r:id="rId32"/>
    <p:sldId id="553" r:id="rId33"/>
    <p:sldId id="551" r:id="rId34"/>
    <p:sldId id="514" r:id="rId35"/>
    <p:sldId id="554" r:id="rId36"/>
    <p:sldId id="521" r:id="rId37"/>
    <p:sldId id="522" r:id="rId38"/>
    <p:sldId id="523" r:id="rId39"/>
    <p:sldId id="524" r:id="rId40"/>
    <p:sldId id="525" r:id="rId41"/>
    <p:sldId id="526" r:id="rId42"/>
    <p:sldId id="528" r:id="rId43"/>
    <p:sldId id="531" r:id="rId44"/>
    <p:sldId id="530" r:id="rId45"/>
    <p:sldId id="532" r:id="rId46"/>
    <p:sldId id="529" r:id="rId47"/>
    <p:sldId id="533" r:id="rId48"/>
    <p:sldId id="556" r:id="rId49"/>
    <p:sldId id="534" r:id="rId50"/>
    <p:sldId id="535" r:id="rId51"/>
    <p:sldId id="545" r:id="rId52"/>
    <p:sldId id="555" r:id="rId53"/>
    <p:sldId id="538" r:id="rId54"/>
    <p:sldId id="539" r:id="rId55"/>
    <p:sldId id="558" r:id="rId56"/>
    <p:sldId id="498" r:id="rId57"/>
    <p:sldId id="497" r:id="rId58"/>
    <p:sldId id="488" r:id="rId59"/>
    <p:sldId id="425" r:id="rId60"/>
    <p:sldId id="557" r:id="rId61"/>
    <p:sldId id="319" r:id="rId62"/>
    <p:sldId id="508" r:id="rId63"/>
    <p:sldId id="363" r:id="rId64"/>
    <p:sldId id="412" r:id="rId65"/>
    <p:sldId id="365" r:id="rId66"/>
    <p:sldId id="343" r:id="rId67"/>
    <p:sldId id="361" r:id="rId68"/>
    <p:sldId id="560" r:id="rId69"/>
    <p:sldId id="301" r:id="rId70"/>
    <p:sldId id="451" r:id="rId71"/>
    <p:sldId id="445" r:id="rId72"/>
    <p:sldId id="474" r:id="rId73"/>
    <p:sldId id="482" r:id="rId74"/>
    <p:sldId id="487" r:id="rId75"/>
    <p:sldId id="449" r:id="rId76"/>
    <p:sldId id="450" r:id="rId77"/>
    <p:sldId id="446" r:id="rId78"/>
    <p:sldId id="561" r:id="rId79"/>
  </p:sldIdLst>
  <p:sldSz cx="9144000" cy="5143500" type="screen16x9"/>
  <p:notesSz cx="6858000" cy="9144000"/>
  <p:embeddedFontLst>
    <p:embeddedFont>
      <p:font typeface="Cambria Math" panose="02040503050406030204" pitchFamily="18" charset="0"/>
      <p:regular r:id="rId82"/>
    </p:embeddedFont>
    <p:embeddedFont>
      <p:font typeface="Open Sans" panose="020B0606030504020204" pitchFamily="34" charset="0"/>
      <p:regular r:id="rId83"/>
      <p:bold r:id="rId84"/>
      <p:italic r:id="rId85"/>
      <p:boldItalic r:id="rId86"/>
    </p:embeddedFont>
    <p:embeddedFont>
      <p:font typeface="PT Sans Narrow" panose="020B0506020203020204" pitchFamily="34" charset="77"/>
      <p:regular r:id="rId87"/>
      <p:bold r:id="rId8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30302"/>
    <a:srgbClr val="000000"/>
    <a:srgbClr val="000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573"/>
  </p:normalViewPr>
  <p:slideViewPr>
    <p:cSldViewPr snapToGrid="0">
      <p:cViewPr varScale="1">
        <p:scale>
          <a:sx n="121" d="100"/>
          <a:sy n="121" d="100"/>
        </p:scale>
        <p:origin x="824" y="16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font" Target="fonts/font3.fntdata"/><Relationship Id="rId89" Type="http://schemas.openxmlformats.org/officeDocument/2006/relationships/presProps" Target="pres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viewProps" Target="viewProps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notesMaster" Target="notesMasters/notesMaster1.xml"/><Relationship Id="rId85" Type="http://schemas.openxmlformats.org/officeDocument/2006/relationships/font" Target="fonts/font4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font" Target="fonts/font2.fntdata"/><Relationship Id="rId88" Type="http://schemas.openxmlformats.org/officeDocument/2006/relationships/font" Target="fonts/font7.fntdata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handoutMaster" Target="handoutMasters/handoutMaster1.xml"/><Relationship Id="rId86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ableStyles" Target="tableStyle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font" Target="fonts/font6.fntdata"/><Relationship Id="rId61" Type="http://schemas.openxmlformats.org/officeDocument/2006/relationships/slide" Target="slides/slide60.xml"/><Relationship Id="rId82" Type="http://schemas.openxmlformats.org/officeDocument/2006/relationships/font" Target="fonts/font1.fntdata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68AE3C5-1DFD-2E80-DC85-F058D0DAB62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C6E672E-0806-8FBD-B03C-5028D395161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5EA083-27D5-B64F-BEC4-9632F984A3C1}" type="datetime1">
              <a:rPr lang="en-US" smtClean="0"/>
              <a:t>4/23/23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D7DFCC-817E-173C-1761-A5D718C0CD5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20DB0E-7659-A104-A030-2E2643F23FD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13EC40-8073-9944-B87A-FD1C95CE8E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075096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hf sldNum="0" hdr="0" ftr="0" dt="0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200877f6815_0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200877f6815_0_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61921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5" name="Google Shape;55;p14"/>
          <p:cNvCxnSpPr/>
          <p:nvPr/>
        </p:nvCxnSpPr>
        <p:spPr>
          <a:xfrm>
            <a:off x="7007735" y="3176888"/>
            <a:ext cx="562200" cy="0"/>
          </a:xfrm>
          <a:prstGeom prst="straightConnector1">
            <a:avLst/>
          </a:prstGeom>
          <a:noFill/>
          <a:ln w="762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6" name="Google Shape;56;p14"/>
          <p:cNvCxnSpPr/>
          <p:nvPr/>
        </p:nvCxnSpPr>
        <p:spPr>
          <a:xfrm>
            <a:off x="1575035" y="3158252"/>
            <a:ext cx="562200" cy="0"/>
          </a:xfrm>
          <a:prstGeom prst="straightConnector1">
            <a:avLst/>
          </a:prstGeom>
          <a:noFill/>
          <a:ln w="762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57" name="Google Shape;57;p14"/>
          <p:cNvGrpSpPr/>
          <p:nvPr/>
        </p:nvGrpSpPr>
        <p:grpSpPr>
          <a:xfrm>
            <a:off x="1004144" y="1022025"/>
            <a:ext cx="7136668" cy="152400"/>
            <a:chOff x="1346429" y="1011300"/>
            <a:chExt cx="6452100" cy="152400"/>
          </a:xfrm>
        </p:grpSpPr>
        <p:cxnSp>
          <p:nvCxnSpPr>
            <p:cNvPr id="58" name="Google Shape;58;p14"/>
            <p:cNvCxnSpPr/>
            <p:nvPr/>
          </p:nvCxnSpPr>
          <p:spPr>
            <a:xfrm rot="10800000">
              <a:off x="1346429" y="1011300"/>
              <a:ext cx="6452100" cy="0"/>
            </a:xfrm>
            <a:prstGeom prst="straightConnector1">
              <a:avLst/>
            </a:prstGeom>
            <a:noFill/>
            <a:ln w="762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59" name="Google Shape;59;p14"/>
            <p:cNvCxnSpPr/>
            <p:nvPr/>
          </p:nvCxnSpPr>
          <p:spPr>
            <a:xfrm rot="10800000">
              <a:off x="1346429" y="1163700"/>
              <a:ext cx="64521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60" name="Google Shape;60;p14"/>
          <p:cNvGrpSpPr/>
          <p:nvPr/>
        </p:nvGrpSpPr>
        <p:grpSpPr>
          <a:xfrm>
            <a:off x="1004151" y="3969100"/>
            <a:ext cx="7136668" cy="152400"/>
            <a:chOff x="1346435" y="3969088"/>
            <a:chExt cx="6452100" cy="152400"/>
          </a:xfrm>
        </p:grpSpPr>
        <p:cxnSp>
          <p:nvCxnSpPr>
            <p:cNvPr id="61" name="Google Shape;61;p14"/>
            <p:cNvCxnSpPr/>
            <p:nvPr/>
          </p:nvCxnSpPr>
          <p:spPr>
            <a:xfrm>
              <a:off x="1346435" y="4121488"/>
              <a:ext cx="6452100" cy="0"/>
            </a:xfrm>
            <a:prstGeom prst="straightConnector1">
              <a:avLst/>
            </a:prstGeom>
            <a:noFill/>
            <a:ln w="762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62" name="Google Shape;62;p14"/>
            <p:cNvCxnSpPr/>
            <p:nvPr/>
          </p:nvCxnSpPr>
          <p:spPr>
            <a:xfrm>
              <a:off x="1346435" y="3969088"/>
              <a:ext cx="64521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63" name="Google Shape;63;p14"/>
          <p:cNvSpPr txBox="1">
            <a:spLocks noGrp="1"/>
          </p:cNvSpPr>
          <p:nvPr>
            <p:ph type="ctrTitle"/>
          </p:nvPr>
        </p:nvSpPr>
        <p:spPr>
          <a:xfrm>
            <a:off x="1004150" y="1751764"/>
            <a:ext cx="7136700" cy="10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>
            <a:endParaRPr/>
          </a:p>
        </p:txBody>
      </p:sp>
      <p:sp>
        <p:nvSpPr>
          <p:cNvPr id="64" name="Google Shape;64;p14"/>
          <p:cNvSpPr txBox="1">
            <a:spLocks noGrp="1"/>
          </p:cNvSpPr>
          <p:nvPr>
            <p:ph type="subTitle" idx="1"/>
          </p:nvPr>
        </p:nvSpPr>
        <p:spPr>
          <a:xfrm>
            <a:off x="2137225" y="2850039"/>
            <a:ext cx="48705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5" name="Google Shape;65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3"/>
          <p:cNvSpPr/>
          <p:nvPr/>
        </p:nvSpPr>
        <p:spPr>
          <a:xfrm>
            <a:off x="-75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3"/>
          <p:cNvSpPr txBox="1">
            <a:spLocks noGrp="1"/>
          </p:cNvSpPr>
          <p:nvPr>
            <p:ph type="title" hasCustomPrompt="1"/>
          </p:nvPr>
        </p:nvSpPr>
        <p:spPr>
          <a:xfrm>
            <a:off x="311700" y="1304850"/>
            <a:ext cx="8520600" cy="15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3" name="Google Shape;103;p23"/>
          <p:cNvSpPr txBox="1">
            <a:spLocks noGrp="1"/>
          </p:cNvSpPr>
          <p:nvPr>
            <p:ph type="body" idx="1"/>
          </p:nvPr>
        </p:nvSpPr>
        <p:spPr>
          <a:xfrm>
            <a:off x="311700" y="2995650"/>
            <a:ext cx="8520600" cy="10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4" name="Google Shape;104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D9384F-E0C4-2CB3-E175-BC32A0348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91023"/>
            <a:ext cx="8520600" cy="707400"/>
          </a:xfrm>
        </p:spPr>
        <p:txBody>
          <a:bodyPr>
            <a:normAutofit/>
          </a:bodyPr>
          <a:lstStyle>
            <a:lvl1pPr>
              <a:defRPr sz="2800"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1E8EA06-447B-9496-E197-BDABAB165C5F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1297917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CA9F2-0698-7C49-BE1A-8DE242F42D70}" type="datetime1">
              <a:rPr lang="en-US" smtClean="0"/>
              <a:t>4/23/23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Yanlin Liu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05BE3-BDB9-4842-A89E-8BFC729E30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6237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842" y="57026"/>
            <a:ext cx="8229600" cy="599346"/>
          </a:xfrm>
        </p:spPr>
        <p:txBody>
          <a:bodyPr>
            <a:normAutofit/>
          </a:bodyPr>
          <a:lstStyle>
            <a:lvl1pPr>
              <a:defRPr sz="27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7382" y="889436"/>
            <a:ext cx="8531060" cy="3715222"/>
          </a:xfrm>
        </p:spPr>
        <p:txBody>
          <a:bodyPr/>
          <a:lstStyle>
            <a:lvl1pPr>
              <a:defRPr sz="2100"/>
            </a:lvl1pPr>
            <a:lvl2pPr marL="557213" indent="-214313">
              <a:buFont typeface="Wingdings" charset="2"/>
              <a:buChar char="Ø"/>
              <a:defRPr sz="1800"/>
            </a:lvl2pPr>
            <a:lvl3pPr marL="857250" indent="-171450">
              <a:buFont typeface="Wingdings" charset="2"/>
              <a:buChar char="v"/>
              <a:defRPr sz="15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B6C14-3291-8045-84A3-A0CB0D091111}" type="datetime1">
              <a:rPr lang="en-US" smtClean="0"/>
              <a:t>4/23/23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Yanlin Liu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05BE3-BDB9-4842-A89E-8BFC729E30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3308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5"/>
          <p:cNvSpPr/>
          <p:nvPr/>
        </p:nvSpPr>
        <p:spPr>
          <a:xfrm>
            <a:off x="-50" y="2571900"/>
            <a:ext cx="9144000" cy="2571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15"/>
          <p:cNvSpPr txBox="1">
            <a:spLocks noGrp="1"/>
          </p:cNvSpPr>
          <p:nvPr>
            <p:ph type="title"/>
          </p:nvPr>
        </p:nvSpPr>
        <p:spPr>
          <a:xfrm>
            <a:off x="311700" y="814800"/>
            <a:ext cx="8571300" cy="94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6"/>
          <p:cNvSpPr/>
          <p:nvPr/>
        </p:nvSpPr>
        <p:spPr>
          <a:xfrm>
            <a:off x="-75" y="5045700"/>
            <a:ext cx="9144000" cy="97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16"/>
          <p:cNvSpPr txBox="1">
            <a:spLocks noGrp="1"/>
          </p:cNvSpPr>
          <p:nvPr>
            <p:ph type="title"/>
          </p:nvPr>
        </p:nvSpPr>
        <p:spPr>
          <a:xfrm>
            <a:off x="311700" y="158129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2800">
                <a:latin typeface="+mj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 dirty="0"/>
          </a:p>
        </p:txBody>
      </p:sp>
      <p:sp>
        <p:nvSpPr>
          <p:cNvPr id="73" name="Google Shape;73;p16"/>
          <p:cNvSpPr txBox="1">
            <a:spLocks noGrp="1"/>
          </p:cNvSpPr>
          <p:nvPr>
            <p:ph type="body" idx="1"/>
          </p:nvPr>
        </p:nvSpPr>
        <p:spPr>
          <a:xfrm>
            <a:off x="311700" y="1169276"/>
            <a:ext cx="85206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>
                <a:solidFill>
                  <a:srgbClr val="030302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 dirty="0"/>
          </a:p>
        </p:txBody>
      </p:sp>
      <p:sp>
        <p:nvSpPr>
          <p:cNvPr id="74" name="Google Shape;74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7"/>
          <p:cNvSpPr txBox="1">
            <a:spLocks noGrp="1"/>
          </p:cNvSpPr>
          <p:nvPr>
            <p:ph type="body" idx="1"/>
          </p:nvPr>
        </p:nvSpPr>
        <p:spPr>
          <a:xfrm>
            <a:off x="311700" y="1266175"/>
            <a:ext cx="39999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78" name="Google Shape;78;p17"/>
          <p:cNvSpPr txBox="1">
            <a:spLocks noGrp="1"/>
          </p:cNvSpPr>
          <p:nvPr>
            <p:ph type="body" idx="2"/>
          </p:nvPr>
        </p:nvSpPr>
        <p:spPr>
          <a:xfrm>
            <a:off x="4832400" y="1266175"/>
            <a:ext cx="39999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79" name="Google Shape;79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5" name="Google Shape;85;p19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86" name="Google Shape;86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0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136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9" name="Google Shape;89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1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92" name="Google Shape;92;p21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93" name="Google Shape;93;p21"/>
          <p:cNvSpPr txBox="1">
            <a:spLocks noGrp="1"/>
          </p:cNvSpPr>
          <p:nvPr>
            <p:ph type="title"/>
          </p:nvPr>
        </p:nvSpPr>
        <p:spPr>
          <a:xfrm>
            <a:off x="265500" y="1039675"/>
            <a:ext cx="4045200" cy="167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94" name="Google Shape;94;p21"/>
          <p:cNvSpPr txBox="1">
            <a:spLocks noGrp="1"/>
          </p:cNvSpPr>
          <p:nvPr>
            <p:ph type="subTitle" idx="1"/>
          </p:nvPr>
        </p:nvSpPr>
        <p:spPr>
          <a:xfrm>
            <a:off x="265500" y="27268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95" name="Google Shape;95;p21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96" name="Google Shape;96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2"/>
          <p:cNvSpPr txBox="1">
            <a:spLocks noGrp="1"/>
          </p:cNvSpPr>
          <p:nvPr>
            <p:ph type="body" idx="1"/>
          </p:nvPr>
        </p:nvSpPr>
        <p:spPr>
          <a:xfrm>
            <a:off x="311700" y="4230725"/>
            <a:ext cx="5998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T Sans Narrow"/>
              <a:buNone/>
              <a:defRPr sz="2400">
                <a:latin typeface="PT Sans Narrow"/>
                <a:ea typeface="PT Sans Narrow"/>
                <a:cs typeface="PT Sans Narrow"/>
                <a:sym typeface="PT Sans Narrow"/>
              </a:defRPr>
            </a:lvl1pPr>
          </a:lstStyle>
          <a:p>
            <a:endParaRPr/>
          </a:p>
        </p:txBody>
      </p:sp>
      <p:sp>
        <p:nvSpPr>
          <p:cNvPr id="99" name="Google Shape;99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tropic"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311700" y="170535"/>
            <a:ext cx="8520600" cy="7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9pPr>
          </a:lstStyle>
          <a:p>
            <a:endParaRPr dirty="0"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Char char="●"/>
              <a:defRPr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r" rtl="0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r" rtl="0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r" rtl="0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r" rtl="0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r" rtl="0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r" rtl="0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r" rtl="0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r" rtl="0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" name="Picture 1" descr="18 Disciplines at Shandong University Among Top One Percent on ESI ...">
            <a:extLst>
              <a:ext uri="{FF2B5EF4-FFF2-40B4-BE49-F238E27FC236}">
                <a16:creationId xmlns:a16="http://schemas.microsoft.com/office/drawing/2014/main" id="{00F62273-AD75-B450-4328-1F10E1ED5B0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87"/>
            <a:ext cx="993884" cy="993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3" r:id="rId12"/>
    <p:sldLayoutId id="2147483674" r:id="rId13"/>
    <p:sldLayoutId id="2147483675" r:id="rId1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ctr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sng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1312.5736.pdf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arxiv.org/abs/1501.03157" TargetMode="Externa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909.02845" TargetMode="Externa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journals.aps.org/prl/abstract/10.1103/PhysRevLett.125.061802" TargetMode="Externa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0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4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0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0.png"/><Relationship Id="rId3" Type="http://schemas.openxmlformats.org/officeDocument/2006/relationships/image" Target="../media/image56.png"/><Relationship Id="rId7" Type="http://schemas.openxmlformats.org/officeDocument/2006/relationships/image" Target="../media/image59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65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2.png"/><Relationship Id="rId5" Type="http://schemas.openxmlformats.org/officeDocument/2006/relationships/hyperlink" Target="https://journals.aps.org/prl/abstract/10.1103/PhysRevLett.119.051802" TargetMode="External"/><Relationship Id="rId4" Type="http://schemas.openxmlformats.org/officeDocument/2006/relationships/hyperlink" Target="https://www.sciencedirect.com/science/article/pii/S0370269320307838?via=ihub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ture.com/articles/s41586-022-04893-w" TargetMode="External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0.png"/><Relationship Id="rId4" Type="http://schemas.openxmlformats.org/officeDocument/2006/relationships/image" Target="../media/image6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link.springer.com/content/pdf/10.1140/epjc/s10052-016-4099-4.pdf" TargetMode="External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209.10910" TargetMode="External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79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209.10910" TargetMode="External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3.xml"/><Relationship Id="rId4" Type="http://schemas.openxmlformats.org/officeDocument/2006/relationships/hyperlink" Target="http://cdsweb.cern.ch/record/2786865" TargetMode="Externa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://cdsweb.cern.ch/record/2786865" TargetMode="External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arxiv.org/abs/2211.01216" TargetMode="External"/><Relationship Id="rId4" Type="http://schemas.openxmlformats.org/officeDocument/2006/relationships/image" Target="../media/image9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tiff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tiff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9.tif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tif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1312.5736.pdf" TargetMode="External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14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14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14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hyperlink" Target="http://cdsweb.cern.ch/record/2273281" TargetMode="External"/><Relationship Id="rId2" Type="http://schemas.openxmlformats.org/officeDocument/2006/relationships/hyperlink" Target="http://cdsweb.cern.ch/record/2255226" TargetMode="Externa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9.png"/><Relationship Id="rId5" Type="http://schemas.openxmlformats.org/officeDocument/2006/relationships/hyperlink" Target="https://journals.aps.org/prl/abstract/10.1103/PhysRevLett.121.191801" TargetMode="External"/><Relationship Id="rId4" Type="http://schemas.openxmlformats.org/officeDocument/2006/relationships/hyperlink" Target="https://cds.cern.ch/record/2688062" TargetMode="Externa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hyperlink" Target="http://cdsweb.cern.ch/record/2802127" TargetMode="Externa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21.pn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14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14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14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14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14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14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cern.ch/event/1135177/contributions/4788694/attachments/2474678/4246383/HiggsJul4CERN2022_NAH.pdf" TargetMode="External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5"/>
          <p:cNvSpPr txBox="1">
            <a:spLocks noGrp="1"/>
          </p:cNvSpPr>
          <p:nvPr>
            <p:ph type="ctrTitle"/>
          </p:nvPr>
        </p:nvSpPr>
        <p:spPr>
          <a:xfrm>
            <a:off x="99848" y="1549350"/>
            <a:ext cx="8944303" cy="10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u="none" dirty="0">
                <a:latin typeface="+mj-lt"/>
              </a:rPr>
              <a:t>Studies on Higgs Boson Yukawa Couplings and Self-coupling at ATLAS Experiment</a:t>
            </a:r>
            <a:endParaRPr sz="3200" u="none" dirty="0">
              <a:latin typeface="+mj-lt"/>
            </a:endParaRPr>
          </a:p>
        </p:txBody>
      </p:sp>
      <p:sp>
        <p:nvSpPr>
          <p:cNvPr id="112" name="Google Shape;112;p25"/>
          <p:cNvSpPr txBox="1">
            <a:spLocks noGrp="1"/>
          </p:cNvSpPr>
          <p:nvPr>
            <p:ph type="subTitle" idx="1"/>
          </p:nvPr>
        </p:nvSpPr>
        <p:spPr>
          <a:xfrm>
            <a:off x="2040300" y="2817975"/>
            <a:ext cx="5274900" cy="102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err="1">
                <a:solidFill>
                  <a:srgbClr val="0070C0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刘彦麟</a:t>
            </a:r>
            <a:endParaRPr lang="en-US" sz="3200" b="1" dirty="0">
              <a:solidFill>
                <a:srgbClr val="0070C0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err="1">
                <a:solidFill>
                  <a:srgbClr val="0070C0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山东大学</a:t>
            </a:r>
            <a:endParaRPr sz="3200" b="1" dirty="0">
              <a:solidFill>
                <a:srgbClr val="0070C0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113" name="Google Shape;113;p25"/>
          <p:cNvSpPr txBox="1"/>
          <p:nvPr/>
        </p:nvSpPr>
        <p:spPr>
          <a:xfrm>
            <a:off x="3652888" y="4367605"/>
            <a:ext cx="2093400" cy="492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rgbClr val="0070C0"/>
                </a:solidFill>
              </a:rPr>
              <a:t>2023</a:t>
            </a:r>
            <a:r>
              <a:rPr lang="en-US" sz="2000" dirty="0">
                <a:solidFill>
                  <a:srgbClr val="0070C0"/>
                </a:solidFill>
              </a:rPr>
              <a:t>.04.24</a:t>
            </a:r>
            <a:endParaRPr sz="2000" dirty="0">
              <a:solidFill>
                <a:srgbClr val="0070C0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FB0A7C5-EF7F-000E-63E6-C026F7E1E5A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</a:t>
            </a:fld>
            <a:endParaRPr lang="en"/>
          </a:p>
        </p:txBody>
      </p:sp>
      <p:pic>
        <p:nvPicPr>
          <p:cNvPr id="3" name="Picture 2" descr="18 Disciplines at Shandong University Among Top One Percent on ESI ...">
            <a:extLst>
              <a:ext uri="{FF2B5EF4-FFF2-40B4-BE49-F238E27FC236}">
                <a16:creationId xmlns:a16="http://schemas.microsoft.com/office/drawing/2014/main" id="{615E3251-A554-94AF-E5F2-4F021F8AA1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87"/>
            <a:ext cx="993884" cy="993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1324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85"/>
    </mc:Choice>
    <mc:Fallback xmlns="">
      <p:transition spd="slow" advTm="7685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7A7E64-BCAE-B1C4-4009-5000CE9741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115597"/>
            <a:ext cx="8520600" cy="707400"/>
          </a:xfrm>
        </p:spPr>
        <p:txBody>
          <a:bodyPr/>
          <a:lstStyle/>
          <a:p>
            <a:r>
              <a:rPr lang="en-US" dirty="0"/>
              <a:t>Our Facility: ATLAS Detector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254410-5E41-3903-D7C1-CA97072D2A0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10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B93547-3B42-B267-D3B3-F77C75BAAD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4349" y="639135"/>
            <a:ext cx="6494256" cy="4174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3516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AB8409-AC28-F8AD-F6C9-30346D36B7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115597"/>
            <a:ext cx="8520600" cy="707400"/>
          </a:xfrm>
        </p:spPr>
        <p:txBody>
          <a:bodyPr/>
          <a:lstStyle/>
          <a:p>
            <a:r>
              <a:rPr lang="en-US" dirty="0"/>
              <a:t>Particle Identifications at ATLAS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8D5697-BB6F-7730-3C4F-C0362884DA0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11</a:t>
            </a:fld>
            <a:endParaRPr lang="en"/>
          </a:p>
        </p:txBody>
      </p:sp>
      <p:pic>
        <p:nvPicPr>
          <p:cNvPr id="5" name="Content Placeholder 6">
            <a:extLst>
              <a:ext uri="{FF2B5EF4-FFF2-40B4-BE49-F238E27FC236}">
                <a16:creationId xmlns:a16="http://schemas.microsoft.com/office/drawing/2014/main" id="{AE03D0BC-C444-FFA2-6E04-EB8713C34B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974" y="955825"/>
            <a:ext cx="4390297" cy="356101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6A6FBEB-A281-A7B7-A6E1-9DB482015120}"/>
              </a:ext>
            </a:extLst>
          </p:cNvPr>
          <p:cNvSpPr/>
          <p:nvPr/>
        </p:nvSpPr>
        <p:spPr>
          <a:xfrm>
            <a:off x="5524636" y="2713182"/>
            <a:ext cx="282192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0070C0"/>
                </a:solidFill>
              </a:rPr>
              <a:t>Different types of particles interact with certain sensitive sub-detectors and give different responses in the experiments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FDEBA21-5BDC-C6EA-C881-C71480FC0B75}"/>
                  </a:ext>
                </a:extLst>
              </p:cNvPr>
              <p:cNvSpPr txBox="1"/>
              <p:nvPr/>
            </p:nvSpPr>
            <p:spPr>
              <a:xfrm>
                <a:off x="5524636" y="865529"/>
                <a:ext cx="2821922" cy="17694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>
                    <a:solidFill>
                      <a:srgbClr val="0070C0"/>
                    </a:solidFill>
                  </a:rPr>
                  <a:t>The main final-state particles used for the physics analysis: </a:t>
                </a:r>
                <a:r>
                  <a:rPr lang="en-US" sz="1800" dirty="0">
                    <a:solidFill>
                      <a:srgbClr val="FF0000"/>
                    </a:solidFill>
                  </a:rPr>
                  <a:t>electron, muon, tau, jet, b-jet, and missing transverse energy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  <m:sup>
                        <m:r>
                          <a:rPr lang="en-US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𝑚𝑖𝑠𝑠</m:t>
                        </m:r>
                      </m:sup>
                    </m:sSubSup>
                  </m:oMath>
                </a14:m>
                <a:endParaRPr lang="en-US" sz="1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FDEBA21-5BDC-C6EA-C881-C71480FC0B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4636" y="865529"/>
                <a:ext cx="2821922" cy="1769459"/>
              </a:xfrm>
              <a:prstGeom prst="rect">
                <a:avLst/>
              </a:prstGeom>
              <a:blipFill>
                <a:blip r:embed="rId3"/>
                <a:stretch>
                  <a:fillRect l="-1339" t="-1429" b="-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928013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92E60C-0B11-59CD-8C2B-A64724802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94331"/>
            <a:ext cx="8520600" cy="707400"/>
          </a:xfrm>
        </p:spPr>
        <p:txBody>
          <a:bodyPr/>
          <a:lstStyle/>
          <a:p>
            <a:r>
              <a:rPr lang="en-US" sz="2800" dirty="0">
                <a:latin typeface="+mj-lt"/>
              </a:rPr>
              <a:t>Run 2 Dataset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C73662-2289-EC40-AC2E-C5CC030D44F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12</a:t>
            </a:fld>
            <a:endParaRPr lang="en"/>
          </a:p>
        </p:txBody>
      </p:sp>
      <p:pic>
        <p:nvPicPr>
          <p:cNvPr id="5" name="Content Placeholder 6" descr="Timeline&#10;&#10;Description automatically generated">
            <a:extLst>
              <a:ext uri="{FF2B5EF4-FFF2-40B4-BE49-F238E27FC236}">
                <a16:creationId xmlns:a16="http://schemas.microsoft.com/office/drawing/2014/main" id="{FCE280E3-E634-8884-1C12-20E14EEA46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0116" y="2657478"/>
            <a:ext cx="6403769" cy="2097234"/>
          </a:xfrm>
          <a:prstGeom prst="rect">
            <a:avLst/>
          </a:prstGeom>
          <a:noFill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D08B0E6-4BCE-BB30-113F-EC7D7F9061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1630" y="763532"/>
            <a:ext cx="2557740" cy="2056662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ABCF452-735C-4744-6A9F-A15CB2485E7E}"/>
              </a:ext>
            </a:extLst>
          </p:cNvPr>
          <p:cNvCxnSpPr/>
          <p:nvPr/>
        </p:nvCxnSpPr>
        <p:spPr>
          <a:xfrm>
            <a:off x="5454623" y="3727115"/>
            <a:ext cx="0" cy="60007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A994E2FE-AE54-547A-42BC-67F6A6DB5777}"/>
              </a:ext>
            </a:extLst>
          </p:cNvPr>
          <p:cNvSpPr txBox="1"/>
          <p:nvPr/>
        </p:nvSpPr>
        <p:spPr>
          <a:xfrm>
            <a:off x="4751615" y="4306170"/>
            <a:ext cx="165020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FF0000"/>
                </a:solidFill>
              </a:rPr>
              <a:t>Where we are now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7B42C58-16FF-6E74-AAD2-0FC2B604A064}"/>
              </a:ext>
            </a:extLst>
          </p:cNvPr>
          <p:cNvSpPr/>
          <p:nvPr/>
        </p:nvSpPr>
        <p:spPr>
          <a:xfrm>
            <a:off x="871376" y="868947"/>
            <a:ext cx="3987416" cy="15927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800" dirty="0"/>
              <a:t>139 fb</a:t>
            </a:r>
            <a:r>
              <a:rPr lang="en-US" sz="1800" baseline="30000" dirty="0"/>
              <a:t>-1</a:t>
            </a:r>
            <a:r>
              <a:rPr lang="en-US" sz="1800" dirty="0"/>
              <a:t> of 13 </a:t>
            </a:r>
            <a:r>
              <a:rPr lang="en-US" sz="1800" dirty="0" err="1"/>
              <a:t>TeV</a:t>
            </a:r>
            <a:r>
              <a:rPr lang="en-US" sz="1800" dirty="0"/>
              <a:t> pp collision data collected for physics by the ATLAS detector during the LHC Run 2 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endParaRPr lang="en-US" sz="750" dirty="0"/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800" dirty="0"/>
              <a:t>Great performance of ATLAS detector and operation of the LHC 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16D9FAC-1AF2-53A1-5C7E-4C1A9532587F}"/>
              </a:ext>
            </a:extLst>
          </p:cNvPr>
          <p:cNvCxnSpPr>
            <a:cxnSpLocks/>
          </p:cNvCxnSpPr>
          <p:nvPr/>
        </p:nvCxnSpPr>
        <p:spPr>
          <a:xfrm flipV="1">
            <a:off x="3586162" y="1949950"/>
            <a:ext cx="3139679" cy="870245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58810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F5E60E-0E28-7CF9-8703-757D363F9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B53364-AB14-AB37-2A85-856866A2232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13</a:t>
            </a:fld>
            <a:endParaRPr lang="en"/>
          </a:p>
        </p:txBody>
      </p:sp>
      <p:sp>
        <p:nvSpPr>
          <p:cNvPr id="5" name="Google Shape;111;p25">
            <a:extLst>
              <a:ext uri="{FF2B5EF4-FFF2-40B4-BE49-F238E27FC236}">
                <a16:creationId xmlns:a16="http://schemas.microsoft.com/office/drawing/2014/main" id="{052538BF-2939-7F08-0097-8BB7C8F399BC}"/>
              </a:ext>
            </a:extLst>
          </p:cNvPr>
          <p:cNvSpPr txBox="1">
            <a:spLocks/>
          </p:cNvSpPr>
          <p:nvPr/>
        </p:nvSpPr>
        <p:spPr>
          <a:xfrm>
            <a:off x="926246" y="1403498"/>
            <a:ext cx="7291508" cy="1827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2800" b="1" i="0" u="sng" strike="noStrike" cap="none">
                <a:solidFill>
                  <a:schemeClr val="accent1"/>
                </a:solidFill>
                <a:latin typeface="+mj-lt"/>
                <a:ea typeface="PT Sans Narrow"/>
                <a:cs typeface="PT Sans Narrow"/>
                <a:sym typeface="PT Sans Narrow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9pPr>
          </a:lstStyle>
          <a:p>
            <a:r>
              <a:rPr lang="en-US" u="none" dirty="0">
                <a:latin typeface="+mn-lt"/>
              </a:rPr>
              <a:t>CP Property of the Top-quark Yukawa Coupling via </a:t>
            </a:r>
            <a:r>
              <a:rPr lang="en-US" u="none" dirty="0" err="1">
                <a:latin typeface="+mn-lt"/>
              </a:rPr>
              <a:t>ttH</a:t>
            </a:r>
            <a:r>
              <a:rPr lang="en-US" u="none" dirty="0">
                <a:latin typeface="+mn-lt"/>
              </a:rPr>
              <a:t>/</a:t>
            </a:r>
            <a:r>
              <a:rPr lang="en-US" u="none" dirty="0" err="1">
                <a:latin typeface="+mn-lt"/>
              </a:rPr>
              <a:t>tH</a:t>
            </a:r>
            <a:r>
              <a:rPr lang="en-US" u="none" dirty="0">
                <a:latin typeface="+mn-lt"/>
              </a:rPr>
              <a:t> (H</a:t>
            </a:r>
            <a:r>
              <a:rPr lang="en-US" u="none" dirty="0">
                <a:latin typeface="+mn-lt"/>
                <a:sym typeface="Wingdings" pitchFamily="2" charset="2"/>
              </a:rPr>
              <a:t></a:t>
            </a:r>
            <a:r>
              <a:rPr lang="en-US" u="none" dirty="0">
                <a:latin typeface="+mn-lt"/>
              </a:rPr>
              <a:t>𝛾𝛾)</a:t>
            </a:r>
          </a:p>
          <a:p>
            <a:endParaRPr lang="en-US" sz="3200" u="none" dirty="0"/>
          </a:p>
        </p:txBody>
      </p:sp>
    </p:spTree>
    <p:extLst>
      <p:ext uri="{BB962C8B-B14F-4D97-AF65-F5344CB8AC3E}">
        <p14:creationId xmlns:p14="http://schemas.microsoft.com/office/powerpoint/2010/main" val="33003412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49F381-985B-043C-26E4-56BA3931C0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Why Doing This?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5C176D-6A90-9650-84B4-9AED7A0CB33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14</a:t>
            </a:fld>
            <a:endParaRPr lang="en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86A16C5-3BC9-B448-CA86-E7367E13A714}"/>
              </a:ext>
            </a:extLst>
          </p:cNvPr>
          <p:cNvSpPr txBox="1">
            <a:spLocks/>
          </p:cNvSpPr>
          <p:nvPr/>
        </p:nvSpPr>
        <p:spPr>
          <a:xfrm>
            <a:off x="592993" y="954287"/>
            <a:ext cx="7879465" cy="37089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Char char="●"/>
              <a:defRPr sz="1800" b="0" i="0" u="none" strike="noStrike" cap="none">
                <a:solidFill>
                  <a:srgbClr val="03030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Large matter-antimatter asymmetry in universe: crucial to look for additional CP violation sources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First direct probe to the CP property of the top-Higgs Yukawa coupling (strongest one) using </a:t>
            </a:r>
            <a:r>
              <a:rPr lang="en-US" dirty="0" err="1">
                <a:latin typeface="+mn-lt"/>
              </a:rPr>
              <a:t>ttH</a:t>
            </a:r>
            <a:r>
              <a:rPr lang="en-US" altLang="zh-CN" dirty="0">
                <a:latin typeface="+mn-lt"/>
              </a:rPr>
              <a:t>/</a:t>
            </a:r>
            <a:r>
              <a:rPr lang="en-US" dirty="0" err="1">
                <a:latin typeface="+mn-lt"/>
              </a:rPr>
              <a:t>tH</a:t>
            </a:r>
            <a:r>
              <a:rPr lang="en-US" dirty="0">
                <a:latin typeface="+mn-lt"/>
              </a:rPr>
              <a:t> at tree level</a:t>
            </a:r>
          </a:p>
          <a:p>
            <a:pPr lvl="1">
              <a:buFont typeface="Wingdings" pitchFamily="2" charset="2"/>
              <a:buChar char="Ø"/>
            </a:pPr>
            <a:r>
              <a:rPr lang="en-US" sz="1600" dirty="0" err="1">
                <a:solidFill>
                  <a:srgbClr val="030302"/>
                </a:solidFill>
                <a:latin typeface="+mn-lt"/>
              </a:rPr>
              <a:t>Lagrangian</a:t>
            </a:r>
            <a:r>
              <a:rPr lang="en-US" sz="1600" dirty="0">
                <a:solidFill>
                  <a:srgbClr val="030302"/>
                </a:solidFill>
                <a:latin typeface="+mn-lt"/>
              </a:rPr>
              <a:t> written as:</a:t>
            </a:r>
          </a:p>
          <a:p>
            <a:pPr lvl="1">
              <a:buFont typeface="Wingdings" pitchFamily="2" charset="2"/>
              <a:buChar char="Ø"/>
            </a:pPr>
            <a:r>
              <a:rPr lang="en-US" sz="1600" dirty="0" err="1">
                <a:solidFill>
                  <a:srgbClr val="030302"/>
                </a:solidFill>
                <a:latin typeface="+mn-lt"/>
              </a:rPr>
              <a:t>κ</a:t>
            </a:r>
            <a:r>
              <a:rPr lang="en-US" sz="1600" baseline="-25000" dirty="0" err="1">
                <a:solidFill>
                  <a:srgbClr val="030302"/>
                </a:solidFill>
                <a:latin typeface="+mn-lt"/>
              </a:rPr>
              <a:t>t</a:t>
            </a:r>
            <a:r>
              <a:rPr lang="en-US" sz="1600" dirty="0">
                <a:solidFill>
                  <a:srgbClr val="030302"/>
                </a:solidFill>
                <a:latin typeface="+mn-lt"/>
              </a:rPr>
              <a:t> (&gt;0): coupling strength; </a:t>
            </a:r>
            <a:r>
              <a:rPr lang="el-GR" sz="1600" dirty="0">
                <a:solidFill>
                  <a:srgbClr val="030302"/>
                </a:solidFill>
                <a:latin typeface="+mn-lt"/>
              </a:rPr>
              <a:t>α</a:t>
            </a:r>
            <a:r>
              <a:rPr lang="en-US" sz="1600" dirty="0">
                <a:solidFill>
                  <a:srgbClr val="030302"/>
                </a:solidFill>
                <a:latin typeface="+mn-lt"/>
              </a:rPr>
              <a:t>:</a:t>
            </a:r>
            <a:r>
              <a:rPr lang="el-GR" sz="1600" dirty="0">
                <a:solidFill>
                  <a:srgbClr val="030302"/>
                </a:solidFill>
                <a:latin typeface="+mn-lt"/>
              </a:rPr>
              <a:t> </a:t>
            </a:r>
            <a:r>
              <a:rPr lang="en-US" sz="1600" dirty="0">
                <a:solidFill>
                  <a:srgbClr val="030302"/>
                </a:solidFill>
                <a:latin typeface="+mn-lt"/>
              </a:rPr>
              <a:t>CP-mixing angle </a:t>
            </a:r>
          </a:p>
          <a:p>
            <a:pPr lvl="1">
              <a:buFont typeface="Wingdings" pitchFamily="2" charset="2"/>
              <a:buChar char="Ø"/>
            </a:pPr>
            <a:r>
              <a:rPr lang="en-US" sz="1600" dirty="0">
                <a:solidFill>
                  <a:srgbClr val="030302"/>
                </a:solidFill>
                <a:latin typeface="+mn-lt"/>
              </a:rPr>
              <a:t>In SM, </a:t>
            </a:r>
            <a:r>
              <a:rPr lang="en-US" sz="1600" dirty="0" err="1">
                <a:solidFill>
                  <a:srgbClr val="030302"/>
                </a:solidFill>
                <a:latin typeface="+mn-lt"/>
              </a:rPr>
              <a:t>κ</a:t>
            </a:r>
            <a:r>
              <a:rPr lang="en-US" sz="1600" baseline="-25000" dirty="0" err="1">
                <a:solidFill>
                  <a:srgbClr val="030302"/>
                </a:solidFill>
                <a:latin typeface="+mn-lt"/>
              </a:rPr>
              <a:t>t</a:t>
            </a:r>
            <a:r>
              <a:rPr lang="en-US" sz="1600" dirty="0">
                <a:solidFill>
                  <a:srgbClr val="030302"/>
                </a:solidFill>
                <a:latin typeface="+mn-lt"/>
              </a:rPr>
              <a:t> = 1, </a:t>
            </a:r>
            <a:r>
              <a:rPr lang="el-GR" sz="1600" dirty="0">
                <a:solidFill>
                  <a:srgbClr val="030302"/>
                </a:solidFill>
                <a:latin typeface="+mn-lt"/>
              </a:rPr>
              <a:t>α = 0</a:t>
            </a:r>
            <a:endParaRPr lang="en-US" sz="1600" dirty="0">
              <a:solidFill>
                <a:srgbClr val="030302"/>
              </a:solidFill>
              <a:latin typeface="+mn-lt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Any deviation from SM observed can be a sign of new physics and account for the explanation of the observed matter-antimatter asymmetry</a:t>
            </a:r>
          </a:p>
          <a:p>
            <a:pPr lvl="1"/>
            <a:endParaRPr lang="en-US" sz="1650" dirty="0"/>
          </a:p>
          <a:p>
            <a:endParaRPr lang="en-US" dirty="0"/>
          </a:p>
          <a:p>
            <a:pPr marL="342900" lvl="1" indent="0">
              <a:buFont typeface="Open Sans"/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25C3753-C0FB-1BD3-830A-3E59315952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5692" y="2276254"/>
            <a:ext cx="2743201" cy="34733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7A0F9F4-DFB3-7E15-CEF9-302CDAAF0DFB}"/>
              </a:ext>
            </a:extLst>
          </p:cNvPr>
          <p:cNvSpPr txBox="1"/>
          <p:nvPr/>
        </p:nvSpPr>
        <p:spPr>
          <a:xfrm>
            <a:off x="6485965" y="2265503"/>
            <a:ext cx="15229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J. Ellis et al.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82849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B79727-B3C7-C8C2-5513-DEFE6EE817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How to Probe this?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909416-9905-1F1E-A50B-D7FEA3705F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2887" y="882193"/>
            <a:ext cx="8160758" cy="4028747"/>
          </a:xfrm>
        </p:spPr>
        <p:txBody>
          <a:bodyPr>
            <a:normAutofit fontScale="92500"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1950" dirty="0">
                <a:latin typeface="+mn-lt"/>
              </a:rPr>
              <a:t>The presence of a CP-odd component in the t-H coupling will have impact on</a:t>
            </a:r>
          </a:p>
          <a:p>
            <a:pPr lvl="1">
              <a:buFont typeface="Wingdings" pitchFamily="2" charset="2"/>
              <a:buChar char="Ø"/>
            </a:pPr>
            <a:r>
              <a:rPr lang="en-US" sz="1700" dirty="0">
                <a:solidFill>
                  <a:srgbClr val="030302"/>
                </a:solidFill>
                <a:latin typeface="+mn-lt"/>
              </a:rPr>
              <a:t>rate and kinematics of </a:t>
            </a:r>
            <a:r>
              <a:rPr lang="en-US" sz="1700" dirty="0" err="1">
                <a:solidFill>
                  <a:srgbClr val="030302"/>
                </a:solidFill>
                <a:latin typeface="+mn-lt"/>
              </a:rPr>
              <a:t>ggF</a:t>
            </a:r>
            <a:r>
              <a:rPr lang="en-US" sz="1700" dirty="0">
                <a:solidFill>
                  <a:srgbClr val="030302"/>
                </a:solidFill>
                <a:latin typeface="+mn-lt"/>
              </a:rPr>
              <a:t> process</a:t>
            </a:r>
          </a:p>
          <a:p>
            <a:pPr lvl="1">
              <a:buFont typeface="Wingdings" pitchFamily="2" charset="2"/>
              <a:buChar char="Ø"/>
            </a:pPr>
            <a:r>
              <a:rPr lang="en-US" sz="1700" dirty="0">
                <a:solidFill>
                  <a:srgbClr val="030302"/>
                </a:solidFill>
                <a:latin typeface="+mn-lt"/>
              </a:rPr>
              <a:t>rate of H</a:t>
            </a:r>
            <a:r>
              <a:rPr lang="en-US" sz="1700" dirty="0">
                <a:solidFill>
                  <a:srgbClr val="030302"/>
                </a:solidFill>
                <a:latin typeface="+mn-lt"/>
                <a:sym typeface="Wingdings" pitchFamily="2" charset="2"/>
              </a:rPr>
              <a:t></a:t>
            </a:r>
            <a:r>
              <a:rPr lang="en-US" sz="1700" dirty="0">
                <a:solidFill>
                  <a:srgbClr val="030302"/>
                </a:solidFill>
                <a:latin typeface="+mn-lt"/>
              </a:rPr>
              <a:t>𝛾𝛾</a:t>
            </a:r>
            <a:r>
              <a:rPr lang="el-GR" sz="1700" dirty="0">
                <a:solidFill>
                  <a:srgbClr val="030302"/>
                </a:solidFill>
                <a:latin typeface="+mn-lt"/>
              </a:rPr>
              <a:t> </a:t>
            </a:r>
            <a:r>
              <a:rPr lang="en-US" sz="1700" dirty="0">
                <a:solidFill>
                  <a:srgbClr val="030302"/>
                </a:solidFill>
                <a:latin typeface="+mn-lt"/>
              </a:rPr>
              <a:t>decay</a:t>
            </a:r>
          </a:p>
          <a:p>
            <a:pPr lvl="1">
              <a:buFont typeface="Wingdings" pitchFamily="2" charset="2"/>
              <a:buChar char="Ø"/>
            </a:pPr>
            <a:r>
              <a:rPr lang="en-US" sz="1700" dirty="0">
                <a:solidFill>
                  <a:srgbClr val="030302"/>
                </a:solidFill>
                <a:latin typeface="+mn-lt"/>
              </a:rPr>
              <a:t>rate and kinematics of </a:t>
            </a:r>
            <a:r>
              <a:rPr lang="en-US" sz="1700" dirty="0" err="1">
                <a:solidFill>
                  <a:srgbClr val="030302"/>
                </a:solidFill>
                <a:latin typeface="+mn-lt"/>
              </a:rPr>
              <a:t>ttH</a:t>
            </a:r>
            <a:r>
              <a:rPr lang="en-US" sz="1700" dirty="0">
                <a:solidFill>
                  <a:srgbClr val="030302"/>
                </a:solidFill>
                <a:latin typeface="+mn-lt"/>
              </a:rPr>
              <a:t> and </a:t>
            </a:r>
            <a:r>
              <a:rPr lang="en-US" sz="1700" dirty="0" err="1">
                <a:solidFill>
                  <a:srgbClr val="030302"/>
                </a:solidFill>
                <a:latin typeface="+mn-lt"/>
              </a:rPr>
              <a:t>tH</a:t>
            </a:r>
            <a:r>
              <a:rPr lang="en-US" sz="1700" dirty="0">
                <a:solidFill>
                  <a:srgbClr val="030302"/>
                </a:solidFill>
                <a:latin typeface="+mn-lt"/>
              </a:rPr>
              <a:t> processes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1650" dirty="0">
              <a:latin typeface="+mn-lt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1950" dirty="0">
              <a:latin typeface="+mn-lt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1950" dirty="0">
              <a:latin typeface="+mn-lt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1950" dirty="0">
              <a:latin typeface="+mn-lt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1950" dirty="0">
              <a:latin typeface="+mn-lt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950" dirty="0">
                <a:latin typeface="+mn-lt"/>
              </a:rPr>
              <a:t>Measure the rate of </a:t>
            </a:r>
            <a:r>
              <a:rPr lang="en-US" sz="1950" dirty="0" err="1">
                <a:latin typeface="+mn-lt"/>
              </a:rPr>
              <a:t>ttH</a:t>
            </a:r>
            <a:r>
              <a:rPr lang="en-US" sz="1950" dirty="0">
                <a:latin typeface="+mn-lt"/>
              </a:rPr>
              <a:t>/</a:t>
            </a:r>
            <a:r>
              <a:rPr lang="en-US" sz="1950" dirty="0" err="1">
                <a:latin typeface="+mn-lt"/>
              </a:rPr>
              <a:t>tH</a:t>
            </a:r>
            <a:r>
              <a:rPr lang="en-US" sz="1950" dirty="0">
                <a:latin typeface="+mn-lt"/>
              </a:rPr>
              <a:t> processes and shapes of observables sensitive to the CP nature of the t-H coupling</a:t>
            </a:r>
          </a:p>
          <a:p>
            <a:pPr lvl="1">
              <a:buFont typeface="Wingdings" pitchFamily="2" charset="2"/>
              <a:buChar char="Ø"/>
            </a:pPr>
            <a:r>
              <a:rPr lang="en-US" sz="1700" dirty="0">
                <a:solidFill>
                  <a:srgbClr val="030302"/>
                </a:solidFill>
                <a:latin typeface="+mn-lt"/>
              </a:rPr>
              <a:t>Contributions from </a:t>
            </a:r>
            <a:r>
              <a:rPr lang="en-US" sz="1700" dirty="0" err="1">
                <a:solidFill>
                  <a:srgbClr val="030302"/>
                </a:solidFill>
                <a:latin typeface="+mn-lt"/>
              </a:rPr>
              <a:t>ggF</a:t>
            </a:r>
            <a:r>
              <a:rPr lang="en-US" sz="1700" dirty="0">
                <a:solidFill>
                  <a:srgbClr val="030302"/>
                </a:solidFill>
                <a:latin typeface="+mn-lt"/>
              </a:rPr>
              <a:t> and H</a:t>
            </a:r>
            <a:r>
              <a:rPr lang="en-US" sz="1700" dirty="0">
                <a:solidFill>
                  <a:srgbClr val="030302"/>
                </a:solidFill>
                <a:latin typeface="+mn-lt"/>
                <a:sym typeface="Wingdings" pitchFamily="2" charset="2"/>
              </a:rPr>
              <a:t></a:t>
            </a:r>
            <a:r>
              <a:rPr lang="en-US" sz="1700" dirty="0">
                <a:solidFill>
                  <a:srgbClr val="030302"/>
                </a:solidFill>
                <a:latin typeface="+mn-lt"/>
              </a:rPr>
              <a:t>𝛾𝛾 constrained by the Higgs combination results</a:t>
            </a:r>
          </a:p>
          <a:p>
            <a:endParaRPr lang="en-US" sz="2050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7FFFFD-2118-30F8-F324-9C7A20334A9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15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291771-BA7A-0635-780F-ABCA212BE2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4328" y="2419326"/>
            <a:ext cx="6135344" cy="112460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8F4BE74-C81D-EFD5-7A5D-16E597A40CC6}"/>
              </a:ext>
            </a:extLst>
          </p:cNvPr>
          <p:cNvSpPr txBox="1"/>
          <p:nvPr/>
        </p:nvSpPr>
        <p:spPr>
          <a:xfrm>
            <a:off x="1605516" y="2934586"/>
            <a:ext cx="5316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ggF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A1F7111-66AE-B3CA-2EE3-62BFBF5F703A}"/>
              </a:ext>
            </a:extLst>
          </p:cNvPr>
          <p:cNvSpPr txBox="1"/>
          <p:nvPr/>
        </p:nvSpPr>
        <p:spPr>
          <a:xfrm>
            <a:off x="4008473" y="2934586"/>
            <a:ext cx="7442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H</a:t>
            </a:r>
            <a:r>
              <a:rPr lang="en-US" dirty="0">
                <a:solidFill>
                  <a:srgbClr val="FF0000"/>
                </a:solidFill>
                <a:sym typeface="Wingdings" pitchFamily="2" charset="2"/>
              </a:rPr>
              <a:t>𝛾𝛾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355DE38-D62C-C188-6A70-F9A32B948DEC}"/>
              </a:ext>
            </a:extLst>
          </p:cNvPr>
          <p:cNvSpPr txBox="1"/>
          <p:nvPr/>
        </p:nvSpPr>
        <p:spPr>
          <a:xfrm>
            <a:off x="5451932" y="2981628"/>
            <a:ext cx="7442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ttH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B5203F8-514A-2E2D-992D-953B152FBBF1}"/>
              </a:ext>
            </a:extLst>
          </p:cNvPr>
          <p:cNvSpPr txBox="1"/>
          <p:nvPr/>
        </p:nvSpPr>
        <p:spPr>
          <a:xfrm>
            <a:off x="6895393" y="2981628"/>
            <a:ext cx="7442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tH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63104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2BCCC4-1F3E-494D-5BDA-BA92FA833B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Why in H</a:t>
            </a:r>
            <a:r>
              <a:rPr lang="en-US" b="1" dirty="0">
                <a:sym typeface="Wingdings" pitchFamily="2" charset="2"/>
              </a:rPr>
              <a:t></a:t>
            </a:r>
            <a:r>
              <a:rPr lang="en-US" dirty="0">
                <a:sym typeface="Wingdings" pitchFamily="2" charset="2"/>
              </a:rPr>
              <a:t>𝛾𝛾</a:t>
            </a:r>
            <a:r>
              <a:rPr lang="en-US" b="1" dirty="0">
                <a:sym typeface="Wingdings" pitchFamily="2" charset="2"/>
              </a:rPr>
              <a:t> Channel?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D5350B-1EFB-91DD-5A60-BC98B477AD9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16</a:t>
            </a:fld>
            <a:endParaRPr lang="en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1E8998C-3105-EC9F-3C41-62B83E4ED4DB}"/>
              </a:ext>
            </a:extLst>
          </p:cNvPr>
          <p:cNvSpPr txBox="1">
            <a:spLocks/>
          </p:cNvSpPr>
          <p:nvPr/>
        </p:nvSpPr>
        <p:spPr>
          <a:xfrm>
            <a:off x="760853" y="1076487"/>
            <a:ext cx="7415583" cy="37781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Char char="●"/>
              <a:defRPr sz="1800" b="0" i="0" u="none" strike="noStrike" cap="none">
                <a:solidFill>
                  <a:srgbClr val="03030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  <a:sym typeface="Wingdings" pitchFamily="2" charset="2"/>
              </a:rPr>
              <a:t>𝛾𝛾 channel: s</a:t>
            </a:r>
            <a:r>
              <a:rPr lang="en-US" dirty="0">
                <a:latin typeface="+mn-lt"/>
              </a:rPr>
              <a:t>mall rate, but clean signature and good resolution; solid bkg. estimation from data sideband </a:t>
            </a:r>
            <a:r>
              <a:rPr lang="en-US" dirty="0">
                <a:latin typeface="+mn-lt"/>
                <a:sym typeface="Wingdings" pitchFamily="2" charset="2"/>
              </a:rPr>
              <a:t> </a:t>
            </a:r>
            <a:r>
              <a:rPr lang="en-US" dirty="0">
                <a:solidFill>
                  <a:srgbClr val="FF0000"/>
                </a:solidFill>
                <a:latin typeface="+mn-lt"/>
              </a:rPr>
              <a:t>most sensitive channel to study </a:t>
            </a:r>
            <a:r>
              <a:rPr lang="en-US" dirty="0" err="1">
                <a:solidFill>
                  <a:srgbClr val="FF0000"/>
                </a:solidFill>
                <a:latin typeface="+mn-lt"/>
              </a:rPr>
              <a:t>ttH</a:t>
            </a:r>
            <a:r>
              <a:rPr lang="en-US" dirty="0">
                <a:solidFill>
                  <a:srgbClr val="FF0000"/>
                </a:solidFill>
                <a:latin typeface="+mn-lt"/>
              </a:rPr>
              <a:t> process</a:t>
            </a:r>
            <a:endParaRPr lang="en-US" dirty="0">
              <a:latin typeface="+mn-lt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  <a:sym typeface="Wingdings" pitchFamily="2" charset="2"/>
              </a:rPr>
              <a:t>𝛾𝛾 </a:t>
            </a:r>
            <a:r>
              <a:rPr lang="en-US" dirty="0">
                <a:latin typeface="+mn-lt"/>
              </a:rPr>
              <a:t>selection: two isolated photons with </a:t>
            </a:r>
            <a:r>
              <a:rPr lang="en-US" dirty="0" err="1">
                <a:latin typeface="+mn-lt"/>
              </a:rPr>
              <a:t>p</a:t>
            </a:r>
            <a:r>
              <a:rPr lang="en-US" baseline="-25000" dirty="0" err="1">
                <a:latin typeface="+mn-lt"/>
              </a:rPr>
              <a:t>T</a:t>
            </a:r>
            <a:r>
              <a:rPr lang="en-US" dirty="0">
                <a:latin typeface="+mn-lt"/>
              </a:rPr>
              <a:t> &gt; 35/25 GeV; 105 GeV &lt; m</a:t>
            </a:r>
            <a:r>
              <a:rPr lang="en-US" baseline="-25000" dirty="0">
                <a:latin typeface="+mn-lt"/>
                <a:sym typeface="Wingdings" pitchFamily="2" charset="2"/>
              </a:rPr>
              <a:t>𝛾𝛾 </a:t>
            </a:r>
            <a:r>
              <a:rPr lang="en-US" dirty="0">
                <a:latin typeface="+mn-lt"/>
                <a:sym typeface="Wingdings" pitchFamily="2" charset="2"/>
              </a:rPr>
              <a:t>&lt; 160 GeV (fitting discriminant)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err="1">
                <a:latin typeface="+mn-lt"/>
                <a:sym typeface="Wingdings" pitchFamily="2" charset="2"/>
              </a:rPr>
              <a:t>ttH</a:t>
            </a:r>
            <a:r>
              <a:rPr lang="en-US" dirty="0">
                <a:latin typeface="+mn-lt"/>
                <a:sym typeface="Wingdings" pitchFamily="2" charset="2"/>
              </a:rPr>
              <a:t>/</a:t>
            </a:r>
            <a:r>
              <a:rPr lang="en-US" dirty="0" err="1">
                <a:latin typeface="+mn-lt"/>
                <a:sym typeface="Wingdings" pitchFamily="2" charset="2"/>
              </a:rPr>
              <a:t>tH</a:t>
            </a:r>
            <a:r>
              <a:rPr lang="en-US" dirty="0">
                <a:latin typeface="+mn-lt"/>
                <a:sym typeface="Wingdings" pitchFamily="2" charset="2"/>
              </a:rPr>
              <a:t> selection: ≥1 b-tagged jet (77% eff.)</a:t>
            </a:r>
          </a:p>
          <a:p>
            <a:pPr lvl="1">
              <a:buFont typeface="Wingdings" pitchFamily="2" charset="2"/>
              <a:buChar char="Ø"/>
            </a:pPr>
            <a:r>
              <a:rPr lang="en-US" sz="1600" dirty="0">
                <a:solidFill>
                  <a:srgbClr val="0070C0"/>
                </a:solidFill>
                <a:latin typeface="+mn-lt"/>
                <a:sym typeface="Wingdings" pitchFamily="2" charset="2"/>
              </a:rPr>
              <a:t>“</a:t>
            </a:r>
            <a:r>
              <a:rPr lang="en-US" sz="1600" dirty="0" err="1">
                <a:solidFill>
                  <a:srgbClr val="0070C0"/>
                </a:solidFill>
                <a:latin typeface="+mn-lt"/>
                <a:sym typeface="Wingdings" pitchFamily="2" charset="2"/>
              </a:rPr>
              <a:t>Lep</a:t>
            </a:r>
            <a:r>
              <a:rPr lang="en-US" sz="1600" dirty="0">
                <a:solidFill>
                  <a:srgbClr val="0070C0"/>
                </a:solidFill>
                <a:latin typeface="+mn-lt"/>
                <a:sym typeface="Wingdings" pitchFamily="2" charset="2"/>
              </a:rPr>
              <a:t>” region </a:t>
            </a:r>
            <a:r>
              <a:rPr lang="en-US" sz="1600" dirty="0">
                <a:solidFill>
                  <a:srgbClr val="030302"/>
                </a:solidFill>
                <a:latin typeface="+mn-lt"/>
                <a:sym typeface="Wingdings" pitchFamily="2" charset="2"/>
              </a:rPr>
              <a:t>(≥1 top decay leptonically): ≥ 1 isolated electron or muon with </a:t>
            </a:r>
            <a:r>
              <a:rPr lang="en-US" sz="1600" dirty="0" err="1">
                <a:solidFill>
                  <a:srgbClr val="030302"/>
                </a:solidFill>
                <a:latin typeface="+mn-lt"/>
                <a:sym typeface="Wingdings" pitchFamily="2" charset="2"/>
              </a:rPr>
              <a:t>p</a:t>
            </a:r>
            <a:r>
              <a:rPr lang="en-US" sz="1600" baseline="-25000" dirty="0" err="1">
                <a:solidFill>
                  <a:srgbClr val="030302"/>
                </a:solidFill>
                <a:latin typeface="+mn-lt"/>
                <a:sym typeface="Wingdings" pitchFamily="2" charset="2"/>
              </a:rPr>
              <a:t>T</a:t>
            </a:r>
            <a:r>
              <a:rPr lang="en-US" sz="1600" dirty="0">
                <a:solidFill>
                  <a:srgbClr val="030302"/>
                </a:solidFill>
                <a:latin typeface="+mn-lt"/>
                <a:sym typeface="Wingdings" pitchFamily="2" charset="2"/>
              </a:rPr>
              <a:t> &gt; 15 GeV</a:t>
            </a:r>
          </a:p>
          <a:p>
            <a:pPr lvl="1">
              <a:buFont typeface="Wingdings" pitchFamily="2" charset="2"/>
              <a:buChar char="Ø"/>
            </a:pPr>
            <a:r>
              <a:rPr lang="en-US" sz="1600" dirty="0">
                <a:solidFill>
                  <a:srgbClr val="0070C0"/>
                </a:solidFill>
                <a:latin typeface="+mn-lt"/>
                <a:sym typeface="Wingdings" pitchFamily="2" charset="2"/>
              </a:rPr>
              <a:t>“Had” region </a:t>
            </a:r>
            <a:r>
              <a:rPr lang="en-US" sz="1600" dirty="0">
                <a:solidFill>
                  <a:srgbClr val="030302"/>
                </a:solidFill>
                <a:latin typeface="+mn-lt"/>
                <a:sym typeface="Wingdings" pitchFamily="2" charset="2"/>
              </a:rPr>
              <a:t>(both tops decay hadronically): 0 selected lepton, ≥ 3 jets</a:t>
            </a:r>
            <a:endParaRPr lang="en-US" sz="1600" dirty="0">
              <a:solidFill>
                <a:srgbClr val="030302"/>
              </a:solidFill>
              <a:latin typeface="+mn-lt"/>
            </a:endParaRPr>
          </a:p>
          <a:p>
            <a:endParaRPr lang="en-US" sz="195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22365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7E1E32-7B13-7421-AF56-4AFE036CC3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Analysis Methodology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2385B3-75E8-4141-21DF-29EF8844A9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9881" y="974714"/>
            <a:ext cx="4643072" cy="3493941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In each region, trained two BDTs:</a:t>
            </a:r>
          </a:p>
          <a:p>
            <a:pPr lvl="1">
              <a:buFont typeface="Wingdings" pitchFamily="2" charset="2"/>
              <a:buChar char="Ø"/>
            </a:pPr>
            <a:r>
              <a:rPr lang="en-US" sz="1600" dirty="0">
                <a:solidFill>
                  <a:srgbClr val="030302"/>
                </a:solidFill>
                <a:latin typeface="+mn-lt"/>
              </a:rPr>
              <a:t>Bkg. rejection BDT: separate </a:t>
            </a:r>
            <a:r>
              <a:rPr lang="en-US" sz="1600" dirty="0" err="1">
                <a:solidFill>
                  <a:srgbClr val="030302"/>
                </a:solidFill>
                <a:latin typeface="+mn-lt"/>
              </a:rPr>
              <a:t>ttH</a:t>
            </a:r>
            <a:r>
              <a:rPr lang="en-US" sz="1600" dirty="0">
                <a:solidFill>
                  <a:srgbClr val="030302"/>
                </a:solidFill>
                <a:latin typeface="+mn-lt"/>
              </a:rPr>
              <a:t>-like events from 𝛾𝛾+jets and </a:t>
            </a:r>
            <a:r>
              <a:rPr lang="en-US" sz="1600" dirty="0" err="1">
                <a:solidFill>
                  <a:srgbClr val="030302"/>
                </a:solidFill>
                <a:latin typeface="+mn-lt"/>
              </a:rPr>
              <a:t>tt</a:t>
            </a:r>
            <a:r>
              <a:rPr lang="en-US" sz="1600" dirty="0">
                <a:solidFill>
                  <a:srgbClr val="030302"/>
                </a:solidFill>
                <a:latin typeface="+mn-lt"/>
              </a:rPr>
              <a:t>𝛾𝛾 background</a:t>
            </a:r>
          </a:p>
          <a:p>
            <a:pPr lvl="1">
              <a:buFont typeface="Wingdings" pitchFamily="2" charset="2"/>
              <a:buChar char="Ø"/>
            </a:pPr>
            <a:r>
              <a:rPr lang="en-US" sz="1600" dirty="0">
                <a:solidFill>
                  <a:srgbClr val="030302"/>
                </a:solidFill>
                <a:latin typeface="+mn-lt"/>
              </a:rPr>
              <a:t>CP BDT: separate CP-even and CP-odd couplings using </a:t>
            </a:r>
            <a:r>
              <a:rPr lang="en-US" sz="1600" dirty="0" err="1">
                <a:solidFill>
                  <a:srgbClr val="030302"/>
                </a:solidFill>
                <a:latin typeface="+mn-lt"/>
              </a:rPr>
              <a:t>ttH</a:t>
            </a:r>
            <a:r>
              <a:rPr lang="en-US" altLang="zh-CN" sz="1600" dirty="0">
                <a:solidFill>
                  <a:srgbClr val="030302"/>
                </a:solidFill>
                <a:latin typeface="+mn-lt"/>
              </a:rPr>
              <a:t>/</a:t>
            </a:r>
            <a:r>
              <a:rPr lang="en-US" sz="1600" dirty="0" err="1">
                <a:solidFill>
                  <a:srgbClr val="030302"/>
                </a:solidFill>
                <a:latin typeface="+mn-lt"/>
              </a:rPr>
              <a:t>tH</a:t>
            </a:r>
            <a:r>
              <a:rPr lang="en-US" sz="1600" dirty="0">
                <a:solidFill>
                  <a:srgbClr val="030302"/>
                </a:solidFill>
                <a:latin typeface="+mn-lt"/>
              </a:rPr>
              <a:t> processes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Categorize events based on 2D BDTs: 12 categories in Had and 8 categories in </a:t>
            </a:r>
            <a:r>
              <a:rPr lang="en-US" dirty="0" err="1">
                <a:latin typeface="+mn-lt"/>
              </a:rPr>
              <a:t>Lep</a:t>
            </a:r>
            <a:endParaRPr lang="en-US" dirty="0">
              <a:latin typeface="+mn-lt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Signal extraction: simultaneous fit to m</a:t>
            </a:r>
            <a:r>
              <a:rPr lang="en-US" sz="1800" baseline="-25000" dirty="0">
                <a:solidFill>
                  <a:srgbClr val="030302"/>
                </a:solidFill>
                <a:latin typeface="+mn-lt"/>
              </a:rPr>
              <a:t>𝛾𝛾</a:t>
            </a:r>
            <a:r>
              <a:rPr lang="en-US" sz="1800" dirty="0">
                <a:solidFill>
                  <a:srgbClr val="030302"/>
                </a:solidFill>
                <a:latin typeface="+mn-lt"/>
              </a:rPr>
              <a:t> spectra in all 20 categories</a:t>
            </a:r>
            <a:endParaRPr lang="en-US" dirty="0"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49B9E5-0D68-E031-D233-EE1C5A3DFFF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17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75C4BF-D5EF-B0DE-29CB-778AB7C4CC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2715" y="791104"/>
            <a:ext cx="3313418" cy="195184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D94E8AD-4A48-1880-6997-807BBE3C7B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9972" y="2880119"/>
            <a:ext cx="2210772" cy="2131039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15A5824-E514-CD69-8D5B-607E0D00E20C}"/>
              </a:ext>
            </a:extLst>
          </p:cNvPr>
          <p:cNvCxnSpPr/>
          <p:nvPr/>
        </p:nvCxnSpPr>
        <p:spPr>
          <a:xfrm flipH="1">
            <a:off x="7102549" y="1771364"/>
            <a:ext cx="138223" cy="1099428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46642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660BBF-F91B-9860-2547-E2FCB4511E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 Rejection BDT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A3BC46-B2A8-7A2B-06C6-6D44B67424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865529"/>
            <a:ext cx="8520600" cy="1165290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Trained with low-level input variable like 4 vector info of </a:t>
            </a:r>
            <a:r>
              <a:rPr lang="el-GR" dirty="0">
                <a:latin typeface="+mn-lt"/>
              </a:rPr>
              <a:t>γ, </a:t>
            </a:r>
            <a:r>
              <a:rPr lang="en-US" dirty="0">
                <a:latin typeface="+mn-lt"/>
              </a:rPr>
              <a:t>j, l, and MET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Good separation power between </a:t>
            </a:r>
            <a:r>
              <a:rPr lang="en-US" dirty="0" err="1">
                <a:latin typeface="+mn-lt"/>
              </a:rPr>
              <a:t>ttH</a:t>
            </a:r>
            <a:r>
              <a:rPr lang="en-US" dirty="0">
                <a:latin typeface="+mn-lt"/>
              </a:rPr>
              <a:t>/</a:t>
            </a:r>
            <a:r>
              <a:rPr lang="en-US" dirty="0" err="1">
                <a:latin typeface="+mn-lt"/>
              </a:rPr>
              <a:t>tH</a:t>
            </a:r>
            <a:r>
              <a:rPr lang="en-US" dirty="0">
                <a:latin typeface="+mn-lt"/>
              </a:rPr>
              <a:t> and background, no strong dependence on CP mixing angle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F1DDA5-25EE-697E-430C-CFDF600D74A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18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404ADA6-F121-EA48-42EA-9A6922BF0E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3552" y="2280330"/>
            <a:ext cx="3410448" cy="199764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F2663FD-0267-6C15-FF14-5E4EBC6E21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77460"/>
            <a:ext cx="2790431" cy="20049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32DC703-5228-99E3-F81F-5BD05ABD52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0431" y="2186125"/>
            <a:ext cx="2790431" cy="203352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15DCF34-746A-CD5E-5DEB-AAFD835D2934}"/>
              </a:ext>
            </a:extLst>
          </p:cNvPr>
          <p:cNvSpPr txBox="1"/>
          <p:nvPr/>
        </p:nvSpPr>
        <p:spPr>
          <a:xfrm>
            <a:off x="1578319" y="3173473"/>
            <a:ext cx="10254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solidFill>
                  <a:srgbClr val="FF0000"/>
                </a:solidFill>
                <a:latin typeface="+mn-lt"/>
              </a:rPr>
              <a:t>p</a:t>
            </a:r>
            <a:r>
              <a:rPr lang="en-US" sz="1600" baseline="-25000" dirty="0" err="1">
                <a:solidFill>
                  <a:srgbClr val="FF0000"/>
                </a:solidFill>
                <a:latin typeface="+mn-lt"/>
              </a:rPr>
              <a:t>T</a:t>
            </a:r>
            <a:r>
              <a:rPr lang="en-US" sz="1600" baseline="-25000" dirty="0">
                <a:solidFill>
                  <a:srgbClr val="FF0000"/>
                </a:solidFill>
                <a:latin typeface="+mn-lt"/>
              </a:rPr>
              <a:t>,𝛾1</a:t>
            </a:r>
            <a:r>
              <a:rPr lang="en-US" sz="1600" dirty="0">
                <a:solidFill>
                  <a:srgbClr val="FF0000"/>
                </a:solidFill>
                <a:latin typeface="+mn-lt"/>
              </a:rPr>
              <a:t>/m</a:t>
            </a:r>
            <a:r>
              <a:rPr lang="en-US" sz="1600" baseline="-25000" dirty="0">
                <a:solidFill>
                  <a:srgbClr val="FF0000"/>
                </a:solidFill>
                <a:latin typeface="+mn-lt"/>
              </a:rPr>
              <a:t>𝛾𝛾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2DE4746-F8AA-6532-7C5E-53A7FBDF72EC}"/>
              </a:ext>
            </a:extLst>
          </p:cNvPr>
          <p:cNvSpPr txBox="1"/>
          <p:nvPr/>
        </p:nvSpPr>
        <p:spPr>
          <a:xfrm>
            <a:off x="4762196" y="3148081"/>
            <a:ext cx="7123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solidFill>
                  <a:srgbClr val="FF0000"/>
                </a:solidFill>
                <a:latin typeface="+mn-lt"/>
              </a:rPr>
              <a:t>η</a:t>
            </a:r>
            <a:r>
              <a:rPr lang="en-US" sz="1600" baseline="-25000" dirty="0">
                <a:solidFill>
                  <a:srgbClr val="FF0000"/>
                </a:solidFill>
                <a:latin typeface="+mn-lt"/>
              </a:rPr>
              <a:t>𝛾1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24D790F-1C5F-FFA3-1A9F-CFC653C6BAA4}"/>
              </a:ext>
            </a:extLst>
          </p:cNvPr>
          <p:cNvSpPr txBox="1"/>
          <p:nvPr/>
        </p:nvSpPr>
        <p:spPr>
          <a:xfrm>
            <a:off x="6757385" y="3342750"/>
            <a:ext cx="16165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+mn-lt"/>
              </a:rPr>
              <a:t>Bkg. </a:t>
            </a:r>
            <a:r>
              <a:rPr lang="en-US" sz="1600" dirty="0" err="1">
                <a:solidFill>
                  <a:srgbClr val="FF0000"/>
                </a:solidFill>
                <a:latin typeface="+mn-lt"/>
              </a:rPr>
              <a:t>rej</a:t>
            </a:r>
            <a:r>
              <a:rPr lang="en-US" sz="1600" dirty="0">
                <a:solidFill>
                  <a:srgbClr val="FF0000"/>
                </a:solidFill>
                <a:latin typeface="+mn-lt"/>
              </a:rPr>
              <a:t>. BDT</a:t>
            </a:r>
            <a:endParaRPr lang="en-US" sz="1600" baseline="-25000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104015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E681CD-672D-4610-1DAA-72C926D3D8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CP BDT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D6A426-A079-D227-3740-812562875A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877868"/>
            <a:ext cx="8520600" cy="1121051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Training variables: </a:t>
            </a:r>
            <a:r>
              <a:rPr lang="en-US" dirty="0" err="1">
                <a:latin typeface="+mn-lt"/>
              </a:rPr>
              <a:t>p</a:t>
            </a:r>
            <a:r>
              <a:rPr lang="en-US" baseline="-25000" dirty="0" err="1">
                <a:latin typeface="+mn-lt"/>
              </a:rPr>
              <a:t>T</a:t>
            </a:r>
            <a:r>
              <a:rPr lang="en-US" dirty="0">
                <a:latin typeface="+mn-lt"/>
              </a:rPr>
              <a:t>/</a:t>
            </a:r>
            <a:r>
              <a:rPr lang="en-US" dirty="0" err="1">
                <a:latin typeface="+mn-lt"/>
              </a:rPr>
              <a:t>η</a:t>
            </a:r>
            <a:r>
              <a:rPr lang="en-US" dirty="0">
                <a:latin typeface="+mn-lt"/>
              </a:rPr>
              <a:t> of 𝛾𝛾 system and two top candidates (t1, t2); </a:t>
            </a:r>
            <a:r>
              <a:rPr lang="en-US" dirty="0" err="1">
                <a:latin typeface="+mn-lt"/>
              </a:rPr>
              <a:t>ϕ</a:t>
            </a:r>
            <a:r>
              <a:rPr lang="en-US" baseline="-25000" dirty="0">
                <a:latin typeface="+mn-lt"/>
              </a:rPr>
              <a:t>𝛾𝛾,t1</a:t>
            </a:r>
            <a:r>
              <a:rPr lang="en-US" dirty="0">
                <a:latin typeface="+mn-lt"/>
              </a:rPr>
              <a:t> and </a:t>
            </a:r>
            <a:r>
              <a:rPr lang="en-US" dirty="0" err="1">
                <a:latin typeface="+mn-lt"/>
              </a:rPr>
              <a:t>ϕ</a:t>
            </a:r>
            <a:r>
              <a:rPr lang="en-US" baseline="-25000" dirty="0">
                <a:latin typeface="+mn-lt"/>
              </a:rPr>
              <a:t>𝛾𝛾,t2</a:t>
            </a:r>
            <a:r>
              <a:rPr lang="en-US" dirty="0">
                <a:latin typeface="+mn-lt"/>
              </a:rPr>
              <a:t>; Δη</a:t>
            </a:r>
            <a:r>
              <a:rPr lang="en-US" baseline="-25000" dirty="0">
                <a:latin typeface="+mn-lt"/>
              </a:rPr>
              <a:t>t1t2</a:t>
            </a:r>
            <a:r>
              <a:rPr lang="en-US" dirty="0">
                <a:latin typeface="+mn-lt"/>
              </a:rPr>
              <a:t> and Δϕ</a:t>
            </a:r>
            <a:r>
              <a:rPr lang="en-US" baseline="-25000" dirty="0">
                <a:latin typeface="+mn-lt"/>
              </a:rPr>
              <a:t>t1t2</a:t>
            </a:r>
            <a:r>
              <a:rPr lang="en-US" dirty="0">
                <a:latin typeface="+mn-lt"/>
              </a:rPr>
              <a:t>; m</a:t>
            </a:r>
            <a:r>
              <a:rPr lang="en-US" baseline="-25000" dirty="0">
                <a:latin typeface="+mn-lt"/>
                <a:sym typeface="Wingdings" pitchFamily="2" charset="2"/>
              </a:rPr>
              <a:t>𝛾𝛾, t1</a:t>
            </a:r>
            <a:r>
              <a:rPr lang="en-US" dirty="0">
                <a:latin typeface="+mn-lt"/>
                <a:sym typeface="Wingdings" pitchFamily="2" charset="2"/>
              </a:rPr>
              <a:t>, </a:t>
            </a:r>
            <a:r>
              <a:rPr lang="en-US" dirty="0">
                <a:latin typeface="+mn-lt"/>
              </a:rPr>
              <a:t>m</a:t>
            </a:r>
            <a:r>
              <a:rPr lang="en-US" baseline="-25000" dirty="0">
                <a:latin typeface="+mn-lt"/>
              </a:rPr>
              <a:t>t1t2</a:t>
            </a:r>
            <a:r>
              <a:rPr lang="en-US" dirty="0">
                <a:latin typeface="+mn-lt"/>
              </a:rPr>
              <a:t>, </a:t>
            </a:r>
            <a:r>
              <a:rPr lang="en-US" dirty="0" err="1">
                <a:latin typeface="+mn-lt"/>
              </a:rPr>
              <a:t>etc</a:t>
            </a:r>
            <a:endParaRPr lang="en-US" dirty="0">
              <a:latin typeface="+mn-lt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973CE3-AF2D-E928-348B-EDEBEF36E56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19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3975B8A-633F-67F2-EBE7-0C4BC835F5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51898"/>
            <a:ext cx="2838450" cy="25527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78E49F3-A4B7-34B7-30AE-52C893FEFD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8450" y="1951898"/>
            <a:ext cx="2838450" cy="256894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6F846AF-85B9-4DEB-4D54-27EC449917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5650" y="2522229"/>
            <a:ext cx="3308350" cy="19177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1519047-1B7E-0A60-1B28-307C3F686B1E}"/>
              </a:ext>
            </a:extLst>
          </p:cNvPr>
          <p:cNvSpPr txBox="1"/>
          <p:nvPr/>
        </p:nvSpPr>
        <p:spPr>
          <a:xfrm>
            <a:off x="1765005" y="3094070"/>
            <a:ext cx="5954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solidFill>
                  <a:srgbClr val="FF0000"/>
                </a:solidFill>
                <a:latin typeface="+mn-lt"/>
              </a:rPr>
              <a:t>p</a:t>
            </a:r>
            <a:r>
              <a:rPr lang="en-US" sz="1600" baseline="-25000" dirty="0" err="1">
                <a:solidFill>
                  <a:srgbClr val="FF0000"/>
                </a:solidFill>
                <a:latin typeface="+mn-lt"/>
              </a:rPr>
              <a:t>T,H</a:t>
            </a:r>
            <a:endParaRPr lang="en-US" sz="1600" baseline="-250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E240CA4-F7C7-C95C-DD6F-ED6F1BF06EC3}"/>
              </a:ext>
            </a:extLst>
          </p:cNvPr>
          <p:cNvSpPr txBox="1"/>
          <p:nvPr/>
        </p:nvSpPr>
        <p:spPr>
          <a:xfrm>
            <a:off x="4125433" y="3094070"/>
            <a:ext cx="7123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+mn-lt"/>
              </a:rPr>
              <a:t>Δϕ</a:t>
            </a:r>
            <a:r>
              <a:rPr lang="en-US" sz="1600" baseline="-25000" dirty="0">
                <a:solidFill>
                  <a:srgbClr val="FF0000"/>
                </a:solidFill>
                <a:latin typeface="+mn-lt"/>
              </a:rPr>
              <a:t>t1t2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A75C2C6-D3C6-D25F-9CDF-CB6AEB887E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48226" y="3092111"/>
            <a:ext cx="1321887" cy="49124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BC0DB20-B72A-2821-C172-E48D5BD9DF78}"/>
              </a:ext>
            </a:extLst>
          </p:cNvPr>
          <p:cNvSpPr txBox="1"/>
          <p:nvPr/>
        </p:nvSpPr>
        <p:spPr>
          <a:xfrm>
            <a:off x="7639051" y="2999178"/>
            <a:ext cx="9680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+mn-lt"/>
              </a:rPr>
              <a:t>CP BDT</a:t>
            </a:r>
            <a:endParaRPr lang="en-US" sz="1600" baseline="-250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66F856D-2728-35BA-5641-CF3639C61A61}"/>
              </a:ext>
            </a:extLst>
          </p:cNvPr>
          <p:cNvSpPr txBox="1"/>
          <p:nvPr/>
        </p:nvSpPr>
        <p:spPr>
          <a:xfrm>
            <a:off x="2088633" y="4482814"/>
            <a:ext cx="221157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70C0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PRD 92, 015019 (2015)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83929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F5E60E-0E28-7CF9-8703-757D363F9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B53364-AB14-AB37-2A85-856866A2232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</a:t>
            </a:fld>
            <a:endParaRPr lang="en"/>
          </a:p>
        </p:txBody>
      </p:sp>
      <p:sp>
        <p:nvSpPr>
          <p:cNvPr id="5" name="Google Shape;111;p25">
            <a:extLst>
              <a:ext uri="{FF2B5EF4-FFF2-40B4-BE49-F238E27FC236}">
                <a16:creationId xmlns:a16="http://schemas.microsoft.com/office/drawing/2014/main" id="{052538BF-2939-7F08-0097-8BB7C8F399BC}"/>
              </a:ext>
            </a:extLst>
          </p:cNvPr>
          <p:cNvSpPr txBox="1">
            <a:spLocks/>
          </p:cNvSpPr>
          <p:nvPr/>
        </p:nvSpPr>
        <p:spPr>
          <a:xfrm>
            <a:off x="926246" y="1850637"/>
            <a:ext cx="7291508" cy="1827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2800" b="1" i="0" u="sng" strike="noStrike" cap="none">
                <a:solidFill>
                  <a:schemeClr val="accent1"/>
                </a:solidFill>
                <a:latin typeface="+mj-lt"/>
                <a:ea typeface="PT Sans Narrow"/>
                <a:cs typeface="PT Sans Narrow"/>
                <a:sym typeface="PT Sans Narrow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9pPr>
          </a:lstStyle>
          <a:p>
            <a:r>
              <a:rPr lang="en-US" u="none" dirty="0">
                <a:latin typeface="+mn-lt"/>
              </a:rPr>
              <a:t>What’s the Fundamental Building Block of Matter? And what’s the origin of mass?</a:t>
            </a:r>
          </a:p>
          <a:p>
            <a:endParaRPr lang="en-US" u="none" dirty="0">
              <a:latin typeface="+mn-lt"/>
            </a:endParaRPr>
          </a:p>
          <a:p>
            <a:endParaRPr lang="en-US" sz="3200" u="none" dirty="0"/>
          </a:p>
        </p:txBody>
      </p:sp>
    </p:spTree>
    <p:extLst>
      <p:ext uri="{BB962C8B-B14F-4D97-AF65-F5344CB8AC3E}">
        <p14:creationId xmlns:p14="http://schemas.microsoft.com/office/powerpoint/2010/main" val="11117722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6B802-B7F1-359E-9666-DB50F4B789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Significance for </a:t>
            </a:r>
            <a:r>
              <a:rPr lang="en-US" b="1" dirty="0" err="1"/>
              <a:t>ttH</a:t>
            </a:r>
            <a:r>
              <a:rPr lang="en-US" b="1" dirty="0"/>
              <a:t>(</a:t>
            </a:r>
            <a:r>
              <a:rPr lang="en-US" b="1" dirty="0">
                <a:sym typeface="Wingdings" pitchFamily="2" charset="2"/>
              </a:rPr>
              <a:t>𝛾𝛾)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2D898F-CEDD-2281-C087-7B1722B7DA3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20</a:t>
            </a:fld>
            <a:endParaRPr lang="en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F1B94DB-5011-8B5B-2BD8-CE771BF2A5C7}"/>
              </a:ext>
            </a:extLst>
          </p:cNvPr>
          <p:cNvSpPr txBox="1">
            <a:spLocks/>
          </p:cNvSpPr>
          <p:nvPr/>
        </p:nvSpPr>
        <p:spPr>
          <a:xfrm>
            <a:off x="502979" y="995103"/>
            <a:ext cx="5532051" cy="317750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80" tIns="34290" rIns="68580" bIns="34290" rtlCol="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342900" marR="0" lvl="0" indent="-342900" algn="l" defTabSz="457200" rtl="0" eaLnBrk="1" latinLnBrk="0" hangingPunct="1">
              <a:lnSpc>
                <a:spcPct val="115000"/>
              </a:lnSpc>
              <a:spcBef>
                <a:spcPct val="200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2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Open Sans"/>
              </a:defRPr>
            </a:lvl1pPr>
            <a:lvl2pPr marL="742950" marR="0" lvl="1" indent="-285750" algn="l" defTabSz="457200" rtl="0" eaLnBrk="1" latinLnBrk="0" hangingPunct="1">
              <a:lnSpc>
                <a:spcPct val="115000"/>
              </a:lnSpc>
              <a:spcBef>
                <a:spcPct val="200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Wingdings" charset="2"/>
              <a:buChar char="Ø"/>
              <a:defRPr sz="24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Open Sans"/>
              </a:defRPr>
            </a:lvl2pPr>
            <a:lvl3pPr marL="1143000" marR="0" lvl="2" indent="-228600" algn="l" defTabSz="457200" rtl="0" eaLnBrk="1" latinLnBrk="0" hangingPunct="1">
              <a:lnSpc>
                <a:spcPct val="115000"/>
              </a:lnSpc>
              <a:spcBef>
                <a:spcPct val="200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Wingdings" charset="2"/>
              <a:buChar char="v"/>
              <a:defRPr sz="20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Open Sans"/>
              </a:defRPr>
            </a:lvl3pPr>
            <a:lvl4pPr marL="1600200" marR="0" lvl="3" indent="-228600" algn="l" defTabSz="457200" rtl="0" eaLnBrk="1" latinLnBrk="0" hangingPunct="1">
              <a:lnSpc>
                <a:spcPct val="115000"/>
              </a:lnSpc>
              <a:spcBef>
                <a:spcPct val="200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–"/>
              <a:defRPr sz="20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Open Sans"/>
              </a:defRPr>
            </a:lvl4pPr>
            <a:lvl5pPr marL="2057400" marR="0" lvl="4" indent="-228600" algn="l" defTabSz="457200" rtl="0" eaLnBrk="1" latinLnBrk="0" hangingPunct="1">
              <a:lnSpc>
                <a:spcPct val="115000"/>
              </a:lnSpc>
              <a:spcBef>
                <a:spcPct val="200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»"/>
              <a:defRPr sz="20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Open Sans"/>
              </a:defRPr>
            </a:lvl5pPr>
            <a:lvl6pPr marL="2514600" marR="0" lvl="5" indent="-228600" algn="l" defTabSz="457200" rtl="0" eaLnBrk="1" latinLnBrk="0" hangingPunct="1">
              <a:lnSpc>
                <a:spcPct val="115000"/>
              </a:lnSpc>
              <a:spcBef>
                <a:spcPct val="200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•"/>
              <a:defRPr sz="20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Open Sans"/>
              </a:defRPr>
            </a:lvl6pPr>
            <a:lvl7pPr marL="2971800" marR="0" lvl="6" indent="-228600" algn="l" defTabSz="457200" rtl="0" eaLnBrk="1" latinLnBrk="0" hangingPunct="1">
              <a:lnSpc>
                <a:spcPct val="115000"/>
              </a:lnSpc>
              <a:spcBef>
                <a:spcPct val="200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•"/>
              <a:defRPr sz="20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Open Sans"/>
              </a:defRPr>
            </a:lvl7pPr>
            <a:lvl8pPr marL="3429000" marR="0" lvl="7" indent="-228600" algn="l" defTabSz="457200" rtl="0" eaLnBrk="1" latinLnBrk="0" hangingPunct="1">
              <a:lnSpc>
                <a:spcPct val="115000"/>
              </a:lnSpc>
              <a:spcBef>
                <a:spcPct val="200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•"/>
              <a:defRPr sz="20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Open Sans"/>
              </a:defRPr>
            </a:lvl8pPr>
            <a:lvl9pPr marL="3886200" marR="0" lvl="8" indent="-228600" algn="l" defTabSz="457200" rtl="0" eaLnBrk="1" latinLnBrk="0" hangingPunct="1">
              <a:lnSpc>
                <a:spcPct val="115000"/>
              </a:lnSpc>
              <a:spcBef>
                <a:spcPct val="200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•"/>
              <a:defRPr sz="20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Open Sans"/>
              </a:defRPr>
            </a:lvl9pPr>
          </a:lstStyle>
          <a:p>
            <a:r>
              <a:rPr lang="en-US" sz="1800" dirty="0">
                <a:solidFill>
                  <a:srgbClr val="030302"/>
                </a:solidFill>
              </a:rPr>
              <a:t>Assuming CP-even coupling, the measured signal strength (</a:t>
            </a:r>
            <a:r>
              <a:rPr lang="en-US" sz="1800" dirty="0" err="1">
                <a:solidFill>
                  <a:srgbClr val="030302"/>
                </a:solidFill>
              </a:rPr>
              <a:t>μ</a:t>
            </a:r>
            <a:r>
              <a:rPr lang="en-US" sz="1800" dirty="0">
                <a:solidFill>
                  <a:srgbClr val="030302"/>
                </a:solidFill>
              </a:rPr>
              <a:t>=</a:t>
            </a:r>
            <a:r>
              <a:rPr lang="en-US" sz="1800" dirty="0" err="1">
                <a:solidFill>
                  <a:srgbClr val="030302"/>
                </a:solidFill>
              </a:rPr>
              <a:t>σ</a:t>
            </a:r>
            <a:r>
              <a:rPr lang="en-US" sz="1800" baseline="-25000" dirty="0" err="1">
                <a:solidFill>
                  <a:srgbClr val="030302"/>
                </a:solidFill>
              </a:rPr>
              <a:t>obs</a:t>
            </a:r>
            <a:r>
              <a:rPr lang="en-US" sz="1800" dirty="0">
                <a:solidFill>
                  <a:srgbClr val="030302"/>
                </a:solidFill>
              </a:rPr>
              <a:t>/</a:t>
            </a:r>
            <a:r>
              <a:rPr lang="en-US" sz="1800" dirty="0" err="1">
                <a:solidFill>
                  <a:srgbClr val="030302"/>
                </a:solidFill>
              </a:rPr>
              <a:t>σ</a:t>
            </a:r>
            <a:r>
              <a:rPr lang="en-US" sz="1800" baseline="-25000" dirty="0" err="1">
                <a:solidFill>
                  <a:srgbClr val="030302"/>
                </a:solidFill>
              </a:rPr>
              <a:t>SM</a:t>
            </a:r>
            <a:r>
              <a:rPr lang="en-US" sz="1800" dirty="0">
                <a:solidFill>
                  <a:srgbClr val="030302"/>
                </a:solidFill>
              </a:rPr>
              <a:t>) for </a:t>
            </a:r>
            <a:r>
              <a:rPr lang="en-US" sz="1800" dirty="0" err="1">
                <a:solidFill>
                  <a:srgbClr val="030302"/>
                </a:solidFill>
              </a:rPr>
              <a:t>ttH</a:t>
            </a:r>
            <a:r>
              <a:rPr lang="en-US" sz="1800" dirty="0">
                <a:solidFill>
                  <a:srgbClr val="030302"/>
                </a:solidFill>
              </a:rPr>
              <a:t> via H</a:t>
            </a:r>
            <a:r>
              <a:rPr lang="en-US" sz="1800" dirty="0">
                <a:solidFill>
                  <a:srgbClr val="030302"/>
                </a:solidFill>
                <a:sym typeface="Wingdings" pitchFamily="2" charset="2"/>
              </a:rPr>
              <a:t>𝛾𝛾 </a:t>
            </a:r>
            <a:r>
              <a:rPr lang="en-US" sz="1800" dirty="0">
                <a:solidFill>
                  <a:srgbClr val="030302"/>
                </a:solidFill>
              </a:rPr>
              <a:t>is: </a:t>
            </a:r>
          </a:p>
          <a:p>
            <a:pPr marL="0" indent="0">
              <a:buFont typeface="Arial"/>
              <a:buNone/>
            </a:pPr>
            <a:endParaRPr lang="en-US" sz="1800" dirty="0"/>
          </a:p>
          <a:p>
            <a:pPr marL="0" indent="0">
              <a:buFont typeface="Arial"/>
              <a:buNone/>
            </a:pPr>
            <a:endParaRPr lang="en-US" sz="1800" dirty="0"/>
          </a:p>
          <a:p>
            <a:r>
              <a:rPr lang="en-US" sz="1800" dirty="0">
                <a:solidFill>
                  <a:srgbClr val="030302"/>
                </a:solidFill>
              </a:rPr>
              <a:t>The background-only hypothesis is rejected with an observed (expected) significance of 5.2σ (4.4σ) </a:t>
            </a:r>
            <a:r>
              <a:rPr lang="en-US" sz="1800" dirty="0">
                <a:solidFill>
                  <a:srgbClr val="030302"/>
                </a:solidFill>
                <a:sym typeface="Wingdings" pitchFamily="2" charset="2"/>
              </a:rPr>
              <a:t> </a:t>
            </a:r>
            <a:r>
              <a:rPr lang="en-US" sz="1800" dirty="0" err="1">
                <a:solidFill>
                  <a:srgbClr val="0070C0"/>
                </a:solidFill>
                <a:sym typeface="Wingdings" pitchFamily="2" charset="2"/>
              </a:rPr>
              <a:t>ttH</a:t>
            </a:r>
            <a:r>
              <a:rPr lang="en-US" sz="1800" dirty="0">
                <a:solidFill>
                  <a:srgbClr val="0070C0"/>
                </a:solidFill>
                <a:sym typeface="Wingdings" pitchFamily="2" charset="2"/>
              </a:rPr>
              <a:t> observation in single Higgs decay channel</a:t>
            </a:r>
            <a:endParaRPr lang="en-US" sz="1800" dirty="0">
              <a:solidFill>
                <a:srgbClr val="0070C0"/>
              </a:solidFill>
            </a:endParaRPr>
          </a:p>
          <a:p>
            <a:endParaRPr lang="en-US" dirty="0"/>
          </a:p>
          <a:p>
            <a:pPr marL="0" indent="0">
              <a:buFont typeface="Arial"/>
              <a:buNone/>
            </a:pPr>
            <a:endParaRPr lang="en-US" sz="1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23AF2AF-6FDA-6DFA-B81C-42A1A5C5A972}"/>
                  </a:ext>
                </a:extLst>
              </p:cNvPr>
              <p:cNvSpPr txBox="1"/>
              <p:nvPr/>
            </p:nvSpPr>
            <p:spPr>
              <a:xfrm>
                <a:off x="2761420" y="1967308"/>
                <a:ext cx="1224694" cy="3848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m>
                        <m:mPr>
                          <m:mcs>
                            <m:mc>
                              <m:mcPr>
                                <m:count m:val="1"/>
                                <m:mcJc m:val="center"/>
                              </m:mcPr>
                            </m:mc>
                          </m:mcs>
                          <m:ctrlPr>
                            <a:rPr lang="en-US" sz="15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>
                            <m:r>
                              <m:rPr>
                                <m:brk m:alnAt="7"/>
                              </m:rPr>
                              <a:rPr lang="en-US" sz="15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15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𝟎</m:t>
                            </m:r>
                            <m:r>
                              <a:rPr lang="en-US" sz="15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.</m:t>
                            </m:r>
                            <m:r>
                              <a:rPr lang="en-US" sz="15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𝟑𝟑</m:t>
                            </m:r>
                          </m:e>
                        </m:mr>
                        <m:mr>
                          <m:e>
                            <m:r>
                              <a:rPr lang="en-US" sz="15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15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𝟎</m:t>
                            </m:r>
                            <m:r>
                              <a:rPr lang="en-US" sz="15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.</m:t>
                            </m:r>
                            <m:r>
                              <a:rPr lang="en-US" sz="15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𝟑𝟏</m:t>
                            </m:r>
                          </m:e>
                        </m:mr>
                      </m:m>
                      <m:r>
                        <a:rPr lang="en-US" sz="1500" b="1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1500" b="1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𝒔𝒕𝒂𝒕</m:t>
                      </m:r>
                      <m:r>
                        <a:rPr lang="en-US" sz="1500" b="1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.)</m:t>
                      </m:r>
                    </m:oMath>
                  </m:oMathPara>
                </a14:m>
                <a:endParaRPr lang="en-US" sz="1500" b="1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23AF2AF-6FDA-6DFA-B81C-42A1A5C5A9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1420" y="1967308"/>
                <a:ext cx="1224694" cy="384849"/>
              </a:xfrm>
              <a:prstGeom prst="rect">
                <a:avLst/>
              </a:prstGeom>
              <a:blipFill>
                <a:blip r:embed="rId2"/>
                <a:stretch>
                  <a:fillRect l="-2062" t="-3226" r="-5155" b="-193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4576AAA-8EEF-5D33-FD83-C5FAA76F0E91}"/>
                  </a:ext>
                </a:extLst>
              </p:cNvPr>
              <p:cNvSpPr txBox="1"/>
              <p:nvPr/>
            </p:nvSpPr>
            <p:spPr>
              <a:xfrm>
                <a:off x="3979735" y="1963856"/>
                <a:ext cx="1155766" cy="38491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m>
                        <m:mPr>
                          <m:mcs>
                            <m:mc>
                              <m:mcPr>
                                <m:count m:val="1"/>
                                <m:mcJc m:val="center"/>
                              </m:mcPr>
                            </m:mc>
                          </m:mcs>
                          <m:ctrlPr>
                            <a:rPr lang="en-US" sz="15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>
                            <m:r>
                              <m:rPr>
                                <m:brk m:alnAt="7"/>
                              </m:rPr>
                              <a:rPr lang="en-US" sz="15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15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𝟎</m:t>
                            </m:r>
                            <m:r>
                              <a:rPr lang="en-US" sz="15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.</m:t>
                            </m:r>
                            <m:r>
                              <a:rPr lang="en-US" sz="15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𝟐𝟏</m:t>
                            </m:r>
                          </m:e>
                        </m:mr>
                        <m:mr>
                          <m:e>
                            <m:r>
                              <a:rPr lang="en-US" sz="15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15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𝟎</m:t>
                            </m:r>
                            <m:r>
                              <a:rPr lang="en-US" sz="15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.</m:t>
                            </m:r>
                            <m:r>
                              <a:rPr lang="en-US" sz="15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𝟏𝟓</m:t>
                            </m:r>
                          </m:e>
                        </m:mr>
                      </m:m>
                      <m:r>
                        <a:rPr lang="en-US" sz="1500" b="1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1500" b="1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𝒔𝒚𝒔</m:t>
                      </m:r>
                      <m:r>
                        <a:rPr lang="en-US" sz="1500" b="1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.)</m:t>
                      </m:r>
                    </m:oMath>
                  </m:oMathPara>
                </a14:m>
                <a:endParaRPr lang="en-US" sz="1500" b="1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4576AAA-8EEF-5D33-FD83-C5FAA76F0E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79735" y="1963856"/>
                <a:ext cx="1155766" cy="384914"/>
              </a:xfrm>
              <a:prstGeom prst="rect">
                <a:avLst/>
              </a:prstGeom>
              <a:blipFill>
                <a:blip r:embed="rId3"/>
                <a:stretch>
                  <a:fillRect l="-2174" t="-3226" r="-4348" b="-22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>
            <a:extLst>
              <a:ext uri="{FF2B5EF4-FFF2-40B4-BE49-F238E27FC236}">
                <a16:creationId xmlns:a16="http://schemas.microsoft.com/office/drawing/2014/main" id="{7B518F6C-2A08-9A4C-BA7B-4F53646A849F}"/>
              </a:ext>
            </a:extLst>
          </p:cNvPr>
          <p:cNvSpPr/>
          <p:nvPr/>
        </p:nvSpPr>
        <p:spPr>
          <a:xfrm>
            <a:off x="1876460" y="2006272"/>
            <a:ext cx="894797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b="1" dirty="0" err="1">
                <a:solidFill>
                  <a:srgbClr val="0070C0"/>
                </a:solidFill>
              </a:rPr>
              <a:t>μ</a:t>
            </a:r>
            <a:r>
              <a:rPr lang="en-US" sz="1500" b="1" dirty="0">
                <a:solidFill>
                  <a:srgbClr val="0070C0"/>
                </a:solidFill>
              </a:rPr>
              <a:t> = 1.43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B9C6616-5E09-0385-0D75-D399B89858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5030" y="1397642"/>
            <a:ext cx="3077071" cy="1775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4938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DF9298-2584-F94E-66F1-61C30D3BD4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ttH</a:t>
            </a:r>
            <a:r>
              <a:rPr lang="en-US" dirty="0"/>
              <a:t>/</a:t>
            </a:r>
            <a:r>
              <a:rPr lang="en-US" dirty="0" err="1"/>
              <a:t>tH</a:t>
            </a:r>
            <a:r>
              <a:rPr lang="en-US" dirty="0"/>
              <a:t> Signal Yield Parametrization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5EECE0-499F-B268-2045-C81271C127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4480" y="847197"/>
            <a:ext cx="8520600" cy="1436837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 err="1">
                <a:latin typeface="+mn-lt"/>
              </a:rPr>
              <a:t>ttH</a:t>
            </a:r>
            <a:r>
              <a:rPr lang="en-US" dirty="0">
                <a:latin typeface="+mn-lt"/>
              </a:rPr>
              <a:t> and </a:t>
            </a:r>
            <a:r>
              <a:rPr lang="en-US" dirty="0" err="1">
                <a:latin typeface="+mn-lt"/>
              </a:rPr>
              <a:t>tH</a:t>
            </a:r>
            <a:r>
              <a:rPr lang="en-US" dirty="0">
                <a:latin typeface="+mn-lt"/>
              </a:rPr>
              <a:t> signal yields parametrized into </a:t>
            </a:r>
            <a:r>
              <a:rPr lang="en-US" sz="1800" dirty="0" err="1">
                <a:solidFill>
                  <a:srgbClr val="030302"/>
                </a:solidFill>
                <a:latin typeface="+mn-lt"/>
              </a:rPr>
              <a:t>κ</a:t>
            </a:r>
            <a:r>
              <a:rPr lang="en-US" sz="1800" baseline="-25000" dirty="0" err="1">
                <a:solidFill>
                  <a:srgbClr val="030302"/>
                </a:solidFill>
                <a:latin typeface="+mn-lt"/>
              </a:rPr>
              <a:t>t</a:t>
            </a:r>
            <a:r>
              <a:rPr lang="en-US" sz="1800" dirty="0">
                <a:solidFill>
                  <a:srgbClr val="030302"/>
                </a:solidFill>
                <a:latin typeface="+mn-lt"/>
              </a:rPr>
              <a:t> and </a:t>
            </a:r>
            <a:r>
              <a:rPr lang="el-GR" sz="1800" dirty="0">
                <a:solidFill>
                  <a:srgbClr val="030302"/>
                </a:solidFill>
                <a:latin typeface="+mn-lt"/>
              </a:rPr>
              <a:t>α</a:t>
            </a:r>
            <a:r>
              <a:rPr lang="en-US" sz="1800" dirty="0">
                <a:solidFill>
                  <a:srgbClr val="030302"/>
                </a:solidFill>
                <a:latin typeface="+mn-lt"/>
              </a:rPr>
              <a:t> in each category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err="1">
                <a:latin typeface="+mn-lt"/>
              </a:rPr>
              <a:t>ttH</a:t>
            </a:r>
            <a:r>
              <a:rPr lang="en-US" dirty="0">
                <a:latin typeface="+mn-lt"/>
              </a:rPr>
              <a:t> following the form: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err="1">
                <a:latin typeface="+mn-lt"/>
              </a:rPr>
              <a:t>tH</a:t>
            </a:r>
            <a:r>
              <a:rPr lang="en-US" dirty="0">
                <a:latin typeface="+mn-lt"/>
              </a:rPr>
              <a:t>:</a:t>
            </a:r>
          </a:p>
          <a:p>
            <a:pPr lvl="1">
              <a:buFont typeface="Wingdings" pitchFamily="2" charset="2"/>
              <a:buChar char="Ø"/>
            </a:pPr>
            <a:r>
              <a:rPr lang="en-US" sz="1600" dirty="0">
                <a:solidFill>
                  <a:srgbClr val="030302"/>
                </a:solidFill>
                <a:latin typeface="+mn-lt"/>
              </a:rPr>
              <a:t>Need to consider the interference between t-H and W-H couplings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105F77-44FA-1C06-445F-073AA26AE44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21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307D35-D421-3FCB-9318-D7475F13DD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0367" y="1269252"/>
            <a:ext cx="3865473" cy="3213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3BD5059-22BB-B2A4-8C80-15CEF37166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2451" y="2305300"/>
            <a:ext cx="1513957" cy="10740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F50DAA4-0F0D-E92A-FA1A-A9137EAFDC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2451" y="3627130"/>
            <a:ext cx="1513957" cy="108432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5C4BF3C-E361-E2F3-C092-AB56FFF384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88671" y="2465026"/>
            <a:ext cx="3083625" cy="21958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D98CCCF-83C8-5056-943D-377636068B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29447" y="1590631"/>
            <a:ext cx="6438014" cy="28613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529CD2D-F65D-9122-95E4-A8B5D07A3716}"/>
              </a:ext>
            </a:extLst>
          </p:cNvPr>
          <p:cNvSpPr txBox="1"/>
          <p:nvPr/>
        </p:nvSpPr>
        <p:spPr>
          <a:xfrm>
            <a:off x="7330483" y="3562951"/>
            <a:ext cx="7017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solidFill>
                  <a:srgbClr val="FF0000"/>
                </a:solidFill>
              </a:rPr>
              <a:t>tH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6B59224-9667-3D7F-6A63-87F688531139}"/>
              </a:ext>
            </a:extLst>
          </p:cNvPr>
          <p:cNvSpPr txBox="1"/>
          <p:nvPr/>
        </p:nvSpPr>
        <p:spPr>
          <a:xfrm>
            <a:off x="4777011" y="2465026"/>
            <a:ext cx="7017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t-H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674160C-7685-A14A-5126-B45BC5ADE93E}"/>
              </a:ext>
            </a:extLst>
          </p:cNvPr>
          <p:cNvSpPr txBox="1"/>
          <p:nvPr/>
        </p:nvSpPr>
        <p:spPr>
          <a:xfrm>
            <a:off x="4722209" y="3457853"/>
            <a:ext cx="7017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W-H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DE9F5C4-49CB-624F-2AB7-E47621F187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3520" y="2362814"/>
            <a:ext cx="3017663" cy="219585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A466467-0E12-B6B4-6D0C-3BE70E3B0863}"/>
              </a:ext>
            </a:extLst>
          </p:cNvPr>
          <p:cNvSpPr txBox="1"/>
          <p:nvPr/>
        </p:nvSpPr>
        <p:spPr>
          <a:xfrm>
            <a:off x="2869435" y="2969402"/>
            <a:ext cx="7017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solidFill>
                  <a:srgbClr val="FF0000"/>
                </a:solidFill>
              </a:rPr>
              <a:t>ttH</a:t>
            </a:r>
            <a:endParaRPr lang="en-U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7674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D7AB76-8E0D-0B02-0372-3EF5B5CEEB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Results on CP Constraint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2D7E28-01F4-8475-14F2-C25E6F2ABF6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22</a:t>
            </a:fld>
            <a:endParaRPr lang="en"/>
          </a:p>
        </p:txBody>
      </p:sp>
      <p:pic>
        <p:nvPicPr>
          <p:cNvPr id="5" name="Content Placeholder 6">
            <a:extLst>
              <a:ext uri="{FF2B5EF4-FFF2-40B4-BE49-F238E27FC236}">
                <a16:creationId xmlns:a16="http://schemas.microsoft.com/office/drawing/2014/main" id="{8BDAE9AE-03BB-2DEA-20A0-BFCFB73434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206" y="865529"/>
            <a:ext cx="3948406" cy="290646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80828DC-47AE-389A-3F2E-0DED4B80BDFC}"/>
              </a:ext>
            </a:extLst>
          </p:cNvPr>
          <p:cNvSpPr txBox="1"/>
          <p:nvPr/>
        </p:nvSpPr>
        <p:spPr>
          <a:xfrm>
            <a:off x="1525298" y="3977889"/>
            <a:ext cx="6406593" cy="646331"/>
          </a:xfrm>
          <a:prstGeom prst="rect">
            <a:avLst/>
          </a:prstGeom>
          <a:noFill/>
          <a:ln w="127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0070C0"/>
                </a:solidFill>
              </a:rPr>
              <a:t>The measurements consistent with the SM prediction, and no sign of CP violation in the top-Yukawa interaction observed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8D6A4BC-AA8F-4B7C-D75E-F6ECDDEB60B3}"/>
              </a:ext>
            </a:extLst>
          </p:cNvPr>
          <p:cNvSpPr txBox="1"/>
          <p:nvPr/>
        </p:nvSpPr>
        <p:spPr>
          <a:xfrm>
            <a:off x="6688877" y="2085119"/>
            <a:ext cx="226369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</a:t>
            </a:r>
            <a:r>
              <a:rPr lang="en-US" dirty="0">
                <a:sym typeface="Wingdings" pitchFamily="2" charset="2"/>
              </a:rPr>
              <a:t>𝛾𝛾/</a:t>
            </a:r>
            <a:r>
              <a:rPr lang="en-US" dirty="0" err="1">
                <a:sym typeface="Wingdings" pitchFamily="2" charset="2"/>
              </a:rPr>
              <a:t>ggF</a:t>
            </a:r>
            <a:r>
              <a:rPr lang="en-US" dirty="0">
                <a:sym typeface="Wingdings" pitchFamily="2" charset="2"/>
              </a:rPr>
              <a:t> loops constrained by the Higgs combination result (</a:t>
            </a:r>
            <a:r>
              <a:rPr lang="en-US" dirty="0">
                <a:sym typeface="Wingdings" pitchFamily="2" charset="2"/>
                <a:hlinkClick r:id="rId3"/>
              </a:rPr>
              <a:t>link</a:t>
            </a:r>
            <a:r>
              <a:rPr lang="en-US" dirty="0">
                <a:sym typeface="Wingdings" pitchFamily="2" charset="2"/>
              </a:rPr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05014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732AB-351D-6BE1-6963-D00C239D17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Exclusions for CP-odd Component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789C7A-B9D7-BDA7-76DE-4B64D01BF77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23</a:t>
            </a:fld>
            <a:endParaRPr lang="en"/>
          </a:p>
        </p:txBody>
      </p:sp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19D9B7B7-A46A-7CD6-2AC2-3C46D2BC5EB4}"/>
              </a:ext>
            </a:extLst>
          </p:cNvPr>
          <p:cNvSpPr txBox="1">
            <a:spLocks/>
          </p:cNvSpPr>
          <p:nvPr/>
        </p:nvSpPr>
        <p:spPr>
          <a:xfrm>
            <a:off x="948230" y="1033673"/>
            <a:ext cx="3623770" cy="36295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Char char="●"/>
              <a:defRPr sz="1800" b="0" i="0" u="none" strike="noStrike" cap="none">
                <a:solidFill>
                  <a:srgbClr val="03030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  <a:sym typeface="Wingdings" pitchFamily="2" charset="2"/>
              </a:rPr>
              <a:t>Likelihood scan of α with </a:t>
            </a:r>
            <a:r>
              <a:rPr lang="en-US" dirty="0" err="1">
                <a:latin typeface="+mn-lt"/>
              </a:rPr>
              <a:t>κ</a:t>
            </a:r>
            <a:r>
              <a:rPr lang="en-US" baseline="-25000" dirty="0" err="1">
                <a:latin typeface="+mn-lt"/>
              </a:rPr>
              <a:t>t</a:t>
            </a:r>
            <a:r>
              <a:rPr lang="en-US" baseline="-25000" dirty="0">
                <a:latin typeface="+mn-lt"/>
              </a:rPr>
              <a:t> </a:t>
            </a:r>
            <a:r>
              <a:rPr lang="en-US" dirty="0">
                <a:latin typeface="+mn-lt"/>
                <a:sym typeface="Wingdings" pitchFamily="2" charset="2"/>
              </a:rPr>
              <a:t>floating in the fit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  <a:sym typeface="Wingdings" pitchFamily="2" charset="2"/>
              </a:rPr>
              <a:t>|α|&gt;43° is excluded at 95% C.L. 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  <a:sym typeface="Wingdings" pitchFamily="2" charset="2"/>
              </a:rPr>
              <a:t>Pure CP-odd hypothesis is excluded at 3.9σ</a:t>
            </a:r>
            <a:r>
              <a:rPr lang="zh-CN" altLang="en-US" dirty="0">
                <a:latin typeface="+mn-lt"/>
                <a:sym typeface="Wingdings" pitchFamily="2" charset="2"/>
              </a:rPr>
              <a:t> </a:t>
            </a:r>
            <a:r>
              <a:rPr lang="en-US" altLang="zh-CN" dirty="0">
                <a:latin typeface="+mn-lt"/>
                <a:sym typeface="Wingdings" pitchFamily="2" charset="2"/>
              </a:rPr>
              <a:t> </a:t>
            </a:r>
            <a:r>
              <a:rPr lang="en-US" dirty="0">
                <a:solidFill>
                  <a:srgbClr val="0070C0"/>
                </a:solidFill>
                <a:latin typeface="+mn-lt"/>
              </a:rPr>
              <a:t>stringent exclusion result for CP-odd component in the top-Yukawa interaction to date</a:t>
            </a:r>
            <a:endParaRPr lang="en-US" dirty="0">
              <a:solidFill>
                <a:srgbClr val="0070C0"/>
              </a:solidFill>
              <a:latin typeface="+mn-lt"/>
              <a:sym typeface="Wingdings" pitchFamily="2" charset="2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2EAADC5-C9FB-83BE-6D43-F30B124E68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0189" y="1122066"/>
            <a:ext cx="3111239" cy="225221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6C50A14-881A-4FEB-7B9B-74FFC0234DFA}"/>
              </a:ext>
            </a:extLst>
          </p:cNvPr>
          <p:cNvSpPr txBox="1"/>
          <p:nvPr/>
        </p:nvSpPr>
        <p:spPr>
          <a:xfrm>
            <a:off x="5055592" y="3867545"/>
            <a:ext cx="3111240" cy="307777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Phys. Rev. Lett. 125 (2020) 061802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82013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F5E60E-0E28-7CF9-8703-757D363F9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B53364-AB14-AB37-2A85-856866A2232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24</a:t>
            </a:fld>
            <a:endParaRPr lang="en"/>
          </a:p>
        </p:txBody>
      </p:sp>
      <p:sp>
        <p:nvSpPr>
          <p:cNvPr id="5" name="Google Shape;111;p25">
            <a:extLst>
              <a:ext uri="{FF2B5EF4-FFF2-40B4-BE49-F238E27FC236}">
                <a16:creationId xmlns:a16="http://schemas.microsoft.com/office/drawing/2014/main" id="{052538BF-2939-7F08-0097-8BB7C8F399BC}"/>
              </a:ext>
            </a:extLst>
          </p:cNvPr>
          <p:cNvSpPr txBox="1">
            <a:spLocks/>
          </p:cNvSpPr>
          <p:nvPr/>
        </p:nvSpPr>
        <p:spPr>
          <a:xfrm>
            <a:off x="926246" y="1169581"/>
            <a:ext cx="7291508" cy="1827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2800" b="1" i="0" u="sng" strike="noStrike" cap="none">
                <a:solidFill>
                  <a:schemeClr val="accent1"/>
                </a:solidFill>
                <a:latin typeface="+mj-lt"/>
                <a:ea typeface="PT Sans Narrow"/>
                <a:cs typeface="PT Sans Narrow"/>
                <a:sym typeface="PT Sans Narrow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9pPr>
          </a:lstStyle>
          <a:p>
            <a:r>
              <a:rPr lang="en-US" u="none" dirty="0">
                <a:latin typeface="+mn-lt"/>
              </a:rPr>
              <a:t>Search for SM H</a:t>
            </a:r>
            <a:r>
              <a:rPr lang="en-US" u="none" dirty="0">
                <a:latin typeface="+mn-lt"/>
                <a:sym typeface="Wingdings" pitchFamily="2" charset="2"/>
              </a:rPr>
              <a:t></a:t>
            </a:r>
            <a:r>
              <a:rPr lang="el-GR" u="none" dirty="0" err="1">
                <a:latin typeface="+mn-lt"/>
              </a:rPr>
              <a:t>μμ</a:t>
            </a:r>
            <a:endParaRPr lang="en-US" u="none" dirty="0">
              <a:latin typeface="+mn-lt"/>
            </a:endParaRPr>
          </a:p>
          <a:p>
            <a:endParaRPr lang="en-US" sz="3200" u="none" dirty="0"/>
          </a:p>
        </p:txBody>
      </p:sp>
    </p:spTree>
    <p:extLst>
      <p:ext uri="{BB962C8B-B14F-4D97-AF65-F5344CB8AC3E}">
        <p14:creationId xmlns:p14="http://schemas.microsoft.com/office/powerpoint/2010/main" val="34310296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C4CE1-D4EB-4308-E0F5-CE2E449C80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We’ve Learned about the Higgs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C2EAE3-2415-925D-D272-97C5E898B3B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25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F7C83F-EBC9-FEC2-2937-A973E884BB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5348" y="2767485"/>
            <a:ext cx="1804851" cy="210649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2A1DA07-FEA1-E50A-98B2-7763F4984760}"/>
              </a:ext>
            </a:extLst>
          </p:cNvPr>
          <p:cNvSpPr txBox="1"/>
          <p:nvPr/>
        </p:nvSpPr>
        <p:spPr>
          <a:xfrm>
            <a:off x="2157773" y="3354758"/>
            <a:ext cx="117668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rgbClr val="FF0000"/>
                </a:solidFill>
              </a:rPr>
              <a:t>H</a:t>
            </a:r>
            <a:r>
              <a:rPr lang="en-US" sz="1050" b="1" dirty="0">
                <a:solidFill>
                  <a:srgbClr val="FF0000"/>
                </a:solidFill>
                <a:sym typeface="Wingdings"/>
              </a:rPr>
              <a:t>WW</a:t>
            </a:r>
            <a:endParaRPr lang="en-US" sz="1050" b="1" dirty="0">
              <a:solidFill>
                <a:srgbClr val="FF00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3A60D40-FA94-FACA-45C8-0D57D1F38E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9179" y="2882920"/>
            <a:ext cx="2076551" cy="196182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A516F02-4FE0-4C99-5F8E-37E2ACD1E8E3}"/>
              </a:ext>
            </a:extLst>
          </p:cNvPr>
          <p:cNvSpPr txBox="1"/>
          <p:nvPr/>
        </p:nvSpPr>
        <p:spPr>
          <a:xfrm>
            <a:off x="6556658" y="3505078"/>
            <a:ext cx="117668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rgbClr val="FF0000"/>
                </a:solidFill>
              </a:rPr>
              <a:t>H</a:t>
            </a:r>
            <a:r>
              <a:rPr lang="en-US" sz="1050" b="1" dirty="0">
                <a:solidFill>
                  <a:srgbClr val="FF0000"/>
                </a:solidFill>
                <a:sym typeface="Wingdings"/>
              </a:rPr>
              <a:t>𝜏𝜏</a:t>
            </a:r>
            <a:endParaRPr lang="en-US" sz="1050" b="1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940FF70-B06E-BB2C-6299-F0C320D6B848}"/>
              </a:ext>
            </a:extLst>
          </p:cNvPr>
          <p:cNvSpPr txBox="1"/>
          <p:nvPr/>
        </p:nvSpPr>
        <p:spPr>
          <a:xfrm>
            <a:off x="3098518" y="3589015"/>
            <a:ext cx="2880890" cy="738664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One of the next big milestones:</a:t>
            </a:r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Higgs couplings to the second generation of fermions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71F0270-D7EF-DBFA-31EA-29075FF87D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3504" y="1217302"/>
            <a:ext cx="2486720" cy="145612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AAB1454-CFF0-84F4-D2B1-90A4F17B5F92}"/>
              </a:ext>
            </a:extLst>
          </p:cNvPr>
          <p:cNvSpPr txBox="1"/>
          <p:nvPr/>
        </p:nvSpPr>
        <p:spPr>
          <a:xfrm>
            <a:off x="4795990" y="1699232"/>
            <a:ext cx="117668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 err="1">
                <a:solidFill>
                  <a:srgbClr val="FF0000"/>
                </a:solidFill>
              </a:rPr>
              <a:t>ttH</a:t>
            </a:r>
            <a:r>
              <a:rPr lang="en-US" sz="1050" b="1" dirty="0">
                <a:solidFill>
                  <a:srgbClr val="FF0000"/>
                </a:solidFill>
              </a:rPr>
              <a:t> </a:t>
            </a:r>
            <a:r>
              <a:rPr lang="en-US" sz="1050" b="1" dirty="0">
                <a:solidFill>
                  <a:srgbClr val="FF0000"/>
                </a:solidFill>
                <a:sym typeface="Wingdings"/>
              </a:rPr>
              <a:t>(</a:t>
            </a:r>
            <a:r>
              <a:rPr lang="en-US" sz="1050" b="1" dirty="0" err="1">
                <a:solidFill>
                  <a:srgbClr val="FF0000"/>
                </a:solidFill>
                <a:sym typeface="Wingdings"/>
              </a:rPr>
              <a:t>Hγγ</a:t>
            </a:r>
            <a:r>
              <a:rPr lang="en-US" sz="1050" b="1" dirty="0">
                <a:solidFill>
                  <a:srgbClr val="FF0000"/>
                </a:solidFill>
                <a:sym typeface="Wingdings"/>
              </a:rPr>
              <a:t>)</a:t>
            </a:r>
            <a:endParaRPr lang="en-US" sz="1050" b="1" dirty="0">
              <a:solidFill>
                <a:srgbClr val="FF0000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D3654CF-F010-AB05-E4A7-B822709A31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7029" y="944029"/>
            <a:ext cx="1936877" cy="182345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F149C2D-154A-A2C5-DBF2-CD672735742B}"/>
              </a:ext>
            </a:extLst>
          </p:cNvPr>
          <p:cNvSpPr txBox="1"/>
          <p:nvPr/>
        </p:nvSpPr>
        <p:spPr>
          <a:xfrm>
            <a:off x="1864832" y="1424597"/>
            <a:ext cx="117668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rgbClr val="FF0000"/>
                </a:solidFill>
              </a:rPr>
              <a:t>H</a:t>
            </a:r>
            <a:r>
              <a:rPr lang="en-US" sz="1050" b="1" dirty="0">
                <a:solidFill>
                  <a:srgbClr val="FF0000"/>
                </a:solidFill>
                <a:sym typeface="Wingdings"/>
              </a:rPr>
              <a:t>ZZ4l</a:t>
            </a:r>
            <a:endParaRPr lang="en-US" sz="1050" b="1" dirty="0">
              <a:solidFill>
                <a:srgbClr val="FF0000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D1C88EA-F169-C4D7-5CC2-8F87561B41BF}"/>
              </a:ext>
            </a:extLst>
          </p:cNvPr>
          <p:cNvSpPr/>
          <p:nvPr/>
        </p:nvSpPr>
        <p:spPr>
          <a:xfrm>
            <a:off x="1137184" y="2490135"/>
            <a:ext cx="2238854" cy="585077"/>
          </a:xfrm>
          <a:prstGeom prst="ellipse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rgbClr val="0070C0"/>
                </a:solidFill>
              </a:rPr>
              <a:t>Higgs coupling to gauge bosons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ECD9E92-3754-E727-2D3D-75989C1659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38523" y="940058"/>
            <a:ext cx="1957207" cy="190570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918C2B3-0488-56C6-8A92-8A39E9D2F8F5}"/>
              </a:ext>
            </a:extLst>
          </p:cNvPr>
          <p:cNvSpPr txBox="1"/>
          <p:nvPr/>
        </p:nvSpPr>
        <p:spPr>
          <a:xfrm>
            <a:off x="7017127" y="1593464"/>
            <a:ext cx="117668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 err="1">
                <a:solidFill>
                  <a:srgbClr val="FF0000"/>
                </a:solidFill>
              </a:rPr>
              <a:t>H</a:t>
            </a:r>
            <a:r>
              <a:rPr lang="en-US" sz="1050" b="1" dirty="0" err="1">
                <a:solidFill>
                  <a:srgbClr val="FF0000"/>
                </a:solidFill>
                <a:sym typeface="Wingdings"/>
              </a:rPr>
              <a:t>bb</a:t>
            </a:r>
            <a:endParaRPr lang="en-US" sz="1050" b="1" dirty="0">
              <a:solidFill>
                <a:srgbClr val="FF0000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3906D062-77F0-DCE9-E178-4F53E626362D}"/>
              </a:ext>
            </a:extLst>
          </p:cNvPr>
          <p:cNvSpPr/>
          <p:nvPr/>
        </p:nvSpPr>
        <p:spPr>
          <a:xfrm>
            <a:off x="4913702" y="2421429"/>
            <a:ext cx="2847975" cy="768437"/>
          </a:xfrm>
          <a:prstGeom prst="ellipse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rgbClr val="0070C0"/>
                </a:solidFill>
              </a:rPr>
              <a:t>Higgs couplings to the third generation of fermions</a:t>
            </a:r>
          </a:p>
        </p:txBody>
      </p:sp>
    </p:spTree>
    <p:extLst>
      <p:ext uri="{BB962C8B-B14F-4D97-AF65-F5344CB8AC3E}">
        <p14:creationId xmlns:p14="http://schemas.microsoft.com/office/powerpoint/2010/main" val="10726376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37923B-25FC-ED00-6DD8-2652F69225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115597"/>
            <a:ext cx="8520600" cy="707400"/>
          </a:xfrm>
        </p:spPr>
        <p:txBody>
          <a:bodyPr/>
          <a:lstStyle/>
          <a:p>
            <a:r>
              <a:rPr lang="en-US" dirty="0"/>
              <a:t>Physics Motivation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41B245-E378-BF2D-27C5-85E9BC49F57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26</a:t>
            </a:fld>
            <a:endParaRPr lang="en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146BC49-F2E2-89B1-567A-87E9898D0438}"/>
              </a:ext>
            </a:extLst>
          </p:cNvPr>
          <p:cNvSpPr txBox="1">
            <a:spLocks/>
          </p:cNvSpPr>
          <p:nvPr/>
        </p:nvSpPr>
        <p:spPr>
          <a:xfrm>
            <a:off x="926180" y="679017"/>
            <a:ext cx="7525012" cy="38135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Char char="●"/>
              <a:defRPr sz="1800" b="0" i="0" u="none" strike="noStrike" cap="none">
                <a:solidFill>
                  <a:srgbClr val="03030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dirty="0" err="1">
                <a:latin typeface="+mn-lt"/>
              </a:rPr>
              <a:t>H</a:t>
            </a:r>
            <a:r>
              <a:rPr lang="en-US" dirty="0" err="1">
                <a:latin typeface="+mn-lt"/>
                <a:sym typeface="Wingdings"/>
              </a:rPr>
              <a:t>μμ</a:t>
            </a:r>
            <a:r>
              <a:rPr lang="en-US" dirty="0">
                <a:latin typeface="+mn-lt"/>
                <a:sym typeface="Wingdings"/>
              </a:rPr>
              <a:t>: most promising channel to explore Yukawa coupling to the 2</a:t>
            </a:r>
            <a:r>
              <a:rPr lang="en-US" baseline="30000" dirty="0">
                <a:latin typeface="+mn-lt"/>
                <a:sym typeface="Wingdings"/>
              </a:rPr>
              <a:t>nd</a:t>
            </a:r>
            <a:r>
              <a:rPr lang="en-US" dirty="0">
                <a:latin typeface="+mn-lt"/>
                <a:sym typeface="Wingdings"/>
              </a:rPr>
              <a:t> generation fermions</a:t>
            </a:r>
          </a:p>
          <a:p>
            <a:pPr lvl="1">
              <a:buFont typeface="Wingdings" pitchFamily="2" charset="2"/>
              <a:buChar char="Ø"/>
            </a:pPr>
            <a:r>
              <a:rPr lang="en-US" sz="1600" dirty="0" err="1">
                <a:solidFill>
                  <a:srgbClr val="030302"/>
                </a:solidFill>
                <a:latin typeface="+mn-lt"/>
                <a:sym typeface="Wingdings"/>
              </a:rPr>
              <a:t>H</a:t>
            </a:r>
            <a:r>
              <a:rPr lang="en-US" sz="1600" dirty="0" err="1">
                <a:solidFill>
                  <a:srgbClr val="030302"/>
                </a:solidFill>
                <a:latin typeface="+mn-lt"/>
                <a:sym typeface="Wingdings" pitchFamily="2" charset="2"/>
              </a:rPr>
              <a:t></a:t>
            </a:r>
            <a:r>
              <a:rPr lang="en-US" sz="1600" dirty="0" err="1">
                <a:solidFill>
                  <a:srgbClr val="030302"/>
                </a:solidFill>
                <a:latin typeface="+mn-lt"/>
                <a:sym typeface="Wingdings"/>
              </a:rPr>
              <a:t>cc</a:t>
            </a:r>
            <a:r>
              <a:rPr lang="en-US" sz="1600" dirty="0">
                <a:solidFill>
                  <a:srgbClr val="030302"/>
                </a:solidFill>
                <a:latin typeface="+mn-lt"/>
                <a:sym typeface="Wingdings"/>
              </a:rPr>
              <a:t> not very sensible under the current luminosity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  <a:sym typeface="Wingdings"/>
              </a:rPr>
              <a:t>Major challenge for </a:t>
            </a:r>
            <a:r>
              <a:rPr lang="en-US" dirty="0" err="1">
                <a:latin typeface="+mn-lt"/>
              </a:rPr>
              <a:t>H</a:t>
            </a:r>
            <a:r>
              <a:rPr lang="en-US" dirty="0" err="1">
                <a:latin typeface="+mn-lt"/>
                <a:sym typeface="Wingdings"/>
              </a:rPr>
              <a:t>μμ</a:t>
            </a:r>
            <a:r>
              <a:rPr lang="en-US" dirty="0">
                <a:latin typeface="+mn-lt"/>
                <a:sym typeface="Wingdings"/>
              </a:rPr>
              <a:t>: low branching ratio and large irreducible background from </a:t>
            </a:r>
            <a:r>
              <a:rPr lang="en-US" dirty="0" err="1">
                <a:latin typeface="+mn-lt"/>
                <a:sym typeface="Wingdings"/>
              </a:rPr>
              <a:t>Drell</a:t>
            </a:r>
            <a:r>
              <a:rPr lang="en-US" dirty="0">
                <a:latin typeface="+mn-lt"/>
                <a:sym typeface="Wingdings"/>
              </a:rPr>
              <a:t>-Yan 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B16596B4-A74D-189A-B1B9-AC671F394D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401" y="2574584"/>
            <a:ext cx="2753915" cy="2279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38BCAB6-3D3E-BC0A-BDDC-8075478E702C}"/>
              </a:ext>
            </a:extLst>
          </p:cNvPr>
          <p:cNvSpPr txBox="1"/>
          <p:nvPr/>
        </p:nvSpPr>
        <p:spPr>
          <a:xfrm>
            <a:off x="6779419" y="3569657"/>
            <a:ext cx="14144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70C0"/>
                </a:solidFill>
              </a:rPr>
              <a:t>S/B: ~0.1%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6CEB609-6083-3FF6-8107-23932C9DFC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3060" y="2585803"/>
            <a:ext cx="2407610" cy="2279103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04ED847-1DF7-420D-55F9-38C5C27EEA33}"/>
              </a:ext>
            </a:extLst>
          </p:cNvPr>
          <p:cNvCxnSpPr>
            <a:cxnSpLocks/>
          </p:cNvCxnSpPr>
          <p:nvPr/>
        </p:nvCxnSpPr>
        <p:spPr>
          <a:xfrm flipV="1">
            <a:off x="3230981" y="2909678"/>
            <a:ext cx="0" cy="170854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417EF12F-93F3-EC67-4210-8DEE052C0216}"/>
              </a:ext>
            </a:extLst>
          </p:cNvPr>
          <p:cNvSpPr txBox="1"/>
          <p:nvPr/>
        </p:nvSpPr>
        <p:spPr>
          <a:xfrm>
            <a:off x="3209879" y="4075116"/>
            <a:ext cx="10715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2.17×10</a:t>
            </a:r>
            <a:r>
              <a:rPr lang="en-US" sz="1600" baseline="30000" dirty="0">
                <a:solidFill>
                  <a:srgbClr val="FF0000"/>
                </a:solidFill>
              </a:rPr>
              <a:t>-4</a:t>
            </a:r>
          </a:p>
        </p:txBody>
      </p:sp>
    </p:spTree>
    <p:extLst>
      <p:ext uri="{BB962C8B-B14F-4D97-AF65-F5344CB8AC3E}">
        <p14:creationId xmlns:p14="http://schemas.microsoft.com/office/powerpoint/2010/main" val="29230398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F82187-366A-4710-3CE6-45284236F0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Overview of Analysis Strategy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9DB9D5-79E0-4C12-A3F3-03CDE65B923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27</a:t>
            </a:fld>
            <a:endParaRPr lang="en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86C2D1C-5D95-0955-DA68-0086D1C7C37D}"/>
              </a:ext>
            </a:extLst>
          </p:cNvPr>
          <p:cNvSpPr txBox="1">
            <a:spLocks/>
          </p:cNvSpPr>
          <p:nvPr/>
        </p:nvSpPr>
        <p:spPr>
          <a:xfrm>
            <a:off x="801923" y="1070732"/>
            <a:ext cx="7540153" cy="36988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Char char="●"/>
              <a:defRPr sz="1800" b="0" i="0" u="none" strike="noStrike" cap="none">
                <a:solidFill>
                  <a:srgbClr val="03030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Sig. signatures: two isolated muons with opposite charge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BDT-based categorization to enhance signal sensitivity</a:t>
            </a:r>
          </a:p>
          <a:p>
            <a:pPr lvl="1">
              <a:buFont typeface="Wingdings" pitchFamily="2" charset="2"/>
              <a:buChar char="Ø"/>
            </a:pPr>
            <a:r>
              <a:rPr lang="en-US" sz="1600" dirty="0">
                <a:solidFill>
                  <a:srgbClr val="030302"/>
                </a:solidFill>
                <a:latin typeface="+mn-lt"/>
              </a:rPr>
              <a:t>Driven by the different Higgs boson production modes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Data driven approach used for bkg. estimation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S+B PDF used to fit the observed </a:t>
            </a:r>
            <a:r>
              <a:rPr lang="en-US" sz="2000" dirty="0" err="1">
                <a:latin typeface="+mn-lt"/>
              </a:rPr>
              <a:t>m</a:t>
            </a:r>
            <a:r>
              <a:rPr lang="en-US" sz="2000" baseline="-25000" dirty="0" err="1">
                <a:latin typeface="+mn-lt"/>
              </a:rPr>
              <a:t>μμ</a:t>
            </a:r>
            <a:r>
              <a:rPr lang="en-US" sz="2000" dirty="0">
                <a:latin typeface="+mn-lt"/>
              </a:rPr>
              <a:t> spectra simultaneously in all the categories to derive the final signal strength </a:t>
            </a:r>
            <a:r>
              <a:rPr lang="en-US" sz="2000" dirty="0" err="1">
                <a:latin typeface="+mn-lt"/>
              </a:rPr>
              <a:t>μ</a:t>
            </a:r>
            <a:endParaRPr lang="en-US" sz="2000" baseline="-25000" dirty="0">
              <a:latin typeface="+mn-lt"/>
            </a:endParaRPr>
          </a:p>
          <a:p>
            <a:pPr lvl="1">
              <a:buFont typeface="Wingdings" pitchFamily="2" charset="2"/>
              <a:buChar char="Ø"/>
            </a:pPr>
            <a:r>
              <a:rPr lang="en-US" sz="1600" dirty="0">
                <a:solidFill>
                  <a:srgbClr val="030302"/>
                </a:solidFill>
                <a:latin typeface="+mn-lt"/>
              </a:rPr>
              <a:t>Sig. and bkg. modeled by analytic functions</a:t>
            </a:r>
          </a:p>
          <a:p>
            <a:pPr lvl="1"/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9713692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D52A5A-B4A3-24F8-F429-577A8F0FE3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Event Selection for </a:t>
            </a:r>
            <a:r>
              <a:rPr lang="en-US" dirty="0" err="1"/>
              <a:t>H</a:t>
            </a:r>
            <a:r>
              <a:rPr lang="en-US" dirty="0" err="1">
                <a:sym typeface="Wingdings" pitchFamily="2" charset="2"/>
              </a:rPr>
              <a:t>μμ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E81A49-65FC-5189-AB7B-05D914ECCF3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28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3C41CD-26A1-CCE8-3F4B-A3ED255224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0375" y="1355119"/>
            <a:ext cx="6643253" cy="2390398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9435A3FC-65AC-D57D-C28D-6AA658DFED8C}"/>
              </a:ext>
            </a:extLst>
          </p:cNvPr>
          <p:cNvCxnSpPr>
            <a:cxnSpLocks/>
          </p:cNvCxnSpPr>
          <p:nvPr/>
        </p:nvCxnSpPr>
        <p:spPr>
          <a:xfrm>
            <a:off x="1252239" y="3016366"/>
            <a:ext cx="0" cy="696350"/>
          </a:xfrm>
          <a:prstGeom prst="straightConnector1">
            <a:avLst/>
          </a:prstGeom>
          <a:ln w="50800">
            <a:solidFill>
              <a:srgbClr val="007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CD96AA1-250D-B2FC-CD3F-ABFCE4FD01A7}"/>
              </a:ext>
            </a:extLst>
          </p:cNvPr>
          <p:cNvSpPr txBox="1">
            <a:spLocks/>
          </p:cNvSpPr>
          <p:nvPr/>
        </p:nvSpPr>
        <p:spPr>
          <a:xfrm>
            <a:off x="1050192" y="811103"/>
            <a:ext cx="7328263" cy="10880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Char char="●"/>
              <a:defRPr sz="1800" b="0" i="0" u="none" strike="noStrike" cap="none">
                <a:solidFill>
                  <a:srgbClr val="03030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Single muon trigger with </a:t>
            </a:r>
            <a:r>
              <a:rPr lang="en-US" dirty="0" err="1">
                <a:latin typeface="+mn-lt"/>
              </a:rPr>
              <a:t>p</a:t>
            </a:r>
            <a:r>
              <a:rPr lang="en-US" baseline="-25000" dirty="0" err="1">
                <a:latin typeface="+mn-lt"/>
              </a:rPr>
              <a:t>T</a:t>
            </a:r>
            <a:r>
              <a:rPr lang="en-US" dirty="0">
                <a:latin typeface="+mn-lt"/>
              </a:rPr>
              <a:t> threshold of 26 or 50 GeV</a:t>
            </a: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6C8A73C-1825-E7D8-7015-E7BFF8860B1A}"/>
              </a:ext>
            </a:extLst>
          </p:cNvPr>
          <p:cNvSpPr txBox="1"/>
          <p:nvPr/>
        </p:nvSpPr>
        <p:spPr>
          <a:xfrm>
            <a:off x="1156373" y="3911941"/>
            <a:ext cx="72220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0070C0"/>
                </a:solidFill>
              </a:rPr>
              <a:t>Selected events sorted into 20 categories in total, which are mutually exclusive and in the order of </a:t>
            </a:r>
            <a:r>
              <a:rPr lang="en-US" sz="1800" dirty="0" err="1">
                <a:solidFill>
                  <a:srgbClr val="0070C0"/>
                </a:solidFill>
              </a:rPr>
              <a:t>ttH</a:t>
            </a:r>
            <a:r>
              <a:rPr lang="en-US" sz="1800" dirty="0">
                <a:solidFill>
                  <a:srgbClr val="0070C0"/>
                </a:solidFill>
              </a:rPr>
              <a:t>(1) </a:t>
            </a:r>
            <a:r>
              <a:rPr lang="en-US" sz="1800" dirty="0">
                <a:solidFill>
                  <a:srgbClr val="0070C0"/>
                </a:solidFill>
                <a:sym typeface="Wingdings" pitchFamily="2" charset="2"/>
              </a:rPr>
              <a:t>VH(3)VBF(4)</a:t>
            </a:r>
            <a:r>
              <a:rPr lang="en-US" sz="1800" dirty="0" err="1">
                <a:solidFill>
                  <a:srgbClr val="0070C0"/>
                </a:solidFill>
                <a:sym typeface="Wingdings" pitchFamily="2" charset="2"/>
              </a:rPr>
              <a:t>ggF</a:t>
            </a:r>
            <a:r>
              <a:rPr lang="en-US" sz="1800" dirty="0">
                <a:solidFill>
                  <a:srgbClr val="0070C0"/>
                </a:solidFill>
                <a:sym typeface="Wingdings" pitchFamily="2" charset="2"/>
              </a:rPr>
              <a:t>(12)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5977370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22000-8E21-0E8F-C9EC-A6225D7EE0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ttH</a:t>
            </a:r>
            <a:r>
              <a:rPr lang="en-US" dirty="0"/>
              <a:t> Categorization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12BA9B-2686-0CBB-675C-1EEB67C0CD3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29</a:t>
            </a:fld>
            <a:endParaRPr lang="en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1D45C11-7673-7804-E874-94C4BAF079F8}"/>
              </a:ext>
            </a:extLst>
          </p:cNvPr>
          <p:cNvSpPr txBox="1">
            <a:spLocks/>
          </p:cNvSpPr>
          <p:nvPr/>
        </p:nvSpPr>
        <p:spPr>
          <a:xfrm>
            <a:off x="612339" y="1033175"/>
            <a:ext cx="4961744" cy="3453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Char char="●"/>
              <a:defRPr sz="1800" b="0" i="0" u="none" strike="noStrike" cap="none">
                <a:solidFill>
                  <a:srgbClr val="03030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Target semi/dileptonic decays of the top pair </a:t>
            </a:r>
          </a:p>
          <a:p>
            <a:pPr lvl="1">
              <a:buFont typeface="Wingdings" pitchFamily="2" charset="2"/>
              <a:buChar char="Ø"/>
            </a:pPr>
            <a:r>
              <a:rPr lang="en-US" sz="1600" dirty="0">
                <a:solidFill>
                  <a:srgbClr val="030302"/>
                </a:solidFill>
                <a:latin typeface="+mn-lt"/>
              </a:rPr>
              <a:t>Requiring </a:t>
            </a:r>
            <a:r>
              <a:rPr lang="zh-CN" altLang="en-US" sz="1600" dirty="0">
                <a:solidFill>
                  <a:srgbClr val="030302"/>
                </a:solidFill>
                <a:latin typeface="+mn-lt"/>
              </a:rPr>
              <a:t>≥</a:t>
            </a:r>
            <a:r>
              <a:rPr lang="en-US" altLang="zh-CN" sz="1600" dirty="0">
                <a:solidFill>
                  <a:srgbClr val="030302"/>
                </a:solidFill>
                <a:latin typeface="+mn-lt"/>
              </a:rPr>
              <a:t>1</a:t>
            </a:r>
            <a:r>
              <a:rPr lang="zh-CN" altLang="en-US" sz="1600" dirty="0">
                <a:solidFill>
                  <a:srgbClr val="030302"/>
                </a:solidFill>
                <a:latin typeface="+mn-lt"/>
              </a:rPr>
              <a:t> </a:t>
            </a:r>
            <a:r>
              <a:rPr lang="en-US" sz="1600" dirty="0">
                <a:solidFill>
                  <a:srgbClr val="030302"/>
                </a:solidFill>
                <a:latin typeface="+mn-lt"/>
              </a:rPr>
              <a:t>extra e/</a:t>
            </a:r>
            <a:r>
              <a:rPr lang="en-US" sz="1600" dirty="0" err="1">
                <a:solidFill>
                  <a:srgbClr val="030302"/>
                </a:solidFill>
                <a:latin typeface="+mn-lt"/>
              </a:rPr>
              <a:t>μ</a:t>
            </a:r>
            <a:r>
              <a:rPr lang="en-US" sz="1600" dirty="0">
                <a:solidFill>
                  <a:srgbClr val="030302"/>
                </a:solidFill>
                <a:latin typeface="+mn-lt"/>
              </a:rPr>
              <a:t> and </a:t>
            </a:r>
            <a:r>
              <a:rPr lang="zh-CN" altLang="en-US" sz="1600" dirty="0">
                <a:solidFill>
                  <a:srgbClr val="030302"/>
                </a:solidFill>
                <a:latin typeface="+mn-lt"/>
              </a:rPr>
              <a:t>≥</a:t>
            </a:r>
            <a:r>
              <a:rPr lang="en-US" altLang="zh-CN" sz="1600" dirty="0">
                <a:solidFill>
                  <a:srgbClr val="030302"/>
                </a:solidFill>
                <a:latin typeface="+mn-lt"/>
              </a:rPr>
              <a:t>1 </a:t>
            </a:r>
            <a:r>
              <a:rPr lang="en-US" sz="1600" dirty="0">
                <a:solidFill>
                  <a:srgbClr val="030302"/>
                </a:solidFill>
                <a:latin typeface="+mn-lt"/>
              </a:rPr>
              <a:t>b-tagged jet </a:t>
            </a:r>
          </a:p>
          <a:p>
            <a:pPr lvl="1">
              <a:buFont typeface="Wingdings" pitchFamily="2" charset="2"/>
              <a:buChar char="Ø"/>
            </a:pPr>
            <a:r>
              <a:rPr lang="en-US" sz="1600" dirty="0">
                <a:solidFill>
                  <a:srgbClr val="030302"/>
                </a:solidFill>
                <a:latin typeface="+mn-lt"/>
              </a:rPr>
              <a:t>Two highest-</a:t>
            </a:r>
            <a:r>
              <a:rPr lang="en-US" sz="1600" dirty="0" err="1">
                <a:solidFill>
                  <a:srgbClr val="030302"/>
                </a:solidFill>
                <a:latin typeface="+mn-lt"/>
              </a:rPr>
              <a:t>p</a:t>
            </a:r>
            <a:r>
              <a:rPr lang="en-US" sz="1600" baseline="-25000" dirty="0" err="1">
                <a:solidFill>
                  <a:srgbClr val="030302"/>
                </a:solidFill>
                <a:latin typeface="+mn-lt"/>
              </a:rPr>
              <a:t>T</a:t>
            </a:r>
            <a:r>
              <a:rPr lang="en-US" sz="1600" dirty="0">
                <a:solidFill>
                  <a:srgbClr val="030302"/>
                </a:solidFill>
                <a:latin typeface="+mn-lt"/>
              </a:rPr>
              <a:t> muons with opposite charge as the Higgs candidate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BDT trained to distinguish </a:t>
            </a:r>
            <a:r>
              <a:rPr lang="en-US" dirty="0" err="1">
                <a:latin typeface="+mn-lt"/>
              </a:rPr>
              <a:t>ttH</a:t>
            </a:r>
            <a:r>
              <a:rPr lang="en-US" dirty="0">
                <a:latin typeface="+mn-lt"/>
              </a:rPr>
              <a:t> signal from all </a:t>
            </a:r>
            <a:r>
              <a:rPr lang="en-US" dirty="0" err="1">
                <a:latin typeface="+mn-lt"/>
              </a:rPr>
              <a:t>bkgs</a:t>
            </a:r>
            <a:r>
              <a:rPr lang="en-US" dirty="0">
                <a:latin typeface="+mn-lt"/>
              </a:rPr>
              <a:t> (ttbar, </a:t>
            </a:r>
            <a:r>
              <a:rPr lang="en-US" dirty="0" err="1">
                <a:latin typeface="+mn-lt"/>
              </a:rPr>
              <a:t>ttZ</a:t>
            </a:r>
            <a:r>
              <a:rPr lang="en-US" dirty="0">
                <a:latin typeface="+mn-lt"/>
              </a:rPr>
              <a:t>, </a:t>
            </a:r>
            <a:r>
              <a:rPr lang="en-US" dirty="0" err="1">
                <a:latin typeface="+mn-lt"/>
              </a:rPr>
              <a:t>diboson</a:t>
            </a:r>
            <a:r>
              <a:rPr lang="en-US" dirty="0">
                <a:latin typeface="+mn-lt"/>
              </a:rPr>
              <a:t>, </a:t>
            </a:r>
            <a:r>
              <a:rPr lang="en-US" dirty="0" err="1">
                <a:latin typeface="+mn-lt"/>
              </a:rPr>
              <a:t>etc</a:t>
            </a:r>
            <a:r>
              <a:rPr lang="en-US" dirty="0">
                <a:latin typeface="+mn-lt"/>
              </a:rPr>
              <a:t>)</a:t>
            </a:r>
          </a:p>
          <a:p>
            <a:pPr lvl="1">
              <a:buFont typeface="Wingdings" pitchFamily="2" charset="2"/>
              <a:buChar char="Ø"/>
            </a:pPr>
            <a:r>
              <a:rPr lang="en-US" sz="1600" dirty="0">
                <a:solidFill>
                  <a:srgbClr val="030302"/>
                </a:solidFill>
                <a:latin typeface="+mn-lt"/>
              </a:rPr>
              <a:t>Training variables: </a:t>
            </a:r>
            <a:r>
              <a:rPr lang="en-US" sz="1600" dirty="0" err="1">
                <a:solidFill>
                  <a:srgbClr val="030302"/>
                </a:solidFill>
                <a:latin typeface="+mn-lt"/>
              </a:rPr>
              <a:t>p</a:t>
            </a:r>
            <a:r>
              <a:rPr lang="en-US" sz="1600" baseline="-25000" dirty="0" err="1">
                <a:solidFill>
                  <a:srgbClr val="030302"/>
                </a:solidFill>
                <a:latin typeface="+mn-lt"/>
              </a:rPr>
              <a:t>T</a:t>
            </a:r>
            <a:r>
              <a:rPr lang="en-US" sz="1600" dirty="0">
                <a:solidFill>
                  <a:srgbClr val="030302"/>
                </a:solidFill>
                <a:latin typeface="+mn-lt"/>
              </a:rPr>
              <a:t> of e/</a:t>
            </a:r>
            <a:r>
              <a:rPr lang="el-GR" sz="1600" dirty="0">
                <a:solidFill>
                  <a:srgbClr val="030302"/>
                </a:solidFill>
                <a:latin typeface="+mn-lt"/>
              </a:rPr>
              <a:t>μ</a:t>
            </a:r>
            <a:r>
              <a:rPr lang="en-US" sz="1600" dirty="0">
                <a:solidFill>
                  <a:srgbClr val="030302"/>
                </a:solidFill>
                <a:latin typeface="+mn-lt"/>
              </a:rPr>
              <a:t>, invariant masses of leptons/tops, as well as </a:t>
            </a:r>
            <a:r>
              <a:rPr lang="en-US" sz="1600" dirty="0" err="1">
                <a:solidFill>
                  <a:srgbClr val="030302"/>
                </a:solidFill>
                <a:latin typeface="+mn-lt"/>
              </a:rPr>
              <a:t>N</a:t>
            </a:r>
            <a:r>
              <a:rPr lang="en-US" sz="1600" baseline="-25000" dirty="0" err="1">
                <a:solidFill>
                  <a:srgbClr val="030302"/>
                </a:solidFill>
                <a:latin typeface="+mn-lt"/>
              </a:rPr>
              <a:t>jet</a:t>
            </a:r>
            <a:r>
              <a:rPr lang="en-US" sz="1600" dirty="0">
                <a:solidFill>
                  <a:srgbClr val="030302"/>
                </a:solidFill>
                <a:latin typeface="+mn-lt"/>
              </a:rPr>
              <a:t> and N</a:t>
            </a:r>
            <a:r>
              <a:rPr lang="en-US" sz="1600" baseline="-25000" dirty="0">
                <a:solidFill>
                  <a:srgbClr val="030302"/>
                </a:solidFill>
                <a:latin typeface="+mn-lt"/>
              </a:rPr>
              <a:t>b-jet</a:t>
            </a:r>
            <a:r>
              <a:rPr lang="en-US" sz="1600" dirty="0">
                <a:solidFill>
                  <a:srgbClr val="030302"/>
                </a:solidFill>
                <a:latin typeface="+mn-lt"/>
              </a:rPr>
              <a:t>, and H</a:t>
            </a:r>
            <a:r>
              <a:rPr lang="en-US" sz="1600" baseline="-25000" dirty="0">
                <a:solidFill>
                  <a:srgbClr val="030302"/>
                </a:solidFill>
                <a:latin typeface="+mn-lt"/>
              </a:rPr>
              <a:t>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52DB3B-E03B-36F2-2BC9-360859CFE0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9568" y="865529"/>
            <a:ext cx="2611919" cy="192633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D9A7504-97B1-121E-D60F-3CACCC867F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9065" y="2903236"/>
            <a:ext cx="2692422" cy="202816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DBAF640-7CFB-78F3-FE56-4A70A57E4AFC}"/>
              </a:ext>
            </a:extLst>
          </p:cNvPr>
          <p:cNvSpPr txBox="1"/>
          <p:nvPr/>
        </p:nvSpPr>
        <p:spPr>
          <a:xfrm>
            <a:off x="6797489" y="1422717"/>
            <a:ext cx="44328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+mn-lt"/>
              </a:rPr>
              <a:t>H</a:t>
            </a:r>
            <a:r>
              <a:rPr lang="en-US" sz="1400" baseline="-25000" dirty="0">
                <a:solidFill>
                  <a:srgbClr val="FF0000"/>
                </a:solidFill>
                <a:latin typeface="+mn-lt"/>
              </a:rPr>
              <a:t>T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9606B2E-5959-F3A6-C311-7541019D8739}"/>
              </a:ext>
            </a:extLst>
          </p:cNvPr>
          <p:cNvSpPr txBox="1"/>
          <p:nvPr/>
        </p:nvSpPr>
        <p:spPr>
          <a:xfrm>
            <a:off x="7322028" y="3609539"/>
            <a:ext cx="44328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 err="1">
                <a:solidFill>
                  <a:srgbClr val="FF0000"/>
                </a:solidFill>
                <a:latin typeface="+mn-lt"/>
              </a:rPr>
              <a:t>N</a:t>
            </a:r>
            <a:r>
              <a:rPr lang="en-US" sz="1400" baseline="-25000" dirty="0" err="1">
                <a:solidFill>
                  <a:srgbClr val="FF0000"/>
                </a:solidFill>
                <a:latin typeface="+mn-lt"/>
              </a:rPr>
              <a:t>jet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85217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B91EA8-8577-B1ED-7524-4861FE5DDA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Long Time Ago…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A6930C-3C6E-9994-55CA-29B00D2CE5B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</a:t>
            </a:fld>
            <a:endParaRPr lang="en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D09C65B-4BB0-4EC0-DB2E-82AD88D656EE}"/>
              </a:ext>
            </a:extLst>
          </p:cNvPr>
          <p:cNvSpPr txBox="1">
            <a:spLocks/>
          </p:cNvSpPr>
          <p:nvPr/>
        </p:nvSpPr>
        <p:spPr>
          <a:xfrm>
            <a:off x="967477" y="900421"/>
            <a:ext cx="4660073" cy="37152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Char char="●"/>
              <a:defRPr sz="1800" b="0" i="0" u="none" strike="noStrike" cap="none">
                <a:solidFill>
                  <a:srgbClr val="03030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Our Chinese ancestors: Fire, Water, Wood, Metal and Earth are the Five Elements (referred as “</a:t>
            </a:r>
            <a:r>
              <a:rPr lang="en-US" dirty="0" err="1">
                <a:latin typeface="+mn-lt"/>
              </a:rPr>
              <a:t>Wuxing</a:t>
            </a:r>
            <a:r>
              <a:rPr lang="en-US" dirty="0">
                <a:latin typeface="+mn-lt"/>
              </a:rPr>
              <a:t>”)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>
              <a:latin typeface="+mn-lt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Greek philosophers: everything is composed of “uncuttable” elementary particles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>
              <a:latin typeface="+mn-lt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After going through a long Dark Ages, then followed by the Renaissance and Scientific Revolution…</a:t>
            </a:r>
          </a:p>
          <a:p>
            <a:endParaRPr lang="en-US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905E4DD2-3BE4-9A2D-CA2D-3CD0038373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358" y="766029"/>
            <a:ext cx="1255653" cy="1255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Democritus / pupil of Leucippus (Floruit 460 BCE) &amp; Leucippus of Miletus  (if he really existed; fl. 500… | History of philosophy, Leucippus and  democritus, History">
            <a:extLst>
              <a:ext uri="{FF2B5EF4-FFF2-40B4-BE49-F238E27FC236}">
                <a16:creationId xmlns:a16="http://schemas.microsoft.com/office/drawing/2014/main" id="{54E1391D-9807-0B6D-788A-5975B1F03E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6487" y="2118060"/>
            <a:ext cx="1804019" cy="1137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711A0E6A-44E1-0C1B-BFA4-259D9ADB20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4513" y="3464453"/>
            <a:ext cx="2073764" cy="998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81975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195827-88BC-D051-13DF-08F027ADF9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VH Categorization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0AA501-B73B-F56B-79FF-379D838785C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30</a:t>
            </a:fld>
            <a:endParaRPr lang="e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F5C90E44-BBD9-72CB-2A52-91CB8AC4C67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31628" y="823118"/>
                <a:ext cx="8300672" cy="38400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rm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L="457200" marR="0" lvl="0" indent="-3429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800"/>
                  <a:buFont typeface="Open Sans"/>
                  <a:buChar char="●"/>
                  <a:defRPr sz="1800" b="0" i="0" u="none" strike="noStrike" cap="none">
                    <a:solidFill>
                      <a:srgbClr val="03030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1pPr>
                <a:lvl2pPr marL="914400" marR="0" lvl="1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Open Sans"/>
                  <a:buChar char="○"/>
                  <a:defRPr sz="1400" b="0" i="0" u="none" strike="noStrike" cap="none">
                    <a:solidFill>
                      <a:schemeClr val="dk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2pPr>
                <a:lvl3pPr marL="1371600" marR="0" lvl="2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Open Sans"/>
                  <a:buChar char="■"/>
                  <a:defRPr sz="1400" b="0" i="0" u="none" strike="noStrike" cap="none">
                    <a:solidFill>
                      <a:schemeClr val="dk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3pPr>
                <a:lvl4pPr marL="1828800" marR="0" lvl="3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Open Sans"/>
                  <a:buChar char="●"/>
                  <a:defRPr sz="1400" b="0" i="0" u="none" strike="noStrike" cap="none">
                    <a:solidFill>
                      <a:schemeClr val="dk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4pPr>
                <a:lvl5pPr marL="2286000" marR="0" lvl="4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Open Sans"/>
                  <a:buChar char="○"/>
                  <a:defRPr sz="1400" b="0" i="0" u="none" strike="noStrike" cap="none">
                    <a:solidFill>
                      <a:schemeClr val="dk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5pPr>
                <a:lvl6pPr marL="2743200" marR="0" lvl="5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Open Sans"/>
                  <a:buChar char="■"/>
                  <a:defRPr sz="1400" b="0" i="0" u="none" strike="noStrike" cap="none">
                    <a:solidFill>
                      <a:schemeClr val="dk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6pPr>
                <a:lvl7pPr marL="3200400" marR="0" lvl="6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Open Sans"/>
                  <a:buChar char="●"/>
                  <a:defRPr sz="1400" b="0" i="0" u="none" strike="noStrike" cap="none">
                    <a:solidFill>
                      <a:schemeClr val="dk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7pPr>
                <a:lvl8pPr marL="3657600" marR="0" lvl="7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Open Sans"/>
                  <a:buChar char="○"/>
                  <a:defRPr sz="1400" b="0" i="0" u="none" strike="noStrike" cap="none">
                    <a:solidFill>
                      <a:schemeClr val="dk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8pPr>
                <a:lvl9pPr marL="4114800" marR="0" lvl="8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Open Sans"/>
                  <a:buChar char="■"/>
                  <a:defRPr sz="1400" b="0" i="0" u="none" strike="noStrike" cap="none">
                    <a:solidFill>
                      <a:schemeClr val="dk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9pPr>
              </a:lstStyle>
              <a:p>
                <a:pPr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+mn-lt"/>
                  </a:rPr>
                  <a:t>Target WH/ZH in leptonic decays: requiring 1/2 additional leptons apart from the dimuon pair</a:t>
                </a:r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+mn-lt"/>
                  </a:rPr>
                  <a:t>Two BDTs trained for 3-lep and 4-lep cases using invariant mass and angular variables of lepton systems </a:t>
                </a:r>
                <a:r>
                  <a:rPr lang="en-US" dirty="0">
                    <a:solidFill>
                      <a:srgbClr val="030302"/>
                    </a:solidFill>
                    <a:latin typeface="+mn-lt"/>
                  </a:rPr>
                  <a:t>as well as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solidFill>
                              <a:srgbClr val="030302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solidFill>
                              <a:srgbClr val="030302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i="1">
                            <a:solidFill>
                              <a:srgbClr val="030302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  <m:sup>
                        <m:r>
                          <a:rPr lang="en-US" i="1">
                            <a:solidFill>
                              <a:srgbClr val="030302"/>
                            </a:solidFill>
                            <a:latin typeface="Cambria Math" panose="02040503050406030204" pitchFamily="18" charset="0"/>
                          </a:rPr>
                          <m:t>𝑚𝑖𝑠𝑠</m:t>
                        </m:r>
                      </m:sup>
                    </m:sSubSup>
                    <m:r>
                      <a:rPr lang="en-US" i="1">
                        <a:solidFill>
                          <a:srgbClr val="030302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>
                    <a:solidFill>
                      <a:srgbClr val="030302"/>
                    </a:solidFill>
                    <a:latin typeface="+mn-lt"/>
                  </a:rPr>
                  <a:t>and </a:t>
                </a:r>
                <a:r>
                  <a:rPr lang="en-US" dirty="0" err="1">
                    <a:solidFill>
                      <a:srgbClr val="030302"/>
                    </a:solidFill>
                    <a:latin typeface="+mn-lt"/>
                  </a:rPr>
                  <a:t>N</a:t>
                </a:r>
                <a:r>
                  <a:rPr lang="en-US" baseline="-25000" dirty="0" err="1">
                    <a:solidFill>
                      <a:srgbClr val="030302"/>
                    </a:solidFill>
                    <a:latin typeface="+mn-lt"/>
                  </a:rPr>
                  <a:t>jet</a:t>
                </a:r>
                <a:endParaRPr lang="en-US" baseline="-25000" dirty="0">
                  <a:latin typeface="+mn-lt"/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F5C90E44-BBD9-72CB-2A52-91CB8AC4C6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1628" y="823118"/>
                <a:ext cx="8300672" cy="384009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2">
            <a:extLst>
              <a:ext uri="{FF2B5EF4-FFF2-40B4-BE49-F238E27FC236}">
                <a16:creationId xmlns:a16="http://schemas.microsoft.com/office/drawing/2014/main" id="{86DDD02C-154E-5544-82C1-45DD492AC2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3280" y="2306506"/>
            <a:ext cx="2493071" cy="2404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050300EF-3443-98EF-ACAE-A4A0ADEF6A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3633" y="2306506"/>
            <a:ext cx="2588347" cy="2432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BB707F8-1F7D-1F03-1961-6C5620303F95}"/>
              </a:ext>
            </a:extLst>
          </p:cNvPr>
          <p:cNvSpPr txBox="1"/>
          <p:nvPr/>
        </p:nvSpPr>
        <p:spPr>
          <a:xfrm>
            <a:off x="2297209" y="3043763"/>
            <a:ext cx="15399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70C0"/>
                </a:solidFill>
              </a:rPr>
              <a:t>2 Cate. for 3-Lep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805B26A-033B-DBA6-3ED5-D67863A62463}"/>
              </a:ext>
            </a:extLst>
          </p:cNvPr>
          <p:cNvSpPr txBox="1"/>
          <p:nvPr/>
        </p:nvSpPr>
        <p:spPr>
          <a:xfrm>
            <a:off x="5604737" y="3982439"/>
            <a:ext cx="16772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70C0"/>
                </a:solidFill>
              </a:rPr>
              <a:t>1 Cate. for 4-Lep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10BDB88-0758-DE46-213C-6582132680B2}"/>
              </a:ext>
            </a:extLst>
          </p:cNvPr>
          <p:cNvCxnSpPr/>
          <p:nvPr/>
        </p:nvCxnSpPr>
        <p:spPr>
          <a:xfrm>
            <a:off x="5446923" y="3847077"/>
            <a:ext cx="767015" cy="0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B3D1814-E4C9-52A6-5BA5-AF08CE4486E0}"/>
              </a:ext>
            </a:extLst>
          </p:cNvPr>
          <p:cNvCxnSpPr/>
          <p:nvPr/>
        </p:nvCxnSpPr>
        <p:spPr>
          <a:xfrm>
            <a:off x="2557928" y="3832790"/>
            <a:ext cx="767015" cy="0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067BCE3-61F0-D37D-6060-BF470D3A5D18}"/>
              </a:ext>
            </a:extLst>
          </p:cNvPr>
          <p:cNvCxnSpPr>
            <a:cxnSpLocks/>
          </p:cNvCxnSpPr>
          <p:nvPr/>
        </p:nvCxnSpPr>
        <p:spPr>
          <a:xfrm>
            <a:off x="3837124" y="3847077"/>
            <a:ext cx="489227" cy="0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56931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C74D78-33E8-2C87-2F0A-B7AC237696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VBF/</a:t>
            </a:r>
            <a:r>
              <a:rPr lang="en-US" dirty="0" err="1"/>
              <a:t>ggF</a:t>
            </a:r>
            <a:r>
              <a:rPr lang="en-US" dirty="0"/>
              <a:t> Categorization (1)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392554-9B67-C8D5-7CF4-6F210EF4206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31</a:t>
            </a:fld>
            <a:endParaRPr lang="e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459DF900-60FA-F403-6BB1-D160D60DA4F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13741" y="876162"/>
                <a:ext cx="7369019" cy="370522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rm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L="457200" marR="0" lvl="0" indent="-3429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800"/>
                  <a:buFont typeface="Open Sans"/>
                  <a:buChar char="●"/>
                  <a:defRPr sz="1800" b="0" i="0" u="none" strike="noStrike" cap="none">
                    <a:solidFill>
                      <a:srgbClr val="03030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1pPr>
                <a:lvl2pPr marL="914400" marR="0" lvl="1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Open Sans"/>
                  <a:buChar char="○"/>
                  <a:defRPr sz="1400" b="0" i="0" u="none" strike="noStrike" cap="none">
                    <a:solidFill>
                      <a:schemeClr val="dk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2pPr>
                <a:lvl3pPr marL="1371600" marR="0" lvl="2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Open Sans"/>
                  <a:buChar char="■"/>
                  <a:defRPr sz="1400" b="0" i="0" u="none" strike="noStrike" cap="none">
                    <a:solidFill>
                      <a:schemeClr val="dk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3pPr>
                <a:lvl4pPr marL="1828800" marR="0" lvl="3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Open Sans"/>
                  <a:buChar char="●"/>
                  <a:defRPr sz="1400" b="0" i="0" u="none" strike="noStrike" cap="none">
                    <a:solidFill>
                      <a:schemeClr val="dk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4pPr>
                <a:lvl5pPr marL="2286000" marR="0" lvl="4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Open Sans"/>
                  <a:buChar char="○"/>
                  <a:defRPr sz="1400" b="0" i="0" u="none" strike="noStrike" cap="none">
                    <a:solidFill>
                      <a:schemeClr val="dk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5pPr>
                <a:lvl6pPr marL="2743200" marR="0" lvl="5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Open Sans"/>
                  <a:buChar char="■"/>
                  <a:defRPr sz="1400" b="0" i="0" u="none" strike="noStrike" cap="none">
                    <a:solidFill>
                      <a:schemeClr val="dk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6pPr>
                <a:lvl7pPr marL="3200400" marR="0" lvl="6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Open Sans"/>
                  <a:buChar char="●"/>
                  <a:defRPr sz="1400" b="0" i="0" u="none" strike="noStrike" cap="none">
                    <a:solidFill>
                      <a:schemeClr val="dk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7pPr>
                <a:lvl8pPr marL="3657600" marR="0" lvl="7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Open Sans"/>
                  <a:buChar char="○"/>
                  <a:defRPr sz="1400" b="0" i="0" u="none" strike="noStrike" cap="none">
                    <a:solidFill>
                      <a:schemeClr val="dk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8pPr>
                <a:lvl9pPr marL="4114800" marR="0" lvl="8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Open Sans"/>
                  <a:buChar char="■"/>
                  <a:defRPr sz="1400" b="0" i="0" u="none" strike="noStrike" cap="none">
                    <a:solidFill>
                      <a:schemeClr val="dk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9pPr>
              </a:lstStyle>
              <a:p>
                <a:pPr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+mn-lt"/>
                  </a:rPr>
                  <a:t>Events not selected into </a:t>
                </a:r>
                <a:r>
                  <a:rPr lang="en-US" dirty="0" err="1">
                    <a:latin typeface="+mn-lt"/>
                  </a:rPr>
                  <a:t>ttH</a:t>
                </a:r>
                <a:r>
                  <a:rPr lang="en-US" dirty="0">
                    <a:latin typeface="+mn-lt"/>
                  </a:rPr>
                  <a:t> or VH are classified into 0-, 1- and ≥2-jet regions</a:t>
                </a:r>
              </a:p>
              <a:p>
                <a:pPr lvl="1">
                  <a:buFont typeface="Wingdings" pitchFamily="2" charset="2"/>
                  <a:buChar char="Ø"/>
                </a:pPr>
                <a:r>
                  <a:rPr lang="en-US" sz="1600" dirty="0">
                    <a:solidFill>
                      <a:srgbClr val="030302"/>
                    </a:solidFill>
                    <a:latin typeface="+mn-lt"/>
                  </a:rPr>
                  <a:t>Veto events with any b-jet or extra muon </a:t>
                </a:r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+mn-lt"/>
                  </a:rPr>
                  <a:t>In the 2-jet region, first a BDT trained to disentangle VBF sig. and bkg.: 4 VBF categories defined</a:t>
                </a:r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+mn-lt"/>
                  </a:rPr>
                  <a:t>3 BDTs (</a:t>
                </a:r>
                <a:r>
                  <a:rPr lang="en-US" dirty="0" err="1">
                    <a:latin typeface="+mn-lt"/>
                  </a:rPr>
                  <a:t>ggF&amp;VBF</a:t>
                </a:r>
                <a:r>
                  <a:rPr lang="en-US" dirty="0">
                    <a:latin typeface="+mn-lt"/>
                  </a:rPr>
                  <a:t> sigs vs bkg.) trained in each </a:t>
                </a:r>
                <a:r>
                  <a:rPr lang="en-US" dirty="0" err="1">
                    <a:latin typeface="+mn-lt"/>
                  </a:rPr>
                  <a:t>N</a:t>
                </a:r>
                <a:r>
                  <a:rPr lang="en-US" baseline="-25000" dirty="0" err="1">
                    <a:latin typeface="+mn-lt"/>
                  </a:rPr>
                  <a:t>jet</a:t>
                </a:r>
                <a:r>
                  <a:rPr lang="en-US" dirty="0">
                    <a:latin typeface="+mn-lt"/>
                  </a:rPr>
                  <a:t> region to categorize the remaining events: 4 </a:t>
                </a:r>
                <a:r>
                  <a:rPr lang="en-US" dirty="0" err="1">
                    <a:latin typeface="+mn-lt"/>
                  </a:rPr>
                  <a:t>ggF</a:t>
                </a:r>
                <a:r>
                  <a:rPr lang="en-US" dirty="0">
                    <a:latin typeface="+mn-lt"/>
                  </a:rPr>
                  <a:t> categories defined based on each BDT</a:t>
                </a:r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+mn-lt"/>
                  </a:rPr>
                  <a:t>Training variables: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𝜇𝜇</m:t>
                        </m:r>
                      </m:sup>
                    </m:sSubSup>
                  </m:oMath>
                </a14:m>
                <a:r>
                  <a:rPr lang="en-US" dirty="0">
                    <a:latin typeface="+mn-lt"/>
                  </a:rPr>
                  <a:t>, </a:t>
                </a:r>
                <a:r>
                  <a:rPr lang="en-US" dirty="0" err="1">
                    <a:latin typeface="+mn-lt"/>
                  </a:rPr>
                  <a:t>y</a:t>
                </a:r>
                <a:r>
                  <a:rPr lang="en-US" baseline="-25000" dirty="0" err="1">
                    <a:latin typeface="+mn-lt"/>
                  </a:rPr>
                  <a:t>μμ</a:t>
                </a:r>
                <a:r>
                  <a:rPr lang="en-US" dirty="0">
                    <a:latin typeface="+mn-lt"/>
                  </a:rPr>
                  <a:t>, </a:t>
                </a:r>
                <a:r>
                  <a:rPr lang="en-US" dirty="0" err="1">
                    <a:latin typeface="+mn-lt"/>
                  </a:rPr>
                  <a:t>cosθ</a:t>
                </a:r>
                <a:r>
                  <a:rPr lang="en-US" dirty="0">
                    <a:latin typeface="+mn-lt"/>
                  </a:rPr>
                  <a:t>*, </a:t>
                </a:r>
                <a:r>
                  <a:rPr lang="en-US" dirty="0" err="1">
                    <a:latin typeface="+mn-lt"/>
                  </a:rPr>
                  <a:t>p</a:t>
                </a:r>
                <a:r>
                  <a:rPr lang="en-US" baseline="-25000" dirty="0" err="1">
                    <a:latin typeface="+mn-lt"/>
                  </a:rPr>
                  <a:t>T</a:t>
                </a:r>
                <a:r>
                  <a:rPr lang="en-US" dirty="0">
                    <a:latin typeface="+mn-lt"/>
                  </a:rPr>
                  <a:t> and </a:t>
                </a:r>
                <a:r>
                  <a:rPr lang="en-US" dirty="0" err="1">
                    <a:latin typeface="+mn-lt"/>
                  </a:rPr>
                  <a:t>η</a:t>
                </a:r>
                <a:r>
                  <a:rPr lang="en-US" dirty="0">
                    <a:latin typeface="+mn-lt"/>
                  </a:rPr>
                  <a:t> of jets,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𝑗𝑗</m:t>
                        </m:r>
                      </m:sup>
                    </m:sSubSup>
                  </m:oMath>
                </a14:m>
                <a:r>
                  <a:rPr lang="en-US" dirty="0">
                    <a:latin typeface="+mn-lt"/>
                  </a:rPr>
                  <a:t>, </a:t>
                </a:r>
                <a:r>
                  <a:rPr lang="en-US" dirty="0" err="1">
                    <a:latin typeface="+mn-lt"/>
                  </a:rPr>
                  <a:t>y</a:t>
                </a:r>
                <a:r>
                  <a:rPr lang="en-US" baseline="-25000" dirty="0" err="1">
                    <a:latin typeface="+mn-lt"/>
                  </a:rPr>
                  <a:t>jj</a:t>
                </a:r>
                <a:r>
                  <a:rPr lang="en-US" dirty="0">
                    <a:latin typeface="+mn-lt"/>
                  </a:rPr>
                  <a:t>, </a:t>
                </a:r>
                <a:r>
                  <a:rPr lang="en-US" dirty="0" err="1">
                    <a:latin typeface="+mn-lt"/>
                  </a:rPr>
                  <a:t>Δɸ</a:t>
                </a:r>
                <a:r>
                  <a:rPr lang="en-US" baseline="-25000" dirty="0" err="1">
                    <a:latin typeface="+mn-lt"/>
                  </a:rPr>
                  <a:t>jj,μμ</a:t>
                </a:r>
                <a:r>
                  <a:rPr lang="en-US" dirty="0">
                    <a:latin typeface="+mn-lt"/>
                  </a:rPr>
                  <a:t>, </a:t>
                </a:r>
                <a:r>
                  <a:rPr lang="en-US" dirty="0" err="1">
                    <a:latin typeface="+mn-lt"/>
                  </a:rPr>
                  <a:t>m</a:t>
                </a:r>
                <a:r>
                  <a:rPr lang="en-US" baseline="-25000" dirty="0" err="1">
                    <a:latin typeface="+mn-lt"/>
                  </a:rPr>
                  <a:t>jj</a:t>
                </a:r>
                <a:r>
                  <a:rPr lang="en-US" dirty="0">
                    <a:latin typeface="+mn-lt"/>
                  </a:rPr>
                  <a:t>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𝑡𝑟𝑎𝑐𝑘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p>
                    </m:sSubSup>
                  </m:oMath>
                </a14:m>
                <a:r>
                  <a:rPr lang="en-US" dirty="0">
                    <a:latin typeface="+mn-lt"/>
                  </a:rPr>
                  <a:t>, etc</a:t>
                </a:r>
              </a:p>
            </p:txBody>
          </p:sp>
        </mc:Choice>
        <mc:Fallback xmlns="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459DF900-60FA-F403-6BB1-D160D60DA4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3741" y="876162"/>
                <a:ext cx="7369019" cy="3705224"/>
              </a:xfrm>
              <a:prstGeom prst="rect">
                <a:avLst/>
              </a:prstGeom>
              <a:blipFill>
                <a:blip r:embed="rId2"/>
                <a:stretch>
                  <a:fillRect r="-17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6768517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2B3E38-D3A5-9F70-8BD4-BE3D3EEA13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147496"/>
            <a:ext cx="8520600" cy="707400"/>
          </a:xfrm>
        </p:spPr>
        <p:txBody>
          <a:bodyPr/>
          <a:lstStyle/>
          <a:p>
            <a:r>
              <a:rPr lang="en-US" dirty="0"/>
              <a:t>VBF/</a:t>
            </a:r>
            <a:r>
              <a:rPr lang="en-US" dirty="0" err="1"/>
              <a:t>ggF</a:t>
            </a:r>
            <a:r>
              <a:rPr lang="en-US" dirty="0"/>
              <a:t> Categorization (2)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012F30-BF91-3741-B8D9-5740F34440E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32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FD4615-6892-EF42-E4C6-5E8848A9CC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283" y="867237"/>
            <a:ext cx="2226703" cy="2059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F8D4175E-B5A9-7604-6783-50E1BAC0A8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9759" y="870398"/>
            <a:ext cx="2226704" cy="2059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06114CAE-A630-8940-BB83-60FFA28F06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2236" y="900048"/>
            <a:ext cx="2226704" cy="2059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28724AE3-C414-EAD1-EAF6-F1D56F244B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022" y="2927057"/>
            <a:ext cx="2225075" cy="2058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8DE8A73F-A3E4-892A-CDF5-FF44FA82B2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5140" y="2927057"/>
            <a:ext cx="2225075" cy="2058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B6BAB40-25BF-3CE3-42D4-971C4BF91919}"/>
              </a:ext>
            </a:extLst>
          </p:cNvPr>
          <p:cNvSpPr/>
          <p:nvPr/>
        </p:nvSpPr>
        <p:spPr>
          <a:xfrm>
            <a:off x="5581609" y="3344508"/>
            <a:ext cx="352378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70C0"/>
                </a:solidFill>
              </a:rPr>
              <a:t>Four groups of categories: VBF, ggF-2jet, ggF-1jet and ggF-0jet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70C0"/>
                </a:solidFill>
              </a:rPr>
              <a:t>In each group, four categories defined based on the signal purity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2DBF75C-3F91-41E0-0D49-CC0B8C9C85C5}"/>
              </a:ext>
            </a:extLst>
          </p:cNvPr>
          <p:cNvSpPr txBox="1"/>
          <p:nvPr/>
        </p:nvSpPr>
        <p:spPr>
          <a:xfrm>
            <a:off x="1723070" y="3575340"/>
            <a:ext cx="9629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+mn-lt"/>
              </a:rPr>
              <a:t>VBF BDT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2EEAD3A-42E3-A665-A4BA-6F1AAA7848D7}"/>
              </a:ext>
            </a:extLst>
          </p:cNvPr>
          <p:cNvSpPr txBox="1"/>
          <p:nvPr/>
        </p:nvSpPr>
        <p:spPr>
          <a:xfrm>
            <a:off x="4192245" y="3575340"/>
            <a:ext cx="9629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  <a:latin typeface="+mn-lt"/>
              </a:rPr>
              <a:t>ggF</a:t>
            </a:r>
            <a:r>
              <a:rPr lang="en-US" dirty="0">
                <a:solidFill>
                  <a:srgbClr val="FF0000"/>
                </a:solidFill>
                <a:latin typeface="+mn-lt"/>
              </a:rPr>
              <a:t> 2-jet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42484C4-291E-6A43-3984-6350D17ECDBC}"/>
              </a:ext>
            </a:extLst>
          </p:cNvPr>
          <p:cNvSpPr txBox="1"/>
          <p:nvPr/>
        </p:nvSpPr>
        <p:spPr>
          <a:xfrm>
            <a:off x="1855793" y="2037164"/>
            <a:ext cx="9629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  <a:latin typeface="+mn-lt"/>
              </a:rPr>
              <a:t>cosθ</a:t>
            </a:r>
            <a:r>
              <a:rPr lang="en-US" dirty="0">
                <a:solidFill>
                  <a:srgbClr val="FF0000"/>
                </a:solidFill>
                <a:latin typeface="+mn-lt"/>
              </a:rPr>
              <a:t>*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418D78D-8AB1-31E0-7ED5-216F8D253A9B}"/>
                  </a:ext>
                </a:extLst>
              </p:cNvPr>
              <p:cNvSpPr txBox="1"/>
              <p:nvPr/>
            </p:nvSpPr>
            <p:spPr>
              <a:xfrm>
                <a:off x="4041622" y="2103007"/>
                <a:ext cx="962978" cy="3578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𝑡𝑟𝑎𝑐𝑘</m:t>
                          </m:r>
                        </m:sub>
                        <m:sup>
                          <m:r>
                            <a:rPr lang="en-US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sup>
                      </m:sSubSup>
                    </m:oMath>
                  </m:oMathPara>
                </a14:m>
                <a:endParaRPr lang="en-US" dirty="0">
                  <a:solidFill>
                    <a:srgbClr val="FF0000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418D78D-8AB1-31E0-7ED5-216F8D253A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41622" y="2103007"/>
                <a:ext cx="962978" cy="357855"/>
              </a:xfrm>
              <a:prstGeom prst="rect">
                <a:avLst/>
              </a:prstGeom>
              <a:blipFill>
                <a:blip r:embed="rId7"/>
                <a:stretch>
                  <a:fillRect b="-34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A7685BA-F6D4-E4CA-D83A-9ED19A9FDBC7}"/>
                  </a:ext>
                </a:extLst>
              </p:cNvPr>
              <p:cNvSpPr txBox="1"/>
              <p:nvPr/>
            </p:nvSpPr>
            <p:spPr>
              <a:xfrm>
                <a:off x="6806718" y="1875627"/>
                <a:ext cx="962978" cy="3545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  <m:sup>
                          <m:r>
                            <a:rPr lang="en-US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𝑗𝑗</m:t>
                          </m:r>
                        </m:sup>
                      </m:sSubSup>
                    </m:oMath>
                  </m:oMathPara>
                </a14:m>
                <a:endParaRPr lang="en-US" dirty="0">
                  <a:solidFill>
                    <a:srgbClr val="FF0000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A7685BA-F6D4-E4CA-D83A-9ED19A9FDB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06718" y="1875627"/>
                <a:ext cx="962978" cy="35452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606467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C09BCD-84BD-F271-CC17-B058E6490D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Signal and Background Modeling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A68F8C-1A88-A8EF-9895-9335F7EE94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4670" y="987669"/>
            <a:ext cx="5357308" cy="3872348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  <a:latin typeface="+mn-lt"/>
              </a:rPr>
              <a:t>Signal</a:t>
            </a:r>
            <a:r>
              <a:rPr lang="en-US" dirty="0">
                <a:latin typeface="+mn-lt"/>
              </a:rPr>
              <a:t>: d</a:t>
            </a:r>
            <a:r>
              <a:rPr lang="en-US" sz="1800" dirty="0">
                <a:latin typeface="+mn-lt"/>
              </a:rPr>
              <a:t>ouble-sided Crystal Ball containing a </a:t>
            </a:r>
            <a:r>
              <a:rPr lang="en-US" sz="1800" dirty="0">
                <a:solidFill>
                  <a:srgbClr val="030302"/>
                </a:solidFill>
                <a:latin typeface="+mn-lt"/>
              </a:rPr>
              <a:t>Gaussian core and power-law tails (CB width ranging from 2.6-3.2 GeV)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  <a:latin typeface="+mn-lt"/>
              </a:rPr>
              <a:t>Background</a:t>
            </a:r>
            <a:r>
              <a:rPr lang="en-US" dirty="0">
                <a:latin typeface="+mn-lt"/>
              </a:rPr>
              <a:t>: a “core function” multiplied by an “empirical function” </a:t>
            </a:r>
          </a:p>
          <a:p>
            <a:pPr lvl="1">
              <a:buFont typeface="Wingdings" pitchFamily="2" charset="2"/>
              <a:buChar char="Ø"/>
            </a:pPr>
            <a:r>
              <a:rPr lang="en-US" sz="1600" dirty="0">
                <a:solidFill>
                  <a:srgbClr val="030302"/>
                </a:solidFill>
                <a:latin typeface="+mn-lt"/>
              </a:rPr>
              <a:t>Core function: a LO DY line-shape convoluted with a </a:t>
            </a:r>
            <a:r>
              <a:rPr lang="en-US" sz="1600" dirty="0" err="1">
                <a:solidFill>
                  <a:srgbClr val="030302"/>
                </a:solidFill>
                <a:latin typeface="+mn-lt"/>
              </a:rPr>
              <a:t>Gaus</a:t>
            </a:r>
            <a:r>
              <a:rPr lang="en-US" sz="1600" dirty="0">
                <a:solidFill>
                  <a:srgbClr val="030302"/>
                </a:solidFill>
                <a:latin typeface="+mn-lt"/>
              </a:rPr>
              <a:t>. function</a:t>
            </a:r>
          </a:p>
          <a:p>
            <a:pPr lvl="1">
              <a:buFont typeface="Wingdings" pitchFamily="2" charset="2"/>
              <a:buChar char="Ø"/>
            </a:pPr>
            <a:r>
              <a:rPr lang="en-US" sz="1600" dirty="0">
                <a:solidFill>
                  <a:srgbClr val="030302"/>
                </a:solidFill>
                <a:latin typeface="+mn-lt"/>
              </a:rPr>
              <a:t>Empirical function: used to correct for distortions of the mass shape and smaller bkg.</a:t>
            </a:r>
          </a:p>
          <a:p>
            <a:pPr lvl="1">
              <a:buFont typeface="Wingdings" pitchFamily="2" charset="2"/>
              <a:buChar char="Ø"/>
            </a:pPr>
            <a:r>
              <a:rPr lang="en-US" sz="1600" dirty="0">
                <a:solidFill>
                  <a:srgbClr val="030302"/>
                </a:solidFill>
                <a:latin typeface="+mn-lt"/>
              </a:rPr>
              <a:t>Potential bkg. mis-modeling considered as sys. </a:t>
            </a:r>
            <a:r>
              <a:rPr lang="en-US" sz="1600" dirty="0" err="1">
                <a:solidFill>
                  <a:srgbClr val="030302"/>
                </a:solidFill>
                <a:latin typeface="+mn-lt"/>
              </a:rPr>
              <a:t>unc</a:t>
            </a:r>
            <a:r>
              <a:rPr lang="en-US" sz="1600" dirty="0">
                <a:solidFill>
                  <a:srgbClr val="030302"/>
                </a:solidFill>
                <a:latin typeface="+mn-lt"/>
              </a:rPr>
              <a:t>. (“spurious signal”)</a:t>
            </a:r>
          </a:p>
          <a:p>
            <a:pPr lvl="1">
              <a:buFont typeface="Wingdings" pitchFamily="2" charset="2"/>
              <a:buChar char="Ø"/>
            </a:pPr>
            <a:endParaRPr lang="en-US" dirty="0">
              <a:solidFill>
                <a:srgbClr val="030302"/>
              </a:solidFill>
              <a:latin typeface="+mn-lt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0DB23C-AB3F-BD4F-6BF6-61D2F0DCDE1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33</a:t>
            </a:fld>
            <a:endParaRPr lang="en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3D1A253A-8942-33AA-BCEB-DF83C777D0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6409" y="759263"/>
            <a:ext cx="2721742" cy="1966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E9E5F285-0B63-650B-8C77-213AAE0803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0575" y="2725911"/>
            <a:ext cx="2327452" cy="2259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958228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BAA286-2103-AC6A-B96A-99F3B1BD06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H</a:t>
            </a:r>
            <a:r>
              <a:rPr lang="en-US" dirty="0" err="1">
                <a:sym typeface="Wingdings" pitchFamily="2" charset="2"/>
              </a:rPr>
              <a:t>μμ</a:t>
            </a:r>
            <a:r>
              <a:rPr lang="en-US" dirty="0">
                <a:sym typeface="Wingdings" pitchFamily="2" charset="2"/>
              </a:rPr>
              <a:t> Results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DD1C86-ABC4-8A4E-0101-A73909A6896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34</a:t>
            </a:fld>
            <a:endParaRPr lang="en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4EC6B16-D20D-EB3A-187C-8BBAD4253746}"/>
              </a:ext>
            </a:extLst>
          </p:cNvPr>
          <p:cNvSpPr txBox="1">
            <a:spLocks/>
          </p:cNvSpPr>
          <p:nvPr/>
        </p:nvSpPr>
        <p:spPr>
          <a:xfrm>
            <a:off x="548062" y="968794"/>
            <a:ext cx="5252485" cy="30558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Char char="●"/>
              <a:defRPr sz="1800" b="0" i="0" u="none" strike="noStrike" cap="none">
                <a:solidFill>
                  <a:srgbClr val="03030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A simultaneous maximum-likelihood fit performed to the observed </a:t>
            </a:r>
            <a:r>
              <a:rPr lang="en-US" dirty="0" err="1">
                <a:latin typeface="+mn-lt"/>
              </a:rPr>
              <a:t>m</a:t>
            </a:r>
            <a:r>
              <a:rPr lang="en-US" baseline="-25000" dirty="0" err="1">
                <a:latin typeface="+mn-lt"/>
              </a:rPr>
              <a:t>μμ</a:t>
            </a:r>
            <a:r>
              <a:rPr lang="en-US" dirty="0">
                <a:latin typeface="+mn-lt"/>
              </a:rPr>
              <a:t> spectra of in 20 categories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The measured signal strength is: 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 marL="114300" indent="0">
              <a:buNone/>
            </a:pPr>
            <a:endParaRPr lang="en-US" sz="15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Results are statistical uncertainty dominated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The observed (expected) significance is </a:t>
            </a:r>
            <a:r>
              <a:rPr lang="en-US" dirty="0">
                <a:solidFill>
                  <a:srgbClr val="0070C0"/>
                </a:solidFill>
                <a:latin typeface="+mn-lt"/>
                <a:sym typeface="Wingdings" pitchFamily="2" charset="2"/>
              </a:rPr>
              <a:t>2.0 (1.7) </a:t>
            </a:r>
            <a:r>
              <a:rPr lang="en-US" dirty="0" err="1">
                <a:solidFill>
                  <a:srgbClr val="0070C0"/>
                </a:solidFill>
                <a:latin typeface="+mn-lt"/>
                <a:sym typeface="Wingdings" pitchFamily="2" charset="2"/>
              </a:rPr>
              <a:t>σ</a:t>
            </a:r>
            <a:r>
              <a:rPr lang="en-US" dirty="0">
                <a:solidFill>
                  <a:srgbClr val="0070C0"/>
                </a:solidFill>
                <a:latin typeface="+mn-lt"/>
                <a:sym typeface="Wingdings" pitchFamily="2" charset="2"/>
              </a:rPr>
              <a:t> </a:t>
            </a:r>
            <a:endParaRPr lang="en-US" dirty="0">
              <a:solidFill>
                <a:srgbClr val="0070C0"/>
              </a:solidFill>
              <a:latin typeface="+mn-lt"/>
            </a:endParaRPr>
          </a:p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C8A2768-A8A9-6DBD-B274-B7E1C0439164}"/>
                  </a:ext>
                </a:extLst>
              </p:cNvPr>
              <p:cNvSpPr txBox="1"/>
              <p:nvPr/>
            </p:nvSpPr>
            <p:spPr>
              <a:xfrm>
                <a:off x="4096938" y="2395330"/>
                <a:ext cx="1155766" cy="3848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m>
                        <m:mPr>
                          <m:mcs>
                            <m:mc>
                              <m:mcPr>
                                <m:count m:val="1"/>
                                <m:mcJc m:val="center"/>
                              </m:mcPr>
                            </m:mc>
                          </m:mcs>
                          <m:ctrlPr>
                            <a:rPr lang="en-US" sz="15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>
                            <m:r>
                              <m:rPr>
                                <m:brk m:alnAt="7"/>
                              </m:rPr>
                              <a:rPr lang="en-US" sz="15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15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𝟎</m:t>
                            </m:r>
                            <m:r>
                              <a:rPr lang="en-US" sz="15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.</m:t>
                            </m:r>
                            <m:r>
                              <a:rPr lang="en-US" sz="15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𝟏𝟖</m:t>
                            </m:r>
                          </m:e>
                        </m:mr>
                        <m:mr>
                          <m:e>
                            <m:r>
                              <a:rPr lang="en-US" sz="15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15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𝟎</m:t>
                            </m:r>
                            <m:r>
                              <a:rPr lang="en-US" sz="15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.</m:t>
                            </m:r>
                            <m:r>
                              <a:rPr lang="en-US" sz="15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𝟏𝟑</m:t>
                            </m:r>
                          </m:e>
                        </m:mr>
                      </m:m>
                      <m:r>
                        <a:rPr lang="en-US" sz="1500" b="1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1500" b="1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𝒔𝒚𝒔</m:t>
                      </m:r>
                      <m:r>
                        <a:rPr lang="en-US" sz="1500" b="1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.)</m:t>
                      </m:r>
                    </m:oMath>
                  </m:oMathPara>
                </a14:m>
                <a:endParaRPr lang="en-US" sz="1500" b="1" dirty="0">
                  <a:solidFill>
                    <a:srgbClr val="0070C0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C8A2768-A8A9-6DBD-B274-B7E1C04391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6938" y="2395330"/>
                <a:ext cx="1155766" cy="384849"/>
              </a:xfrm>
              <a:prstGeom prst="rect">
                <a:avLst/>
              </a:prstGeom>
              <a:blipFill>
                <a:blip r:embed="rId2"/>
                <a:stretch>
                  <a:fillRect l="-2174" t="-3226" r="-5435" b="-193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>
            <a:extLst>
              <a:ext uri="{FF2B5EF4-FFF2-40B4-BE49-F238E27FC236}">
                <a16:creationId xmlns:a16="http://schemas.microsoft.com/office/drawing/2014/main" id="{77500293-B4FF-5759-04DD-313EB0EFB699}"/>
              </a:ext>
            </a:extLst>
          </p:cNvPr>
          <p:cNvSpPr/>
          <p:nvPr/>
        </p:nvSpPr>
        <p:spPr>
          <a:xfrm>
            <a:off x="1045278" y="2421398"/>
            <a:ext cx="1887055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b="1" dirty="0">
                <a:solidFill>
                  <a:srgbClr val="0070C0"/>
                </a:solidFill>
                <a:latin typeface="+mn-lt"/>
              </a:rPr>
              <a:t>Combined </a:t>
            </a:r>
            <a:r>
              <a:rPr lang="en-US" sz="1500" b="1" dirty="0" err="1">
                <a:solidFill>
                  <a:srgbClr val="0070C0"/>
                </a:solidFill>
                <a:latin typeface="+mn-lt"/>
              </a:rPr>
              <a:t>μ</a:t>
            </a:r>
            <a:r>
              <a:rPr lang="en-US" sz="1500" b="1" dirty="0">
                <a:solidFill>
                  <a:srgbClr val="0070C0"/>
                </a:solidFill>
                <a:latin typeface="+mn-lt"/>
              </a:rPr>
              <a:t> = 1.17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BFB0D63-13FD-6B25-05AE-A73B82D18A86}"/>
                  </a:ext>
                </a:extLst>
              </p:cNvPr>
              <p:cNvSpPr txBox="1"/>
              <p:nvPr/>
            </p:nvSpPr>
            <p:spPr>
              <a:xfrm>
                <a:off x="2912946" y="2464823"/>
                <a:ext cx="1237518" cy="2308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500" b="1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</m:t>
                      </m:r>
                      <m:r>
                        <a:rPr lang="en-US" sz="1500" b="1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𝟎</m:t>
                      </m:r>
                      <m:r>
                        <a:rPr lang="en-US" sz="1500" b="1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r>
                        <a:rPr lang="en-US" sz="1500" b="1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𝟓𝟖</m:t>
                      </m:r>
                      <m:r>
                        <a:rPr lang="en-US" sz="1500" b="1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sz="1500" b="1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𝑺𝒕𝒂𝒕</m:t>
                      </m:r>
                      <m:r>
                        <a:rPr lang="en-US" sz="1500" b="1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.)</m:t>
                      </m:r>
                    </m:oMath>
                  </m:oMathPara>
                </a14:m>
                <a:endParaRPr lang="en-US" sz="1500" b="1" dirty="0">
                  <a:solidFill>
                    <a:srgbClr val="0070C0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BFB0D63-13FD-6B25-05AE-A73B82D18A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2946" y="2464823"/>
                <a:ext cx="1237518" cy="230832"/>
              </a:xfrm>
              <a:prstGeom prst="rect">
                <a:avLst/>
              </a:prstGeom>
              <a:blipFill>
                <a:blip r:embed="rId3"/>
                <a:stretch>
                  <a:fillRect l="-3061" r="-5102" b="-3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angle 13">
            <a:extLst>
              <a:ext uri="{FF2B5EF4-FFF2-40B4-BE49-F238E27FC236}">
                <a16:creationId xmlns:a16="http://schemas.microsoft.com/office/drawing/2014/main" id="{040F8693-3966-0831-7771-BABBAC112E9E}"/>
              </a:ext>
            </a:extLst>
          </p:cNvPr>
          <p:cNvSpPr/>
          <p:nvPr/>
        </p:nvSpPr>
        <p:spPr>
          <a:xfrm>
            <a:off x="2357170" y="4080630"/>
            <a:ext cx="32216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70C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Phys. Lett. B 812 (2021) 135980</a:t>
            </a:r>
            <a:endParaRPr lang="en-US" dirty="0">
              <a:solidFill>
                <a:srgbClr val="0070C0"/>
              </a:solidFill>
            </a:endParaRPr>
          </a:p>
          <a:p>
            <a:r>
              <a:rPr lang="en-US" dirty="0">
                <a:solidFill>
                  <a:srgbClr val="0070C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Phys. Rev. Lett. 119 (2017) 051802</a:t>
            </a:r>
            <a:r>
              <a:rPr lang="en-US" dirty="0">
                <a:solidFill>
                  <a:srgbClr val="0070C0"/>
                </a:solidFill>
              </a:rPr>
              <a:t>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D8D5504-0D39-85D5-1FDC-B2CEEA2C71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97522" y="865529"/>
            <a:ext cx="2474936" cy="173942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3D302CD-F874-B28E-9F1B-E3EBF8C02E1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90411" y="2723038"/>
            <a:ext cx="2569241" cy="1840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0751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D6C711-FDFC-5843-F617-5A766FFFD1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Bonus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1FDB8B-56F8-BFD5-3D74-6BC80A27A2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43354" y="2054596"/>
            <a:ext cx="4003454" cy="1284027"/>
          </a:xfrm>
        </p:spPr>
        <p:txBody>
          <a:bodyPr/>
          <a:lstStyle/>
          <a:p>
            <a:pPr marL="114300" indent="0">
              <a:buNone/>
            </a:pPr>
            <a:r>
              <a:rPr lang="en-US" dirty="0">
                <a:latin typeface="+mn-lt"/>
              </a:rPr>
              <a:t>In the Higgs combination results, H</a:t>
            </a:r>
            <a:r>
              <a:rPr lang="en-US" dirty="0">
                <a:latin typeface="+mn-lt"/>
                <a:sym typeface="Wingdings" pitchFamily="2" charset="2"/>
              </a:rPr>
              <a:t>𝛾𝛾 and </a:t>
            </a:r>
            <a:r>
              <a:rPr lang="en-US" dirty="0" err="1">
                <a:latin typeface="+mn-lt"/>
                <a:sym typeface="Wingdings" pitchFamily="2" charset="2"/>
              </a:rPr>
              <a:t>Hμμ</a:t>
            </a:r>
            <a:r>
              <a:rPr lang="en-US" dirty="0">
                <a:latin typeface="+mn-lt"/>
                <a:sym typeface="Wingdings" pitchFamily="2" charset="2"/>
              </a:rPr>
              <a:t> provide sensitive constraint on t-H and </a:t>
            </a:r>
            <a:r>
              <a:rPr lang="en-US" dirty="0" err="1">
                <a:latin typeface="+mn-lt"/>
                <a:sym typeface="Wingdings" pitchFamily="2" charset="2"/>
              </a:rPr>
              <a:t>μ</a:t>
            </a:r>
            <a:r>
              <a:rPr lang="en-US" dirty="0">
                <a:latin typeface="+mn-lt"/>
                <a:sym typeface="Wingdings" pitchFamily="2" charset="2"/>
              </a:rPr>
              <a:t>-H couplings.</a:t>
            </a:r>
            <a:endParaRPr lang="en-US" dirty="0"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3E850F-9BD9-28B6-61EF-52125045FBA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35</a:t>
            </a:fld>
            <a:endParaRPr lang="en"/>
          </a:p>
        </p:txBody>
      </p:sp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1DBEEC0A-C455-7866-A672-722D10F883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5030" y="1033679"/>
            <a:ext cx="3200401" cy="328715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9CB5310-D261-452B-6674-C2D2C2CD47C3}"/>
              </a:ext>
            </a:extLst>
          </p:cNvPr>
          <p:cNvSpPr/>
          <p:nvPr/>
        </p:nvSpPr>
        <p:spPr>
          <a:xfrm>
            <a:off x="1607230" y="4488980"/>
            <a:ext cx="230555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70C0"/>
                </a:solidFill>
                <a:effectLst/>
                <a:latin typeface="+mn-lt"/>
                <a:ea typeface="SimSun" panose="02010600030101010101" pitchFamily="2" charset="-122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Nature 607, 52–59 (2022)</a:t>
            </a:r>
            <a:r>
              <a:rPr lang="en-US" dirty="0">
                <a:solidFill>
                  <a:srgbClr val="0070C0"/>
                </a:solidFill>
                <a:effectLst/>
                <a:latin typeface="+mn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endParaRPr lang="en-US" dirty="0">
              <a:solidFill>
                <a:srgbClr val="0070C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3514890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F5E60E-0E28-7CF9-8703-757D363F9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B53364-AB14-AB37-2A85-856866A2232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36</a:t>
            </a:fld>
            <a:endParaRPr lang="en"/>
          </a:p>
        </p:txBody>
      </p:sp>
      <p:sp>
        <p:nvSpPr>
          <p:cNvPr id="5" name="Google Shape;111;p25">
            <a:extLst>
              <a:ext uri="{FF2B5EF4-FFF2-40B4-BE49-F238E27FC236}">
                <a16:creationId xmlns:a16="http://schemas.microsoft.com/office/drawing/2014/main" id="{052538BF-2939-7F08-0097-8BB7C8F399BC}"/>
              </a:ext>
            </a:extLst>
          </p:cNvPr>
          <p:cNvSpPr txBox="1">
            <a:spLocks/>
          </p:cNvSpPr>
          <p:nvPr/>
        </p:nvSpPr>
        <p:spPr>
          <a:xfrm>
            <a:off x="958145" y="1552354"/>
            <a:ext cx="7291508" cy="1827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2800" b="1" i="0" u="sng" strike="noStrike" cap="none">
                <a:solidFill>
                  <a:schemeClr val="accent1"/>
                </a:solidFill>
                <a:latin typeface="+mj-lt"/>
                <a:ea typeface="PT Sans Narrow"/>
                <a:cs typeface="PT Sans Narrow"/>
                <a:sym typeface="PT Sans Narrow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9pPr>
          </a:lstStyle>
          <a:p>
            <a:r>
              <a:rPr lang="en-US" u="none" dirty="0">
                <a:latin typeface="+mn-lt"/>
              </a:rPr>
              <a:t>Search for </a:t>
            </a:r>
            <a:r>
              <a:rPr lang="en-US" u="none" dirty="0" err="1">
                <a:latin typeface="+mn-lt"/>
              </a:rPr>
              <a:t>HH</a:t>
            </a:r>
            <a:r>
              <a:rPr lang="en-US" u="none" dirty="0" err="1">
                <a:latin typeface="+mn-lt"/>
                <a:sym typeface="Wingdings" pitchFamily="2" charset="2"/>
              </a:rPr>
              <a:t></a:t>
            </a:r>
            <a:r>
              <a:rPr lang="en-US" u="none" dirty="0" err="1">
                <a:latin typeface="+mn-lt"/>
              </a:rPr>
              <a:t>bb</a:t>
            </a:r>
            <a:r>
              <a:rPr lang="en-US" u="none" dirty="0">
                <a:latin typeface="+mn-lt"/>
              </a:rPr>
              <a:t>𝜏𝜏</a:t>
            </a:r>
          </a:p>
          <a:p>
            <a:endParaRPr lang="en-US" u="none" dirty="0">
              <a:latin typeface="+mn-lt"/>
            </a:endParaRPr>
          </a:p>
          <a:p>
            <a:endParaRPr lang="en-US" sz="3200" u="none" dirty="0"/>
          </a:p>
        </p:txBody>
      </p:sp>
    </p:spTree>
    <p:extLst>
      <p:ext uri="{BB962C8B-B14F-4D97-AF65-F5344CB8AC3E}">
        <p14:creationId xmlns:p14="http://schemas.microsoft.com/office/powerpoint/2010/main" val="132689754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332F2B-2770-ED3F-01A6-357ED83EC9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HH Production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483610-C03B-D63E-3164-CE7251CCE77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37</a:t>
            </a:fld>
            <a:endParaRPr lang="e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AD013EA0-4A3E-B839-5DDB-1D7869EC678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98696" y="783352"/>
                <a:ext cx="7358496" cy="378417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rm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L="457200" marR="0" lvl="0" indent="-3429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800"/>
                  <a:buFont typeface="Open Sans"/>
                  <a:buChar char="●"/>
                  <a:defRPr sz="1800" b="0" i="0" u="none" strike="noStrike" cap="none">
                    <a:solidFill>
                      <a:srgbClr val="03030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1pPr>
                <a:lvl2pPr marL="914400" marR="0" lvl="1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Open Sans"/>
                  <a:buChar char="○"/>
                  <a:defRPr sz="1400" b="0" i="0" u="none" strike="noStrike" cap="none">
                    <a:solidFill>
                      <a:schemeClr val="dk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2pPr>
                <a:lvl3pPr marL="1371600" marR="0" lvl="2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Open Sans"/>
                  <a:buChar char="■"/>
                  <a:defRPr sz="1400" b="0" i="0" u="none" strike="noStrike" cap="none">
                    <a:solidFill>
                      <a:schemeClr val="dk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3pPr>
                <a:lvl4pPr marL="1828800" marR="0" lvl="3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Open Sans"/>
                  <a:buChar char="●"/>
                  <a:defRPr sz="1400" b="0" i="0" u="none" strike="noStrike" cap="none">
                    <a:solidFill>
                      <a:schemeClr val="dk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4pPr>
                <a:lvl5pPr marL="2286000" marR="0" lvl="4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Open Sans"/>
                  <a:buChar char="○"/>
                  <a:defRPr sz="1400" b="0" i="0" u="none" strike="noStrike" cap="none">
                    <a:solidFill>
                      <a:schemeClr val="dk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5pPr>
                <a:lvl6pPr marL="2743200" marR="0" lvl="5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Open Sans"/>
                  <a:buChar char="■"/>
                  <a:defRPr sz="1400" b="0" i="0" u="none" strike="noStrike" cap="none">
                    <a:solidFill>
                      <a:schemeClr val="dk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6pPr>
                <a:lvl7pPr marL="3200400" marR="0" lvl="6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Open Sans"/>
                  <a:buChar char="●"/>
                  <a:defRPr sz="1400" b="0" i="0" u="none" strike="noStrike" cap="none">
                    <a:solidFill>
                      <a:schemeClr val="dk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7pPr>
                <a:lvl8pPr marL="3657600" marR="0" lvl="7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Open Sans"/>
                  <a:buChar char="○"/>
                  <a:defRPr sz="1400" b="0" i="0" u="none" strike="noStrike" cap="none">
                    <a:solidFill>
                      <a:schemeClr val="dk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8pPr>
                <a:lvl9pPr marL="4114800" marR="0" lvl="8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Open Sans"/>
                  <a:buChar char="■"/>
                  <a:defRPr sz="1400" b="0" i="0" u="none" strike="noStrike" cap="none">
                    <a:solidFill>
                      <a:schemeClr val="dk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9pPr>
              </a:lstStyle>
              <a:p>
                <a:pPr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030302"/>
                    </a:solidFill>
                    <a:latin typeface="+mn-lt"/>
                  </a:rPr>
                  <a:t>SM non-resonant HH: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solidFill>
                              <a:srgbClr val="030302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solidFill>
                              <a:srgbClr val="030302"/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i="1">
                            <a:solidFill>
                              <a:srgbClr val="030302"/>
                            </a:solidFill>
                            <a:latin typeface="Cambria Math" panose="02040503050406030204" pitchFamily="18" charset="0"/>
                          </a:rPr>
                          <m:t>𝐻𝐻</m:t>
                        </m:r>
                      </m:sub>
                      <m:sup>
                        <m:r>
                          <a:rPr lang="en-US" i="1">
                            <a:solidFill>
                              <a:srgbClr val="030302"/>
                            </a:solidFill>
                            <a:latin typeface="Cambria Math" panose="02040503050406030204" pitchFamily="18" charset="0"/>
                          </a:rPr>
                          <m:t>𝑔𝑔𝐹</m:t>
                        </m:r>
                      </m:sup>
                    </m:sSubSup>
                  </m:oMath>
                </a14:m>
                <a:r>
                  <a:rPr lang="en-US" dirty="0">
                    <a:solidFill>
                      <a:srgbClr val="030302"/>
                    </a:solidFill>
                    <a:latin typeface="+mn-lt"/>
                  </a:rPr>
                  <a:t>= 31.05 fb,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solidFill>
                              <a:srgbClr val="030302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solidFill>
                              <a:srgbClr val="030302"/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i="1">
                            <a:solidFill>
                              <a:srgbClr val="030302"/>
                            </a:solidFill>
                            <a:latin typeface="Cambria Math" panose="02040503050406030204" pitchFamily="18" charset="0"/>
                          </a:rPr>
                          <m:t>𝐻𝐻</m:t>
                        </m:r>
                      </m:sub>
                      <m:sup>
                        <m:r>
                          <a:rPr lang="en-US" i="1">
                            <a:solidFill>
                              <a:srgbClr val="030302"/>
                            </a:solidFill>
                            <a:latin typeface="Cambria Math" panose="02040503050406030204" pitchFamily="18" charset="0"/>
                          </a:rPr>
                          <m:t>𝑉𝐵𝐹</m:t>
                        </m:r>
                      </m:sup>
                    </m:sSubSup>
                  </m:oMath>
                </a14:m>
                <a:r>
                  <a:rPr lang="en-US" dirty="0">
                    <a:solidFill>
                      <a:srgbClr val="030302"/>
                    </a:solidFill>
                    <a:latin typeface="+mn-lt"/>
                  </a:rPr>
                  <a:t>= 1.7</a:t>
                </a:r>
                <a:r>
                  <a:rPr lang="en-US" altLang="zh-CN" dirty="0">
                    <a:solidFill>
                      <a:srgbClr val="030302"/>
                    </a:solidFill>
                    <a:latin typeface="+mn-lt"/>
                  </a:rPr>
                  <a:t>2</a:t>
                </a:r>
                <a:r>
                  <a:rPr lang="en-US" dirty="0">
                    <a:solidFill>
                      <a:srgbClr val="030302"/>
                    </a:solidFill>
                    <a:latin typeface="+mn-lt"/>
                  </a:rPr>
                  <a:t> fb</a:t>
                </a:r>
              </a:p>
              <a:p>
                <a:pPr lvl="1">
                  <a:buFont typeface="Wingdings" pitchFamily="2" charset="2"/>
                  <a:buChar char="Ø"/>
                </a:pPr>
                <a:r>
                  <a:rPr lang="en-US" sz="1600" dirty="0">
                    <a:solidFill>
                      <a:srgbClr val="030302"/>
                    </a:solidFill>
                    <a:latin typeface="+mn-lt"/>
                  </a:rPr>
                  <a:t>Direct access to Higgs self-coupling (</a:t>
                </a:r>
                <a:r>
                  <a:rPr lang="el-GR" sz="1600" dirty="0" err="1">
                    <a:solidFill>
                      <a:srgbClr val="030302"/>
                    </a:solidFill>
                    <a:latin typeface="+mn-lt"/>
                  </a:rPr>
                  <a:t>κ</a:t>
                </a:r>
                <a:r>
                  <a:rPr lang="el-GR" sz="1600" baseline="-25000" dirty="0" err="1">
                    <a:solidFill>
                      <a:srgbClr val="030302"/>
                    </a:solidFill>
                    <a:latin typeface="+mn-lt"/>
                  </a:rPr>
                  <a:t>λ</a:t>
                </a:r>
                <a:r>
                  <a:rPr lang="en-US" sz="1600" dirty="0">
                    <a:solidFill>
                      <a:srgbClr val="030302"/>
                    </a:solidFill>
                    <a:latin typeface="+mn-lt"/>
                  </a:rPr>
                  <a:t>) and potential </a:t>
                </a:r>
              </a:p>
              <a:p>
                <a:pPr lvl="1">
                  <a:buFont typeface="Arial" panose="020B0604020202020204" pitchFamily="34" charset="0"/>
                  <a:buChar char="•"/>
                </a:pPr>
                <a:endParaRPr lang="en-US" dirty="0">
                  <a:solidFill>
                    <a:srgbClr val="030302"/>
                  </a:solidFill>
                </a:endParaRPr>
              </a:p>
              <a:p>
                <a:pPr>
                  <a:buFont typeface="Arial" panose="020B0604020202020204" pitchFamily="34" charset="0"/>
                  <a:buChar char="•"/>
                </a:pPr>
                <a:endParaRPr lang="en-US" dirty="0">
                  <a:solidFill>
                    <a:srgbClr val="030302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>
                  <a:solidFill>
                    <a:srgbClr val="030302"/>
                  </a:solidFill>
                </a:endParaRP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endParaRPr lang="en-US" sz="750" dirty="0">
                  <a:solidFill>
                    <a:srgbClr val="030302"/>
                  </a:solidFill>
                </a:endParaRPr>
              </a:p>
              <a:p>
                <a:pPr>
                  <a:buFont typeface="Arial" panose="020B0604020202020204" pitchFamily="34" charset="0"/>
                  <a:buChar char="•"/>
                </a:pPr>
                <a:endParaRPr lang="en-US" dirty="0">
                  <a:solidFill>
                    <a:srgbClr val="030302"/>
                  </a:solidFill>
                  <a:latin typeface="+mn-lt"/>
                </a:endParaRPr>
              </a:p>
              <a:p>
                <a:pPr>
                  <a:buFont typeface="Arial" panose="020B0604020202020204" pitchFamily="34" charset="0"/>
                  <a:buChar char="•"/>
                </a:pPr>
                <a:endParaRPr lang="en-US" dirty="0">
                  <a:solidFill>
                    <a:srgbClr val="030302"/>
                  </a:solidFill>
                  <a:latin typeface="+mn-lt"/>
                </a:endParaRPr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030302"/>
                    </a:solidFill>
                    <a:latin typeface="+mn-lt"/>
                  </a:rPr>
                  <a:t>Various BSM theories predict heavy resonances decaying into HH</a:t>
                </a:r>
              </a:p>
              <a:p>
                <a:pPr lvl="1">
                  <a:buFont typeface="Wingdings" pitchFamily="2" charset="2"/>
                  <a:buChar char="Ø"/>
                </a:pPr>
                <a:r>
                  <a:rPr lang="en-US" sz="1600" dirty="0">
                    <a:solidFill>
                      <a:srgbClr val="030302"/>
                    </a:solidFill>
                    <a:latin typeface="+mn-lt"/>
                  </a:rPr>
                  <a:t>Narrow width approximation </a:t>
                </a:r>
              </a:p>
              <a:p>
                <a:pPr lvl="1">
                  <a:buFont typeface="Wingdings" pitchFamily="2" charset="2"/>
                  <a:buChar char="Ø"/>
                </a:pPr>
                <a:r>
                  <a:rPr lang="en-US" sz="1600" dirty="0">
                    <a:solidFill>
                      <a:srgbClr val="030302"/>
                    </a:solidFill>
                    <a:latin typeface="+mn-lt"/>
                  </a:rPr>
                  <a:t>2HDM as benchmark model </a:t>
                </a:r>
              </a:p>
              <a:p>
                <a:endParaRPr lang="en-US" dirty="0">
                  <a:solidFill>
                    <a:srgbClr val="030302"/>
                  </a:solidFill>
                </a:endParaRPr>
              </a:p>
              <a:p>
                <a:pPr lvl="1"/>
                <a:endParaRPr lang="en-US" dirty="0">
                  <a:solidFill>
                    <a:srgbClr val="030302"/>
                  </a:solidFill>
                </a:endParaRPr>
              </a:p>
              <a:p>
                <a:endParaRPr lang="en-US" dirty="0">
                  <a:solidFill>
                    <a:srgbClr val="030302"/>
                  </a:solidFill>
                </a:endParaRPr>
              </a:p>
            </p:txBody>
          </p:sp>
        </mc:Choice>
        <mc:Fallback xmlns="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AD013EA0-4A3E-B839-5DDB-1D7869EC67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8696" y="783352"/>
                <a:ext cx="7358496" cy="3784172"/>
              </a:xfrm>
              <a:prstGeom prst="rect">
                <a:avLst/>
              </a:prstGeom>
              <a:blipFill>
                <a:blip r:embed="rId2"/>
                <a:stretch>
                  <a:fillRect r="-17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79FD4FD6-F242-9865-08E9-93B69B5235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7432" y="3611004"/>
            <a:ext cx="2588716" cy="10820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2D8F36D-E8D1-AB89-0211-85FC58EB39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7340" y="1597319"/>
            <a:ext cx="3174385" cy="11670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DE263E6-F8DD-7DDD-7CA8-81C19F9F42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6496" y="1565142"/>
            <a:ext cx="1780164" cy="1346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33636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EFE942-9643-05DF-F626-66F26FC2E5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ym typeface="Wingdings" pitchFamily="2" charset="2"/>
              </a:rPr>
              <a:t>bb𝜏𝜏 Final State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ABA9A8-7AA6-6506-DFFF-0F970545589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38</a:t>
            </a:fld>
            <a:endParaRPr lang="en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457AE30-F50E-12CC-501B-50D278B6177F}"/>
              </a:ext>
            </a:extLst>
          </p:cNvPr>
          <p:cNvSpPr txBox="1">
            <a:spLocks/>
          </p:cNvSpPr>
          <p:nvPr/>
        </p:nvSpPr>
        <p:spPr>
          <a:xfrm>
            <a:off x="1015572" y="3322815"/>
            <a:ext cx="7112855" cy="1468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Char char="●"/>
              <a:defRPr sz="1800" b="0" i="0" u="none" strike="noStrike" cap="none">
                <a:solidFill>
                  <a:srgbClr val="03030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bb𝜏𝜏: 7.4%, 3</a:t>
            </a:r>
            <a:r>
              <a:rPr lang="en-US" baseline="30000" dirty="0">
                <a:latin typeface="+mn-lt"/>
              </a:rPr>
              <a:t>rd</a:t>
            </a:r>
            <a:r>
              <a:rPr lang="en-US" dirty="0">
                <a:latin typeface="+mn-lt"/>
              </a:rPr>
              <a:t> largest BR, relatively clean signature compared to other channels with higher BR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Performed in two channels depending on 𝜏 decay: 𝜏</a:t>
            </a:r>
            <a:r>
              <a:rPr lang="en-US" baseline="-25000" dirty="0">
                <a:latin typeface="+mn-lt"/>
              </a:rPr>
              <a:t>had</a:t>
            </a:r>
            <a:r>
              <a:rPr lang="en-US" dirty="0">
                <a:latin typeface="+mn-lt"/>
              </a:rPr>
              <a:t>𝜏</a:t>
            </a:r>
            <a:r>
              <a:rPr lang="en-US" baseline="-25000" dirty="0">
                <a:latin typeface="+mn-lt"/>
              </a:rPr>
              <a:t>had</a:t>
            </a:r>
            <a:r>
              <a:rPr lang="en-US" dirty="0">
                <a:latin typeface="+mn-lt"/>
              </a:rPr>
              <a:t> (42%) and 𝜏</a:t>
            </a:r>
            <a:r>
              <a:rPr lang="en-US" baseline="-25000" dirty="0" err="1">
                <a:latin typeface="+mn-lt"/>
              </a:rPr>
              <a:t>lep</a:t>
            </a:r>
            <a:r>
              <a:rPr lang="en-US" dirty="0">
                <a:latin typeface="+mn-lt"/>
              </a:rPr>
              <a:t>𝜏</a:t>
            </a:r>
            <a:r>
              <a:rPr lang="en-US" baseline="-25000" dirty="0">
                <a:latin typeface="+mn-lt"/>
              </a:rPr>
              <a:t>had</a:t>
            </a:r>
            <a:r>
              <a:rPr lang="en-US" dirty="0">
                <a:latin typeface="+mn-lt"/>
              </a:rPr>
              <a:t> (45.6%)</a:t>
            </a:r>
          </a:p>
        </p:txBody>
      </p:sp>
      <p:pic>
        <p:nvPicPr>
          <p:cNvPr id="6" name="Content Placeholder 6">
            <a:extLst>
              <a:ext uri="{FF2B5EF4-FFF2-40B4-BE49-F238E27FC236}">
                <a16:creationId xmlns:a16="http://schemas.microsoft.com/office/drawing/2014/main" id="{E64BDE81-6D92-45ED-69EC-95145AFBF1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2011" y="1100456"/>
            <a:ext cx="2828721" cy="21694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D5EB435-FCA7-A67C-B954-712E95BE0E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3215" y="1162135"/>
            <a:ext cx="1996070" cy="197483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2579328-4008-83D6-796D-0A996EA7C018}"/>
              </a:ext>
            </a:extLst>
          </p:cNvPr>
          <p:cNvSpPr/>
          <p:nvPr/>
        </p:nvSpPr>
        <p:spPr>
          <a:xfrm>
            <a:off x="2343349" y="803105"/>
            <a:ext cx="2037737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dirty="0">
                <a:solidFill>
                  <a:srgbClr val="0070C0"/>
                </a:solidFill>
              </a:rPr>
              <a:t>HH Branching Ratios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9F73805-1565-2B0C-3E6F-3EAE219AAA3D}"/>
              </a:ext>
            </a:extLst>
          </p:cNvPr>
          <p:cNvSpPr/>
          <p:nvPr/>
        </p:nvSpPr>
        <p:spPr>
          <a:xfrm>
            <a:off x="5233693" y="814145"/>
            <a:ext cx="2093843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dirty="0">
                <a:solidFill>
                  <a:srgbClr val="0070C0"/>
                </a:solidFill>
              </a:rPr>
              <a:t>Di-𝜏 Branching Ratios </a:t>
            </a:r>
          </a:p>
        </p:txBody>
      </p:sp>
    </p:spTree>
    <p:extLst>
      <p:ext uri="{BB962C8B-B14F-4D97-AF65-F5344CB8AC3E}">
        <p14:creationId xmlns:p14="http://schemas.microsoft.com/office/powerpoint/2010/main" val="286067418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83D975-81E7-99CC-DD66-E69EF6914E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ym typeface="Wingdings" pitchFamily="2" charset="2"/>
              </a:rPr>
              <a:t>Event Selection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7CC966-5300-AF5E-9979-5CC62447EBF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39</a:t>
            </a:fld>
            <a:endParaRPr lang="e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B67E838C-1DE4-C068-5F3D-07E6D3B8F0B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63526" y="857250"/>
                <a:ext cx="8048845" cy="390613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rm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L="457200" marR="0" lvl="0" indent="-3429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800"/>
                  <a:buFont typeface="Open Sans"/>
                  <a:buChar char="●"/>
                  <a:defRPr sz="1800" b="0" i="0" u="none" strike="noStrike" cap="none">
                    <a:solidFill>
                      <a:srgbClr val="03030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1pPr>
                <a:lvl2pPr marL="914400" marR="0" lvl="1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Open Sans"/>
                  <a:buChar char="○"/>
                  <a:defRPr sz="1400" b="0" i="0" u="none" strike="noStrike" cap="none">
                    <a:solidFill>
                      <a:schemeClr val="dk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2pPr>
                <a:lvl3pPr marL="1371600" marR="0" lvl="2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Open Sans"/>
                  <a:buChar char="■"/>
                  <a:defRPr sz="1400" b="0" i="0" u="none" strike="noStrike" cap="none">
                    <a:solidFill>
                      <a:schemeClr val="dk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3pPr>
                <a:lvl4pPr marL="1828800" marR="0" lvl="3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Open Sans"/>
                  <a:buChar char="●"/>
                  <a:defRPr sz="1400" b="0" i="0" u="none" strike="noStrike" cap="none">
                    <a:solidFill>
                      <a:schemeClr val="dk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4pPr>
                <a:lvl5pPr marL="2286000" marR="0" lvl="4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Open Sans"/>
                  <a:buChar char="○"/>
                  <a:defRPr sz="1400" b="0" i="0" u="none" strike="noStrike" cap="none">
                    <a:solidFill>
                      <a:schemeClr val="dk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5pPr>
                <a:lvl6pPr marL="2743200" marR="0" lvl="5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Open Sans"/>
                  <a:buChar char="■"/>
                  <a:defRPr sz="1400" b="0" i="0" u="none" strike="noStrike" cap="none">
                    <a:solidFill>
                      <a:schemeClr val="dk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6pPr>
                <a:lvl7pPr marL="3200400" marR="0" lvl="6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Open Sans"/>
                  <a:buChar char="●"/>
                  <a:defRPr sz="1400" b="0" i="0" u="none" strike="noStrike" cap="none">
                    <a:solidFill>
                      <a:schemeClr val="dk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7pPr>
                <a:lvl8pPr marL="3657600" marR="0" lvl="7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Open Sans"/>
                  <a:buChar char="○"/>
                  <a:defRPr sz="1400" b="0" i="0" u="none" strike="noStrike" cap="none">
                    <a:solidFill>
                      <a:schemeClr val="dk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8pPr>
                <a:lvl9pPr marL="4114800" marR="0" lvl="8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Open Sans"/>
                  <a:buChar char="■"/>
                  <a:defRPr sz="1400" b="0" i="0" u="none" strike="noStrike" cap="none">
                    <a:solidFill>
                      <a:schemeClr val="dk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9pPr>
              </a:lstStyle>
              <a:p>
                <a:pPr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+mn-lt"/>
                  </a:rPr>
                  <a:t>Signal signature: two b-jets (DNN-based tagger, 77%) and 𝜏</a:t>
                </a:r>
                <a:r>
                  <a:rPr lang="en-US" baseline="-25000" dirty="0">
                    <a:latin typeface="+mn-lt"/>
                  </a:rPr>
                  <a:t>had</a:t>
                </a:r>
                <a:r>
                  <a:rPr lang="en-US" dirty="0">
                    <a:latin typeface="+mn-lt"/>
                  </a:rPr>
                  <a:t>𝜏</a:t>
                </a:r>
                <a:r>
                  <a:rPr lang="en-US" baseline="-25000" dirty="0">
                    <a:latin typeface="+mn-lt"/>
                  </a:rPr>
                  <a:t>had</a:t>
                </a:r>
                <a:r>
                  <a:rPr lang="en-US" dirty="0">
                    <a:latin typeface="+mn-lt"/>
                  </a:rPr>
                  <a:t>/𝜏</a:t>
                </a:r>
                <a:r>
                  <a:rPr lang="en-US" baseline="-25000" dirty="0" err="1">
                    <a:latin typeface="+mn-lt"/>
                  </a:rPr>
                  <a:t>lep</a:t>
                </a:r>
                <a:r>
                  <a:rPr lang="en-US" dirty="0">
                    <a:latin typeface="+mn-lt"/>
                  </a:rPr>
                  <a:t>𝜏</a:t>
                </a:r>
                <a:r>
                  <a:rPr lang="en-US" baseline="-25000" dirty="0">
                    <a:latin typeface="+mn-lt"/>
                  </a:rPr>
                  <a:t>had</a:t>
                </a:r>
                <a:r>
                  <a:rPr lang="en-US" dirty="0">
                    <a:latin typeface="+mn-lt"/>
                  </a:rPr>
                  <a:t> with opposite charge</a:t>
                </a:r>
              </a:p>
              <a:p>
                <a:pPr>
                  <a:buFont typeface="Arial" panose="020B0604020202020204" pitchFamily="34" charset="0"/>
                  <a:buChar char="•"/>
                </a:pPr>
                <a:endParaRPr lang="en-US" dirty="0">
                  <a:latin typeface="+mn-lt"/>
                </a:endParaRPr>
              </a:p>
              <a:p>
                <a:pPr>
                  <a:buFont typeface="Arial" panose="020B0604020202020204" pitchFamily="34" charset="0"/>
                  <a:buChar char="•"/>
                </a:pPr>
                <a:endParaRPr lang="en-US" dirty="0">
                  <a:latin typeface="+mn-lt"/>
                </a:endParaRPr>
              </a:p>
              <a:p>
                <a:pPr>
                  <a:buFont typeface="Arial" panose="020B0604020202020204" pitchFamily="34" charset="0"/>
                  <a:buChar char="•"/>
                </a:pPr>
                <a:endParaRPr lang="en-US" dirty="0">
                  <a:latin typeface="+mn-lt"/>
                </a:endParaRPr>
              </a:p>
              <a:p>
                <a:pPr>
                  <a:buFont typeface="Arial" panose="020B0604020202020204" pitchFamily="34" charset="0"/>
                  <a:buChar char="•"/>
                </a:pPr>
                <a:endParaRPr lang="en-US" dirty="0">
                  <a:latin typeface="+mn-lt"/>
                </a:endParaRPr>
              </a:p>
              <a:p>
                <a:pPr>
                  <a:buFont typeface="Arial" panose="020B0604020202020204" pitchFamily="34" charset="0"/>
                  <a:buChar char="•"/>
                </a:pPr>
                <a:endParaRPr lang="en-US" dirty="0">
                  <a:latin typeface="+mn-lt"/>
                </a:endParaRPr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+mn-lt"/>
                  </a:rPr>
                  <a:t>Trigger-dependent thresholds on e/</a:t>
                </a:r>
                <a:r>
                  <a:rPr lang="el-GR" dirty="0">
                    <a:latin typeface="+mn-lt"/>
                  </a:rPr>
                  <a:t>μ/τ</a:t>
                </a:r>
                <a:r>
                  <a:rPr lang="en-US" baseline="-25000" dirty="0">
                    <a:latin typeface="+mn-lt"/>
                  </a:rPr>
                  <a:t>had</a:t>
                </a:r>
                <a:r>
                  <a:rPr lang="en-US" dirty="0">
                    <a:latin typeface="+mn-lt"/>
                  </a:rPr>
                  <a:t> and jets</a:t>
                </a:r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+mn-lt"/>
                  </a:rPr>
                  <a:t>e/</a:t>
                </a:r>
                <a:r>
                  <a:rPr lang="el-GR" dirty="0">
                    <a:latin typeface="+mn-lt"/>
                  </a:rPr>
                  <a:t>μ</a:t>
                </a:r>
                <a:r>
                  <a:rPr lang="en-US" dirty="0">
                    <a:latin typeface="+mn-lt"/>
                  </a:rPr>
                  <a:t> veto for 𝜏</a:t>
                </a:r>
                <a:r>
                  <a:rPr lang="en-US" baseline="-25000" dirty="0">
                    <a:latin typeface="+mn-lt"/>
                  </a:rPr>
                  <a:t>had</a:t>
                </a:r>
                <a:r>
                  <a:rPr lang="en-US" dirty="0">
                    <a:latin typeface="+mn-lt"/>
                  </a:rPr>
                  <a:t>𝜏</a:t>
                </a:r>
                <a:r>
                  <a:rPr lang="en-US" baseline="-25000" dirty="0">
                    <a:latin typeface="+mn-lt"/>
                  </a:rPr>
                  <a:t>had</a:t>
                </a:r>
                <a:r>
                  <a:rPr lang="en-US" dirty="0">
                    <a:latin typeface="+mn-lt"/>
                  </a:rPr>
                  <a:t>; exactly 1 e/</a:t>
                </a:r>
                <a:r>
                  <a:rPr lang="el-GR" dirty="0">
                    <a:latin typeface="+mn-lt"/>
                  </a:rPr>
                  <a:t>μ</a:t>
                </a:r>
                <a:r>
                  <a:rPr lang="en-US" dirty="0">
                    <a:latin typeface="+mn-lt"/>
                  </a:rPr>
                  <a:t> for 𝜏</a:t>
                </a:r>
                <a:r>
                  <a:rPr lang="en-US" baseline="-25000" dirty="0" err="1">
                    <a:latin typeface="+mn-lt"/>
                  </a:rPr>
                  <a:t>lep</a:t>
                </a:r>
                <a:r>
                  <a:rPr lang="en-US" dirty="0">
                    <a:latin typeface="+mn-lt"/>
                  </a:rPr>
                  <a:t>𝜏</a:t>
                </a:r>
                <a:r>
                  <a:rPr lang="en-US" baseline="-25000" dirty="0">
                    <a:latin typeface="+mn-lt"/>
                  </a:rPr>
                  <a:t>had</a:t>
                </a:r>
                <a:r>
                  <a:rPr lang="en-US" dirty="0">
                    <a:latin typeface="+mn-lt"/>
                  </a:rPr>
                  <a:t> </a:t>
                </a:r>
              </a:p>
              <a:p>
                <a:pPr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𝜏𝜏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𝑀𝑀𝐶</m:t>
                        </m:r>
                      </m:sup>
                    </m:sSubSup>
                  </m:oMath>
                </a14:m>
                <a:r>
                  <a:rPr lang="en-US" dirty="0">
                    <a:latin typeface="+mn-lt"/>
                  </a:rPr>
                  <a:t> &gt; 60 GeV for all channels; </a:t>
                </a:r>
                <a:r>
                  <a:rPr lang="en-US" dirty="0" err="1">
                    <a:latin typeface="+mn-lt"/>
                  </a:rPr>
                  <a:t>m</a:t>
                </a:r>
                <a:r>
                  <a:rPr lang="en-US" baseline="-25000" dirty="0" err="1">
                    <a:latin typeface="+mn-lt"/>
                  </a:rPr>
                  <a:t>bb</a:t>
                </a:r>
                <a:r>
                  <a:rPr lang="en-US" dirty="0">
                    <a:latin typeface="+mn-lt"/>
                  </a:rPr>
                  <a:t> &lt; 150 GeV for 𝜏</a:t>
                </a:r>
                <a:r>
                  <a:rPr lang="en-US" baseline="-25000" dirty="0" err="1">
                    <a:latin typeface="+mn-lt"/>
                  </a:rPr>
                  <a:t>lep</a:t>
                </a:r>
                <a:r>
                  <a:rPr lang="en-US" dirty="0">
                    <a:latin typeface="+mn-lt"/>
                  </a:rPr>
                  <a:t>𝜏</a:t>
                </a:r>
                <a:r>
                  <a:rPr lang="en-US" baseline="-25000" dirty="0">
                    <a:latin typeface="+mn-lt"/>
                  </a:rPr>
                  <a:t>had</a:t>
                </a:r>
                <a:r>
                  <a:rPr lang="en-US" dirty="0">
                    <a:latin typeface="+mn-lt"/>
                  </a:rPr>
                  <a:t> </a:t>
                </a:r>
              </a:p>
            </p:txBody>
          </p:sp>
        </mc:Choice>
        <mc:Fallback xmlns="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B67E838C-1DE4-C068-5F3D-07E6D3B8F0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526" y="857250"/>
                <a:ext cx="8048845" cy="390613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6" name="Table 11">
            <a:extLst>
              <a:ext uri="{FF2B5EF4-FFF2-40B4-BE49-F238E27FC236}">
                <a16:creationId xmlns:a16="http://schemas.microsoft.com/office/drawing/2014/main" id="{30AA7605-0ADE-749B-86B3-EBE11E0538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3539759"/>
              </p:ext>
            </p:extLst>
          </p:nvPr>
        </p:nvGraphicFramePr>
        <p:xfrm>
          <a:off x="1584632" y="1620775"/>
          <a:ext cx="6069342" cy="13794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7303">
                  <a:extLst>
                    <a:ext uri="{9D8B030D-6E8A-4147-A177-3AD203B41FA5}">
                      <a16:colId xmlns:a16="http://schemas.microsoft.com/office/drawing/2014/main" val="4012117028"/>
                    </a:ext>
                  </a:extLst>
                </a:gridCol>
                <a:gridCol w="1750251">
                  <a:extLst>
                    <a:ext uri="{9D8B030D-6E8A-4147-A177-3AD203B41FA5}">
                      <a16:colId xmlns:a16="http://schemas.microsoft.com/office/drawing/2014/main" val="2758616193"/>
                    </a:ext>
                  </a:extLst>
                </a:gridCol>
                <a:gridCol w="2871788">
                  <a:extLst>
                    <a:ext uri="{9D8B030D-6E8A-4147-A177-3AD203B41FA5}">
                      <a16:colId xmlns:a16="http://schemas.microsoft.com/office/drawing/2014/main" val="1888482697"/>
                    </a:ext>
                  </a:extLst>
                </a:gridCol>
              </a:tblGrid>
              <a:tr h="344859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7030A0"/>
                          </a:solidFill>
                        </a:rPr>
                        <a:t>Signal region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7030A0"/>
                          </a:solidFill>
                        </a:rPr>
                        <a:t>Tau/Lepton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7030A0"/>
                          </a:solidFill>
                        </a:rPr>
                        <a:t>Trigger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615485576"/>
                  </a:ext>
                </a:extLst>
              </a:tr>
              <a:tr h="344859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7030A0"/>
                          </a:solidFill>
                        </a:rPr>
                        <a:t>𝜏</a:t>
                      </a:r>
                      <a:r>
                        <a:rPr lang="en-US" sz="1200" baseline="-25000" dirty="0">
                          <a:solidFill>
                            <a:srgbClr val="7030A0"/>
                          </a:solidFill>
                        </a:rPr>
                        <a:t>had</a:t>
                      </a:r>
                      <a:r>
                        <a:rPr lang="en-US" sz="1200" dirty="0">
                          <a:solidFill>
                            <a:srgbClr val="7030A0"/>
                          </a:solidFill>
                        </a:rPr>
                        <a:t>𝜏</a:t>
                      </a:r>
                      <a:r>
                        <a:rPr lang="en-US" sz="1200" baseline="-25000" dirty="0">
                          <a:solidFill>
                            <a:srgbClr val="7030A0"/>
                          </a:solidFill>
                        </a:rPr>
                        <a:t>had</a:t>
                      </a:r>
                      <a:endParaRPr lang="en-US" sz="1200" dirty="0">
                        <a:solidFill>
                          <a:srgbClr val="7030A0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7030A0"/>
                          </a:solidFill>
                        </a:rPr>
                        <a:t>2 hadronic 𝜏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7030A0"/>
                          </a:solidFill>
                        </a:rPr>
                        <a:t>Single or Di-tau Trigger (STT/DTT)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576761021"/>
                  </a:ext>
                </a:extLst>
              </a:tr>
              <a:tr h="344859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7030A0"/>
                          </a:solidFill>
                        </a:rPr>
                        <a:t>𝜏</a:t>
                      </a:r>
                      <a:r>
                        <a:rPr lang="en-US" sz="1200" baseline="-25000" dirty="0" err="1">
                          <a:solidFill>
                            <a:srgbClr val="7030A0"/>
                          </a:solidFill>
                        </a:rPr>
                        <a:t>lep</a:t>
                      </a:r>
                      <a:r>
                        <a:rPr lang="en-US" sz="1200" dirty="0">
                          <a:solidFill>
                            <a:srgbClr val="7030A0"/>
                          </a:solidFill>
                        </a:rPr>
                        <a:t>𝜏</a:t>
                      </a:r>
                      <a:r>
                        <a:rPr lang="en-US" sz="1200" baseline="-25000" dirty="0">
                          <a:solidFill>
                            <a:srgbClr val="7030A0"/>
                          </a:solidFill>
                        </a:rPr>
                        <a:t>had</a:t>
                      </a:r>
                      <a:r>
                        <a:rPr lang="en-US" sz="1200" baseline="0" dirty="0">
                          <a:solidFill>
                            <a:srgbClr val="7030A0"/>
                          </a:solidFill>
                        </a:rPr>
                        <a:t> SLT</a:t>
                      </a:r>
                      <a:endParaRPr lang="en-US" sz="1200" dirty="0">
                        <a:solidFill>
                          <a:srgbClr val="7030A0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7030A0"/>
                          </a:solidFill>
                        </a:rPr>
                        <a:t>1 hadronic 𝜏 + 1 e/</a:t>
                      </a:r>
                      <a:r>
                        <a:rPr lang="en-US" sz="1200" dirty="0" err="1">
                          <a:solidFill>
                            <a:srgbClr val="7030A0"/>
                          </a:solidFill>
                        </a:rPr>
                        <a:t>μ</a:t>
                      </a:r>
                      <a:endParaRPr lang="en-US" sz="1200" dirty="0">
                        <a:solidFill>
                          <a:srgbClr val="7030A0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7030A0"/>
                          </a:solidFill>
                        </a:rPr>
                        <a:t>Single lepton trigger (SLT)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493894191"/>
                  </a:ext>
                </a:extLst>
              </a:tr>
              <a:tr h="344859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rgbClr val="7030A0"/>
                          </a:solidFill>
                        </a:rPr>
                        <a:t>𝜏</a:t>
                      </a:r>
                      <a:r>
                        <a:rPr lang="en-US" sz="1200" baseline="-25000" dirty="0" err="1">
                          <a:solidFill>
                            <a:srgbClr val="7030A0"/>
                          </a:solidFill>
                        </a:rPr>
                        <a:t>lep</a:t>
                      </a:r>
                      <a:r>
                        <a:rPr lang="en-US" sz="1200" dirty="0">
                          <a:solidFill>
                            <a:srgbClr val="7030A0"/>
                          </a:solidFill>
                        </a:rPr>
                        <a:t>𝜏</a:t>
                      </a:r>
                      <a:r>
                        <a:rPr lang="en-US" sz="1200" baseline="-25000" dirty="0">
                          <a:solidFill>
                            <a:srgbClr val="7030A0"/>
                          </a:solidFill>
                        </a:rPr>
                        <a:t>had</a:t>
                      </a:r>
                      <a:r>
                        <a:rPr lang="en-US" sz="1200" baseline="0" dirty="0">
                          <a:solidFill>
                            <a:srgbClr val="7030A0"/>
                          </a:solidFill>
                        </a:rPr>
                        <a:t> LTT</a:t>
                      </a:r>
                      <a:endParaRPr lang="en-US" sz="1200" dirty="0">
                        <a:solidFill>
                          <a:srgbClr val="7030A0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rgbClr val="7030A0"/>
                          </a:solidFill>
                        </a:rPr>
                        <a:t>1 hadronic 𝜏 + 1 e/</a:t>
                      </a:r>
                      <a:r>
                        <a:rPr lang="en-US" sz="1200" dirty="0" err="1">
                          <a:solidFill>
                            <a:srgbClr val="7030A0"/>
                          </a:solidFill>
                        </a:rPr>
                        <a:t>μ</a:t>
                      </a:r>
                      <a:endParaRPr lang="en-US" sz="1200" dirty="0">
                        <a:solidFill>
                          <a:srgbClr val="7030A0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 err="1">
                          <a:solidFill>
                            <a:srgbClr val="7030A0"/>
                          </a:solidFill>
                        </a:rPr>
                        <a:t>Lepton+tau</a:t>
                      </a:r>
                      <a:r>
                        <a:rPr lang="en-US" sz="1200" dirty="0">
                          <a:solidFill>
                            <a:srgbClr val="7030A0"/>
                          </a:solidFill>
                        </a:rPr>
                        <a:t> trigger (LTT)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7328633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966364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B49356-22AA-3E19-3D9F-A8CD809C4D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Modern Science Came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FC05D3-6F34-3A35-ADFA-8E19ABE4998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</a:t>
            </a:fld>
            <a:endParaRPr lang="en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EA35D06-3919-6D02-08C1-43416E27751F}"/>
              </a:ext>
            </a:extLst>
          </p:cNvPr>
          <p:cNvSpPr txBox="1">
            <a:spLocks/>
          </p:cNvSpPr>
          <p:nvPr/>
        </p:nvSpPr>
        <p:spPr>
          <a:xfrm>
            <a:off x="1127053" y="951711"/>
            <a:ext cx="7189041" cy="37115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Char char="●"/>
              <a:defRPr sz="1800" b="0" i="0" u="none" strike="noStrike" cap="none">
                <a:solidFill>
                  <a:srgbClr val="03030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J. Dalton proposed the atom theory in the 19</a:t>
            </a:r>
            <a:r>
              <a:rPr lang="en-US" baseline="30000" dirty="0">
                <a:latin typeface="+mn-lt"/>
              </a:rPr>
              <a:t>th</a:t>
            </a:r>
            <a:r>
              <a:rPr lang="en-US" dirty="0">
                <a:latin typeface="+mn-lt"/>
              </a:rPr>
              <a:t> century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In 1897 J.J. Thomson discovered electron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E. Rutherford discovered the nucleus in 1911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Later Bohr model was proposed to describe the structure of atom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Proton was discovered in 1917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J. Chadwick discovered neutron in 1932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Nucleus was found to consist of protons and neutrons at the center of atom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61EE20A-9984-D2AA-41F5-F5BFD441E869}"/>
              </a:ext>
            </a:extLst>
          </p:cNvPr>
          <p:cNvSpPr txBox="1"/>
          <p:nvPr/>
        </p:nvSpPr>
        <p:spPr>
          <a:xfrm>
            <a:off x="6428606" y="1396609"/>
            <a:ext cx="148259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0070C0"/>
                </a:solidFill>
              </a:rPr>
              <a:t>Nobel prize in 1906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3F0C240-82AC-4186-D380-C12CD2C5DE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1441" y="1301428"/>
            <a:ext cx="427798" cy="42095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344D878-37B3-12BC-097B-D67BA9545A9D}"/>
              </a:ext>
            </a:extLst>
          </p:cNvPr>
          <p:cNvSpPr txBox="1"/>
          <p:nvPr/>
        </p:nvSpPr>
        <p:spPr>
          <a:xfrm>
            <a:off x="2688604" y="2318088"/>
            <a:ext cx="1826982" cy="253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0070C0"/>
                </a:solidFill>
              </a:rPr>
              <a:t>Nobel prize in 1922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CF24C46-54BA-097B-B2C2-611D418216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4904" y="2233691"/>
            <a:ext cx="443700" cy="43660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17B3A24-DE21-7355-4475-3A6280A015CB}"/>
              </a:ext>
            </a:extLst>
          </p:cNvPr>
          <p:cNvSpPr txBox="1"/>
          <p:nvPr/>
        </p:nvSpPr>
        <p:spPr>
          <a:xfrm>
            <a:off x="6281439" y="2944390"/>
            <a:ext cx="170407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0070C0"/>
                </a:solidFill>
              </a:rPr>
              <a:t>Nobel prize in 1935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8D378A4-11BC-C2B4-F240-4079D73075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4073" y="2873437"/>
            <a:ext cx="427798" cy="420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88567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C01A1E-5B35-E7F5-A5B6-FA02353A9A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 Estimation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E0879A-F11B-1D0A-C73D-3FEA63F63F9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40</a:t>
            </a:fld>
            <a:endParaRPr lang="en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F08801E-192D-A34F-0AAC-EB79997CF656}"/>
              </a:ext>
            </a:extLst>
          </p:cNvPr>
          <p:cNvSpPr txBox="1">
            <a:spLocks/>
          </p:cNvSpPr>
          <p:nvPr/>
        </p:nvSpPr>
        <p:spPr>
          <a:xfrm>
            <a:off x="906635" y="996198"/>
            <a:ext cx="7565823" cy="3536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Char char="●"/>
              <a:defRPr sz="1800" b="0" i="0" u="none" strike="noStrike" cap="none">
                <a:solidFill>
                  <a:srgbClr val="03030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ttbar with true 𝜏</a:t>
            </a:r>
            <a:r>
              <a:rPr lang="en-US" sz="2000" baseline="-25000" dirty="0">
                <a:latin typeface="+mn-lt"/>
              </a:rPr>
              <a:t>had</a:t>
            </a:r>
            <a:r>
              <a:rPr lang="en-US" sz="2000" dirty="0">
                <a:latin typeface="+mn-lt"/>
              </a:rPr>
              <a:t>: shape from simulation, normalization determined in the fit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Z + heavy-flavor: shape from simulation, normalization from a dedicated Z(</a:t>
            </a:r>
            <a:r>
              <a:rPr lang="en-US" sz="2000" dirty="0">
                <a:latin typeface="+mn-lt"/>
                <a:sym typeface="Wingdings" pitchFamily="2" charset="2"/>
              </a:rPr>
              <a:t></a:t>
            </a:r>
            <a:r>
              <a:rPr lang="en-US" sz="2000" dirty="0" err="1">
                <a:latin typeface="+mn-lt"/>
                <a:sym typeface="Wingdings" pitchFamily="2" charset="2"/>
              </a:rPr>
              <a:t>ll</a:t>
            </a:r>
            <a:r>
              <a:rPr lang="en-US" sz="2000" dirty="0">
                <a:latin typeface="+mn-lt"/>
                <a:sym typeface="Wingdings" pitchFamily="2" charset="2"/>
              </a:rPr>
              <a:t>)+heavy-flavor control region in the fit</a:t>
            </a:r>
            <a:endParaRPr lang="en-US" sz="2000" dirty="0">
              <a:latin typeface="+mn-lt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Single Higgs and other processes: estimated from simulation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Jets </a:t>
            </a:r>
            <a:r>
              <a:rPr lang="en-US" sz="2000" dirty="0">
                <a:latin typeface="+mn-lt"/>
                <a:sym typeface="Wingdings" pitchFamily="2" charset="2"/>
              </a:rPr>
              <a:t> f</a:t>
            </a:r>
            <a:r>
              <a:rPr lang="en-US" sz="2000" dirty="0">
                <a:latin typeface="+mn-lt"/>
              </a:rPr>
              <a:t>ake 𝜏</a:t>
            </a:r>
            <a:r>
              <a:rPr lang="en-US" sz="2000" baseline="-25000" dirty="0">
                <a:latin typeface="+mn-lt"/>
              </a:rPr>
              <a:t>had</a:t>
            </a:r>
            <a:r>
              <a:rPr lang="en-US" sz="2000" dirty="0">
                <a:latin typeface="+mn-lt"/>
              </a:rPr>
              <a:t> background: estimated with data-driven approach (shown in next two slides)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189494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76D866-6052-7298-BC15-508D86032A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Fake Factor Method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EA3830-277B-B6B9-3202-9BED4739A03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41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8AF98C-7E83-D54D-F572-0D6F9C4670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7349" y="918201"/>
            <a:ext cx="5050171" cy="1914298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2C3AC19-8CF5-FA56-6EF2-0D8C43C6F907}"/>
              </a:ext>
            </a:extLst>
          </p:cNvPr>
          <p:cNvSpPr txBox="1"/>
          <p:nvPr/>
        </p:nvSpPr>
        <p:spPr>
          <a:xfrm>
            <a:off x="5623372" y="2425392"/>
            <a:ext cx="249990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7030A0"/>
                </a:solidFill>
              </a:rPr>
              <a:t>ID: pass loose tau ID</a:t>
            </a:r>
          </a:p>
          <a:p>
            <a:r>
              <a:rPr lang="en-US" sz="1050" dirty="0">
                <a:solidFill>
                  <a:srgbClr val="7030A0"/>
                </a:solidFill>
              </a:rPr>
              <a:t>Anti-ID: fail loose but with RNN &gt; 0.01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9389239-7A29-E3D9-7E38-0670C89C81E7}"/>
              </a:ext>
            </a:extLst>
          </p:cNvPr>
          <p:cNvSpPr txBox="1"/>
          <p:nvPr/>
        </p:nvSpPr>
        <p:spPr>
          <a:xfrm>
            <a:off x="286122" y="1552184"/>
            <a:ext cx="292031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0070C0"/>
                </a:solidFill>
                <a:latin typeface="+mn-lt"/>
              </a:rPr>
              <a:t>Combined FFs derived for ttbar and multi-jet in 𝜏</a:t>
            </a:r>
            <a:r>
              <a:rPr lang="en-US" sz="1800" baseline="-25000" dirty="0" err="1">
                <a:solidFill>
                  <a:srgbClr val="0070C0"/>
                </a:solidFill>
                <a:latin typeface="+mn-lt"/>
              </a:rPr>
              <a:t>lep</a:t>
            </a:r>
            <a:r>
              <a:rPr lang="en-US" sz="1800" dirty="0">
                <a:solidFill>
                  <a:srgbClr val="0070C0"/>
                </a:solidFill>
                <a:latin typeface="+mn-lt"/>
              </a:rPr>
              <a:t>𝜏</a:t>
            </a:r>
            <a:r>
              <a:rPr lang="en-US" sz="1800" baseline="-25000" dirty="0">
                <a:solidFill>
                  <a:srgbClr val="0070C0"/>
                </a:solidFill>
                <a:latin typeface="+mn-lt"/>
              </a:rPr>
              <a:t>had</a:t>
            </a:r>
            <a:r>
              <a:rPr lang="en-US" sz="1800" dirty="0">
                <a:solidFill>
                  <a:srgbClr val="0070C0"/>
                </a:solidFill>
                <a:latin typeface="+mn-lt"/>
              </a:rPr>
              <a:t> </a:t>
            </a:r>
            <a:endParaRPr lang="en-US" sz="1800" dirty="0">
              <a:solidFill>
                <a:srgbClr val="0070C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55B5709-5AEE-C76B-83EC-E1C3665C29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9025" y="3138051"/>
            <a:ext cx="5188152" cy="1533557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FCB6EE1-2A9C-AC1F-26F0-B0A39DE44AF5}"/>
              </a:ext>
            </a:extLst>
          </p:cNvPr>
          <p:cNvSpPr txBox="1"/>
          <p:nvPr/>
        </p:nvSpPr>
        <p:spPr>
          <a:xfrm>
            <a:off x="286123" y="3464704"/>
            <a:ext cx="285983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0070C0"/>
                </a:solidFill>
                <a:latin typeface="+mn-lt"/>
              </a:rPr>
              <a:t>FF method used for multi-jet in 𝜏</a:t>
            </a:r>
            <a:r>
              <a:rPr lang="en-US" sz="1800" baseline="-25000" dirty="0">
                <a:solidFill>
                  <a:srgbClr val="0070C0"/>
                </a:solidFill>
                <a:latin typeface="+mn-lt"/>
              </a:rPr>
              <a:t>had</a:t>
            </a:r>
            <a:r>
              <a:rPr lang="en-US" sz="1800" dirty="0">
                <a:solidFill>
                  <a:srgbClr val="0070C0"/>
                </a:solidFill>
                <a:latin typeface="+mn-lt"/>
              </a:rPr>
              <a:t>𝜏</a:t>
            </a:r>
            <a:r>
              <a:rPr lang="en-US" sz="1800" baseline="-25000" dirty="0">
                <a:solidFill>
                  <a:srgbClr val="0070C0"/>
                </a:solidFill>
                <a:latin typeface="+mn-lt"/>
              </a:rPr>
              <a:t>had</a:t>
            </a:r>
            <a:r>
              <a:rPr lang="en-US" sz="1800" dirty="0">
                <a:solidFill>
                  <a:srgbClr val="0070C0"/>
                </a:solidFill>
                <a:latin typeface="+mn-lt"/>
              </a:rPr>
              <a:t> </a:t>
            </a:r>
            <a:endParaRPr lang="en-US" sz="1800" dirty="0">
              <a:solidFill>
                <a:srgbClr val="0070C0"/>
              </a:solidFill>
            </a:endParaRPr>
          </a:p>
        </p:txBody>
      </p:sp>
      <p:sp>
        <p:nvSpPr>
          <p:cNvPr id="13" name="Right Arrow 12">
            <a:extLst>
              <a:ext uri="{FF2B5EF4-FFF2-40B4-BE49-F238E27FC236}">
                <a16:creationId xmlns:a16="http://schemas.microsoft.com/office/drawing/2014/main" id="{F028CBEB-A599-478F-2500-CF4A0BB7B88C}"/>
              </a:ext>
            </a:extLst>
          </p:cNvPr>
          <p:cNvSpPr/>
          <p:nvPr/>
        </p:nvSpPr>
        <p:spPr>
          <a:xfrm>
            <a:off x="3145960" y="1793686"/>
            <a:ext cx="300914" cy="163326"/>
          </a:xfrm>
          <a:prstGeom prst="right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C38BF21B-28E0-D04F-4E6A-99D491128FE9}"/>
              </a:ext>
            </a:extLst>
          </p:cNvPr>
          <p:cNvSpPr/>
          <p:nvPr/>
        </p:nvSpPr>
        <p:spPr>
          <a:xfrm>
            <a:off x="3103428" y="3706206"/>
            <a:ext cx="300914" cy="163326"/>
          </a:xfrm>
          <a:prstGeom prst="right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63091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DC72FE-3A91-7E71-E063-5F6A2E2E1A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Scale Factor Method in 𝜏</a:t>
            </a:r>
            <a:r>
              <a:rPr lang="en-US" baseline="-25000" dirty="0"/>
              <a:t>had</a:t>
            </a:r>
            <a:r>
              <a:rPr lang="en-US" dirty="0"/>
              <a:t>𝜏</a:t>
            </a:r>
            <a:r>
              <a:rPr lang="en-US" baseline="-25000" dirty="0"/>
              <a:t>had</a:t>
            </a:r>
            <a:r>
              <a:rPr lang="en-US" dirty="0"/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49CE3E-42CF-7A0A-59C1-C7BA836208E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42</a:t>
            </a:fld>
            <a:endParaRPr lang="e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6EEB73EE-A043-C7C1-B99A-F87863F007E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90705" y="2839386"/>
                <a:ext cx="7689770" cy="18238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rm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L="457200" marR="0" lvl="0" indent="-3429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800"/>
                  <a:buFont typeface="Open Sans"/>
                  <a:buChar char="●"/>
                  <a:defRPr sz="1800" b="0" i="0" u="none" strike="noStrike" cap="none">
                    <a:solidFill>
                      <a:srgbClr val="03030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1pPr>
                <a:lvl2pPr marL="914400" marR="0" lvl="1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Open Sans"/>
                  <a:buChar char="○"/>
                  <a:defRPr sz="1400" b="0" i="0" u="none" strike="noStrike" cap="none">
                    <a:solidFill>
                      <a:schemeClr val="dk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2pPr>
                <a:lvl3pPr marL="1371600" marR="0" lvl="2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Open Sans"/>
                  <a:buChar char="■"/>
                  <a:defRPr sz="1400" b="0" i="0" u="none" strike="noStrike" cap="none">
                    <a:solidFill>
                      <a:schemeClr val="dk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3pPr>
                <a:lvl4pPr marL="1828800" marR="0" lvl="3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Open Sans"/>
                  <a:buChar char="●"/>
                  <a:defRPr sz="1400" b="0" i="0" u="none" strike="noStrike" cap="none">
                    <a:solidFill>
                      <a:schemeClr val="dk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4pPr>
                <a:lvl5pPr marL="2286000" marR="0" lvl="4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Open Sans"/>
                  <a:buChar char="○"/>
                  <a:defRPr sz="1400" b="0" i="0" u="none" strike="noStrike" cap="none">
                    <a:solidFill>
                      <a:schemeClr val="dk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5pPr>
                <a:lvl6pPr marL="2743200" marR="0" lvl="5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Open Sans"/>
                  <a:buChar char="■"/>
                  <a:defRPr sz="1400" b="0" i="0" u="none" strike="noStrike" cap="none">
                    <a:solidFill>
                      <a:schemeClr val="dk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6pPr>
                <a:lvl7pPr marL="3200400" marR="0" lvl="6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Open Sans"/>
                  <a:buChar char="●"/>
                  <a:defRPr sz="1400" b="0" i="0" u="none" strike="noStrike" cap="none">
                    <a:solidFill>
                      <a:schemeClr val="dk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7pPr>
                <a:lvl8pPr marL="3657600" marR="0" lvl="7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Open Sans"/>
                  <a:buChar char="○"/>
                  <a:defRPr sz="1400" b="0" i="0" u="none" strike="noStrike" cap="none">
                    <a:solidFill>
                      <a:schemeClr val="dk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8pPr>
                <a:lvl9pPr marL="4114800" marR="0" lvl="8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Open Sans"/>
                  <a:buChar char="■"/>
                  <a:defRPr sz="1400" b="0" i="0" u="none" strike="noStrike" cap="none">
                    <a:solidFill>
                      <a:schemeClr val="dk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9pPr>
              </a:lstStyle>
              <a:p>
                <a:pPr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+mn-lt"/>
                  </a:rPr>
                  <a:t>Fake 𝜏</a:t>
                </a:r>
                <a:r>
                  <a:rPr lang="en-US" baseline="-25000" dirty="0">
                    <a:latin typeface="+mn-lt"/>
                  </a:rPr>
                  <a:t>had</a:t>
                </a:r>
                <a:r>
                  <a:rPr lang="zh-CN" altLang="en-US" dirty="0">
                    <a:latin typeface="+mn-lt"/>
                  </a:rPr>
                  <a:t> </a:t>
                </a:r>
                <a:r>
                  <a:rPr lang="en-US" altLang="zh-CN" dirty="0">
                    <a:latin typeface="+mn-lt"/>
                  </a:rPr>
                  <a:t>from ttbar in </a:t>
                </a:r>
                <a:r>
                  <a:rPr lang="en-US" dirty="0">
                    <a:latin typeface="+mn-lt"/>
                  </a:rPr>
                  <a:t>𝜏</a:t>
                </a:r>
                <a:r>
                  <a:rPr lang="en-US" baseline="-25000" dirty="0">
                    <a:latin typeface="+mn-lt"/>
                  </a:rPr>
                  <a:t>had</a:t>
                </a:r>
                <a:r>
                  <a:rPr lang="en-US" dirty="0">
                    <a:latin typeface="+mn-lt"/>
                  </a:rPr>
                  <a:t>𝜏</a:t>
                </a:r>
                <a:r>
                  <a:rPr lang="en-US" baseline="-25000" dirty="0">
                    <a:latin typeface="+mn-lt"/>
                  </a:rPr>
                  <a:t>had  </a:t>
                </a:r>
                <a:r>
                  <a:rPr lang="en-US" altLang="zh-CN" dirty="0">
                    <a:latin typeface="+mn-lt"/>
                  </a:rPr>
                  <a:t>channel estimated using simulation</a:t>
                </a:r>
                <a:endParaRPr lang="en-US" dirty="0">
                  <a:solidFill>
                    <a:srgbClr val="0070C0"/>
                  </a:solidFill>
                  <a:latin typeface="+mn-lt"/>
                </a:endParaRPr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+mn-lt"/>
                  </a:rPr>
                  <a:t>SFs used to correct 𝜏</a:t>
                </a:r>
                <a:r>
                  <a:rPr lang="en-US" baseline="-25000" dirty="0">
                    <a:latin typeface="+mn-lt"/>
                  </a:rPr>
                  <a:t>had</a:t>
                </a:r>
                <a:r>
                  <a:rPr lang="zh-CN" altLang="en-US" dirty="0">
                    <a:latin typeface="+mn-lt"/>
                  </a:rPr>
                  <a:t> </a:t>
                </a:r>
                <a:r>
                  <a:rPr lang="en-US" dirty="0">
                    <a:latin typeface="+mn-lt"/>
                  </a:rPr>
                  <a:t>misidentification eff.: determined by fitting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𝑊</m:t>
                        </m:r>
                      </m:sup>
                    </m:sSubSup>
                  </m:oMath>
                </a14:m>
                <a:r>
                  <a:rPr lang="en-US" dirty="0">
                    <a:latin typeface="+mn-lt"/>
                  </a:rPr>
                  <a:t> distribution of MC to data in ttbar CR of 𝜏</a:t>
                </a:r>
                <a:r>
                  <a:rPr lang="en-US" baseline="-25000" dirty="0" err="1">
                    <a:latin typeface="+mn-lt"/>
                  </a:rPr>
                  <a:t>lep</a:t>
                </a:r>
                <a:r>
                  <a:rPr lang="en-US" dirty="0">
                    <a:latin typeface="+mn-lt"/>
                  </a:rPr>
                  <a:t>𝜏</a:t>
                </a:r>
                <a:r>
                  <a:rPr lang="en-US" baseline="-25000" dirty="0">
                    <a:latin typeface="+mn-lt"/>
                  </a:rPr>
                  <a:t>had</a:t>
                </a:r>
                <a:r>
                  <a:rPr lang="en-US" dirty="0">
                    <a:latin typeface="+mn-lt"/>
                  </a:rPr>
                  <a:t> SLT category</a:t>
                </a:r>
              </a:p>
              <a:p>
                <a:pPr lvl="1"/>
                <a:r>
                  <a:rPr lang="en-US" sz="1600" dirty="0">
                    <a:solidFill>
                      <a:srgbClr val="030302"/>
                    </a:solidFill>
                    <a:latin typeface="+mn-lt"/>
                  </a:rPr>
                  <a:t>1 prong: close to 1 below 40 GeV, ~0.6 above 70 GeV</a:t>
                </a:r>
              </a:p>
              <a:p>
                <a:pPr lvl="1"/>
                <a:r>
                  <a:rPr lang="en-US" sz="1600" dirty="0">
                    <a:solidFill>
                      <a:srgbClr val="030302"/>
                    </a:solidFill>
                    <a:latin typeface="+mn-lt"/>
                  </a:rPr>
                  <a:t>3 prong: ~20% larger than the 1 prong SFs</a:t>
                </a:r>
              </a:p>
            </p:txBody>
          </p:sp>
        </mc:Choice>
        <mc:Fallback xmlns="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6EEB73EE-A043-C7C1-B99A-F87863F007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0705" y="2839386"/>
                <a:ext cx="7689770" cy="182383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F2F8C168-A1E7-6415-0988-6CE44CD4FD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7387" y="865449"/>
            <a:ext cx="5041484" cy="1823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60092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660C59-F547-C7E0-D513-5B2C982354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124547"/>
            <a:ext cx="8520600" cy="707400"/>
          </a:xfrm>
        </p:spPr>
        <p:txBody>
          <a:bodyPr/>
          <a:lstStyle/>
          <a:p>
            <a:r>
              <a:rPr lang="en-US" dirty="0"/>
              <a:t>Uncertainties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1F9127-3B44-16BA-B387-0FD31FF970C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43</a:t>
            </a:fld>
            <a:endParaRPr lang="en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A8DC8EC-01CC-1154-ECFC-C2D0E19C201C}"/>
              </a:ext>
            </a:extLst>
          </p:cNvPr>
          <p:cNvSpPr txBox="1">
            <a:spLocks/>
          </p:cNvSpPr>
          <p:nvPr/>
        </p:nvSpPr>
        <p:spPr>
          <a:xfrm>
            <a:off x="5089812" y="1042869"/>
            <a:ext cx="3596987" cy="3305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Char char="●"/>
              <a:defRPr sz="1800" b="0" i="0" u="none" strike="noStrike" cap="none">
                <a:solidFill>
                  <a:srgbClr val="03030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Breakdown of the relative contributions to the </a:t>
            </a:r>
            <a:r>
              <a:rPr lang="en-US" dirty="0" err="1">
                <a:latin typeface="+mn-lt"/>
              </a:rPr>
              <a:t>unc</a:t>
            </a:r>
            <a:r>
              <a:rPr lang="en-US" dirty="0">
                <a:latin typeface="+mn-lt"/>
              </a:rPr>
              <a:t>.  in the extracted signal XS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Data statistic </a:t>
            </a:r>
            <a:r>
              <a:rPr lang="en-US" dirty="0" err="1">
                <a:latin typeface="+mn-lt"/>
              </a:rPr>
              <a:t>unc</a:t>
            </a:r>
            <a:r>
              <a:rPr lang="en-US" dirty="0">
                <a:latin typeface="+mn-lt"/>
              </a:rPr>
              <a:t>. dominated for now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Leading sys. sources:</a:t>
            </a:r>
          </a:p>
          <a:p>
            <a:pPr lvl="1">
              <a:buFont typeface="Wingdings" pitchFamily="2" charset="2"/>
              <a:buChar char="Ø"/>
            </a:pPr>
            <a:r>
              <a:rPr lang="en-US" sz="1600" dirty="0">
                <a:solidFill>
                  <a:srgbClr val="030302"/>
                </a:solidFill>
                <a:latin typeface="+mn-lt"/>
              </a:rPr>
              <a:t>MC statistical </a:t>
            </a:r>
            <a:r>
              <a:rPr lang="en-US" sz="1600" dirty="0" err="1">
                <a:solidFill>
                  <a:srgbClr val="030302"/>
                </a:solidFill>
                <a:latin typeface="+mn-lt"/>
              </a:rPr>
              <a:t>unc</a:t>
            </a:r>
            <a:r>
              <a:rPr lang="en-US" sz="1600" dirty="0">
                <a:solidFill>
                  <a:srgbClr val="030302"/>
                </a:solidFill>
                <a:latin typeface="+mn-lt"/>
              </a:rPr>
              <a:t>.</a:t>
            </a:r>
          </a:p>
          <a:p>
            <a:pPr lvl="1">
              <a:buFont typeface="Wingdings" pitchFamily="2" charset="2"/>
              <a:buChar char="Ø"/>
            </a:pPr>
            <a:r>
              <a:rPr lang="en-US" sz="1600" dirty="0">
                <a:solidFill>
                  <a:srgbClr val="030302"/>
                </a:solidFill>
                <a:latin typeface="+mn-lt"/>
              </a:rPr>
              <a:t>Theory </a:t>
            </a:r>
            <a:r>
              <a:rPr lang="en-US" sz="1600" dirty="0" err="1">
                <a:solidFill>
                  <a:srgbClr val="030302"/>
                </a:solidFill>
                <a:latin typeface="+mn-lt"/>
              </a:rPr>
              <a:t>unc</a:t>
            </a:r>
            <a:r>
              <a:rPr lang="en-US" sz="1600" dirty="0">
                <a:solidFill>
                  <a:srgbClr val="030302"/>
                </a:solidFill>
                <a:latin typeface="+mn-lt"/>
              </a:rPr>
              <a:t>. on top and single Higgs processes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DC56C4A-2C8C-3A29-31AE-557ED8FF60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4881" y="816370"/>
            <a:ext cx="3424238" cy="3850601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FDD18708-1F8C-4796-2E4A-1C4381FFBBB2}"/>
              </a:ext>
            </a:extLst>
          </p:cNvPr>
          <p:cNvSpPr/>
          <p:nvPr/>
        </p:nvSpPr>
        <p:spPr>
          <a:xfrm>
            <a:off x="1346597" y="1350168"/>
            <a:ext cx="2914650" cy="205740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3E5A6CA3-EBF8-3A9C-F169-6BA52D73A2B8}"/>
              </a:ext>
            </a:extLst>
          </p:cNvPr>
          <p:cNvSpPr/>
          <p:nvPr/>
        </p:nvSpPr>
        <p:spPr>
          <a:xfrm>
            <a:off x="1450181" y="1900712"/>
            <a:ext cx="2811779" cy="205740"/>
          </a:xfrm>
          <a:prstGeom prst="roundRect">
            <a:avLst/>
          </a:prstGeom>
          <a:noFill/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EC4A434D-1FB5-77A8-E796-E3E8A5FE1D6D}"/>
              </a:ext>
            </a:extLst>
          </p:cNvPr>
          <p:cNvSpPr/>
          <p:nvPr/>
        </p:nvSpPr>
        <p:spPr>
          <a:xfrm>
            <a:off x="1523048" y="3635214"/>
            <a:ext cx="2811779" cy="205740"/>
          </a:xfrm>
          <a:prstGeom prst="roundRect">
            <a:avLst/>
          </a:prstGeom>
          <a:noFill/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69EC9165-5305-0422-FA28-26137D0EEDF7}"/>
              </a:ext>
            </a:extLst>
          </p:cNvPr>
          <p:cNvSpPr/>
          <p:nvPr/>
        </p:nvSpPr>
        <p:spPr>
          <a:xfrm>
            <a:off x="1523047" y="4026790"/>
            <a:ext cx="2811779" cy="205740"/>
          </a:xfrm>
          <a:prstGeom prst="roundRect">
            <a:avLst/>
          </a:prstGeom>
          <a:noFill/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</p:spTree>
    <p:extLst>
      <p:ext uri="{BB962C8B-B14F-4D97-AF65-F5344CB8AC3E}">
        <p14:creationId xmlns:p14="http://schemas.microsoft.com/office/powerpoint/2010/main" val="275165680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CB5C39-A43C-E522-E712-D7C189745B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126230"/>
            <a:ext cx="8520600" cy="707400"/>
          </a:xfrm>
        </p:spPr>
        <p:txBody>
          <a:bodyPr/>
          <a:lstStyle/>
          <a:p>
            <a:r>
              <a:rPr lang="en-US" dirty="0"/>
              <a:t>Resonant Signal Extraction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DE58AE-5E0D-F4B9-9D46-D80DA8067C1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44</a:t>
            </a:fld>
            <a:endParaRPr lang="en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9A3EEB6-876F-A46F-2C18-4D8C19079E59}"/>
              </a:ext>
            </a:extLst>
          </p:cNvPr>
          <p:cNvSpPr txBox="1">
            <a:spLocks/>
          </p:cNvSpPr>
          <p:nvPr/>
        </p:nvSpPr>
        <p:spPr>
          <a:xfrm>
            <a:off x="829247" y="2291729"/>
            <a:ext cx="4827149" cy="25600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Char char="●"/>
              <a:defRPr sz="1800" b="0" i="0" u="none" strike="noStrike" cap="none">
                <a:solidFill>
                  <a:srgbClr val="03030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Parametrized neural networks (PNN) used as discriminant</a:t>
            </a:r>
          </a:p>
          <a:p>
            <a:pPr lvl="1">
              <a:buFont typeface="Wingdings" pitchFamily="2" charset="2"/>
              <a:buChar char="Ø"/>
            </a:pPr>
            <a:r>
              <a:rPr lang="en-US" sz="1600" dirty="0">
                <a:solidFill>
                  <a:srgbClr val="030302"/>
                </a:solidFill>
                <a:latin typeface="+mn-lt"/>
              </a:rPr>
              <a:t>Parametrized in mass of scalar (</a:t>
            </a:r>
            <a:r>
              <a:rPr lang="el-GR" sz="1600" dirty="0">
                <a:solidFill>
                  <a:srgbClr val="030302"/>
                </a:solidFill>
                <a:latin typeface="+mn-lt"/>
              </a:rPr>
              <a:t>θ = </a:t>
            </a:r>
            <a:r>
              <a:rPr lang="en-US" sz="1600" dirty="0" err="1">
                <a:solidFill>
                  <a:srgbClr val="030302"/>
                </a:solidFill>
                <a:latin typeface="+mn-lt"/>
              </a:rPr>
              <a:t>m</a:t>
            </a:r>
            <a:r>
              <a:rPr lang="en-US" sz="1600" baseline="-25000" dirty="0" err="1">
                <a:solidFill>
                  <a:srgbClr val="030302"/>
                </a:solidFill>
                <a:latin typeface="+mn-lt"/>
              </a:rPr>
              <a:t>X</a:t>
            </a:r>
            <a:r>
              <a:rPr lang="en-US" sz="1600" dirty="0">
                <a:solidFill>
                  <a:srgbClr val="030302"/>
                </a:solidFill>
                <a:latin typeface="+mn-lt"/>
              </a:rPr>
              <a:t>) </a:t>
            </a:r>
          </a:p>
          <a:p>
            <a:pPr lvl="1">
              <a:buFont typeface="Wingdings" pitchFamily="2" charset="2"/>
              <a:buChar char="Ø"/>
            </a:pPr>
            <a:r>
              <a:rPr lang="en-US" sz="1600" dirty="0">
                <a:solidFill>
                  <a:srgbClr val="030302"/>
                </a:solidFill>
                <a:latin typeface="+mn-lt"/>
              </a:rPr>
              <a:t>Training variables same as non-resonant case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It provides near-optimal sensitivity and continuity over the entire range</a:t>
            </a:r>
            <a:endParaRPr lang="en-US" dirty="0">
              <a:solidFill>
                <a:srgbClr val="030302"/>
              </a:solidFill>
              <a:latin typeface="+mn-lt"/>
            </a:endParaRPr>
          </a:p>
          <a:p>
            <a:endParaRPr lang="en-US" dirty="0"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9DC2ED8-03F8-9885-AA9F-1204F14E39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0719" y="951609"/>
            <a:ext cx="2419441" cy="126231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DA61646-FC7A-F92B-2E75-BE9B4AA31262}"/>
              </a:ext>
            </a:extLst>
          </p:cNvPr>
          <p:cNvSpPr/>
          <p:nvPr/>
        </p:nvSpPr>
        <p:spPr>
          <a:xfrm>
            <a:off x="2860755" y="1201893"/>
            <a:ext cx="2419440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>
                <a:solidFill>
                  <a:srgbClr val="0070C0"/>
                </a:solidFill>
                <a:latin typeface="+mn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Eur. Phys. J. C (2016) 76:235</a:t>
            </a:r>
            <a:endParaRPr lang="en-US" sz="1050" dirty="0"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354AC82-DA8D-4CD7-FC1F-CCC97217AB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1179" y="801731"/>
            <a:ext cx="1972821" cy="198790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2B5A1EF-06EE-FB81-CBA2-2C5CCEFAB8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0546" y="2868947"/>
            <a:ext cx="2051975" cy="206372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19EFAFC-A2FA-9C35-E032-C82D3674AF25}"/>
              </a:ext>
            </a:extLst>
          </p:cNvPr>
          <p:cNvSpPr txBox="1"/>
          <p:nvPr/>
        </p:nvSpPr>
        <p:spPr>
          <a:xfrm>
            <a:off x="6198781" y="3311252"/>
            <a:ext cx="11483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1 </a:t>
            </a:r>
            <a:r>
              <a:rPr lang="en-US" dirty="0" err="1">
                <a:solidFill>
                  <a:srgbClr val="FF0000"/>
                </a:solidFill>
              </a:rPr>
              <a:t>TeV</a:t>
            </a:r>
            <a:r>
              <a:rPr lang="en-US" dirty="0">
                <a:solidFill>
                  <a:srgbClr val="FF0000"/>
                </a:solidFill>
              </a:rPr>
              <a:t> PNN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3E78E86-F16D-3506-2EE1-CF736A654DE9}"/>
              </a:ext>
            </a:extLst>
          </p:cNvPr>
          <p:cNvSpPr txBox="1"/>
          <p:nvPr/>
        </p:nvSpPr>
        <p:spPr>
          <a:xfrm>
            <a:off x="6561469" y="1543511"/>
            <a:ext cx="13125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500 GeV PNN</a:t>
            </a:r>
          </a:p>
        </p:txBody>
      </p:sp>
    </p:spTree>
    <p:extLst>
      <p:ext uri="{BB962C8B-B14F-4D97-AF65-F5344CB8AC3E}">
        <p14:creationId xmlns:p14="http://schemas.microsoft.com/office/powerpoint/2010/main" val="72641770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91C2F3-3F88-9619-4F2E-DB0607B362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Resonant </a:t>
            </a:r>
            <a:r>
              <a:rPr lang="en-US" dirty="0" err="1"/>
              <a:t>HH</a:t>
            </a:r>
            <a:r>
              <a:rPr lang="en-US" dirty="0" err="1">
                <a:sym typeface="Wingdings" pitchFamily="2" charset="2"/>
              </a:rPr>
              <a:t>bb</a:t>
            </a:r>
            <a:r>
              <a:rPr lang="en-US" dirty="0">
                <a:sym typeface="Wingdings" pitchFamily="2" charset="2"/>
              </a:rPr>
              <a:t>𝜏𝜏 Results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C4F5AB-757A-27BA-9E40-209725393F7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45</a:t>
            </a:fld>
            <a:endParaRPr lang="en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AF8C312-F132-6B7B-202A-920F623678A2}"/>
              </a:ext>
            </a:extLst>
          </p:cNvPr>
          <p:cNvSpPr txBox="1"/>
          <p:nvPr/>
        </p:nvSpPr>
        <p:spPr>
          <a:xfrm>
            <a:off x="1157383" y="3739887"/>
            <a:ext cx="7070526" cy="923330"/>
          </a:xfrm>
          <a:prstGeom prst="rect">
            <a:avLst/>
          </a:prstGeom>
          <a:noFill/>
          <a:ln w="254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0070C0"/>
                </a:solidFill>
              </a:rPr>
              <a:t>Observed (expected) upper limits: 920-23 fb (840-12 fb) depending on the mass region</a:t>
            </a:r>
          </a:p>
          <a:p>
            <a:r>
              <a:rPr lang="en-US" sz="1800" dirty="0">
                <a:solidFill>
                  <a:srgbClr val="0070C0"/>
                </a:solidFill>
              </a:rPr>
              <a:t>Local (global) significance for 1 </a:t>
            </a:r>
            <a:r>
              <a:rPr lang="en-US" sz="1800" dirty="0" err="1">
                <a:solidFill>
                  <a:srgbClr val="0070C0"/>
                </a:solidFill>
              </a:rPr>
              <a:t>TeV</a:t>
            </a:r>
            <a:r>
              <a:rPr lang="en-US" sz="1800" dirty="0">
                <a:solidFill>
                  <a:srgbClr val="0070C0"/>
                </a:solidFill>
              </a:rPr>
              <a:t> is 3.0σ (2.0σ)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4C1A5B-6F74-F8A9-D07A-7CFDDE1E51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3528" y="743566"/>
            <a:ext cx="3996943" cy="288731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78249C1-CEAD-5231-D919-342E32C83C01}"/>
              </a:ext>
            </a:extLst>
          </p:cNvPr>
          <p:cNvSpPr txBox="1"/>
          <p:nvPr/>
        </p:nvSpPr>
        <p:spPr>
          <a:xfrm>
            <a:off x="6844821" y="2773769"/>
            <a:ext cx="217633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u="sng" dirty="0">
                <a:solidFill>
                  <a:srgbClr val="0070C0"/>
                </a:solidFill>
                <a:effectLst/>
                <a:latin typeface="+mn-lt"/>
                <a:ea typeface="SimSun" panose="02010600030101010101" pitchFamily="2" charset="-122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arXiv:2209.10910</a:t>
            </a:r>
            <a:r>
              <a:rPr lang="en-US" dirty="0">
                <a:solidFill>
                  <a:srgbClr val="0070C0"/>
                </a:solidFill>
                <a:effectLst/>
                <a:latin typeface="+mn-lt"/>
              </a:rPr>
              <a:t> </a:t>
            </a:r>
            <a:endParaRPr lang="en-US" dirty="0">
              <a:solidFill>
                <a:srgbClr val="0070C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5644005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0E3797-85A8-8C09-4D51-CE8E7AD14A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Non-resonant Signal Extraction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E9868B-8838-82CE-08A9-18878CBBD6C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46</a:t>
            </a:fld>
            <a:endParaRPr lang="e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93D86858-D599-ECFC-F4E9-4173FAE9F9C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11995" y="931021"/>
                <a:ext cx="7520009" cy="371522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rm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L="457200" marR="0" lvl="0" indent="-3429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800"/>
                  <a:buFont typeface="Open Sans"/>
                  <a:buChar char="●"/>
                  <a:defRPr sz="1800" b="0" i="0" u="none" strike="noStrike" cap="none">
                    <a:solidFill>
                      <a:srgbClr val="03030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1pPr>
                <a:lvl2pPr marL="914400" marR="0" lvl="1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Open Sans"/>
                  <a:buChar char="○"/>
                  <a:defRPr sz="1400" b="0" i="0" u="none" strike="noStrike" cap="none">
                    <a:solidFill>
                      <a:schemeClr val="dk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2pPr>
                <a:lvl3pPr marL="1371600" marR="0" lvl="2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Open Sans"/>
                  <a:buChar char="■"/>
                  <a:defRPr sz="1400" b="0" i="0" u="none" strike="noStrike" cap="none">
                    <a:solidFill>
                      <a:schemeClr val="dk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3pPr>
                <a:lvl4pPr marL="1828800" marR="0" lvl="3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Open Sans"/>
                  <a:buChar char="●"/>
                  <a:defRPr sz="1400" b="0" i="0" u="none" strike="noStrike" cap="none">
                    <a:solidFill>
                      <a:schemeClr val="dk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4pPr>
                <a:lvl5pPr marL="2286000" marR="0" lvl="4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Open Sans"/>
                  <a:buChar char="○"/>
                  <a:defRPr sz="1400" b="0" i="0" u="none" strike="noStrike" cap="none">
                    <a:solidFill>
                      <a:schemeClr val="dk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5pPr>
                <a:lvl6pPr marL="2743200" marR="0" lvl="5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Open Sans"/>
                  <a:buChar char="■"/>
                  <a:defRPr sz="1400" b="0" i="0" u="none" strike="noStrike" cap="none">
                    <a:solidFill>
                      <a:schemeClr val="dk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6pPr>
                <a:lvl7pPr marL="3200400" marR="0" lvl="6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Open Sans"/>
                  <a:buChar char="●"/>
                  <a:defRPr sz="1400" b="0" i="0" u="none" strike="noStrike" cap="none">
                    <a:solidFill>
                      <a:schemeClr val="dk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7pPr>
                <a:lvl8pPr marL="3657600" marR="0" lvl="7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Open Sans"/>
                  <a:buChar char="○"/>
                  <a:defRPr sz="1400" b="0" i="0" u="none" strike="noStrike" cap="none">
                    <a:solidFill>
                      <a:schemeClr val="dk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8pPr>
                <a:lvl9pPr marL="4114800" marR="0" lvl="8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Open Sans"/>
                  <a:buChar char="■"/>
                  <a:defRPr sz="1400" b="0" i="0" u="none" strike="noStrike" cap="none">
                    <a:solidFill>
                      <a:schemeClr val="dk2"/>
                    </a:solidFill>
                    <a:latin typeface="Open Sans"/>
                    <a:ea typeface="Open Sans"/>
                    <a:cs typeface="Open Sans"/>
                    <a:sym typeface="Open Sans"/>
                  </a:defRPr>
                </a:lvl9pPr>
              </a:lstStyle>
              <a:p>
                <a:pPr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030302"/>
                    </a:solidFill>
                    <a:latin typeface="+mn-lt"/>
                  </a:rPr>
                  <a:t>MVA trained to separate SM signal and total background</a:t>
                </a:r>
              </a:p>
              <a:p>
                <a:pPr lvl="1">
                  <a:buFont typeface="Wingdings" pitchFamily="2" charset="2"/>
                  <a:buChar char="Ø"/>
                </a:pPr>
                <a:r>
                  <a:rPr lang="en-US" sz="1600" dirty="0">
                    <a:solidFill>
                      <a:srgbClr val="030302"/>
                    </a:solidFill>
                    <a:latin typeface="+mn-lt"/>
                  </a:rPr>
                  <a:t>𝜏</a:t>
                </a:r>
                <a:r>
                  <a:rPr lang="en-US" sz="1600" baseline="-25000" dirty="0">
                    <a:solidFill>
                      <a:srgbClr val="030302"/>
                    </a:solidFill>
                    <a:latin typeface="+mn-lt"/>
                  </a:rPr>
                  <a:t>had</a:t>
                </a:r>
                <a:r>
                  <a:rPr lang="en-US" sz="1600" dirty="0">
                    <a:solidFill>
                      <a:srgbClr val="030302"/>
                    </a:solidFill>
                    <a:latin typeface="+mn-lt"/>
                  </a:rPr>
                  <a:t>𝜏</a:t>
                </a:r>
                <a:r>
                  <a:rPr lang="en-US" sz="1600" baseline="-25000" dirty="0">
                    <a:solidFill>
                      <a:srgbClr val="030302"/>
                    </a:solidFill>
                    <a:latin typeface="+mn-lt"/>
                  </a:rPr>
                  <a:t>had</a:t>
                </a:r>
                <a:r>
                  <a:rPr lang="en-US" sz="1600" dirty="0">
                    <a:solidFill>
                      <a:srgbClr val="030302"/>
                    </a:solidFill>
                    <a:latin typeface="+mn-lt"/>
                  </a:rPr>
                  <a:t>:</a:t>
                </a:r>
                <a:r>
                  <a:rPr lang="en-US" sz="1600" baseline="-25000" dirty="0">
                    <a:solidFill>
                      <a:srgbClr val="030302"/>
                    </a:solidFill>
                    <a:latin typeface="+mn-lt"/>
                  </a:rPr>
                  <a:t> </a:t>
                </a:r>
                <a:r>
                  <a:rPr lang="en-US" sz="1600" dirty="0">
                    <a:solidFill>
                      <a:srgbClr val="030302"/>
                    </a:solidFill>
                    <a:latin typeface="+mn-lt"/>
                  </a:rPr>
                  <a:t>BDT; 𝜏</a:t>
                </a:r>
                <a:r>
                  <a:rPr lang="en-US" sz="1600" baseline="-25000" dirty="0" err="1">
                    <a:solidFill>
                      <a:srgbClr val="030302"/>
                    </a:solidFill>
                    <a:latin typeface="+mn-lt"/>
                  </a:rPr>
                  <a:t>lep</a:t>
                </a:r>
                <a:r>
                  <a:rPr lang="en-US" sz="1600" dirty="0">
                    <a:solidFill>
                      <a:srgbClr val="030302"/>
                    </a:solidFill>
                    <a:latin typeface="+mn-lt"/>
                  </a:rPr>
                  <a:t>𝜏</a:t>
                </a:r>
                <a:r>
                  <a:rPr lang="en-US" sz="1600" baseline="-25000" dirty="0">
                    <a:solidFill>
                      <a:srgbClr val="030302"/>
                    </a:solidFill>
                    <a:latin typeface="+mn-lt"/>
                  </a:rPr>
                  <a:t>had</a:t>
                </a:r>
                <a:r>
                  <a:rPr lang="en-US" sz="1600" dirty="0">
                    <a:solidFill>
                      <a:srgbClr val="030302"/>
                    </a:solidFill>
                    <a:latin typeface="+mn-lt"/>
                  </a:rPr>
                  <a:t>:</a:t>
                </a:r>
                <a:r>
                  <a:rPr lang="en-US" sz="1600" baseline="-25000" dirty="0">
                    <a:solidFill>
                      <a:srgbClr val="030302"/>
                    </a:solidFill>
                    <a:latin typeface="+mn-lt"/>
                  </a:rPr>
                  <a:t> </a:t>
                </a:r>
                <a:r>
                  <a:rPr lang="en-US" sz="1600" dirty="0">
                    <a:solidFill>
                      <a:srgbClr val="030302"/>
                    </a:solidFill>
                    <a:latin typeface="+mn-lt"/>
                  </a:rPr>
                  <a:t>neural network</a:t>
                </a:r>
              </a:p>
              <a:p>
                <a:pPr lvl="1">
                  <a:buFont typeface="Wingdings" pitchFamily="2" charset="2"/>
                  <a:buChar char="Ø"/>
                </a:pPr>
                <a:r>
                  <a:rPr lang="en-US" sz="1600" dirty="0">
                    <a:solidFill>
                      <a:srgbClr val="030302"/>
                    </a:solidFill>
                    <a:latin typeface="+mn-lt"/>
                  </a:rPr>
                  <a:t>Input variables: </a:t>
                </a:r>
                <a:r>
                  <a:rPr lang="en-US" sz="1600" dirty="0" err="1">
                    <a:solidFill>
                      <a:srgbClr val="030302"/>
                    </a:solidFill>
                    <a:latin typeface="+mn-lt"/>
                  </a:rPr>
                  <a:t>m</a:t>
                </a:r>
                <a:r>
                  <a:rPr lang="en-US" sz="1600" baseline="-25000" dirty="0" err="1">
                    <a:solidFill>
                      <a:srgbClr val="030302"/>
                    </a:solidFill>
                    <a:latin typeface="+mn-lt"/>
                  </a:rPr>
                  <a:t>HH</a:t>
                </a:r>
                <a:r>
                  <a:rPr lang="en-US" sz="1600" dirty="0">
                    <a:solidFill>
                      <a:srgbClr val="030302"/>
                    </a:solidFill>
                    <a:latin typeface="+mn-lt"/>
                  </a:rPr>
                  <a:t>, </a:t>
                </a:r>
                <a:r>
                  <a:rPr lang="en-US" sz="1600" dirty="0" err="1">
                    <a:solidFill>
                      <a:srgbClr val="030302"/>
                    </a:solidFill>
                    <a:latin typeface="+mn-lt"/>
                  </a:rPr>
                  <a:t>m</a:t>
                </a:r>
                <a:r>
                  <a:rPr lang="en-US" sz="1600" baseline="-25000" dirty="0" err="1">
                    <a:solidFill>
                      <a:srgbClr val="030302"/>
                    </a:solidFill>
                    <a:latin typeface="+mn-lt"/>
                  </a:rPr>
                  <a:t>bb</a:t>
                </a:r>
                <a:r>
                  <a:rPr lang="en-US" sz="1600" dirty="0">
                    <a:solidFill>
                      <a:srgbClr val="030302"/>
                    </a:solidFill>
                    <a:latin typeface="+mn-lt"/>
                  </a:rPr>
                  <a:t>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600" i="1">
                            <a:solidFill>
                              <a:srgbClr val="030302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600" i="1">
                            <a:solidFill>
                              <a:srgbClr val="030302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1600" i="1">
                            <a:solidFill>
                              <a:srgbClr val="030302"/>
                            </a:solidFill>
                            <a:latin typeface="Cambria Math" panose="02040503050406030204" pitchFamily="18" charset="0"/>
                          </a:rPr>
                          <m:t>𝜏𝜏</m:t>
                        </m:r>
                      </m:sub>
                      <m:sup>
                        <m:r>
                          <a:rPr lang="en-US" sz="1600" i="1">
                            <a:solidFill>
                              <a:srgbClr val="030302"/>
                            </a:solidFill>
                            <a:latin typeface="Cambria Math" panose="02040503050406030204" pitchFamily="18" charset="0"/>
                          </a:rPr>
                          <m:t>𝑀𝑀𝐶</m:t>
                        </m:r>
                      </m:sup>
                    </m:sSubSup>
                  </m:oMath>
                </a14:m>
                <a:r>
                  <a:rPr lang="en-US" sz="1600" dirty="0">
                    <a:solidFill>
                      <a:srgbClr val="030302"/>
                    </a:solidFill>
                    <a:latin typeface="+mn-lt"/>
                  </a:rPr>
                  <a:t>, ΔR(</a:t>
                </a:r>
                <a:r>
                  <a:rPr lang="en-US" sz="1600" dirty="0" err="1">
                    <a:solidFill>
                      <a:srgbClr val="030302"/>
                    </a:solidFill>
                    <a:latin typeface="+mn-lt"/>
                  </a:rPr>
                  <a:t>b,b</a:t>
                </a:r>
                <a:r>
                  <a:rPr lang="en-US" sz="1600" dirty="0">
                    <a:solidFill>
                      <a:srgbClr val="030302"/>
                    </a:solidFill>
                    <a:latin typeface="+mn-lt"/>
                  </a:rPr>
                  <a:t>), ΔR(𝜏,𝜏),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600" i="1">
                            <a:solidFill>
                              <a:srgbClr val="030302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600" i="1">
                            <a:solidFill>
                              <a:srgbClr val="030302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1600" i="1">
                            <a:solidFill>
                              <a:srgbClr val="030302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  <m:sup>
                        <m:r>
                          <a:rPr lang="en-US" sz="1600" i="1">
                            <a:solidFill>
                              <a:srgbClr val="030302"/>
                            </a:solidFill>
                            <a:latin typeface="Cambria Math" panose="02040503050406030204" pitchFamily="18" charset="0"/>
                          </a:rPr>
                          <m:t>𝑚𝑖𝑠𝑠</m:t>
                        </m:r>
                      </m:sup>
                    </m:sSubSup>
                  </m:oMath>
                </a14:m>
                <a:r>
                  <a:rPr lang="en-US" sz="1600" dirty="0">
                    <a:solidFill>
                      <a:srgbClr val="030302"/>
                    </a:solidFill>
                    <a:latin typeface="+mn-lt"/>
                  </a:rPr>
                  <a:t>, Δϕ(l𝜏,bb), </a:t>
                </a:r>
                <a:r>
                  <a:rPr lang="en-US" sz="1600" dirty="0" err="1">
                    <a:solidFill>
                      <a:srgbClr val="030302"/>
                    </a:solidFill>
                    <a:latin typeface="+mn-lt"/>
                  </a:rPr>
                  <a:t>etc</a:t>
                </a:r>
                <a:endParaRPr lang="en-US" sz="1600" dirty="0">
                  <a:solidFill>
                    <a:srgbClr val="030302"/>
                  </a:solidFill>
                  <a:latin typeface="+mn-lt"/>
                </a:endParaRPr>
              </a:p>
              <a:p>
                <a:pPr lvl="1">
                  <a:buFont typeface="Wingdings" pitchFamily="2" charset="2"/>
                  <a:buChar char="Ø"/>
                </a:pPr>
                <a:r>
                  <a:rPr lang="en-US" sz="1600" dirty="0">
                    <a:solidFill>
                      <a:srgbClr val="030302"/>
                    </a:solidFill>
                    <a:latin typeface="+mn-lt"/>
                  </a:rPr>
                  <a:t>Output scores used as final discriminant</a:t>
                </a:r>
                <a:endParaRPr lang="en-US" sz="1600" dirty="0">
                  <a:latin typeface="+mn-lt"/>
                </a:endParaRPr>
              </a:p>
            </p:txBody>
          </p:sp>
        </mc:Choice>
        <mc:Fallback xmlns="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93D86858-D599-ECFC-F4E9-4173FAE9F9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1995" y="931021"/>
                <a:ext cx="7520009" cy="371522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B0810EA5-C323-11C4-46B6-D2F9DD28F8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685" y="2364165"/>
            <a:ext cx="2328018" cy="23369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783D360-92D5-51BE-FD5A-66F02AC711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1542" y="2364165"/>
            <a:ext cx="2328017" cy="23369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12B5C8F-F575-62EE-8FD4-A1CDDBB22A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70932" y="2364165"/>
            <a:ext cx="2328018" cy="233695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F9B5F33-314A-C1FF-6439-9DCF9D5396F8}"/>
              </a:ext>
            </a:extLst>
          </p:cNvPr>
          <p:cNvSpPr txBox="1"/>
          <p:nvPr/>
        </p:nvSpPr>
        <p:spPr>
          <a:xfrm>
            <a:off x="1498594" y="2915110"/>
            <a:ext cx="7767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+mn-lt"/>
              </a:rPr>
              <a:t>𝜏</a:t>
            </a:r>
            <a:r>
              <a:rPr lang="en-US" sz="1400" baseline="-25000" dirty="0">
                <a:solidFill>
                  <a:srgbClr val="FF0000"/>
                </a:solidFill>
                <a:latin typeface="+mn-lt"/>
              </a:rPr>
              <a:t>had</a:t>
            </a:r>
            <a:r>
              <a:rPr lang="en-US" sz="1400" dirty="0">
                <a:solidFill>
                  <a:srgbClr val="FF0000"/>
                </a:solidFill>
                <a:latin typeface="+mn-lt"/>
              </a:rPr>
              <a:t>𝜏</a:t>
            </a:r>
            <a:r>
              <a:rPr lang="en-US" sz="1400" baseline="-25000" dirty="0">
                <a:solidFill>
                  <a:srgbClr val="FF0000"/>
                </a:solidFill>
                <a:latin typeface="+mn-lt"/>
              </a:rPr>
              <a:t>had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E6E47F4-63B5-F7E3-E352-12B0E01827BD}"/>
              </a:ext>
            </a:extLst>
          </p:cNvPr>
          <p:cNvSpPr txBox="1"/>
          <p:nvPr/>
        </p:nvSpPr>
        <p:spPr>
          <a:xfrm>
            <a:off x="3878335" y="2915109"/>
            <a:ext cx="12016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+mn-lt"/>
              </a:rPr>
              <a:t>𝜏</a:t>
            </a:r>
            <a:r>
              <a:rPr lang="en-US" baseline="-25000" dirty="0" err="1">
                <a:solidFill>
                  <a:srgbClr val="FF0000"/>
                </a:solidFill>
                <a:latin typeface="+mn-lt"/>
              </a:rPr>
              <a:t>lep</a:t>
            </a:r>
            <a:r>
              <a:rPr lang="en-US" sz="1400" dirty="0">
                <a:solidFill>
                  <a:srgbClr val="FF0000"/>
                </a:solidFill>
                <a:latin typeface="+mn-lt"/>
              </a:rPr>
              <a:t>𝜏</a:t>
            </a:r>
            <a:r>
              <a:rPr lang="en-US" sz="1400" baseline="-25000" dirty="0">
                <a:solidFill>
                  <a:srgbClr val="FF0000"/>
                </a:solidFill>
                <a:latin typeface="+mn-lt"/>
              </a:rPr>
              <a:t>had</a:t>
            </a:r>
            <a:r>
              <a:rPr lang="en-US" sz="1400" dirty="0">
                <a:solidFill>
                  <a:srgbClr val="FF0000"/>
                </a:solidFill>
                <a:latin typeface="+mn-lt"/>
              </a:rPr>
              <a:t> SLT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1611832-B485-8300-51E8-51A964347728}"/>
              </a:ext>
            </a:extLst>
          </p:cNvPr>
          <p:cNvSpPr txBox="1"/>
          <p:nvPr/>
        </p:nvSpPr>
        <p:spPr>
          <a:xfrm>
            <a:off x="6410454" y="2890031"/>
            <a:ext cx="12016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+mn-lt"/>
              </a:rPr>
              <a:t>𝜏</a:t>
            </a:r>
            <a:r>
              <a:rPr lang="en-US" baseline="-25000" dirty="0" err="1">
                <a:solidFill>
                  <a:srgbClr val="FF0000"/>
                </a:solidFill>
                <a:latin typeface="+mn-lt"/>
              </a:rPr>
              <a:t>lep</a:t>
            </a:r>
            <a:r>
              <a:rPr lang="en-US" sz="1400" dirty="0">
                <a:solidFill>
                  <a:srgbClr val="FF0000"/>
                </a:solidFill>
                <a:latin typeface="+mn-lt"/>
              </a:rPr>
              <a:t>𝜏</a:t>
            </a:r>
            <a:r>
              <a:rPr lang="en-US" sz="1400" baseline="-25000" dirty="0">
                <a:solidFill>
                  <a:srgbClr val="FF0000"/>
                </a:solidFill>
                <a:latin typeface="+mn-lt"/>
              </a:rPr>
              <a:t>had</a:t>
            </a:r>
            <a:r>
              <a:rPr lang="en-US" sz="1400" dirty="0">
                <a:solidFill>
                  <a:srgbClr val="FF0000"/>
                </a:solidFill>
                <a:latin typeface="+mn-lt"/>
              </a:rPr>
              <a:t> LTT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548232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D951D9-4C77-208C-F2AC-DF5F4CB529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ym typeface="Wingdings" pitchFamily="2" charset="2"/>
              </a:rPr>
              <a:t>Non-resonant </a:t>
            </a:r>
            <a:r>
              <a:rPr lang="en-US" dirty="0" err="1">
                <a:sym typeface="Wingdings" pitchFamily="2" charset="2"/>
              </a:rPr>
              <a:t>HHbb</a:t>
            </a:r>
            <a:r>
              <a:rPr lang="en-US" dirty="0">
                <a:sym typeface="Wingdings" pitchFamily="2" charset="2"/>
              </a:rPr>
              <a:t>𝜏𝜏 Results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71444C-7C5A-8332-945C-3AFE05425FB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47</a:t>
            </a:fld>
            <a:endParaRPr lang="en"/>
          </a:p>
        </p:txBody>
      </p:sp>
      <p:pic>
        <p:nvPicPr>
          <p:cNvPr id="5" name="Content Placeholder 11">
            <a:extLst>
              <a:ext uri="{FF2B5EF4-FFF2-40B4-BE49-F238E27FC236}">
                <a16:creationId xmlns:a16="http://schemas.microsoft.com/office/drawing/2014/main" id="{8F59FDB7-1B5A-0897-EA5D-979EDC873F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1525" y="775708"/>
            <a:ext cx="3686174" cy="280002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3A92828-86A8-343B-82FF-B660FCF44681}"/>
              </a:ext>
            </a:extLst>
          </p:cNvPr>
          <p:cNvSpPr txBox="1"/>
          <p:nvPr/>
        </p:nvSpPr>
        <p:spPr>
          <a:xfrm>
            <a:off x="1233810" y="3553456"/>
            <a:ext cx="3262313" cy="1200329"/>
          </a:xfrm>
          <a:prstGeom prst="rect">
            <a:avLst/>
          </a:prstGeom>
          <a:noFill/>
          <a:ln w="254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0070C0"/>
                </a:solidFill>
              </a:rPr>
              <a:t>Observed (expected) limit at 95% CL: 4.7 (3.9) × </a:t>
            </a:r>
            <a:r>
              <a:rPr lang="en-US" sz="1800" dirty="0" err="1">
                <a:solidFill>
                  <a:srgbClr val="0070C0"/>
                </a:solidFill>
              </a:rPr>
              <a:t>σ</a:t>
            </a:r>
            <a:r>
              <a:rPr lang="en-US" sz="1800" baseline="-25000" dirty="0" err="1">
                <a:solidFill>
                  <a:srgbClr val="0070C0"/>
                </a:solidFill>
              </a:rPr>
              <a:t>SM</a:t>
            </a:r>
            <a:endParaRPr lang="en-US" sz="1800" baseline="-25000" dirty="0">
              <a:solidFill>
                <a:srgbClr val="0070C0"/>
              </a:solidFill>
            </a:endParaRPr>
          </a:p>
          <a:p>
            <a:r>
              <a:rPr lang="en-US" sz="1800" dirty="0">
                <a:solidFill>
                  <a:srgbClr val="0070C0"/>
                </a:solidFill>
              </a:rPr>
              <a:t>4x improvement over 36.1 fb</a:t>
            </a:r>
            <a:r>
              <a:rPr lang="en-US" sz="1800" baseline="30000" dirty="0">
                <a:solidFill>
                  <a:srgbClr val="0070C0"/>
                </a:solidFill>
              </a:rPr>
              <a:t>-1</a:t>
            </a:r>
            <a:r>
              <a:rPr lang="en-US" sz="1800" dirty="0">
                <a:solidFill>
                  <a:srgbClr val="0070C0"/>
                </a:solidFill>
              </a:rPr>
              <a:t> result (12.7 × </a:t>
            </a:r>
            <a:r>
              <a:rPr lang="en-US" sz="1800" dirty="0" err="1">
                <a:solidFill>
                  <a:srgbClr val="0070C0"/>
                </a:solidFill>
              </a:rPr>
              <a:t>σ</a:t>
            </a:r>
            <a:r>
              <a:rPr lang="en-US" sz="1800" baseline="-25000" dirty="0" err="1">
                <a:solidFill>
                  <a:srgbClr val="0070C0"/>
                </a:solidFill>
              </a:rPr>
              <a:t>SM</a:t>
            </a:r>
            <a:r>
              <a:rPr lang="en-US" sz="1800" dirty="0">
                <a:solidFill>
                  <a:srgbClr val="0070C0"/>
                </a:solidFill>
              </a:rPr>
              <a:t>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C249D6-89EB-6E76-BA6A-CA20AE90C813}"/>
              </a:ext>
            </a:extLst>
          </p:cNvPr>
          <p:cNvSpPr txBox="1"/>
          <p:nvPr/>
        </p:nvSpPr>
        <p:spPr>
          <a:xfrm>
            <a:off x="4929389" y="3575733"/>
            <a:ext cx="3281321" cy="923330"/>
          </a:xfrm>
          <a:prstGeom prst="rect">
            <a:avLst/>
          </a:prstGeom>
          <a:noFill/>
          <a:ln w="254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0070C0"/>
                </a:solidFill>
              </a:rPr>
              <a:t>Observed (expected) constraint on </a:t>
            </a:r>
            <a:r>
              <a:rPr lang="en-US" sz="1800" dirty="0" err="1">
                <a:solidFill>
                  <a:srgbClr val="0070C0"/>
                </a:solidFill>
              </a:rPr>
              <a:t>κ</a:t>
            </a:r>
            <a:r>
              <a:rPr lang="en-US" sz="1800" baseline="-25000" dirty="0" err="1">
                <a:solidFill>
                  <a:srgbClr val="0070C0"/>
                </a:solidFill>
              </a:rPr>
              <a:t>λ</a:t>
            </a:r>
            <a:r>
              <a:rPr lang="en-US" sz="1800" dirty="0">
                <a:solidFill>
                  <a:srgbClr val="0070C0"/>
                </a:solidFill>
              </a:rPr>
              <a:t>: -2.4 ≤ </a:t>
            </a:r>
            <a:r>
              <a:rPr lang="en-US" sz="1800" dirty="0" err="1">
                <a:solidFill>
                  <a:srgbClr val="0070C0"/>
                </a:solidFill>
              </a:rPr>
              <a:t>κ</a:t>
            </a:r>
            <a:r>
              <a:rPr lang="en-US" sz="1800" baseline="-25000" dirty="0" err="1">
                <a:solidFill>
                  <a:srgbClr val="0070C0"/>
                </a:solidFill>
              </a:rPr>
              <a:t>λ</a:t>
            </a:r>
            <a:r>
              <a:rPr lang="en-US" sz="1800" dirty="0">
                <a:solidFill>
                  <a:srgbClr val="0070C0"/>
                </a:solidFill>
              </a:rPr>
              <a:t> ≤ 9.2 (-2.0 ≤ </a:t>
            </a:r>
            <a:r>
              <a:rPr lang="en-US" sz="1800" dirty="0" err="1">
                <a:solidFill>
                  <a:srgbClr val="0070C0"/>
                </a:solidFill>
              </a:rPr>
              <a:t>κ</a:t>
            </a:r>
            <a:r>
              <a:rPr lang="en-US" sz="1800" baseline="-25000" dirty="0" err="1">
                <a:solidFill>
                  <a:srgbClr val="0070C0"/>
                </a:solidFill>
              </a:rPr>
              <a:t>λ</a:t>
            </a:r>
            <a:r>
              <a:rPr lang="en-US" sz="1800" dirty="0">
                <a:solidFill>
                  <a:srgbClr val="0070C0"/>
                </a:solidFill>
              </a:rPr>
              <a:t> ≤ 9.0)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B254A60-9C52-59F8-2467-80F8DA773B80}"/>
              </a:ext>
            </a:extLst>
          </p:cNvPr>
          <p:cNvSpPr/>
          <p:nvPr/>
        </p:nvSpPr>
        <p:spPr>
          <a:xfrm>
            <a:off x="6611287" y="2310140"/>
            <a:ext cx="21355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>
                <a:solidFill>
                  <a:srgbClr val="0070C0"/>
                </a:solidFill>
                <a:effectLst/>
                <a:latin typeface="+mn-lt"/>
                <a:ea typeface="SimSun" panose="02010600030101010101" pitchFamily="2" charset="-122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arXiv:2209.10910</a:t>
            </a:r>
            <a:r>
              <a:rPr lang="en-US" dirty="0">
                <a:solidFill>
                  <a:srgbClr val="0070C0"/>
                </a:solidFill>
                <a:effectLst/>
                <a:latin typeface="+mn-lt"/>
              </a:rPr>
              <a:t> </a:t>
            </a:r>
            <a:endParaRPr lang="en-US" dirty="0">
              <a:solidFill>
                <a:srgbClr val="0070C0"/>
              </a:solidFill>
              <a:latin typeface="+mn-lt"/>
            </a:endParaRPr>
          </a:p>
          <a:p>
            <a:r>
              <a:rPr lang="en-US" dirty="0">
                <a:solidFill>
                  <a:srgbClr val="0070C0"/>
                </a:solidFill>
                <a:latin typeface="+mn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ATLAS-CONF-2021-052</a:t>
            </a:r>
            <a:endParaRPr lang="en-US" dirty="0">
              <a:solidFill>
                <a:srgbClr val="0070C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095800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F5E60E-0E28-7CF9-8703-757D363F9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B53364-AB14-AB37-2A85-856866A2232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48</a:t>
            </a:fld>
            <a:endParaRPr lang="en"/>
          </a:p>
        </p:txBody>
      </p:sp>
      <p:sp>
        <p:nvSpPr>
          <p:cNvPr id="5" name="Google Shape;111;p25">
            <a:extLst>
              <a:ext uri="{FF2B5EF4-FFF2-40B4-BE49-F238E27FC236}">
                <a16:creationId xmlns:a16="http://schemas.microsoft.com/office/drawing/2014/main" id="{052538BF-2939-7F08-0097-8BB7C8F399BC}"/>
              </a:ext>
            </a:extLst>
          </p:cNvPr>
          <p:cNvSpPr txBox="1">
            <a:spLocks/>
          </p:cNvSpPr>
          <p:nvPr/>
        </p:nvSpPr>
        <p:spPr>
          <a:xfrm>
            <a:off x="1106522" y="1158949"/>
            <a:ext cx="7291508" cy="1827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2800" b="1" i="0" u="sng" strike="noStrike" cap="none">
                <a:solidFill>
                  <a:schemeClr val="accent1"/>
                </a:solidFill>
                <a:latin typeface="+mj-lt"/>
                <a:ea typeface="PT Sans Narrow"/>
                <a:cs typeface="PT Sans Narrow"/>
                <a:sym typeface="PT Sans Narrow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 i="0" u="none" strike="noStrike" cap="non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9pPr>
          </a:lstStyle>
          <a:p>
            <a:r>
              <a:rPr lang="en-US" u="none" dirty="0">
                <a:latin typeface="+mn-lt"/>
              </a:rPr>
              <a:t>HH(+H) Combination</a:t>
            </a:r>
          </a:p>
          <a:p>
            <a:endParaRPr lang="en-US" u="none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8270595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DD26F6-2113-609D-8124-B8E708AAD4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HH Combination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1C3320-50CA-AEFA-B15E-F4EA1F77001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49</a:t>
            </a:fld>
            <a:endParaRPr lang="en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8341BFD-DD92-2652-6010-35F12BCE1EF0}"/>
              </a:ext>
            </a:extLst>
          </p:cNvPr>
          <p:cNvSpPr txBox="1">
            <a:spLocks/>
          </p:cNvSpPr>
          <p:nvPr/>
        </p:nvSpPr>
        <p:spPr>
          <a:xfrm>
            <a:off x="913185" y="985989"/>
            <a:ext cx="7317630" cy="36772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Char char="●"/>
              <a:defRPr sz="1800" b="0" i="0" u="none" strike="noStrike" cap="none">
                <a:solidFill>
                  <a:srgbClr val="03030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Performed statistical combination for different HH analyses to maximize sensitivity to HH production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Including three major channels: bb𝜏𝜏, bb𝛾𝛾 and </a:t>
            </a:r>
            <a:r>
              <a:rPr lang="en-US" sz="2000" dirty="0" err="1">
                <a:latin typeface="+mn-lt"/>
              </a:rPr>
              <a:t>bbbb</a:t>
            </a:r>
            <a:endParaRPr lang="en-US" sz="2000" dirty="0">
              <a:latin typeface="+mn-lt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Systematics correlated where appropriate (like luminosity, flavor tagging, signal theory uncertainties, </a:t>
            </a:r>
            <a:r>
              <a:rPr lang="en-US" sz="2000" dirty="0" err="1">
                <a:latin typeface="+mn-lt"/>
              </a:rPr>
              <a:t>etc</a:t>
            </a:r>
            <a:r>
              <a:rPr lang="en-US" sz="2000" dirty="0">
                <a:latin typeface="+mn-lt"/>
              </a:rPr>
              <a:t>)</a:t>
            </a:r>
          </a:p>
          <a:p>
            <a:endParaRPr lang="en-US" dirty="0">
              <a:latin typeface="+mn-lt"/>
            </a:endParaRPr>
          </a:p>
          <a:p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738010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E64450-9847-B525-6459-4B132B2B1A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Then Particle Accelerators Came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33E5EB-95AB-D786-753A-0FF3DFA6430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</a:t>
            </a:fld>
            <a:endParaRPr lang="en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713B54D-E41C-3EBC-DB29-F6F8191E5974}"/>
              </a:ext>
            </a:extLst>
          </p:cNvPr>
          <p:cNvSpPr txBox="1">
            <a:spLocks/>
          </p:cNvSpPr>
          <p:nvPr/>
        </p:nvSpPr>
        <p:spPr>
          <a:xfrm>
            <a:off x="779719" y="947995"/>
            <a:ext cx="8066583" cy="37152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Char char="●"/>
              <a:defRPr sz="1800" b="0" i="0" u="none" strike="noStrike" cap="none">
                <a:solidFill>
                  <a:srgbClr val="03030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A large variety of particles were discovered through the collisions (referred as “particle zoo”)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To classify these particles, M. Gell-Mann</a:t>
            </a:r>
            <a:r>
              <a:rPr lang="en-US" dirty="0">
                <a:solidFill>
                  <a:srgbClr val="0070C0"/>
                </a:solidFill>
                <a:latin typeface="+mn-lt"/>
              </a:rPr>
              <a:t>*</a:t>
            </a:r>
            <a:r>
              <a:rPr lang="en-US" dirty="0">
                <a:latin typeface="+mn-lt"/>
              </a:rPr>
              <a:t> and G. Zweig proposed the “quark model”</a:t>
            </a:r>
          </a:p>
          <a:p>
            <a:pPr lvl="1">
              <a:buFont typeface="Wingdings" pitchFamily="2" charset="2"/>
              <a:buChar char="Ø"/>
            </a:pPr>
            <a:r>
              <a:rPr lang="en-US" sz="1600" dirty="0">
                <a:solidFill>
                  <a:srgbClr val="030302"/>
                </a:solidFill>
                <a:latin typeface="+mn-lt"/>
              </a:rPr>
              <a:t>Later quantum chromodynamics (QCD) was developed to describe the strong interactions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S. Glashow, A. Salam and S. Weinberg developed the electroweak theory to unify electromagnetic and weak forces</a:t>
            </a:r>
          </a:p>
          <a:p>
            <a:pPr lvl="1">
              <a:buFont typeface="Wingdings" pitchFamily="2" charset="2"/>
              <a:buChar char="Ø"/>
            </a:pPr>
            <a:r>
              <a:rPr lang="en-US" sz="1600" dirty="0">
                <a:solidFill>
                  <a:srgbClr val="030302"/>
                </a:solidFill>
                <a:latin typeface="+mn-lt"/>
              </a:rPr>
              <a:t>W and Z bosons discovered in 1983</a:t>
            </a:r>
          </a:p>
          <a:p>
            <a:endParaRPr lang="en-US" dirty="0"/>
          </a:p>
          <a:p>
            <a:pPr lvl="1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4790BB-7707-280F-7FF1-92E2D4F3FF34}"/>
              </a:ext>
            </a:extLst>
          </p:cNvPr>
          <p:cNvSpPr txBox="1"/>
          <p:nvPr/>
        </p:nvSpPr>
        <p:spPr>
          <a:xfrm>
            <a:off x="3390139" y="2019496"/>
            <a:ext cx="188939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0070C0"/>
                </a:solidFill>
              </a:rPr>
              <a:t>[*Nobel Prize in 1969]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DC0C6FF-F668-5152-58D9-16B255E4446A}"/>
              </a:ext>
            </a:extLst>
          </p:cNvPr>
          <p:cNvSpPr txBox="1"/>
          <p:nvPr/>
        </p:nvSpPr>
        <p:spPr>
          <a:xfrm>
            <a:off x="6647949" y="3193399"/>
            <a:ext cx="188939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0070C0"/>
                </a:solidFill>
              </a:rPr>
              <a:t>[Nobel Prize in 1979]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ED57819-1A23-60E8-1AFF-018FB8F538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0025" y="3138603"/>
            <a:ext cx="417924" cy="41123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838F167-5DC6-0D11-69B0-7D416E27D813}"/>
              </a:ext>
            </a:extLst>
          </p:cNvPr>
          <p:cNvSpPr txBox="1"/>
          <p:nvPr/>
        </p:nvSpPr>
        <p:spPr>
          <a:xfrm>
            <a:off x="5703249" y="3529781"/>
            <a:ext cx="188939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0070C0"/>
                </a:solidFill>
              </a:rPr>
              <a:t>[Nobel Prize in 1984]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212128C-D4A9-56D9-DA60-1A7F47A32F88}"/>
              </a:ext>
            </a:extLst>
          </p:cNvPr>
          <p:cNvSpPr txBox="1"/>
          <p:nvPr/>
        </p:nvSpPr>
        <p:spPr>
          <a:xfrm>
            <a:off x="3936415" y="2616173"/>
            <a:ext cx="188939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0070C0"/>
                </a:solidFill>
              </a:rPr>
              <a:t>[Nobel Prize in 2004]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79E0172-A9C2-E3BA-3D7A-A16D52C4C5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7865" y="3472386"/>
            <a:ext cx="417924" cy="41123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F472252-36A2-0D0A-C063-553738016B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6173" y="2537512"/>
            <a:ext cx="417924" cy="41123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D35A53A-B03D-F965-C382-B1A0CB5B7F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2215" y="1941234"/>
            <a:ext cx="417924" cy="411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77148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5A9457-ED2C-5E87-F636-220351E0DC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104964"/>
            <a:ext cx="8520600" cy="707400"/>
          </a:xfrm>
        </p:spPr>
        <p:txBody>
          <a:bodyPr/>
          <a:lstStyle/>
          <a:p>
            <a:r>
              <a:rPr lang="en-US" dirty="0"/>
              <a:t>Resonant HH Combination Result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B8B4DF-C53F-FE23-D8D4-A2F84A0AAC6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50</a:t>
            </a:fld>
            <a:endParaRPr lang="en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9F03EF0-F3A0-582F-71E5-369B0B6E347C}"/>
              </a:ext>
            </a:extLst>
          </p:cNvPr>
          <p:cNvSpPr txBox="1"/>
          <p:nvPr/>
        </p:nvSpPr>
        <p:spPr>
          <a:xfrm>
            <a:off x="1744221" y="4145258"/>
            <a:ext cx="5676991" cy="600164"/>
          </a:xfrm>
          <a:prstGeom prst="rect">
            <a:avLst/>
          </a:prstGeom>
          <a:noFill/>
          <a:ln w="254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50" dirty="0">
                <a:solidFill>
                  <a:srgbClr val="0070C0"/>
                </a:solidFill>
              </a:rPr>
              <a:t>No statistically significant excess found, largest excess at 1.1 </a:t>
            </a:r>
            <a:r>
              <a:rPr lang="en-US" sz="1650" dirty="0" err="1">
                <a:solidFill>
                  <a:srgbClr val="0070C0"/>
                </a:solidFill>
              </a:rPr>
              <a:t>TeV</a:t>
            </a:r>
            <a:r>
              <a:rPr lang="en-US" sz="1650" dirty="0">
                <a:solidFill>
                  <a:srgbClr val="0070C0"/>
                </a:solidFill>
              </a:rPr>
              <a:t>:  local (global) significance is 3.2</a:t>
            </a:r>
            <a:r>
              <a:rPr lang="el-GR" sz="1650" dirty="0">
                <a:solidFill>
                  <a:srgbClr val="0070C0"/>
                </a:solidFill>
              </a:rPr>
              <a:t>σ</a:t>
            </a:r>
            <a:r>
              <a:rPr lang="el-GR" sz="1650" i="1" dirty="0">
                <a:solidFill>
                  <a:srgbClr val="0070C0"/>
                </a:solidFill>
              </a:rPr>
              <a:t> </a:t>
            </a:r>
            <a:r>
              <a:rPr lang="el-GR" sz="1650" dirty="0">
                <a:solidFill>
                  <a:srgbClr val="0070C0"/>
                </a:solidFill>
              </a:rPr>
              <a:t>(2.1σ)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724727-0DC6-A020-0D15-C6F3DFF35B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2380" y="779914"/>
            <a:ext cx="3846983" cy="3331709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FC8B865-A74F-8E4A-933A-C1299A58D66A}"/>
              </a:ext>
            </a:extLst>
          </p:cNvPr>
          <p:cNvCxnSpPr/>
          <p:nvPr/>
        </p:nvCxnSpPr>
        <p:spPr>
          <a:xfrm>
            <a:off x="3538330" y="1379260"/>
            <a:ext cx="0" cy="119249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4F450F0-82A6-0948-6E02-159DEFF3B2A0}"/>
              </a:ext>
            </a:extLst>
          </p:cNvPr>
          <p:cNvCxnSpPr/>
          <p:nvPr/>
        </p:nvCxnSpPr>
        <p:spPr>
          <a:xfrm>
            <a:off x="4576970" y="2179360"/>
            <a:ext cx="0" cy="119249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078D7C5A-9324-24F8-1BDB-84A21A44FC13}"/>
              </a:ext>
            </a:extLst>
          </p:cNvPr>
          <p:cNvSpPr txBox="1"/>
          <p:nvPr/>
        </p:nvSpPr>
        <p:spPr>
          <a:xfrm>
            <a:off x="2755003" y="2296099"/>
            <a:ext cx="93737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solidFill>
                  <a:srgbClr val="7030A0"/>
                </a:solidFill>
              </a:rPr>
              <a:t>bb𝛾𝛾 dominates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7EDC3B0-A370-8901-71DB-7B1BA816BB08}"/>
              </a:ext>
            </a:extLst>
          </p:cNvPr>
          <p:cNvSpPr txBox="1"/>
          <p:nvPr/>
        </p:nvSpPr>
        <p:spPr>
          <a:xfrm>
            <a:off x="3627781" y="2880950"/>
            <a:ext cx="93737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solidFill>
                  <a:srgbClr val="00B050"/>
                </a:solidFill>
              </a:rPr>
              <a:t>bb𝜏𝜏 dominates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A23D728-7310-44D5-E8BD-4E5058E204DB}"/>
              </a:ext>
            </a:extLst>
          </p:cNvPr>
          <p:cNvSpPr txBox="1"/>
          <p:nvPr/>
        </p:nvSpPr>
        <p:spPr>
          <a:xfrm>
            <a:off x="4576969" y="3371850"/>
            <a:ext cx="93737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err="1">
                <a:solidFill>
                  <a:srgbClr val="0070C0"/>
                </a:solidFill>
              </a:rPr>
              <a:t>bbbb</a:t>
            </a:r>
            <a:r>
              <a:rPr lang="en-US" sz="1050" dirty="0">
                <a:solidFill>
                  <a:srgbClr val="0070C0"/>
                </a:solidFill>
              </a:rPr>
              <a:t> dominates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0DE7651-9C3D-0422-05E1-ED1DEAB3DB73}"/>
              </a:ext>
            </a:extLst>
          </p:cNvPr>
          <p:cNvSpPr txBox="1"/>
          <p:nvPr/>
        </p:nvSpPr>
        <p:spPr>
          <a:xfrm>
            <a:off x="6618587" y="2385057"/>
            <a:ext cx="221371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70C0"/>
                </a:solidFill>
                <a:latin typeface="+mn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ATLAS-CONF-2021-052</a:t>
            </a:r>
            <a:endParaRPr lang="en-US" dirty="0">
              <a:solidFill>
                <a:srgbClr val="0070C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0243690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1A0B90-F460-D38C-6798-86BCFB04A5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764" y="158129"/>
            <a:ext cx="8520600" cy="707400"/>
          </a:xfrm>
        </p:spPr>
        <p:txBody>
          <a:bodyPr/>
          <a:lstStyle/>
          <a:p>
            <a:r>
              <a:rPr lang="en-US" sz="2800" dirty="0" err="1"/>
              <a:t>κ</a:t>
            </a:r>
            <a:r>
              <a:rPr lang="en-US" sz="2800" baseline="-25000" dirty="0" err="1"/>
              <a:t>λ</a:t>
            </a:r>
            <a:r>
              <a:rPr lang="en-US" sz="2800" baseline="-25000" dirty="0"/>
              <a:t> </a:t>
            </a:r>
            <a:r>
              <a:rPr lang="en-US" dirty="0"/>
              <a:t>Constraint from Single Higgs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D9A0B4-A019-88A0-1156-90B9150EB0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752" y="960508"/>
            <a:ext cx="8215612" cy="3371342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1800" dirty="0" err="1">
                <a:solidFill>
                  <a:srgbClr val="030302"/>
                </a:solidFill>
                <a:latin typeface="+mn-lt"/>
              </a:rPr>
              <a:t>κ</a:t>
            </a:r>
            <a:r>
              <a:rPr lang="en-US" sz="1800" baseline="-25000" dirty="0" err="1">
                <a:solidFill>
                  <a:srgbClr val="030302"/>
                </a:solidFill>
                <a:latin typeface="+mn-lt"/>
              </a:rPr>
              <a:t>λ</a:t>
            </a:r>
            <a:r>
              <a:rPr lang="en-US" sz="1800" baseline="-25000" dirty="0">
                <a:solidFill>
                  <a:srgbClr val="030302"/>
                </a:solidFill>
                <a:latin typeface="+mn-lt"/>
              </a:rPr>
              <a:t> </a:t>
            </a:r>
            <a:r>
              <a:rPr lang="en-US" sz="1800" dirty="0">
                <a:solidFill>
                  <a:srgbClr val="030302"/>
                </a:solidFill>
                <a:latin typeface="+mn-lt"/>
              </a:rPr>
              <a:t>also can be probed through NLO EW correction of single Higgs processes (e.g. in the </a:t>
            </a:r>
            <a:r>
              <a:rPr lang="en-US" dirty="0">
                <a:latin typeface="+mn-lt"/>
              </a:rPr>
              <a:t>production, decay, </a:t>
            </a:r>
            <a:r>
              <a:rPr lang="en-US" sz="1800" dirty="0">
                <a:solidFill>
                  <a:srgbClr val="030302"/>
                </a:solidFill>
                <a:latin typeface="+mn-lt"/>
              </a:rPr>
              <a:t>Higgs self-energy)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>
              <a:latin typeface="+mn-lt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1800" dirty="0">
              <a:solidFill>
                <a:srgbClr val="030302"/>
              </a:solidFill>
              <a:latin typeface="+mn-lt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dirty="0">
              <a:latin typeface="+mn-lt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1800" dirty="0">
              <a:solidFill>
                <a:srgbClr val="030302"/>
              </a:solidFill>
              <a:latin typeface="+mn-lt"/>
            </a:endParaRPr>
          </a:p>
          <a:p>
            <a:pPr marL="114300" indent="0">
              <a:buNone/>
            </a:pPr>
            <a:endParaRPr lang="en-US" sz="1800" dirty="0">
              <a:solidFill>
                <a:srgbClr val="030302"/>
              </a:solidFill>
              <a:latin typeface="+mn-lt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1800" dirty="0">
              <a:solidFill>
                <a:srgbClr val="0070C0"/>
              </a:solidFill>
              <a:latin typeface="+mn-lt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70C0"/>
                </a:solidFill>
                <a:latin typeface="+mn-lt"/>
              </a:rPr>
              <a:t>Combination of HH and single Higgs is expected to provide the most sensitive results of </a:t>
            </a:r>
            <a:r>
              <a:rPr lang="en-US" sz="1800" dirty="0" err="1">
                <a:solidFill>
                  <a:srgbClr val="0070C0"/>
                </a:solidFill>
                <a:latin typeface="+mn-lt"/>
              </a:rPr>
              <a:t>κ</a:t>
            </a:r>
            <a:r>
              <a:rPr lang="en-US" sz="1800" baseline="-25000" dirty="0" err="1">
                <a:solidFill>
                  <a:srgbClr val="0070C0"/>
                </a:solidFill>
                <a:latin typeface="+mn-lt"/>
              </a:rPr>
              <a:t>λ</a:t>
            </a:r>
            <a:endParaRPr lang="en-US" sz="1800" dirty="0">
              <a:solidFill>
                <a:srgbClr val="0070C0"/>
              </a:solidFill>
              <a:latin typeface="+mn-lt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dirty="0">
              <a:latin typeface="+mn-lt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1800" dirty="0">
              <a:solidFill>
                <a:srgbClr val="030302"/>
              </a:solidFill>
              <a:latin typeface="+mn-lt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dirty="0">
              <a:latin typeface="+mn-lt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1800" dirty="0">
              <a:solidFill>
                <a:srgbClr val="030302"/>
              </a:solidFill>
              <a:latin typeface="+mn-lt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1800" dirty="0">
              <a:solidFill>
                <a:srgbClr val="030302"/>
              </a:solidFill>
              <a:latin typeface="+mn-lt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dirty="0">
              <a:latin typeface="+mn-lt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1800" dirty="0">
              <a:solidFill>
                <a:srgbClr val="030302"/>
              </a:solidFill>
              <a:latin typeface="+mn-lt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dirty="0">
              <a:latin typeface="+mn-lt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1800" dirty="0">
              <a:solidFill>
                <a:srgbClr val="030302"/>
              </a:solidFill>
              <a:latin typeface="+mn-lt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1800" dirty="0">
              <a:solidFill>
                <a:srgbClr val="030302"/>
              </a:solidFill>
              <a:latin typeface="+mn-lt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34477B-07BA-DDC9-130B-6F3B228FD5B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51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43AD93-67B3-2216-B691-963E5F81E2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3057" y="2040554"/>
            <a:ext cx="2663751" cy="12112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BEE1048-7D0B-B1B9-FC25-EBF68376CB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7131" y="2093134"/>
            <a:ext cx="2219865" cy="11060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23AEE4C-9D6B-7F07-BE55-AB8094F14E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1791" y="2071868"/>
            <a:ext cx="2381997" cy="1106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51821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43BE02-94F2-661D-5C58-E1DE6DB063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232" y="104964"/>
            <a:ext cx="8520600" cy="707400"/>
          </a:xfrm>
        </p:spPr>
        <p:txBody>
          <a:bodyPr/>
          <a:lstStyle/>
          <a:p>
            <a:r>
              <a:rPr lang="en-US" dirty="0"/>
              <a:t>Results from HH+H Combination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A98D29-C6BB-09C2-E9C0-D90AE88332F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52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4BD99C-6D86-8FAE-5856-EC2AB6A08E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4762" y="884806"/>
            <a:ext cx="3182247" cy="272192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BFC8FA1-21BE-A5E1-85A5-790C81B20394}"/>
              </a:ext>
            </a:extLst>
          </p:cNvPr>
          <p:cNvSpPr txBox="1"/>
          <p:nvPr/>
        </p:nvSpPr>
        <p:spPr>
          <a:xfrm>
            <a:off x="1182549" y="3720610"/>
            <a:ext cx="3389451" cy="346249"/>
          </a:xfrm>
          <a:prstGeom prst="rect">
            <a:avLst/>
          </a:prstGeom>
          <a:noFill/>
          <a:ln w="254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50" dirty="0">
                <a:solidFill>
                  <a:srgbClr val="0070C0"/>
                </a:solidFill>
              </a:rPr>
              <a:t>Obs. (exp.) limits: 2.4 (2.9) × </a:t>
            </a:r>
            <a:r>
              <a:rPr lang="en-US" sz="1650" dirty="0" err="1">
                <a:solidFill>
                  <a:srgbClr val="0070C0"/>
                </a:solidFill>
              </a:rPr>
              <a:t>σ</a:t>
            </a:r>
            <a:r>
              <a:rPr lang="en-US" sz="1650" baseline="-25000" dirty="0" err="1">
                <a:solidFill>
                  <a:srgbClr val="0070C0"/>
                </a:solidFill>
              </a:rPr>
              <a:t>SM</a:t>
            </a:r>
            <a:endParaRPr lang="en-US" sz="1650" dirty="0">
              <a:solidFill>
                <a:srgbClr val="0070C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58DDF8A-2C0F-4C38-D3FB-C43FDF0A14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6992" y="884806"/>
            <a:ext cx="3621668" cy="272192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152583E-EA78-7BB9-7BAC-A78013992997}"/>
              </a:ext>
            </a:extLst>
          </p:cNvPr>
          <p:cNvSpPr txBox="1"/>
          <p:nvPr/>
        </p:nvSpPr>
        <p:spPr>
          <a:xfrm>
            <a:off x="4936788" y="3646052"/>
            <a:ext cx="3893819" cy="600164"/>
          </a:xfrm>
          <a:prstGeom prst="rect">
            <a:avLst/>
          </a:prstGeom>
          <a:noFill/>
          <a:ln w="254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50" dirty="0">
                <a:solidFill>
                  <a:srgbClr val="0070C0"/>
                </a:solidFill>
              </a:rPr>
              <a:t>Obs. (exp.) </a:t>
            </a:r>
            <a:r>
              <a:rPr lang="en-US" sz="1650" dirty="0" err="1">
                <a:solidFill>
                  <a:srgbClr val="0070C0"/>
                </a:solidFill>
              </a:rPr>
              <a:t>κ</a:t>
            </a:r>
            <a:r>
              <a:rPr lang="en-US" sz="1650" baseline="-25000" dirty="0" err="1">
                <a:solidFill>
                  <a:srgbClr val="0070C0"/>
                </a:solidFill>
              </a:rPr>
              <a:t>λ</a:t>
            </a:r>
            <a:r>
              <a:rPr lang="en-US" sz="1650" dirty="0">
                <a:solidFill>
                  <a:srgbClr val="0070C0"/>
                </a:solidFill>
              </a:rPr>
              <a:t> constraint: -0.4 ≤ </a:t>
            </a:r>
            <a:r>
              <a:rPr lang="en-US" sz="1650" dirty="0" err="1">
                <a:solidFill>
                  <a:srgbClr val="0070C0"/>
                </a:solidFill>
              </a:rPr>
              <a:t>κ</a:t>
            </a:r>
            <a:r>
              <a:rPr lang="en-US" sz="1650" baseline="-25000" dirty="0" err="1">
                <a:solidFill>
                  <a:srgbClr val="0070C0"/>
                </a:solidFill>
              </a:rPr>
              <a:t>λ</a:t>
            </a:r>
            <a:r>
              <a:rPr lang="en-US" sz="1650" dirty="0">
                <a:solidFill>
                  <a:srgbClr val="0070C0"/>
                </a:solidFill>
              </a:rPr>
              <a:t> ≤ 6.3 (-1.9 ≤ </a:t>
            </a:r>
            <a:r>
              <a:rPr lang="en-US" sz="1650" dirty="0" err="1">
                <a:solidFill>
                  <a:srgbClr val="0070C0"/>
                </a:solidFill>
              </a:rPr>
              <a:t>κ</a:t>
            </a:r>
            <a:r>
              <a:rPr lang="en-US" sz="1650" baseline="-25000" dirty="0" err="1">
                <a:solidFill>
                  <a:srgbClr val="0070C0"/>
                </a:solidFill>
              </a:rPr>
              <a:t>λ</a:t>
            </a:r>
            <a:r>
              <a:rPr lang="en-US" sz="1650" dirty="0">
                <a:solidFill>
                  <a:srgbClr val="0070C0"/>
                </a:solidFill>
              </a:rPr>
              <a:t> ≤ 7.6)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F2C86BF-F96B-8E7B-AFC5-0F3154E770BC}"/>
              </a:ext>
            </a:extLst>
          </p:cNvPr>
          <p:cNvSpPr txBox="1"/>
          <p:nvPr/>
        </p:nvSpPr>
        <p:spPr>
          <a:xfrm>
            <a:off x="2651827" y="4297519"/>
            <a:ext cx="35790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</a:rPr>
              <a:t>The best constraints on HH signal strength and </a:t>
            </a:r>
            <a:r>
              <a:rPr lang="en-US" sz="1800" dirty="0" err="1">
                <a:solidFill>
                  <a:srgbClr val="FF0000"/>
                </a:solidFill>
              </a:rPr>
              <a:t>κ</a:t>
            </a:r>
            <a:r>
              <a:rPr lang="en-US" sz="1800" baseline="-25000" dirty="0" err="1">
                <a:solidFill>
                  <a:srgbClr val="FF0000"/>
                </a:solidFill>
              </a:rPr>
              <a:t>λ</a:t>
            </a:r>
            <a:r>
              <a:rPr lang="en-US" sz="1800" dirty="0">
                <a:solidFill>
                  <a:srgbClr val="FF0000"/>
                </a:solidFill>
              </a:rPr>
              <a:t> to date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A2654B7-6D05-F206-B08D-D07A1D007E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2591" y="4332333"/>
            <a:ext cx="716510" cy="57670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1092703-E6D4-8B70-F479-60CCC64F0A0D}"/>
              </a:ext>
            </a:extLst>
          </p:cNvPr>
          <p:cNvSpPr txBox="1"/>
          <p:nvPr/>
        </p:nvSpPr>
        <p:spPr>
          <a:xfrm>
            <a:off x="6794205" y="4509328"/>
            <a:ext cx="18288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u="sng" dirty="0">
                <a:solidFill>
                  <a:srgbClr val="0070C0"/>
                </a:solidFill>
                <a:effectLst/>
                <a:latin typeface="+mn-lt"/>
                <a:ea typeface="SimSun" panose="02010600030101010101" pitchFamily="2" charset="-122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arXiv:2211.01216</a:t>
            </a:r>
            <a:r>
              <a:rPr lang="en-US" dirty="0">
                <a:solidFill>
                  <a:srgbClr val="0070C0"/>
                </a:solidFill>
                <a:effectLst/>
                <a:latin typeface="+mn-lt"/>
              </a:rPr>
              <a:t> </a:t>
            </a:r>
            <a:endParaRPr lang="en-US" dirty="0">
              <a:solidFill>
                <a:srgbClr val="0070C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7931802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36DB28-0931-9C74-0744-B30FA3A2A8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E6DDB3-ABB1-2C1B-87EA-66EC908F90D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53</a:t>
            </a:fld>
            <a:endParaRPr lang="en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2275F5C-711C-FE10-1137-4BA6D2310A2E}"/>
              </a:ext>
            </a:extLst>
          </p:cNvPr>
          <p:cNvSpPr txBox="1">
            <a:spLocks/>
          </p:cNvSpPr>
          <p:nvPr/>
        </p:nvSpPr>
        <p:spPr>
          <a:xfrm>
            <a:off x="924605" y="839132"/>
            <a:ext cx="7190040" cy="3807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Char char="●"/>
              <a:defRPr sz="1800" b="0" i="0" u="none" strike="noStrike" cap="none">
                <a:solidFill>
                  <a:srgbClr val="03030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Presented the Yukawa couplings and self-coupling studies </a:t>
            </a:r>
            <a:r>
              <a:rPr lang="en-US" dirty="0">
                <a:latin typeface="+mn-lt"/>
                <a:sym typeface="Wingdings" pitchFamily="2" charset="2"/>
              </a:rPr>
              <a:t>based on the Run 2 dataset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  <a:sym typeface="Wingdings" pitchFamily="2" charset="2"/>
              </a:rPr>
              <a:t>The measurements are in line with the SM prediction, and the most stringent results achieved at ATLAS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The LHC Run 3</a:t>
            </a:r>
            <a:r>
              <a:rPr lang="zh-CN" altLang="en-US" dirty="0">
                <a:latin typeface="+mn-lt"/>
              </a:rPr>
              <a:t> </a:t>
            </a:r>
            <a:r>
              <a:rPr lang="en-US" altLang="zh-CN" dirty="0">
                <a:latin typeface="+mn-lt"/>
              </a:rPr>
              <a:t>is expected provide more room for exploring the Yukawa couplings and Higgs self-coupling</a:t>
            </a:r>
          </a:p>
          <a:p>
            <a:pPr lvl="1">
              <a:buFont typeface="Wingdings" pitchFamily="2" charset="2"/>
              <a:buChar char="Ø"/>
            </a:pPr>
            <a:r>
              <a:rPr lang="en-US" altLang="zh-CN" sz="1600" dirty="0">
                <a:solidFill>
                  <a:srgbClr val="030302"/>
                </a:solidFill>
                <a:latin typeface="+mn-lt"/>
              </a:rPr>
              <a:t>Possible evidence for </a:t>
            </a:r>
            <a:r>
              <a:rPr lang="en-US" sz="1600" dirty="0" err="1">
                <a:solidFill>
                  <a:srgbClr val="030302"/>
                </a:solidFill>
                <a:latin typeface="+mn-lt"/>
                <a:sym typeface="Wingdings" pitchFamily="2" charset="2"/>
              </a:rPr>
              <a:t>Hμμ</a:t>
            </a:r>
            <a:r>
              <a:rPr lang="en-US" sz="1600" dirty="0">
                <a:solidFill>
                  <a:srgbClr val="030302"/>
                </a:solidFill>
                <a:latin typeface="+mn-lt"/>
                <a:sym typeface="Wingdings" pitchFamily="2" charset="2"/>
              </a:rPr>
              <a:t> at ATLAS, observation combining ATLAS and CMS analyses</a:t>
            </a:r>
            <a:endParaRPr lang="en-US" altLang="zh-CN" sz="1600" dirty="0">
              <a:solidFill>
                <a:srgbClr val="030302"/>
              </a:solidFill>
              <a:latin typeface="+mn-lt"/>
            </a:endParaRPr>
          </a:p>
          <a:p>
            <a:endParaRPr lang="en-US" sz="1950" dirty="0">
              <a:latin typeface="+mn-lt"/>
            </a:endParaRPr>
          </a:p>
          <a:p>
            <a:endParaRPr lang="en-US" dirty="0">
              <a:latin typeface="+mn-lt"/>
              <a:sym typeface="Wingdings" pitchFamily="2" charset="2"/>
            </a:endParaRPr>
          </a:p>
          <a:p>
            <a:endParaRPr lang="en-US" dirty="0">
              <a:latin typeface="+mn-lt"/>
              <a:sym typeface="Wingdings" pitchFamily="2" charset="2"/>
            </a:endParaRPr>
          </a:p>
          <a:p>
            <a:endParaRPr lang="en-US" dirty="0"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A885A85-4F48-11D6-8B93-65781691DF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5013" y="3712790"/>
            <a:ext cx="3385348" cy="687649"/>
          </a:xfrm>
          <a:prstGeom prst="rect">
            <a:avLst/>
          </a:prstGeom>
        </p:spPr>
      </p:pic>
      <p:pic>
        <p:nvPicPr>
          <p:cNvPr id="7" name="Picture 2" descr="Stay tuned for some exciting news! — Finishline Creative Group, LLC">
            <a:extLst>
              <a:ext uri="{FF2B5EF4-FFF2-40B4-BE49-F238E27FC236}">
                <a16:creationId xmlns:a16="http://schemas.microsoft.com/office/drawing/2014/main" id="{83FB28E4-A16C-B00A-E39F-A7EC1D0435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3789" y="3411147"/>
            <a:ext cx="1712526" cy="1290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666277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2B954A-A878-52FB-F19E-7832814DD2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BC6645-EE64-F8F0-041A-52DE64CECA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2721DD-5079-F962-5BD1-2AE1BD7B7F4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54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93679192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2B5B3F-74C5-29AA-DEB3-A53022948E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2369BD-DCA4-F0F3-FAF3-6FD3D4873CA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55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80B3BEF-7DF9-E253-88BF-0EAF54B85A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2249" y="971275"/>
            <a:ext cx="5299501" cy="3813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9740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8599AF-0DF3-27B8-50A6-316514996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Signal and Background Modeling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B72DDB-793A-63EC-5947-F235004D06F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56</a:t>
            </a:fld>
            <a:endParaRPr lang="en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B6D78DA-E868-7199-957C-13EA1E4FF5FD}"/>
              </a:ext>
            </a:extLst>
          </p:cNvPr>
          <p:cNvSpPr txBox="1">
            <a:spLocks/>
          </p:cNvSpPr>
          <p:nvPr/>
        </p:nvSpPr>
        <p:spPr>
          <a:xfrm>
            <a:off x="393406" y="1055704"/>
            <a:ext cx="4934576" cy="3782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Char char="●"/>
              <a:defRPr sz="1800" b="0" i="0" u="none" strike="noStrike" cap="none">
                <a:solidFill>
                  <a:srgbClr val="03030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Total background includes resonant background (non-</a:t>
            </a:r>
            <a:r>
              <a:rPr lang="en-US" dirty="0" err="1">
                <a:latin typeface="+mn-lt"/>
              </a:rPr>
              <a:t>ttH</a:t>
            </a:r>
            <a:r>
              <a:rPr lang="en-US" dirty="0">
                <a:latin typeface="+mn-lt"/>
              </a:rPr>
              <a:t> Higgs) and continuum processes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Signal and resonant background modeled by the double-sided crystal ball functions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Continuum background modeled by one-parameter functions</a:t>
            </a:r>
          </a:p>
          <a:p>
            <a:pPr lvl="1">
              <a:buFont typeface="Wingdings" pitchFamily="2" charset="2"/>
              <a:buChar char="Ø"/>
            </a:pPr>
            <a:r>
              <a:rPr lang="en-US" sz="1650" dirty="0">
                <a:solidFill>
                  <a:srgbClr val="030302"/>
                </a:solidFill>
                <a:latin typeface="+mn-lt"/>
              </a:rPr>
              <a:t>Exponential function:</a:t>
            </a:r>
          </a:p>
          <a:p>
            <a:pPr lvl="1">
              <a:buFont typeface="Wingdings" pitchFamily="2" charset="2"/>
              <a:buChar char="Ø"/>
            </a:pPr>
            <a:r>
              <a:rPr lang="en-US" sz="1650" dirty="0">
                <a:solidFill>
                  <a:srgbClr val="030302"/>
                </a:solidFill>
                <a:latin typeface="+mn-lt"/>
              </a:rPr>
              <a:t>Power Law function: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B7561494-D018-012D-2104-CB8C7D23C5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740" y="891834"/>
            <a:ext cx="2704253" cy="2625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257E744-6C0E-75F4-EF27-980F28BFB6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6307" y="3366533"/>
            <a:ext cx="1451752" cy="3011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9380A28-4BB3-45CC-4378-BF2C81FC33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6307" y="3712637"/>
            <a:ext cx="1236678" cy="2903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F191678-1658-73EE-66B5-85E0AC84684E}"/>
              </a:ext>
            </a:extLst>
          </p:cNvPr>
          <p:cNvSpPr txBox="1"/>
          <p:nvPr/>
        </p:nvSpPr>
        <p:spPr>
          <a:xfrm>
            <a:off x="5643981" y="3442185"/>
            <a:ext cx="2512478" cy="1361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50" dirty="0">
                <a:solidFill>
                  <a:srgbClr val="0070C0"/>
                </a:solidFill>
              </a:rPr>
              <a:t>Choice based on </a:t>
            </a:r>
            <a:r>
              <a:rPr lang="en-US" sz="1650" dirty="0" err="1">
                <a:solidFill>
                  <a:srgbClr val="0070C0"/>
                </a:solidFill>
              </a:rPr>
              <a:t>tt</a:t>
            </a:r>
            <a:r>
              <a:rPr lang="en-US" sz="1650" dirty="0">
                <a:solidFill>
                  <a:srgbClr val="0070C0"/>
                </a:solidFill>
              </a:rPr>
              <a:t>𝛾𝛾 sample by applying stringent criteria on potential biases in the extracted signal yields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35D11DA-6A21-B295-9359-56000FEF247B}"/>
              </a:ext>
            </a:extLst>
          </p:cNvPr>
          <p:cNvCxnSpPr>
            <a:cxnSpLocks/>
          </p:cNvCxnSpPr>
          <p:nvPr/>
        </p:nvCxnSpPr>
        <p:spPr>
          <a:xfrm>
            <a:off x="4933336" y="3667637"/>
            <a:ext cx="710645" cy="0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965549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56B3B-5BD5-B79D-EF9A-59439CC818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Event Categorization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0BC021-A683-CDD1-CB9F-A200646DF8F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57</a:t>
            </a:fld>
            <a:endParaRPr lang="en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C3AEC4B-040A-B709-02F8-94AADD4798F6}"/>
              </a:ext>
            </a:extLst>
          </p:cNvPr>
          <p:cNvSpPr txBox="1">
            <a:spLocks/>
          </p:cNvSpPr>
          <p:nvPr/>
        </p:nvSpPr>
        <p:spPr>
          <a:xfrm>
            <a:off x="1372853" y="3412305"/>
            <a:ext cx="6398295" cy="1056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Char char="●"/>
              <a:defRPr sz="1800" b="0" i="0" u="none" strike="noStrike" cap="none">
                <a:solidFill>
                  <a:srgbClr val="03030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The boundaries are chosen to achieve a strong separation between CP-even and CP-odd signals, as well as a good sensitivity to </a:t>
            </a:r>
            <a:r>
              <a:rPr lang="en-US" dirty="0" err="1">
                <a:latin typeface="+mn-lt"/>
              </a:rPr>
              <a:t>ttH</a:t>
            </a:r>
            <a:r>
              <a:rPr lang="en-US" dirty="0">
                <a:latin typeface="+mn-lt"/>
              </a:rPr>
              <a:t> process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860F7AE-4D1E-D41A-7926-6CFF427336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5864" y="1318453"/>
            <a:ext cx="3313418" cy="195184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71CA1A5-3E2B-74D5-F00A-BA5134455B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4198" y="1310674"/>
            <a:ext cx="3278982" cy="1936161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2D83C32-25C5-1E0F-D886-EC9B08D18B3C}"/>
              </a:ext>
            </a:extLst>
          </p:cNvPr>
          <p:cNvSpPr txBox="1">
            <a:spLocks/>
          </p:cNvSpPr>
          <p:nvPr/>
        </p:nvSpPr>
        <p:spPr>
          <a:xfrm>
            <a:off x="1337105" y="856638"/>
            <a:ext cx="6398295" cy="1400685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Wingdings" charset="2"/>
              <a:buChar char="Ø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Wingdings" charset="2"/>
              <a:buChar char="v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rgbClr val="030302"/>
                </a:solidFill>
              </a:rPr>
              <a:t>Categorization is done in Had and </a:t>
            </a:r>
            <a:r>
              <a:rPr lang="en-US" sz="1800" dirty="0" err="1">
                <a:solidFill>
                  <a:srgbClr val="030302"/>
                </a:solidFill>
              </a:rPr>
              <a:t>Lep</a:t>
            </a:r>
            <a:r>
              <a:rPr lang="en-US" sz="1800" dirty="0">
                <a:solidFill>
                  <a:srgbClr val="030302"/>
                </a:solidFill>
              </a:rPr>
              <a:t> regions separately</a:t>
            </a:r>
          </a:p>
        </p:txBody>
      </p:sp>
    </p:spTree>
    <p:extLst>
      <p:ext uri="{BB962C8B-B14F-4D97-AF65-F5344CB8AC3E}">
        <p14:creationId xmlns:p14="http://schemas.microsoft.com/office/powerpoint/2010/main" val="213687702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50DB59-6999-4B37-FDAD-DCA97E002A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B9070E-D63F-8A82-EB56-1FEFDC876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05BE3-BDB9-4842-A89E-8BFC729E306F}" type="slidenum">
              <a:rPr lang="en-US" smtClean="0"/>
              <a:t>58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1418BAF-CD85-0665-A67C-E340B6B404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884" y="1248390"/>
            <a:ext cx="3983158" cy="29277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70C7272-ED82-1ED5-2CD9-B0A6F67A5E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3960" y="1248390"/>
            <a:ext cx="4187051" cy="303653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B1E94AA-8CFB-396D-D646-CB7CC0EBB410}"/>
              </a:ext>
            </a:extLst>
          </p:cNvPr>
          <p:cNvSpPr txBox="1"/>
          <p:nvPr/>
        </p:nvSpPr>
        <p:spPr>
          <a:xfrm>
            <a:off x="1244009" y="1903228"/>
            <a:ext cx="914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CP even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BE05881-9102-4688-53D4-5AAD0E2390DF}"/>
              </a:ext>
            </a:extLst>
          </p:cNvPr>
          <p:cNvSpPr txBox="1"/>
          <p:nvPr/>
        </p:nvSpPr>
        <p:spPr>
          <a:xfrm>
            <a:off x="5479311" y="1903228"/>
            <a:ext cx="914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CP odd</a:t>
            </a:r>
          </a:p>
        </p:txBody>
      </p:sp>
    </p:spTree>
    <p:extLst>
      <p:ext uri="{BB962C8B-B14F-4D97-AF65-F5344CB8AC3E}">
        <p14:creationId xmlns:p14="http://schemas.microsoft.com/office/powerpoint/2010/main" val="155106607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43713D-C020-EB4C-AAE8-51B5C0C7B7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00C03E-C70D-A34E-98F5-F68FDC1092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05BE3-BDB9-4842-A89E-8BFC729E306F}" type="slidenum">
              <a:rPr lang="en-US" smtClean="0"/>
              <a:t>59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ACDB263-1C1F-8649-A562-4BB127CFFE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9991" y="852724"/>
            <a:ext cx="5460206" cy="3763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7536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CFBC99-63FE-F190-7EF5-2BC1601B2D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126230"/>
            <a:ext cx="8520600" cy="707400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+mj-lt"/>
              </a:rPr>
              <a:t>Standard Model</a:t>
            </a:r>
            <a:endParaRPr lang="en-US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2A2210-E805-13E7-8D82-5FB841AEB8E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6</a:t>
            </a:fld>
            <a:endParaRPr lang="en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AFE57EEC-2217-5A87-FF0C-978546828F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8604" y="802844"/>
            <a:ext cx="3587795" cy="3374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CCC1791-4B82-2E59-08B5-FA0A471CF549}"/>
              </a:ext>
            </a:extLst>
          </p:cNvPr>
          <p:cNvSpPr txBox="1">
            <a:spLocks/>
          </p:cNvSpPr>
          <p:nvPr/>
        </p:nvSpPr>
        <p:spPr>
          <a:xfrm>
            <a:off x="727600" y="820298"/>
            <a:ext cx="3707083" cy="364429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Wingdings" charset="2"/>
              <a:buChar char="Ø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Wingdings" charset="2"/>
              <a:buChar char="v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rgbClr val="030302"/>
                </a:solidFill>
              </a:rPr>
              <a:t>A theoretical framework to describe the elementary particles and their interactions</a:t>
            </a:r>
          </a:p>
          <a:p>
            <a:pPr>
              <a:buFont typeface="Arial" charset="0"/>
              <a:buChar char="•"/>
            </a:pPr>
            <a:r>
              <a:rPr lang="en-US" sz="1800" dirty="0">
                <a:solidFill>
                  <a:srgbClr val="030302"/>
                </a:solidFill>
              </a:rPr>
              <a:t>The cornerstones of the SM:</a:t>
            </a:r>
          </a:p>
          <a:p>
            <a:pPr lvl="1"/>
            <a:r>
              <a:rPr lang="en-US" sz="1600" dirty="0">
                <a:solidFill>
                  <a:srgbClr val="0070C0"/>
                </a:solidFill>
              </a:rPr>
              <a:t>Gauge invariance </a:t>
            </a:r>
            <a:r>
              <a:rPr lang="en-US" sz="1600" dirty="0">
                <a:solidFill>
                  <a:srgbClr val="030302"/>
                </a:solidFill>
              </a:rPr>
              <a:t>(based on SU(3)⨉SU(2)⨉U(1)): depicting strong and electroweak interactions</a:t>
            </a:r>
          </a:p>
          <a:p>
            <a:pPr lvl="1"/>
            <a:r>
              <a:rPr lang="en-US" sz="1600" dirty="0">
                <a:solidFill>
                  <a:srgbClr val="0070C0"/>
                </a:solidFill>
              </a:rPr>
              <a:t>Higgs mechanism</a:t>
            </a:r>
            <a:r>
              <a:rPr lang="en-US" sz="1600" dirty="0">
                <a:solidFill>
                  <a:srgbClr val="030302"/>
                </a:solidFill>
              </a:rPr>
              <a:t>: trigger the EWSB; </a:t>
            </a:r>
            <a:r>
              <a:rPr lang="en-US" sz="1600" dirty="0">
                <a:solidFill>
                  <a:srgbClr val="FF0000"/>
                </a:solidFill>
              </a:rPr>
              <a:t>W, Z bosons and fermions acquire masses through EWSB</a:t>
            </a:r>
            <a:r>
              <a:rPr lang="en-US" sz="1600" dirty="0">
                <a:solidFill>
                  <a:srgbClr val="030302"/>
                </a:solidFill>
              </a:rPr>
              <a:t>; predicts the Higgs boson</a:t>
            </a:r>
          </a:p>
          <a:p>
            <a:pPr>
              <a:buFont typeface="Arial" charset="0"/>
              <a:buChar char="•"/>
            </a:pPr>
            <a:endParaRPr lang="en-US" sz="2100" dirty="0"/>
          </a:p>
          <a:p>
            <a:pPr lvl="1"/>
            <a:endParaRPr lang="en-US" sz="1800" dirty="0"/>
          </a:p>
          <a:p>
            <a:endParaRPr lang="en-US" sz="2100" dirty="0"/>
          </a:p>
        </p:txBody>
      </p:sp>
      <p:pic>
        <p:nvPicPr>
          <p:cNvPr id="9" name="Picture 2" descr="Englert, Higgs win 2013 Nobel Physics Prize | News | DW | 08.10.2013">
            <a:extLst>
              <a:ext uri="{FF2B5EF4-FFF2-40B4-BE49-F238E27FC236}">
                <a16:creationId xmlns:a16="http://schemas.microsoft.com/office/drawing/2014/main" id="{199BE161-B408-E43C-0F7C-E3E58097F8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0463" y="4338351"/>
            <a:ext cx="1098686" cy="618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1F8F117-F5C3-1CAA-FA2D-6A55666605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2501" y="4480384"/>
            <a:ext cx="403710" cy="39725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D2A2186-2363-1AF9-90BB-B50E612A1A2F}"/>
              </a:ext>
            </a:extLst>
          </p:cNvPr>
          <p:cNvSpPr/>
          <p:nvPr/>
        </p:nvSpPr>
        <p:spPr>
          <a:xfrm>
            <a:off x="2065222" y="4480384"/>
            <a:ext cx="3104710" cy="338554"/>
          </a:xfrm>
          <a:prstGeom prst="rect">
            <a:avLst/>
          </a:prstGeom>
          <a:ln w="254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070C0"/>
                </a:solidFill>
              </a:rPr>
              <a:t>Higgs boson discovered in 2012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4751EA2-6000-C8DE-0B7E-F30C93B9D1E2}"/>
              </a:ext>
            </a:extLst>
          </p:cNvPr>
          <p:cNvSpPr txBox="1"/>
          <p:nvPr/>
        </p:nvSpPr>
        <p:spPr>
          <a:xfrm>
            <a:off x="7026211" y="4536259"/>
            <a:ext cx="146905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0070C0"/>
                </a:solidFill>
              </a:rPr>
              <a:t>[Nobel Prize in 2013]</a:t>
            </a:r>
          </a:p>
        </p:txBody>
      </p:sp>
    </p:spTree>
    <p:extLst>
      <p:ext uri="{BB962C8B-B14F-4D97-AF65-F5344CB8AC3E}">
        <p14:creationId xmlns:p14="http://schemas.microsoft.com/office/powerpoint/2010/main" val="353652262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9D094-F07E-7A38-0455-FB412121F4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0E9088-2B24-F206-5BE1-83735A681F7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60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BAEF11-9975-9337-8CA1-F3C9D9032F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4009" y="1197482"/>
            <a:ext cx="4539216" cy="80566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F8986A2-959C-9268-D543-445D9BD412B6}"/>
              </a:ext>
            </a:extLst>
          </p:cNvPr>
          <p:cNvSpPr txBox="1"/>
          <p:nvPr/>
        </p:nvSpPr>
        <p:spPr>
          <a:xfrm>
            <a:off x="6145618" y="1350471"/>
            <a:ext cx="190322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  <a:effectLst/>
                <a:latin typeface="Helvetica" pitchFamily="2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JHEP 04 (2014) 004 </a:t>
            </a:r>
            <a:endParaRPr lang="en-US" dirty="0">
              <a:solidFill>
                <a:srgbClr val="0070C0"/>
              </a:solidFill>
              <a:effectLst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9EC8BE8-EFBD-46AB-E51E-2E0A4FC5A7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5852" y="2193699"/>
            <a:ext cx="3597413" cy="26663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064EC2A-2D68-39EA-B0CB-6C1C220459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0899" y="2226936"/>
            <a:ext cx="3583925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17308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442065-AA0C-2A49-A069-8900FEED90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H</a:t>
            </a:r>
            <a:r>
              <a:rPr lang="en-US" dirty="0" err="1">
                <a:sym typeface="Wingdings" pitchFamily="2" charset="2"/>
              </a:rPr>
              <a:t>μμ</a:t>
            </a:r>
            <a:r>
              <a:rPr lang="en-US" dirty="0">
                <a:sym typeface="Wingdings" pitchFamily="2" charset="2"/>
              </a:rPr>
              <a:t>: FSR Recovery</a:t>
            </a:r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3E4305F-A7DB-C04B-A8E7-9C72DC57A4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78201" y="1206303"/>
            <a:ext cx="3179658" cy="2183621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70373A-D630-694E-9A1C-377A457DBF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05BE3-BDB9-4842-A89E-8BFC729E306F}" type="slidenum">
              <a:rPr lang="en-US" smtClean="0"/>
              <a:t>61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1861A66-79F6-374C-83A0-8CA936B8CF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1584" y="1206303"/>
            <a:ext cx="3234707" cy="2183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14630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22000-8E21-0E8F-C9EC-A6225D7EE0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ttH</a:t>
            </a:r>
            <a:r>
              <a:rPr lang="en-US" dirty="0"/>
              <a:t> Categorization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12BA9B-2686-0CBB-675C-1EEB67C0CD3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62</a:t>
            </a:fld>
            <a:endParaRPr lang="en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1D45C11-7673-7804-E874-94C4BAF079F8}"/>
              </a:ext>
            </a:extLst>
          </p:cNvPr>
          <p:cNvSpPr txBox="1">
            <a:spLocks/>
          </p:cNvSpPr>
          <p:nvPr/>
        </p:nvSpPr>
        <p:spPr>
          <a:xfrm>
            <a:off x="627321" y="845899"/>
            <a:ext cx="4491434" cy="38417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Char char="●"/>
              <a:defRPr sz="1800" b="0" i="0" u="none" strike="noStrike" cap="none">
                <a:solidFill>
                  <a:srgbClr val="03030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Target semi/dileptonic decays of the top pair </a:t>
            </a:r>
          </a:p>
          <a:p>
            <a:pPr lvl="1">
              <a:buFont typeface="Wingdings" pitchFamily="2" charset="2"/>
              <a:buChar char="Ø"/>
            </a:pPr>
            <a:r>
              <a:rPr lang="en-US" sz="1600" dirty="0">
                <a:solidFill>
                  <a:srgbClr val="030302"/>
                </a:solidFill>
                <a:latin typeface="+mn-lt"/>
              </a:rPr>
              <a:t>Requiring </a:t>
            </a:r>
            <a:r>
              <a:rPr lang="zh-CN" altLang="en-US" sz="1600" dirty="0">
                <a:solidFill>
                  <a:srgbClr val="030302"/>
                </a:solidFill>
                <a:latin typeface="+mn-lt"/>
              </a:rPr>
              <a:t>≥</a:t>
            </a:r>
            <a:r>
              <a:rPr lang="en-US" altLang="zh-CN" sz="1600" dirty="0">
                <a:solidFill>
                  <a:srgbClr val="030302"/>
                </a:solidFill>
                <a:latin typeface="+mn-lt"/>
              </a:rPr>
              <a:t>1</a:t>
            </a:r>
            <a:r>
              <a:rPr lang="zh-CN" altLang="en-US" sz="1600" dirty="0">
                <a:solidFill>
                  <a:srgbClr val="030302"/>
                </a:solidFill>
                <a:latin typeface="+mn-lt"/>
              </a:rPr>
              <a:t> </a:t>
            </a:r>
            <a:r>
              <a:rPr lang="en-US" sz="1600" dirty="0">
                <a:solidFill>
                  <a:srgbClr val="030302"/>
                </a:solidFill>
                <a:latin typeface="+mn-lt"/>
              </a:rPr>
              <a:t>extra e/</a:t>
            </a:r>
            <a:r>
              <a:rPr lang="en-US" sz="1600" dirty="0" err="1">
                <a:solidFill>
                  <a:srgbClr val="030302"/>
                </a:solidFill>
                <a:latin typeface="+mn-lt"/>
              </a:rPr>
              <a:t>μ</a:t>
            </a:r>
            <a:r>
              <a:rPr lang="en-US" sz="1600" dirty="0">
                <a:solidFill>
                  <a:srgbClr val="030302"/>
                </a:solidFill>
                <a:latin typeface="+mn-lt"/>
              </a:rPr>
              <a:t> and </a:t>
            </a:r>
            <a:r>
              <a:rPr lang="zh-CN" altLang="en-US" sz="1600" dirty="0">
                <a:solidFill>
                  <a:srgbClr val="030302"/>
                </a:solidFill>
                <a:latin typeface="+mn-lt"/>
              </a:rPr>
              <a:t>≥</a:t>
            </a:r>
            <a:r>
              <a:rPr lang="en-US" altLang="zh-CN" sz="1600" dirty="0">
                <a:solidFill>
                  <a:srgbClr val="030302"/>
                </a:solidFill>
                <a:latin typeface="+mn-lt"/>
              </a:rPr>
              <a:t>1 </a:t>
            </a:r>
            <a:r>
              <a:rPr lang="en-US" sz="1600" dirty="0">
                <a:solidFill>
                  <a:srgbClr val="030302"/>
                </a:solidFill>
                <a:latin typeface="+mn-lt"/>
              </a:rPr>
              <a:t>b-tagged jet </a:t>
            </a:r>
          </a:p>
          <a:p>
            <a:pPr lvl="1">
              <a:buFont typeface="Wingdings" pitchFamily="2" charset="2"/>
              <a:buChar char="Ø"/>
            </a:pPr>
            <a:r>
              <a:rPr lang="en-US" sz="1600" dirty="0">
                <a:solidFill>
                  <a:srgbClr val="030302"/>
                </a:solidFill>
                <a:latin typeface="+mn-lt"/>
              </a:rPr>
              <a:t>Two highest-</a:t>
            </a:r>
            <a:r>
              <a:rPr lang="en-US" sz="1600" dirty="0" err="1">
                <a:solidFill>
                  <a:srgbClr val="030302"/>
                </a:solidFill>
                <a:latin typeface="+mn-lt"/>
              </a:rPr>
              <a:t>p</a:t>
            </a:r>
            <a:r>
              <a:rPr lang="en-US" sz="1600" baseline="-25000" dirty="0" err="1">
                <a:solidFill>
                  <a:srgbClr val="030302"/>
                </a:solidFill>
                <a:latin typeface="+mn-lt"/>
              </a:rPr>
              <a:t>T</a:t>
            </a:r>
            <a:r>
              <a:rPr lang="en-US" sz="1600" dirty="0">
                <a:solidFill>
                  <a:srgbClr val="030302"/>
                </a:solidFill>
                <a:latin typeface="+mn-lt"/>
              </a:rPr>
              <a:t> muons with opposite charge as the Higgs candidate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BDT trained to distinguish </a:t>
            </a:r>
            <a:r>
              <a:rPr lang="en-US" dirty="0" err="1">
                <a:latin typeface="+mn-lt"/>
              </a:rPr>
              <a:t>ttH</a:t>
            </a:r>
            <a:r>
              <a:rPr lang="en-US" dirty="0">
                <a:latin typeface="+mn-lt"/>
              </a:rPr>
              <a:t> signal from all backgrounds (ttbar, </a:t>
            </a:r>
            <a:r>
              <a:rPr lang="en-US" dirty="0" err="1">
                <a:latin typeface="+mn-lt"/>
              </a:rPr>
              <a:t>ttZ</a:t>
            </a:r>
            <a:r>
              <a:rPr lang="en-US" dirty="0">
                <a:latin typeface="+mn-lt"/>
              </a:rPr>
              <a:t>, </a:t>
            </a:r>
            <a:r>
              <a:rPr lang="en-US" dirty="0" err="1">
                <a:latin typeface="+mn-lt"/>
              </a:rPr>
              <a:t>diboson</a:t>
            </a:r>
            <a:r>
              <a:rPr lang="en-US" dirty="0">
                <a:latin typeface="+mn-lt"/>
              </a:rPr>
              <a:t>, </a:t>
            </a:r>
            <a:r>
              <a:rPr lang="en-US" dirty="0" err="1">
                <a:latin typeface="+mn-lt"/>
              </a:rPr>
              <a:t>etc</a:t>
            </a:r>
            <a:r>
              <a:rPr lang="en-US" dirty="0">
                <a:latin typeface="+mn-lt"/>
              </a:rPr>
              <a:t>)</a:t>
            </a:r>
          </a:p>
          <a:p>
            <a:pPr lvl="1">
              <a:buFont typeface="Wingdings" pitchFamily="2" charset="2"/>
              <a:buChar char="Ø"/>
            </a:pPr>
            <a:r>
              <a:rPr lang="en-US" sz="1600" dirty="0">
                <a:solidFill>
                  <a:srgbClr val="030302"/>
                </a:solidFill>
                <a:latin typeface="+mn-lt"/>
              </a:rPr>
              <a:t>Training variables: </a:t>
            </a:r>
            <a:r>
              <a:rPr lang="en-US" sz="1600" dirty="0" err="1">
                <a:solidFill>
                  <a:srgbClr val="030302"/>
                </a:solidFill>
                <a:latin typeface="+mn-lt"/>
              </a:rPr>
              <a:t>p</a:t>
            </a:r>
            <a:r>
              <a:rPr lang="en-US" sz="1600" baseline="-25000" dirty="0" err="1">
                <a:solidFill>
                  <a:srgbClr val="030302"/>
                </a:solidFill>
                <a:latin typeface="+mn-lt"/>
              </a:rPr>
              <a:t>T</a:t>
            </a:r>
            <a:r>
              <a:rPr lang="en-US" sz="1600" dirty="0">
                <a:solidFill>
                  <a:srgbClr val="030302"/>
                </a:solidFill>
                <a:latin typeface="+mn-lt"/>
              </a:rPr>
              <a:t> of e/</a:t>
            </a:r>
            <a:r>
              <a:rPr lang="el-GR" sz="1600" dirty="0">
                <a:solidFill>
                  <a:srgbClr val="030302"/>
                </a:solidFill>
                <a:latin typeface="+mn-lt"/>
              </a:rPr>
              <a:t>μ</a:t>
            </a:r>
            <a:r>
              <a:rPr lang="en-US" sz="1600" dirty="0">
                <a:solidFill>
                  <a:srgbClr val="030302"/>
                </a:solidFill>
                <a:latin typeface="+mn-lt"/>
              </a:rPr>
              <a:t>, invariant masses of leptons/tops, as well as jet and b-jet multiplicities, and H</a:t>
            </a:r>
            <a:r>
              <a:rPr lang="en-US" sz="1600" baseline="-25000" dirty="0">
                <a:solidFill>
                  <a:srgbClr val="030302"/>
                </a:solidFill>
                <a:latin typeface="+mn-lt"/>
              </a:rPr>
              <a:t>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A2E4A9-C39C-8D3F-E315-B315889940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8035" y="812777"/>
            <a:ext cx="2400300" cy="1824457"/>
          </a:xfrm>
          <a:prstGeom prst="rect">
            <a:avLst/>
          </a:prstGeom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70E677DF-B723-F8C4-5825-94BD1C154A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4655" y="2614614"/>
            <a:ext cx="2905630" cy="2136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CF786B3-C511-B59B-3B0F-4103B7B3BC59}"/>
              </a:ext>
            </a:extLst>
          </p:cNvPr>
          <p:cNvSpPr txBox="1"/>
          <p:nvPr/>
        </p:nvSpPr>
        <p:spPr>
          <a:xfrm>
            <a:off x="6040461" y="2971025"/>
            <a:ext cx="9300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70C0"/>
                </a:solidFill>
              </a:rPr>
              <a:t>After cut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2EF5956-FAEE-3687-54F2-9D8F6214CBE3}"/>
              </a:ext>
            </a:extLst>
          </p:cNvPr>
          <p:cNvSpPr txBox="1"/>
          <p:nvPr/>
        </p:nvSpPr>
        <p:spPr>
          <a:xfrm>
            <a:off x="6505492" y="1621689"/>
            <a:ext cx="9598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70C0"/>
                </a:solidFill>
              </a:rPr>
              <a:t>1 </a:t>
            </a:r>
            <a:r>
              <a:rPr lang="en-US" sz="1200" dirty="0" err="1">
                <a:solidFill>
                  <a:srgbClr val="0070C0"/>
                </a:solidFill>
              </a:rPr>
              <a:t>ttH</a:t>
            </a:r>
            <a:r>
              <a:rPr lang="en-US" sz="1200" dirty="0">
                <a:solidFill>
                  <a:srgbClr val="0070C0"/>
                </a:solidFill>
              </a:rPr>
              <a:t> Cate.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EAA263E-C5AE-2CC2-4314-33F7BD1D44E5}"/>
              </a:ext>
            </a:extLst>
          </p:cNvPr>
          <p:cNvCxnSpPr/>
          <p:nvPr/>
        </p:nvCxnSpPr>
        <p:spPr>
          <a:xfrm>
            <a:off x="6409962" y="2025087"/>
            <a:ext cx="767015" cy="0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03425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6C7C76-59ED-9747-A6BF-9E0769B52C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Categorization Performance (1)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604558-D744-FD4D-80BF-61635CBC3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05BE3-BDB9-4842-A89E-8BFC729E306F}" type="slidenum">
              <a:rPr lang="en-US" smtClean="0"/>
              <a:t>63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4C752C4-5317-4148-B7BC-DCDF94C318F8}"/>
              </a:ext>
            </a:extLst>
          </p:cNvPr>
          <p:cNvSpPr txBox="1"/>
          <p:nvPr/>
        </p:nvSpPr>
        <p:spPr>
          <a:xfrm>
            <a:off x="2041377" y="4111051"/>
            <a:ext cx="582774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50" dirty="0">
                <a:solidFill>
                  <a:srgbClr val="0070C0"/>
                </a:solidFill>
              </a:rPr>
              <a:t>Calculated in the 120-130GeV region</a:t>
            </a:r>
          </a:p>
          <a:p>
            <a:r>
              <a:rPr lang="en-US" sz="1650" dirty="0">
                <a:solidFill>
                  <a:srgbClr val="0070C0"/>
                </a:solidFill>
              </a:rPr>
              <a:t>Major sensitive ones are VBF, </a:t>
            </a:r>
            <a:r>
              <a:rPr lang="en-US" sz="1650" dirty="0" err="1">
                <a:solidFill>
                  <a:srgbClr val="0070C0"/>
                </a:solidFill>
              </a:rPr>
              <a:t>ggF</a:t>
            </a:r>
            <a:r>
              <a:rPr lang="en-US" sz="1650" dirty="0">
                <a:solidFill>
                  <a:srgbClr val="0070C0"/>
                </a:solidFill>
              </a:rPr>
              <a:t> 2-jet and 1-jet categories</a:t>
            </a:r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52E10BA2-64F8-454E-96DE-A2EAD83856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353" y="842998"/>
            <a:ext cx="5898985" cy="3257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783655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0BD21D-A31E-A34A-8F88-C93D0C732F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Categorization Performance (2)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4F1A9F-CE18-6842-B2AB-D177E65467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05BE3-BDB9-4842-A89E-8BFC729E306F}" type="slidenum">
              <a:rPr lang="en-US" smtClean="0"/>
              <a:t>64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C38AB18-1A53-E64C-9F8E-F8807B2C63E4}"/>
              </a:ext>
            </a:extLst>
          </p:cNvPr>
          <p:cNvSpPr txBox="1"/>
          <p:nvPr/>
        </p:nvSpPr>
        <p:spPr>
          <a:xfrm>
            <a:off x="5486652" y="1557064"/>
            <a:ext cx="2456325" cy="2377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650" dirty="0">
                <a:solidFill>
                  <a:srgbClr val="0070C0"/>
                </a:solidFill>
              </a:rPr>
              <a:t>Signal decomposition by production mode in each category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endParaRPr lang="en-US" sz="1650" dirty="0">
              <a:solidFill>
                <a:srgbClr val="0070C0"/>
              </a:solidFill>
            </a:endParaRP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650" dirty="0">
                <a:solidFill>
                  <a:srgbClr val="0070C0"/>
                </a:solidFill>
              </a:rPr>
              <a:t>The categories show high purity in their targeted production modes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endParaRPr lang="en-US" sz="1650" dirty="0">
              <a:solidFill>
                <a:srgbClr val="0070C0"/>
              </a:solidFill>
            </a:endParaRPr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94ECBFD5-EB84-8E40-9F4B-9EAE1D6D70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115" y="797641"/>
            <a:ext cx="4069103" cy="3911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268833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H</a:t>
            </a:r>
            <a:r>
              <a:rPr lang="en-US" dirty="0" err="1">
                <a:sym typeface="Wingdings" pitchFamily="2" charset="2"/>
              </a:rPr>
              <a:t>μμ</a:t>
            </a:r>
            <a:r>
              <a:rPr lang="en-US" dirty="0">
                <a:sym typeface="Wingdings" pitchFamily="2" charset="2"/>
              </a:rPr>
              <a:t>: </a:t>
            </a:r>
            <a:r>
              <a:rPr lang="en-US" dirty="0"/>
              <a:t>Background Model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58537" y="851510"/>
            <a:ext cx="6398295" cy="3854539"/>
          </a:xfrm>
        </p:spPr>
        <p:txBody>
          <a:bodyPr>
            <a:normAutofit lnSpcReduction="10000"/>
          </a:bodyPr>
          <a:lstStyle/>
          <a:p>
            <a:r>
              <a:rPr lang="en-US" sz="1950" dirty="0"/>
              <a:t>A “</a:t>
            </a:r>
            <a:r>
              <a:rPr lang="en-US" sz="1950" dirty="0">
                <a:solidFill>
                  <a:srgbClr val="FF0000"/>
                </a:solidFill>
              </a:rPr>
              <a:t>core function</a:t>
            </a:r>
            <a:r>
              <a:rPr lang="en-US" sz="1950" dirty="0"/>
              <a:t>”</a:t>
            </a:r>
            <a:r>
              <a:rPr lang="en-US" sz="1950" dirty="0">
                <a:solidFill>
                  <a:srgbClr val="7030A0"/>
                </a:solidFill>
              </a:rPr>
              <a:t> </a:t>
            </a:r>
            <a:r>
              <a:rPr lang="en-US" sz="1950" dirty="0"/>
              <a:t>multiplied by an “</a:t>
            </a:r>
            <a:r>
              <a:rPr lang="en-US" sz="1950" dirty="0">
                <a:solidFill>
                  <a:srgbClr val="FF0000"/>
                </a:solidFill>
              </a:rPr>
              <a:t>empirical function</a:t>
            </a:r>
            <a:r>
              <a:rPr lang="en-US" sz="1950" dirty="0"/>
              <a:t>”</a:t>
            </a:r>
            <a:r>
              <a:rPr lang="en-US" sz="1950" dirty="0">
                <a:solidFill>
                  <a:srgbClr val="7030A0"/>
                </a:solidFill>
              </a:rPr>
              <a:t> </a:t>
            </a:r>
            <a:r>
              <a:rPr lang="en-US" sz="1950" dirty="0"/>
              <a:t>is used to model the background shape</a:t>
            </a:r>
          </a:p>
          <a:p>
            <a:pPr lvl="1">
              <a:buFont typeface="Wingdings" pitchFamily="2" charset="2"/>
              <a:buChar char="Ø"/>
            </a:pPr>
            <a:r>
              <a:rPr lang="en-US" sz="1650" dirty="0">
                <a:solidFill>
                  <a:srgbClr val="FF0000"/>
                </a:solidFill>
              </a:rPr>
              <a:t>Core function</a:t>
            </a:r>
            <a:r>
              <a:rPr lang="en-US" sz="1650" dirty="0">
                <a:solidFill>
                  <a:srgbClr val="7030A0"/>
                </a:solidFill>
              </a:rPr>
              <a:t> </a:t>
            </a:r>
            <a:r>
              <a:rPr lang="en-US" sz="1650" dirty="0"/>
              <a:t>is a LO DY line-shape convoluted with a Gaussian function mimicking detector mass resolution effects</a:t>
            </a:r>
          </a:p>
          <a:p>
            <a:pPr lvl="1">
              <a:buFont typeface="Wingdings" pitchFamily="2" charset="2"/>
              <a:buChar char="Ø"/>
            </a:pPr>
            <a:r>
              <a:rPr lang="en-US" sz="1650" dirty="0">
                <a:solidFill>
                  <a:srgbClr val="FF0000"/>
                </a:solidFill>
              </a:rPr>
              <a:t>Empirical function</a:t>
            </a:r>
            <a:r>
              <a:rPr lang="en-US" sz="1650" dirty="0">
                <a:solidFill>
                  <a:srgbClr val="7030A0"/>
                </a:solidFill>
              </a:rPr>
              <a:t> </a:t>
            </a:r>
            <a:r>
              <a:rPr lang="en-US" sz="1650" dirty="0"/>
              <a:t>is used to correct for distortions of the mass shape and smaller background</a:t>
            </a:r>
          </a:p>
          <a:p>
            <a:pPr lvl="2"/>
            <a:r>
              <a:rPr lang="en-US" dirty="0"/>
              <a:t>Power law function: </a:t>
            </a:r>
          </a:p>
          <a:p>
            <a:pPr lvl="2"/>
            <a:r>
              <a:rPr lang="en-US" dirty="0" err="1"/>
              <a:t>Epoly</a:t>
            </a:r>
            <a:r>
              <a:rPr lang="en-US" dirty="0"/>
              <a:t> function: </a:t>
            </a:r>
          </a:p>
          <a:p>
            <a:r>
              <a:rPr lang="en-US" sz="1950" dirty="0"/>
              <a:t>Spurious signal (SS) uncertainty: derived by using S+B PDF to fit the pure background templates</a:t>
            </a:r>
          </a:p>
          <a:p>
            <a:pPr lvl="1"/>
            <a:r>
              <a:rPr lang="en-US" sz="1650" dirty="0"/>
              <a:t>Fast-simulation DY used for </a:t>
            </a:r>
            <a:r>
              <a:rPr lang="en-US" sz="1650" dirty="0" err="1"/>
              <a:t>ggF</a:t>
            </a:r>
            <a:r>
              <a:rPr lang="en-US" sz="1650" dirty="0"/>
              <a:t>/VBF categories, while full-sim non-DY bkg. samples used for VH/</a:t>
            </a:r>
            <a:r>
              <a:rPr lang="en-US" sz="1650" dirty="0" err="1"/>
              <a:t>ttH</a:t>
            </a:r>
            <a:r>
              <a:rPr lang="en-US" sz="1650" dirty="0"/>
              <a:t> categories</a:t>
            </a:r>
          </a:p>
          <a:p>
            <a:pPr lvl="1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05BE3-BDB9-4842-A89E-8BFC729E306F}" type="slidenum">
              <a:rPr lang="en-US" smtClean="0"/>
              <a:t>65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9921" y="2556472"/>
            <a:ext cx="2071819" cy="30119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3109" y="2913645"/>
            <a:ext cx="2536709" cy="235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03389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FA22C-8E42-9E44-9582-C9D3E083FA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Background Model Selection Criteria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12B2B2-B308-2045-8E8C-5C30BCB91A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58537" y="975161"/>
            <a:ext cx="6510582" cy="3715222"/>
          </a:xfrm>
        </p:spPr>
        <p:txBody>
          <a:bodyPr/>
          <a:lstStyle/>
          <a:p>
            <a:r>
              <a:rPr lang="en-US" dirty="0"/>
              <a:t>P(𝝌2) &gt; 1% for background only fits with</a:t>
            </a:r>
          </a:p>
          <a:p>
            <a:pPr lvl="1"/>
            <a:r>
              <a:rPr lang="en-US" dirty="0"/>
              <a:t>Data sideband</a:t>
            </a:r>
          </a:p>
          <a:p>
            <a:pPr lvl="1"/>
            <a:r>
              <a:rPr lang="en-US" dirty="0"/>
              <a:t>Full simulation </a:t>
            </a:r>
          </a:p>
          <a:p>
            <a:pPr lvl="1"/>
            <a:r>
              <a:rPr lang="en-US" dirty="0"/>
              <a:t>Fast simulation (before and after </a:t>
            </a:r>
          </a:p>
          <a:p>
            <a:pPr marL="342900" lvl="1" indent="0">
              <a:buNone/>
            </a:pPr>
            <a:r>
              <a:rPr lang="en-US" dirty="0"/>
              <a:t>    reweighing to the data sidebands) </a:t>
            </a:r>
          </a:p>
          <a:p>
            <a:r>
              <a:rPr lang="en-US" dirty="0"/>
              <a:t>SS within 20% of the signal statistical </a:t>
            </a:r>
            <a:r>
              <a:rPr lang="en-US" dirty="0" err="1"/>
              <a:t>unc</a:t>
            </a:r>
            <a:r>
              <a:rPr lang="en-US" dirty="0"/>
              <a:t>. normalized to data statistics</a:t>
            </a:r>
          </a:p>
          <a:p>
            <a:r>
              <a:rPr lang="en-US" dirty="0"/>
              <a:t>Smallest degree of freedom</a:t>
            </a:r>
          </a:p>
          <a:p>
            <a:r>
              <a:rPr lang="en-US" dirty="0"/>
              <a:t>Smallest SS value</a:t>
            </a:r>
          </a:p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E623B4-6E16-2E43-88E0-EEFB4A30E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05BE3-BDB9-4842-A89E-8BFC729E306F}" type="slidenum">
              <a:rPr lang="en-US" smtClean="0"/>
              <a:t>66</a:t>
            </a:fld>
            <a:endParaRPr lang="en-US"/>
          </a:p>
        </p:txBody>
      </p:sp>
      <p:sp>
        <p:nvSpPr>
          <p:cNvPr id="7" name="Down Arrow 6">
            <a:extLst>
              <a:ext uri="{FF2B5EF4-FFF2-40B4-BE49-F238E27FC236}">
                <a16:creationId xmlns:a16="http://schemas.microsoft.com/office/drawing/2014/main" id="{F6563F82-0F5E-FB43-9228-1B5B795247C8}"/>
              </a:ext>
            </a:extLst>
          </p:cNvPr>
          <p:cNvSpPr/>
          <p:nvPr/>
        </p:nvSpPr>
        <p:spPr>
          <a:xfrm>
            <a:off x="7176238" y="1170876"/>
            <a:ext cx="289100" cy="2801747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0E9EE0-570D-7F4B-B634-5628B06CADBD}"/>
              </a:ext>
            </a:extLst>
          </p:cNvPr>
          <p:cNvSpPr txBox="1"/>
          <p:nvPr/>
        </p:nvSpPr>
        <p:spPr>
          <a:xfrm>
            <a:off x="7779577" y="2034644"/>
            <a:ext cx="111876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rgbClr val="FF0000"/>
                </a:solidFill>
              </a:rPr>
              <a:t>In the order of priority decreasing</a:t>
            </a:r>
          </a:p>
        </p:txBody>
      </p:sp>
    </p:spTree>
    <p:extLst>
      <p:ext uri="{BB962C8B-B14F-4D97-AF65-F5344CB8AC3E}">
        <p14:creationId xmlns:p14="http://schemas.microsoft.com/office/powerpoint/2010/main" val="176323260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587BDE-14BB-B14C-81F4-7DD7A5CF93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250" dirty="0"/>
              <a:t>Background Function in Each Category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A77B8D-FB18-E34E-AC5B-537FFDBCD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05BE3-BDB9-4842-A89E-8BFC729E306F}" type="slidenum">
              <a:rPr lang="en-US" smtClean="0"/>
              <a:t>67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DEC759D-9708-3C42-B735-03FA4A2383AE}"/>
              </a:ext>
            </a:extLst>
          </p:cNvPr>
          <p:cNvSpPr txBox="1"/>
          <p:nvPr/>
        </p:nvSpPr>
        <p:spPr>
          <a:xfrm>
            <a:off x="5650152" y="1406587"/>
            <a:ext cx="2350849" cy="2793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SzPct val="100000"/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070C0"/>
                </a:solidFill>
              </a:rPr>
              <a:t>All functions pass the pre-defined selection criteria with SS values under control </a:t>
            </a:r>
          </a:p>
          <a:p>
            <a:pPr marL="214313" indent="-214313">
              <a:buSzPct val="100000"/>
              <a:buFont typeface="Arial" panose="020B0604020202020204" pitchFamily="34" charset="0"/>
              <a:buChar char="•"/>
            </a:pPr>
            <a:endParaRPr lang="en-US" sz="1500" dirty="0">
              <a:solidFill>
                <a:srgbClr val="0070C0"/>
              </a:solidFill>
            </a:endParaRPr>
          </a:p>
          <a:p>
            <a:pPr marL="214313" indent="-214313">
              <a:buSzPct val="100000"/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070C0"/>
                </a:solidFill>
              </a:rPr>
              <a:t>Chosen functions are typically with less degree of freedom comparing with EPS due to improved procedure</a:t>
            </a:r>
          </a:p>
          <a:p>
            <a:r>
              <a:rPr lang="en-US" sz="1050" dirty="0"/>
              <a:t> </a:t>
            </a:r>
            <a:endParaRPr lang="en-US" sz="1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7ACB41-80B9-0C40-8D01-76C0280457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8699" y="829791"/>
            <a:ext cx="4497696" cy="3767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39278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E75987-6020-7610-5A65-E3019F3BBF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AEE6EB-8AF9-4871-4736-A86C7FB60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05BE3-BDB9-4842-A89E-8BFC729E306F}" type="slidenum">
              <a:rPr lang="en-US" smtClean="0"/>
              <a:t>68</a:t>
            </a:fld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873CC7E-54BD-4D13-9943-EA3EEE684407}"/>
              </a:ext>
            </a:extLst>
          </p:cNvPr>
          <p:cNvSpPr/>
          <p:nvPr/>
        </p:nvSpPr>
        <p:spPr>
          <a:xfrm>
            <a:off x="1722474" y="1350335"/>
            <a:ext cx="861238" cy="11695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BF33397-B991-D3F0-A076-49E84B9C6139}"/>
              </a:ext>
            </a:extLst>
          </p:cNvPr>
          <p:cNvSpPr/>
          <p:nvPr/>
        </p:nvSpPr>
        <p:spPr>
          <a:xfrm>
            <a:off x="5918787" y="1350335"/>
            <a:ext cx="861238" cy="11695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7C26C56-C9A1-C91E-05DC-10855E7A32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478" y="981543"/>
            <a:ext cx="3317048" cy="31392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92C9F5F-95C5-02F2-EA60-8C0BDC8C71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3642" y="1002144"/>
            <a:ext cx="3329698" cy="3139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15920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A4FB04-E3C6-CC43-9FC8-20BF620B0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05BE3-BDB9-4842-A89E-8BFC729E306F}" type="slidenum">
              <a:rPr lang="en-US" smtClean="0"/>
              <a:t>69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8A637D1-869E-9240-BD88-8BB11C08B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632" y="57026"/>
            <a:ext cx="6172200" cy="599346"/>
          </a:xfrm>
        </p:spPr>
        <p:txBody>
          <a:bodyPr>
            <a:normAutofit/>
          </a:bodyPr>
          <a:lstStyle/>
          <a:p>
            <a:pPr algn="ctr"/>
            <a:r>
              <a:rPr lang="en-US" sz="2700" dirty="0"/>
              <a:t>Selection Criteria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A1E6754-44FB-590A-D6B1-CFE1BF0B92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6816" y="768478"/>
            <a:ext cx="6526460" cy="3970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7481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B19E58-586D-3885-6332-DF662EC55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It’s Not the End…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979ACB-CE8C-7DCD-3E54-7045468A2E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914674"/>
            <a:ext cx="8520600" cy="33027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0000"/>
                </a:solidFill>
                <a:latin typeface="+mn-lt"/>
              </a:rPr>
              <a:t>A New Chapter</a:t>
            </a:r>
            <a:r>
              <a:rPr lang="en-US" dirty="0">
                <a:latin typeface="+mn-lt"/>
              </a:rPr>
              <a:t>:</a:t>
            </a:r>
            <a:r>
              <a:rPr lang="zh-CN" altLang="en-US" dirty="0">
                <a:latin typeface="+mn-lt"/>
              </a:rPr>
              <a:t> </a:t>
            </a:r>
            <a:r>
              <a:rPr lang="en-US" altLang="zh-CN" dirty="0">
                <a:latin typeface="+mn-lt"/>
              </a:rPr>
              <a:t>measuring Higgs boson properties including couplings is crucial for our understanding on origin of mass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Can also be used as an approach to probe new physics beyond the SM, source of matter-antimatter asymmetry, </a:t>
            </a:r>
            <a:r>
              <a:rPr lang="en-US" dirty="0" err="1">
                <a:latin typeface="+mn-lt"/>
              </a:rPr>
              <a:t>etc</a:t>
            </a:r>
            <a:endParaRPr lang="en-US" dirty="0"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05F38D-E632-1E4A-0C29-7AFB1D8148B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7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1669AE-2C2D-2548-37D1-65DBE3A916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8706" y="3018611"/>
            <a:ext cx="1438275" cy="7905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C267FA0-8E37-22FF-9E35-BB4E7E6AC0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5757" y="2975748"/>
            <a:ext cx="1295400" cy="8763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37F922C-820A-0582-7142-21F1D39226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7273" y="2890600"/>
            <a:ext cx="1590675" cy="10191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3F70366-FEB8-AA94-4E24-5366E2B1E3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06406" y="2642950"/>
            <a:ext cx="1457325" cy="12668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AA65C3E-EC06-F4AA-E6CC-C01D584CFA5D}"/>
              </a:ext>
            </a:extLst>
          </p:cNvPr>
          <p:cNvSpPr txBox="1"/>
          <p:nvPr/>
        </p:nvSpPr>
        <p:spPr>
          <a:xfrm>
            <a:off x="951862" y="3942412"/>
            <a:ext cx="1589735" cy="46166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gluon-gluon Fusion (</a:t>
            </a:r>
            <a:r>
              <a:rPr lang="en-US" sz="1200" dirty="0" err="1">
                <a:solidFill>
                  <a:schemeClr val="bg1"/>
                </a:solidFill>
              </a:rPr>
              <a:t>ggF</a:t>
            </a:r>
            <a:r>
              <a:rPr lang="en-US" sz="1200" dirty="0">
                <a:solidFill>
                  <a:schemeClr val="bg1"/>
                </a:solidFill>
              </a:rPr>
              <a:t>): 48.5 pb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641495B-8079-345C-2812-3075B0467A26}"/>
              </a:ext>
            </a:extLst>
          </p:cNvPr>
          <p:cNvSpPr txBox="1"/>
          <p:nvPr/>
        </p:nvSpPr>
        <p:spPr>
          <a:xfrm>
            <a:off x="2708590" y="3939988"/>
            <a:ext cx="1589735" cy="46166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Vector Boson Fusion (VBF): 3.8 pb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037830F-8058-0D42-80E6-DC621C21E51B}"/>
              </a:ext>
            </a:extLst>
          </p:cNvPr>
          <p:cNvSpPr txBox="1"/>
          <p:nvPr/>
        </p:nvSpPr>
        <p:spPr>
          <a:xfrm>
            <a:off x="4489921" y="3952311"/>
            <a:ext cx="1692363" cy="646331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Associated production with vector boson (VH): 2.3 pb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F902769-E20D-5017-B357-FA656F588E7B}"/>
              </a:ext>
            </a:extLst>
          </p:cNvPr>
          <p:cNvSpPr txBox="1"/>
          <p:nvPr/>
        </p:nvSpPr>
        <p:spPr>
          <a:xfrm>
            <a:off x="6385891" y="3943353"/>
            <a:ext cx="1698353" cy="646331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Associated production with top quark pair (</a:t>
            </a:r>
            <a:r>
              <a:rPr lang="en-US" sz="1200" dirty="0" err="1">
                <a:solidFill>
                  <a:schemeClr val="bg1"/>
                </a:solidFill>
              </a:rPr>
              <a:t>ttH</a:t>
            </a:r>
            <a:r>
              <a:rPr lang="en-US" sz="1200" dirty="0">
                <a:solidFill>
                  <a:schemeClr val="bg1"/>
                </a:solidFill>
              </a:rPr>
              <a:t>): 0.5 pb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7077515-3143-377A-566C-47BDFBC8AA7A}"/>
              </a:ext>
            </a:extLst>
          </p:cNvPr>
          <p:cNvSpPr txBox="1"/>
          <p:nvPr/>
        </p:nvSpPr>
        <p:spPr>
          <a:xfrm>
            <a:off x="2828518" y="2432222"/>
            <a:ext cx="366689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u="sng" dirty="0">
                <a:solidFill>
                  <a:srgbClr val="0070C0"/>
                </a:solidFill>
              </a:rPr>
              <a:t>Higgs boson production at the LHC</a:t>
            </a:r>
          </a:p>
        </p:txBody>
      </p:sp>
    </p:spTree>
    <p:extLst>
      <p:ext uri="{BB962C8B-B14F-4D97-AF65-F5344CB8AC3E}">
        <p14:creationId xmlns:p14="http://schemas.microsoft.com/office/powerpoint/2010/main" val="151072267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40FF11-6B96-FA9A-020C-BE569BA9F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Signal Acceptance × Efficiency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3D5E99-9B11-D1BF-0201-B9F406695F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9233" y="909062"/>
            <a:ext cx="3856402" cy="3325376"/>
          </a:xfrm>
        </p:spPr>
        <p:txBody>
          <a:bodyPr>
            <a:normAutofit fontScale="85000" lnSpcReduction="20000"/>
          </a:bodyPr>
          <a:lstStyle/>
          <a:p>
            <a:r>
              <a:rPr lang="en-US" sz="1950" dirty="0"/>
              <a:t>The acceptance times efficiency for the non-resonant </a:t>
            </a:r>
            <a:r>
              <a:rPr lang="en-US" sz="1950" dirty="0" err="1"/>
              <a:t>ggF+VBF</a:t>
            </a:r>
            <a:r>
              <a:rPr lang="en-US" sz="1950" dirty="0"/>
              <a:t> evaluated </a:t>
            </a:r>
            <a:r>
              <a:rPr lang="en-US" sz="1950" dirty="0" err="1"/>
              <a:t>w.r.t.</a:t>
            </a:r>
            <a:r>
              <a:rPr lang="en-US" sz="1950" dirty="0"/>
              <a:t> targeted 𝜏 decay modes</a:t>
            </a:r>
          </a:p>
          <a:p>
            <a:pPr lvl="1"/>
            <a:r>
              <a:rPr lang="en-US" dirty="0"/>
              <a:t> </a:t>
            </a:r>
            <a:r>
              <a:rPr lang="en-US" sz="1650" dirty="0">
                <a:solidFill>
                  <a:srgbClr val="7030A0"/>
                </a:solidFill>
              </a:rPr>
              <a:t>𝜏</a:t>
            </a:r>
            <a:r>
              <a:rPr lang="en-US" sz="1650" baseline="-25000" dirty="0">
                <a:solidFill>
                  <a:srgbClr val="7030A0"/>
                </a:solidFill>
              </a:rPr>
              <a:t>had</a:t>
            </a:r>
            <a:r>
              <a:rPr lang="en-US" sz="1650" dirty="0">
                <a:solidFill>
                  <a:srgbClr val="7030A0"/>
                </a:solidFill>
              </a:rPr>
              <a:t>𝜏</a:t>
            </a:r>
            <a:r>
              <a:rPr lang="en-US" sz="1650" baseline="-25000" dirty="0">
                <a:solidFill>
                  <a:srgbClr val="7030A0"/>
                </a:solidFill>
              </a:rPr>
              <a:t>had</a:t>
            </a:r>
            <a:r>
              <a:rPr lang="en-US" sz="1650" dirty="0">
                <a:solidFill>
                  <a:srgbClr val="7030A0"/>
                </a:solidFill>
              </a:rPr>
              <a:t>: 4.0%, 𝜏</a:t>
            </a:r>
            <a:r>
              <a:rPr lang="en-US" sz="1650" baseline="-25000" dirty="0" err="1">
                <a:solidFill>
                  <a:srgbClr val="7030A0"/>
                </a:solidFill>
              </a:rPr>
              <a:t>lep</a:t>
            </a:r>
            <a:r>
              <a:rPr lang="en-US" sz="1650" dirty="0">
                <a:solidFill>
                  <a:srgbClr val="7030A0"/>
                </a:solidFill>
              </a:rPr>
              <a:t>𝜏</a:t>
            </a:r>
            <a:r>
              <a:rPr lang="en-US" sz="1650" baseline="-25000" dirty="0">
                <a:solidFill>
                  <a:srgbClr val="7030A0"/>
                </a:solidFill>
              </a:rPr>
              <a:t>had</a:t>
            </a:r>
            <a:r>
              <a:rPr lang="en-US" sz="1650" dirty="0">
                <a:solidFill>
                  <a:srgbClr val="7030A0"/>
                </a:solidFill>
              </a:rPr>
              <a:t> SLT: 4.0%, 𝜏</a:t>
            </a:r>
            <a:r>
              <a:rPr lang="en-US" sz="1650" baseline="-25000" dirty="0" err="1">
                <a:solidFill>
                  <a:srgbClr val="7030A0"/>
                </a:solidFill>
              </a:rPr>
              <a:t>lep</a:t>
            </a:r>
            <a:r>
              <a:rPr lang="en-US" sz="1650" dirty="0">
                <a:solidFill>
                  <a:srgbClr val="7030A0"/>
                </a:solidFill>
              </a:rPr>
              <a:t>𝜏</a:t>
            </a:r>
            <a:r>
              <a:rPr lang="en-US" sz="1650" baseline="-25000" dirty="0">
                <a:solidFill>
                  <a:srgbClr val="7030A0"/>
                </a:solidFill>
              </a:rPr>
              <a:t>had</a:t>
            </a:r>
            <a:r>
              <a:rPr lang="en-US" sz="1650" dirty="0">
                <a:solidFill>
                  <a:srgbClr val="7030A0"/>
                </a:solidFill>
              </a:rPr>
              <a:t> LTT: 1.0%</a:t>
            </a:r>
          </a:p>
          <a:p>
            <a:r>
              <a:rPr lang="en-US" sz="1950" dirty="0"/>
              <a:t>Around factor 2 improvement on signal acceptance compared with previous publication</a:t>
            </a:r>
            <a:r>
              <a:rPr lang="en-US" sz="1950" dirty="0">
                <a:solidFill>
                  <a:srgbClr val="0070C0"/>
                </a:solidFill>
              </a:rPr>
              <a:t>*</a:t>
            </a:r>
          </a:p>
          <a:p>
            <a:r>
              <a:rPr lang="en-US" sz="1950" dirty="0"/>
              <a:t>Driven by improved reconstruction and identification of 𝜏</a:t>
            </a:r>
            <a:r>
              <a:rPr lang="en-US" sz="1950" baseline="-25000" dirty="0"/>
              <a:t>had</a:t>
            </a:r>
            <a:r>
              <a:rPr lang="en-US" sz="1950" dirty="0"/>
              <a:t> and b-jets</a:t>
            </a:r>
            <a:r>
              <a:rPr lang="en-US" sz="1950" dirty="0">
                <a:solidFill>
                  <a:srgbClr val="0070C0"/>
                </a:solidFill>
              </a:rPr>
              <a:t>**</a:t>
            </a:r>
          </a:p>
          <a:p>
            <a:pPr lvl="1"/>
            <a:endParaRPr lang="en-US" dirty="0"/>
          </a:p>
          <a:p>
            <a:endParaRPr lang="en-US" dirty="0"/>
          </a:p>
          <a:p>
            <a:pPr lvl="1"/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70A63B-6DB4-3354-FF04-8BEE5ECB8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05BE3-BDB9-4842-A89E-8BFC729E306F}" type="slidenum">
              <a:rPr lang="en-US" smtClean="0"/>
              <a:t>70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A12B16B-46D2-2B74-840E-3C6BA4AF581D}"/>
              </a:ext>
            </a:extLst>
          </p:cNvPr>
          <p:cNvSpPr/>
          <p:nvPr/>
        </p:nvSpPr>
        <p:spPr>
          <a:xfrm>
            <a:off x="1017706" y="4494229"/>
            <a:ext cx="6983294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1050" dirty="0">
                <a:solidFill>
                  <a:srgbClr val="0070C0"/>
                </a:solidFill>
              </a:rPr>
              <a:t>**</a:t>
            </a:r>
            <a:r>
              <a:rPr lang="en-US" sz="1050" dirty="0">
                <a:solidFill>
                  <a:srgbClr val="0070C0"/>
                </a:solidFill>
                <a:hlinkClick r:id="rId2"/>
              </a:rPr>
              <a:t>ATL-PHYS-PUB-2017-003</a:t>
            </a:r>
            <a:r>
              <a:rPr lang="en-US" sz="1050" dirty="0">
                <a:solidFill>
                  <a:srgbClr val="0070C0"/>
                </a:solidFill>
              </a:rPr>
              <a:t>, </a:t>
            </a:r>
            <a:r>
              <a:rPr lang="en-US" sz="1050" dirty="0">
                <a:solidFill>
                  <a:srgbClr val="0070C0"/>
                </a:solidFill>
                <a:hlinkClick r:id="rId3"/>
              </a:rPr>
              <a:t>ATL-PHYS-PUB-2017-013</a:t>
            </a:r>
            <a:r>
              <a:rPr lang="en-US" sz="1050" dirty="0">
                <a:solidFill>
                  <a:srgbClr val="0070C0"/>
                </a:solidFill>
              </a:rPr>
              <a:t>, </a:t>
            </a:r>
            <a:r>
              <a:rPr lang="en-US" sz="1050" dirty="0">
                <a:solidFill>
                  <a:srgbClr val="0070C0"/>
                </a:solidFill>
                <a:hlinkClick r:id="rId4"/>
              </a:rPr>
              <a:t>ATL-PHYS-PUB-2019-033</a:t>
            </a:r>
            <a:r>
              <a:rPr lang="en-US" sz="1050" dirty="0">
                <a:solidFill>
                  <a:srgbClr val="0070C0"/>
                </a:solidFill>
              </a:rPr>
              <a:t>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1408F15-D14F-F4FF-2587-73DFD93762F5}"/>
              </a:ext>
            </a:extLst>
          </p:cNvPr>
          <p:cNvSpPr/>
          <p:nvPr/>
        </p:nvSpPr>
        <p:spPr>
          <a:xfrm>
            <a:off x="1358537" y="4234438"/>
            <a:ext cx="2012089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>
                <a:solidFill>
                  <a:srgbClr val="0070C0"/>
                </a:solidFill>
              </a:rPr>
              <a:t>*</a:t>
            </a:r>
            <a:r>
              <a:rPr lang="en-US" sz="1050" dirty="0">
                <a:solidFill>
                  <a:srgbClr val="0070C0"/>
                </a:solidFill>
                <a:hlinkClick r:id="rId5"/>
              </a:rPr>
              <a:t>Phys. Rev. Lett. 121, 191801 </a:t>
            </a:r>
            <a:endParaRPr lang="en-US" sz="1050" dirty="0">
              <a:solidFill>
                <a:srgbClr val="0070C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CD621C4-C074-168B-8014-FF9B35BA59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37701" y="1776877"/>
            <a:ext cx="2987066" cy="2105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9708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846BF7-8314-CA46-ABAC-2DA1805904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HL-LHC Projection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33AEA4-CE3B-1845-B023-3400C91B40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05BE3-BDB9-4842-A89E-8BFC729E306F}" type="slidenum">
              <a:rPr lang="en-US" smtClean="0"/>
              <a:t>71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820C5FA-EF38-1D44-A138-EE480D370063}"/>
              </a:ext>
            </a:extLst>
          </p:cNvPr>
          <p:cNvSpPr/>
          <p:nvPr/>
        </p:nvSpPr>
        <p:spPr>
          <a:xfrm>
            <a:off x="5635340" y="4447430"/>
            <a:ext cx="1819729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>
                <a:hlinkClick r:id="rId2"/>
              </a:rPr>
              <a:t>ATL-PHYS-PUB-2022-005</a:t>
            </a:r>
            <a:r>
              <a:rPr lang="en-US" sz="1050" dirty="0"/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CC9160-29D9-8D5E-FF85-4D826C9788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406" y="816891"/>
            <a:ext cx="5717931" cy="195819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2E38A4E-A860-2949-2D36-F4DCF5FC89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7897" y="2813001"/>
            <a:ext cx="5314950" cy="1591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47114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CE6DAA-5414-E3CB-EE49-9A93E0A3B6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err="1"/>
              <a:t>κ</a:t>
            </a:r>
            <a:r>
              <a:rPr lang="en-US" baseline="-25000" dirty="0" err="1"/>
              <a:t>λ</a:t>
            </a:r>
            <a:r>
              <a:rPr lang="en-US" dirty="0"/>
              <a:t>-dependence of</a:t>
            </a:r>
            <a:r>
              <a:rPr lang="zh-CN" altLang="en-US" dirty="0"/>
              <a:t> </a:t>
            </a:r>
            <a:r>
              <a:rPr lang="en-US" dirty="0"/>
              <a:t>XS and BR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3F840C-A191-058C-73F3-FB6B3D97A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05BE3-BDB9-4842-A89E-8BFC729E306F}" type="slidenum">
              <a:rPr lang="en-US" smtClean="0"/>
              <a:t>72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3DDBA6A-846B-715D-6506-676ECF3AF5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148" y="1074964"/>
            <a:ext cx="6767600" cy="295411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3DAAAB3-C856-54F2-FE1D-1FC668503904}"/>
              </a:ext>
            </a:extLst>
          </p:cNvPr>
          <p:cNvSpPr txBox="1"/>
          <p:nvPr/>
        </p:nvSpPr>
        <p:spPr>
          <a:xfrm>
            <a:off x="1957387" y="1703785"/>
            <a:ext cx="151090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rgbClr val="0070C0"/>
                </a:solidFill>
              </a:rPr>
              <a:t>Cross section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C9CE694-BC88-FEB9-A313-7A0645136ADF}"/>
              </a:ext>
            </a:extLst>
          </p:cNvPr>
          <p:cNvSpPr txBox="1"/>
          <p:nvPr/>
        </p:nvSpPr>
        <p:spPr>
          <a:xfrm>
            <a:off x="6148388" y="1703785"/>
            <a:ext cx="129659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rgbClr val="0070C0"/>
                </a:solidFill>
              </a:rPr>
              <a:t>Decay BR</a:t>
            </a:r>
          </a:p>
        </p:txBody>
      </p:sp>
    </p:spTree>
    <p:extLst>
      <p:ext uri="{BB962C8B-B14F-4D97-AF65-F5344CB8AC3E}">
        <p14:creationId xmlns:p14="http://schemas.microsoft.com/office/powerpoint/2010/main" val="284145344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A593A1-280F-7B43-5BE0-798FB33828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0C3200-0E77-55B1-2C6F-15132DE423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800" dirty="0" err="1"/>
              <a:t>ggF</a:t>
            </a:r>
            <a:r>
              <a:rPr lang="en-US" sz="1800" dirty="0"/>
              <a:t> HH cross section depends on</a:t>
            </a:r>
            <a:r>
              <a:rPr lang="zh-CN" altLang="en-US" sz="1800" dirty="0"/>
              <a:t> </a:t>
            </a:r>
            <a:r>
              <a:rPr lang="en-US" sz="1800" dirty="0" err="1"/>
              <a:t>κ</a:t>
            </a:r>
            <a:r>
              <a:rPr lang="en-US" sz="1800" baseline="-25000" dirty="0" err="1"/>
              <a:t>λ</a:t>
            </a:r>
            <a:r>
              <a:rPr lang="en-US" sz="1800" dirty="0"/>
              <a:t> and </a:t>
            </a:r>
            <a:r>
              <a:rPr lang="en-US" sz="1800" dirty="0" err="1"/>
              <a:t>κ</a:t>
            </a:r>
            <a:r>
              <a:rPr lang="en-US" sz="1800" baseline="-25000" dirty="0" err="1"/>
              <a:t>t</a:t>
            </a:r>
            <a:r>
              <a:rPr lang="en-US" sz="1800" baseline="-25000" dirty="0"/>
              <a:t> </a:t>
            </a:r>
          </a:p>
          <a:p>
            <a:endParaRPr lang="en-US" sz="1800" baseline="-25000" dirty="0"/>
          </a:p>
          <a:p>
            <a:endParaRPr lang="en-US" sz="1800" baseline="-25000" dirty="0"/>
          </a:p>
          <a:p>
            <a:endParaRPr lang="en-US" sz="1800" baseline="-25000" dirty="0"/>
          </a:p>
          <a:p>
            <a:endParaRPr lang="en-US" sz="1800" baseline="-25000" dirty="0"/>
          </a:p>
          <a:p>
            <a:endParaRPr lang="en-US" sz="1800" baseline="-25000" dirty="0"/>
          </a:p>
          <a:p>
            <a:endParaRPr lang="en-US" sz="1800" baseline="-25000" dirty="0"/>
          </a:p>
          <a:p>
            <a:r>
              <a:rPr lang="en-US" sz="1800" dirty="0"/>
              <a:t>Any (</a:t>
            </a:r>
            <a:r>
              <a:rPr lang="en-US" sz="1800" dirty="0" err="1"/>
              <a:t>κ</a:t>
            </a:r>
            <a:r>
              <a:rPr lang="en-US" sz="1800" baseline="-25000" dirty="0" err="1"/>
              <a:t>λ</a:t>
            </a:r>
            <a:r>
              <a:rPr lang="en-US" sz="1800" dirty="0"/>
              <a:t> , </a:t>
            </a:r>
            <a:r>
              <a:rPr lang="en-US" sz="1800" dirty="0" err="1"/>
              <a:t>κ</a:t>
            </a:r>
            <a:r>
              <a:rPr lang="en-US" sz="1800" baseline="-25000" dirty="0" err="1"/>
              <a:t>t</a:t>
            </a:r>
            <a:r>
              <a:rPr lang="en-US" sz="1800" dirty="0"/>
              <a:t>) can be obtained via a linear combination of three basis samples at different </a:t>
            </a:r>
            <a:r>
              <a:rPr lang="en-US" sz="1800" dirty="0" err="1"/>
              <a:t>κ</a:t>
            </a:r>
            <a:r>
              <a:rPr lang="en-US" sz="1800" baseline="-25000" dirty="0" err="1"/>
              <a:t>λ</a:t>
            </a:r>
            <a:r>
              <a:rPr lang="en-US" sz="1800" baseline="-25000" dirty="0"/>
              <a:t>  </a:t>
            </a:r>
            <a:r>
              <a:rPr lang="en-US" sz="1800" dirty="0"/>
              <a:t>values with </a:t>
            </a:r>
            <a:r>
              <a:rPr lang="en-US" sz="1800" dirty="0" err="1"/>
              <a:t>κ</a:t>
            </a:r>
            <a:r>
              <a:rPr lang="en-US" sz="1800" baseline="-25000" dirty="0" err="1"/>
              <a:t>t</a:t>
            </a:r>
            <a:r>
              <a:rPr lang="en-US" sz="1800" dirty="0"/>
              <a:t> = 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E04BE5-1802-2EAC-768A-B7513A95A1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05BE3-BDB9-4842-A89E-8BFC729E306F}" type="slidenum">
              <a:rPr lang="en-US" smtClean="0"/>
              <a:t>73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A514799-179A-8674-BB1F-E0C4C81CF7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5017" y="1261472"/>
            <a:ext cx="5711429" cy="11747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C41D125-FA68-68BC-D5BA-C7EBE0CF6E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3291479"/>
            <a:ext cx="3600450" cy="118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43716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EF3EA-0206-798C-4BEE-CBB127A54D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1A7B66-A5D4-A877-A307-971A48DDAC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50382" y="889436"/>
            <a:ext cx="4706450" cy="3715222"/>
          </a:xfrm>
        </p:spPr>
        <p:txBody>
          <a:bodyPr/>
          <a:lstStyle/>
          <a:p>
            <a:r>
              <a:rPr lang="en-US" sz="1800" dirty="0"/>
              <a:t>VBF HH XS depends on</a:t>
            </a:r>
            <a:r>
              <a:rPr lang="zh-CN" altLang="en-US" sz="1800" dirty="0"/>
              <a:t> </a:t>
            </a:r>
            <a:r>
              <a:rPr lang="en-US" sz="1800" dirty="0"/>
              <a:t>κ</a:t>
            </a:r>
            <a:r>
              <a:rPr lang="en-US" sz="1800" baseline="-25000" dirty="0"/>
              <a:t>2V</a:t>
            </a:r>
            <a:r>
              <a:rPr lang="en-US" sz="1800" dirty="0"/>
              <a:t>, </a:t>
            </a:r>
            <a:r>
              <a:rPr lang="en-US" sz="1800" dirty="0" err="1"/>
              <a:t>κ</a:t>
            </a:r>
            <a:r>
              <a:rPr lang="en-US" sz="1800" baseline="-25000" dirty="0" err="1"/>
              <a:t>λ</a:t>
            </a:r>
            <a:r>
              <a:rPr lang="en-US" sz="1800" baseline="-25000" dirty="0"/>
              <a:t> </a:t>
            </a:r>
            <a:r>
              <a:rPr lang="en-US" sz="1800" dirty="0"/>
              <a:t>and </a:t>
            </a:r>
            <a:r>
              <a:rPr lang="en-US" sz="1800" dirty="0" err="1"/>
              <a:t>κ</a:t>
            </a:r>
            <a:r>
              <a:rPr lang="en-US" sz="1800" baseline="-25000" dirty="0" err="1"/>
              <a:t>V</a:t>
            </a:r>
            <a:endParaRPr lang="en-US" sz="1800" baseline="-25000" dirty="0"/>
          </a:p>
          <a:p>
            <a:r>
              <a:rPr lang="en-US" sz="1800" dirty="0"/>
              <a:t>A linear combination of 6 samples with different (κ</a:t>
            </a:r>
            <a:r>
              <a:rPr lang="en-US" sz="1800" baseline="-25000" dirty="0"/>
              <a:t>2V</a:t>
            </a:r>
            <a:r>
              <a:rPr lang="en-US" sz="1800" dirty="0"/>
              <a:t>, </a:t>
            </a:r>
            <a:r>
              <a:rPr lang="en-US" sz="1800" dirty="0" err="1"/>
              <a:t>κ</a:t>
            </a:r>
            <a:r>
              <a:rPr lang="en-US" sz="1800" baseline="-25000" dirty="0" err="1"/>
              <a:t>λ</a:t>
            </a:r>
            <a:r>
              <a:rPr lang="en-US" sz="1800" dirty="0"/>
              <a:t>, </a:t>
            </a:r>
            <a:r>
              <a:rPr lang="en-US" sz="1800" dirty="0" err="1"/>
              <a:t>κ</a:t>
            </a:r>
            <a:r>
              <a:rPr lang="en-US" sz="1800" baseline="-25000" dirty="0" err="1"/>
              <a:t>V</a:t>
            </a:r>
            <a:r>
              <a:rPr lang="en-US" sz="1800" dirty="0"/>
              <a:t>) values</a:t>
            </a:r>
          </a:p>
          <a:p>
            <a:r>
              <a:rPr lang="en-US" sz="1800" dirty="0"/>
              <a:t>Rank 1 basis used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31029F-0AFA-D2AF-9ECB-C9E5B48CF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05BE3-BDB9-4842-A89E-8BFC729E306F}" type="slidenum">
              <a:rPr lang="en-US" smtClean="0"/>
              <a:t>74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5A3F18B-8B87-015D-5966-45776344C3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2160" y="889435"/>
            <a:ext cx="1479145" cy="371522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B2BF891-AFE2-5338-159B-27C22F6B1E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6336" y="2314574"/>
            <a:ext cx="4409900" cy="2290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22813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D0EDE0-B66D-D67C-6348-3ED0C6AB41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Flavor Tagging Improvement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DBF688-23FD-C4DD-C80B-76E174E4B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05BE3-BDB9-4842-A89E-8BFC729E306F}" type="slidenum">
              <a:rPr lang="en-US" smtClean="0"/>
              <a:t>75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BBE519B-2849-F8DE-57AD-D33F1C7E2C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4881" y="1003869"/>
            <a:ext cx="3611165" cy="346236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F0615D2-0A03-29AB-D9DE-E05B51F979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5541" y="1829093"/>
            <a:ext cx="2952932" cy="248521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F825F92-9BD0-94FC-6E58-2B659CFD0421}"/>
              </a:ext>
            </a:extLst>
          </p:cNvPr>
          <p:cNvSpPr txBox="1"/>
          <p:nvPr/>
        </p:nvSpPr>
        <p:spPr>
          <a:xfrm>
            <a:off x="2493170" y="1586719"/>
            <a:ext cx="226695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0070C0"/>
                </a:solidFill>
              </a:rPr>
              <a:t>Move to a higher b-tagging efficiency WP (70% </a:t>
            </a:r>
            <a:r>
              <a:rPr lang="en-US" sz="1050" dirty="0">
                <a:solidFill>
                  <a:srgbClr val="0070C0"/>
                </a:solidFill>
                <a:sym typeface="Wingdings" pitchFamily="2" charset="2"/>
              </a:rPr>
              <a:t> 77%)</a:t>
            </a:r>
            <a:endParaRPr lang="en-US" sz="1050" dirty="0">
              <a:solidFill>
                <a:srgbClr val="0070C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336CE67-CC3E-4366-B321-EB7E3E266DC9}"/>
              </a:ext>
            </a:extLst>
          </p:cNvPr>
          <p:cNvSpPr/>
          <p:nvPr/>
        </p:nvSpPr>
        <p:spPr>
          <a:xfrm>
            <a:off x="5441110" y="1155050"/>
            <a:ext cx="2419441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>
                <a:solidFill>
                  <a:srgbClr val="0070C0"/>
                </a:solidFill>
              </a:rPr>
              <a:t>Likelihood-based calibration </a:t>
            </a:r>
          </a:p>
          <a:p>
            <a:r>
              <a:rPr lang="en-US" sz="1050" dirty="0">
                <a:solidFill>
                  <a:srgbClr val="0070C0"/>
                </a:solidFill>
              </a:rPr>
              <a:t>provides &gt;2x reduction in uncertainties </a:t>
            </a:r>
          </a:p>
        </p:txBody>
      </p:sp>
    </p:spTree>
    <p:extLst>
      <p:ext uri="{BB962C8B-B14F-4D97-AF65-F5344CB8AC3E}">
        <p14:creationId xmlns:p14="http://schemas.microsoft.com/office/powerpoint/2010/main" val="373139602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56D12-0912-D799-E337-0EEDFD129E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𝜏 Identification Improvement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088C41-C72B-A869-1F4F-8AA04E1A2A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05BE3-BDB9-4842-A89E-8BFC729E306F}" type="slidenum">
              <a:rPr lang="en-US" smtClean="0"/>
              <a:t>76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4AB62C7-6073-642F-1B69-B3E146DA3E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1822" y="1146572"/>
            <a:ext cx="3850280" cy="285035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57E1F5A-FB8D-07EB-1752-57DE76F195DB}"/>
              </a:ext>
            </a:extLst>
          </p:cNvPr>
          <p:cNvSpPr txBox="1"/>
          <p:nvPr/>
        </p:nvSpPr>
        <p:spPr>
          <a:xfrm>
            <a:off x="5311379" y="1425179"/>
            <a:ext cx="2590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0070C0"/>
                </a:solidFill>
              </a:rPr>
              <a:t>RNN ID shows 2x improvement compared with BDT</a:t>
            </a:r>
          </a:p>
          <a:p>
            <a:r>
              <a:rPr lang="en-US" sz="1800" dirty="0">
                <a:solidFill>
                  <a:srgbClr val="0070C0"/>
                </a:solidFill>
              </a:rPr>
              <a:t>Moved from “medium” to “loose” WP</a:t>
            </a:r>
          </a:p>
          <a:p>
            <a:r>
              <a:rPr lang="en-US" sz="1800" dirty="0">
                <a:solidFill>
                  <a:srgbClr val="0070C0"/>
                </a:solidFill>
              </a:rPr>
              <a:t>Per-tau efficiency:</a:t>
            </a:r>
          </a:p>
          <a:p>
            <a:r>
              <a:rPr lang="en-US" sz="1800" dirty="0">
                <a:solidFill>
                  <a:srgbClr val="0070C0"/>
                </a:solidFill>
              </a:rPr>
              <a:t>1-prong: 75% </a:t>
            </a:r>
            <a:r>
              <a:rPr lang="en-US" sz="1800" dirty="0">
                <a:solidFill>
                  <a:srgbClr val="0070C0"/>
                </a:solidFill>
                <a:sym typeface="Wingdings" pitchFamily="2" charset="2"/>
              </a:rPr>
              <a:t> 85%</a:t>
            </a:r>
          </a:p>
          <a:p>
            <a:r>
              <a:rPr lang="en-US" sz="1800" dirty="0">
                <a:solidFill>
                  <a:srgbClr val="0070C0"/>
                </a:solidFill>
                <a:sym typeface="Wingdings" pitchFamily="2" charset="2"/>
              </a:rPr>
              <a:t>3-prong: 60%  75%</a:t>
            </a:r>
            <a:endParaRPr lang="en-US" sz="1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473800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96485-2FC7-A31A-7BA9-BC685FB897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640C06-EF06-F5CD-CAB5-B11EB02C0A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1314F5-EA0D-8846-03A3-BAAE86705E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05BE3-BDB9-4842-A89E-8BFC729E306F}" type="slidenum">
              <a:rPr lang="en-US" smtClean="0"/>
              <a:t>77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FCB453E-0840-1242-5169-B451725EA5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0478" y="985157"/>
            <a:ext cx="5143912" cy="361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7546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58EF6E8-12B5-0D52-CF01-5B2378ABCD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33244"/>
            <a:ext cx="6947336" cy="5110256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960D6F-7642-4E7F-15E4-3CF4E6AED5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05BE3-BDB9-4842-A89E-8BFC729E306F}" type="slidenum">
              <a:rPr lang="en-US" smtClean="0"/>
              <a:t>78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FEC4419-5AFC-17EE-48D6-50C0095AE16F}"/>
              </a:ext>
            </a:extLst>
          </p:cNvPr>
          <p:cNvSpPr txBox="1"/>
          <p:nvPr/>
        </p:nvSpPr>
        <p:spPr>
          <a:xfrm>
            <a:off x="6735158" y="4355440"/>
            <a:ext cx="228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u="none" strike="noStrike" dirty="0" err="1">
                <a:solidFill>
                  <a:srgbClr val="0070C0"/>
                </a:solidFill>
                <a:effectLst/>
                <a:latin typeface="+mn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Nima</a:t>
            </a:r>
            <a:r>
              <a:rPr lang="en-US" b="0" i="0" u="none" strike="noStrike" dirty="0">
                <a:solidFill>
                  <a:srgbClr val="0070C0"/>
                </a:solidFill>
                <a:effectLst/>
                <a:latin typeface="+mn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b="0" i="0" u="none" strike="noStrike" dirty="0" err="1">
                <a:solidFill>
                  <a:srgbClr val="0070C0"/>
                </a:solidFill>
                <a:effectLst/>
                <a:latin typeface="+mn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Arkani</a:t>
            </a:r>
            <a:r>
              <a:rPr lang="en-US" b="0" i="0" u="none" strike="noStrike" dirty="0">
                <a:solidFill>
                  <a:srgbClr val="0070C0"/>
                </a:solidFill>
                <a:effectLst/>
                <a:latin typeface="+mn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-Hamed</a:t>
            </a:r>
            <a:r>
              <a:rPr lang="en-US" dirty="0">
                <a:solidFill>
                  <a:srgbClr val="0070C0"/>
                </a:solidFill>
                <a:latin typeface="+mn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’s talk</a:t>
            </a:r>
            <a:endParaRPr lang="en-US" dirty="0">
              <a:solidFill>
                <a:srgbClr val="0070C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298606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1884C8-CBDD-0BD5-D8A8-77FC75028E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latin typeface="+mj-lt"/>
              </a:rPr>
              <a:t>Yukawa Couplings and Self-coupling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B987E2-36B8-832F-C503-0E56FDADCC3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8</a:t>
            </a:fld>
            <a:endParaRPr lang="en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CD586FC-E520-43AA-9F79-9E2777B6B0EE}"/>
              </a:ext>
            </a:extLst>
          </p:cNvPr>
          <p:cNvSpPr txBox="1">
            <a:spLocks/>
          </p:cNvSpPr>
          <p:nvPr/>
        </p:nvSpPr>
        <p:spPr>
          <a:xfrm>
            <a:off x="797443" y="997710"/>
            <a:ext cx="5393808" cy="3701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Char char="●"/>
              <a:defRPr sz="1800" b="0" i="0" u="none" strike="noStrike" cap="none">
                <a:solidFill>
                  <a:srgbClr val="03030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Higgs boson couples to fermions through Yukawa interactions</a:t>
            </a:r>
          </a:p>
          <a:p>
            <a:pPr lvl="1">
              <a:buFont typeface="Wingdings" pitchFamily="2" charset="2"/>
              <a:buChar char="Ø"/>
            </a:pPr>
            <a:r>
              <a:rPr lang="en-US" sz="1600" dirty="0">
                <a:solidFill>
                  <a:srgbClr val="030302"/>
                </a:solidFill>
                <a:latin typeface="+mn-lt"/>
              </a:rPr>
              <a:t>Giving masses to quarks and leptons </a:t>
            </a:r>
          </a:p>
          <a:p>
            <a:pPr lvl="1">
              <a:buFont typeface="Wingdings" pitchFamily="2" charset="2"/>
              <a:buChar char="Ø"/>
            </a:pPr>
            <a:r>
              <a:rPr lang="en-US" sz="1600" dirty="0">
                <a:solidFill>
                  <a:srgbClr val="030302"/>
                </a:solidFill>
                <a:latin typeface="+mn-lt"/>
              </a:rPr>
              <a:t>Coupling strength is proportional to fermion’s mass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Higgs potential: </a:t>
            </a:r>
          </a:p>
          <a:p>
            <a:pPr lvl="1">
              <a:buFont typeface="Wingdings" pitchFamily="2" charset="2"/>
              <a:buChar char="Ø"/>
            </a:pPr>
            <a:r>
              <a:rPr lang="en-US" sz="1600" dirty="0">
                <a:solidFill>
                  <a:srgbClr val="030302"/>
                </a:solidFill>
                <a:latin typeface="+mn-lt"/>
              </a:rPr>
              <a:t>In SM, </a:t>
            </a:r>
            <a:r>
              <a:rPr lang="en-US" sz="1600" dirty="0" err="1">
                <a:solidFill>
                  <a:srgbClr val="030302"/>
                </a:solidFill>
                <a:latin typeface="+mn-lt"/>
              </a:rPr>
              <a:t>λ</a:t>
            </a:r>
            <a:r>
              <a:rPr lang="en-US" sz="1600" dirty="0">
                <a:solidFill>
                  <a:srgbClr val="030302"/>
                </a:solidFill>
                <a:latin typeface="+mn-lt"/>
              </a:rPr>
              <a:t> ≈ 0.13 give </a:t>
            </a:r>
            <a:r>
              <a:rPr lang="en-US" sz="1600" dirty="0" err="1">
                <a:solidFill>
                  <a:srgbClr val="030302"/>
                </a:solidFill>
                <a:latin typeface="+mn-lt"/>
              </a:rPr>
              <a:t>m</a:t>
            </a:r>
            <a:r>
              <a:rPr lang="en-US" sz="1600" baseline="-25000" dirty="0" err="1">
                <a:solidFill>
                  <a:srgbClr val="030302"/>
                </a:solidFill>
                <a:latin typeface="+mn-lt"/>
              </a:rPr>
              <a:t>H</a:t>
            </a:r>
            <a:r>
              <a:rPr lang="en-US" sz="1600" dirty="0">
                <a:solidFill>
                  <a:srgbClr val="030302"/>
                </a:solidFill>
                <a:latin typeface="+mn-lt"/>
              </a:rPr>
              <a:t> ≈ 125 GeV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HH productions provide directly access to Higgs self-coupling </a:t>
            </a:r>
            <a:r>
              <a:rPr lang="en-US" dirty="0" err="1">
                <a:latin typeface="+mn-lt"/>
              </a:rPr>
              <a:t>κ</a:t>
            </a:r>
            <a:r>
              <a:rPr lang="en-US" baseline="-25000" dirty="0" err="1">
                <a:latin typeface="+mn-lt"/>
              </a:rPr>
              <a:t>λ</a:t>
            </a:r>
            <a:r>
              <a:rPr lang="en-US" dirty="0">
                <a:latin typeface="+mn-lt"/>
              </a:rPr>
              <a:t> (</a:t>
            </a:r>
            <a:r>
              <a:rPr lang="en-US" dirty="0" err="1">
                <a:latin typeface="+mn-lt"/>
              </a:rPr>
              <a:t>λ</a:t>
            </a:r>
            <a:r>
              <a:rPr lang="en-US" baseline="-25000" dirty="0" err="1">
                <a:latin typeface="+mn-lt"/>
              </a:rPr>
              <a:t>HHH</a:t>
            </a:r>
            <a:r>
              <a:rPr lang="en-US" dirty="0">
                <a:latin typeface="+mn-lt"/>
              </a:rPr>
              <a:t>/</a:t>
            </a:r>
            <a:r>
              <a:rPr lang="en-US" dirty="0" err="1">
                <a:latin typeface="+mn-lt"/>
              </a:rPr>
              <a:t>λ</a:t>
            </a:r>
            <a:r>
              <a:rPr lang="en-US" baseline="-25000" dirty="0" err="1">
                <a:latin typeface="+mn-lt"/>
              </a:rPr>
              <a:t>SM</a:t>
            </a:r>
            <a:r>
              <a:rPr lang="en-US" dirty="0">
                <a:latin typeface="+mn-lt"/>
              </a:rPr>
              <a:t>)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 marL="342900" lvl="1" indent="0">
              <a:buFont typeface="Open Sans"/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6" name="Content Placeholder 6">
            <a:extLst>
              <a:ext uri="{FF2B5EF4-FFF2-40B4-BE49-F238E27FC236}">
                <a16:creationId xmlns:a16="http://schemas.microsoft.com/office/drawing/2014/main" id="{BBEFA127-6A37-20E5-B1C8-2FE78C9A06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7018" y="925548"/>
            <a:ext cx="1408257" cy="1061396"/>
          </a:xfrm>
          <a:prstGeom prst="rect">
            <a:avLst/>
          </a:prstGeom>
          <a:noFill/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F2FC13D-127E-E0AA-53FF-898A0AD27F9E}"/>
              </a:ext>
            </a:extLst>
          </p:cNvPr>
          <p:cNvSpPr txBox="1">
            <a:spLocks/>
          </p:cNvSpPr>
          <p:nvPr/>
        </p:nvSpPr>
        <p:spPr>
          <a:xfrm>
            <a:off x="1250156" y="2816327"/>
            <a:ext cx="6536531" cy="1996663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1" indent="0">
              <a:buNone/>
            </a:pPr>
            <a:endParaRPr lang="en-US" sz="1800" dirty="0"/>
          </a:p>
          <a:p>
            <a:endParaRPr lang="en-US" sz="21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2C49B2C-0942-5F23-322B-4F5D4E9CB2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2028" y="3577871"/>
            <a:ext cx="1138238" cy="96558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D0BB0AD-A52F-1637-5595-15B3899952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5588" y="2085799"/>
            <a:ext cx="1408257" cy="1438403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DA44D66-C87A-36B8-3D81-3F69123B7D9A}"/>
              </a:ext>
            </a:extLst>
          </p:cNvPr>
          <p:cNvCxnSpPr>
            <a:cxnSpLocks/>
          </p:cNvCxnSpPr>
          <p:nvPr/>
        </p:nvCxnSpPr>
        <p:spPr>
          <a:xfrm>
            <a:off x="4976037" y="2848650"/>
            <a:ext cx="2028411" cy="1094702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2868E666-BBAD-9259-196A-FF652ECE5C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21658" y="2558837"/>
            <a:ext cx="2595082" cy="296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2608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574AC8-1029-3015-C062-169A1A7DFC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220775"/>
            <a:ext cx="8520600" cy="707400"/>
          </a:xfrm>
        </p:spPr>
        <p:txBody>
          <a:bodyPr>
            <a:normAutofit/>
          </a:bodyPr>
          <a:lstStyle/>
          <a:p>
            <a:r>
              <a:rPr lang="en-US" dirty="0"/>
              <a:t>Topics to be Covered Today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70B990-A25F-2657-C468-9800054584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CP Property of the Top-quark Yukawa Coupling via </a:t>
            </a:r>
            <a:r>
              <a:rPr lang="en-US" dirty="0" err="1">
                <a:latin typeface="+mn-lt"/>
              </a:rPr>
              <a:t>ttH</a:t>
            </a:r>
            <a:r>
              <a:rPr lang="en-US" dirty="0">
                <a:latin typeface="+mn-lt"/>
              </a:rPr>
              <a:t>/</a:t>
            </a:r>
            <a:r>
              <a:rPr lang="en-US" dirty="0" err="1">
                <a:latin typeface="+mn-lt"/>
              </a:rPr>
              <a:t>tH</a:t>
            </a:r>
            <a:r>
              <a:rPr lang="en-US" dirty="0">
                <a:latin typeface="+mn-lt"/>
              </a:rPr>
              <a:t> (H</a:t>
            </a:r>
            <a:r>
              <a:rPr lang="en-US" dirty="0">
                <a:latin typeface="+mn-lt"/>
                <a:sym typeface="Wingdings" pitchFamily="2" charset="2"/>
              </a:rPr>
              <a:t></a:t>
            </a:r>
            <a:r>
              <a:rPr lang="en-US" dirty="0">
                <a:latin typeface="+mn-lt"/>
              </a:rPr>
              <a:t>𝛾𝛾): </a:t>
            </a:r>
            <a:r>
              <a:rPr lang="en-US" dirty="0">
                <a:solidFill>
                  <a:srgbClr val="FF0000"/>
                </a:solidFill>
                <a:latin typeface="+mn-lt"/>
              </a:rPr>
              <a:t>Yukawa coupling to 3</a:t>
            </a:r>
            <a:r>
              <a:rPr lang="en-US" baseline="30000" dirty="0">
                <a:solidFill>
                  <a:srgbClr val="FF0000"/>
                </a:solidFill>
                <a:latin typeface="+mn-lt"/>
              </a:rPr>
              <a:t>rd</a:t>
            </a:r>
            <a:r>
              <a:rPr lang="en-US" dirty="0">
                <a:solidFill>
                  <a:srgbClr val="FF0000"/>
                </a:solidFill>
                <a:latin typeface="+mn-lt"/>
              </a:rPr>
              <a:t> generation fermion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>
              <a:solidFill>
                <a:srgbClr val="FF0000"/>
              </a:solidFill>
              <a:latin typeface="+mn-lt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Search for SM H</a:t>
            </a:r>
            <a:r>
              <a:rPr lang="en-US" dirty="0">
                <a:latin typeface="+mn-lt"/>
                <a:sym typeface="Wingdings" pitchFamily="2" charset="2"/>
              </a:rPr>
              <a:t></a:t>
            </a:r>
            <a:r>
              <a:rPr lang="el-GR" dirty="0" err="1">
                <a:latin typeface="+mn-lt"/>
              </a:rPr>
              <a:t>μμ</a:t>
            </a:r>
            <a:r>
              <a:rPr lang="en-US" dirty="0">
                <a:latin typeface="+mn-lt"/>
              </a:rPr>
              <a:t>: </a:t>
            </a:r>
            <a:r>
              <a:rPr lang="en-US" dirty="0">
                <a:solidFill>
                  <a:srgbClr val="FF0000"/>
                </a:solidFill>
                <a:latin typeface="+mn-lt"/>
              </a:rPr>
              <a:t>Yukawa coupling to 2</a:t>
            </a:r>
            <a:r>
              <a:rPr lang="en-US" baseline="30000" dirty="0">
                <a:solidFill>
                  <a:srgbClr val="FF0000"/>
                </a:solidFill>
                <a:latin typeface="+mn-lt"/>
              </a:rPr>
              <a:t>nd</a:t>
            </a:r>
            <a:r>
              <a:rPr lang="en-US" dirty="0">
                <a:solidFill>
                  <a:srgbClr val="FF0000"/>
                </a:solidFill>
                <a:latin typeface="+mn-lt"/>
              </a:rPr>
              <a:t> generation fermion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>
              <a:solidFill>
                <a:srgbClr val="FF0000"/>
              </a:solidFill>
              <a:latin typeface="+mn-lt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dirty="0" err="1">
                <a:latin typeface="+mn-lt"/>
              </a:rPr>
              <a:t>HH</a:t>
            </a:r>
            <a:r>
              <a:rPr lang="en-US" dirty="0" err="1">
                <a:latin typeface="+mn-lt"/>
                <a:sym typeface="Wingdings" pitchFamily="2" charset="2"/>
              </a:rPr>
              <a:t>bb</a:t>
            </a:r>
            <a:r>
              <a:rPr lang="en-US" dirty="0">
                <a:latin typeface="+mn-lt"/>
                <a:sym typeface="Wingdings" pitchFamily="2" charset="2"/>
              </a:rPr>
              <a:t>𝜏𝜏 and HH(+H) combination: </a:t>
            </a:r>
            <a:r>
              <a:rPr lang="en-US" dirty="0">
                <a:solidFill>
                  <a:srgbClr val="FF0000"/>
                </a:solidFill>
                <a:latin typeface="+mn-lt"/>
              </a:rPr>
              <a:t>Higgs boson trilinear self coupling 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7819B0-1070-EA15-977E-E15C27DCE80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9</a:t>
            </a:fld>
            <a:endParaRPr lang="en"/>
          </a:p>
        </p:txBody>
      </p:sp>
      <p:pic>
        <p:nvPicPr>
          <p:cNvPr id="5" name="Picture 2" descr="18 Disciplines at Shandong University Among Top One Percent on ESI ...">
            <a:extLst>
              <a:ext uri="{FF2B5EF4-FFF2-40B4-BE49-F238E27FC236}">
                <a16:creationId xmlns:a16="http://schemas.microsoft.com/office/drawing/2014/main" id="{BBAA205B-DA91-35FA-23F6-04B1508007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87"/>
            <a:ext cx="993884" cy="993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3417176"/>
      </p:ext>
    </p:extLst>
  </p:cSld>
  <p:clrMapOvr>
    <a:masterClrMapping/>
  </p:clrMapOvr>
</p:sld>
</file>

<file path=ppt/theme/theme1.xml><?xml version="1.0" encoding="utf-8"?>
<a:theme xmlns:a="http://schemas.openxmlformats.org/drawingml/2006/main" name="Tropic">
  <a:themeElements>
    <a:clrScheme name="Tropic">
      <a:dk1>
        <a:srgbClr val="A1E8D9"/>
      </a:dk1>
      <a:lt1>
        <a:srgbClr val="FFFFFF"/>
      </a:lt1>
      <a:dk2>
        <a:srgbClr val="695D46"/>
      </a:dk2>
      <a:lt2>
        <a:srgbClr val="B3A77D"/>
      </a:lt2>
      <a:accent1>
        <a:srgbClr val="EF6C00"/>
      </a:accent1>
      <a:accent2>
        <a:srgbClr val="CE93D8"/>
      </a:accent2>
      <a:accent3>
        <a:srgbClr val="4DB6AC"/>
      </a:accent3>
      <a:accent4>
        <a:srgbClr val="FF9800"/>
      </a:accent4>
      <a:accent5>
        <a:srgbClr val="009668"/>
      </a:accent5>
      <a:accent6>
        <a:srgbClr val="EEFF41"/>
      </a:accent6>
      <a:hlink>
        <a:srgbClr val="009668"/>
      </a:hlink>
      <a:folHlink>
        <a:srgbClr val="00966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ew_template" id="{2F35E3AB-E974-E945-84C0-9E2C32F0786F}" vid="{A79D289F-ABB9-A242-9F0C-22E060E89032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9027</TotalTime>
  <Words>3700</Words>
  <Application>Microsoft Macintosh PowerPoint</Application>
  <PresentationFormat>On-screen Show (16:9)</PresentationFormat>
  <Paragraphs>519</Paragraphs>
  <Slides>78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78</vt:i4>
      </vt:variant>
    </vt:vector>
  </HeadingPairs>
  <TitlesOfParts>
    <vt:vector size="86" baseType="lpstr">
      <vt:lpstr>Arial</vt:lpstr>
      <vt:lpstr>PT Sans Narrow</vt:lpstr>
      <vt:lpstr>Cambria Math</vt:lpstr>
      <vt:lpstr>PingFang SC</vt:lpstr>
      <vt:lpstr>Wingdings</vt:lpstr>
      <vt:lpstr>Helvetica</vt:lpstr>
      <vt:lpstr>Open Sans</vt:lpstr>
      <vt:lpstr>Tropic</vt:lpstr>
      <vt:lpstr>Studies on Higgs Boson Yukawa Couplings and Self-coupling at ATLAS Experiment</vt:lpstr>
      <vt:lpstr>PowerPoint Presentation</vt:lpstr>
      <vt:lpstr>A Long Time Ago…</vt:lpstr>
      <vt:lpstr>Modern Science Came</vt:lpstr>
      <vt:lpstr>Then Particle Accelerators Came</vt:lpstr>
      <vt:lpstr>Standard Model</vt:lpstr>
      <vt:lpstr>It’s Not the End…</vt:lpstr>
      <vt:lpstr>Yukawa Couplings and Self-coupling</vt:lpstr>
      <vt:lpstr>Topics to be Covered Today</vt:lpstr>
      <vt:lpstr>Our Facility: ATLAS Detector </vt:lpstr>
      <vt:lpstr>Particle Identifications at ATLAS</vt:lpstr>
      <vt:lpstr>Run 2 Dataset</vt:lpstr>
      <vt:lpstr>PowerPoint Presentation</vt:lpstr>
      <vt:lpstr>Why Doing This?</vt:lpstr>
      <vt:lpstr>How to Probe this?</vt:lpstr>
      <vt:lpstr>Why in H𝛾𝛾 Channel?</vt:lpstr>
      <vt:lpstr>Analysis Methodology</vt:lpstr>
      <vt:lpstr>Background Rejection BDT</vt:lpstr>
      <vt:lpstr>CP BDT</vt:lpstr>
      <vt:lpstr>Significance for ttH(𝛾𝛾)</vt:lpstr>
      <vt:lpstr>ttH/tH Signal Yield Parametrization</vt:lpstr>
      <vt:lpstr>Results on CP Constraint</vt:lpstr>
      <vt:lpstr>Exclusions for CP-odd Component</vt:lpstr>
      <vt:lpstr>PowerPoint Presentation</vt:lpstr>
      <vt:lpstr>What We’ve Learned about the Higgs</vt:lpstr>
      <vt:lpstr>Physics Motivation</vt:lpstr>
      <vt:lpstr>Overview of Analysis Strategy</vt:lpstr>
      <vt:lpstr>Event Selection for Hμμ</vt:lpstr>
      <vt:lpstr>ttH Categorization</vt:lpstr>
      <vt:lpstr>VH Categorization</vt:lpstr>
      <vt:lpstr>VBF/ggF Categorization (1)</vt:lpstr>
      <vt:lpstr>VBF/ggF Categorization (2)</vt:lpstr>
      <vt:lpstr>Signal and Background Modeling</vt:lpstr>
      <vt:lpstr>Hμμ Results</vt:lpstr>
      <vt:lpstr>Bonus</vt:lpstr>
      <vt:lpstr>PowerPoint Presentation</vt:lpstr>
      <vt:lpstr>HH Production</vt:lpstr>
      <vt:lpstr>bb𝜏𝜏 Final State</vt:lpstr>
      <vt:lpstr>Event Selection</vt:lpstr>
      <vt:lpstr>Background Estimation</vt:lpstr>
      <vt:lpstr>Fake Factor Method</vt:lpstr>
      <vt:lpstr>Scale Factor Method in 𝜏had𝜏had </vt:lpstr>
      <vt:lpstr>Uncertainties</vt:lpstr>
      <vt:lpstr>Resonant Signal Extraction</vt:lpstr>
      <vt:lpstr>Resonant HHbb𝜏𝜏 Results</vt:lpstr>
      <vt:lpstr>Non-resonant Signal Extraction</vt:lpstr>
      <vt:lpstr>Non-resonant HHbb𝜏𝜏 Results</vt:lpstr>
      <vt:lpstr>PowerPoint Presentation</vt:lpstr>
      <vt:lpstr>HH Combination</vt:lpstr>
      <vt:lpstr>Resonant HH Combination Result</vt:lpstr>
      <vt:lpstr>κλ Constraint from Single Higgs</vt:lpstr>
      <vt:lpstr>Results from HH+H Combination</vt:lpstr>
      <vt:lpstr>Summary</vt:lpstr>
      <vt:lpstr>Backup</vt:lpstr>
      <vt:lpstr>PowerPoint Presentation</vt:lpstr>
      <vt:lpstr>Signal and Background Modeling</vt:lpstr>
      <vt:lpstr>Event Categorization</vt:lpstr>
      <vt:lpstr>PowerPoint Presentation</vt:lpstr>
      <vt:lpstr>PowerPoint Presentation</vt:lpstr>
      <vt:lpstr>PowerPoint Presentation</vt:lpstr>
      <vt:lpstr>Hμμ: FSR Recovery</vt:lpstr>
      <vt:lpstr>ttH Categorization</vt:lpstr>
      <vt:lpstr>Categorization Performance (1)</vt:lpstr>
      <vt:lpstr>Categorization Performance (2)</vt:lpstr>
      <vt:lpstr>Hμμ: Background Model</vt:lpstr>
      <vt:lpstr>Background Model Selection Criteria</vt:lpstr>
      <vt:lpstr>Background Function in Each Category</vt:lpstr>
      <vt:lpstr>PowerPoint Presentation</vt:lpstr>
      <vt:lpstr>Selection Criteria</vt:lpstr>
      <vt:lpstr>Signal Acceptance × Efficiency</vt:lpstr>
      <vt:lpstr>HL-LHC Projection</vt:lpstr>
      <vt:lpstr>κλ-dependence of XS and BR</vt:lpstr>
      <vt:lpstr>PowerPoint Presentation</vt:lpstr>
      <vt:lpstr>PowerPoint Presentation</vt:lpstr>
      <vt:lpstr>Flavor Tagging Improvement</vt:lpstr>
      <vt:lpstr>𝜏 Identification Improvement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HH→bb𝝉𝝉 Weekly Meeting</dc:title>
  <cp:lastModifiedBy>Liu, Yanlin</cp:lastModifiedBy>
  <cp:revision>99</cp:revision>
  <dcterms:modified xsi:type="dcterms:W3CDTF">2023-04-23T14:29:46Z</dcterms:modified>
</cp:coreProperties>
</file>