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722" r:id="rId2"/>
    <p:sldId id="850" r:id="rId3"/>
    <p:sldId id="868" r:id="rId4"/>
    <p:sldId id="882" r:id="rId5"/>
    <p:sldId id="887" r:id="rId6"/>
    <p:sldId id="883" r:id="rId7"/>
    <p:sldId id="865" r:id="rId8"/>
    <p:sldId id="871" r:id="rId9"/>
    <p:sldId id="857" r:id="rId10"/>
    <p:sldId id="895" r:id="rId11"/>
    <p:sldId id="805" r:id="rId12"/>
    <p:sldId id="860" r:id="rId13"/>
    <p:sldId id="831" r:id="rId14"/>
    <p:sldId id="832" r:id="rId15"/>
    <p:sldId id="835" r:id="rId16"/>
    <p:sldId id="872" r:id="rId17"/>
    <p:sldId id="889" r:id="rId18"/>
    <p:sldId id="891" r:id="rId19"/>
    <p:sldId id="890" r:id="rId20"/>
    <p:sldId id="888" r:id="rId21"/>
    <p:sldId id="886" r:id="rId22"/>
    <p:sldId id="873" r:id="rId23"/>
    <p:sldId id="892" r:id="rId24"/>
    <p:sldId id="893" r:id="rId25"/>
    <p:sldId id="880" r:id="rId26"/>
    <p:sldId id="874" r:id="rId27"/>
    <p:sldId id="875" r:id="rId28"/>
    <p:sldId id="894" r:id="rId29"/>
    <p:sldId id="876" r:id="rId30"/>
    <p:sldId id="877" r:id="rId31"/>
    <p:sldId id="878" r:id="rId32"/>
    <p:sldId id="804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0" autoAdjust="0"/>
    <p:restoredTop sz="92882" autoAdjust="0"/>
  </p:normalViewPr>
  <p:slideViewPr>
    <p:cSldViewPr>
      <p:cViewPr varScale="1">
        <p:scale>
          <a:sx n="86" d="100"/>
          <a:sy n="86" d="100"/>
        </p:scale>
        <p:origin x="20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52B2-87E0-413C-B08B-B2A95F737DD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B77D-2676-4F67-984E-4F7CA9DDB0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A5349CE-72A7-D948-9E6D-9E2C21FC256F}" type="slidenum">
              <a:rPr lang="zh-TW" altLang="en-US" sz="1300"/>
              <a:pPr/>
              <a:t>1</a:t>
            </a:fld>
            <a:endParaRPr lang="en-US" altLang="zh-TW" sz="13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140200" y="9120188"/>
            <a:ext cx="31718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33388"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04850" indent="-271463" defTabSz="433388"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84263" indent="-217488" defTabSz="433388"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17650" indent="-215900" defTabSz="433388"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52625" indent="-217488" defTabSz="433388"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09825" indent="-217488" defTabSz="433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67025" indent="-217488" defTabSz="433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24225" indent="-217488" defTabSz="433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81425" indent="-217488" defTabSz="433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3388" algn="l"/>
                <a:tab pos="866775" algn="l"/>
                <a:tab pos="1301750" algn="l"/>
                <a:tab pos="1735138" algn="l"/>
                <a:tab pos="2168525" algn="l"/>
                <a:tab pos="2600325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5413" algn="l"/>
                <a:tab pos="5638800" algn="l"/>
                <a:tab pos="6072188" algn="l"/>
                <a:tab pos="6505575" algn="l"/>
                <a:tab pos="6940550" algn="l"/>
                <a:tab pos="7373938" algn="l"/>
                <a:tab pos="7805738" algn="l"/>
                <a:tab pos="8239125" algn="l"/>
                <a:tab pos="86741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fld id="{36C511F3-17CC-8D42-A34A-1E8841722FBC}" type="slidenum">
              <a:rPr lang="en-GB" altLang="en-US" sz="1300">
                <a:solidFill>
                  <a:srgbClr val="000000"/>
                </a:solidFill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2"/>
                <a:buNone/>
              </a:pPr>
              <a:t>1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5124" name="Text Box 1"/>
          <p:cNvSpPr txBox="1">
            <a:spLocks noChangeArrowheads="1"/>
          </p:cNvSpPr>
          <p:nvPr/>
        </p:nvSpPr>
        <p:spPr bwMode="auto">
          <a:xfrm>
            <a:off x="1290638" y="728663"/>
            <a:ext cx="4733925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741" tIns="43371" rIns="86741" bIns="43371" anchor="ctr"/>
          <a:lstStyle>
            <a:lvl1pPr defTabSz="4333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04850" indent="-271463" defTabSz="4333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84263" indent="-217488" defTabSz="4333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17650" indent="-215900" defTabSz="4333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52625" indent="-217488" defTabSz="4333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09825" indent="-217488" defTabSz="433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67025" indent="-217488" defTabSz="433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24225" indent="-217488" defTabSz="433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81425" indent="-217488" defTabSz="433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zh-TW" altLang="en-US" sz="17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51525" cy="4321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zh-TW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658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5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3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5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65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2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5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70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7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8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52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33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417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35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779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14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30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462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10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0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0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2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9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2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B77D-2676-4F67-984E-4F7CA9DDB0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A0D-3C10-1C43-AA89-0A843FEF3F18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AF25-D3FA-6846-81BC-376C353458A1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D4D0-9C0B-D744-B399-9B7A4C7A9776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5053-4759-5348-BFEF-97F4D921D15A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6348476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 </a:t>
            </a:r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47D-0CFC-8B4C-BAF3-41B513CF5E2C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3390-AF6F-D245-B778-A88984B8982B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9FB-F52E-7741-BA83-E95B6B62B27C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A15A-AF18-9040-B029-77072C42FAEE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ABBA-B9CB-854D-A1A7-63F3F6A59277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9A1-FE79-4346-83DC-9A385FDC26C7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CFA8-A3DA-9745-9942-DDDB5802C299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3E26-31AD-B745-A061-A564B6869E60}" type="datetime1">
              <a:rPr lang="en-US" altLang="zh-CN" smtClean="0"/>
              <a:t>4/18/23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tif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5" Type="http://schemas.openxmlformats.org/officeDocument/2006/relationships/image" Target="../media/image370.png"/><Relationship Id="rId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0.png"/><Relationship Id="rId12" Type="http://schemas.openxmlformats.org/officeDocument/2006/relationships/image" Target="../media/image30.tif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emf"/><Relationship Id="rId5" Type="http://schemas.openxmlformats.org/officeDocument/2006/relationships/image" Target="../media/image410.png"/><Relationship Id="rId6" Type="http://schemas.openxmlformats.org/officeDocument/2006/relationships/image" Target="../media/image33.emf"/><Relationship Id="rId7" Type="http://schemas.openxmlformats.org/officeDocument/2006/relationships/image" Target="../media/image60.png"/><Relationship Id="rId8" Type="http://schemas.openxmlformats.org/officeDocument/2006/relationships/image" Target="../media/image530.png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3" Type="http://schemas.openxmlformats.org/officeDocument/2006/relationships/image" Target="../media/image30.tiff"/><Relationship Id="rId1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emf"/><Relationship Id="rId4" Type="http://schemas.openxmlformats.org/officeDocument/2006/relationships/image" Target="../media/image521.png"/><Relationship Id="rId5" Type="http://schemas.openxmlformats.org/officeDocument/2006/relationships/image" Target="../media/image780.png"/><Relationship Id="rId6" Type="http://schemas.openxmlformats.org/officeDocument/2006/relationships/image" Target="../media/image41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800.png"/><Relationship Id="rId10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0.emf"/><Relationship Id="rId5" Type="http://schemas.openxmlformats.org/officeDocument/2006/relationships/image" Target="../media/image63.png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tiff"/><Relationship Id="rId5" Type="http://schemas.openxmlformats.org/officeDocument/2006/relationships/image" Target="../media/image80.tiff"/><Relationship Id="rId6" Type="http://schemas.openxmlformats.org/officeDocument/2006/relationships/image" Target="../media/image81.emf"/><Relationship Id="rId7" Type="http://schemas.openxmlformats.org/officeDocument/2006/relationships/image" Target="../media/image82.tiff"/><Relationship Id="rId8" Type="http://schemas.openxmlformats.org/officeDocument/2006/relationships/image" Target="../media/image8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3910" y="2282642"/>
            <a:ext cx="9207910" cy="3811587"/>
          </a:xfrm>
        </p:spPr>
        <p:txBody>
          <a:bodyPr lIns="0" tIns="0" rIns="0" bIns="0"/>
          <a:lstStyle/>
          <a:p>
            <a:r>
              <a:rPr lang="en-GB" altLang="en-US" sz="2800" dirty="0">
                <a:solidFill>
                  <a:srgbClr val="2D2DB9"/>
                </a:solidFill>
              </a:rPr>
              <a:t>Bin Yan</a:t>
            </a:r>
            <a:br>
              <a:rPr lang="en-GB" altLang="en-US" sz="2800" dirty="0">
                <a:solidFill>
                  <a:srgbClr val="2D2DB9"/>
                </a:solidFill>
              </a:rPr>
            </a:br>
            <a:r>
              <a:rPr lang="en-GB" altLang="en-US" sz="2800" dirty="0">
                <a:solidFill>
                  <a:srgbClr val="2D2DB9"/>
                </a:solidFill>
              </a:rPr>
              <a:t> </a:t>
            </a:r>
            <a:r>
              <a:rPr lang="en-GB" altLang="en-US" sz="2800" dirty="0" smtClean="0">
                <a:solidFill>
                  <a:srgbClr val="2D2DB9"/>
                </a:solidFill>
              </a:rPr>
              <a:t>Institute of High Energy Physics</a:t>
            </a:r>
            <a:br>
              <a:rPr lang="en-GB" altLang="en-US" sz="2800" dirty="0" smtClean="0">
                <a:solidFill>
                  <a:srgbClr val="2D2DB9"/>
                </a:solidFill>
              </a:rPr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华中师范大学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April </a:t>
            </a:r>
            <a:r>
              <a:rPr lang="en-US" altLang="zh-CN" sz="2400" dirty="0" smtClean="0"/>
              <a:t>24</a:t>
            </a:r>
            <a:r>
              <a:rPr lang="en-US" altLang="en-US" sz="2400" dirty="0" smtClean="0"/>
              <a:t>, </a:t>
            </a:r>
            <a:r>
              <a:rPr lang="en-US" altLang="en-US" sz="2400" dirty="0" smtClean="0"/>
              <a:t>2023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endParaRPr lang="en-GB" altLang="en-US" sz="2400" dirty="0">
              <a:solidFill>
                <a:srgbClr val="002060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467544" y="1499977"/>
            <a:ext cx="8532439" cy="1349375"/>
          </a:xfrm>
          <a:prstGeom prst="roundRect">
            <a:avLst>
              <a:gd name="adj" fmla="val 5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 anchorCtr="1"/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674688" indent="-2603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036638" indent="-2079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50975" indent="-206375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66900" indent="-2079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altLang="zh-CN" sz="3600" dirty="0" smtClean="0">
                <a:ea typeface="宋体" panose="02010600030101010101" pitchFamily="2" charset="-122"/>
              </a:rPr>
              <a:t>Application of the jet charge </a:t>
            </a:r>
            <a:r>
              <a:rPr lang="en-US" altLang="zh-CN" sz="3600" smtClean="0">
                <a:ea typeface="宋体" panose="02010600030101010101" pitchFamily="2" charset="-122"/>
              </a:rPr>
              <a:t>in electroweak and Higgs physics</a:t>
            </a:r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04864" y="5494064"/>
            <a:ext cx="713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cooperation with Hai </a:t>
            </a:r>
            <a:r>
              <a:rPr lang="en-US" dirty="0"/>
              <a:t>Tao </a:t>
            </a:r>
            <a:r>
              <a:rPr lang="en-US" dirty="0" smtClean="0"/>
              <a:t>Li, </a:t>
            </a:r>
            <a:r>
              <a:rPr lang="en-US" dirty="0" err="1" smtClean="0"/>
              <a:t>Xiaorui</a:t>
            </a:r>
            <a:r>
              <a:rPr lang="en-US" dirty="0" smtClean="0"/>
              <a:t> Wong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and C.-P. Yuan, </a:t>
            </a:r>
            <a:r>
              <a:rPr lang="en-US" dirty="0" smtClean="0"/>
              <a:t>PLB833(2022)137300,  2301.07914,  2302.02084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1307514" cy="13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3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539552" y="4783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Zbb</a:t>
            </a:r>
            <a:r>
              <a:rPr lang="en-US" altLang="zh-CN" dirty="0"/>
              <a:t> couplings@ </a:t>
            </a:r>
            <a:r>
              <a:rPr lang="en-US" altLang="zh-CN" dirty="0" smtClean="0"/>
              <a:t>colliders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0"/>
          <a:stretch/>
        </p:blipFill>
        <p:spPr>
          <a:xfrm>
            <a:off x="6979196" y="2977652"/>
            <a:ext cx="2078861" cy="10393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AC756D3-FE66-C140-BBDD-0E5932CD2094}"/>
              </a:ext>
            </a:extLst>
          </p:cNvPr>
          <p:cNvGrpSpPr/>
          <p:nvPr/>
        </p:nvGrpSpPr>
        <p:grpSpPr>
          <a:xfrm>
            <a:off x="5101281" y="2934846"/>
            <a:ext cx="1877915" cy="967216"/>
            <a:chOff x="45583" y="1306972"/>
            <a:chExt cx="2629801" cy="1324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34"/>
            <a:stretch/>
          </p:blipFill>
          <p:spPr>
            <a:xfrm>
              <a:off x="45583" y="1306972"/>
              <a:ext cx="2629801" cy="13248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87624" y="1861360"/>
              <a:ext cx="14401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9903"/>
          <a:stretch/>
        </p:blipFill>
        <p:spPr>
          <a:xfrm>
            <a:off x="5645511" y="4779364"/>
            <a:ext cx="2123709" cy="1217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562" y="3654630"/>
            <a:ext cx="3715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Bin Yan</a:t>
            </a:r>
            <a:r>
              <a:rPr lang="en-US" sz="1600" dirty="0"/>
              <a:t>, C.-P. Yuan, PRL127(2021)5,051801</a:t>
            </a:r>
          </a:p>
        </p:txBody>
      </p:sp>
      <p:sp>
        <p:nvSpPr>
          <p:cNvPr id="6" name="Rectangle 5"/>
          <p:cNvSpPr/>
          <p:nvPr/>
        </p:nvSpPr>
        <p:spPr>
          <a:xfrm>
            <a:off x="829234" y="5321890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Bin Yan</a:t>
            </a:r>
            <a:r>
              <a:rPr lang="en-US" sz="1600" dirty="0"/>
              <a:t>, </a:t>
            </a:r>
            <a:r>
              <a:rPr lang="en-US" sz="1600" dirty="0" err="1"/>
              <a:t>Zhite</a:t>
            </a:r>
            <a:r>
              <a:rPr lang="en-US" sz="1600" dirty="0"/>
              <a:t> Yu and C.-P. Yuan, PLB822(2021)136697</a:t>
            </a:r>
          </a:p>
          <a:p>
            <a:r>
              <a:rPr lang="en-US" sz="1600" dirty="0"/>
              <a:t>Hai Tao Li, </a:t>
            </a:r>
            <a:r>
              <a:rPr lang="en-US" sz="1600" dirty="0">
                <a:solidFill>
                  <a:srgbClr val="FF0000"/>
                </a:solidFill>
              </a:rPr>
              <a:t>Bin Yan </a:t>
            </a:r>
            <a:r>
              <a:rPr lang="en-US" sz="1600" dirty="0"/>
              <a:t>and C.-P. Yuan, </a:t>
            </a:r>
            <a:r>
              <a:rPr lang="en-US" sz="1600" dirty="0" smtClean="0"/>
              <a:t>PLB833(2022)137300</a:t>
            </a:r>
          </a:p>
          <a:p>
            <a:r>
              <a:rPr lang="en-US" sz="1600" dirty="0" err="1" smtClean="0"/>
              <a:t>Zhuoni</a:t>
            </a:r>
            <a:r>
              <a:rPr lang="en-US" sz="1600" dirty="0" smtClean="0"/>
              <a:t> Qian and </a:t>
            </a:r>
            <a:r>
              <a:rPr lang="en-US" sz="1600" dirty="0" smtClean="0">
                <a:solidFill>
                  <a:srgbClr val="FF0000"/>
                </a:solidFill>
              </a:rPr>
              <a:t>Bin Yan</a:t>
            </a:r>
            <a:r>
              <a:rPr lang="en-US" sz="1600" dirty="0" smtClean="0"/>
              <a:t>, work in progress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89562" y="4030024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Hongxin</a:t>
            </a:r>
            <a:r>
              <a:rPr lang="en-US" sz="1600" dirty="0"/>
              <a:t> Dong, Peng Sun, </a:t>
            </a:r>
            <a:r>
              <a:rPr lang="en-US" sz="1600" dirty="0">
                <a:solidFill>
                  <a:srgbClr val="FF0000"/>
                </a:solidFill>
              </a:rPr>
              <a:t>Bin Yan </a:t>
            </a:r>
            <a:r>
              <a:rPr lang="en-US" sz="1600" dirty="0"/>
              <a:t>and C.-P. </a:t>
            </a:r>
            <a:r>
              <a:rPr lang="en-US" sz="1600" dirty="0" smtClean="0"/>
              <a:t>Yuan, PLB829(2022)137076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703" y="5174225"/>
            <a:ext cx="805408" cy="8704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EB8A588-F276-3F49-ADF5-DF822CAEE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81" y="1280612"/>
            <a:ext cx="2462918" cy="881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577" y="2109419"/>
            <a:ext cx="60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Gori</a:t>
            </a:r>
            <a:r>
              <a:rPr lang="en-US" sz="1600" dirty="0" smtClean="0"/>
              <a:t>, </a:t>
            </a:r>
            <a:r>
              <a:rPr lang="en-US" sz="1600" dirty="0" err="1" smtClean="0"/>
              <a:t>Jiayin</a:t>
            </a:r>
            <a:r>
              <a:rPr lang="en-US" sz="1600" dirty="0" smtClean="0"/>
              <a:t> </a:t>
            </a:r>
            <a:r>
              <a:rPr lang="en-US" sz="1600" dirty="0" err="1" smtClean="0"/>
              <a:t>Gu</a:t>
            </a:r>
            <a:r>
              <a:rPr lang="en-US" sz="1600" dirty="0" smtClean="0"/>
              <a:t>, </a:t>
            </a:r>
            <a:r>
              <a:rPr lang="en-US" sz="1600" dirty="0" err="1" smtClean="0"/>
              <a:t>Lian</a:t>
            </a:r>
            <a:r>
              <a:rPr lang="en-US" sz="1600" dirty="0" smtClean="0"/>
              <a:t>-Tao Wang, JHEP 04(2016) 062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Bin Yan </a:t>
            </a:r>
            <a:r>
              <a:rPr lang="en-US" sz="1600" dirty="0" smtClean="0"/>
              <a:t>and Shu-Run Yuan, work in progress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139697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smtClean="0"/>
              <a:t>Lepton colliders: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6286" y="3009958"/>
            <a:ext cx="459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LHC </a:t>
            </a:r>
            <a:r>
              <a:rPr lang="en-US" dirty="0" err="1" smtClean="0"/>
              <a:t>Zh</a:t>
            </a:r>
            <a:r>
              <a:rPr lang="en-US" dirty="0" smtClean="0"/>
              <a:t> production and Z boson rare decay: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9577" y="4799118"/>
            <a:ext cx="459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HERA and EIC with polarized lepton beam: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/>
              <a:t>Zbb</a:t>
            </a:r>
            <a:r>
              <a:rPr lang="en-US" altLang="zh-CN" dirty="0"/>
              <a:t> </a:t>
            </a:r>
            <a:r>
              <a:rPr lang="en-US" altLang="zh-CN" dirty="0" err="1" smtClean="0"/>
              <a:t>couplings@EIC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9903"/>
          <a:stretch/>
        </p:blipFill>
        <p:spPr>
          <a:xfrm>
            <a:off x="467544" y="1732472"/>
            <a:ext cx="3816424" cy="2187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024" y="1732746"/>
            <a:ext cx="379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Single-Spin Asymmetry (SSA):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7324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Polarized  lepton beam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979" y="2334323"/>
            <a:ext cx="2808312" cy="1023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9625" y="3761692"/>
                <a:ext cx="3685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+/−</m:t>
                    </m:r>
                  </m:oMath>
                </a14:m>
                <a:r>
                  <a:rPr lang="en-US" sz="2000" dirty="0"/>
                  <a:t>: right/left-handed lepton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25" y="3761692"/>
                <a:ext cx="3685574" cy="400110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4943935"/>
                <a:ext cx="79928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u="sng" dirty="0"/>
                  <a:t>Photon-only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diagrams will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cancel</a:t>
                </a:r>
                <a:r>
                  <a:rPr lang="en-US" sz="2400" dirty="0"/>
                  <a:t> in SSA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Leading contribution: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 interference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Only sensitive to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vector component </a:t>
                </a:r>
                <a:r>
                  <a:rPr lang="en-US" sz="2400" dirty="0"/>
                  <a:t>of the </a:t>
                </a:r>
                <a:r>
                  <a:rPr lang="en-US" sz="2400" dirty="0" err="1"/>
                  <a:t>Zbb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coupling</a:t>
                </a:r>
                <a:endParaRPr lang="zh-CN" alt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3935"/>
                <a:ext cx="799288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220" t="-456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07681" y="1161007"/>
            <a:ext cx="6036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Bin Yan</a:t>
            </a:r>
            <a:r>
              <a:rPr lang="en-US" sz="2000" dirty="0"/>
              <a:t>, </a:t>
            </a:r>
            <a:r>
              <a:rPr lang="en-US" sz="2000" dirty="0" err="1"/>
              <a:t>Zhite</a:t>
            </a:r>
            <a:r>
              <a:rPr lang="en-US" sz="2000" dirty="0"/>
              <a:t> Yu and C.-P. Yuan, PLB822(2021)136697</a:t>
            </a:r>
          </a:p>
        </p:txBody>
      </p:sp>
    </p:spTree>
    <p:extLst>
      <p:ext uri="{BB962C8B-B14F-4D97-AF65-F5344CB8AC3E}">
        <p14:creationId xmlns:p14="http://schemas.microsoft.com/office/powerpoint/2010/main" val="591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9983" y="1222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DIS cross section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83" y="1850928"/>
            <a:ext cx="7488000" cy="8115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560" y="12469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Polarized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79761" y="2650321"/>
                <a:ext cx="3707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lepton helicity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61" y="2650321"/>
                <a:ext cx="3707904" cy="369332"/>
              </a:xfrm>
              <a:prstGeom prst="rect">
                <a:avLst/>
              </a:prstGeom>
              <a:blipFill>
                <a:blip r:embed="rId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732240" y="2492896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381C7AF-5E4E-0841-B55F-500D5681F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" y="2750535"/>
            <a:ext cx="4733940" cy="3407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F94ED0B-469B-7547-8D00-35C254FE1A87}"/>
                  </a:ext>
                </a:extLst>
              </p:cNvPr>
              <p:cNvSpPr txBox="1"/>
              <p:nvPr/>
            </p:nvSpPr>
            <p:spPr>
              <a:xfrm>
                <a:off x="4461977" y="3008460"/>
                <a:ext cx="255628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,+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,−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94ED0B-469B-7547-8D00-35C254FE1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77" y="3008460"/>
                <a:ext cx="2556283" cy="477888"/>
              </a:xfrm>
              <a:prstGeom prst="rect">
                <a:avLst/>
              </a:prstGeom>
              <a:blipFill rotWithShape="0">
                <a:blip r:embed="rId7"/>
                <a:stretch>
                  <a:fillRect l="-381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BB5B60C-7EDC-BF41-8994-A78089A26DF9}"/>
              </a:ext>
            </a:extLst>
          </p:cNvPr>
          <p:cNvCxnSpPr/>
          <p:nvPr/>
        </p:nvCxnSpPr>
        <p:spPr>
          <a:xfrm flipH="1">
            <a:off x="2650260" y="3226071"/>
            <a:ext cx="1555792" cy="5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68000" y="3836357"/>
            <a:ext cx="43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possible combination: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45598" y="5574280"/>
                <a:ext cx="2777171" cy="494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598" y="5574280"/>
                <a:ext cx="2777171" cy="494879"/>
              </a:xfrm>
              <a:prstGeom prst="rect">
                <a:avLst/>
              </a:prstGeom>
              <a:blipFill rotWithShape="0">
                <a:blip r:embed="rId8"/>
                <a:stretch>
                  <a:fillRect r="-9868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172" y="4664043"/>
            <a:ext cx="828000" cy="450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7713" y="4550317"/>
            <a:ext cx="792000" cy="431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82165" y="5577199"/>
                <a:ext cx="2950295" cy="494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65" y="5577199"/>
                <a:ext cx="2950295" cy="494879"/>
              </a:xfrm>
              <a:prstGeom prst="rect">
                <a:avLst/>
              </a:prstGeom>
              <a:blipFill rotWithShape="0">
                <a:blip r:embed="rId11"/>
                <a:stretch>
                  <a:fillRect r="-92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0618" y="4559046"/>
            <a:ext cx="514163" cy="555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640" y="6129627"/>
            <a:ext cx="3488183" cy="51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1020" y="1335069"/>
            <a:ext cx="2484000" cy="3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/>
              <a:t>Zbb</a:t>
            </a:r>
            <a:r>
              <a:rPr lang="en-US" altLang="zh-CN" dirty="0"/>
              <a:t> couplings @EIC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9903"/>
          <a:stretch/>
        </p:blipFill>
        <p:spPr>
          <a:xfrm>
            <a:off x="494445" y="1553974"/>
            <a:ext cx="2808312" cy="1609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429" y="4037002"/>
            <a:ext cx="717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Average jet charge weighted Single-Spin Asymmetry (WSSA):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68" y="129345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Polarized  lepton beam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69" y="4581128"/>
            <a:ext cx="1980000" cy="75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901" y="4581128"/>
            <a:ext cx="3634550" cy="77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45" y="5661248"/>
            <a:ext cx="6408000" cy="651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4048" y="1521798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Single-Spin Asymmetry: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2125532"/>
            <a:ext cx="2088000" cy="760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3870" y="3155920"/>
            <a:ext cx="377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vector component </a:t>
            </a:r>
            <a:r>
              <a:rPr lang="en-US" dirty="0"/>
              <a:t>of the </a:t>
            </a:r>
            <a:r>
              <a:rPr lang="en-US" dirty="0" err="1"/>
              <a:t>Zbb</a:t>
            </a:r>
            <a:r>
              <a:rPr lang="en-US" dirty="0"/>
              <a:t> coupling</a:t>
            </a:r>
          </a:p>
        </p:txBody>
      </p:sp>
      <p:sp>
        <p:nvSpPr>
          <p:cNvPr id="13" name="Curved Right Arrow 12"/>
          <p:cNvSpPr/>
          <p:nvPr/>
        </p:nvSpPr>
        <p:spPr>
          <a:xfrm>
            <a:off x="4572000" y="2545264"/>
            <a:ext cx="271870" cy="9301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811" y="3543399"/>
            <a:ext cx="861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Is it possible to probe the axial-vector component at the EIC?</a:t>
            </a:r>
          </a:p>
        </p:txBody>
      </p:sp>
    </p:spTree>
    <p:extLst>
      <p:ext uri="{BB962C8B-B14F-4D97-AF65-F5344CB8AC3E}">
        <p14:creationId xmlns:p14="http://schemas.microsoft.com/office/powerpoint/2010/main" val="14094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Jet Charge Weighted SSA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81C7AF-5E4E-0841-B55F-500D5681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7" y="1254950"/>
            <a:ext cx="2808312" cy="202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F94ED0B-469B-7547-8D00-35C254FE1A87}"/>
                  </a:ext>
                </a:extLst>
              </p:cNvPr>
              <p:cNvSpPr txBox="1"/>
              <p:nvPr/>
            </p:nvSpPr>
            <p:spPr>
              <a:xfrm>
                <a:off x="2863885" y="1154537"/>
                <a:ext cx="255628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,+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,−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94ED0B-469B-7547-8D00-35C254FE1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85" y="1154537"/>
                <a:ext cx="2556283" cy="477888"/>
              </a:xfrm>
              <a:prstGeom prst="rect">
                <a:avLst/>
              </a:prstGeom>
              <a:blipFill rotWithShape="0">
                <a:blip r:embed="rId4"/>
                <a:stretch>
                  <a:fillRect l="-3819"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66829" y="2475772"/>
                <a:ext cx="2777171" cy="494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29" y="2475772"/>
                <a:ext cx="2777171" cy="494879"/>
              </a:xfrm>
              <a:prstGeom prst="rect">
                <a:avLst/>
              </a:prstGeom>
              <a:blipFill rotWithShape="0">
                <a:blip r:embed="rId5"/>
                <a:stretch>
                  <a:fillRect r="-1008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6273852" y="1758707"/>
            <a:ext cx="6383" cy="43345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40" y="3512660"/>
            <a:ext cx="1922122" cy="382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598" y="3418533"/>
            <a:ext cx="255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Key point: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2" y="1759559"/>
            <a:ext cx="828000" cy="450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870" y="1676646"/>
            <a:ext cx="792000" cy="431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36582" y="2452664"/>
                <a:ext cx="2950295" cy="494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82" y="2452664"/>
                <a:ext cx="2950295" cy="494879"/>
              </a:xfrm>
              <a:prstGeom prst="rect">
                <a:avLst/>
              </a:prstGeom>
              <a:blipFill rotWithShape="0">
                <a:blip r:embed="rId9"/>
                <a:stretch>
                  <a:fillRect r="-9504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4869160"/>
            <a:ext cx="828000" cy="4506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925" y="4847539"/>
            <a:ext cx="792000" cy="431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000" y="5493909"/>
            <a:ext cx="2808000" cy="303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9744" y="5499909"/>
            <a:ext cx="2664000" cy="311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381C7AF-5E4E-0841-B55F-500D5681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" y="4327269"/>
            <a:ext cx="2808312" cy="20212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F94ED0B-469B-7547-8D00-35C254FE1A87}"/>
              </a:ext>
            </a:extLst>
          </p:cNvPr>
          <p:cNvSpPr txBox="1"/>
          <p:nvPr/>
        </p:nvSpPr>
        <p:spPr>
          <a:xfrm>
            <a:off x="2704526" y="4249069"/>
            <a:ext cx="113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WSSA: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194" y="4265174"/>
            <a:ext cx="1404000" cy="429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022" y="1611765"/>
            <a:ext cx="749425" cy="809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5262" y="4619679"/>
            <a:ext cx="664535" cy="718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640" y="6226884"/>
            <a:ext cx="3488183" cy="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9983" y="1222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Zbb</a:t>
            </a:r>
            <a:r>
              <a:rPr lang="en-US" altLang="zh-CN" dirty="0"/>
              <a:t> couplings @EIC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5989852" y="515210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6F1DF37-080E-E940-B597-47E8265C31C8}"/>
              </a:ext>
            </a:extLst>
          </p:cNvPr>
          <p:cNvGrpSpPr/>
          <p:nvPr/>
        </p:nvGrpSpPr>
        <p:grpSpPr>
          <a:xfrm>
            <a:off x="539552" y="405969"/>
            <a:ext cx="1325940" cy="1057785"/>
            <a:chOff x="5108274" y="2430176"/>
            <a:chExt cx="1325940" cy="105778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38A74E0-E178-CE49-92D6-04AB2389B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88" r="61220" b="25170"/>
            <a:stretch/>
          </p:blipFill>
          <p:spPr>
            <a:xfrm>
              <a:off x="5219582" y="2430176"/>
              <a:ext cx="1188720" cy="10577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11CDB65F-1F2C-0047-85E2-BF8997941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670" y="2596089"/>
              <a:ext cx="182880" cy="1828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AF2F6BA-A856-B24C-A81E-AECF2D761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8274" y="3099858"/>
              <a:ext cx="144000" cy="2674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269D175-C85E-2F43-88AB-1ACA9C168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5876" y="2671982"/>
              <a:ext cx="144000" cy="2674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9A62BE8-DD0A-6F4D-9257-4AF1B420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163" y="3207249"/>
              <a:ext cx="365760" cy="200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DF933D3B-A2BD-0141-B719-C0CEEA1A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8454" y="3209824"/>
              <a:ext cx="365760" cy="201168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8" y="1662256"/>
            <a:ext cx="4711775" cy="4711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62" y="2663017"/>
            <a:ext cx="4553942" cy="8186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3"/>
          <a:stretch/>
        </p:blipFill>
        <p:spPr>
          <a:xfrm>
            <a:off x="6805890" y="4515132"/>
            <a:ext cx="1908000" cy="483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6"/>
          <a:stretch/>
        </p:blipFill>
        <p:spPr>
          <a:xfrm>
            <a:off x="6841756" y="4998326"/>
            <a:ext cx="1908000" cy="4789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7" t="16779"/>
          <a:stretch/>
        </p:blipFill>
        <p:spPr>
          <a:xfrm>
            <a:off x="4666316" y="5112951"/>
            <a:ext cx="1849900" cy="3565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2619" b="-47"/>
          <a:stretch/>
        </p:blipFill>
        <p:spPr>
          <a:xfrm>
            <a:off x="4671132" y="4545667"/>
            <a:ext cx="1773076" cy="4285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36985" y="4197620"/>
            <a:ext cx="146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WSSA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62995" y="4145800"/>
            <a:ext cx="146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SSA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347" y="1880896"/>
            <a:ext cx="3420000" cy="3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Probing the Higgs properties with jet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and decay @LHC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36737"/>
            <a:ext cx="89662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219606"/>
            <a:ext cx="8763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and decay @LHC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9" y="1838935"/>
            <a:ext cx="9144000" cy="45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and decay @LHC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8928100" cy="396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1117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agrees with the SM prediction very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5DE78D-088E-ED4C-A23E-BB95E4F889C4}"/>
              </a:ext>
            </a:extLst>
          </p:cNvPr>
          <p:cNvSpPr/>
          <p:nvPr/>
        </p:nvSpPr>
        <p:spPr>
          <a:xfrm>
            <a:off x="498615" y="3752131"/>
            <a:ext cx="462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mbusRomNo9L"/>
              </a:rPr>
              <a:t>Transverse-momentum-weighting scheme: </a:t>
            </a:r>
            <a:endParaRPr lang="en-US" sz="20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definition</a:t>
            </a:r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1CB8F4-2489-0E4E-9B8D-23E71159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95381"/>
            <a:ext cx="3657600" cy="695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615" y="600992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R.D. Field and R.P. Feynman, NPB136,1(1978)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3" y="1737095"/>
            <a:ext cx="4608000" cy="1702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3467" y="50820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K: To regulate the sensitivity of the soft gluon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62" y="1298919"/>
            <a:ext cx="3627032" cy="2778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085653"/>
            <a:ext cx="2556000" cy="6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couplings @LHC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81" y="1463033"/>
            <a:ext cx="4311619" cy="4377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" y="1426755"/>
            <a:ext cx="4357595" cy="4594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1117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agrees with the SM prediction very well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819" y="1151625"/>
            <a:ext cx="339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Nature 607 (2022)7917,52-59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GF and VBF Higgs production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19"/>
          <a:stretch/>
        </p:blipFill>
        <p:spPr>
          <a:xfrm>
            <a:off x="5796136" y="1538857"/>
            <a:ext cx="1872208" cy="132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7970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Cross section</a:t>
            </a:r>
          </a:p>
          <a:p>
            <a:r>
              <a:rPr lang="en-US" dirty="0" smtClean="0"/>
              <a:t>Higgs couplings at the loop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9396" y="5020813"/>
            <a:ext cx="446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Cross section</a:t>
            </a:r>
          </a:p>
          <a:p>
            <a:r>
              <a:rPr lang="en-US" dirty="0" smtClean="0"/>
              <a:t>Higgs couplings at the tree level</a:t>
            </a:r>
          </a:p>
          <a:p>
            <a:r>
              <a:rPr lang="en-US" dirty="0" smtClean="0"/>
              <a:t>Electroweak symmetry breaking mechanism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6"/>
          <a:stretch/>
        </p:blipFill>
        <p:spPr>
          <a:xfrm>
            <a:off x="189805" y="1556792"/>
            <a:ext cx="4382195" cy="45095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62110" y="3587788"/>
            <a:ext cx="1980220" cy="1320800"/>
            <a:chOff x="5508104" y="3735569"/>
            <a:chExt cx="1980220" cy="132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1" r="59637"/>
            <a:stretch/>
          </p:blipFill>
          <p:spPr>
            <a:xfrm>
              <a:off x="5741528" y="3735569"/>
              <a:ext cx="1746796" cy="1320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08104" y="4221088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0782" y="6124026"/>
            <a:ext cx="649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VBF Higgs production plays an important role in Higgs physics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" y="6124026"/>
            <a:ext cx="73042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5" y="2090078"/>
            <a:ext cx="5544616" cy="125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40" y="3710008"/>
            <a:ext cx="7693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rapidity gap and the invariant mass of the two jets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451335" y="4315485"/>
            <a:ext cx="2592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V.D. </a:t>
            </a:r>
            <a:r>
              <a:rPr lang="en-US" sz="1200" dirty="0" err="1" smtClean="0"/>
              <a:t>Bargeer</a:t>
            </a:r>
            <a:r>
              <a:rPr lang="en-US" sz="1200" dirty="0" smtClean="0"/>
              <a:t>, </a:t>
            </a:r>
            <a:r>
              <a:rPr lang="en-US" sz="1200" dirty="0" err="1" smtClean="0"/>
              <a:t>K.m.Cheung</a:t>
            </a:r>
            <a:r>
              <a:rPr lang="en-US" sz="1200" dirty="0" smtClean="0"/>
              <a:t>. T. Han, J. </a:t>
            </a:r>
            <a:r>
              <a:rPr lang="en-US" sz="1200" dirty="0" err="1" smtClean="0"/>
              <a:t>Ohnemus</a:t>
            </a:r>
            <a:r>
              <a:rPr lang="en-US" sz="1200" dirty="0" smtClean="0"/>
              <a:t> and D. </a:t>
            </a:r>
            <a:r>
              <a:rPr lang="en-US" sz="1200" dirty="0" err="1" smtClean="0"/>
              <a:t>Zeppenfeld</a:t>
            </a:r>
            <a:r>
              <a:rPr lang="en-US" sz="1200" dirty="0" smtClean="0"/>
              <a:t>, 1991</a:t>
            </a:r>
          </a:p>
          <a:p>
            <a:r>
              <a:rPr lang="en-US" sz="1200" dirty="0" smtClean="0"/>
              <a:t>N. </a:t>
            </a:r>
            <a:r>
              <a:rPr lang="en-US" sz="1200" dirty="0" err="1" smtClean="0"/>
              <a:t>Kauer</a:t>
            </a:r>
            <a:r>
              <a:rPr lang="en-US" sz="1200" dirty="0" smtClean="0"/>
              <a:t>, T. </a:t>
            </a:r>
            <a:r>
              <a:rPr lang="en-US" sz="1200" dirty="0" err="1" smtClean="0"/>
              <a:t>Plehn</a:t>
            </a:r>
            <a:r>
              <a:rPr lang="en-US" sz="1200" dirty="0" smtClean="0"/>
              <a:t>, D. L. Rainwater and D. </a:t>
            </a:r>
            <a:r>
              <a:rPr lang="en-US" sz="1200" dirty="0" err="1" smtClean="0"/>
              <a:t>Zeppenfeld</a:t>
            </a:r>
            <a:r>
              <a:rPr lang="en-US" sz="1200" dirty="0" smtClean="0"/>
              <a:t>, 2001</a:t>
            </a:r>
          </a:p>
          <a:p>
            <a:r>
              <a:rPr lang="mr-IN" sz="1200" dirty="0" smtClean="0"/>
              <a:t>……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6655" y="1349974"/>
            <a:ext cx="582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Discriminating  VBF and gluon fusion Higgs production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795" y="2090078"/>
            <a:ext cx="3625285" cy="1410930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7682"/>
            <a:ext cx="6264000" cy="23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8"/>
          <a:stretch/>
        </p:blipFill>
        <p:spPr>
          <a:xfrm>
            <a:off x="485089" y="4257122"/>
            <a:ext cx="3816000" cy="25111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5" y="2090078"/>
            <a:ext cx="5544616" cy="1254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85422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V. </a:t>
            </a:r>
            <a:r>
              <a:rPr lang="en-US" sz="1400" dirty="0" err="1" smtClean="0"/>
              <a:t>Rentala</a:t>
            </a:r>
            <a:r>
              <a:rPr lang="en-US" sz="1400" dirty="0" smtClean="0"/>
              <a:t>, N. </a:t>
            </a:r>
            <a:r>
              <a:rPr lang="en-US" sz="1400" dirty="0" err="1" smtClean="0"/>
              <a:t>Vignaroli</a:t>
            </a:r>
            <a:r>
              <a:rPr lang="en-US" sz="1400" dirty="0" smtClean="0"/>
              <a:t>, H.N. Li,  Zhao LI and C.-P. Yuan, 2013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6655" y="1349974"/>
            <a:ext cx="582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Discriminating  VBF and gluon fusion Higgs production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795" y="2090078"/>
            <a:ext cx="3625285" cy="1410930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303" y="3590735"/>
            <a:ext cx="76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Soft gluon radiation effects: Jet energy profile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10605" r="9762" b="4566"/>
          <a:stretch/>
        </p:blipFill>
        <p:spPr>
          <a:xfrm>
            <a:off x="6061680" y="4963405"/>
            <a:ext cx="1737360" cy="1750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800" y="4363940"/>
            <a:ext cx="1920240" cy="5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5" y="2090078"/>
            <a:ext cx="5544616" cy="1254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708795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P. Sun, C.-P. Yuan and F. Yuan, 2016, 2018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6655" y="1349974"/>
            <a:ext cx="582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Discriminating  VBF and gluon fusion Higgs production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795" y="2090078"/>
            <a:ext cx="3625285" cy="1410930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3612625"/>
            <a:ext cx="76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Soft gluon radiation effects: TMD effects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1957"/>
            <a:ext cx="4032000" cy="2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5" y="2090078"/>
            <a:ext cx="5544616" cy="1254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655" y="1349974"/>
            <a:ext cx="873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Discriminating  W-boson fusion, </a:t>
            </a:r>
            <a:r>
              <a:rPr lang="en-US" sz="2000" smtClean="0">
                <a:solidFill>
                  <a:srgbClr val="FF0000"/>
                </a:solidFill>
              </a:rPr>
              <a:t>Z-boson fusion  and </a:t>
            </a:r>
            <a:r>
              <a:rPr lang="en-US" sz="2000" dirty="0" smtClean="0">
                <a:solidFill>
                  <a:srgbClr val="FF0000"/>
                </a:solidFill>
              </a:rPr>
              <a:t>gluon fusion Higgs production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795" y="2090078"/>
            <a:ext cx="1681069" cy="1410930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4346" y="4149079"/>
            <a:ext cx="76720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1782" y="3975156"/>
            <a:ext cx="744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Separating the W boson’s contribution from the VBF Higgs production is an important task for determining the Higgs gauge coupling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1782" y="4972523"/>
            <a:ext cx="624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key observable: </a:t>
            </a:r>
            <a:r>
              <a:rPr lang="en-US" sz="2000" dirty="0" smtClean="0">
                <a:solidFill>
                  <a:srgbClr val="FF0000"/>
                </a:solidFill>
              </a:rPr>
              <a:t>Jet Charge</a:t>
            </a:r>
          </a:p>
          <a:p>
            <a:r>
              <a:rPr lang="en-US" sz="2000" dirty="0" smtClean="0"/>
              <a:t>W: 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pposite sign </a:t>
            </a:r>
            <a:r>
              <a:rPr lang="en-US" sz="2000" dirty="0" smtClean="0"/>
              <a:t>for the two jet charges</a:t>
            </a:r>
          </a:p>
          <a:p>
            <a:r>
              <a:rPr lang="en-US" sz="2000" dirty="0" smtClean="0"/>
              <a:t>Z:   </a:t>
            </a:r>
            <a:r>
              <a:rPr lang="en-US" sz="2000" dirty="0" smtClean="0">
                <a:solidFill>
                  <a:srgbClr val="FF0000"/>
                </a:solidFill>
              </a:rPr>
              <a:t>same or opposite sign </a:t>
            </a:r>
            <a:r>
              <a:rPr lang="en-US" sz="2000" dirty="0" smtClean="0"/>
              <a:t>for the two jet charges</a:t>
            </a:r>
          </a:p>
          <a:p>
            <a:r>
              <a:rPr lang="en-US" sz="2000" dirty="0" smtClean="0"/>
              <a:t>G:  the sign of the jet charge is arbitrary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75708"/>
            <a:ext cx="4392488" cy="378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3" y="1819606"/>
            <a:ext cx="4621503" cy="39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asymmetry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21" y="1484784"/>
            <a:ext cx="5486400" cy="384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28" y="2528379"/>
            <a:ext cx="3124537" cy="95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5893" y="190805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&lt;Q</a:t>
            </a:r>
            <a:r>
              <a:rPr lang="en-US" smtClean="0"/>
              <a:t>&gt; means the Average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49" y="3908866"/>
            <a:ext cx="2304000" cy="81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149" y="1424962"/>
            <a:ext cx="1692000" cy="2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asymmetry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69"/>
            <a:ext cx="8686800" cy="42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Higgs production mechanisms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153"/>
            <a:ext cx="4572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705" y="3781799"/>
            <a:ext cx="1424000" cy="6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485" y="2727006"/>
            <a:ext cx="88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HL-LHC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951" y="1807323"/>
            <a:ext cx="4392000" cy="57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24" y="1454283"/>
            <a:ext cx="1872000" cy="337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60897"/>
            <a:ext cx="3734048" cy="646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704" y="4675898"/>
            <a:ext cx="4000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limits from Rh and jet charge asymmetry </a:t>
            </a:r>
            <a:r>
              <a:rPr lang="en-US" sz="2000" dirty="0" smtClean="0">
                <a:solidFill>
                  <a:srgbClr val="FF0000"/>
                </a:solidFill>
              </a:rPr>
              <a:t>are not depending </a:t>
            </a:r>
            <a:r>
              <a:rPr lang="en-US" sz="2000" dirty="0" smtClean="0"/>
              <a:t>on the assumption of the </a:t>
            </a:r>
            <a:r>
              <a:rPr lang="en-US" sz="2000" dirty="0" smtClean="0">
                <a:solidFill>
                  <a:srgbClr val="FF0000"/>
                </a:solidFill>
              </a:rPr>
              <a:t>Higgs width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definition</a:t>
            </a:r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1CB8F4-2489-0E4E-9B8D-23E71159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3657600" cy="695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816" y="1431195"/>
            <a:ext cx="574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Jet charge is not an Infrared-safe quantity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96" y="2036307"/>
            <a:ext cx="4000500" cy="100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3476" y="1480465"/>
            <a:ext cx="283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collinear radiation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07136"/>
            <a:ext cx="5328000" cy="393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543" y="3636934"/>
            <a:ext cx="2520000" cy="429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1882" y="4345482"/>
            <a:ext cx="2948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jet charge can be defined only  at the </a:t>
            </a:r>
            <a:r>
              <a:rPr lang="en-US" sz="2000" dirty="0" smtClean="0">
                <a:solidFill>
                  <a:srgbClr val="FF0000"/>
                </a:solidFill>
              </a:rPr>
              <a:t>hadron level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2183" y="3195339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W.J.Waalewijn</a:t>
            </a:r>
            <a:r>
              <a:rPr lang="en-US" dirty="0" smtClean="0"/>
              <a:t>, PRD86(2012)094030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1722" y="5457888"/>
            <a:ext cx="2735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depends on  the knowledge of the Fragmentation functions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48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gluon effective couplings@ CEPC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8" y="2054744"/>
            <a:ext cx="5486400" cy="384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50A6F7D-B599-2E4B-B3A0-1EB422929F7D}"/>
              </a:ext>
            </a:extLst>
          </p:cNvPr>
          <p:cNvGrpSpPr/>
          <p:nvPr/>
        </p:nvGrpSpPr>
        <p:grpSpPr>
          <a:xfrm>
            <a:off x="5672206" y="2018825"/>
            <a:ext cx="1727200" cy="1168400"/>
            <a:chOff x="2791551" y="5509861"/>
            <a:chExt cx="1727200" cy="11684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BCD46C0-14EB-1E49-A879-05B802F8D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791551" y="5509861"/>
              <a:ext cx="1727200" cy="1168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6956028-5F99-F04A-BAE1-F82A8F49EA6F}"/>
                </a:ext>
              </a:extLst>
            </p:cNvPr>
            <p:cNvSpPr/>
            <p:nvPr/>
          </p:nvSpPr>
          <p:spPr>
            <a:xfrm>
              <a:off x="3939967" y="5991941"/>
              <a:ext cx="144016" cy="20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22B40A6-F37A-1048-B45A-B3427C8A6B7D}"/>
                </a:ext>
              </a:extLst>
            </p:cNvPr>
            <p:cNvSpPr/>
            <p:nvPr/>
          </p:nvSpPr>
          <p:spPr>
            <a:xfrm rot="19060209">
              <a:off x="3469866" y="5723174"/>
              <a:ext cx="144016" cy="20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C8BE48-5963-554F-AFFE-81836E37DC68}"/>
                </a:ext>
              </a:extLst>
            </p:cNvPr>
            <p:cNvSpPr/>
            <p:nvPr/>
          </p:nvSpPr>
          <p:spPr>
            <a:xfrm rot="19060209">
              <a:off x="3494891" y="6290029"/>
              <a:ext cx="144016" cy="20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1305004-5D24-6046-A057-C110AD18BBFD}"/>
              </a:ext>
            </a:extLst>
          </p:cNvPr>
          <p:cNvGrpSpPr>
            <a:grpSpLocks noChangeAspect="1"/>
          </p:cNvGrpSpPr>
          <p:nvPr/>
        </p:nvGrpSpPr>
        <p:grpSpPr>
          <a:xfrm>
            <a:off x="7622926" y="2169539"/>
            <a:ext cx="1280160" cy="920336"/>
            <a:chOff x="4948569" y="5601024"/>
            <a:chExt cx="1491525" cy="98607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E0BCD4B-B9F7-9246-AC1F-EC38455DAB36}"/>
                </a:ext>
              </a:extLst>
            </p:cNvPr>
            <p:cNvGrpSpPr/>
            <p:nvPr/>
          </p:nvGrpSpPr>
          <p:grpSpPr>
            <a:xfrm rot="10800000">
              <a:off x="4948569" y="5601024"/>
              <a:ext cx="1491525" cy="986074"/>
              <a:chOff x="4948569" y="5601024"/>
              <a:chExt cx="1491525" cy="98607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5756DDB7-A214-6B4A-953B-4241E2ECB317}"/>
                  </a:ext>
                </a:extLst>
              </p:cNvPr>
              <p:cNvGrpSpPr/>
              <p:nvPr/>
            </p:nvGrpSpPr>
            <p:grpSpPr>
              <a:xfrm>
                <a:off x="4948569" y="5601024"/>
                <a:ext cx="1280160" cy="986074"/>
                <a:chOff x="4948569" y="5601024"/>
                <a:chExt cx="1280160" cy="986074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="" xmlns:a16="http://schemas.microsoft.com/office/drawing/2014/main" id="{1D56383D-ED84-914D-B866-ED19CBEFC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5750" b="33457"/>
                <a:stretch/>
              </p:blipFill>
              <p:spPr>
                <a:xfrm>
                  <a:off x="4948569" y="5601024"/>
                  <a:ext cx="1280160" cy="986074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1D3CBC4D-49ED-914D-9AA8-83705DC197A0}"/>
                    </a:ext>
                  </a:extLst>
                </p:cNvPr>
                <p:cNvSpPr/>
                <p:nvPr/>
              </p:nvSpPr>
              <p:spPr>
                <a:xfrm>
                  <a:off x="5796136" y="5877273"/>
                  <a:ext cx="288032" cy="209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018544C9-01AE-1F41-A7FC-086AEA20B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7214" y="6062452"/>
                <a:ext cx="182880" cy="147484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A7E5A3E-BDD7-E44D-A101-4CFFACED6754}"/>
                </a:ext>
              </a:extLst>
            </p:cNvPr>
            <p:cNvSpPr/>
            <p:nvPr/>
          </p:nvSpPr>
          <p:spPr>
            <a:xfrm>
              <a:off x="6012160" y="5601024"/>
              <a:ext cx="144016" cy="20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E30216A-7D7F-AB47-BC83-3DC9651F67F2}"/>
                </a:ext>
              </a:extLst>
            </p:cNvPr>
            <p:cNvSpPr/>
            <p:nvPr/>
          </p:nvSpPr>
          <p:spPr>
            <a:xfrm>
              <a:off x="6012160" y="6310850"/>
              <a:ext cx="144016" cy="20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300F35E-1404-4740-8063-DEC43BBCC3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406" y="3814200"/>
            <a:ext cx="1727200" cy="116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FC8CAE-C6E1-B84B-BE8E-900B5D0D87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1" r="69752" b="26400"/>
          <a:stretch/>
        </p:blipFill>
        <p:spPr>
          <a:xfrm>
            <a:off x="5749062" y="3837768"/>
            <a:ext cx="1651474" cy="1168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1260276"/>
            <a:ext cx="844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jet charges </a:t>
            </a:r>
            <a:r>
              <a:rPr lang="en-US" sz="2400" dirty="0" smtClean="0">
                <a:solidFill>
                  <a:srgbClr val="FF0000"/>
                </a:solidFill>
              </a:rPr>
              <a:t>are uncorrelated for the signal</a:t>
            </a:r>
            <a:r>
              <a:rPr lang="en-US" sz="2400" dirty="0" smtClean="0"/>
              <a:t>, while it exhibits </a:t>
            </a:r>
            <a:r>
              <a:rPr lang="en-US" sz="2400" dirty="0" smtClean="0">
                <a:solidFill>
                  <a:srgbClr val="0070C0"/>
                </a:solidFill>
              </a:rPr>
              <a:t>a strong correlation for the backgrounds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43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gluon effective couplings @CEPC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5501"/>
          <a:stretch/>
        </p:blipFill>
        <p:spPr>
          <a:xfrm>
            <a:off x="1763688" y="1616408"/>
            <a:ext cx="4824536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3" y="5499430"/>
            <a:ext cx="747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jet charge information should be considered for the BDT or Machine Learning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9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DB309C-7C45-0045-B2B5-A5EFC9BB1942}"/>
              </a:ext>
            </a:extLst>
          </p:cNvPr>
          <p:cNvSpPr txBox="1"/>
          <p:nvPr/>
        </p:nvSpPr>
        <p:spPr>
          <a:xfrm>
            <a:off x="323528" y="1497840"/>
            <a:ext cx="8542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  The jet charge is a useful observable for both the QCD and new    </a:t>
            </a:r>
          </a:p>
          <a:p>
            <a:r>
              <a:rPr lang="en-US" sz="2400" dirty="0" smtClean="0"/>
              <a:t>physics searches;</a:t>
            </a:r>
          </a:p>
          <a:p>
            <a:endParaRPr lang="en-US" sz="2400" dirty="0"/>
          </a:p>
          <a:p>
            <a:r>
              <a:rPr lang="en-US" sz="2400" dirty="0" smtClean="0"/>
              <a:t>B. We proposed </a:t>
            </a:r>
            <a:r>
              <a:rPr lang="en-US" sz="2400" dirty="0"/>
              <a:t>to use jet charge weighted single-spin asymmetry to probe the </a:t>
            </a:r>
            <a:r>
              <a:rPr lang="en-US" sz="2400" dirty="0" err="1"/>
              <a:t>Zbb</a:t>
            </a:r>
            <a:r>
              <a:rPr lang="en-US" sz="2400" dirty="0"/>
              <a:t> anomalous couplings;</a:t>
            </a:r>
          </a:p>
          <a:p>
            <a:pPr marL="457200" indent="-457200">
              <a:buAutoNum type="alphaUcPeriod" startAt="2"/>
            </a:pPr>
            <a:endParaRPr lang="en-US" sz="2400" dirty="0"/>
          </a:p>
          <a:p>
            <a:r>
              <a:rPr lang="en-US" sz="2400" dirty="0" smtClean="0"/>
              <a:t>C. We demonstrated </a:t>
            </a:r>
            <a:r>
              <a:rPr lang="en-US" sz="2400" dirty="0"/>
              <a:t>that the jet charge can be used to discriminate Higgs production mechanisms and probe the Higgs gluon effective couplings.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5946263"/>
            <a:ext cx="222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868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definition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8274"/>
            <a:ext cx="5616000" cy="434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422948"/>
            <a:ext cx="1476000" cy="290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1CB8F4-2489-0E4E-9B8D-23E711595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0" y="1312614"/>
            <a:ext cx="3657600" cy="695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9288" y="253714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</a:t>
            </a:r>
            <a:r>
              <a:rPr lang="en-US" sz="1600" dirty="0" err="1" smtClean="0"/>
              <a:t>Krohn</a:t>
            </a:r>
            <a:r>
              <a:rPr lang="en-US" sz="1600" dirty="0" smtClean="0"/>
              <a:t>, M. D. Schwartz, T. Lin, W.J. </a:t>
            </a:r>
            <a:r>
              <a:rPr lang="en-US" sz="1600" dirty="0" err="1" smtClean="0"/>
              <a:t>Waalewijn</a:t>
            </a:r>
            <a:r>
              <a:rPr lang="en-US" sz="1600" dirty="0" smtClean="0"/>
              <a:t>, PRL 110(2013)21,212001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5700" y="40969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Parton shower and </a:t>
            </a:r>
            <a:r>
              <a:rPr lang="en-US" dirty="0" err="1" smtClean="0"/>
              <a:t>hadronization</a:t>
            </a:r>
            <a:r>
              <a:rPr lang="en-US" dirty="0" smtClean="0"/>
              <a:t> can not wash out the primordial quark charge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@ LEP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88" y="2451726"/>
            <a:ext cx="2160240" cy="8743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1128" y="14941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ALEPH Collaboration, PLB 259,377 (1991)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2238937"/>
            <a:ext cx="3528392" cy="21138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36" y="1535872"/>
            <a:ext cx="1980000" cy="4977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4671" y="5143442"/>
            <a:ext cx="55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electroweak properties of the Z boson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16" y="5684211"/>
            <a:ext cx="5976000" cy="2544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450" y="2061046"/>
            <a:ext cx="528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Jet charge asymmetry &amp; </a:t>
            </a:r>
            <a:r>
              <a:rPr lang="en-US" smtClean="0">
                <a:solidFill>
                  <a:srgbClr val="FF0000"/>
                </a:solidFill>
              </a:rPr>
              <a:t>forward-backward asymmetry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65" y="4056701"/>
            <a:ext cx="4104000" cy="344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315" y="4689746"/>
            <a:ext cx="1944000" cy="328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315" y="3417578"/>
            <a:ext cx="174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Average charges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Jet charge @ LHC</a:t>
            </a:r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3600000" cy="551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69BCBB-BF29-5F42-BDBA-29688FBE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36" y="2841896"/>
            <a:ext cx="3749040" cy="3177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94EE20-A80E-3E4A-B315-027467F10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2708920"/>
            <a:ext cx="4572000" cy="3251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FE570A-E8DC-774D-BE97-A07EB931175E}"/>
              </a:ext>
            </a:extLst>
          </p:cNvPr>
          <p:cNvSpPr txBox="1"/>
          <p:nvPr/>
        </p:nvSpPr>
        <p:spPr>
          <a:xfrm>
            <a:off x="515856" y="251284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T. Li and I. </a:t>
            </a:r>
            <a:r>
              <a:rPr lang="en-US" sz="1400" dirty="0" err="1"/>
              <a:t>Vitev</a:t>
            </a:r>
            <a:r>
              <a:rPr lang="en-US" sz="1400" dirty="0"/>
              <a:t>, PRD 101(2020)076020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6599B7-B77C-964A-B83B-35041578694B}"/>
              </a:ext>
            </a:extLst>
          </p:cNvPr>
          <p:cNvSpPr txBox="1"/>
          <p:nvPr/>
        </p:nvSpPr>
        <p:spPr>
          <a:xfrm>
            <a:off x="515856" y="6010344"/>
            <a:ext cx="5601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Perfect agreement between theory and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6630" y="2095429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W.J.Waalewijn</a:t>
            </a:r>
            <a:r>
              <a:rPr lang="en-US" sz="1600" dirty="0" smtClean="0"/>
              <a:t>, PRD86(2012)094030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1323" y="142245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</a:t>
            </a:r>
            <a:r>
              <a:rPr lang="en-US" sz="1600" dirty="0" err="1" smtClean="0"/>
              <a:t>Krohn</a:t>
            </a:r>
            <a:r>
              <a:rPr lang="en-US" sz="1600" dirty="0" smtClean="0"/>
              <a:t>, M. D. Schwartz, T. Lin, W.J. </a:t>
            </a:r>
            <a:r>
              <a:rPr lang="en-US" sz="1600" dirty="0" err="1" smtClean="0"/>
              <a:t>Waalewijn</a:t>
            </a:r>
            <a:r>
              <a:rPr lang="en-US" sz="1600" dirty="0" smtClean="0"/>
              <a:t>, PRL 110(2013)21,212001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60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Probing the </a:t>
            </a:r>
            <a:r>
              <a:rPr lang="en-US" dirty="0" err="1" smtClean="0"/>
              <a:t>Zbb</a:t>
            </a:r>
            <a:r>
              <a:rPr lang="en-US" dirty="0" smtClean="0"/>
              <a:t> coupling with jet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Electroweak Precision measurement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8758"/>
            <a:ext cx="5328592" cy="537541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1520" y="4149080"/>
            <a:ext cx="5454352" cy="237558"/>
          </a:xfrm>
          <a:prstGeom prst="roundRect">
            <a:avLst/>
          </a:prstGeom>
          <a:solidFill>
            <a:srgbClr val="C00000">
              <a:alpha val="19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1293955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i="1" dirty="0">
                <a:solidFill>
                  <a:srgbClr val="002060"/>
                </a:solidFill>
                <a:latin typeface="-apple-system" charset="0"/>
              </a:rPr>
              <a:t>Phys.Rept.</a:t>
            </a:r>
            <a:r>
              <a:rPr lang="is-IS" dirty="0">
                <a:solidFill>
                  <a:srgbClr val="002060"/>
                </a:solidFill>
                <a:latin typeface="-apple-system" charset="0"/>
              </a:rPr>
              <a:t> 427 (2006) 257-454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5341" y="2019391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LEP</a:t>
            </a:r>
            <a:r>
              <a:rPr lang="zh-CN" altLang="en-US" dirty="0"/>
              <a:t>：</a:t>
            </a:r>
            <a:r>
              <a:rPr lang="en-US" altLang="zh-CN" dirty="0"/>
              <a:t>1989-2000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1026" name="Picture 2" descr="https://cds.cern.ch/record/2638017/files/LEP-schemat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73" y="3284983"/>
            <a:ext cx="3306583" cy="24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8" y="1128238"/>
            <a:ext cx="3645957" cy="36459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450" y="15095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Status of </a:t>
            </a:r>
            <a:r>
              <a:rPr lang="en-US" altLang="zh-CN" dirty="0" err="1" smtClean="0"/>
              <a:t>Zbb</a:t>
            </a:r>
            <a:r>
              <a:rPr lang="en-US" altLang="zh-CN" dirty="0" smtClean="0"/>
              <a:t> couplings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09" y="1460904"/>
            <a:ext cx="1440000" cy="323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" y="995475"/>
            <a:ext cx="3682246" cy="368224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9272281">
            <a:off x="1291025" y="3020929"/>
            <a:ext cx="360040" cy="1045226"/>
          </a:xfrm>
          <a:prstGeom prst="ellipse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B8A588-F276-3F49-ADF5-DF822CAE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8" y="5500281"/>
            <a:ext cx="3070755" cy="109950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432F6B2-A5EC-8444-92EC-8A21BC577C33}"/>
              </a:ext>
            </a:extLst>
          </p:cNvPr>
          <p:cNvCxnSpPr>
            <a:cxnSpLocks/>
          </p:cNvCxnSpPr>
          <p:nvPr/>
        </p:nvCxnSpPr>
        <p:spPr>
          <a:xfrm>
            <a:off x="1723008" y="3877009"/>
            <a:ext cx="265545" cy="897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F5ACD0-D539-8A4E-B62B-8EAADE449ED8}"/>
              </a:ext>
            </a:extLst>
          </p:cNvPr>
          <p:cNvSpPr/>
          <p:nvPr/>
        </p:nvSpPr>
        <p:spPr>
          <a:xfrm>
            <a:off x="6813057" y="2199905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PDG 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6278" y="4976199"/>
            <a:ext cx="3557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Excluded by off-Z pole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2522" y="5580189"/>
            <a:ext cx="5014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rgbClr val="C00000"/>
                </a:solidFill>
              </a:rPr>
              <a:t>Large deviation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of the </a:t>
            </a:r>
            <a:r>
              <a:rPr lang="en-US" sz="2400" dirty="0" err="1" smtClean="0"/>
              <a:t>Zbb</a:t>
            </a:r>
            <a:r>
              <a:rPr lang="en-US" sz="2400" dirty="0" smtClean="0"/>
              <a:t> </a:t>
            </a:r>
            <a:r>
              <a:rPr lang="en-US" sz="2400" dirty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degeneracy </a:t>
            </a:r>
            <a:r>
              <a:rPr lang="en-US" sz="2400" dirty="0"/>
              <a:t>of the </a:t>
            </a:r>
            <a:r>
              <a:rPr lang="en-US" sz="2400" dirty="0" err="1" smtClean="0"/>
              <a:t>Zbb</a:t>
            </a:r>
            <a:r>
              <a:rPr lang="en-US" sz="2400" dirty="0" smtClean="0"/>
              <a:t> </a:t>
            </a:r>
            <a:r>
              <a:rPr lang="en-US" sz="2400" dirty="0"/>
              <a:t>coupling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798" y="4984810"/>
            <a:ext cx="3780000" cy="3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40164</TotalTime>
  <Words>981</Words>
  <Application>Microsoft Macintosh PowerPoint</Application>
  <PresentationFormat>On-screen Show (4:3)</PresentationFormat>
  <Paragraphs>196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-apple-system</vt:lpstr>
      <vt:lpstr>Calibri</vt:lpstr>
      <vt:lpstr>Cambria Math</vt:lpstr>
      <vt:lpstr>Helvetica Light</vt:lpstr>
      <vt:lpstr>Mangal</vt:lpstr>
      <vt:lpstr>NimbusRomNo9L</vt:lpstr>
      <vt:lpstr>Times New Roman</vt:lpstr>
      <vt:lpstr>Wingdings</vt:lpstr>
      <vt:lpstr>宋体</vt:lpstr>
      <vt:lpstr>新細明體</vt:lpstr>
      <vt:lpstr>Arial</vt:lpstr>
      <vt:lpstr>Arial</vt:lpstr>
      <vt:lpstr>Office 主题</vt:lpstr>
      <vt:lpstr>Bin Yan  Institute of High Energy Physics  华中师范大学 April 24, 2023 </vt:lpstr>
      <vt:lpstr>Jet charge definition</vt:lpstr>
      <vt:lpstr>Jet charge definition</vt:lpstr>
      <vt:lpstr>Jet charge definition</vt:lpstr>
      <vt:lpstr>jet charge @ LEP</vt:lpstr>
      <vt:lpstr>Jet charge @ LHC</vt:lpstr>
      <vt:lpstr>Probing the Zbb coupling with jet charge</vt:lpstr>
      <vt:lpstr>Electroweak Precision measurement</vt:lpstr>
      <vt:lpstr>Status of Zbb couplings</vt:lpstr>
      <vt:lpstr>Zbb couplings@ colliders</vt:lpstr>
      <vt:lpstr> Zbb couplings@EIC</vt:lpstr>
      <vt:lpstr>DIS cross section</vt:lpstr>
      <vt:lpstr> Zbb couplings @EIC</vt:lpstr>
      <vt:lpstr>Jet Charge Weighted SSA</vt:lpstr>
      <vt:lpstr>Zbb couplings @EIC</vt:lpstr>
      <vt:lpstr>Probing the Higgs properties with jet charge</vt:lpstr>
      <vt:lpstr>Higgs production and decay @LHC</vt:lpstr>
      <vt:lpstr>Higgs production and decay @LHC</vt:lpstr>
      <vt:lpstr>Higgs production and decay @LHC</vt:lpstr>
      <vt:lpstr>Higgs couplings @LHC</vt:lpstr>
      <vt:lpstr>GF and VBF Higgs production</vt:lpstr>
      <vt:lpstr>Higgs production mechanisms</vt:lpstr>
      <vt:lpstr>Higgs production mechanisms</vt:lpstr>
      <vt:lpstr>Higgs production mechanisms</vt:lpstr>
      <vt:lpstr>Higgs production mechanisms</vt:lpstr>
      <vt:lpstr>Higgs production mechanisms</vt:lpstr>
      <vt:lpstr>Jet charge asymmetry</vt:lpstr>
      <vt:lpstr>Jet charge asymmetry</vt:lpstr>
      <vt:lpstr>Higgs production mechanisms</vt:lpstr>
      <vt:lpstr>Higgs gluon effective couplings@ CEPC</vt:lpstr>
      <vt:lpstr>Higgs gluon effective couplings @CEPC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yanbin</dc:creator>
  <cp:lastModifiedBy>ma</cp:lastModifiedBy>
  <cp:revision>2599</cp:revision>
  <cp:lastPrinted>2023-04-12T13:09:51Z</cp:lastPrinted>
  <dcterms:created xsi:type="dcterms:W3CDTF">2014-06-08T07:56:21Z</dcterms:created>
  <dcterms:modified xsi:type="dcterms:W3CDTF">2023-04-18T07:02:34Z</dcterms:modified>
</cp:coreProperties>
</file>