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2" r:id="rId3"/>
    <p:sldId id="275" r:id="rId4"/>
    <p:sldId id="267" r:id="rId5"/>
    <p:sldId id="268" r:id="rId6"/>
    <p:sldId id="260" r:id="rId7"/>
    <p:sldId id="269" r:id="rId8"/>
    <p:sldId id="261" r:id="rId9"/>
    <p:sldId id="270" r:id="rId10"/>
    <p:sldId id="265" r:id="rId11"/>
    <p:sldId id="271" r:id="rId12"/>
    <p:sldId id="273" r:id="rId13"/>
    <p:sldId id="266" r:id="rId14"/>
    <p:sldId id="274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F5E9E-B40F-47F6-8ED2-01CDAB4F12EC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D781F-DCED-4288-B5F8-3DC6B8DA15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7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4AC5-4EE5-42F7-8995-0D43176366CB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2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8051-F5C9-4E95-AB7D-5D8507080633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72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1D48-5526-4023-B303-0ABF5129A4C8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B75F-099E-4AD3-A2F9-41EE3614C61C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13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E819-1FA8-4C7A-939D-48B6153A545A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FBBD-3E26-4612-B235-7177D32C1A34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1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70EC-F72D-485B-BC7B-F2142B0FF896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82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127A-20EC-4695-9C23-435D262000F8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77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F2DD-6BAD-4D06-8DF4-FA930102AD01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92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B710BC-6FFD-4DAC-B6F5-FC9246BD9FE6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05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E8C9-08D0-424D-8CF5-7030D7FD0703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3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60B83B-4BB8-4E9B-8D7B-3AD8137AE8AD}" type="datetime1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EEBB5C-59DD-4C09-B7BB-1FD6D7CC99B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89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96BAF-A20F-51CC-68CB-8462E011B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251" y="1716715"/>
            <a:ext cx="9144000" cy="1284506"/>
          </a:xfrm>
        </p:spPr>
        <p:txBody>
          <a:bodyPr>
            <a:normAutofit fontScale="90000"/>
          </a:bodyPr>
          <a:lstStyle/>
          <a:p>
            <a:r>
              <a:rPr lang="en-US" altLang="zh-CN" sz="5400" dirty="0">
                <a:latin typeface="宋体" panose="02010600030101010101" pitchFamily="2" charset="-122"/>
                <a:ea typeface="宋体" panose="02010600030101010101" pitchFamily="2" charset="-122"/>
              </a:rPr>
              <a:t>SMEFT</a:t>
            </a:r>
            <a:r>
              <a:rPr lang="zh-CN" altLang="en-US" sz="54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5400" dirty="0">
                <a:latin typeface="宋体" panose="02010600030101010101" pitchFamily="2" charset="-122"/>
                <a:ea typeface="宋体" panose="02010600030101010101" pitchFamily="2" charset="-122"/>
              </a:rPr>
              <a:t>HEFT</a:t>
            </a:r>
            <a:r>
              <a:rPr lang="zh-CN" altLang="en-US" sz="5400" dirty="0">
                <a:latin typeface="宋体" panose="02010600030101010101" pitchFamily="2" charset="-122"/>
                <a:ea typeface="宋体" panose="02010600030101010101" pitchFamily="2" charset="-122"/>
              </a:rPr>
              <a:t>中的希尔伯特序列与</a:t>
            </a:r>
            <a:r>
              <a:rPr lang="en-US" altLang="zh-CN" sz="5400" dirty="0">
                <a:latin typeface="宋体" panose="02010600030101010101" pitchFamily="2" charset="-122"/>
                <a:ea typeface="宋体" panose="02010600030101010101" pitchFamily="2" charset="-122"/>
              </a:rPr>
              <a:t>CP</a:t>
            </a:r>
            <a:r>
              <a:rPr lang="zh-CN" altLang="en-US" sz="5400" dirty="0">
                <a:latin typeface="宋体" panose="02010600030101010101" pitchFamily="2" charset="-122"/>
                <a:ea typeface="宋体" panose="02010600030101010101" pitchFamily="2" charset="-122"/>
              </a:rPr>
              <a:t>不变量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26C5D9-1FEF-6BCA-D0DE-83E0EEC59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430173"/>
          </a:xfrm>
        </p:spPr>
        <p:txBody>
          <a:bodyPr>
            <a:no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王一宁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&amp;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孙浩、于江浩</a:t>
            </a: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中国科学院理论物理研究所</a:t>
            </a: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2024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珠海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A168D4-90BD-40F1-879C-DD63E8DC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CEEA78-4E8F-69F7-B918-D2646BA65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467BD9E-1945-28A6-828C-D99EA85AA838}"/>
              </a:ext>
            </a:extLst>
          </p:cNvPr>
          <p:cNvSpPr txBox="1"/>
          <p:nvPr/>
        </p:nvSpPr>
        <p:spPr>
          <a:xfrm>
            <a:off x="8366691" y="3799291"/>
            <a:ext cx="328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2211.11598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082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4A92B5-AB4B-DA67-CAC0-F23A4063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150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CP</a:t>
            </a:r>
            <a:r>
              <a:rPr lang="zh-CN" altLang="en-US" sz="2800" dirty="0"/>
              <a:t>对称性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C835290-7D99-6FD8-63D0-835401CB4604}"/>
              </a:ext>
            </a:extLst>
          </p:cNvPr>
          <p:cNvSpPr txBox="1">
            <a:spLocks/>
          </p:cNvSpPr>
          <p:nvPr/>
        </p:nvSpPr>
        <p:spPr>
          <a:xfrm>
            <a:off x="1097280" y="1818612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E0D08C0-8A5B-64C3-F6BC-42082F25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7C623520-61D3-3775-B465-C0FB4E41D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对于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变换，为简单我们考虑</a:t>
                </a:r>
                <a:r>
                  <a:rPr lang="en-US" altLang="zh-CN" dirty="0"/>
                  <a:t>U(1)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en-US" altLang="zh-CN" dirty="0"/>
                  <a:t>E.g.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每一个群元可表示为右边两种形式之一：</a:t>
                </a:r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𝑥𝐶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=1+1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𝑥𝐶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7C623520-61D3-3775-B465-C0FB4E41D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文本&#10;&#10;描述已自动生成">
            <a:extLst>
              <a:ext uri="{FF2B5EF4-FFF2-40B4-BE49-F238E27FC236}">
                <a16:creationId xmlns:a16="http://schemas.microsoft.com/office/drawing/2014/main" id="{9F9BCE6A-8E81-01EE-35DD-501E9BCDC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54" y="2215433"/>
            <a:ext cx="3343275" cy="495300"/>
          </a:xfrm>
          <a:prstGeom prst="rect">
            <a:avLst/>
          </a:prstGeom>
        </p:spPr>
      </p:pic>
      <p:pic>
        <p:nvPicPr>
          <p:cNvPr id="11" name="图片 10" descr="图示&#10;&#10;描述已自动生成">
            <a:extLst>
              <a:ext uri="{FF2B5EF4-FFF2-40B4-BE49-F238E27FC236}">
                <a16:creationId xmlns:a16="http://schemas.microsoft.com/office/drawing/2014/main" id="{450816D6-A755-64DD-80EA-23C9C8CDC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46" y="2635455"/>
            <a:ext cx="2705100" cy="1085850"/>
          </a:xfrm>
          <a:prstGeom prst="rect">
            <a:avLst/>
          </a:prstGeom>
        </p:spPr>
      </p:pic>
      <p:pic>
        <p:nvPicPr>
          <p:cNvPr id="12" name="内容占位符 3">
            <a:extLst>
              <a:ext uri="{FF2B5EF4-FFF2-40B4-BE49-F238E27FC236}">
                <a16:creationId xmlns:a16="http://schemas.microsoft.com/office/drawing/2014/main" id="{5CD44300-C7C0-54F6-34B4-77B7A1C7A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5" y="4101451"/>
            <a:ext cx="8639175" cy="81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E8D9394-27F9-FD82-9C05-3C04A91C2575}"/>
                  </a:ext>
                </a:extLst>
              </p:cNvPr>
              <p:cNvSpPr txBox="1"/>
              <p:nvPr/>
            </p:nvSpPr>
            <p:spPr>
              <a:xfrm>
                <a:off x="1066800" y="5014644"/>
                <a:ext cx="10058400" cy="70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</a:t>
                </a:r>
                <a:r>
                  <a:rPr lang="en-US" altLang="zh-CN" dirty="0"/>
                  <a:t>SU(2)</a:t>
                </a:r>
                <a:r>
                  <a:rPr lang="zh-CN" altLang="en-US" dirty="0"/>
                  <a:t>，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b="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E8D9394-27F9-FD82-9C05-3C04A91C2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14644"/>
                <a:ext cx="10058400" cy="701795"/>
              </a:xfrm>
              <a:prstGeom prst="rect">
                <a:avLst/>
              </a:prstGeom>
              <a:blipFill>
                <a:blip r:embed="rId6"/>
                <a:stretch>
                  <a:fillRect l="-485" t="-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416EEFA-4B5D-EEB5-A942-A900C34D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4A92B5-AB4B-DA67-CAC0-F23A4063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150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VEV</a:t>
            </a:r>
            <a:r>
              <a:rPr lang="zh-CN" altLang="en-US" sz="2800" dirty="0"/>
              <a:t>冗余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C835290-7D99-6FD8-63D0-835401CB4604}"/>
              </a:ext>
            </a:extLst>
          </p:cNvPr>
          <p:cNvSpPr txBox="1">
            <a:spLocks/>
          </p:cNvSpPr>
          <p:nvPr/>
        </p:nvSpPr>
        <p:spPr>
          <a:xfrm>
            <a:off x="1097280" y="1818612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E0D08C0-8A5B-64C3-F6BC-42082F25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7C623520-61D3-3775-B465-C0FB4E41D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HEFT</a:t>
                </a:r>
                <a:r>
                  <a:rPr lang="zh-CN" altLang="en-US" dirty="0"/>
                  <a:t>中，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作为外场的期待值，唯一的结构就是规范结构。因此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自身的缩并比如</a:t>
                </a:r>
                <a:r>
                  <a:rPr lang="en-US" altLang="zh-CN" dirty="0"/>
                  <a:t>tr(T^2)</a:t>
                </a:r>
                <a:r>
                  <a:rPr lang="zh-CN" altLang="en-US" dirty="0"/>
                  <a:t>不会提供任何新的信息。由此我们引入冗余</a:t>
                </a:r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~1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zh-CN" altLang="en-US" dirty="0"/>
                  <a:t>由于每一阶的不变量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/>
                  <a:t>都由更低阶非冗余不变量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标量相乘得到，由此得到希尔伯特序列的关系</a:t>
                </a:r>
                <a:r>
                  <a:rPr lang="en-US" altLang="zh-CN" dirty="0"/>
                  <a:t>(2211.06275)</a:t>
                </a:r>
              </a:p>
              <a:p>
                <a:pPr algn="ctr"/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即无冗余的</a:t>
                </a:r>
                <a:r>
                  <a:rPr lang="en-US" altLang="zh-CN" dirty="0"/>
                  <a:t>Hilbert series</a:t>
                </a:r>
                <a:r>
                  <a:rPr lang="zh-CN" altLang="en-US" dirty="0"/>
                  <a:t>可由冗余的</a:t>
                </a:r>
                <a:r>
                  <a:rPr lang="en-US" altLang="zh-CN" dirty="0"/>
                  <a:t>Hilbert series</a:t>
                </a:r>
                <a:r>
                  <a:rPr lang="zh-CN" altLang="en-US" dirty="0"/>
                  <a:t>除以纯</a:t>
                </a:r>
                <a:r>
                  <a:rPr lang="en-US" altLang="zh-CN" dirty="0"/>
                  <a:t>VEV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Hilbert series</a:t>
                </a:r>
                <a:r>
                  <a:rPr lang="zh-CN" altLang="en-US" dirty="0"/>
                  <a:t>直接得到</a:t>
                </a:r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7C623520-61D3-3775-B465-C0FB4E41D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2121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416EEFA-4B5D-EEB5-A942-A900C34D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6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71D8C-8CD2-5041-BF60-247A5252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SMEFT as an example</a:t>
            </a:r>
            <a:endParaRPr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9DEB2B-A369-FFF8-9EA9-BD1BC749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4E1BD3-B934-FC96-0DF1-FC31462990DB}"/>
              </a:ext>
            </a:extLst>
          </p:cNvPr>
          <p:cNvSpPr txBox="1"/>
          <p:nvPr/>
        </p:nvSpPr>
        <p:spPr>
          <a:xfrm>
            <a:off x="1198880" y="2021840"/>
            <a:ext cx="504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SMEFT</a:t>
            </a:r>
            <a:r>
              <a:rPr lang="zh-CN" altLang="en-US" dirty="0"/>
              <a:t>：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A99CD-F6B2-520D-0CDA-6AE7B625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内容占位符 11" descr="文本, 电子邮件&#10;&#10;描述已自动生成">
            <a:extLst>
              <a:ext uri="{FF2B5EF4-FFF2-40B4-BE49-F238E27FC236}">
                <a16:creationId xmlns:a16="http://schemas.microsoft.com/office/drawing/2014/main" id="{C1E1EA77-CA5A-A1EA-FB37-AEBF1E990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57" y="2629931"/>
            <a:ext cx="9045976" cy="2816711"/>
          </a:xfrm>
        </p:spPr>
      </p:pic>
    </p:spTree>
    <p:extLst>
      <p:ext uri="{BB962C8B-B14F-4D97-AF65-F5344CB8AC3E}">
        <p14:creationId xmlns:p14="http://schemas.microsoft.com/office/powerpoint/2010/main" val="194493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71D8C-8CD2-5041-BF60-247A5252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HEFT as an example</a:t>
            </a:r>
            <a:endParaRPr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9DEB2B-A369-FFF8-9EA9-BD1BC749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4E1BD3-B934-FC96-0DF1-FC31462990DB}"/>
              </a:ext>
            </a:extLst>
          </p:cNvPr>
          <p:cNvSpPr txBox="1"/>
          <p:nvPr/>
        </p:nvSpPr>
        <p:spPr>
          <a:xfrm>
            <a:off x="1198880" y="2021840"/>
            <a:ext cx="504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HEFT</a:t>
            </a:r>
            <a:r>
              <a:rPr lang="zh-CN" altLang="en-US" dirty="0"/>
              <a:t>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2E8F62-E84B-43FF-539D-21C7F936C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926352"/>
            <a:ext cx="2590800" cy="419100"/>
          </a:xfrm>
          <a:prstGeom prst="rect">
            <a:avLst/>
          </a:prstGeom>
        </p:spPr>
      </p:pic>
      <p:pic>
        <p:nvPicPr>
          <p:cNvPr id="11" name="图片 10" descr="表格&#10;&#10;描述已自动生成">
            <a:extLst>
              <a:ext uri="{FF2B5EF4-FFF2-40B4-BE49-F238E27FC236}">
                <a16:creationId xmlns:a16="http://schemas.microsoft.com/office/drawing/2014/main" id="{985F8A6E-7E68-4C98-0FC6-6A6198447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0" y="33090"/>
            <a:ext cx="3902393" cy="2582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5A99CD-F6B2-520D-0CDA-6AE7B625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内容占位符 11" descr="文本, 信件&#10;&#10;描述已自动生成">
            <a:extLst>
              <a:ext uri="{FF2B5EF4-FFF2-40B4-BE49-F238E27FC236}">
                <a16:creationId xmlns:a16="http://schemas.microsoft.com/office/drawing/2014/main" id="{7638D802-0881-0B15-81A6-6B63AFA85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31" y="2545704"/>
            <a:ext cx="7295322" cy="3495997"/>
          </a:xfrm>
        </p:spPr>
      </p:pic>
    </p:spTree>
    <p:extLst>
      <p:ext uri="{BB962C8B-B14F-4D97-AF65-F5344CB8AC3E}">
        <p14:creationId xmlns:p14="http://schemas.microsoft.com/office/powerpoint/2010/main" val="179214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71D8C-8CD2-5041-BF60-247A5252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HEFT as an example</a:t>
            </a:r>
            <a:endParaRPr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9DEB2B-A369-FFF8-9EA9-BD1BC749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4E1BD3-B934-FC96-0DF1-FC31462990DB}"/>
              </a:ext>
            </a:extLst>
          </p:cNvPr>
          <p:cNvSpPr txBox="1"/>
          <p:nvPr/>
        </p:nvSpPr>
        <p:spPr>
          <a:xfrm>
            <a:off x="1198880" y="2021840"/>
            <a:ext cx="504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HEFT</a:t>
            </a:r>
            <a:r>
              <a:rPr lang="zh-CN" altLang="en-US" dirty="0"/>
              <a:t>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2E8F62-E84B-43FF-539D-21C7F936C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926352"/>
            <a:ext cx="2590800" cy="419100"/>
          </a:xfrm>
          <a:prstGeom prst="rect">
            <a:avLst/>
          </a:prstGeom>
        </p:spPr>
      </p:pic>
      <p:pic>
        <p:nvPicPr>
          <p:cNvPr id="11" name="图片 10" descr="表格&#10;&#10;描述已自动生成">
            <a:extLst>
              <a:ext uri="{FF2B5EF4-FFF2-40B4-BE49-F238E27FC236}">
                <a16:creationId xmlns:a16="http://schemas.microsoft.com/office/drawing/2014/main" id="{985F8A6E-7E68-4C98-0FC6-6A6198447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0" y="33090"/>
            <a:ext cx="3902393" cy="2582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5A99CD-F6B2-520D-0CDA-6AE7B625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内容占位符 11" descr="文本, 信件&#10;&#10;描述已自动生成">
            <a:extLst>
              <a:ext uri="{FF2B5EF4-FFF2-40B4-BE49-F238E27FC236}">
                <a16:creationId xmlns:a16="http://schemas.microsoft.com/office/drawing/2014/main" id="{E7355725-6099-E9A7-202F-14CD37E85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72" y="2558478"/>
            <a:ext cx="7926493" cy="3310510"/>
          </a:xfrm>
        </p:spPr>
      </p:pic>
    </p:spTree>
    <p:extLst>
      <p:ext uri="{BB962C8B-B14F-4D97-AF65-F5344CB8AC3E}">
        <p14:creationId xmlns:p14="http://schemas.microsoft.com/office/powerpoint/2010/main" val="3426922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A3AF2F-6B15-936C-748B-7F4D1892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84" y="2241527"/>
            <a:ext cx="10058400" cy="1450757"/>
          </a:xfrm>
        </p:spPr>
        <p:txBody>
          <a:bodyPr/>
          <a:lstStyle/>
          <a:p>
            <a:pPr algn="ctr"/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898AD1-75C1-29D2-F4EF-FC09EF5E3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C41EE9-43F2-07EC-1E33-0D68316D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A0479F9-82DB-2DF7-6554-ED12370E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9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A687E-6367-8FBE-CD64-0D46507C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背景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3615BD-4A27-1A97-2AC2-F69EC1F36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有效场论利用相互作用算符来修正理论中没有包含进来的新物理：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+∑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bSup>
                  </m:oMath>
                </a14:m>
                <a:endParaRPr lang="en-US" altLang="zh-CN" b="0" dirty="0"/>
              </a:p>
              <a:p>
                <a:r>
                  <a:rPr lang="zh-CN" altLang="en-US" b="0" dirty="0"/>
                  <a:t>其中相互作用项允许</a:t>
                </a:r>
                <a:r>
                  <a:rPr lang="zh-CN" altLang="en-US" dirty="0"/>
                  <a:t>不可重整</a:t>
                </a: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zh-CN" altLang="en-US" b="0" dirty="0"/>
                  <a:t>进入。</a:t>
                </a:r>
                <a:endParaRPr lang="en-US" altLang="zh-CN" b="0" dirty="0"/>
              </a:p>
              <a:p>
                <a:endParaRPr lang="en-US" altLang="zh-CN" dirty="0"/>
              </a:p>
              <a:p>
                <a:endParaRPr lang="en-US" altLang="zh-CN" b="0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在这些对称性下，我们需要考察满足对称性的一切相互作用。</a:t>
                </a:r>
                <a:endParaRPr lang="en-US" altLang="zh-CN" b="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3615BD-4A27-1A97-2AC2-F69EC1F36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5810D9-606E-C2D1-3E04-0137A36A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D8C29B-8705-2150-5484-B36B87376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表格&#10;&#10;描述已自动生成">
            <a:extLst>
              <a:ext uri="{FF2B5EF4-FFF2-40B4-BE49-F238E27FC236}">
                <a16:creationId xmlns:a16="http://schemas.microsoft.com/office/drawing/2014/main" id="{EEB75F2D-506F-9B2C-6A77-3712422D2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63" y="3112606"/>
            <a:ext cx="8205580" cy="20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7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A687E-6367-8FBE-CD64-0D46507C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背景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3615BD-4A27-1A97-2AC2-F69EC1F36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HEFT</a:t>
                </a:r>
                <a:r>
                  <a:rPr lang="zh-CN" altLang="en-US" dirty="0"/>
                  <a:t>：</a:t>
                </a:r>
                <a:endParaRPr lang="en-US" altLang="zh-CN" b="0" dirty="0"/>
              </a:p>
              <a:p>
                <a:r>
                  <a:rPr lang="zh-CN" altLang="en-US" dirty="0"/>
                  <a:t>通常，为系统地考察，我们可以利用</a:t>
                </a:r>
                <a:r>
                  <a:rPr lang="en-US" altLang="zh-CN" dirty="0"/>
                  <a:t>Hilbert series</a:t>
                </a:r>
                <a:r>
                  <a:rPr lang="zh-CN" altLang="en-US" dirty="0"/>
                  <a:t>提前</a:t>
                </a:r>
                <a:endParaRPr lang="en-US" altLang="zh-CN" dirty="0"/>
              </a:p>
              <a:p>
                <a:r>
                  <a:rPr lang="zh-CN" altLang="en-US" dirty="0"/>
                  <a:t>数出各类型算符的数量。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是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由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个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场构成</m:t>
                    </m:r>
                  </m:oMath>
                </a14:m>
                <a:r>
                  <a:rPr lang="zh-CN" altLang="en-US" dirty="0"/>
                  <a:t>的不变量的数量。</a:t>
                </a:r>
                <a:r>
                  <a:rPr lang="en-US" altLang="zh-CN" dirty="0"/>
                  <a:t>Why Hs?</a:t>
                </a:r>
              </a:p>
              <a:p>
                <a:r>
                  <a:rPr lang="zh-CN" altLang="en-US" dirty="0"/>
                  <a:t>过于复杂的</a:t>
                </a:r>
                <a:r>
                  <a:rPr lang="en-US" altLang="zh-CN" dirty="0"/>
                  <a:t>building blocks</a:t>
                </a:r>
                <a:r>
                  <a:rPr lang="zh-CN" altLang="en-US" dirty="0"/>
                  <a:t>使得我们非常容易犯错，</a:t>
                </a:r>
                <a:r>
                  <a:rPr lang="en-US" altLang="zh-CN" dirty="0"/>
                  <a:t>Hs</a:t>
                </a:r>
                <a:r>
                  <a:rPr lang="zh-CN" altLang="en-US" dirty="0"/>
                  <a:t>是一个非常有力的</a:t>
                </a:r>
                <a:r>
                  <a:rPr lang="en-US" altLang="zh-CN" dirty="0"/>
                  <a:t>cross</a:t>
                </a:r>
              </a:p>
              <a:p>
                <a:r>
                  <a:rPr lang="en-US" altLang="zh-CN" dirty="0"/>
                  <a:t> check</a:t>
                </a:r>
                <a:r>
                  <a:rPr lang="zh-CN" altLang="en-US" dirty="0"/>
                  <a:t>的工具。</a:t>
                </a:r>
                <a:endParaRPr lang="en-US" altLang="zh-CN" dirty="0"/>
              </a:p>
              <a:p>
                <a:endParaRPr lang="en-US" altLang="zh-CN" b="0" dirty="0"/>
              </a:p>
              <a:p>
                <a:endParaRPr lang="en-US" altLang="zh-CN" dirty="0"/>
              </a:p>
              <a:p>
                <a:endParaRPr lang="en-US" altLang="zh-CN" b="0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3615BD-4A27-1A97-2AC2-F69EC1F36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5810D9-606E-C2D1-3E04-0137A36A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D8C29B-8705-2150-5484-B36B87376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手机屏幕截图&#10;&#10;中度可信度描述已自动生成">
            <a:extLst>
              <a:ext uri="{FF2B5EF4-FFF2-40B4-BE49-F238E27FC236}">
                <a16:creationId xmlns:a16="http://schemas.microsoft.com/office/drawing/2014/main" id="{F86C54B9-30FB-D0C7-0DD9-5D25FF9EF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28" y="3160973"/>
            <a:ext cx="3327575" cy="769328"/>
          </a:xfrm>
          <a:prstGeom prst="rect">
            <a:avLst/>
          </a:prstGeom>
        </p:spPr>
      </p:pic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D7692D27-FB53-FB67-D77C-E260346BD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06" y="162910"/>
            <a:ext cx="4413765" cy="29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8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A687E-6367-8FBE-CD64-0D46507C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主要困难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3615BD-4A27-1A97-2AC2-F69EC1F36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a.</a:t>
                </a:r>
                <a:r>
                  <a:rPr lang="zh-CN" altLang="en-US" dirty="0"/>
                  <a:t>有效</a:t>
                </a:r>
                <a14:m>
                  <m:oMath xmlns:m="http://schemas.openxmlformats.org/officeDocument/2006/math">
                    <m:r>
                      <a:rPr lang="zh-CN" altLang="en-US" b="0" i="1" dirty="0">
                        <a:latin typeface="Cambria Math" panose="02040503050406030204" pitchFamily="18" charset="0"/>
                      </a:rPr>
                      <m:t>相互作用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两种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冗余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zh-CN" altLang="en-US" b="0" dirty="0"/>
                  <a:t>全导数</a:t>
                </a:r>
                <a:r>
                  <a:rPr lang="en-US" altLang="zh-CN" b="0" dirty="0"/>
                  <a:t>(IBP)</a:t>
                </a:r>
                <a:r>
                  <a:rPr lang="zh-CN" altLang="en-US" b="0" dirty="0"/>
                  <a:t>冗余和运动方程</a:t>
                </a:r>
                <a:r>
                  <a:rPr lang="en-US" altLang="zh-CN" b="0" dirty="0"/>
                  <a:t>(EOM)</a:t>
                </a:r>
                <a:r>
                  <a:rPr lang="zh-CN" altLang="en-US" b="0" dirty="0"/>
                  <a:t>冗余</a:t>
                </a:r>
                <a:endParaRPr lang="en-US" altLang="zh-CN" b="0" dirty="0"/>
              </a:p>
              <a:p>
                <a:pPr algn="ctr"/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b</a:t>
                </a:r>
                <a:r>
                  <a:rPr lang="en-US" altLang="zh-CN" b="0" dirty="0"/>
                  <a:t>.</a:t>
                </a:r>
                <a:r>
                  <a:rPr lang="zh-CN" altLang="en-US" b="0" dirty="0"/>
                  <a:t>如何正确地将</a:t>
                </a:r>
                <a:r>
                  <a:rPr lang="en-US" altLang="zh-CN" b="0" dirty="0"/>
                  <a:t>CP</a:t>
                </a:r>
                <a:r>
                  <a:rPr lang="zh-CN" altLang="en-US" b="0" dirty="0"/>
                  <a:t>纳入对称群。</a:t>
                </a:r>
                <a:endParaRPr lang="en-US" altLang="zh-CN" b="0" dirty="0"/>
              </a:p>
              <a:p>
                <a:pPr algn="ctr"/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×{1,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 err="1"/>
                  <a:t>c</a:t>
                </a:r>
                <a:r>
                  <a:rPr lang="en-US" altLang="zh-CN" b="0" dirty="0" err="1"/>
                  <a:t>.HEFT</a:t>
                </a:r>
                <a:r>
                  <a:rPr lang="zh-CN" altLang="en-US" b="0" dirty="0"/>
                  <a:t>中真空期待值</a:t>
                </a:r>
                <a:r>
                  <a:rPr lang="en-US" altLang="zh-CN" b="0" dirty="0"/>
                  <a:t>(VEV)</a:t>
                </a:r>
                <a:r>
                  <a:rPr lang="zh-CN" altLang="en-US" b="0" dirty="0"/>
                  <a:t>自身缩并构成的标量不给出新的结构。</a:t>
                </a:r>
                <a:endParaRPr lang="en-US" altLang="zh-CN" b="0" dirty="0"/>
              </a:p>
              <a:p>
                <a:r>
                  <a:rPr lang="zh-CN" altLang="en-US" dirty="0"/>
                  <a:t>对于</a:t>
                </a:r>
                <a:r>
                  <a:rPr lang="en-US" altLang="zh-CN" dirty="0"/>
                  <a:t>Hilbert series</a:t>
                </a:r>
                <a:r>
                  <a:rPr lang="zh-CN" altLang="en-US" dirty="0"/>
                  <a:t>来说，</a:t>
                </a:r>
                <a:endParaRPr lang="en-US" altLang="zh-CN" dirty="0"/>
              </a:p>
              <a:p>
                <a:r>
                  <a:rPr lang="en-US" altLang="zh-CN" dirty="0"/>
                  <a:t>1.</a:t>
                </a:r>
                <a:r>
                  <a:rPr lang="zh-CN" altLang="en-US" dirty="0"/>
                  <a:t>如何去除冗余对应的特征标。</a:t>
                </a:r>
                <a:endParaRPr lang="en-US" altLang="zh-CN" dirty="0"/>
              </a:p>
              <a:p>
                <a:r>
                  <a:rPr lang="en-US" altLang="zh-CN" b="0" dirty="0"/>
                  <a:t>2.</a:t>
                </a:r>
                <a:r>
                  <a:rPr lang="zh-CN" altLang="en-US" b="0" dirty="0"/>
                  <a:t>如何计算有</a:t>
                </a:r>
                <a:r>
                  <a:rPr lang="en-US" altLang="zh-CN" b="0" dirty="0"/>
                  <a:t>CP</a:t>
                </a:r>
                <a:r>
                  <a:rPr lang="zh-CN" altLang="en-US" b="0" dirty="0"/>
                  <a:t>变换时的特征标。</a:t>
                </a:r>
                <a:endParaRPr lang="en-US" altLang="zh-CN" b="0" dirty="0"/>
              </a:p>
              <a:p>
                <a:r>
                  <a:rPr lang="en-US" altLang="zh-CN" dirty="0"/>
                  <a:t>3.</a:t>
                </a:r>
                <a:r>
                  <a:rPr lang="zh-CN" altLang="en-US" dirty="0"/>
                  <a:t>怎样筛去</a:t>
                </a:r>
                <a:r>
                  <a:rPr lang="en-US" altLang="zh-CN" dirty="0"/>
                  <a:t>VEV</a:t>
                </a:r>
                <a:r>
                  <a:rPr lang="zh-CN" altLang="en-US" dirty="0"/>
                  <a:t>自缩并的贡献。</a:t>
                </a:r>
                <a:endParaRPr lang="en-US" altLang="zh-CN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3615BD-4A27-1A97-2AC2-F69EC1F36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2121" b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5810D9-606E-C2D1-3E04-0137A36A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70AEF5-CC7E-7F68-AB11-A5808038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2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E1A20-EDD3-E031-98CE-9FB30343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计算</a:t>
            </a:r>
            <a:r>
              <a:rPr lang="en-US" altLang="zh-CN" sz="2800" dirty="0"/>
              <a:t>Hilbert Series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45955C-52E0-2A59-0F0C-6313EF7201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61775"/>
                <a:ext cx="10058400" cy="402336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思路：算出特征标，利用特征标正交完备性找到平凡表示的数量。</a:t>
                </a:r>
                <a:endParaRPr lang="en-US" altLang="zh-CN" dirty="0"/>
              </a:p>
              <a:p>
                <a:r>
                  <a:rPr lang="zh-CN" altLang="en-US" dirty="0"/>
                  <a:t>对于每一种场例如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，定义单个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所生成的单粒子模</a:t>
                </a:r>
                <a:r>
                  <a:rPr lang="en-US" altLang="zh-CN" dirty="0"/>
                  <a:t>(SPM)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单粒子模的特征标可以算出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为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费米子的特征标是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45955C-52E0-2A59-0F0C-6313EF7201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61775"/>
                <a:ext cx="10058400" cy="4023360"/>
              </a:xfrm>
              <a:blipFill>
                <a:blip r:embed="rId2"/>
                <a:stretch>
                  <a:fillRect l="-1515" t="-1970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5EDB62B-7BC0-712D-4C29-660542CE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499C1E-D4EE-1CC1-120B-4D2F85A5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607142-82A9-0793-A5B7-C9452A2FA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07" y="2971151"/>
            <a:ext cx="7618728" cy="6668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9D63C2-CE2F-F871-45D1-4361B8C21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97" y="3665477"/>
            <a:ext cx="5176847" cy="6355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EE71017-1BB9-7587-8A1D-B7B7BB5C1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97" y="4764643"/>
            <a:ext cx="5764075" cy="590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171D37F-79E0-BC91-3F99-8214B08E0C24}"/>
                  </a:ext>
                </a:extLst>
              </p:cNvPr>
              <p:cNvSpPr txBox="1"/>
              <p:nvPr/>
            </p:nvSpPr>
            <p:spPr>
              <a:xfrm>
                <a:off x="8024191" y="3665477"/>
                <a:ext cx="2517913" cy="37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171D37F-79E0-BC91-3F99-8214B08E0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191" y="3665477"/>
                <a:ext cx="2517913" cy="372474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09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E1A20-EDD3-E031-98CE-9FB30343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计算</a:t>
            </a:r>
            <a:r>
              <a:rPr lang="en-US" altLang="zh-CN" sz="2800" dirty="0"/>
              <a:t>Hilbert Series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45955C-52E0-2A59-0F0C-6313EF7201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912" y="1789626"/>
                <a:ext cx="10058400" cy="402336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对于规范场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zh-CN" altLang="en-US" dirty="0"/>
                  <a:t>，有两个运动方程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如果只去除一个运动方程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那么特征标是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对于</a:t>
                </a:r>
                <a:r>
                  <a:rPr lang="en-US" altLang="zh-CN" dirty="0"/>
                  <a:t>VEV</a:t>
                </a:r>
                <a:r>
                  <a:rPr lang="zh-CN" altLang="en-US" dirty="0"/>
                  <a:t>场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，其时空结构平凡，只能是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注：这里还没有考虑内部群。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45955C-52E0-2A59-0F0C-6313EF7201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912" y="1789626"/>
                <a:ext cx="10058400" cy="4023360"/>
              </a:xfrm>
              <a:blipFill>
                <a:blip r:embed="rId2"/>
                <a:stretch>
                  <a:fillRect l="-1515" t="-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5EDB62B-7BC0-712D-4C29-660542CE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499C1E-D4EE-1CC1-120B-4D2F85A5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BFEA687-3073-132E-92B8-6003C61B9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44" y="2127200"/>
            <a:ext cx="8751550" cy="7467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6C26967-441B-3185-C532-4F7387BA4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72" y="3429000"/>
            <a:ext cx="8601322" cy="681755"/>
          </a:xfrm>
          <a:prstGeom prst="rect">
            <a:avLst/>
          </a:prstGeom>
        </p:spPr>
      </p:pic>
      <p:pic>
        <p:nvPicPr>
          <p:cNvPr id="25" name="图片 24" descr="文本&#10;&#10;描述已自动生成">
            <a:extLst>
              <a:ext uri="{FF2B5EF4-FFF2-40B4-BE49-F238E27FC236}">
                <a16:creationId xmlns:a16="http://schemas.microsoft.com/office/drawing/2014/main" id="{C5BA168E-9818-B39E-054C-F1E718E70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24" y="4370530"/>
            <a:ext cx="24669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2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E1A20-EDD3-E031-98CE-9FB30343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计算</a:t>
            </a:r>
            <a:r>
              <a:rPr lang="en-US" altLang="zh-CN" sz="2800" dirty="0"/>
              <a:t>Hilbert Series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45955C-52E0-2A59-0F0C-6313EF7201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61775"/>
                <a:ext cx="10058400" cy="402336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当某个单粒子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出现多次，要对该场做全对称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反对此化。此时全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场的特征标由</a:t>
                </a:r>
                <a:r>
                  <a:rPr lang="en-US" altLang="zh-CN" dirty="0"/>
                  <a:t>Plethystic Exponential</a:t>
                </a:r>
                <a:r>
                  <a:rPr lang="zh-CN" altLang="en-US" dirty="0"/>
                  <a:t>给出（</a:t>
                </a:r>
                <a:r>
                  <a:rPr lang="en-US" altLang="zh-CN" dirty="0"/>
                  <a:t>0701063,B. Feng, A. </a:t>
                </a:r>
                <a:r>
                  <a:rPr lang="en-US" altLang="zh-CN" dirty="0" err="1"/>
                  <a:t>Hanany</a:t>
                </a:r>
                <a:r>
                  <a:rPr lang="en-US" altLang="zh-CN" dirty="0"/>
                  <a:t> and Y.-H. He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实际上，这一表达式与统计力学里计算配分函数的思路完全一致，只是换了一种表述。</a:t>
                </a:r>
                <a:endParaRPr lang="en-US" altLang="zh-CN" dirty="0"/>
              </a:p>
              <a:p>
                <a:r>
                  <a:rPr lang="zh-CN" altLang="en-US" dirty="0"/>
                  <a:t>对总特征标积分就给出希尔伯特序列为（</a:t>
                </a:r>
                <a:r>
                  <a:rPr lang="en-US" altLang="zh-CN" dirty="0"/>
                  <a:t>1507.07240, B. Henning, X. Lu, </a:t>
                </a:r>
                <a:r>
                  <a:rPr lang="en-US" altLang="zh-CN" dirty="0" err="1"/>
                  <a:t>etc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这里额外除掉的</a:t>
                </a:r>
                <a:r>
                  <a:rPr lang="en-US" altLang="zh-CN" dirty="0"/>
                  <a:t>P(</a:t>
                </a:r>
                <a:r>
                  <a:rPr lang="en-US" altLang="zh-CN" dirty="0" err="1"/>
                  <a:t>D,a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是为了去除</a:t>
                </a:r>
                <a:r>
                  <a:rPr lang="en-US" altLang="zh-CN" dirty="0"/>
                  <a:t>IBP</a:t>
                </a:r>
                <a:r>
                  <a:rPr lang="zh-CN" altLang="en-US" dirty="0"/>
                  <a:t>，在考虑不可重整项时上式才是可靠的。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45955C-52E0-2A59-0F0C-6313EF7201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61775"/>
                <a:ext cx="10058400" cy="4023360"/>
              </a:xfrm>
              <a:blipFill>
                <a:blip r:embed="rId2"/>
                <a:stretch>
                  <a:fillRect l="-606" t="-1970" r="-1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钟表的特写&#10;&#10;描述已自动生成">
            <a:extLst>
              <a:ext uri="{FF2B5EF4-FFF2-40B4-BE49-F238E27FC236}">
                <a16:creationId xmlns:a16="http://schemas.microsoft.com/office/drawing/2014/main" id="{4450E9E6-2D6C-7EB8-D5F0-6A7FB8A05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31" y="2462552"/>
            <a:ext cx="5474496" cy="10458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87B3B69-80ED-AA99-61C4-39EC7A7C6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116" y="4258964"/>
            <a:ext cx="7034727" cy="875610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5EDB62B-7BC0-712D-4C29-660542CE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499C1E-D4EE-1CC1-120B-4D2F85A5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6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2FE77E-5ADF-1E5B-8029-C493E4B9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405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CP</a:t>
            </a:r>
            <a:r>
              <a:rPr lang="zh-CN" altLang="en-US" sz="2800" dirty="0"/>
              <a:t>对称性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804C09-A8F2-0C24-FC4C-7FAC6E2F07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18612"/>
                <a:ext cx="10058400" cy="402336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CP</a:t>
                </a:r>
                <a:r>
                  <a:rPr lang="zh-CN" altLang="en-US" dirty="0"/>
                  <a:t>的初次引入（</a:t>
                </a:r>
                <a:r>
                  <a:rPr lang="en-US" altLang="zh-CN" dirty="0"/>
                  <a:t>1706.08520</a:t>
                </a:r>
                <a:r>
                  <a:rPr lang="zh-CN" altLang="en-US" dirty="0"/>
                  <a:t>， </a:t>
                </a:r>
                <a:r>
                  <a:rPr lang="en-US" altLang="zh-CN" dirty="0"/>
                  <a:t>B. Henning, X. Lu, </a:t>
                </a:r>
                <a:r>
                  <a:rPr lang="en-US" altLang="zh-CN" dirty="0" err="1"/>
                  <a:t>etc</a:t>
                </a:r>
                <a:r>
                  <a:rPr lang="zh-CN" altLang="en-US" dirty="0"/>
                  <a:t>）：将电荷共轭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和宇称变换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视为外自同构将对称群进行扩张，在李代数层面考察特征标。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E.g.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/>
                  <a:t>加入</a:t>
                </a:r>
                <a:r>
                  <a:rPr lang="en-US" altLang="zh-CN" b="0" dirty="0"/>
                  <a:t>CP</a:t>
                </a:r>
                <a:r>
                  <a:rPr lang="zh-CN" altLang="en-US" b="0" dirty="0"/>
                  <a:t>后的</a:t>
                </a:r>
                <a:r>
                  <a:rPr lang="en-US" altLang="zh-CN" b="0" dirty="0"/>
                  <a:t>Hilbert Series</a:t>
                </a:r>
                <a:r>
                  <a:rPr lang="zh-CN" altLang="en-US" b="0" dirty="0"/>
                  <a:t>：</a:t>
                </a:r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r>
                  <a:rPr lang="zh-CN" altLang="en-US" dirty="0"/>
                  <a:t>对几种典型群</a:t>
                </a:r>
                <a:r>
                  <a:rPr lang="en-US" altLang="zh-CN" dirty="0"/>
                  <a:t>SU(n),</a:t>
                </a:r>
                <a:r>
                  <a:rPr lang="en-US" altLang="zh-CN" dirty="0" err="1"/>
                  <a:t>Sp</a:t>
                </a:r>
                <a:r>
                  <a:rPr lang="en-US" altLang="zh-CN" dirty="0"/>
                  <a:t>(n),SO(n)</a:t>
                </a:r>
                <a:r>
                  <a:rPr lang="zh-CN" altLang="en-US" dirty="0"/>
                  <a:t>做了讨论。</a:t>
                </a:r>
                <a:endParaRPr lang="en-US" altLang="zh-CN" dirty="0"/>
              </a:p>
              <a:p>
                <a:r>
                  <a:rPr lang="zh-CN" altLang="en-US" dirty="0"/>
                  <a:t>缺点：不包含常见的</a:t>
                </a:r>
                <a:r>
                  <a:rPr lang="en-US" altLang="zh-CN" dirty="0"/>
                  <a:t>U(1)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SU(2)</a:t>
                </a:r>
                <a:r>
                  <a:rPr lang="zh-CN" altLang="en-US" dirty="0"/>
                  <a:t>的结果，从而无法纳入费米子。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804C09-A8F2-0C24-FC4C-7FAC6E2F07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18612"/>
                <a:ext cx="10058400" cy="4023360"/>
              </a:xfrm>
              <a:blipFill>
                <a:blip r:embed="rId2"/>
                <a:stretch>
                  <a:fillRect l="-1515" t="-1970" r="-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5AD19D1-A37D-5369-1C31-D0B55B17C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52" y="2531628"/>
            <a:ext cx="3567827" cy="4402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8418A9-07E3-1C64-A372-0CA2C1167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79" y="2513121"/>
            <a:ext cx="2982576" cy="440285"/>
          </a:xfrm>
          <a:prstGeom prst="rect">
            <a:avLst/>
          </a:prstGeom>
        </p:spPr>
      </p:pic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3DE30BAE-79C6-B0E4-C5FF-D2ADF2A9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6F4924-6601-FF87-E313-E0827162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D34DAF2F-EC9E-175C-53BC-31C7326E9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05" y="3154495"/>
            <a:ext cx="2326400" cy="19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2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E1A20-EDD3-E031-98CE-9FB30343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CP</a:t>
            </a:r>
            <a:r>
              <a:rPr lang="zh-CN" altLang="en-US" sz="2800" dirty="0"/>
              <a:t>对称性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45955C-52E0-2A59-0F0C-6313EF7201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61775"/>
                <a:ext cx="10058400" cy="402336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为计入</a:t>
                </a:r>
                <a:r>
                  <a:rPr lang="en-US" altLang="zh-CN" dirty="0"/>
                  <a:t>CP</a:t>
                </a:r>
                <a:r>
                  <a:rPr lang="zh-CN" altLang="en-US" dirty="0"/>
                  <a:t>，形式上我们需要计算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𝑔𝐶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对于空间反射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，如果表示是</a:t>
                </a:r>
                <a:r>
                  <a:rPr lang="en-US" altLang="zh-CN" dirty="0"/>
                  <a:t>non-chiral</a:t>
                </a:r>
                <a:r>
                  <a:rPr lang="zh-CN" altLang="en-US" dirty="0"/>
                  <a:t>的，例如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对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一个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4−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矢量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群元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𝑔𝑃</m:t>
                        </m:r>
                      </m:e>
                    </m:d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总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可以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相似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于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这</m:t>
                    </m:r>
                  </m:oMath>
                </a14:m>
                <a:r>
                  <a:rPr lang="zh-CN" altLang="en-US" dirty="0"/>
                  <a:t>告诉我们， </a:t>
                </a:r>
                <a:r>
                  <a:rPr lang="en-US" altLang="zh-CN" dirty="0"/>
                  <a:t>SO(4)</a:t>
                </a:r>
                <a:r>
                  <a:rPr lang="zh-CN" altLang="en-US" dirty="0"/>
                  <a:t>对于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有一个不变的</a:t>
                </a:r>
                <a:r>
                  <a:rPr lang="en-US" altLang="zh-CN" dirty="0"/>
                  <a:t>SO(3)</a:t>
                </a:r>
                <a:r>
                  <a:rPr lang="zh-CN" altLang="en-US" dirty="0"/>
                  <a:t>子群，我们的积分</a:t>
                </a:r>
                <a:endParaRPr lang="en-US" altLang="zh-CN" dirty="0"/>
              </a:p>
              <a:p>
                <a:r>
                  <a:rPr lang="zh-CN" altLang="en-US" dirty="0"/>
                  <a:t>可以约化到这一子群上去。</a:t>
                </a:r>
                <a:r>
                  <a:rPr lang="en-US" altLang="zh-CN" dirty="0"/>
                  <a:t>(</a:t>
                </a:r>
                <a:r>
                  <a:rPr lang="en-US" altLang="zh-CN" dirty="0" err="1"/>
                  <a:t>j,j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表示会折成自旋</a:t>
                </a:r>
                <a:r>
                  <a:rPr lang="en-US" altLang="zh-CN" dirty="0"/>
                  <a:t>2j</a:t>
                </a:r>
                <a:r>
                  <a:rPr lang="zh-CN" altLang="en-US" dirty="0"/>
                  <a:t>表示。</a:t>
                </a:r>
                <a:endParaRPr lang="en-US" altLang="zh-CN" dirty="0"/>
              </a:p>
              <a:p>
                <a:r>
                  <a:rPr lang="zh-CN" altLang="en-US" dirty="0"/>
                  <a:t>如果表示是</a:t>
                </a:r>
                <a:r>
                  <a:rPr lang="en-US" altLang="zh-CN" dirty="0"/>
                  <a:t>chiral</a:t>
                </a:r>
                <a:r>
                  <a:rPr lang="zh-CN" altLang="en-US" dirty="0"/>
                  <a:t>的，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𝑔𝑃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/>
              </a:p>
              <a:p>
                <a:r>
                  <a:rPr lang="zh-CN" altLang="en-US" dirty="0"/>
                  <a:t>特征标会回到不加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变换时的值，只是群参数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发生了变化</a:t>
                </a:r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,1,1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/>
                  <a:t>宇称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 dirty="0"/>
                  <a:t>要额外加入。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45955C-52E0-2A59-0F0C-6313EF7201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61775"/>
                <a:ext cx="10058400" cy="4023360"/>
              </a:xfrm>
              <a:blipFill>
                <a:blip r:embed="rId2"/>
                <a:stretch>
                  <a:fillRect l="-1515" t="-1970" r="-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5EDB62B-7BC0-712D-4C29-660542CE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BB5C-59DD-4C09-B7BB-1FD6D7CC99BC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499C1E-D4EE-1CC1-120B-4D2F85A5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162910"/>
            <a:ext cx="501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卡通人物&#10;&#10;低可信度描述已自动生成">
            <a:extLst>
              <a:ext uri="{FF2B5EF4-FFF2-40B4-BE49-F238E27FC236}">
                <a16:creationId xmlns:a16="http://schemas.microsoft.com/office/drawing/2014/main" id="{AEFF7ADA-7A69-45E8-55C7-F4D4925F5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74" y="2280286"/>
            <a:ext cx="328012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17086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5756</TotalTime>
  <Words>948</Words>
  <Application>Microsoft Office PowerPoint</Application>
  <PresentationFormat>宽屏</PresentationFormat>
  <Paragraphs>116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宋体</vt:lpstr>
      <vt:lpstr>Calibri</vt:lpstr>
      <vt:lpstr>Calibri Light</vt:lpstr>
      <vt:lpstr>Cambria Math</vt:lpstr>
      <vt:lpstr>回顾</vt:lpstr>
      <vt:lpstr>SMEFT和HEFT中的希尔伯特序列与CP不变量</vt:lpstr>
      <vt:lpstr>背景</vt:lpstr>
      <vt:lpstr>背景</vt:lpstr>
      <vt:lpstr>主要困难</vt:lpstr>
      <vt:lpstr>计算Hilbert Series</vt:lpstr>
      <vt:lpstr>计算Hilbert Series</vt:lpstr>
      <vt:lpstr>计算Hilbert Series</vt:lpstr>
      <vt:lpstr>CP对称性</vt:lpstr>
      <vt:lpstr>CP对称性</vt:lpstr>
      <vt:lpstr>CP对称性</vt:lpstr>
      <vt:lpstr>VEV冗余</vt:lpstr>
      <vt:lpstr>SMEFT as an example</vt:lpstr>
      <vt:lpstr>HEFT as an example</vt:lpstr>
      <vt:lpstr>HEFT as an example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手征拉式量与希尔伯特序列</dc:title>
  <dc:creator>wang ning</dc:creator>
  <cp:lastModifiedBy>ning wang</cp:lastModifiedBy>
  <cp:revision>31</cp:revision>
  <dcterms:created xsi:type="dcterms:W3CDTF">2023-04-06T16:03:45Z</dcterms:created>
  <dcterms:modified xsi:type="dcterms:W3CDTF">2024-01-20T13:11:20Z</dcterms:modified>
</cp:coreProperties>
</file>