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02" r:id="rId2"/>
    <p:sldId id="303" r:id="rId3"/>
    <p:sldId id="330" r:id="rId4"/>
    <p:sldId id="304" r:id="rId5"/>
    <p:sldId id="305" r:id="rId6"/>
    <p:sldId id="307" r:id="rId7"/>
    <p:sldId id="306" r:id="rId8"/>
    <p:sldId id="308" r:id="rId9"/>
    <p:sldId id="309" r:id="rId10"/>
    <p:sldId id="311" r:id="rId11"/>
    <p:sldId id="318" r:id="rId12"/>
    <p:sldId id="317" r:id="rId13"/>
    <p:sldId id="313" r:id="rId14"/>
    <p:sldId id="319" r:id="rId15"/>
    <p:sldId id="316" r:id="rId16"/>
    <p:sldId id="315" r:id="rId17"/>
    <p:sldId id="3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883FF"/>
    <a:srgbClr val="FFFC00"/>
    <a:srgbClr val="FFFD78"/>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7"/>
    <p:restoredTop sz="93326"/>
  </p:normalViewPr>
  <p:slideViewPr>
    <p:cSldViewPr snapToObjects="1">
      <p:cViewPr>
        <p:scale>
          <a:sx n="180" d="100"/>
          <a:sy n="180" d="100"/>
        </p:scale>
        <p:origin x="1088" y="9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1/1/24</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CB0EE9E-52B8-AA4F-8DD5-ED0FB4E5CBCC}" type="slidenum">
              <a:rPr lang="en-US" smtClean="0"/>
              <a:t>3</a:t>
            </a:fld>
            <a:endParaRPr lang="en-US"/>
          </a:p>
        </p:txBody>
      </p:sp>
    </p:spTree>
    <p:extLst>
      <p:ext uri="{BB962C8B-B14F-4D97-AF65-F5344CB8AC3E}">
        <p14:creationId xmlns:p14="http://schemas.microsoft.com/office/powerpoint/2010/main" val="406441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200" b="0" dirty="0"/>
              <a:t>Doppler蓝移效应</a:t>
            </a:r>
          </a:p>
          <a:p>
            <a:r>
              <a:rPr lang="en-CH" dirty="0"/>
              <a:t>非拦截评估</a:t>
            </a:r>
            <a:r>
              <a:rPr lang="zh-CN" altLang="en-US" dirty="0"/>
              <a:t>？？</a:t>
            </a:r>
            <a:endParaRPr lang="en-US" altLang="zh-CN" dirty="0"/>
          </a:p>
          <a:p>
            <a:endParaRPr lang="en-CH" dirty="0"/>
          </a:p>
        </p:txBody>
      </p:sp>
      <p:sp>
        <p:nvSpPr>
          <p:cNvPr id="4" name="Slide Number Placeholder 3"/>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109290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单纯纵向的</a:t>
            </a:r>
            <a:r>
              <a:rPr lang="en-US" altLang="zh-CN" dirty="0"/>
              <a:t>4</a:t>
            </a:r>
            <a:r>
              <a:rPr lang="zh-CN" altLang="en-US" dirty="0"/>
              <a:t>个方案举例、优缺点</a:t>
            </a:r>
            <a:endParaRPr lang="en-CH" dirty="0"/>
          </a:p>
        </p:txBody>
      </p:sp>
      <p:sp>
        <p:nvSpPr>
          <p:cNvPr id="4" name="Slide Number Placeholder 3"/>
          <p:cNvSpPr>
            <a:spLocks noGrp="1"/>
          </p:cNvSpPr>
          <p:nvPr>
            <p:ph type="sldNum" sz="quarter" idx="5"/>
          </p:nvPr>
        </p:nvSpPr>
        <p:spPr/>
        <p:txBody>
          <a:bodyPr/>
          <a:lstStyle/>
          <a:p>
            <a:fld id="{8CB0EE9E-52B8-AA4F-8DD5-ED0FB4E5CBCC}" type="slidenum">
              <a:rPr lang="en-US" smtClean="0"/>
              <a:t>7</a:t>
            </a:fld>
            <a:endParaRPr lang="en-US"/>
          </a:p>
        </p:txBody>
      </p:sp>
    </p:spTree>
    <p:extLst>
      <p:ext uri="{BB962C8B-B14F-4D97-AF65-F5344CB8AC3E}">
        <p14:creationId xmlns:p14="http://schemas.microsoft.com/office/powerpoint/2010/main" val="2455132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CB0EE9E-52B8-AA4F-8DD5-ED0FB4E5CBCC}" type="slidenum">
              <a:rPr lang="en-US" smtClean="0"/>
              <a:t>13</a:t>
            </a:fld>
            <a:endParaRPr lang="en-US"/>
          </a:p>
        </p:txBody>
      </p:sp>
    </p:spTree>
    <p:extLst>
      <p:ext uri="{BB962C8B-B14F-4D97-AF65-F5344CB8AC3E}">
        <p14:creationId xmlns:p14="http://schemas.microsoft.com/office/powerpoint/2010/main" val="159620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4135438"/>
            <a:ext cx="9144000" cy="1655762"/>
          </a:xfrm>
        </p:spPr>
        <p:txBody>
          <a:bodyPr anchor="ctr">
            <a:noAutofit/>
          </a:bodyPr>
          <a:lstStyle>
            <a:lvl1pPr marL="0" indent="0" algn="ctr">
              <a:buNone/>
              <a:defRPr lang="en-US" sz="2400" b="1" kern="120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Footer Placeholder 11">
            <a:extLst>
              <a:ext uri="{FF2B5EF4-FFF2-40B4-BE49-F238E27FC236}">
                <a16:creationId xmlns:a16="http://schemas.microsoft.com/office/drawing/2014/main" id="{4BE5D865-4251-F17F-799D-FDD8FF961518}"/>
              </a:ext>
            </a:extLst>
          </p:cNvPr>
          <p:cNvSpPr>
            <a:spLocks noGrp="1"/>
          </p:cNvSpPr>
          <p:nvPr>
            <p:ph type="ftr" sz="quarter" idx="11"/>
          </p:nvPr>
        </p:nvSpPr>
        <p:spPr>
          <a:xfrm>
            <a:off x="2809888" y="6492875"/>
            <a:ext cx="6572221" cy="365125"/>
          </a:xfrm>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4" name="Title 1">
            <a:extLst>
              <a:ext uri="{FF2B5EF4-FFF2-40B4-BE49-F238E27FC236}">
                <a16:creationId xmlns:a16="http://schemas.microsoft.com/office/drawing/2014/main" id="{EE6AF3BC-90E1-1032-B5C0-50C08C769596}"/>
              </a:ext>
            </a:extLst>
          </p:cNvPr>
          <p:cNvSpPr>
            <a:spLocks noGrp="1"/>
          </p:cNvSpPr>
          <p:nvPr>
            <p:ph type="ctrTitle"/>
          </p:nvPr>
        </p:nvSpPr>
        <p:spPr>
          <a:xfrm>
            <a:off x="479376" y="1046163"/>
            <a:ext cx="11089232" cy="2387600"/>
          </a:xfrm>
        </p:spPr>
        <p:txBody>
          <a:bodyPr/>
          <a:lstStyle>
            <a:lvl1pPr algn="ctr">
              <a:defRPr/>
            </a:lvl1pPr>
          </a:lstStyle>
          <a:p>
            <a:r>
              <a:rPr lang="en-GB" sz="4800"/>
              <a:t>Click to edit Master title style</a:t>
            </a:r>
            <a:endParaRPr lang="en-CH" sz="4800" dirty="0"/>
          </a:p>
        </p:txBody>
      </p:sp>
    </p:spTree>
    <p:extLst>
      <p:ext uri="{BB962C8B-B14F-4D97-AF65-F5344CB8AC3E}">
        <p14:creationId xmlns:p14="http://schemas.microsoft.com/office/powerpoint/2010/main" val="74442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F011A91F-B64C-BB44-9541-79662D5527B0}" type="datetime1">
              <a:rPr lang="de-CH" smtClean="0"/>
              <a:t>03.01.24</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87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A499684D-B515-F84D-93D6-49862BF05BAC}" type="datetime1">
              <a:rPr lang="de-CH" smtClean="0"/>
              <a:t>03.01.24</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90000"/>
              </a:lnSpc>
              <a:spcBef>
                <a:spcPts val="500"/>
              </a:spcBef>
              <a:spcAft>
                <a:spcPts val="200"/>
              </a:spcAft>
              <a:defRPr>
                <a:solidFill>
                  <a:schemeClr val="tx2"/>
                </a:solidFill>
              </a:defRPr>
            </a:lvl1pPr>
            <a:lvl2pPr marL="252000" indent="-252000">
              <a:spcAft>
                <a:spcPts val="200"/>
              </a:spcAft>
              <a:buFont typeface="Arial" charset="0"/>
              <a:buChar char="•"/>
              <a:tabLst/>
              <a:defRPr sz="1800">
                <a:solidFill>
                  <a:schemeClr val="tx2"/>
                </a:solidFill>
              </a:defRPr>
            </a:lvl2pPr>
            <a:lvl3pPr marL="504000" indent="-252000">
              <a:spcAft>
                <a:spcPts val="200"/>
              </a:spcAft>
              <a:buSzPct val="100000"/>
              <a:buFont typeface="Arial" panose="020B0604020202020204" pitchFamily="34" charset="0"/>
              <a:buChar char="•"/>
              <a:tabLst/>
              <a:defRPr>
                <a:solidFill>
                  <a:schemeClr val="tx2"/>
                </a:solidFill>
              </a:defRPr>
            </a:lvl3pPr>
            <a:lvl4pPr marL="756000" indent="-252000">
              <a:spcAft>
                <a:spcPts val="200"/>
              </a:spcAft>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0527B7F9-7B6D-C149-BE81-0D3473D4788B}" type="datetime1">
              <a:rPr lang="de-CH" smtClean="0"/>
              <a:t>03.01.24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88000" indent="-288000">
              <a:lnSpc>
                <a:spcPct val="90000"/>
              </a:lnSpc>
              <a:spcBef>
                <a:spcPts val="500"/>
              </a:spcBef>
              <a:spcAft>
                <a:spcPts val="200"/>
              </a:spcAft>
              <a:buFont typeface="Arial" panose="020B0604020202020204" pitchFamily="34" charset="0"/>
              <a:buChar char="•"/>
              <a:defRPr>
                <a:solidFill>
                  <a:schemeClr val="tx2">
                    <a:lumMod val="50000"/>
                  </a:schemeClr>
                </a:solidFill>
              </a:defRPr>
            </a:lvl1pPr>
            <a:lvl2pPr marL="540000" indent="-252000">
              <a:spcAft>
                <a:spcPts val="200"/>
              </a:spcAft>
              <a:buFont typeface="Arial" panose="020B0604020202020204" pitchFamily="34" charset="0"/>
              <a:buChar char="•"/>
              <a:tabLst/>
              <a:defRPr sz="1800">
                <a:solidFill>
                  <a:schemeClr val="tx2">
                    <a:lumMod val="50000"/>
                  </a:schemeClr>
                </a:solidFill>
              </a:defRPr>
            </a:lvl2pPr>
            <a:lvl3pPr marL="828000" indent="-252000">
              <a:spcAft>
                <a:spcPts val="200"/>
              </a:spcAft>
              <a:buSzPct val="100000"/>
              <a:buFont typeface="Arial" panose="020B0604020202020204" pitchFamily="34" charset="0"/>
              <a:buChar char="•"/>
              <a:tabLst/>
              <a:defRPr sz="1800">
                <a:solidFill>
                  <a:schemeClr val="tx2">
                    <a:lumMod val="50000"/>
                  </a:schemeClr>
                </a:solidFill>
              </a:defRPr>
            </a:lvl3pPr>
            <a:lvl4pPr marL="1080000" indent="-252000">
              <a:spcAft>
                <a:spcPts val="200"/>
              </a:spcAft>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53E47986-33DE-C443-8ACB-6FD2639B098D}" type="datetime1">
              <a:rPr lang="de-CH" smtClean="0"/>
              <a:t>03.01.24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268760"/>
            <a:ext cx="5616575" cy="4932016"/>
          </a:xfrm>
        </p:spPr>
        <p:txBody>
          <a:bodyPr/>
          <a:lstStyle>
            <a:lvl1pPr>
              <a:lnSpc>
                <a:spcPct val="90000"/>
              </a:lnSpc>
              <a:spcBef>
                <a:spcPts val="500"/>
              </a:spcBef>
              <a:spcAft>
                <a:spcPts val="200"/>
              </a:spcAft>
              <a:defRPr/>
            </a:lvl1pPr>
            <a:lvl2pPr>
              <a:spcAft>
                <a:spcPts val="200"/>
              </a:spcAft>
              <a:defRPr/>
            </a:lvl2pPr>
            <a:lvl3pPr>
              <a:spcAft>
                <a:spcPts val="200"/>
              </a:spcAft>
              <a:defRPr/>
            </a:lvl3pPr>
            <a:lvl4pPr>
              <a:spcAft>
                <a:spcPts val="200"/>
              </a:spcAf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E88E20B2-B39D-C54C-B888-EA00CE585776}" type="datetime1">
              <a:rPr lang="de-CH" smtClean="0"/>
              <a:t>03.01.24</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3200" y="-2737"/>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3200" y="1373626"/>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hasCustomPrompt="1"/>
          </p:nvPr>
        </p:nvSpPr>
        <p:spPr>
          <a:xfrm>
            <a:off x="407987" y="2276872"/>
            <a:ext cx="5616575" cy="3923903"/>
          </a:xfrm>
        </p:spPr>
        <p:txBody>
          <a:bodyPr/>
          <a:lstStyle>
            <a:lvl1pPr marL="324000" indent="-324000">
              <a:spcBef>
                <a:spcPts val="500"/>
              </a:spcBef>
              <a:spcAft>
                <a:spcPts val="200"/>
              </a:spcAft>
              <a:buFont typeface="Arial" panose="020B0604020202020204" pitchFamily="34" charset="0"/>
              <a:buChar char="•"/>
              <a:defRPr/>
            </a:lvl1pPr>
            <a:lvl2pPr>
              <a:spcAft>
                <a:spcPts val="200"/>
              </a:spcAft>
              <a:defRPr/>
            </a:lvl2pPr>
            <a:lvl3pPr>
              <a:spcAft>
                <a:spcPts val="200"/>
              </a:spcAft>
              <a:defRPr/>
            </a:lvl3pPr>
            <a:lvl4pPr>
              <a:spcAft>
                <a:spcPts val="200"/>
              </a:spcAft>
              <a:defRPr/>
            </a:lvl4pPr>
          </a:lstStyle>
          <a:p>
            <a:pPr lvl="1"/>
            <a:r>
              <a:rPr lang="en-GB" dirty="0"/>
              <a:t>Second level</a:t>
            </a:r>
          </a:p>
          <a:p>
            <a:pPr lvl="2"/>
            <a:r>
              <a:rPr lang="en-GB" dirty="0"/>
              <a:t>Third level</a:t>
            </a:r>
          </a:p>
          <a:p>
            <a:pPr lvl="3"/>
            <a:r>
              <a:rPr lang="en-GB" dirty="0"/>
              <a:t>Fourth level</a:t>
            </a:r>
          </a:p>
        </p:txBody>
      </p:sp>
      <p:sp>
        <p:nvSpPr>
          <p:cNvPr id="5" name="Text Placeholder 4"/>
          <p:cNvSpPr>
            <a:spLocks noGrp="1"/>
          </p:cNvSpPr>
          <p:nvPr>
            <p:ph type="body" sz="quarter" idx="3"/>
          </p:nvPr>
        </p:nvSpPr>
        <p:spPr>
          <a:xfrm>
            <a:off x="6172200" y="1359928"/>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hasCustomPrompt="1"/>
          </p:nvPr>
        </p:nvSpPr>
        <p:spPr>
          <a:xfrm>
            <a:off x="6172200" y="2276872"/>
            <a:ext cx="5611813" cy="3923903"/>
          </a:xfrm>
        </p:spPr>
        <p:txBody>
          <a:bodyPr/>
          <a:lstStyle>
            <a:lvl1pPr marL="324000" indent="-324000">
              <a:spcBef>
                <a:spcPts val="500"/>
              </a:spcBef>
              <a:spcAft>
                <a:spcPts val="200"/>
              </a:spcAft>
              <a:buFont typeface="Arial" panose="020B0604020202020204" pitchFamily="34" charset="0"/>
              <a:buChar char="•"/>
              <a:defRPr/>
            </a:lvl1pPr>
            <a:lvl2pPr>
              <a:spcAft>
                <a:spcPts val="200"/>
              </a:spcAft>
              <a:defRPr/>
            </a:lvl2pPr>
            <a:lvl3pPr>
              <a:spcAft>
                <a:spcPts val="200"/>
              </a:spcAft>
              <a:defRPr/>
            </a:lvl3pPr>
            <a:lvl4pPr>
              <a:spcAft>
                <a:spcPts val="200"/>
              </a:spcAft>
              <a:defRPr/>
            </a:lvl4pPr>
          </a:lstStyle>
          <a:p>
            <a:pPr lvl="1"/>
            <a:r>
              <a:rPr lang="en-GB" dirty="0"/>
              <a:t>Second level</a:t>
            </a:r>
          </a:p>
          <a:p>
            <a:pPr lvl="2"/>
            <a:r>
              <a:rPr lang="en-GB" dirty="0"/>
              <a:t>Third level</a:t>
            </a:r>
          </a:p>
          <a:p>
            <a:pPr lvl="3"/>
            <a:r>
              <a:rPr lang="en-GB" dirty="0"/>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068F575C-CB8C-3049-A2E9-4663C10B9C4E}" type="datetime1">
              <a:rPr lang="de-CH" smtClean="0"/>
              <a:t>03.01.24</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7" y="13699"/>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268760"/>
            <a:ext cx="5616575" cy="4932015"/>
          </a:xfrm>
        </p:spPr>
        <p:txBody>
          <a:bodyPr/>
          <a:lstStyle>
            <a:lvl1pPr>
              <a:lnSpc>
                <a:spcPct val="90000"/>
              </a:lnSpc>
              <a:spcBef>
                <a:spcPts val="500"/>
              </a:spcBef>
              <a:spcAft>
                <a:spcPts val="200"/>
              </a:spcAft>
              <a:defRPr>
                <a:solidFill>
                  <a:schemeClr val="tx2">
                    <a:lumMod val="50000"/>
                  </a:schemeClr>
                </a:solidFill>
              </a:defRPr>
            </a:lvl1pPr>
            <a:lvl2pPr>
              <a:lnSpc>
                <a:spcPct val="100000"/>
              </a:lnSpc>
              <a:spcAft>
                <a:spcPts val="200"/>
              </a:spcAft>
              <a:defRPr/>
            </a:lvl2pPr>
            <a:lvl3pPr>
              <a:spcAft>
                <a:spcPts val="200"/>
              </a:spcAft>
              <a:defRPr/>
            </a:lvl3pPr>
            <a:lvl4pPr>
              <a:spcAft>
                <a:spcPts val="200"/>
              </a:spcAf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BE2A1B5D-3A2C-9445-99B1-6D7F641D3B75}" type="datetime1">
              <a:rPr lang="de-CH" smtClean="0"/>
              <a:t>03.01.24</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7" y="0"/>
            <a:ext cx="11380812" cy="1084263"/>
          </a:xfrm>
        </p:spPr>
        <p:txBody>
          <a:body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04972"/>
            <a:ext cx="3708400" cy="1995804"/>
          </a:xfrm>
        </p:spPr>
        <p:txBody>
          <a:bodyPr/>
          <a:lstStyle>
            <a:lvl1pPr>
              <a:lnSpc>
                <a:spcPct val="90000"/>
              </a:lnSpc>
              <a:spcBef>
                <a:spcPts val="500"/>
              </a:spcBef>
              <a:spcAft>
                <a:spcPts val="200"/>
              </a:spcAft>
              <a:defRPr/>
            </a:lvl1pPr>
            <a:lvl2pPr>
              <a:spcAft>
                <a:spcPts val="200"/>
              </a:spcAft>
              <a:defRPr/>
            </a:lvl2pPr>
            <a:lvl3pPr>
              <a:spcAft>
                <a:spcPts val="200"/>
              </a:spcAft>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04972"/>
            <a:ext cx="3665537" cy="1995804"/>
          </a:xfrm>
        </p:spPr>
        <p:txBody>
          <a:bodyPr/>
          <a:lstStyle>
            <a:lvl1pPr>
              <a:lnSpc>
                <a:spcPct val="90000"/>
              </a:lnSpc>
              <a:spcBef>
                <a:spcPts val="500"/>
              </a:spcBef>
              <a:spcAft>
                <a:spcPts val="200"/>
              </a:spcAft>
              <a:defRPr/>
            </a:lvl1pPr>
            <a:lvl2pPr>
              <a:spcAft>
                <a:spcPts val="200"/>
              </a:spcAft>
              <a:defRPr/>
            </a:lvl2pPr>
            <a:lvl3pPr>
              <a:spcAft>
                <a:spcPts val="200"/>
              </a:spcAft>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C7579BC3-C4D1-CF41-8F91-A6A781EEA2BC}" type="datetime1">
              <a:rPr lang="de-CH" smtClean="0"/>
              <a:t>03.01.24</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04972"/>
            <a:ext cx="3703132" cy="1995804"/>
          </a:xfrm>
        </p:spPr>
        <p:txBody>
          <a:bodyPr/>
          <a:lstStyle>
            <a:lvl1pPr>
              <a:spcBef>
                <a:spcPts val="500"/>
              </a:spcBef>
              <a:spcAft>
                <a:spcPts val="200"/>
              </a:spcAft>
              <a:defRPr/>
            </a:lvl1pPr>
            <a:lvl2pPr>
              <a:spcAft>
                <a:spcPts val="200"/>
              </a:spcAft>
              <a:defRPr/>
            </a:lvl2pPr>
            <a:lvl3pPr>
              <a:spcAft>
                <a:spcPts val="200"/>
              </a:spcAft>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2D31BD6F-B86F-D74A-8FEC-4960CEEFE3F0}" type="datetime1">
              <a:rPr lang="de-CH" smtClean="0"/>
              <a:t>03.01.24</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723" y="0"/>
            <a:ext cx="11376025" cy="1065742"/>
          </a:xfrm>
          <a:prstGeom prst="rect">
            <a:avLst/>
          </a:prstGeom>
        </p:spPr>
        <p:txBody>
          <a:bodyPr vert="horz" lIns="0" tIns="0" rIns="0" bIns="0" rtlCol="0" anchor="ctr"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268761"/>
            <a:ext cx="11376024" cy="503523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07987" y="6479176"/>
            <a:ext cx="1620788" cy="365125"/>
          </a:xfrm>
          <a:prstGeom prst="rect">
            <a:avLst/>
          </a:prstGeom>
        </p:spPr>
        <p:txBody>
          <a:bodyPr vert="horz" lIns="0" tIns="0" rIns="0" bIns="0" rtlCol="0" anchor="ctr"/>
          <a:lstStyle>
            <a:lvl1pPr algn="l">
              <a:defRPr sz="1400">
                <a:solidFill>
                  <a:schemeClr val="tx1"/>
                </a:solidFill>
              </a:defRPr>
            </a:lvl1pPr>
          </a:lstStyle>
          <a:p>
            <a:fld id="{E01462C8-50F7-AD40-BBEF-BF0BFA5D35E0}" type="datetime1">
              <a:rPr lang="de-CH" smtClean="0"/>
              <a:t>03.01.24</a:t>
            </a:fld>
            <a:endParaRPr lang="en-GB" dirty="0"/>
          </a:p>
        </p:txBody>
      </p:sp>
      <p:sp>
        <p:nvSpPr>
          <p:cNvPr id="6" name="Slide Number Placeholder 5"/>
          <p:cNvSpPr>
            <a:spLocks noGrp="1"/>
          </p:cNvSpPr>
          <p:nvPr>
            <p:ph type="sldNum" sz="quarter" idx="4"/>
          </p:nvPr>
        </p:nvSpPr>
        <p:spPr>
          <a:xfrm>
            <a:off x="11102758" y="6479177"/>
            <a:ext cx="681254" cy="365125"/>
          </a:xfrm>
          <a:prstGeom prst="rect">
            <a:avLst/>
          </a:prstGeom>
        </p:spPr>
        <p:txBody>
          <a:bodyPr vert="horz" lIns="0" tIns="0" rIns="0" bIns="0" rtlCol="0" anchor="ctr"/>
          <a:lstStyle>
            <a:lvl1pPr algn="r">
              <a:defRPr sz="14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2809888" y="6492875"/>
            <a:ext cx="6572221" cy="365125"/>
          </a:xfrm>
          <a:prstGeom prst="rect">
            <a:avLst/>
          </a:prstGeom>
        </p:spPr>
        <p:txBody>
          <a:bodyPr vert="horz" lIns="91440" tIns="45720" rIns="91440" bIns="45720" rtlCol="0" anchor="ctr"/>
          <a:lstStyle>
            <a:lvl1pPr algn="ctr">
              <a:defRPr sz="1400">
                <a:solidFill>
                  <a:schemeClr val="tx1"/>
                </a:solidFill>
              </a:defRPr>
            </a:lvl1pPr>
          </a:lstStyle>
          <a:p>
            <a:r>
              <a:rPr lang="zh-CN" altLang="en-US"/>
              <a:t>杨仁俊 </a:t>
            </a:r>
            <a:r>
              <a:rPr lang="en-US" altLang="zh-CN"/>
              <a:t>| </a:t>
            </a:r>
            <a:r>
              <a:rPr lang="zh-CN" altLang="en-US"/>
              <a:t>基于激光剥离的非拦截式多维度负氢束流相空间分布测量技术</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453336"/>
            <a:ext cx="11376025"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966C392-612E-387F-DCFA-B7BDA127D5D0}"/>
              </a:ext>
            </a:extLst>
          </p:cNvPr>
          <p:cNvPicPr>
            <a:picLocks noChangeAspect="1"/>
          </p:cNvPicPr>
          <p:nvPr userDrawn="1"/>
        </p:nvPicPr>
        <p:blipFill>
          <a:blip r:embed="rId13"/>
          <a:stretch>
            <a:fillRect/>
          </a:stretch>
        </p:blipFill>
        <p:spPr>
          <a:xfrm>
            <a:off x="10437804" y="149338"/>
            <a:ext cx="1329908" cy="767065"/>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5" r:id="rId4"/>
    <p:sldLayoutId id="2147483652" r:id="rId5"/>
    <p:sldLayoutId id="2147483653" r:id="rId6"/>
    <p:sldLayoutId id="2147483661" r:id="rId7"/>
    <p:sldLayoutId id="2147483660" r:id="rId8"/>
    <p:sldLayoutId id="2147483654" r:id="rId9"/>
    <p:sldLayoutId id="2147483669" r:id="rId10"/>
    <p:sldLayoutId id="2147483655" r:id="rId1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500"/>
        </a:spcBef>
        <a:spcAft>
          <a:spcPts val="200"/>
        </a:spcAft>
        <a:buFont typeface="Arial"/>
        <a:buNone/>
        <a:tabLst/>
        <a:defRPr sz="2100" b="1" kern="1200">
          <a:solidFill>
            <a:schemeClr val="tx2">
              <a:lumMod val="50000"/>
            </a:schemeClr>
          </a:solidFill>
          <a:latin typeface="+mn-lt"/>
          <a:ea typeface="+mn-ea"/>
          <a:cs typeface="+mn-cs"/>
        </a:defRPr>
      </a:lvl1pPr>
      <a:lvl2pPr marL="252000" indent="-252000" algn="l" defTabSz="914400" rtl="0" eaLnBrk="1" latinLnBrk="0" hangingPunct="1">
        <a:lnSpc>
          <a:spcPct val="100000"/>
        </a:lnSpc>
        <a:spcBef>
          <a:spcPts val="500"/>
        </a:spcBef>
        <a:spcAft>
          <a:spcPts val="200"/>
        </a:spcAft>
        <a:buFont typeface="Arial" charset="0"/>
        <a:buChar char="•"/>
        <a:tabLst/>
        <a:defRPr sz="1800" kern="1200">
          <a:solidFill>
            <a:schemeClr val="tx2">
              <a:lumMod val="50000"/>
            </a:schemeClr>
          </a:solidFill>
          <a:latin typeface="+mn-lt"/>
          <a:ea typeface="+mn-ea"/>
          <a:cs typeface="+mn-cs"/>
        </a:defRPr>
      </a:lvl2pPr>
      <a:lvl3pPr marL="504000" indent="-252000" algn="l" defTabSz="914400" rtl="0" eaLnBrk="1" latinLnBrk="0" hangingPunct="1">
        <a:lnSpc>
          <a:spcPct val="100000"/>
        </a:lnSpc>
        <a:spcBef>
          <a:spcPts val="500"/>
        </a:spcBef>
        <a:spcAft>
          <a:spcPts val="2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756000" indent="-252000" algn="l" defTabSz="914400" rtl="0" eaLnBrk="1" latinLnBrk="0" hangingPunct="1">
        <a:lnSpc>
          <a:spcPct val="100000"/>
        </a:lnSpc>
        <a:spcBef>
          <a:spcPts val="500"/>
        </a:spcBef>
        <a:spcAft>
          <a:spcPts val="2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emf"/><Relationship Id="rId1" Type="http://schemas.openxmlformats.org/officeDocument/2006/relationships/slideLayout" Target="../slideLayouts/slideLayout4.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4.xml"/><Relationship Id="rId7"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66.emf"/><Relationship Id="rId5" Type="http://schemas.openxmlformats.org/officeDocument/2006/relationships/image" Target="../media/image65.wmf"/><Relationship Id="rId10" Type="http://schemas.openxmlformats.org/officeDocument/2006/relationships/image" Target="../media/image70.png"/><Relationship Id="rId4" Type="http://schemas.openxmlformats.org/officeDocument/2006/relationships/oleObject" Target="../embeddings/oleObject1.bin"/><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0.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27.pn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CC6A62C-06DE-85DE-2E1F-AF46DC15070B}"/>
              </a:ext>
            </a:extLst>
          </p:cNvPr>
          <p:cNvSpPr>
            <a:spLocks noGrp="1"/>
          </p:cNvSpPr>
          <p:nvPr>
            <p:ph type="subTitle" idx="1"/>
          </p:nvPr>
        </p:nvSpPr>
        <p:spPr/>
        <p:txBody>
          <a:bodyPr anchor="b"/>
          <a:lstStyle/>
          <a:p>
            <a:r>
              <a:rPr lang="en-CH" sz="2000" b="0" dirty="0"/>
              <a:t>杨仁俊</a:t>
            </a:r>
          </a:p>
          <a:p>
            <a:r>
              <a:rPr lang="en-CH" sz="2000" b="0" dirty="0"/>
              <a:t>东莞研究部加速器技术部</a:t>
            </a:r>
          </a:p>
          <a:p>
            <a:r>
              <a:rPr lang="en-US" altLang="zh-CN" sz="2000" b="0" dirty="0"/>
              <a:t>2023</a:t>
            </a:r>
            <a:r>
              <a:rPr lang="zh-CN" altLang="en-US" sz="2000" b="0" dirty="0"/>
              <a:t>年</a:t>
            </a:r>
            <a:r>
              <a:rPr lang="en-US" altLang="zh-CN" sz="2000" b="0" dirty="0"/>
              <a:t>1</a:t>
            </a:r>
            <a:r>
              <a:rPr lang="zh-CN" altLang="en-US" sz="2000" b="0" dirty="0"/>
              <a:t>月</a:t>
            </a:r>
            <a:r>
              <a:rPr lang="en-US" altLang="zh-CN" sz="2000" b="0" dirty="0"/>
              <a:t>5</a:t>
            </a:r>
            <a:r>
              <a:rPr lang="zh-CN" altLang="en-US" sz="2000" b="0" dirty="0"/>
              <a:t>日</a:t>
            </a:r>
            <a:endParaRPr lang="en-CH" sz="2000" b="0" dirty="0"/>
          </a:p>
        </p:txBody>
      </p:sp>
      <p:sp>
        <p:nvSpPr>
          <p:cNvPr id="4" name="Title 3">
            <a:extLst>
              <a:ext uri="{FF2B5EF4-FFF2-40B4-BE49-F238E27FC236}">
                <a16:creationId xmlns:a16="http://schemas.microsoft.com/office/drawing/2014/main" id="{A7CA69C2-C9A8-E499-C1A0-CD19A3FA8F79}"/>
              </a:ext>
            </a:extLst>
          </p:cNvPr>
          <p:cNvSpPr>
            <a:spLocks noGrp="1"/>
          </p:cNvSpPr>
          <p:nvPr>
            <p:ph type="ctrTitle"/>
          </p:nvPr>
        </p:nvSpPr>
        <p:spPr/>
        <p:txBody>
          <a:bodyPr/>
          <a:lstStyle/>
          <a:p>
            <a:r>
              <a:rPr lang="zh-CN" altLang="en-US" dirty="0"/>
              <a:t>基于激光剥离的非拦截式多维度</a:t>
            </a:r>
            <a:br>
              <a:rPr lang="en-US" altLang="zh-CN" dirty="0"/>
            </a:br>
            <a:r>
              <a:rPr lang="zh-CN" altLang="en-US" dirty="0"/>
              <a:t>负氢束流相空间分布测量技术 </a:t>
            </a:r>
            <a:endParaRPr lang="en-CH" dirty="0"/>
          </a:p>
        </p:txBody>
      </p:sp>
      <p:sp>
        <p:nvSpPr>
          <p:cNvPr id="5" name="Footer Placeholder 4">
            <a:extLst>
              <a:ext uri="{FF2B5EF4-FFF2-40B4-BE49-F238E27FC236}">
                <a16:creationId xmlns:a16="http://schemas.microsoft.com/office/drawing/2014/main" id="{C4343CDC-1DBF-84CA-0FA0-203C7208965A}"/>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Tree>
    <p:extLst>
      <p:ext uri="{BB962C8B-B14F-4D97-AF65-F5344CB8AC3E}">
        <p14:creationId xmlns:p14="http://schemas.microsoft.com/office/powerpoint/2010/main" val="205083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90CF4E-954E-6FD2-2EBB-E83412601638}"/>
              </a:ext>
            </a:extLst>
          </p:cNvPr>
          <p:cNvSpPr>
            <a:spLocks noGrp="1"/>
          </p:cNvSpPr>
          <p:nvPr>
            <p:ph idx="1"/>
          </p:nvPr>
        </p:nvSpPr>
        <p:spPr>
          <a:xfrm>
            <a:off x="495498" y="1196752"/>
            <a:ext cx="5832027" cy="516297"/>
          </a:xfrm>
        </p:spPr>
        <p:txBody>
          <a:bodyPr/>
          <a:lstStyle/>
          <a:p>
            <a:r>
              <a:rPr lang="en-US" altLang="zh-CN" sz="1600" b="0" dirty="0"/>
              <a:t>e</a:t>
            </a:r>
            <a:r>
              <a:rPr lang="en-US" altLang="zh-CN" sz="1600" b="0" baseline="30000" dirty="0"/>
              <a:t>-</a:t>
            </a:r>
            <a:r>
              <a:rPr lang="zh-CN" altLang="en-US" sz="1600" b="0" dirty="0"/>
              <a:t>漂移距离</a:t>
            </a:r>
            <a:r>
              <a:rPr lang="en-US" altLang="zh-CN" sz="1600" b="0" dirty="0"/>
              <a:t>1</a:t>
            </a:r>
            <a:r>
              <a:rPr lang="zh-CN" altLang="en-US" sz="1600" b="0" dirty="0"/>
              <a:t> </a:t>
            </a:r>
            <a:r>
              <a:rPr lang="en-US" altLang="zh-CN" sz="1600" b="0" dirty="0"/>
              <a:t>m</a:t>
            </a:r>
            <a:r>
              <a:rPr lang="zh-CN" altLang="en-US" sz="1600" b="0" dirty="0"/>
              <a:t>时待测束斑</a:t>
            </a:r>
            <a:r>
              <a:rPr lang="en-US" altLang="zh-CN" sz="1600" b="0" dirty="0"/>
              <a:t>0.1-1</a:t>
            </a:r>
            <a:r>
              <a:rPr lang="zh-CN" altLang="en-US" sz="1600" b="0" dirty="0"/>
              <a:t> </a:t>
            </a:r>
            <a:r>
              <a:rPr lang="en-US" altLang="zh-CN" sz="1600" b="0" dirty="0"/>
              <a:t>mm</a:t>
            </a:r>
            <a:r>
              <a:rPr lang="zh-CN" altLang="en-US" sz="1600" b="0" dirty="0">
                <a:sym typeface="Wingdings" pitchFamily="2" charset="2"/>
              </a:rPr>
              <a:t> </a:t>
            </a:r>
            <a:r>
              <a:rPr lang="en-US" altLang="zh-CN" sz="1600" b="0" dirty="0">
                <a:sym typeface="Wingdings" pitchFamily="2" charset="2"/>
              </a:rPr>
              <a:t>=&gt;</a:t>
            </a:r>
            <a:r>
              <a:rPr lang="zh-CN" altLang="en-US" sz="1600" b="0" dirty="0">
                <a:sym typeface="Wingdings" pitchFamily="2" charset="2"/>
              </a:rPr>
              <a:t> 常规光学</a:t>
            </a:r>
            <a:r>
              <a:rPr lang="zh-CN" altLang="en-US" sz="1600" b="0" dirty="0"/>
              <a:t>成像系统</a:t>
            </a:r>
            <a:endParaRPr lang="en-US" altLang="zh-CN" sz="1600" b="0" dirty="0"/>
          </a:p>
        </p:txBody>
      </p:sp>
      <p:sp>
        <p:nvSpPr>
          <p:cNvPr id="3" name="Title 2">
            <a:extLst>
              <a:ext uri="{FF2B5EF4-FFF2-40B4-BE49-F238E27FC236}">
                <a16:creationId xmlns:a16="http://schemas.microsoft.com/office/drawing/2014/main" id="{7147257F-35C1-E041-0B4A-DAA1E88AC7BC}"/>
              </a:ext>
            </a:extLst>
          </p:cNvPr>
          <p:cNvSpPr>
            <a:spLocks noGrp="1"/>
          </p:cNvSpPr>
          <p:nvPr>
            <p:ph type="title"/>
          </p:nvPr>
        </p:nvSpPr>
        <p:spPr/>
        <p:txBody>
          <a:bodyPr/>
          <a:lstStyle/>
          <a:p>
            <a:r>
              <a:rPr lang="en-CH" dirty="0"/>
              <a:t>方案可行性分析</a:t>
            </a:r>
          </a:p>
        </p:txBody>
      </p:sp>
      <p:sp>
        <p:nvSpPr>
          <p:cNvPr id="4" name="Date Placeholder 3">
            <a:extLst>
              <a:ext uri="{FF2B5EF4-FFF2-40B4-BE49-F238E27FC236}">
                <a16:creationId xmlns:a16="http://schemas.microsoft.com/office/drawing/2014/main" id="{808ABDE8-683C-D430-C026-2C8FCE57EA91}"/>
              </a:ext>
            </a:extLst>
          </p:cNvPr>
          <p:cNvSpPr>
            <a:spLocks noGrp="1"/>
          </p:cNvSpPr>
          <p:nvPr>
            <p:ph type="dt" sz="half" idx="10"/>
          </p:nvPr>
        </p:nvSpPr>
        <p:spPr/>
        <p:txBody>
          <a:bodyPr/>
          <a:lstStyle/>
          <a:p>
            <a:fld id="{A8AFBA10-77F9-7645-AA89-F15D80796EE0}" type="datetime1">
              <a:rPr lang="de-CH" smtClean="0"/>
              <a:t>03.01.24</a:t>
            </a:fld>
            <a:endParaRPr lang="en-US" dirty="0"/>
          </a:p>
        </p:txBody>
      </p:sp>
      <p:sp>
        <p:nvSpPr>
          <p:cNvPr id="5" name="Footer Placeholder 4">
            <a:extLst>
              <a:ext uri="{FF2B5EF4-FFF2-40B4-BE49-F238E27FC236}">
                <a16:creationId xmlns:a16="http://schemas.microsoft.com/office/drawing/2014/main" id="{6345F792-624A-2B51-9041-402D8A7162C3}"/>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A9619FB4-2474-8BD7-0FEC-80F89E61CF7D}"/>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29" name="Picture 28">
            <a:extLst>
              <a:ext uri="{FF2B5EF4-FFF2-40B4-BE49-F238E27FC236}">
                <a16:creationId xmlns:a16="http://schemas.microsoft.com/office/drawing/2014/main" id="{5AA82329-C9BB-1176-1395-206186BB3153}"/>
              </a:ext>
            </a:extLst>
          </p:cNvPr>
          <p:cNvPicPr>
            <a:picLocks noChangeAspect="1"/>
          </p:cNvPicPr>
          <p:nvPr/>
        </p:nvPicPr>
        <p:blipFill>
          <a:blip r:embed="rId2"/>
          <a:stretch>
            <a:fillRect/>
          </a:stretch>
        </p:blipFill>
        <p:spPr>
          <a:xfrm>
            <a:off x="7296849" y="4229730"/>
            <a:ext cx="3456384" cy="2016224"/>
          </a:xfrm>
          <a:prstGeom prst="rect">
            <a:avLst/>
          </a:prstGeom>
        </p:spPr>
      </p:pic>
      <p:sp>
        <p:nvSpPr>
          <p:cNvPr id="31" name="Content Placeholder 1">
            <a:extLst>
              <a:ext uri="{FF2B5EF4-FFF2-40B4-BE49-F238E27FC236}">
                <a16:creationId xmlns:a16="http://schemas.microsoft.com/office/drawing/2014/main" id="{484AB801-E2A4-9BEA-CEB9-BC4C0086A628}"/>
              </a:ext>
            </a:extLst>
          </p:cNvPr>
          <p:cNvSpPr txBox="1">
            <a:spLocks/>
          </p:cNvSpPr>
          <p:nvPr/>
        </p:nvSpPr>
        <p:spPr>
          <a:xfrm>
            <a:off x="6489084" y="1202045"/>
            <a:ext cx="5071916" cy="420265"/>
          </a:xfrm>
          <a:prstGeom prst="rect">
            <a:avLst/>
          </a:prstGeom>
        </p:spPr>
        <p:txBody>
          <a:bodyPr vert="horz" lIns="0" tIns="0" rIns="0" bIns="0" rtlCol="0">
            <a:noAutofit/>
          </a:bodyPr>
          <a:lstStyle>
            <a:lvl1pPr marL="288000" indent="-288000" algn="l" defTabSz="914400" rtl="0" eaLnBrk="1" latinLnBrk="0" hangingPunct="1">
              <a:lnSpc>
                <a:spcPct val="90000"/>
              </a:lnSpc>
              <a:spcBef>
                <a:spcPts val="500"/>
              </a:spcBef>
              <a:spcAft>
                <a:spcPts val="2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540000" indent="-252000" algn="l" defTabSz="914400" rtl="0" eaLnBrk="1" latinLnBrk="0" hangingPunct="1">
              <a:lnSpc>
                <a:spcPct val="100000"/>
              </a:lnSpc>
              <a:spcBef>
                <a:spcPts val="500"/>
              </a:spcBef>
              <a:spcAft>
                <a:spcPts val="2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28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080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H" sz="1600" b="0" dirty="0"/>
              <a:t>空间电荷效应引入的能散展宽预计低于</a:t>
            </a:r>
            <a:r>
              <a:rPr lang="en-US" altLang="zh-CN" sz="1600" b="0" dirty="0"/>
              <a:t>2%</a:t>
            </a:r>
            <a:r>
              <a:rPr lang="zh-CN" altLang="en-US" sz="1600" b="0" dirty="0"/>
              <a:t>（</a:t>
            </a:r>
            <a:r>
              <a:rPr lang="en-US" altLang="zh-CN" sz="1600" b="0" dirty="0"/>
              <a:t>PIC</a:t>
            </a:r>
            <a:r>
              <a:rPr lang="zh-CN" altLang="en-US" sz="1600" b="0" dirty="0"/>
              <a:t>模拟）</a:t>
            </a:r>
            <a:endParaRPr lang="en-US" altLang="zh-CN" sz="1600" b="0" dirty="0"/>
          </a:p>
        </p:txBody>
      </p:sp>
      <p:pic>
        <p:nvPicPr>
          <p:cNvPr id="32" name="Picture 31">
            <a:extLst>
              <a:ext uri="{FF2B5EF4-FFF2-40B4-BE49-F238E27FC236}">
                <a16:creationId xmlns:a16="http://schemas.microsoft.com/office/drawing/2014/main" id="{F36DB693-3B5B-38F8-1B95-5CDA664EBCC5}"/>
              </a:ext>
            </a:extLst>
          </p:cNvPr>
          <p:cNvPicPr>
            <a:picLocks noChangeAspect="1"/>
          </p:cNvPicPr>
          <p:nvPr/>
        </p:nvPicPr>
        <p:blipFill rotWithShape="1">
          <a:blip r:embed="rId3"/>
          <a:srcRect t="26092"/>
          <a:stretch/>
        </p:blipFill>
        <p:spPr>
          <a:xfrm>
            <a:off x="3859019" y="4975763"/>
            <a:ext cx="1794091" cy="1333557"/>
          </a:xfrm>
          <a:prstGeom prst="rect">
            <a:avLst/>
          </a:prstGeom>
        </p:spPr>
      </p:pic>
      <p:sp>
        <p:nvSpPr>
          <p:cNvPr id="34" name="TextBox 33">
            <a:extLst>
              <a:ext uri="{FF2B5EF4-FFF2-40B4-BE49-F238E27FC236}">
                <a16:creationId xmlns:a16="http://schemas.microsoft.com/office/drawing/2014/main" id="{EF871889-564E-505B-2942-AE85D9E43CB9}"/>
              </a:ext>
            </a:extLst>
          </p:cNvPr>
          <p:cNvSpPr txBox="1"/>
          <p:nvPr/>
        </p:nvSpPr>
        <p:spPr>
          <a:xfrm>
            <a:off x="377472" y="3594437"/>
            <a:ext cx="6097508" cy="936667"/>
          </a:xfrm>
          <a:prstGeom prst="rect">
            <a:avLst/>
          </a:prstGeom>
          <a:noFill/>
        </p:spPr>
        <p:txBody>
          <a:bodyPr wrap="square">
            <a:spAutoFit/>
          </a:bodyPr>
          <a:lstStyle/>
          <a:p>
            <a:pPr marL="288000" marR="0" lvl="0" indent="-288000" algn="l" defTabSz="914400" rtl="0" eaLnBrk="1" fontAlgn="auto" latinLnBrk="0" hangingPunct="1">
              <a:lnSpc>
                <a:spcPct val="90000"/>
              </a:lnSpc>
              <a:spcBef>
                <a:spcPts val="50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2F2F">
                    <a:lumMod val="50000"/>
                  </a:srgbClr>
                </a:solidFill>
                <a:effectLst/>
                <a:uLnTx/>
                <a:uFillTx/>
                <a:latin typeface="Arial"/>
                <a:ea typeface="+mn-ea"/>
                <a:cs typeface="+mn-cs"/>
              </a:rPr>
              <a:t>两种H</a:t>
            </a:r>
            <a:r>
              <a:rPr kumimoji="0" lang="en-US" altLang="zh-CN" sz="1600" b="0" i="0" u="none" strike="noStrike" kern="1200" cap="none" spc="0" normalizeH="0" baseline="30000" noProof="0" dirty="0">
                <a:ln>
                  <a:noFill/>
                </a:ln>
                <a:solidFill>
                  <a:srgbClr val="2F2F2F">
                    <a:lumMod val="50000"/>
                  </a:srgbClr>
                </a:solidFill>
                <a:effectLst/>
                <a:uLnTx/>
                <a:uFillTx/>
                <a:latin typeface="Arial"/>
                <a:ea typeface="+mn-ea"/>
                <a:cs typeface="+mn-cs"/>
              </a:rPr>
              <a:t>0</a:t>
            </a:r>
            <a:r>
              <a:rPr kumimoji="0" lang="zh-CN" altLang="en-US" sz="1600" b="0" i="0" u="none" strike="noStrike" kern="1200" cap="none" spc="0" normalizeH="0" baseline="0" noProof="0" dirty="0">
                <a:ln>
                  <a:noFill/>
                </a:ln>
                <a:solidFill>
                  <a:srgbClr val="2F2F2F">
                    <a:lumMod val="50000"/>
                  </a:srgbClr>
                </a:solidFill>
                <a:effectLst/>
                <a:uLnTx/>
                <a:uFillTx/>
                <a:latin typeface="Arial"/>
                <a:ea typeface="+mn-ea"/>
                <a:cs typeface="+mn-cs"/>
              </a:rPr>
              <a:t>探测方案</a:t>
            </a:r>
            <a:endParaRPr kumimoji="0" lang="en-US" altLang="zh-CN" sz="1600" b="0" i="0" u="none" strike="noStrike" kern="1200" cap="none" spc="0" normalizeH="0" baseline="0" noProof="0" dirty="0">
              <a:ln>
                <a:noFill/>
              </a:ln>
              <a:solidFill>
                <a:srgbClr val="2F2F2F">
                  <a:lumMod val="50000"/>
                </a:srgbClr>
              </a:solidFill>
              <a:effectLst/>
              <a:uLnTx/>
              <a:uFillTx/>
              <a:latin typeface="Arial"/>
              <a:ea typeface="+mn-ea"/>
              <a:cs typeface="+mn-cs"/>
            </a:endParaRPr>
          </a:p>
          <a:p>
            <a:pPr marL="745200" lvl="1" indent="-288000">
              <a:lnSpc>
                <a:spcPct val="90000"/>
              </a:lnSpc>
              <a:spcBef>
                <a:spcPts val="500"/>
              </a:spcBef>
              <a:spcAft>
                <a:spcPts val="200"/>
              </a:spcAft>
              <a:buFont typeface="Arial" panose="020B0604020202020204" pitchFamily="34" charset="0"/>
              <a:buChar char="•"/>
              <a:defRPr/>
            </a:pPr>
            <a:r>
              <a:rPr kumimoji="0" lang="en-US" altLang="zh-CN" sz="1600" b="0" i="0" u="none" strike="noStrike" kern="1200" cap="none" spc="0" normalizeH="0" baseline="0" noProof="0" dirty="0">
                <a:ln>
                  <a:noFill/>
                </a:ln>
                <a:solidFill>
                  <a:srgbClr val="2F2F2F">
                    <a:lumMod val="50000"/>
                  </a:srgbClr>
                </a:solidFill>
                <a:effectLst/>
                <a:uLnTx/>
                <a:uFillTx/>
                <a:latin typeface="Arial"/>
                <a:ea typeface="+mn-ea"/>
                <a:cs typeface="+mn-cs"/>
              </a:rPr>
              <a:t>LYSO</a:t>
            </a:r>
            <a:r>
              <a:rPr kumimoji="0" lang="zh-CN" altLang="en-US" sz="1600" b="0" i="0" u="none" strike="noStrike" kern="1200" cap="none" spc="0" normalizeH="0" baseline="0" noProof="0" dirty="0">
                <a:ln>
                  <a:noFill/>
                </a:ln>
                <a:solidFill>
                  <a:srgbClr val="2F2F2F">
                    <a:lumMod val="50000"/>
                  </a:srgbClr>
                </a:solidFill>
                <a:effectLst/>
                <a:uLnTx/>
                <a:uFillTx/>
                <a:latin typeface="Arial"/>
                <a:ea typeface="+mn-ea"/>
                <a:cs typeface="+mn-cs"/>
              </a:rPr>
              <a:t>条带：</a:t>
            </a:r>
            <a:r>
              <a:rPr lang="zh-CN" altLang="en-US" sz="1600" dirty="0">
                <a:solidFill>
                  <a:srgbClr val="2F2F2F">
                    <a:lumMod val="50000"/>
                  </a:srgbClr>
                </a:solidFill>
                <a:latin typeface="Arial"/>
              </a:rPr>
              <a:t>预期</a:t>
            </a:r>
            <a:r>
              <a:rPr kumimoji="0" lang="zh-CN" altLang="en-US" sz="1600" b="0" i="0" u="none" strike="noStrike" kern="1200" cap="none" spc="0" normalizeH="0" baseline="0" noProof="0" dirty="0">
                <a:ln>
                  <a:noFill/>
                </a:ln>
                <a:solidFill>
                  <a:srgbClr val="2F2F2F">
                    <a:lumMod val="50000"/>
                  </a:srgbClr>
                </a:solidFill>
                <a:effectLst/>
                <a:uLnTx/>
                <a:uFillTx/>
                <a:latin typeface="Arial"/>
                <a:ea typeface="+mn-ea"/>
                <a:cs typeface="+mn-cs"/>
              </a:rPr>
              <a:t>光子收集率</a:t>
            </a:r>
            <a:r>
              <a:rPr lang="en-US" altLang="zh-CN" sz="1600" dirty="0">
                <a:solidFill>
                  <a:srgbClr val="2F2F2F">
                    <a:lumMod val="50000"/>
                  </a:srgbClr>
                </a:solidFill>
                <a:latin typeface="Arial"/>
              </a:rPr>
              <a:t>&gt;</a:t>
            </a:r>
            <a:r>
              <a:rPr kumimoji="0" lang="en-US" altLang="zh-CN" sz="1600" b="0" i="0" u="none" strike="noStrike" kern="1200" cap="none" spc="0" normalizeH="0" baseline="0" noProof="0" dirty="0">
                <a:ln>
                  <a:noFill/>
                </a:ln>
                <a:solidFill>
                  <a:srgbClr val="2F2F2F">
                    <a:lumMod val="50000"/>
                  </a:srgbClr>
                </a:solidFill>
                <a:effectLst/>
                <a:uLnTx/>
                <a:uFillTx/>
                <a:latin typeface="Arial"/>
                <a:ea typeface="+mn-ea"/>
                <a:cs typeface="+mn-cs"/>
              </a:rPr>
              <a:t>40</a:t>
            </a:r>
            <a:r>
              <a:rPr kumimoji="0" lang="zh-CN" altLang="en-US" sz="1600" b="0" i="0" u="none" strike="noStrike" kern="1200" cap="none" spc="0" normalizeH="0" baseline="0" noProof="0" dirty="0">
                <a:ln>
                  <a:noFill/>
                </a:ln>
                <a:solidFill>
                  <a:srgbClr val="2F2F2F">
                    <a:lumMod val="50000"/>
                  </a:srgbClr>
                </a:solidFill>
                <a:effectLst/>
                <a:uLnTx/>
                <a:uFillTx/>
                <a:latin typeface="Arial"/>
                <a:ea typeface="+mn-ea"/>
                <a:cs typeface="+mn-cs"/>
              </a:rPr>
              <a:t> </a:t>
            </a:r>
            <a:r>
              <a:rPr kumimoji="0" lang="en-US" altLang="zh-CN" sz="1600" b="0" i="0" u="none" strike="noStrike" kern="1200" cap="none" spc="0" normalizeH="0" baseline="0" noProof="0" dirty="0" err="1">
                <a:ln>
                  <a:noFill/>
                </a:ln>
                <a:solidFill>
                  <a:srgbClr val="2F2F2F">
                    <a:lumMod val="50000"/>
                  </a:srgbClr>
                </a:solidFill>
                <a:effectLst/>
                <a:uLnTx/>
                <a:uFillTx/>
                <a:latin typeface="Arial"/>
                <a:ea typeface="+mn-ea"/>
                <a:cs typeface="+mn-cs"/>
              </a:rPr>
              <a:t>ph</a:t>
            </a:r>
            <a:r>
              <a:rPr kumimoji="0" lang="en-US" altLang="zh-CN" sz="1600" b="0" i="0" u="none" strike="noStrike" kern="1200" cap="none" spc="0" normalizeH="0" baseline="0" noProof="0" dirty="0">
                <a:ln>
                  <a:noFill/>
                </a:ln>
                <a:solidFill>
                  <a:srgbClr val="2F2F2F">
                    <a:lumMod val="50000"/>
                  </a:srgbClr>
                </a:solidFill>
                <a:effectLst/>
                <a:uLnTx/>
                <a:uFillTx/>
                <a:latin typeface="Arial"/>
                <a:ea typeface="+mn-ea"/>
                <a:cs typeface="+mn-cs"/>
              </a:rPr>
              <a:t>/H</a:t>
            </a:r>
            <a:r>
              <a:rPr kumimoji="0" lang="en-US" altLang="zh-CN" sz="1600" b="0" i="0" u="none" strike="noStrike" kern="1200" cap="none" spc="0" normalizeH="0" baseline="30000" noProof="0" dirty="0">
                <a:ln>
                  <a:noFill/>
                </a:ln>
                <a:solidFill>
                  <a:srgbClr val="2F2F2F">
                    <a:lumMod val="50000"/>
                  </a:srgbClr>
                </a:solidFill>
                <a:effectLst/>
                <a:uLnTx/>
                <a:uFillTx/>
                <a:latin typeface="Arial"/>
                <a:ea typeface="+mn-ea"/>
                <a:cs typeface="+mn-cs"/>
              </a:rPr>
              <a:t>0</a:t>
            </a:r>
            <a:r>
              <a:rPr lang="zh-CN" altLang="en-US" sz="1600" dirty="0">
                <a:solidFill>
                  <a:srgbClr val="2F2F2F">
                    <a:lumMod val="50000"/>
                  </a:srgbClr>
                </a:solidFill>
                <a:latin typeface="Arial"/>
                <a:sym typeface="Wingdings" pitchFamily="2" charset="2"/>
              </a:rPr>
              <a:t> </a:t>
            </a:r>
            <a:r>
              <a:rPr lang="en-US" altLang="zh-CN" sz="1600" dirty="0">
                <a:solidFill>
                  <a:srgbClr val="2F2F2F">
                    <a:lumMod val="50000"/>
                  </a:srgbClr>
                </a:solidFill>
                <a:latin typeface="Arial"/>
                <a:sym typeface="Wingdings" pitchFamily="2" charset="2"/>
              </a:rPr>
              <a:t>=&gt;</a:t>
            </a:r>
            <a:r>
              <a:rPr lang="zh-CN" altLang="en-US" sz="1600" dirty="0">
                <a:solidFill>
                  <a:srgbClr val="2F2F2F">
                    <a:lumMod val="50000"/>
                  </a:srgbClr>
                </a:solidFill>
                <a:latin typeface="Arial"/>
                <a:sym typeface="Wingdings" pitchFamily="2" charset="2"/>
              </a:rPr>
              <a:t> </a:t>
            </a:r>
            <a:r>
              <a:rPr lang="en-US" altLang="zh-CN" sz="1600" dirty="0">
                <a:solidFill>
                  <a:srgbClr val="2F2F2F">
                    <a:lumMod val="50000"/>
                  </a:srgbClr>
                </a:solidFill>
                <a:latin typeface="Arial"/>
                <a:sym typeface="Wingdings" pitchFamily="2" charset="2"/>
              </a:rPr>
              <a:t>ICMOS</a:t>
            </a:r>
            <a:r>
              <a:rPr lang="zh-CN" altLang="en-US" sz="1600" dirty="0">
                <a:solidFill>
                  <a:srgbClr val="2F2F2F">
                    <a:lumMod val="50000"/>
                  </a:srgbClr>
                </a:solidFill>
                <a:latin typeface="Arial"/>
                <a:sym typeface="Wingdings" pitchFamily="2" charset="2"/>
              </a:rPr>
              <a:t>相机</a:t>
            </a:r>
            <a:endParaRPr kumimoji="0" lang="en-US" altLang="zh-CN" sz="1600" b="0" i="0" u="none" strike="noStrike" kern="1200" cap="none" spc="0" normalizeH="0" noProof="0" dirty="0">
              <a:ln>
                <a:noFill/>
              </a:ln>
              <a:solidFill>
                <a:srgbClr val="2F2F2F">
                  <a:lumMod val="50000"/>
                </a:srgbClr>
              </a:solidFill>
              <a:effectLst/>
              <a:uLnTx/>
              <a:uFillTx/>
              <a:latin typeface="Arial"/>
              <a:ea typeface="+mn-ea"/>
              <a:cs typeface="+mn-cs"/>
            </a:endParaRPr>
          </a:p>
          <a:p>
            <a:pPr marL="745200" lvl="1" indent="-288000">
              <a:lnSpc>
                <a:spcPct val="90000"/>
              </a:lnSpc>
              <a:spcBef>
                <a:spcPts val="500"/>
              </a:spcBef>
              <a:spcAft>
                <a:spcPts val="200"/>
              </a:spcAft>
              <a:buFont typeface="Arial" panose="020B0604020202020204" pitchFamily="34" charset="0"/>
              <a:buChar char="•"/>
              <a:defRPr/>
            </a:pPr>
            <a:r>
              <a:rPr lang="en-US" altLang="zh-CN" sz="1600" dirty="0" err="1">
                <a:solidFill>
                  <a:srgbClr val="2F2F2F">
                    <a:lumMod val="50000"/>
                  </a:srgbClr>
                </a:solidFill>
                <a:latin typeface="Arial"/>
              </a:rPr>
              <a:t>pCVD</a:t>
            </a:r>
            <a:r>
              <a:rPr lang="zh-CN" altLang="en-US" sz="1600" dirty="0">
                <a:solidFill>
                  <a:srgbClr val="2F2F2F">
                    <a:lumMod val="50000"/>
                  </a:srgbClr>
                </a:solidFill>
                <a:latin typeface="Arial"/>
              </a:rPr>
              <a:t>金刚石：收集效率</a:t>
            </a:r>
            <a:r>
              <a:rPr lang="en-US" altLang="zh-CN" sz="1600" dirty="0">
                <a:solidFill>
                  <a:srgbClr val="2F2F2F">
                    <a:lumMod val="50000"/>
                  </a:srgbClr>
                </a:solidFill>
                <a:latin typeface="Arial"/>
              </a:rPr>
              <a:t>~40%</a:t>
            </a:r>
            <a:r>
              <a:rPr lang="zh-CN" altLang="en-US" sz="1600" dirty="0">
                <a:solidFill>
                  <a:srgbClr val="2F2F2F">
                    <a:lumMod val="50000"/>
                  </a:srgbClr>
                </a:solidFill>
                <a:latin typeface="Arial"/>
              </a:rPr>
              <a:t>、</a:t>
            </a:r>
            <a:r>
              <a:rPr lang="en-CH" altLang="zh-CN" sz="1600" dirty="0">
                <a:solidFill>
                  <a:srgbClr val="2F2F2F">
                    <a:lumMod val="50000"/>
                  </a:srgbClr>
                </a:solidFill>
                <a:latin typeface="Arial"/>
              </a:rPr>
              <a:t>CERN</a:t>
            </a:r>
            <a:r>
              <a:rPr lang="zh-CN" altLang="en-US" sz="1600" dirty="0">
                <a:solidFill>
                  <a:srgbClr val="2F2F2F">
                    <a:lumMod val="50000"/>
                  </a:srgbClr>
                </a:solidFill>
                <a:latin typeface="Arial"/>
              </a:rPr>
              <a:t> </a:t>
            </a:r>
            <a:r>
              <a:rPr lang="en-US" altLang="zh-CN" sz="1600" dirty="0">
                <a:solidFill>
                  <a:srgbClr val="2F2F2F">
                    <a:lumMod val="50000"/>
                  </a:srgbClr>
                </a:solidFill>
                <a:latin typeface="Arial"/>
              </a:rPr>
              <a:t>LINAC4</a:t>
            </a:r>
            <a:r>
              <a:rPr lang="zh-CN" altLang="en-US" sz="1600" dirty="0">
                <a:solidFill>
                  <a:srgbClr val="2F2F2F">
                    <a:lumMod val="50000"/>
                  </a:srgbClr>
                </a:solidFill>
                <a:latin typeface="Arial"/>
              </a:rPr>
              <a:t>升级款</a:t>
            </a:r>
            <a:endParaRPr kumimoji="0" lang="en-CH" sz="1600" b="0" i="0" u="none" strike="noStrike" kern="1200" cap="none" spc="0" normalizeH="0" baseline="0" noProof="0" dirty="0">
              <a:ln>
                <a:noFill/>
              </a:ln>
              <a:solidFill>
                <a:srgbClr val="2F2F2F">
                  <a:lumMod val="50000"/>
                </a:srgbClr>
              </a:solidFill>
              <a:effectLst/>
              <a:uLnTx/>
              <a:uFillTx/>
              <a:latin typeface="Arial"/>
              <a:ea typeface="+mn-ea"/>
              <a:cs typeface="+mn-cs"/>
            </a:endParaRPr>
          </a:p>
        </p:txBody>
      </p:sp>
      <p:sp>
        <p:nvSpPr>
          <p:cNvPr id="36" name="TextBox 35">
            <a:extLst>
              <a:ext uri="{FF2B5EF4-FFF2-40B4-BE49-F238E27FC236}">
                <a16:creationId xmlns:a16="http://schemas.microsoft.com/office/drawing/2014/main" id="{B37707EF-296F-6026-1FE0-4857B0471FCE}"/>
              </a:ext>
            </a:extLst>
          </p:cNvPr>
          <p:cNvSpPr txBox="1"/>
          <p:nvPr/>
        </p:nvSpPr>
        <p:spPr>
          <a:xfrm>
            <a:off x="6489084" y="3590809"/>
            <a:ext cx="5007516"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600" dirty="0">
                <a:solidFill>
                  <a:schemeClr val="tx2">
                    <a:lumMod val="50000"/>
                  </a:schemeClr>
                </a:solidFill>
              </a:rPr>
              <a:t>纵向分布测量分辨率下限：</a:t>
            </a:r>
            <a:r>
              <a:rPr lang="en-US" altLang="zh-CN" sz="1600" dirty="0">
                <a:solidFill>
                  <a:schemeClr val="tx2">
                    <a:lumMod val="50000"/>
                  </a:schemeClr>
                </a:solidFill>
              </a:rPr>
              <a:t>&lt;2.5</a:t>
            </a:r>
            <a:r>
              <a:rPr lang="zh-CN" altLang="en-US" sz="1600" dirty="0">
                <a:solidFill>
                  <a:schemeClr val="tx2">
                    <a:lumMod val="50000"/>
                  </a:schemeClr>
                </a:solidFill>
              </a:rPr>
              <a:t> </a:t>
            </a:r>
            <a:r>
              <a:rPr lang="en-US" altLang="zh-CN" sz="1600" dirty="0">
                <a:solidFill>
                  <a:schemeClr val="tx2">
                    <a:lumMod val="50000"/>
                  </a:schemeClr>
                </a:solidFill>
              </a:rPr>
              <a:t>ps@0.1-1</a:t>
            </a:r>
            <a:r>
              <a:rPr lang="zh-CN" altLang="en-US" sz="1600" dirty="0">
                <a:solidFill>
                  <a:schemeClr val="tx2">
                    <a:lumMod val="50000"/>
                  </a:schemeClr>
                </a:solidFill>
              </a:rPr>
              <a:t> </a:t>
            </a:r>
            <a:r>
              <a:rPr lang="en-US" altLang="zh-CN" sz="1600" dirty="0">
                <a:solidFill>
                  <a:schemeClr val="tx2">
                    <a:lumMod val="50000"/>
                  </a:schemeClr>
                </a:solidFill>
              </a:rPr>
              <a:t>GeV</a:t>
            </a:r>
            <a:br>
              <a:rPr lang="en-US" altLang="zh-CN" sz="1600" dirty="0">
                <a:solidFill>
                  <a:schemeClr val="tx2">
                    <a:lumMod val="50000"/>
                  </a:schemeClr>
                </a:solidFill>
              </a:rPr>
            </a:br>
            <a:r>
              <a:rPr lang="en-US" altLang="zh-CN" sz="1600" dirty="0">
                <a:solidFill>
                  <a:schemeClr val="tx2">
                    <a:lumMod val="50000"/>
                  </a:schemeClr>
                </a:solidFill>
              </a:rPr>
              <a:t>=&gt;</a:t>
            </a:r>
            <a:r>
              <a:rPr lang="zh-CN" altLang="en-US" sz="1600" dirty="0">
                <a:solidFill>
                  <a:schemeClr val="tx2">
                    <a:lumMod val="50000"/>
                  </a:schemeClr>
                </a:solidFill>
              </a:rPr>
              <a:t> 预期实测分辨率优于测量需求（</a:t>
            </a:r>
            <a:r>
              <a:rPr lang="en-US" altLang="zh-CN" sz="1600" dirty="0">
                <a:solidFill>
                  <a:schemeClr val="tx2">
                    <a:lumMod val="50000"/>
                  </a:schemeClr>
                </a:solidFill>
              </a:rPr>
              <a:t>8.9</a:t>
            </a:r>
            <a:r>
              <a:rPr lang="zh-CN" altLang="en-US" sz="1600" dirty="0">
                <a:solidFill>
                  <a:schemeClr val="tx2">
                    <a:lumMod val="50000"/>
                  </a:schemeClr>
                </a:solidFill>
              </a:rPr>
              <a:t> </a:t>
            </a:r>
            <a:r>
              <a:rPr lang="en-US" altLang="zh-CN" sz="1600" dirty="0" err="1">
                <a:solidFill>
                  <a:schemeClr val="tx2">
                    <a:lumMod val="50000"/>
                  </a:schemeClr>
                </a:solidFill>
              </a:rPr>
              <a:t>ps</a:t>
            </a:r>
            <a:r>
              <a:rPr lang="zh-CN" altLang="en-US" sz="1600" dirty="0">
                <a:solidFill>
                  <a:schemeClr val="tx2">
                    <a:lumMod val="50000"/>
                  </a:schemeClr>
                </a:solidFill>
              </a:rPr>
              <a:t>）</a:t>
            </a:r>
            <a:endParaRPr lang="en-CH" sz="1600" dirty="0">
              <a:solidFill>
                <a:schemeClr val="tx2">
                  <a:lumMod val="50000"/>
                </a:schemeClr>
              </a:solidFill>
            </a:endParaRPr>
          </a:p>
        </p:txBody>
      </p:sp>
      <p:pic>
        <p:nvPicPr>
          <p:cNvPr id="37" name="Picture 36">
            <a:extLst>
              <a:ext uri="{FF2B5EF4-FFF2-40B4-BE49-F238E27FC236}">
                <a16:creationId xmlns:a16="http://schemas.microsoft.com/office/drawing/2014/main" id="{E50E751D-D8D9-531E-ADDD-19A22ACA11FA}"/>
              </a:ext>
            </a:extLst>
          </p:cNvPr>
          <p:cNvPicPr>
            <a:picLocks noChangeAspect="1"/>
          </p:cNvPicPr>
          <p:nvPr/>
        </p:nvPicPr>
        <p:blipFill rotWithShape="1">
          <a:blip r:embed="rId4"/>
          <a:srcRect t="1" b="1153"/>
          <a:stretch/>
        </p:blipFill>
        <p:spPr>
          <a:xfrm>
            <a:off x="1505762" y="1662983"/>
            <a:ext cx="1433311" cy="1737562"/>
          </a:xfrm>
          <a:prstGeom prst="rect">
            <a:avLst/>
          </a:prstGeom>
        </p:spPr>
      </p:pic>
      <p:pic>
        <p:nvPicPr>
          <p:cNvPr id="38" name="Picture 37">
            <a:extLst>
              <a:ext uri="{FF2B5EF4-FFF2-40B4-BE49-F238E27FC236}">
                <a16:creationId xmlns:a16="http://schemas.microsoft.com/office/drawing/2014/main" id="{FAC678F5-6902-55CF-CAA3-8CF0D15C380A}"/>
              </a:ext>
            </a:extLst>
          </p:cNvPr>
          <p:cNvPicPr>
            <a:picLocks noChangeAspect="1"/>
          </p:cNvPicPr>
          <p:nvPr/>
        </p:nvPicPr>
        <p:blipFill>
          <a:blip r:embed="rId5"/>
          <a:stretch>
            <a:fillRect/>
          </a:stretch>
        </p:blipFill>
        <p:spPr>
          <a:xfrm>
            <a:off x="2962093" y="1619314"/>
            <a:ext cx="2270129" cy="1691640"/>
          </a:xfrm>
          <a:prstGeom prst="rect">
            <a:avLst/>
          </a:prstGeom>
        </p:spPr>
      </p:pic>
      <p:pic>
        <p:nvPicPr>
          <p:cNvPr id="41" name="Picture 40">
            <a:extLst>
              <a:ext uri="{FF2B5EF4-FFF2-40B4-BE49-F238E27FC236}">
                <a16:creationId xmlns:a16="http://schemas.microsoft.com/office/drawing/2014/main" id="{DB2C996B-F449-38C4-8B41-666EA1A203A6}"/>
              </a:ext>
            </a:extLst>
          </p:cNvPr>
          <p:cNvPicPr>
            <a:picLocks noChangeAspect="1"/>
          </p:cNvPicPr>
          <p:nvPr/>
        </p:nvPicPr>
        <p:blipFill>
          <a:blip r:embed="rId6"/>
          <a:stretch>
            <a:fillRect/>
          </a:stretch>
        </p:blipFill>
        <p:spPr>
          <a:xfrm>
            <a:off x="7384917" y="1620967"/>
            <a:ext cx="3161907" cy="1844446"/>
          </a:xfrm>
          <a:prstGeom prst="rect">
            <a:avLst/>
          </a:prstGeom>
        </p:spPr>
      </p:pic>
      <p:sp>
        <p:nvSpPr>
          <p:cNvPr id="42" name="TextBox 41">
            <a:extLst>
              <a:ext uri="{FF2B5EF4-FFF2-40B4-BE49-F238E27FC236}">
                <a16:creationId xmlns:a16="http://schemas.microsoft.com/office/drawing/2014/main" id="{AFA4B3E1-A389-38A3-8C42-EC37CCA6CD20}"/>
              </a:ext>
            </a:extLst>
          </p:cNvPr>
          <p:cNvSpPr txBox="1"/>
          <p:nvPr/>
        </p:nvSpPr>
        <p:spPr>
          <a:xfrm>
            <a:off x="8832304" y="2446839"/>
            <a:ext cx="2136888" cy="430887"/>
          </a:xfrm>
          <a:prstGeom prst="rect">
            <a:avLst/>
          </a:prstGeom>
          <a:noFill/>
        </p:spPr>
        <p:txBody>
          <a:bodyPr wrap="square" lIns="0" tIns="0" rIns="0" bIns="0" rtlCol="0">
            <a:spAutoFit/>
          </a:bodyPr>
          <a:lstStyle/>
          <a:p>
            <a:pPr algn="l"/>
            <a:r>
              <a:rPr lang="en-US" altLang="zh-CN" sz="1400" dirty="0" err="1"/>
              <a:t>E</a:t>
            </a:r>
            <a:r>
              <a:rPr lang="en-US" altLang="zh-CN" sz="1400" baseline="-25000" dirty="0" err="1"/>
              <a:t>k,H</a:t>
            </a:r>
            <a:r>
              <a:rPr lang="en-US" altLang="zh-CN" sz="1400" baseline="-25000" dirty="0"/>
              <a:t>-</a:t>
            </a:r>
            <a:r>
              <a:rPr lang="en-US" altLang="zh-CN" sz="1400" dirty="0"/>
              <a:t>=80</a:t>
            </a:r>
            <a:r>
              <a:rPr lang="zh-CN" altLang="en-US" sz="1400" dirty="0"/>
              <a:t> </a:t>
            </a:r>
            <a:r>
              <a:rPr lang="en-US" altLang="zh-CN" sz="1400" dirty="0"/>
              <a:t>MeV</a:t>
            </a:r>
          </a:p>
          <a:p>
            <a:pPr algn="l"/>
            <a:r>
              <a:rPr lang="en-US" sz="1400" dirty="0" err="1"/>
              <a:t>偏转半径</a:t>
            </a:r>
            <a:r>
              <a:rPr lang="zh-CN" altLang="en-US" sz="1400" dirty="0"/>
              <a:t>：</a:t>
            </a:r>
            <a:r>
              <a:rPr lang="en-US" altLang="zh-CN" sz="1400" dirty="0"/>
              <a:t>9</a:t>
            </a:r>
            <a:r>
              <a:rPr lang="zh-CN" altLang="en-US" sz="1400" dirty="0"/>
              <a:t> </a:t>
            </a:r>
            <a:r>
              <a:rPr lang="en-US" altLang="zh-CN" sz="1400" dirty="0"/>
              <a:t>cm</a:t>
            </a:r>
            <a:endParaRPr lang="en-CH" sz="1400" dirty="0"/>
          </a:p>
        </p:txBody>
      </p:sp>
      <p:pic>
        <p:nvPicPr>
          <p:cNvPr id="45" name="Picture 44" descr="A blue and green machine&#10;&#10;Description automatically generated with medium confidence">
            <a:extLst>
              <a:ext uri="{FF2B5EF4-FFF2-40B4-BE49-F238E27FC236}">
                <a16:creationId xmlns:a16="http://schemas.microsoft.com/office/drawing/2014/main" id="{3C1EEF70-A51C-0EA9-80BF-ED4B3ED9C6EA}"/>
              </a:ext>
            </a:extLst>
          </p:cNvPr>
          <p:cNvPicPr>
            <a:picLocks noChangeAspect="1"/>
          </p:cNvPicPr>
          <p:nvPr/>
        </p:nvPicPr>
        <p:blipFill rotWithShape="1">
          <a:blip r:embed="rId7"/>
          <a:srcRect l="19367" t="24162" r="38192" b="20259"/>
          <a:stretch/>
        </p:blipFill>
        <p:spPr>
          <a:xfrm>
            <a:off x="975486" y="4675009"/>
            <a:ext cx="2222705" cy="1583884"/>
          </a:xfrm>
          <a:prstGeom prst="rect">
            <a:avLst/>
          </a:prstGeom>
        </p:spPr>
      </p:pic>
      <p:sp>
        <p:nvSpPr>
          <p:cNvPr id="46" name="TextBox 45">
            <a:extLst>
              <a:ext uri="{FF2B5EF4-FFF2-40B4-BE49-F238E27FC236}">
                <a16:creationId xmlns:a16="http://schemas.microsoft.com/office/drawing/2014/main" id="{7B6326F4-93B9-B020-44E5-59DA29A50A5C}"/>
              </a:ext>
            </a:extLst>
          </p:cNvPr>
          <p:cNvSpPr txBox="1"/>
          <p:nvPr/>
        </p:nvSpPr>
        <p:spPr>
          <a:xfrm>
            <a:off x="2463672" y="4769365"/>
            <a:ext cx="981856" cy="215444"/>
          </a:xfrm>
          <a:prstGeom prst="rect">
            <a:avLst/>
          </a:prstGeom>
          <a:noFill/>
        </p:spPr>
        <p:txBody>
          <a:bodyPr wrap="square" lIns="0" tIns="0" rIns="0" bIns="0" rtlCol="0">
            <a:spAutoFit/>
          </a:bodyPr>
          <a:lstStyle/>
          <a:p>
            <a:pPr algn="l"/>
            <a:r>
              <a:rPr lang="en-CH" sz="1400" dirty="0"/>
              <a:t>H</a:t>
            </a:r>
            <a:r>
              <a:rPr lang="en-CH" sz="1400" baseline="30000" dirty="0"/>
              <a:t>0</a:t>
            </a:r>
            <a:r>
              <a:rPr lang="en-CH" sz="1400" dirty="0"/>
              <a:t>探测站点</a:t>
            </a:r>
          </a:p>
        </p:txBody>
      </p:sp>
      <p:sp>
        <p:nvSpPr>
          <p:cNvPr id="47" name="TextBox 46">
            <a:extLst>
              <a:ext uri="{FF2B5EF4-FFF2-40B4-BE49-F238E27FC236}">
                <a16:creationId xmlns:a16="http://schemas.microsoft.com/office/drawing/2014/main" id="{CCED707C-5088-7752-B8CB-B8230D4118BD}"/>
              </a:ext>
            </a:extLst>
          </p:cNvPr>
          <p:cNvSpPr txBox="1"/>
          <p:nvPr/>
        </p:nvSpPr>
        <p:spPr>
          <a:xfrm>
            <a:off x="3909313" y="4691931"/>
            <a:ext cx="2048802" cy="215444"/>
          </a:xfrm>
          <a:prstGeom prst="rect">
            <a:avLst/>
          </a:prstGeom>
          <a:noFill/>
        </p:spPr>
        <p:txBody>
          <a:bodyPr wrap="square" lIns="0" tIns="0" rIns="0" bIns="0" rtlCol="0">
            <a:spAutoFit/>
          </a:bodyPr>
          <a:lstStyle/>
          <a:p>
            <a:pPr algn="l"/>
            <a:r>
              <a:rPr lang="en-US" altLang="zh-CN" sz="1400" dirty="0" err="1"/>
              <a:t>pCVD</a:t>
            </a:r>
            <a:r>
              <a:rPr lang="zh-CN" altLang="en-US" sz="1400" dirty="0"/>
              <a:t>金刚石条带（旧版）</a:t>
            </a:r>
            <a:endParaRPr lang="en-CH" sz="1400" dirty="0"/>
          </a:p>
        </p:txBody>
      </p:sp>
    </p:spTree>
    <p:extLst>
      <p:ext uri="{BB962C8B-B14F-4D97-AF65-F5344CB8AC3E}">
        <p14:creationId xmlns:p14="http://schemas.microsoft.com/office/powerpoint/2010/main" val="4002791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555933-E42D-9906-2BFB-ADE017FBB8DA}"/>
              </a:ext>
            </a:extLst>
          </p:cNvPr>
          <p:cNvSpPr>
            <a:spLocks noGrp="1"/>
          </p:cNvSpPr>
          <p:nvPr>
            <p:ph idx="1"/>
          </p:nvPr>
        </p:nvSpPr>
        <p:spPr>
          <a:xfrm>
            <a:off x="441763" y="3331484"/>
            <a:ext cx="11376024" cy="2958015"/>
          </a:xfrm>
        </p:spPr>
        <p:txBody>
          <a:bodyPr/>
          <a:lstStyle/>
          <a:p>
            <a:endParaRPr lang="zh-CN" altLang="en-US" sz="1600" b="0" dirty="0"/>
          </a:p>
          <a:p>
            <a:endParaRPr lang="en-CH" dirty="0"/>
          </a:p>
        </p:txBody>
      </p:sp>
      <p:sp>
        <p:nvSpPr>
          <p:cNvPr id="3" name="Title 2">
            <a:extLst>
              <a:ext uri="{FF2B5EF4-FFF2-40B4-BE49-F238E27FC236}">
                <a16:creationId xmlns:a16="http://schemas.microsoft.com/office/drawing/2014/main" id="{67B41BF5-72F1-8EEC-51FF-1D2EC8713ABB}"/>
              </a:ext>
            </a:extLst>
          </p:cNvPr>
          <p:cNvSpPr>
            <a:spLocks noGrp="1"/>
          </p:cNvSpPr>
          <p:nvPr>
            <p:ph type="title"/>
          </p:nvPr>
        </p:nvSpPr>
        <p:spPr/>
        <p:txBody>
          <a:bodyPr/>
          <a:lstStyle/>
          <a:p>
            <a:r>
              <a:rPr lang="en-CH" dirty="0"/>
              <a:t>研究内容</a:t>
            </a:r>
          </a:p>
        </p:txBody>
      </p:sp>
      <p:sp>
        <p:nvSpPr>
          <p:cNvPr id="4" name="Date Placeholder 3">
            <a:extLst>
              <a:ext uri="{FF2B5EF4-FFF2-40B4-BE49-F238E27FC236}">
                <a16:creationId xmlns:a16="http://schemas.microsoft.com/office/drawing/2014/main" id="{BB914069-2845-AA00-7DC1-14A5DF953852}"/>
              </a:ext>
            </a:extLst>
          </p:cNvPr>
          <p:cNvSpPr>
            <a:spLocks noGrp="1"/>
          </p:cNvSpPr>
          <p:nvPr>
            <p:ph type="dt" sz="half" idx="10"/>
          </p:nvPr>
        </p:nvSpPr>
        <p:spPr/>
        <p:txBody>
          <a:bodyPr/>
          <a:lstStyle/>
          <a:p>
            <a:fld id="{5D08462B-D8E1-2142-A510-637B36FF3A9B}" type="datetime1">
              <a:rPr lang="de-CH" smtClean="0"/>
              <a:t>03.01.24</a:t>
            </a:fld>
            <a:endParaRPr lang="en-US" dirty="0"/>
          </a:p>
        </p:txBody>
      </p:sp>
      <p:sp>
        <p:nvSpPr>
          <p:cNvPr id="5" name="Footer Placeholder 4">
            <a:extLst>
              <a:ext uri="{FF2B5EF4-FFF2-40B4-BE49-F238E27FC236}">
                <a16:creationId xmlns:a16="http://schemas.microsoft.com/office/drawing/2014/main" id="{36DA48B1-FA76-B449-CD95-85556BE34A15}"/>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EC18A813-0CD1-FC9F-71D3-E872A4A7496C}"/>
              </a:ext>
            </a:extLst>
          </p:cNvPr>
          <p:cNvSpPr>
            <a:spLocks noGrp="1"/>
          </p:cNvSpPr>
          <p:nvPr>
            <p:ph type="sldNum" sz="quarter" idx="12"/>
          </p:nvPr>
        </p:nvSpPr>
        <p:spPr/>
        <p:txBody>
          <a:bodyPr/>
          <a:lstStyle/>
          <a:p>
            <a:fld id="{36B5EA5A-BC32-A742-B11B-8E7414D5B535}" type="slidenum">
              <a:rPr lang="en-US" smtClean="0"/>
              <a:pPr/>
              <a:t>11</a:t>
            </a:fld>
            <a:endParaRPr lang="en-US" dirty="0"/>
          </a:p>
        </p:txBody>
      </p:sp>
      <p:grpSp>
        <p:nvGrpSpPr>
          <p:cNvPr id="30" name="Group 29">
            <a:extLst>
              <a:ext uri="{FF2B5EF4-FFF2-40B4-BE49-F238E27FC236}">
                <a16:creationId xmlns:a16="http://schemas.microsoft.com/office/drawing/2014/main" id="{74107368-9E59-CC23-9BFF-3F4F7D7AA1D0}"/>
              </a:ext>
            </a:extLst>
          </p:cNvPr>
          <p:cNvGrpSpPr/>
          <p:nvPr/>
        </p:nvGrpSpPr>
        <p:grpSpPr>
          <a:xfrm>
            <a:off x="7420646" y="1634128"/>
            <a:ext cx="2671620" cy="905305"/>
            <a:chOff x="6096000" y="1581950"/>
            <a:chExt cx="2671620" cy="905305"/>
          </a:xfrm>
        </p:grpSpPr>
        <p:sp>
          <p:nvSpPr>
            <p:cNvPr id="26" name="Rounded Rectangle 25">
              <a:extLst>
                <a:ext uri="{FF2B5EF4-FFF2-40B4-BE49-F238E27FC236}">
                  <a16:creationId xmlns:a16="http://schemas.microsoft.com/office/drawing/2014/main" id="{DD445D52-1D20-701A-EE9C-B1E1A98E3368}"/>
                </a:ext>
              </a:extLst>
            </p:cNvPr>
            <p:cNvSpPr/>
            <p:nvPr/>
          </p:nvSpPr>
          <p:spPr>
            <a:xfrm>
              <a:off x="6096000" y="1581950"/>
              <a:ext cx="2671620" cy="905305"/>
            </a:xfrm>
            <a:prstGeom prst="roundRect">
              <a:avLst/>
            </a:prstGeom>
            <a:solidFill>
              <a:srgbClr val="00FA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dirty="0">
                <a:solidFill>
                  <a:schemeClr val="tx1"/>
                </a:solidFill>
                <a:latin typeface="SimSong" panose="02020300000000000000" pitchFamily="18" charset="-122"/>
                <a:ea typeface="SimSong" panose="02020300000000000000" pitchFamily="18" charset="-122"/>
              </a:endParaRPr>
            </a:p>
          </p:txBody>
        </p:sp>
        <p:sp>
          <p:nvSpPr>
            <p:cNvPr id="8" name="TextBox 7">
              <a:extLst>
                <a:ext uri="{FF2B5EF4-FFF2-40B4-BE49-F238E27FC236}">
                  <a16:creationId xmlns:a16="http://schemas.microsoft.com/office/drawing/2014/main" id="{09EB330F-53EA-6CB7-EEE6-B65FDF9484EB}"/>
                </a:ext>
              </a:extLst>
            </p:cNvPr>
            <p:cNvSpPr txBox="1"/>
            <p:nvPr/>
          </p:nvSpPr>
          <p:spPr>
            <a:xfrm>
              <a:off x="6114382" y="1742216"/>
              <a:ext cx="2653238" cy="584775"/>
            </a:xfrm>
            <a:prstGeom prst="rect">
              <a:avLst/>
            </a:prstGeom>
            <a:noFill/>
          </p:spPr>
          <p:txBody>
            <a:bodyPr wrap="square">
              <a:spAutoFit/>
            </a:bodyPr>
            <a:lstStyle/>
            <a:p>
              <a:pPr algn="ctr"/>
              <a:r>
                <a:rPr lang="zh-CN" altLang="en-US" sz="1600" dirty="0">
                  <a:solidFill>
                    <a:srgbClr val="C00000"/>
                  </a:solidFill>
                </a:rPr>
                <a:t>非拦截式多维度束流相空间分布在线测量技术</a:t>
              </a:r>
            </a:p>
          </p:txBody>
        </p:sp>
      </p:grpSp>
      <p:sp>
        <p:nvSpPr>
          <p:cNvPr id="19" name="Notched Right Arrow 18">
            <a:extLst>
              <a:ext uri="{FF2B5EF4-FFF2-40B4-BE49-F238E27FC236}">
                <a16:creationId xmlns:a16="http://schemas.microsoft.com/office/drawing/2014/main" id="{79F4D0F5-C084-E23A-2F25-86AE37B0ACB2}"/>
              </a:ext>
            </a:extLst>
          </p:cNvPr>
          <p:cNvSpPr/>
          <p:nvPr/>
        </p:nvSpPr>
        <p:spPr>
          <a:xfrm>
            <a:off x="3679644" y="1819464"/>
            <a:ext cx="502810" cy="382102"/>
          </a:xfrm>
          <a:prstGeom prst="notched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9" name="Group 28">
            <a:extLst>
              <a:ext uri="{FF2B5EF4-FFF2-40B4-BE49-F238E27FC236}">
                <a16:creationId xmlns:a16="http://schemas.microsoft.com/office/drawing/2014/main" id="{5737F17F-9BCB-FF03-4E54-D3192E57BF46}"/>
              </a:ext>
            </a:extLst>
          </p:cNvPr>
          <p:cNvGrpSpPr/>
          <p:nvPr/>
        </p:nvGrpSpPr>
        <p:grpSpPr>
          <a:xfrm>
            <a:off x="2018664" y="1298522"/>
            <a:ext cx="1534337" cy="1423986"/>
            <a:chOff x="695400" y="1355358"/>
            <a:chExt cx="1534337" cy="1423986"/>
          </a:xfrm>
        </p:grpSpPr>
        <p:pic>
          <p:nvPicPr>
            <p:cNvPr id="15" name="Picture 14">
              <a:extLst>
                <a:ext uri="{FF2B5EF4-FFF2-40B4-BE49-F238E27FC236}">
                  <a16:creationId xmlns:a16="http://schemas.microsoft.com/office/drawing/2014/main" id="{AB3CD7A7-3710-133E-45A4-59E794DEFA56}"/>
                </a:ext>
              </a:extLst>
            </p:cNvPr>
            <p:cNvPicPr>
              <a:picLocks noChangeAspect="1"/>
            </p:cNvPicPr>
            <p:nvPr/>
          </p:nvPicPr>
          <p:blipFill>
            <a:blip r:embed="rId2"/>
            <a:stretch>
              <a:fillRect/>
            </a:stretch>
          </p:blipFill>
          <p:spPr>
            <a:xfrm rot="16200000">
              <a:off x="719712" y="1331046"/>
              <a:ext cx="1423986" cy="1472609"/>
            </a:xfrm>
            <a:prstGeom prst="rect">
              <a:avLst/>
            </a:prstGeom>
          </p:spPr>
        </p:pic>
        <p:sp>
          <p:nvSpPr>
            <p:cNvPr id="21" name="TextBox 20">
              <a:extLst>
                <a:ext uri="{FF2B5EF4-FFF2-40B4-BE49-F238E27FC236}">
                  <a16:creationId xmlns:a16="http://schemas.microsoft.com/office/drawing/2014/main" id="{96C58820-D0C1-6E70-7420-906B1E6F1177}"/>
                </a:ext>
              </a:extLst>
            </p:cNvPr>
            <p:cNvSpPr txBox="1"/>
            <p:nvPr/>
          </p:nvSpPr>
          <p:spPr>
            <a:xfrm>
              <a:off x="821143" y="1526429"/>
              <a:ext cx="787026" cy="523220"/>
            </a:xfrm>
            <a:prstGeom prst="rect">
              <a:avLst/>
            </a:prstGeom>
            <a:noFill/>
          </p:spPr>
          <p:txBody>
            <a:bodyPr wrap="square">
              <a:spAutoFit/>
            </a:bodyPr>
            <a:lstStyle/>
            <a:p>
              <a:pPr algn="ctr"/>
              <a:r>
                <a:rPr lang="zh-CN" altLang="en-US" sz="1400" dirty="0">
                  <a:solidFill>
                    <a:schemeClr val="bg1"/>
                  </a:solidFill>
                </a:rPr>
                <a:t>高能量前沿</a:t>
              </a:r>
              <a:endParaRPr lang="en-CH" sz="1400" dirty="0">
                <a:solidFill>
                  <a:schemeClr val="bg1"/>
                </a:solidFill>
              </a:endParaRPr>
            </a:p>
          </p:txBody>
        </p:sp>
        <p:sp>
          <p:nvSpPr>
            <p:cNvPr id="22" name="TextBox 21">
              <a:extLst>
                <a:ext uri="{FF2B5EF4-FFF2-40B4-BE49-F238E27FC236}">
                  <a16:creationId xmlns:a16="http://schemas.microsoft.com/office/drawing/2014/main" id="{2830D222-B6D7-2430-0751-6D2A9A0B9D79}"/>
                </a:ext>
              </a:extLst>
            </p:cNvPr>
            <p:cNvSpPr txBox="1"/>
            <p:nvPr/>
          </p:nvSpPr>
          <p:spPr>
            <a:xfrm>
              <a:off x="1442711" y="1851230"/>
              <a:ext cx="787026" cy="523220"/>
            </a:xfrm>
            <a:prstGeom prst="rect">
              <a:avLst/>
            </a:prstGeom>
            <a:noFill/>
          </p:spPr>
          <p:txBody>
            <a:bodyPr wrap="square">
              <a:spAutoFit/>
            </a:bodyPr>
            <a:lstStyle/>
            <a:p>
              <a:pPr algn="ctr"/>
              <a:r>
                <a:rPr lang="zh-CN" altLang="en-US" sz="1400" dirty="0">
                  <a:solidFill>
                    <a:schemeClr val="bg1"/>
                  </a:solidFill>
                </a:rPr>
                <a:t>高流强</a:t>
              </a:r>
              <a:endParaRPr lang="en-US" altLang="zh-CN" sz="1400" dirty="0">
                <a:solidFill>
                  <a:schemeClr val="bg1"/>
                </a:solidFill>
              </a:endParaRPr>
            </a:p>
            <a:p>
              <a:pPr algn="ctr"/>
              <a:r>
                <a:rPr lang="zh-CN" altLang="en-US" sz="1400" dirty="0">
                  <a:solidFill>
                    <a:schemeClr val="bg1"/>
                  </a:solidFill>
                </a:rPr>
                <a:t>前沿</a:t>
              </a:r>
              <a:endParaRPr lang="en-CH" sz="1400" dirty="0">
                <a:solidFill>
                  <a:schemeClr val="bg1"/>
                </a:solidFill>
              </a:endParaRPr>
            </a:p>
          </p:txBody>
        </p:sp>
        <p:sp>
          <p:nvSpPr>
            <p:cNvPr id="23" name="TextBox 22">
              <a:extLst>
                <a:ext uri="{FF2B5EF4-FFF2-40B4-BE49-F238E27FC236}">
                  <a16:creationId xmlns:a16="http://schemas.microsoft.com/office/drawing/2014/main" id="{61BF7576-0752-A56E-0EE9-FB27D03BB51B}"/>
                </a:ext>
              </a:extLst>
            </p:cNvPr>
            <p:cNvSpPr txBox="1"/>
            <p:nvPr/>
          </p:nvSpPr>
          <p:spPr>
            <a:xfrm>
              <a:off x="815462" y="2197504"/>
              <a:ext cx="787026" cy="523220"/>
            </a:xfrm>
            <a:prstGeom prst="rect">
              <a:avLst/>
            </a:prstGeom>
            <a:noFill/>
          </p:spPr>
          <p:txBody>
            <a:bodyPr wrap="square">
              <a:spAutoFit/>
            </a:bodyPr>
            <a:lstStyle/>
            <a:p>
              <a:pPr algn="ctr"/>
              <a:r>
                <a:rPr lang="zh-CN" altLang="en-US" sz="1400" dirty="0">
                  <a:solidFill>
                    <a:schemeClr val="bg1"/>
                  </a:solidFill>
                </a:rPr>
                <a:t>天文学前沿</a:t>
              </a:r>
              <a:endParaRPr lang="en-CH" sz="1400" dirty="0">
                <a:solidFill>
                  <a:schemeClr val="bg1"/>
                </a:solidFill>
              </a:endParaRPr>
            </a:p>
          </p:txBody>
        </p:sp>
      </p:grpSp>
      <p:pic>
        <p:nvPicPr>
          <p:cNvPr id="4100" name="Picture 4" descr="SNS accelerator celebrates 10 years of leading the way | ORNL">
            <a:extLst>
              <a:ext uri="{FF2B5EF4-FFF2-40B4-BE49-F238E27FC236}">
                <a16:creationId xmlns:a16="http://schemas.microsoft.com/office/drawing/2014/main" id="{BBFEDCF0-C160-9EF6-0E62-23FBD3A0D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920" y="1539247"/>
            <a:ext cx="1872208" cy="1203562"/>
          </a:xfrm>
          <a:prstGeom prst="rect">
            <a:avLst/>
          </a:prstGeom>
          <a:noFill/>
          <a:extLst>
            <a:ext uri="{909E8E84-426E-40DD-AFC4-6F175D3DCCD1}">
              <a14:hiddenFill xmlns:a14="http://schemas.microsoft.com/office/drawing/2010/main">
                <a:solidFill>
                  <a:srgbClr val="FFFFFF"/>
                </a:solidFill>
              </a14:hiddenFill>
            </a:ext>
          </a:extLst>
        </p:spPr>
      </p:pic>
      <p:sp>
        <p:nvSpPr>
          <p:cNvPr id="24" name="Notched Right Arrow 23">
            <a:extLst>
              <a:ext uri="{FF2B5EF4-FFF2-40B4-BE49-F238E27FC236}">
                <a16:creationId xmlns:a16="http://schemas.microsoft.com/office/drawing/2014/main" id="{39722745-DB9E-2384-E3E0-A6CC9FCE2994}"/>
              </a:ext>
            </a:extLst>
          </p:cNvPr>
          <p:cNvSpPr/>
          <p:nvPr/>
        </p:nvSpPr>
        <p:spPr>
          <a:xfrm>
            <a:off x="6664550" y="1829685"/>
            <a:ext cx="502810" cy="382102"/>
          </a:xfrm>
          <a:prstGeom prst="notched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TextBox 26">
            <a:extLst>
              <a:ext uri="{FF2B5EF4-FFF2-40B4-BE49-F238E27FC236}">
                <a16:creationId xmlns:a16="http://schemas.microsoft.com/office/drawing/2014/main" id="{94160BF6-477F-899C-8D8C-1F0B82C21615}"/>
              </a:ext>
            </a:extLst>
          </p:cNvPr>
          <p:cNvSpPr txBox="1"/>
          <p:nvPr/>
        </p:nvSpPr>
        <p:spPr>
          <a:xfrm>
            <a:off x="4121181" y="1166416"/>
            <a:ext cx="2653238" cy="307777"/>
          </a:xfrm>
          <a:prstGeom prst="rect">
            <a:avLst/>
          </a:prstGeom>
          <a:noFill/>
        </p:spPr>
        <p:txBody>
          <a:bodyPr wrap="square">
            <a:spAutoFit/>
          </a:bodyPr>
          <a:lstStyle/>
          <a:p>
            <a:pPr algn="ctr"/>
            <a:r>
              <a:rPr lang="zh-CN" altLang="en-US" sz="1400" dirty="0">
                <a:solidFill>
                  <a:schemeClr val="tx2"/>
                </a:solidFill>
              </a:rPr>
              <a:t>强流负氢直线加速器</a:t>
            </a:r>
          </a:p>
        </p:txBody>
      </p:sp>
      <p:sp>
        <p:nvSpPr>
          <p:cNvPr id="28" name="TextBox 27">
            <a:extLst>
              <a:ext uri="{FF2B5EF4-FFF2-40B4-BE49-F238E27FC236}">
                <a16:creationId xmlns:a16="http://schemas.microsoft.com/office/drawing/2014/main" id="{B263ABFC-7052-405C-7395-92DB37ABB804}"/>
              </a:ext>
            </a:extLst>
          </p:cNvPr>
          <p:cNvSpPr txBox="1"/>
          <p:nvPr/>
        </p:nvSpPr>
        <p:spPr>
          <a:xfrm>
            <a:off x="7412381" y="1165298"/>
            <a:ext cx="2653238" cy="307777"/>
          </a:xfrm>
          <a:prstGeom prst="rect">
            <a:avLst/>
          </a:prstGeom>
          <a:noFill/>
        </p:spPr>
        <p:txBody>
          <a:bodyPr wrap="square">
            <a:spAutoFit/>
          </a:bodyPr>
          <a:lstStyle/>
          <a:p>
            <a:pPr algn="ctr"/>
            <a:r>
              <a:rPr lang="zh-CN" altLang="en-US" sz="1400" dirty="0">
                <a:solidFill>
                  <a:schemeClr val="tx2"/>
                </a:solidFill>
              </a:rPr>
              <a:t>领域前沿技术挑战</a:t>
            </a:r>
          </a:p>
        </p:txBody>
      </p:sp>
      <p:cxnSp>
        <p:nvCxnSpPr>
          <p:cNvPr id="31" name="Elbow Connector 30">
            <a:extLst>
              <a:ext uri="{FF2B5EF4-FFF2-40B4-BE49-F238E27FC236}">
                <a16:creationId xmlns:a16="http://schemas.microsoft.com/office/drawing/2014/main" id="{C14C1726-78DC-48FA-92F7-0554EDA80241}"/>
              </a:ext>
            </a:extLst>
          </p:cNvPr>
          <p:cNvCxnSpPr>
            <a:cxnSpLocks/>
            <a:stCxn id="8" idx="3"/>
            <a:endCxn id="4100" idx="2"/>
          </p:cNvCxnSpPr>
          <p:nvPr/>
        </p:nvCxnSpPr>
        <p:spPr>
          <a:xfrm flipH="1">
            <a:off x="5394024" y="2086782"/>
            <a:ext cx="4698242" cy="656027"/>
          </a:xfrm>
          <a:prstGeom prst="bentConnector4">
            <a:avLst>
              <a:gd name="adj1" fmla="val -4866"/>
              <a:gd name="adj2" fmla="val 134846"/>
            </a:avLst>
          </a:prstGeom>
          <a:ln w="19050">
            <a:solidFill>
              <a:srgbClr val="941100"/>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F30804E-1141-EE2E-F0C4-BEA70ABCE6C2}"/>
              </a:ext>
            </a:extLst>
          </p:cNvPr>
          <p:cNvSpPr txBox="1"/>
          <p:nvPr/>
        </p:nvSpPr>
        <p:spPr>
          <a:xfrm>
            <a:off x="676911" y="3635432"/>
            <a:ext cx="4554993" cy="1183401"/>
          </a:xfrm>
          <a:prstGeom prst="rect">
            <a:avLst/>
          </a:prstGeom>
          <a:noFill/>
        </p:spPr>
        <p:txBody>
          <a:bodyPr wrap="square">
            <a:spAutoFit/>
          </a:bodyPr>
          <a:lstStyle/>
          <a:p>
            <a:pPr marL="288000" marR="0" lvl="0" indent="-288000" algn="l" defTabSz="914400" rtl="0" eaLnBrk="1" fontAlgn="auto" latinLnBrk="0" hangingPunct="1">
              <a:lnSpc>
                <a:spcPct val="90000"/>
              </a:lnSpc>
              <a:spcBef>
                <a:spcPts val="500"/>
              </a:spcBef>
              <a:spcAft>
                <a:spcPts val="200"/>
              </a:spcAft>
              <a:buClrTx/>
              <a:buSzTx/>
              <a:buFont typeface="Wingdings" pitchFamily="2" charset="2"/>
              <a:buChar char="Ø"/>
              <a:tabLst/>
              <a:defRPr/>
            </a:pPr>
            <a:r>
              <a:rPr kumimoji="0" lang="zh-CN" altLang="en-US" sz="16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关键技术</a:t>
            </a:r>
            <a:endParaRPr kumimoji="0" lang="en-US" altLang="zh-CN" sz="16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endParaRPr>
          </a:p>
          <a:p>
            <a:pPr marL="540000" marR="0" lvl="1" indent="-252000" algn="l" defTabSz="914400" rtl="0" eaLnBrk="1" fontAlgn="auto" latinLnBrk="0" hangingPunct="1">
              <a:lnSpc>
                <a:spcPct val="100000"/>
              </a:lnSpc>
              <a:spcBef>
                <a:spcPts val="500"/>
              </a:spcBef>
              <a:spcAft>
                <a:spcPts val="200"/>
              </a:spcAft>
              <a:buClrTx/>
              <a:buSzTx/>
              <a:buFont typeface="Wingdings" pitchFamily="2" charset="2"/>
              <a:buChar char="§"/>
              <a:tabLst/>
              <a:defRPr/>
            </a:pP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长距离激光传输与位置稳定控制</a:t>
            </a:r>
            <a:endPar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endParaRPr>
          </a:p>
          <a:p>
            <a:pPr marL="540000" marR="0" lvl="1" indent="-252000" algn="l" defTabSz="914400" rtl="0" eaLnBrk="1" fontAlgn="auto" latinLnBrk="0" hangingPunct="1">
              <a:lnSpc>
                <a:spcPct val="100000"/>
              </a:lnSpc>
              <a:spcBef>
                <a:spcPts val="500"/>
              </a:spcBef>
              <a:spcAft>
                <a:spcPts val="200"/>
              </a:spcAft>
              <a:buClrTx/>
              <a:buSzTx/>
              <a:buFont typeface="Wingdings" pitchFamily="2" charset="2"/>
              <a:buChar char="§"/>
              <a:tabLst/>
              <a:defRPr/>
            </a:pP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RF</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偏转腔调谐和时间同步</a:t>
            </a:r>
            <a:endPar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endParaRPr>
          </a:p>
          <a:p>
            <a:pPr marL="540000" marR="0" lvl="1" indent="-252000" algn="l" defTabSz="914400" rtl="0" eaLnBrk="1" fontAlgn="auto" latinLnBrk="0" hangingPunct="1">
              <a:lnSpc>
                <a:spcPct val="100000"/>
              </a:lnSpc>
              <a:spcBef>
                <a:spcPts val="500"/>
              </a:spcBef>
              <a:spcAft>
                <a:spcPts val="200"/>
              </a:spcAft>
              <a:buClrTx/>
              <a:buSzTx/>
              <a:buFont typeface="Wingdings" pitchFamily="2" charset="2"/>
              <a:buChar char="§"/>
              <a:tabLst/>
              <a:defRPr/>
            </a:pP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高灵敏度</a:t>
            </a: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H</a:t>
            </a:r>
            <a:r>
              <a:rPr kumimoji="0" lang="en-US" altLang="zh-CN" sz="1300" b="0" i="0" u="none" strike="noStrike" kern="1200" cap="none" spc="0" normalizeH="0" baseline="30000" noProof="0" dirty="0">
                <a:ln>
                  <a:noFill/>
                </a:ln>
                <a:solidFill>
                  <a:srgbClr val="2F2F2F">
                    <a:lumMod val="50000"/>
                  </a:srgbClr>
                </a:solidFill>
                <a:effectLst/>
                <a:uLnTx/>
                <a:uFillTx/>
                <a:latin typeface="Arial"/>
                <a:ea typeface="+mn-ea"/>
                <a:cs typeface="+mn-cs"/>
                <a:sym typeface="Wingdings" pitchFamily="2" charset="2"/>
              </a:rPr>
              <a:t>0</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和</a:t>
            </a: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e</a:t>
            </a:r>
            <a:r>
              <a:rPr kumimoji="0" lang="en-US" altLang="zh-CN" sz="1300" b="0" i="0" u="none" strike="noStrike" kern="1200" cap="none" spc="0" normalizeH="0" baseline="30000" noProof="0" dirty="0">
                <a:ln>
                  <a:noFill/>
                </a:ln>
                <a:solidFill>
                  <a:srgbClr val="2F2F2F">
                    <a:lumMod val="50000"/>
                  </a:srgbClr>
                </a:solidFill>
                <a:effectLst/>
                <a:uLnTx/>
                <a:uFillTx/>
                <a:latin typeface="Arial"/>
                <a:ea typeface="+mn-ea"/>
                <a:cs typeface="+mn-cs"/>
                <a:sym typeface="Wingdings" pitchFamily="2" charset="2"/>
              </a:rPr>
              <a:t>-</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探测</a:t>
            </a:r>
            <a:endPar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endParaRPr>
          </a:p>
        </p:txBody>
      </p:sp>
      <p:sp>
        <p:nvSpPr>
          <p:cNvPr id="37" name="TextBox 36">
            <a:extLst>
              <a:ext uri="{FF2B5EF4-FFF2-40B4-BE49-F238E27FC236}">
                <a16:creationId xmlns:a16="http://schemas.microsoft.com/office/drawing/2014/main" id="{D79D8D20-72CA-926C-A033-7B6474204853}"/>
              </a:ext>
            </a:extLst>
          </p:cNvPr>
          <p:cNvSpPr txBox="1"/>
          <p:nvPr/>
        </p:nvSpPr>
        <p:spPr>
          <a:xfrm>
            <a:off x="5388647" y="3695124"/>
            <a:ext cx="6097508" cy="2073388"/>
          </a:xfrm>
          <a:prstGeom prst="rect">
            <a:avLst/>
          </a:prstGeom>
          <a:noFill/>
        </p:spPr>
        <p:txBody>
          <a:bodyPr wrap="square">
            <a:spAutoFit/>
          </a:bodyPr>
          <a:lstStyle/>
          <a:p>
            <a:pPr marL="288000" marR="0" lvl="0" indent="-288000" algn="l" defTabSz="914400" rtl="0" eaLnBrk="1" fontAlgn="auto" latinLnBrk="0" hangingPunct="1">
              <a:lnSpc>
                <a:spcPct val="90000"/>
              </a:lnSpc>
              <a:spcBef>
                <a:spcPts val="500"/>
              </a:spcBef>
              <a:spcAft>
                <a:spcPts val="200"/>
              </a:spcAft>
              <a:buClrTx/>
              <a:buSzTx/>
              <a:buFont typeface="Wingdings" pitchFamily="2" charset="2"/>
              <a:buChar char="Ø"/>
              <a:tabLst/>
              <a:defRPr/>
            </a:pPr>
            <a:r>
              <a:rPr lang="zh-CN" altLang="en-US" sz="1600" dirty="0">
                <a:solidFill>
                  <a:srgbClr val="2F2F2F">
                    <a:lumMod val="50000"/>
                  </a:srgbClr>
                </a:solidFill>
                <a:latin typeface="Arial"/>
                <a:sym typeface="Wingdings" pitchFamily="2" charset="2"/>
              </a:rPr>
              <a:t>研究内容</a:t>
            </a:r>
            <a:endParaRPr kumimoji="0" lang="en-US" altLang="zh-CN" sz="16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endParaRPr>
          </a:p>
          <a:p>
            <a:pPr marL="540000" marR="0" lvl="1" indent="-252000" algn="l" defTabSz="914400" rtl="0" eaLnBrk="1" fontAlgn="auto" latinLnBrk="0" hangingPunct="1">
              <a:lnSpc>
                <a:spcPct val="100000"/>
              </a:lnSpc>
              <a:spcBef>
                <a:spcPts val="500"/>
              </a:spcBef>
              <a:spcAft>
                <a:spcPts val="200"/>
              </a:spcAft>
              <a:buClrTx/>
              <a:buSzTx/>
              <a:buFont typeface="Wingdings" pitchFamily="2" charset="2"/>
              <a:buChar char="§"/>
              <a:tabLst/>
              <a:defRPr/>
            </a:pPr>
            <a:r>
              <a:rPr lang="zh-CN" altLang="en-US" sz="1300" dirty="0">
                <a:solidFill>
                  <a:srgbClr val="2F2F2F">
                    <a:lumMod val="50000"/>
                  </a:srgbClr>
                </a:solidFill>
                <a:latin typeface="Arial"/>
                <a:sym typeface="Wingdings" pitchFamily="2" charset="2"/>
              </a:rPr>
              <a:t>磁场不均匀性和</a:t>
            </a:r>
            <a:r>
              <a:rPr lang="en-US" altLang="zh-CN" sz="1300" dirty="0">
                <a:solidFill>
                  <a:srgbClr val="2F2F2F">
                    <a:lumMod val="50000"/>
                  </a:srgbClr>
                </a:solidFill>
                <a:latin typeface="Arial"/>
                <a:sym typeface="Wingdings" pitchFamily="2" charset="2"/>
              </a:rPr>
              <a:t>H</a:t>
            </a:r>
            <a:r>
              <a:rPr lang="en-US" altLang="zh-CN" sz="1300" baseline="30000" dirty="0">
                <a:solidFill>
                  <a:srgbClr val="2F2F2F">
                    <a:lumMod val="50000"/>
                  </a:srgbClr>
                </a:solidFill>
                <a:latin typeface="Arial"/>
                <a:sym typeface="Wingdings" pitchFamily="2" charset="2"/>
              </a:rPr>
              <a:t>-</a:t>
            </a:r>
            <a:r>
              <a:rPr lang="zh-CN" altLang="en-US" sz="1300" dirty="0">
                <a:solidFill>
                  <a:srgbClr val="2F2F2F">
                    <a:lumMod val="50000"/>
                  </a:srgbClr>
                </a:solidFill>
                <a:latin typeface="Arial"/>
                <a:sym typeface="Wingdings" pitchFamily="2" charset="2"/>
              </a:rPr>
              <a:t>空间电荷效应引入测量误差评估与控制</a:t>
            </a:r>
            <a:endPar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endParaRPr>
          </a:p>
          <a:p>
            <a:pPr marL="540000" marR="0" lvl="1" indent="-252000" algn="l" defTabSz="914400" rtl="0" eaLnBrk="1" fontAlgn="auto" latinLnBrk="0" hangingPunct="1">
              <a:lnSpc>
                <a:spcPct val="100000"/>
              </a:lnSpc>
              <a:spcBef>
                <a:spcPts val="500"/>
              </a:spcBef>
              <a:spcAft>
                <a:spcPts val="200"/>
              </a:spcAft>
              <a:buClrTx/>
              <a:buSzTx/>
              <a:buFont typeface="Wingdings" pitchFamily="2" charset="2"/>
              <a:buChar char="§"/>
              <a:tabLst/>
              <a:defRPr/>
            </a:pPr>
            <a:r>
              <a:rPr kumimoji="0" lang="zh-CN" altLang="en-CH"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高功率</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纳秒激光器的长距离传输与位置稳定技术；基于</a:t>
            </a: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MCP</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的剥离</a:t>
            </a: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e</a:t>
            </a:r>
            <a:r>
              <a:rPr kumimoji="0" lang="en-US" altLang="zh-CN" sz="1300" b="0" i="0" u="none" strike="noStrike" kern="1200" cap="none" spc="0" normalizeH="0" baseline="30000" noProof="0" dirty="0">
                <a:ln>
                  <a:noFill/>
                </a:ln>
                <a:solidFill>
                  <a:srgbClr val="2F2F2F">
                    <a:lumMod val="50000"/>
                  </a:srgbClr>
                </a:solidFill>
                <a:effectLst/>
                <a:uLnTx/>
                <a:uFillTx/>
                <a:latin typeface="Arial"/>
                <a:ea typeface="+mn-ea"/>
                <a:cs typeface="+mn-cs"/>
                <a:sym typeface="Wingdings" pitchFamily="2" charset="2"/>
              </a:rPr>
              <a:t>-</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强度和分布探测技术；电子收集器设计与与剥离</a:t>
            </a: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e</a:t>
            </a:r>
            <a:r>
              <a:rPr kumimoji="0" lang="en-US" altLang="zh-CN" sz="1300" b="0" i="0" u="none" strike="noStrike" kern="1200" cap="none" spc="0" normalizeH="0" baseline="30000" noProof="0" dirty="0">
                <a:ln>
                  <a:noFill/>
                </a:ln>
                <a:solidFill>
                  <a:srgbClr val="2F2F2F">
                    <a:lumMod val="50000"/>
                  </a:srgbClr>
                </a:solidFill>
                <a:effectLst/>
                <a:uLnTx/>
                <a:uFillTx/>
                <a:latin typeface="Arial"/>
                <a:ea typeface="+mn-ea"/>
                <a:cs typeface="+mn-cs"/>
                <a:sym typeface="Wingdings" pitchFamily="2" charset="2"/>
              </a:rPr>
              <a:t>-</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探测信噪比优化；基于</a:t>
            </a: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LYSO</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荧光条和</a:t>
            </a:r>
            <a:r>
              <a:rPr kumimoji="0" lang="en-US" altLang="zh-CN" sz="1300" b="0" i="0" u="none" strike="noStrike" kern="1200" cap="none" spc="0" normalizeH="0" baseline="0" noProof="0" dirty="0" err="1">
                <a:ln>
                  <a:noFill/>
                </a:ln>
                <a:solidFill>
                  <a:srgbClr val="2F2F2F">
                    <a:lumMod val="50000"/>
                  </a:srgbClr>
                </a:solidFill>
                <a:effectLst/>
                <a:uLnTx/>
                <a:uFillTx/>
                <a:latin typeface="Arial"/>
                <a:ea typeface="+mn-ea"/>
                <a:cs typeface="+mn-cs"/>
                <a:sym typeface="Wingdings" pitchFamily="2" charset="2"/>
              </a:rPr>
              <a:t>pCVD</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金刚石条带的</a:t>
            </a:r>
            <a:r>
              <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H</a:t>
            </a:r>
            <a:r>
              <a:rPr kumimoji="0" lang="en-US" altLang="zh-CN" sz="1300" b="0" i="0" u="none" strike="noStrike" kern="1200" cap="none" spc="0" normalizeH="0" baseline="30000" noProof="0" dirty="0">
                <a:ln>
                  <a:noFill/>
                </a:ln>
                <a:solidFill>
                  <a:srgbClr val="2F2F2F">
                    <a:lumMod val="50000"/>
                  </a:srgbClr>
                </a:solidFill>
                <a:effectLst/>
                <a:uLnTx/>
                <a:uFillTx/>
                <a:latin typeface="Arial"/>
                <a:ea typeface="+mn-ea"/>
                <a:cs typeface="+mn-cs"/>
                <a:sym typeface="Wingdings" pitchFamily="2" charset="2"/>
              </a:rPr>
              <a:t>0</a:t>
            </a:r>
            <a:r>
              <a:rPr kumimoji="0" lang="zh-CN" altLang="en-US"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rPr>
              <a:t>弱信号探测</a:t>
            </a:r>
            <a:endParaRPr kumimoji="0" lang="en-US" altLang="zh-CN" sz="1300" b="0" i="0" u="none" strike="noStrike" kern="1200" cap="none" spc="0" normalizeH="0" baseline="0" noProof="0" dirty="0">
              <a:ln>
                <a:noFill/>
              </a:ln>
              <a:solidFill>
                <a:srgbClr val="2F2F2F">
                  <a:lumMod val="50000"/>
                </a:srgbClr>
              </a:solidFill>
              <a:effectLst/>
              <a:uLnTx/>
              <a:uFillTx/>
              <a:latin typeface="Arial"/>
              <a:ea typeface="+mn-ea"/>
              <a:cs typeface="+mn-cs"/>
              <a:sym typeface="Wingdings" pitchFamily="2" charset="2"/>
            </a:endParaRPr>
          </a:p>
          <a:p>
            <a:pPr marL="540000" lvl="1" indent="-252000">
              <a:spcBef>
                <a:spcPts val="500"/>
              </a:spcBef>
              <a:spcAft>
                <a:spcPts val="200"/>
              </a:spcAft>
              <a:buFont typeface="Wingdings" pitchFamily="2" charset="2"/>
              <a:buChar char="§"/>
              <a:defRPr/>
            </a:pPr>
            <a:r>
              <a:rPr lang="en-US" altLang="zh-CN" sz="1300" dirty="0">
                <a:solidFill>
                  <a:srgbClr val="2F2F2F">
                    <a:lumMod val="50000"/>
                  </a:srgbClr>
                </a:solidFill>
                <a:latin typeface="Arial"/>
                <a:sym typeface="Wingdings" pitchFamily="2" charset="2"/>
              </a:rPr>
              <a:t>RF</a:t>
            </a:r>
            <a:r>
              <a:rPr lang="zh-CN" altLang="en-US" sz="1300" dirty="0">
                <a:solidFill>
                  <a:srgbClr val="2F2F2F">
                    <a:lumMod val="50000"/>
                  </a:srgbClr>
                </a:solidFill>
                <a:latin typeface="Arial"/>
                <a:sym typeface="Wingdings" pitchFamily="2" charset="2"/>
              </a:rPr>
              <a:t>偏转腔结构优化与调谐技术，纵向相空间分辨率提升优化</a:t>
            </a:r>
            <a:endParaRPr lang="en-US" altLang="zh-CN" sz="1300" dirty="0">
              <a:solidFill>
                <a:srgbClr val="2F2F2F">
                  <a:lumMod val="50000"/>
                </a:srgbClr>
              </a:solidFill>
              <a:latin typeface="Arial"/>
              <a:sym typeface="Wingdings" pitchFamily="2" charset="2"/>
            </a:endParaRPr>
          </a:p>
          <a:p>
            <a:pPr marL="540000" lvl="1" indent="-252000">
              <a:spcBef>
                <a:spcPts val="500"/>
              </a:spcBef>
              <a:spcAft>
                <a:spcPts val="200"/>
              </a:spcAft>
              <a:buFont typeface="Wingdings" pitchFamily="2" charset="2"/>
              <a:buChar char="§"/>
              <a:defRPr/>
            </a:pPr>
            <a:r>
              <a:rPr lang="en-US" altLang="zh-CN" sz="1300" dirty="0">
                <a:solidFill>
                  <a:srgbClr val="2F2F2F">
                    <a:lumMod val="50000"/>
                  </a:srgbClr>
                </a:solidFill>
                <a:latin typeface="Arial"/>
                <a:sym typeface="Wingdings" pitchFamily="2" charset="2"/>
              </a:rPr>
              <a:t>H</a:t>
            </a:r>
            <a:r>
              <a:rPr lang="en-US" altLang="zh-CN" sz="1300" baseline="30000" dirty="0">
                <a:solidFill>
                  <a:srgbClr val="2F2F2F">
                    <a:lumMod val="50000"/>
                  </a:srgbClr>
                </a:solidFill>
                <a:latin typeface="Arial"/>
                <a:sym typeface="Wingdings" pitchFamily="2" charset="2"/>
              </a:rPr>
              <a:t>-</a:t>
            </a:r>
            <a:r>
              <a:rPr lang="zh-CN" altLang="en-US" sz="1300" dirty="0">
                <a:solidFill>
                  <a:srgbClr val="2F2F2F">
                    <a:lumMod val="50000"/>
                  </a:srgbClr>
                </a:solidFill>
                <a:latin typeface="Arial"/>
                <a:sym typeface="Wingdings" pitchFamily="2" charset="2"/>
              </a:rPr>
              <a:t>束流</a:t>
            </a:r>
            <a:r>
              <a:rPr lang="en-US" altLang="zh-CN" sz="1300" dirty="0">
                <a:solidFill>
                  <a:srgbClr val="2F2F2F">
                    <a:lumMod val="50000"/>
                  </a:srgbClr>
                </a:solidFill>
                <a:latin typeface="Arial"/>
                <a:sym typeface="Wingdings" pitchFamily="2" charset="2"/>
              </a:rPr>
              <a:t>6</a:t>
            </a:r>
            <a:r>
              <a:rPr lang="zh-CN" altLang="en-US" sz="1300" dirty="0">
                <a:solidFill>
                  <a:srgbClr val="2F2F2F">
                    <a:lumMod val="50000"/>
                  </a:srgbClr>
                </a:solidFill>
                <a:latin typeface="Arial"/>
                <a:sym typeface="Wingdings" pitchFamily="2" charset="2"/>
              </a:rPr>
              <a:t>个维度（</a:t>
            </a:r>
            <a:r>
              <a:rPr lang="en-US" altLang="zh-CN" sz="1300" dirty="0">
                <a:solidFill>
                  <a:srgbClr val="2F2F2F">
                    <a:lumMod val="50000"/>
                  </a:srgbClr>
                </a:solidFill>
                <a:latin typeface="Arial"/>
                <a:sym typeface="Wingdings" pitchFamily="2" charset="2"/>
              </a:rPr>
              <a:t>x, x’, y, y’, z, </a:t>
            </a:r>
            <a:r>
              <a:rPr lang="el-GR" altLang="zh-CN" sz="1300" dirty="0">
                <a:solidFill>
                  <a:srgbClr val="2F2F2F">
                    <a:lumMod val="50000"/>
                  </a:srgbClr>
                </a:solidFill>
                <a:latin typeface="Arial"/>
                <a:sym typeface="Wingdings" pitchFamily="2" charset="2"/>
              </a:rPr>
              <a:t>δ</a:t>
            </a:r>
            <a:r>
              <a:rPr lang="zh-CN" altLang="el-GR" sz="1300" dirty="0">
                <a:solidFill>
                  <a:srgbClr val="2F2F2F">
                    <a:lumMod val="50000"/>
                  </a:srgbClr>
                </a:solidFill>
                <a:latin typeface="Arial"/>
                <a:sym typeface="Wingdings" pitchFamily="2" charset="2"/>
              </a:rPr>
              <a:t>）</a:t>
            </a:r>
            <a:r>
              <a:rPr lang="zh-CN" altLang="en-US" sz="1300" dirty="0">
                <a:solidFill>
                  <a:srgbClr val="2F2F2F">
                    <a:lumMod val="50000"/>
                  </a:srgbClr>
                </a:solidFill>
                <a:latin typeface="Arial"/>
                <a:sym typeface="Wingdings" pitchFamily="2" charset="2"/>
              </a:rPr>
              <a:t>的一维分布、二维相空间分布和横纵向耦合分布的非拦截式测量实验验证 </a:t>
            </a:r>
            <a:endParaRPr lang="en-US" altLang="zh-CN" sz="1300" dirty="0">
              <a:solidFill>
                <a:srgbClr val="2F2F2F">
                  <a:lumMod val="50000"/>
                </a:srgbClr>
              </a:solidFill>
              <a:latin typeface="Arial"/>
              <a:sym typeface="Wingdings" pitchFamily="2" charset="2"/>
            </a:endParaRPr>
          </a:p>
        </p:txBody>
      </p:sp>
    </p:spTree>
    <p:extLst>
      <p:ext uri="{BB962C8B-B14F-4D97-AF65-F5344CB8AC3E}">
        <p14:creationId xmlns:p14="http://schemas.microsoft.com/office/powerpoint/2010/main" val="4187068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529B67-20A8-642A-75A7-731D9B8C2457}"/>
              </a:ext>
            </a:extLst>
          </p:cNvPr>
          <p:cNvSpPr>
            <a:spLocks noGrp="1"/>
          </p:cNvSpPr>
          <p:nvPr>
            <p:ph idx="1"/>
          </p:nvPr>
        </p:nvSpPr>
        <p:spPr>
          <a:xfrm>
            <a:off x="407988" y="1146664"/>
            <a:ext cx="11376024" cy="5112567"/>
          </a:xfrm>
        </p:spPr>
        <p:txBody>
          <a:bodyPr/>
          <a:lstStyle/>
          <a:p>
            <a:pPr>
              <a:buFont typeface="Wingdings" pitchFamily="2" charset="2"/>
              <a:buChar char="Ø"/>
            </a:pPr>
            <a:r>
              <a:rPr lang="zh-CN" altLang="en-US" sz="1600" dirty="0"/>
              <a:t>整体目标</a:t>
            </a:r>
            <a:endParaRPr lang="en-US" altLang="zh-CN" sz="1600" dirty="0"/>
          </a:p>
          <a:p>
            <a:pPr lvl="1">
              <a:buFont typeface="Wingdings" pitchFamily="2" charset="2"/>
              <a:buChar char="§"/>
            </a:pPr>
            <a:r>
              <a:rPr lang="zh-CN" altLang="en-US" sz="1400" b="0" dirty="0"/>
              <a:t>实现负氢束流直线加速器横纵向</a:t>
            </a:r>
            <a:r>
              <a:rPr lang="en-US" altLang="zh-CN" sz="1400" b="0" dirty="0"/>
              <a:t>6</a:t>
            </a:r>
            <a:r>
              <a:rPr lang="zh-CN" altLang="en-US" sz="1400" b="0" dirty="0"/>
              <a:t>个维度</a:t>
            </a:r>
            <a:r>
              <a:rPr lang="zh-CN" altLang="en-CH" sz="1400" b="0" dirty="0"/>
              <a:t>相空间</a:t>
            </a:r>
            <a:r>
              <a:rPr lang="zh-CN" altLang="en-US" sz="1400" b="0" dirty="0"/>
              <a:t>分布的非拦截式在线测量</a:t>
            </a:r>
            <a:endParaRPr lang="en-US" altLang="zh-CN" sz="1400" b="0" dirty="0"/>
          </a:p>
          <a:p>
            <a:pPr lvl="1">
              <a:buFont typeface="Wingdings" pitchFamily="2" charset="2"/>
              <a:buChar char="§"/>
            </a:pPr>
            <a:r>
              <a:rPr lang="zh-CN" altLang="en-US" sz="1400" b="0" dirty="0"/>
              <a:t>验证基于剥离电子和</a:t>
            </a:r>
            <a:r>
              <a:rPr lang="en-US" altLang="zh-CN" sz="1400" b="0" dirty="0"/>
              <a:t>RF</a:t>
            </a:r>
            <a:r>
              <a:rPr lang="zh-CN" altLang="en-US" sz="1400" b="0" dirty="0"/>
              <a:t>偏转腔的纵向相空间分布测量方法的可行性，探究测量分辨率下限</a:t>
            </a:r>
            <a:endParaRPr lang="en-US" altLang="zh-CN" sz="1400" b="0" dirty="0"/>
          </a:p>
          <a:p>
            <a:pPr lvl="1">
              <a:buFont typeface="Wingdings" pitchFamily="2" charset="2"/>
              <a:buChar char="§"/>
            </a:pPr>
            <a:r>
              <a:rPr lang="zh-CN" altLang="en-US" sz="1400" b="0" dirty="0"/>
              <a:t>为缩小高流强负氢直线加速器束流动力学理论与实验偏差提供一种性能强大的新诊断方法</a:t>
            </a:r>
            <a:endParaRPr lang="en-CH" sz="1400" b="0" dirty="0"/>
          </a:p>
          <a:p>
            <a:pPr>
              <a:buFont typeface="Wingdings" pitchFamily="2" charset="2"/>
              <a:buChar char="Ø"/>
            </a:pPr>
            <a:r>
              <a:rPr lang="en-CH" sz="1600" dirty="0"/>
              <a:t>创新点</a:t>
            </a:r>
            <a:endParaRPr lang="en-US" sz="1600" dirty="0"/>
          </a:p>
          <a:p>
            <a:pPr marL="288000" lvl="1" indent="0">
              <a:buNone/>
            </a:pPr>
            <a:r>
              <a:rPr lang="el-GR" sz="1400" b="1" dirty="0" err="1">
                <a:solidFill>
                  <a:srgbClr val="C00000"/>
                </a:solidFill>
              </a:rPr>
              <a:t>新方法</a:t>
            </a:r>
            <a:r>
              <a:rPr lang="zh-CN" altLang="en-US" sz="1400" b="1" dirty="0">
                <a:solidFill>
                  <a:srgbClr val="C00000"/>
                </a:solidFill>
              </a:rPr>
              <a:t>：</a:t>
            </a:r>
            <a:r>
              <a:rPr lang="zh-CN" altLang="en-US" sz="1400" dirty="0">
                <a:solidFill>
                  <a:srgbClr val="C00000"/>
                </a:solidFill>
              </a:rPr>
              <a:t>申请人独立提出的一种</a:t>
            </a:r>
            <a:r>
              <a:rPr lang="el-GR" sz="1400" dirty="0" err="1">
                <a:solidFill>
                  <a:srgbClr val="C00000"/>
                </a:solidFill>
              </a:rPr>
              <a:t>基于激光剥离电子和RF偏转腔的纵向相空间探测方法</a:t>
            </a:r>
            <a:endParaRPr lang="en-US" altLang="zh-CN" sz="1400" dirty="0">
              <a:solidFill>
                <a:srgbClr val="C00000"/>
              </a:solidFill>
            </a:endParaRPr>
          </a:p>
          <a:p>
            <a:pPr marL="288000" lvl="1" indent="0">
              <a:buNone/>
            </a:pPr>
            <a:r>
              <a:rPr lang="zh-CN" altLang="en-US" sz="1400" b="1" dirty="0">
                <a:solidFill>
                  <a:schemeClr val="accent1"/>
                </a:solidFill>
              </a:rPr>
              <a:t>新装置：</a:t>
            </a:r>
            <a:r>
              <a:rPr lang="zh-CN" altLang="en-US" sz="1400" dirty="0">
                <a:solidFill>
                  <a:schemeClr val="accent1"/>
                </a:solidFill>
              </a:rPr>
              <a:t>国际首台兼容</a:t>
            </a:r>
            <a:r>
              <a:rPr lang="en-US" altLang="zh-CN" sz="1400" dirty="0">
                <a:solidFill>
                  <a:schemeClr val="accent1"/>
                </a:solidFill>
              </a:rPr>
              <a:t>6</a:t>
            </a:r>
            <a:r>
              <a:rPr lang="zh-CN" altLang="en-US" sz="1400" dirty="0">
                <a:solidFill>
                  <a:schemeClr val="accent1"/>
                </a:solidFill>
              </a:rPr>
              <a:t>个维度的</a:t>
            </a:r>
            <a:r>
              <a:rPr lang="en-US" altLang="zh-CN" sz="1400" dirty="0">
                <a:solidFill>
                  <a:schemeClr val="accent1"/>
                </a:solidFill>
              </a:rPr>
              <a:t>1D</a:t>
            </a:r>
            <a:r>
              <a:rPr lang="zh-CN" altLang="en-US" sz="1400" dirty="0">
                <a:solidFill>
                  <a:schemeClr val="accent1"/>
                </a:solidFill>
              </a:rPr>
              <a:t>分布、</a:t>
            </a:r>
            <a:r>
              <a:rPr lang="en-US" altLang="zh-CN" sz="1400" dirty="0">
                <a:solidFill>
                  <a:schemeClr val="accent1"/>
                </a:solidFill>
              </a:rPr>
              <a:t>2D</a:t>
            </a:r>
            <a:r>
              <a:rPr lang="zh-CN" altLang="en-US" sz="1400" dirty="0">
                <a:solidFill>
                  <a:schemeClr val="accent1"/>
                </a:solidFill>
              </a:rPr>
              <a:t>相空间分布和横纵向耦合的</a:t>
            </a:r>
            <a:r>
              <a:rPr lang="en-US" altLang="zh-CN" sz="1400" dirty="0">
                <a:solidFill>
                  <a:schemeClr val="accent1"/>
                </a:solidFill>
              </a:rPr>
              <a:t>2D/3D</a:t>
            </a:r>
            <a:r>
              <a:rPr lang="zh-CN" altLang="en-US" sz="1400" dirty="0">
                <a:solidFill>
                  <a:schemeClr val="accent1"/>
                </a:solidFill>
              </a:rPr>
              <a:t>分布</a:t>
            </a:r>
            <a:r>
              <a:rPr lang="el-GR" sz="1400" dirty="0" err="1">
                <a:solidFill>
                  <a:schemeClr val="accent1"/>
                </a:solidFill>
              </a:rPr>
              <a:t>的非拦截式H</a:t>
            </a:r>
            <a:r>
              <a:rPr lang="en-US" altLang="zh-CN" sz="1400" baseline="30000" dirty="0">
                <a:solidFill>
                  <a:schemeClr val="accent1"/>
                </a:solidFill>
              </a:rPr>
              <a:t>-</a:t>
            </a:r>
            <a:r>
              <a:rPr lang="zh-CN" altLang="en-US" sz="1400" dirty="0">
                <a:solidFill>
                  <a:schemeClr val="accent1"/>
                </a:solidFill>
              </a:rPr>
              <a:t>束流诊断装置</a:t>
            </a:r>
            <a:endParaRPr lang="en-US" altLang="zh-CN" sz="1400" dirty="0">
              <a:solidFill>
                <a:schemeClr val="accent1"/>
              </a:solidFill>
            </a:endParaRPr>
          </a:p>
          <a:p>
            <a:pPr>
              <a:buFont typeface="Wingdings" pitchFamily="2" charset="2"/>
              <a:buChar char="Ø"/>
            </a:pPr>
            <a:r>
              <a:rPr lang="en-US" sz="1600" dirty="0" err="1">
                <a:solidFill>
                  <a:schemeClr val="tx2"/>
                </a:solidFill>
              </a:rPr>
              <a:t>技术指标</a:t>
            </a:r>
            <a:endParaRPr lang="en-US" sz="1600" dirty="0">
              <a:solidFill>
                <a:schemeClr val="tx2"/>
              </a:solidFill>
            </a:endParaRPr>
          </a:p>
          <a:p>
            <a:pPr marL="288000" lvl="1" indent="0">
              <a:buNone/>
            </a:pPr>
            <a:endParaRPr lang="en-US" dirty="0">
              <a:solidFill>
                <a:schemeClr val="accent1"/>
              </a:solidFill>
            </a:endParaRPr>
          </a:p>
          <a:p>
            <a:pPr marL="288000" lvl="1" indent="0">
              <a:buNone/>
            </a:pPr>
            <a:endParaRPr lang="en-US" dirty="0"/>
          </a:p>
          <a:p>
            <a:pPr lvl="1"/>
            <a:endParaRPr lang="en-CH" dirty="0"/>
          </a:p>
        </p:txBody>
      </p:sp>
      <p:sp>
        <p:nvSpPr>
          <p:cNvPr id="3" name="Title 2">
            <a:extLst>
              <a:ext uri="{FF2B5EF4-FFF2-40B4-BE49-F238E27FC236}">
                <a16:creationId xmlns:a16="http://schemas.microsoft.com/office/drawing/2014/main" id="{6918313E-66AE-EAD2-33AE-D5742E56AF70}"/>
              </a:ext>
            </a:extLst>
          </p:cNvPr>
          <p:cNvSpPr>
            <a:spLocks noGrp="1"/>
          </p:cNvSpPr>
          <p:nvPr>
            <p:ph type="title"/>
          </p:nvPr>
        </p:nvSpPr>
        <p:spPr/>
        <p:txBody>
          <a:bodyPr/>
          <a:lstStyle/>
          <a:p>
            <a:r>
              <a:rPr lang="en-CH" dirty="0"/>
              <a:t>创新点</a:t>
            </a:r>
            <a:r>
              <a:rPr lang="zh-CN" altLang="en-US" dirty="0"/>
              <a:t>、技术指标</a:t>
            </a:r>
            <a:endParaRPr lang="en-CH" dirty="0"/>
          </a:p>
        </p:txBody>
      </p:sp>
      <p:sp>
        <p:nvSpPr>
          <p:cNvPr id="4" name="Date Placeholder 3">
            <a:extLst>
              <a:ext uri="{FF2B5EF4-FFF2-40B4-BE49-F238E27FC236}">
                <a16:creationId xmlns:a16="http://schemas.microsoft.com/office/drawing/2014/main" id="{D3EE0BE4-AA22-1298-0F02-556603D51722}"/>
              </a:ext>
            </a:extLst>
          </p:cNvPr>
          <p:cNvSpPr>
            <a:spLocks noGrp="1"/>
          </p:cNvSpPr>
          <p:nvPr>
            <p:ph type="dt" sz="half" idx="10"/>
          </p:nvPr>
        </p:nvSpPr>
        <p:spPr/>
        <p:txBody>
          <a:bodyPr/>
          <a:lstStyle/>
          <a:p>
            <a:fld id="{6D58B5A5-7F74-F741-AB60-1ED99A6A58D3}" type="datetime1">
              <a:rPr lang="de-CH" smtClean="0"/>
              <a:t>03.01.24</a:t>
            </a:fld>
            <a:endParaRPr lang="en-US" dirty="0"/>
          </a:p>
        </p:txBody>
      </p:sp>
      <p:sp>
        <p:nvSpPr>
          <p:cNvPr id="5" name="Footer Placeholder 4">
            <a:extLst>
              <a:ext uri="{FF2B5EF4-FFF2-40B4-BE49-F238E27FC236}">
                <a16:creationId xmlns:a16="http://schemas.microsoft.com/office/drawing/2014/main" id="{9D562633-E32A-223D-A80D-0198EEBE8C37}"/>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556C0231-0B0C-DF39-5A39-D30020A3A7AB}"/>
              </a:ext>
            </a:extLst>
          </p:cNvPr>
          <p:cNvSpPr>
            <a:spLocks noGrp="1"/>
          </p:cNvSpPr>
          <p:nvPr>
            <p:ph type="sldNum" sz="quarter" idx="12"/>
          </p:nvPr>
        </p:nvSpPr>
        <p:spPr/>
        <p:txBody>
          <a:bodyPr/>
          <a:lstStyle/>
          <a:p>
            <a:fld id="{36B5EA5A-BC32-A742-B11B-8E7414D5B535}" type="slidenum">
              <a:rPr lang="en-US" smtClean="0"/>
              <a:pPr/>
              <a:t>12</a:t>
            </a:fld>
            <a:endParaRPr lang="en-US" dirty="0"/>
          </a:p>
        </p:txBody>
      </p:sp>
      <p:graphicFrame>
        <p:nvGraphicFramePr>
          <p:cNvPr id="7" name="Table 7">
            <a:extLst>
              <a:ext uri="{FF2B5EF4-FFF2-40B4-BE49-F238E27FC236}">
                <a16:creationId xmlns:a16="http://schemas.microsoft.com/office/drawing/2014/main" id="{5FA429E7-517C-4155-09C5-784C0D1B0BF5}"/>
              </a:ext>
            </a:extLst>
          </p:cNvPr>
          <p:cNvGraphicFramePr>
            <a:graphicFrameLocks noGrp="1"/>
          </p:cNvGraphicFramePr>
          <p:nvPr>
            <p:extLst>
              <p:ext uri="{D42A27DB-BD31-4B8C-83A1-F6EECF244321}">
                <p14:modId xmlns:p14="http://schemas.microsoft.com/office/powerpoint/2010/main" val="2666462079"/>
              </p:ext>
            </p:extLst>
          </p:nvPr>
        </p:nvGraphicFramePr>
        <p:xfrm>
          <a:off x="3071664" y="3729391"/>
          <a:ext cx="5616623" cy="2529840"/>
        </p:xfrm>
        <a:graphic>
          <a:graphicData uri="http://schemas.openxmlformats.org/drawingml/2006/table">
            <a:tbl>
              <a:tblPr firstRow="1" bandRow="1">
                <a:tableStyleId>{72833802-FEF1-4C79-8D5D-14CF1EAF98D9}</a:tableStyleId>
              </a:tblPr>
              <a:tblGrid>
                <a:gridCol w="2540853">
                  <a:extLst>
                    <a:ext uri="{9D8B030D-6E8A-4147-A177-3AD203B41FA5}">
                      <a16:colId xmlns:a16="http://schemas.microsoft.com/office/drawing/2014/main" val="737088701"/>
                    </a:ext>
                  </a:extLst>
                </a:gridCol>
                <a:gridCol w="1563602">
                  <a:extLst>
                    <a:ext uri="{9D8B030D-6E8A-4147-A177-3AD203B41FA5}">
                      <a16:colId xmlns:a16="http://schemas.microsoft.com/office/drawing/2014/main" val="1995154594"/>
                    </a:ext>
                  </a:extLst>
                </a:gridCol>
                <a:gridCol w="1512168">
                  <a:extLst>
                    <a:ext uri="{9D8B030D-6E8A-4147-A177-3AD203B41FA5}">
                      <a16:colId xmlns:a16="http://schemas.microsoft.com/office/drawing/2014/main" val="4016929743"/>
                    </a:ext>
                  </a:extLst>
                </a:gridCol>
              </a:tblGrid>
              <a:tr h="0">
                <a:tc>
                  <a:txBody>
                    <a:bodyPr/>
                    <a:lstStyle/>
                    <a:p>
                      <a:pPr algn="ctr"/>
                      <a:r>
                        <a:rPr lang="en-CH" sz="1400" dirty="0"/>
                        <a:t>参数</a:t>
                      </a:r>
                    </a:p>
                  </a:txBody>
                  <a:tcPr anchor="ctr">
                    <a:lnL w="12700" cap="flat" cmpd="sng" algn="ctr">
                      <a:noFill/>
                      <a:prstDash val="solid"/>
                      <a:round/>
                      <a:headEnd type="none" w="med" len="med"/>
                      <a:tailEnd type="none" w="med" len="med"/>
                    </a:lnL>
                  </a:tcPr>
                </a:tc>
                <a:tc>
                  <a:txBody>
                    <a:bodyPr/>
                    <a:lstStyle/>
                    <a:p>
                      <a:pPr algn="ctr"/>
                      <a:r>
                        <a:rPr lang="en-CH" sz="1400" dirty="0"/>
                        <a:t>指标</a:t>
                      </a:r>
                    </a:p>
                  </a:txBody>
                  <a:tcPr anchor="ctr"/>
                </a:tc>
                <a:tc>
                  <a:txBody>
                    <a:bodyPr/>
                    <a:lstStyle/>
                    <a:p>
                      <a:pPr algn="ctr"/>
                      <a:r>
                        <a:rPr lang="en-CH" sz="1400" dirty="0"/>
                        <a:t>验收时间与方式</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410369544"/>
                  </a:ext>
                </a:extLst>
              </a:tr>
              <a:tr h="370840">
                <a:tc>
                  <a:txBody>
                    <a:bodyPr/>
                    <a:lstStyle/>
                    <a:p>
                      <a:pPr algn="l"/>
                      <a:r>
                        <a:rPr lang="en-CH" sz="1400" dirty="0"/>
                        <a:t>横向实空间分布测量分辨率</a:t>
                      </a:r>
                    </a:p>
                  </a:txBody>
                  <a:tcPr anchor="ctr">
                    <a:lnL w="12700" cap="flat" cmpd="sng" algn="ctr">
                      <a:no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优于</a:t>
                      </a:r>
                      <a:r>
                        <a:rPr lang="en-US" altLang="zh-CN" sz="1400" dirty="0"/>
                        <a:t>0.2</a:t>
                      </a:r>
                      <a:r>
                        <a:rPr lang="zh-CN" altLang="en-US" sz="1400" dirty="0"/>
                        <a:t> </a:t>
                      </a:r>
                      <a:r>
                        <a:rPr lang="en-US" altLang="zh-CN" sz="1400" dirty="0"/>
                        <a:t>mm</a:t>
                      </a:r>
                      <a:endParaRPr lang="en-CH" sz="1400" dirty="0"/>
                    </a:p>
                  </a:txBody>
                  <a:tcPr anchor="ct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2026</a:t>
                      </a:r>
                      <a:r>
                        <a:rPr lang="zh-CN" altLang="en-US" sz="1400" dirty="0"/>
                        <a:t>年</a:t>
                      </a:r>
                      <a:r>
                        <a:rPr lang="en-US" altLang="zh-CN" sz="1400" dirty="0"/>
                        <a:t>12</a:t>
                      </a:r>
                      <a:r>
                        <a:rPr lang="zh-CN" altLang="en-US" sz="1400" dirty="0"/>
                        <a:t>月</a:t>
                      </a:r>
                      <a:endParaRPr lang="en-US" altLang="zh-CN"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t>测试报告</a:t>
                      </a:r>
                      <a:endParaRPr lang="en-CH" sz="1400"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353115425"/>
                  </a:ext>
                </a:extLst>
              </a:tr>
              <a:tr h="370840">
                <a:tc>
                  <a:txBody>
                    <a:bodyPr/>
                    <a:lstStyle/>
                    <a:p>
                      <a:pPr algn="l"/>
                      <a:r>
                        <a:rPr lang="en-CH" sz="1400" dirty="0"/>
                        <a:t>横向动量分布测量分辨率</a:t>
                      </a:r>
                    </a:p>
                  </a:txBody>
                  <a:tcPr anchor="ctr">
                    <a:lnL w="12700" cap="flat" cmpd="sng" algn="ctr">
                      <a:noFill/>
                      <a:prstDash val="solid"/>
                      <a:round/>
                      <a:headEnd type="none" w="med" len="med"/>
                      <a:tailEnd type="none" w="med" len="med"/>
                    </a:lnL>
                  </a:tcPr>
                </a:tc>
                <a:tc>
                  <a:txBody>
                    <a:bodyPr/>
                    <a:lstStyle/>
                    <a:p>
                      <a:pPr algn="l"/>
                      <a:r>
                        <a:rPr lang="en-CH" sz="1400" dirty="0"/>
                        <a:t>优于</a:t>
                      </a:r>
                      <a:r>
                        <a:rPr lang="en-US" altLang="zh-CN" sz="1400" dirty="0"/>
                        <a:t>0.2</a:t>
                      </a:r>
                      <a:r>
                        <a:rPr lang="zh-CN" altLang="en-US" sz="1400" dirty="0"/>
                        <a:t> </a:t>
                      </a:r>
                      <a:r>
                        <a:rPr lang="en-US" altLang="zh-CN" sz="1400" dirty="0" err="1"/>
                        <a:t>mrad</a:t>
                      </a:r>
                      <a:endParaRPr lang="en-CH" sz="1400" dirty="0"/>
                    </a:p>
                  </a:txBody>
                  <a:tcPr anchor="ctr"/>
                </a:tc>
                <a:tc vMerge="1">
                  <a:txBody>
                    <a:bodyPr/>
                    <a:lstStyle/>
                    <a:p>
                      <a:pPr algn="ctr"/>
                      <a:endParaRPr lang="en-CH" sz="1400" dirty="0"/>
                    </a:p>
                  </a:txBody>
                  <a:tcPr/>
                </a:tc>
                <a:extLst>
                  <a:ext uri="{0D108BD9-81ED-4DB2-BD59-A6C34878D82A}">
                    <a16:rowId xmlns:a16="http://schemas.microsoft.com/office/drawing/2014/main" val="1247548526"/>
                  </a:ext>
                </a:extLst>
              </a:tr>
              <a:tr h="370840">
                <a:tc>
                  <a:txBody>
                    <a:bodyPr/>
                    <a:lstStyle/>
                    <a:p>
                      <a:pPr algn="l"/>
                      <a:r>
                        <a:rPr lang="en-US" sz="1400" dirty="0" err="1"/>
                        <a:t>能散分布测量分辨率</a:t>
                      </a:r>
                      <a:endParaRPr lang="en-CH" sz="1400" dirty="0"/>
                    </a:p>
                  </a:txBody>
                  <a:tcPr anchor="ctr">
                    <a:lnL w="12700" cap="flat" cmpd="sng" algn="ctr">
                      <a:noFill/>
                      <a:prstDash val="solid"/>
                      <a:round/>
                      <a:headEnd type="none" w="med" len="med"/>
                      <a:tailEnd type="none" w="med" len="med"/>
                    </a:lnL>
                  </a:tcPr>
                </a:tc>
                <a:tc>
                  <a:txBody>
                    <a:bodyPr/>
                    <a:lstStyle/>
                    <a:p>
                      <a:pPr algn="l"/>
                      <a:r>
                        <a:rPr lang="en-CH" sz="1400" dirty="0"/>
                        <a:t>优于</a:t>
                      </a:r>
                      <a:r>
                        <a:rPr lang="en-US" altLang="zh-CN" sz="1400" dirty="0"/>
                        <a:t>0.03%</a:t>
                      </a:r>
                      <a:endParaRPr lang="en-CH" sz="1400" dirty="0"/>
                    </a:p>
                  </a:txBody>
                  <a:tcPr anchor="ctr"/>
                </a:tc>
                <a:tc vMerge="1">
                  <a:txBody>
                    <a:bodyPr/>
                    <a:lstStyle/>
                    <a:p>
                      <a:pPr algn="ctr"/>
                      <a:endParaRPr lang="en-CH" sz="1400" dirty="0"/>
                    </a:p>
                  </a:txBody>
                  <a:tcPr/>
                </a:tc>
                <a:extLst>
                  <a:ext uri="{0D108BD9-81ED-4DB2-BD59-A6C34878D82A}">
                    <a16:rowId xmlns:a16="http://schemas.microsoft.com/office/drawing/2014/main" val="3054372237"/>
                  </a:ext>
                </a:extLst>
              </a:tr>
              <a:tr h="370840">
                <a:tc>
                  <a:txBody>
                    <a:bodyPr/>
                    <a:lstStyle/>
                    <a:p>
                      <a:pPr algn="l"/>
                      <a:r>
                        <a:rPr lang="en-CH" sz="1400" dirty="0"/>
                        <a:t>纵向分布测量分辨率</a:t>
                      </a:r>
                    </a:p>
                  </a:txBody>
                  <a:tcPr anchor="ctr">
                    <a:lnL w="12700" cap="flat" cmpd="sng" algn="ctr">
                      <a:noFill/>
                      <a:prstDash val="solid"/>
                      <a:round/>
                      <a:headEnd type="none" w="med" len="med"/>
                      <a:tailEnd type="none" w="med" len="med"/>
                    </a:lnL>
                  </a:tcPr>
                </a:tc>
                <a:tc>
                  <a:txBody>
                    <a:bodyPr/>
                    <a:lstStyle/>
                    <a:p>
                      <a:pPr algn="l"/>
                      <a:r>
                        <a:rPr lang="en-CH" sz="1400" dirty="0"/>
                        <a:t>优于</a:t>
                      </a:r>
                      <a:r>
                        <a:rPr lang="en-US" altLang="zh-CN" sz="1400" dirty="0"/>
                        <a:t>8</a:t>
                      </a:r>
                      <a:r>
                        <a:rPr lang="zh-CN" altLang="en-US" sz="1400" dirty="0"/>
                        <a:t> </a:t>
                      </a:r>
                      <a:r>
                        <a:rPr lang="en-US" altLang="zh-CN" sz="1400" dirty="0" err="1"/>
                        <a:t>ps</a:t>
                      </a:r>
                      <a:endParaRPr lang="en-CH" sz="1400" dirty="0"/>
                    </a:p>
                  </a:txBody>
                  <a:tcPr anchor="ctr"/>
                </a:tc>
                <a:tc vMerge="1">
                  <a:txBody>
                    <a:bodyPr/>
                    <a:lstStyle/>
                    <a:p>
                      <a:pPr algn="ctr"/>
                      <a:endParaRPr lang="en-CH" sz="1400" dirty="0"/>
                    </a:p>
                  </a:txBody>
                  <a:tcPr/>
                </a:tc>
                <a:extLst>
                  <a:ext uri="{0D108BD9-81ED-4DB2-BD59-A6C34878D82A}">
                    <a16:rowId xmlns:a16="http://schemas.microsoft.com/office/drawing/2014/main" val="2616112687"/>
                  </a:ext>
                </a:extLst>
              </a:tr>
              <a:tr h="370840">
                <a:tc>
                  <a:txBody>
                    <a:bodyPr/>
                    <a:lstStyle/>
                    <a:p>
                      <a:pPr algn="l"/>
                      <a:r>
                        <a:rPr lang="en-US" sz="1400" dirty="0" err="1"/>
                        <a:t>一维</a:t>
                      </a:r>
                      <a:r>
                        <a:rPr lang="en-US" altLang="zh-CN" sz="1400" dirty="0"/>
                        <a:t>&amp;</a:t>
                      </a:r>
                      <a:r>
                        <a:rPr lang="zh-CN" altLang="en-US" sz="1400" dirty="0"/>
                        <a:t>二维</a:t>
                      </a:r>
                      <a:r>
                        <a:rPr lang="en-US" sz="1400" dirty="0" err="1"/>
                        <a:t>分布测量动态范围</a:t>
                      </a:r>
                      <a:endParaRPr lang="en-CH" sz="1400" dirty="0"/>
                    </a:p>
                  </a:txBody>
                  <a:tcPr anchor="ctr">
                    <a:lnL w="12700" cap="flat" cmpd="sng" algn="ctr">
                      <a:noFill/>
                      <a:prstDash val="solid"/>
                      <a:round/>
                      <a:headEnd type="none" w="med" len="med"/>
                      <a:tailEnd type="none" w="med" len="med"/>
                    </a:lnL>
                  </a:tcPr>
                </a:tc>
                <a:tc>
                  <a:txBody>
                    <a:bodyPr/>
                    <a:lstStyle/>
                    <a:p>
                      <a:pPr algn="l"/>
                      <a:r>
                        <a:rPr lang="en-CH" sz="1400" dirty="0"/>
                        <a:t>优于</a:t>
                      </a:r>
                      <a:r>
                        <a:rPr lang="en-US" altLang="zh-CN" sz="1400" dirty="0"/>
                        <a:t>10</a:t>
                      </a:r>
                      <a:r>
                        <a:rPr lang="en-US" altLang="zh-CN" sz="1400" baseline="30000" dirty="0"/>
                        <a:t>2</a:t>
                      </a:r>
                      <a:endParaRPr lang="en-CH" sz="1400" baseline="30000" dirty="0"/>
                    </a:p>
                  </a:txBody>
                  <a:tcPr anchor="ctr"/>
                </a:tc>
                <a:tc vMerge="1">
                  <a:txBody>
                    <a:bodyPr/>
                    <a:lstStyle/>
                    <a:p>
                      <a:pPr algn="ctr"/>
                      <a:endParaRPr lang="en-CH" sz="1400" baseline="30000" dirty="0"/>
                    </a:p>
                  </a:txBody>
                  <a:tcPr/>
                </a:tc>
                <a:extLst>
                  <a:ext uri="{0D108BD9-81ED-4DB2-BD59-A6C34878D82A}">
                    <a16:rowId xmlns:a16="http://schemas.microsoft.com/office/drawing/2014/main" val="3943490557"/>
                  </a:ext>
                </a:extLst>
              </a:tr>
              <a:tr h="370840">
                <a:tc>
                  <a:txBody>
                    <a:bodyPr/>
                    <a:lstStyle/>
                    <a:p>
                      <a:pPr algn="l"/>
                      <a:r>
                        <a:rPr lang="en-CH" sz="1400" dirty="0"/>
                        <a:t>束流损失增加</a:t>
                      </a:r>
                    </a:p>
                  </a:txBody>
                  <a:tcPr anchor="ctr">
                    <a:lnL w="12700" cap="flat" cmpd="sng" algn="ctr">
                      <a:noFill/>
                      <a:prstDash val="solid"/>
                      <a:round/>
                      <a:headEnd type="none" w="med" len="med"/>
                      <a:tailEnd type="none" w="med" len="med"/>
                    </a:lnL>
                  </a:tcPr>
                </a:tc>
                <a:tc>
                  <a:txBody>
                    <a:bodyPr/>
                    <a:lstStyle/>
                    <a:p>
                      <a:pPr algn="l"/>
                      <a:r>
                        <a:rPr lang="zh-CN" altLang="en-CH" sz="1400" baseline="0" dirty="0"/>
                        <a:t>小于</a:t>
                      </a:r>
                      <a:r>
                        <a:rPr lang="en-US" altLang="zh-CN" sz="1400" baseline="0" dirty="0"/>
                        <a:t>10</a:t>
                      </a:r>
                      <a:r>
                        <a:rPr lang="en-US" altLang="zh-CN" sz="1400" baseline="30000" dirty="0"/>
                        <a:t>-5</a:t>
                      </a:r>
                      <a:endParaRPr lang="en-CH" sz="1400" baseline="30000" dirty="0"/>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sz="1400" dirty="0"/>
                    </a:p>
                  </a:txBody>
                  <a:tcPr anchor="ctr"/>
                </a:tc>
                <a:extLst>
                  <a:ext uri="{0D108BD9-81ED-4DB2-BD59-A6C34878D82A}">
                    <a16:rowId xmlns:a16="http://schemas.microsoft.com/office/drawing/2014/main" val="378151072"/>
                  </a:ext>
                </a:extLst>
              </a:tr>
            </a:tbl>
          </a:graphicData>
        </a:graphic>
      </p:graphicFrame>
    </p:spTree>
    <p:extLst>
      <p:ext uri="{BB962C8B-B14F-4D97-AF65-F5344CB8AC3E}">
        <p14:creationId xmlns:p14="http://schemas.microsoft.com/office/powerpoint/2010/main" val="414635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21EF2C-770E-C9F3-E2B7-0354C49E0EF0}"/>
              </a:ext>
            </a:extLst>
          </p:cNvPr>
          <p:cNvSpPr>
            <a:spLocks noGrp="1"/>
          </p:cNvSpPr>
          <p:nvPr>
            <p:ph idx="1"/>
          </p:nvPr>
        </p:nvSpPr>
        <p:spPr>
          <a:xfrm>
            <a:off x="407989" y="1268762"/>
            <a:ext cx="5832027" cy="1085310"/>
          </a:xfrm>
        </p:spPr>
        <p:txBody>
          <a:bodyPr/>
          <a:lstStyle/>
          <a:p>
            <a:r>
              <a:rPr lang="en-US" sz="1600" b="0" dirty="0"/>
              <a:t>课题组已有国产</a:t>
            </a:r>
            <a:r>
              <a:rPr lang="en-US" altLang="zh-CN" sz="1600" b="0" dirty="0"/>
              <a:t>1064</a:t>
            </a:r>
            <a:r>
              <a:rPr lang="zh-CN" altLang="en-US" sz="1600" b="0" dirty="0"/>
              <a:t> </a:t>
            </a:r>
            <a:r>
              <a:rPr lang="en-US" altLang="zh-CN" sz="1600" b="0" dirty="0"/>
              <a:t>nm</a:t>
            </a:r>
            <a:r>
              <a:rPr lang="zh-CN" altLang="en-US" sz="1600" b="0" dirty="0"/>
              <a:t>纳秒激光器</a:t>
            </a:r>
            <a:endParaRPr lang="en-US" altLang="zh-CN" sz="1600" b="0" dirty="0"/>
          </a:p>
          <a:p>
            <a:pPr lvl="1"/>
            <a:r>
              <a:rPr lang="en-CH" sz="1300" dirty="0"/>
              <a:t>激光参数符合本项目需求</a:t>
            </a:r>
          </a:p>
          <a:p>
            <a:pPr lvl="1"/>
            <a:r>
              <a:rPr lang="en-CH" sz="1300" b="0" dirty="0"/>
              <a:t>实验室内对激光器出口参数进行了确认</a:t>
            </a:r>
          </a:p>
        </p:txBody>
      </p:sp>
      <p:sp>
        <p:nvSpPr>
          <p:cNvPr id="3" name="Title 2">
            <a:extLst>
              <a:ext uri="{FF2B5EF4-FFF2-40B4-BE49-F238E27FC236}">
                <a16:creationId xmlns:a16="http://schemas.microsoft.com/office/drawing/2014/main" id="{C1F68FAC-C628-9FBA-EC31-BD98C19C8AD3}"/>
              </a:ext>
            </a:extLst>
          </p:cNvPr>
          <p:cNvSpPr>
            <a:spLocks noGrp="1"/>
          </p:cNvSpPr>
          <p:nvPr>
            <p:ph type="title"/>
          </p:nvPr>
        </p:nvSpPr>
        <p:spPr/>
        <p:txBody>
          <a:bodyPr/>
          <a:lstStyle/>
          <a:p>
            <a:r>
              <a:rPr lang="en-CH" dirty="0"/>
              <a:t>研究基础</a:t>
            </a:r>
            <a:r>
              <a:rPr lang="zh-CN" altLang="en-US" dirty="0"/>
              <a:t>（</a:t>
            </a:r>
            <a:r>
              <a:rPr lang="en-US" altLang="zh-CN" dirty="0"/>
              <a:t>1/2</a:t>
            </a:r>
            <a:r>
              <a:rPr lang="zh-CN" altLang="en-US" dirty="0"/>
              <a:t>）</a:t>
            </a:r>
            <a:endParaRPr lang="en-CH" dirty="0"/>
          </a:p>
        </p:txBody>
      </p:sp>
      <p:sp>
        <p:nvSpPr>
          <p:cNvPr id="4" name="Date Placeholder 3">
            <a:extLst>
              <a:ext uri="{FF2B5EF4-FFF2-40B4-BE49-F238E27FC236}">
                <a16:creationId xmlns:a16="http://schemas.microsoft.com/office/drawing/2014/main" id="{0EA57CAA-AA68-5C49-8D6E-20CE0AA0F3FF}"/>
              </a:ext>
            </a:extLst>
          </p:cNvPr>
          <p:cNvSpPr>
            <a:spLocks noGrp="1"/>
          </p:cNvSpPr>
          <p:nvPr>
            <p:ph type="dt" sz="half" idx="10"/>
          </p:nvPr>
        </p:nvSpPr>
        <p:spPr/>
        <p:txBody>
          <a:bodyPr/>
          <a:lstStyle/>
          <a:p>
            <a:fld id="{A904F7F7-5F5B-634D-A329-E73520168C15}" type="datetime1">
              <a:rPr lang="de-CH" smtClean="0"/>
              <a:t>03.01.24</a:t>
            </a:fld>
            <a:endParaRPr lang="en-US" dirty="0"/>
          </a:p>
        </p:txBody>
      </p:sp>
      <p:sp>
        <p:nvSpPr>
          <p:cNvPr id="5" name="Footer Placeholder 4">
            <a:extLst>
              <a:ext uri="{FF2B5EF4-FFF2-40B4-BE49-F238E27FC236}">
                <a16:creationId xmlns:a16="http://schemas.microsoft.com/office/drawing/2014/main" id="{E4FCC0CF-1630-6DDC-35B1-C3A62606F1D8}"/>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3B1A7F33-849E-6A8B-97B2-BF8590720102}"/>
              </a:ext>
            </a:extLst>
          </p:cNvPr>
          <p:cNvSpPr>
            <a:spLocks noGrp="1"/>
          </p:cNvSpPr>
          <p:nvPr>
            <p:ph type="sldNum" sz="quarter" idx="12"/>
          </p:nvPr>
        </p:nvSpPr>
        <p:spPr/>
        <p:txBody>
          <a:bodyPr/>
          <a:lstStyle/>
          <a:p>
            <a:fld id="{36B5EA5A-BC32-A742-B11B-8E7414D5B535}" type="slidenum">
              <a:rPr lang="en-US" smtClean="0"/>
              <a:pPr/>
              <a:t>13</a:t>
            </a:fld>
            <a:endParaRPr lang="en-US" dirty="0"/>
          </a:p>
        </p:txBody>
      </p:sp>
      <p:graphicFrame>
        <p:nvGraphicFramePr>
          <p:cNvPr id="26" name="对象 2">
            <a:extLst>
              <a:ext uri="{FF2B5EF4-FFF2-40B4-BE49-F238E27FC236}">
                <a16:creationId xmlns:a16="http://schemas.microsoft.com/office/drawing/2014/main" id="{F55D47D2-F8E9-C135-453A-6E4A2E8CF09E}"/>
              </a:ext>
            </a:extLst>
          </p:cNvPr>
          <p:cNvGraphicFramePr>
            <a:graphicFrameLocks noChangeAspect="1"/>
          </p:cNvGraphicFramePr>
          <p:nvPr>
            <p:extLst>
              <p:ext uri="{D42A27DB-BD31-4B8C-83A1-F6EECF244321}">
                <p14:modId xmlns:p14="http://schemas.microsoft.com/office/powerpoint/2010/main" val="2037725384"/>
              </p:ext>
            </p:extLst>
          </p:nvPr>
        </p:nvGraphicFramePr>
        <p:xfrm>
          <a:off x="6787359" y="4689137"/>
          <a:ext cx="1999773" cy="1530190"/>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3" name="对象 2"/>
                      <p:cNvPicPr/>
                      <p:nvPr/>
                    </p:nvPicPr>
                    <p:blipFill>
                      <a:blip r:embed="rId5"/>
                      <a:stretch>
                        <a:fillRect/>
                      </a:stretch>
                    </p:blipFill>
                    <p:spPr>
                      <a:xfrm>
                        <a:off x="6787359" y="4689137"/>
                        <a:ext cx="1999773" cy="1530190"/>
                      </a:xfrm>
                      <a:prstGeom prst="rect">
                        <a:avLst/>
                      </a:prstGeom>
                    </p:spPr>
                  </p:pic>
                </p:oleObj>
              </mc:Fallback>
            </mc:AlternateContent>
          </a:graphicData>
        </a:graphic>
      </p:graphicFrame>
      <p:pic>
        <p:nvPicPr>
          <p:cNvPr id="27" name="图片 11">
            <a:extLst>
              <a:ext uri="{FF2B5EF4-FFF2-40B4-BE49-F238E27FC236}">
                <a16:creationId xmlns:a16="http://schemas.microsoft.com/office/drawing/2014/main" id="{BF5E8CE7-D641-B91F-6D26-051E31794B89}"/>
              </a:ext>
            </a:extLst>
          </p:cNvPr>
          <p:cNvPicPr>
            <a:picLocks noChangeAspect="1"/>
          </p:cNvPicPr>
          <p:nvPr>
            <p:custDataLst>
              <p:tags r:id="rId1"/>
            </p:custDataLst>
          </p:nvPr>
        </p:nvPicPr>
        <p:blipFill>
          <a:blip r:embed="rId6"/>
          <a:stretch>
            <a:fillRect/>
          </a:stretch>
        </p:blipFill>
        <p:spPr>
          <a:xfrm>
            <a:off x="8960739" y="4646842"/>
            <a:ext cx="2228150" cy="1585994"/>
          </a:xfrm>
          <a:prstGeom prst="rect">
            <a:avLst/>
          </a:prstGeom>
        </p:spPr>
      </p:pic>
      <p:sp>
        <p:nvSpPr>
          <p:cNvPr id="28" name="TextBox 27">
            <a:extLst>
              <a:ext uri="{FF2B5EF4-FFF2-40B4-BE49-F238E27FC236}">
                <a16:creationId xmlns:a16="http://schemas.microsoft.com/office/drawing/2014/main" id="{93F590F7-BA48-49EF-9450-6E5A50499922}"/>
              </a:ext>
            </a:extLst>
          </p:cNvPr>
          <p:cNvSpPr txBox="1"/>
          <p:nvPr/>
        </p:nvSpPr>
        <p:spPr>
          <a:xfrm>
            <a:off x="8946920" y="4462176"/>
            <a:ext cx="2138366" cy="184666"/>
          </a:xfrm>
          <a:prstGeom prst="rect">
            <a:avLst/>
          </a:prstGeom>
          <a:noFill/>
        </p:spPr>
        <p:txBody>
          <a:bodyPr wrap="square" lIns="0" tIns="0" rIns="0" bIns="0" rtlCol="0">
            <a:spAutoFit/>
          </a:bodyPr>
          <a:lstStyle/>
          <a:p>
            <a:pPr algn="ctr"/>
            <a:r>
              <a:rPr lang="zh-CN" altLang="en-US" sz="1200" dirty="0"/>
              <a:t>指点稳定性测量</a:t>
            </a:r>
            <a:endParaRPr lang="en-CH" sz="1200" dirty="0"/>
          </a:p>
        </p:txBody>
      </p:sp>
      <p:sp>
        <p:nvSpPr>
          <p:cNvPr id="29" name="TextBox 28">
            <a:extLst>
              <a:ext uri="{FF2B5EF4-FFF2-40B4-BE49-F238E27FC236}">
                <a16:creationId xmlns:a16="http://schemas.microsoft.com/office/drawing/2014/main" id="{0D119472-C9A2-D80C-C255-74D8A49432D1}"/>
              </a:ext>
            </a:extLst>
          </p:cNvPr>
          <p:cNvSpPr txBox="1"/>
          <p:nvPr/>
        </p:nvSpPr>
        <p:spPr>
          <a:xfrm>
            <a:off x="6788401" y="4423884"/>
            <a:ext cx="2138366" cy="184666"/>
          </a:xfrm>
          <a:prstGeom prst="rect">
            <a:avLst/>
          </a:prstGeom>
          <a:noFill/>
        </p:spPr>
        <p:txBody>
          <a:bodyPr wrap="square" lIns="0" tIns="0" rIns="0" bIns="0" rtlCol="0">
            <a:spAutoFit/>
          </a:bodyPr>
          <a:lstStyle/>
          <a:p>
            <a:pPr algn="l"/>
            <a:r>
              <a:rPr lang="en-US" altLang="zh-CN" sz="1200" dirty="0"/>
              <a:t>M2</a:t>
            </a:r>
            <a:r>
              <a:rPr lang="zh-CN" altLang="en-US" sz="1200" dirty="0"/>
              <a:t>≈</a:t>
            </a:r>
            <a:r>
              <a:rPr lang="en-US" altLang="zh-CN" sz="1200" dirty="0"/>
              <a:t>8.5,</a:t>
            </a:r>
            <a:r>
              <a:rPr lang="zh-CN" altLang="en-US" sz="1200" dirty="0"/>
              <a:t> </a:t>
            </a:r>
            <a:r>
              <a:rPr lang="en-US" altLang="zh-CN" sz="1200" dirty="0"/>
              <a:t>d=0.1~0.3</a:t>
            </a:r>
            <a:r>
              <a:rPr lang="zh-CN" altLang="en-US" sz="1200" dirty="0"/>
              <a:t> </a:t>
            </a:r>
            <a:r>
              <a:rPr lang="en-US" altLang="zh-CN" sz="1200" dirty="0"/>
              <a:t>mm</a:t>
            </a:r>
            <a:r>
              <a:rPr lang="zh-CN" altLang="en-US" sz="1200" dirty="0"/>
              <a:t> </a:t>
            </a:r>
            <a:r>
              <a:rPr lang="en-US" altLang="zh-CN" sz="1200" dirty="0"/>
              <a:t>(±2</a:t>
            </a:r>
            <a:r>
              <a:rPr lang="zh-CN" altLang="en-US" sz="1200" dirty="0"/>
              <a:t> </a:t>
            </a:r>
            <a:r>
              <a:rPr lang="en-US" altLang="zh-CN" sz="1200" dirty="0"/>
              <a:t>mm)</a:t>
            </a:r>
            <a:r>
              <a:rPr lang="zh-CN" altLang="en-US" sz="1200" dirty="0"/>
              <a:t> </a:t>
            </a:r>
            <a:endParaRPr lang="en-CH" sz="1200" dirty="0"/>
          </a:p>
        </p:txBody>
      </p:sp>
      <p:pic>
        <p:nvPicPr>
          <p:cNvPr id="30" name="图片 2">
            <a:extLst>
              <a:ext uri="{FF2B5EF4-FFF2-40B4-BE49-F238E27FC236}">
                <a16:creationId xmlns:a16="http://schemas.microsoft.com/office/drawing/2014/main" id="{62D92E35-0686-2479-402F-6A21F2DB0F25}"/>
              </a:ext>
            </a:extLst>
          </p:cNvPr>
          <p:cNvPicPr>
            <a:picLocks noChangeAspect="1"/>
          </p:cNvPicPr>
          <p:nvPr/>
        </p:nvPicPr>
        <p:blipFill>
          <a:blip r:embed="rId7"/>
          <a:stretch>
            <a:fillRect/>
          </a:stretch>
        </p:blipFill>
        <p:spPr>
          <a:xfrm>
            <a:off x="941855" y="4647946"/>
            <a:ext cx="1912463" cy="1085309"/>
          </a:xfrm>
          <a:prstGeom prst="rect">
            <a:avLst/>
          </a:prstGeom>
        </p:spPr>
      </p:pic>
      <p:pic>
        <p:nvPicPr>
          <p:cNvPr id="31" name="Picture 2" descr="http://www.beamtech-laser.com/uploadfile/2023/0419/20230419103130623.jpg">
            <a:extLst>
              <a:ext uri="{FF2B5EF4-FFF2-40B4-BE49-F238E27FC236}">
                <a16:creationId xmlns:a16="http://schemas.microsoft.com/office/drawing/2014/main" id="{1EEC439E-8734-95A3-0E36-DB8E652D8B0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933" t="14767" r="14308" b="10032"/>
          <a:stretch/>
        </p:blipFill>
        <p:spPr bwMode="auto">
          <a:xfrm>
            <a:off x="778919" y="2808661"/>
            <a:ext cx="2075399" cy="1240678"/>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1">
            <a:extLst>
              <a:ext uri="{FF2B5EF4-FFF2-40B4-BE49-F238E27FC236}">
                <a16:creationId xmlns:a16="http://schemas.microsoft.com/office/drawing/2014/main" id="{3E18FD7E-1B05-54DD-9006-F0C43D04CF91}"/>
              </a:ext>
            </a:extLst>
          </p:cNvPr>
          <p:cNvSpPr/>
          <p:nvPr/>
        </p:nvSpPr>
        <p:spPr>
          <a:xfrm>
            <a:off x="3089755" y="2379469"/>
            <a:ext cx="2453817" cy="1815882"/>
          </a:xfrm>
          <a:prstGeom prst="rect">
            <a:avLst/>
          </a:prstGeom>
        </p:spPr>
        <p:txBody>
          <a:bodyPr wrap="square">
            <a:spAutoFit/>
          </a:bodyPr>
          <a:lstStyle/>
          <a:p>
            <a:r>
              <a:rPr lang="zh-CN" altLang="en-US" sz="1400" dirty="0">
                <a:solidFill>
                  <a:schemeClr val="tx2"/>
                </a:solidFill>
                <a:latin typeface="Arial" panose="020B0604020202020204" pitchFamily="34" charset="0"/>
                <a:cs typeface="Arial" panose="020B0604020202020204" pitchFamily="34" charset="0"/>
              </a:rPr>
              <a:t>激光器参数</a:t>
            </a:r>
            <a:endParaRPr lang="en-US" altLang="zh-CN" sz="1400" dirty="0">
              <a:solidFill>
                <a:schemeClr val="tx2"/>
              </a:solidFill>
              <a:latin typeface="Arial" panose="020B0604020202020204" pitchFamily="34" charset="0"/>
              <a:cs typeface="Arial" panose="020B0604020202020204" pitchFamily="34" charset="0"/>
            </a:endParaRP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输出波长：</a:t>
            </a:r>
            <a:r>
              <a:rPr lang="en-US" altLang="zh-CN" sz="1200" dirty="0">
                <a:solidFill>
                  <a:schemeClr val="tx2"/>
                </a:solidFill>
                <a:latin typeface="Arial" panose="020B0604020202020204" pitchFamily="34" charset="0"/>
                <a:cs typeface="Arial" panose="020B0604020202020204" pitchFamily="34" charset="0"/>
              </a:rPr>
              <a:t>1064nm</a:t>
            </a: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重复频率：</a:t>
            </a:r>
            <a:r>
              <a:rPr lang="en-US" altLang="zh-CN" sz="1200" dirty="0">
                <a:solidFill>
                  <a:schemeClr val="tx2"/>
                </a:solidFill>
                <a:latin typeface="Arial" panose="020B0604020202020204" pitchFamily="34" charset="0"/>
                <a:cs typeface="Arial" panose="020B0604020202020204" pitchFamily="34" charset="0"/>
              </a:rPr>
              <a:t>1-10 Hz</a:t>
            </a: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单脉冲能量：</a:t>
            </a:r>
            <a:r>
              <a:rPr lang="en-US" altLang="zh-CN" sz="1200" dirty="0">
                <a:solidFill>
                  <a:schemeClr val="tx2"/>
                </a:solidFill>
                <a:latin typeface="Arial" panose="020B0604020202020204" pitchFamily="34" charset="0"/>
                <a:cs typeface="Arial" panose="020B0604020202020204" pitchFamily="34" charset="0"/>
              </a:rPr>
              <a:t>~900 mJ</a:t>
            </a: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能量稳定性：</a:t>
            </a:r>
            <a:r>
              <a:rPr lang="en-US" altLang="zh-CN" sz="1200" dirty="0">
                <a:solidFill>
                  <a:schemeClr val="tx2"/>
                </a:solidFill>
                <a:latin typeface="Arial" panose="020B0604020202020204" pitchFamily="34" charset="0"/>
                <a:cs typeface="Arial" panose="020B0604020202020204" pitchFamily="34" charset="0"/>
              </a:rPr>
              <a:t>RMS ≤ 0.7%</a:t>
            </a: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脉冲宽度抖动：</a:t>
            </a:r>
            <a:r>
              <a:rPr lang="en-US" altLang="zh-CN" sz="1200" dirty="0">
                <a:solidFill>
                  <a:schemeClr val="tx2"/>
                </a:solidFill>
                <a:latin typeface="Arial" panose="020B0604020202020204" pitchFamily="34" charset="0"/>
                <a:cs typeface="Arial" panose="020B0604020202020204" pitchFamily="34" charset="0"/>
              </a:rPr>
              <a:t> ≤ 0.5 ns</a:t>
            </a: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发散角：</a:t>
            </a:r>
            <a:r>
              <a:rPr lang="en-US" altLang="zh-CN" sz="1200" dirty="0">
                <a:solidFill>
                  <a:schemeClr val="tx2"/>
                </a:solidFill>
                <a:latin typeface="Arial" panose="020B0604020202020204" pitchFamily="34" charset="0"/>
                <a:cs typeface="Arial" panose="020B0604020202020204" pitchFamily="34" charset="0"/>
              </a:rPr>
              <a:t> ≤ 0.6 mrad</a:t>
            </a: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指向稳定性：</a:t>
            </a:r>
            <a:r>
              <a:rPr lang="en-US" altLang="zh-CN" sz="1200" dirty="0">
                <a:solidFill>
                  <a:schemeClr val="tx2"/>
                </a:solidFill>
                <a:latin typeface="Arial" panose="020B0604020202020204" pitchFamily="34" charset="0"/>
                <a:cs typeface="Arial" panose="020B0604020202020204" pitchFamily="34" charset="0"/>
              </a:rPr>
              <a:t>≤ 30 </a:t>
            </a:r>
            <a:r>
              <a:rPr lang="el-GR" altLang="zh-CN" sz="1200" dirty="0">
                <a:solidFill>
                  <a:schemeClr val="tx2"/>
                </a:solidFill>
                <a:latin typeface="Arial" panose="020B0604020202020204" pitchFamily="34" charset="0"/>
                <a:cs typeface="Arial" panose="020B0604020202020204" pitchFamily="34" charset="0"/>
              </a:rPr>
              <a:t>μ</a:t>
            </a:r>
            <a:r>
              <a:rPr lang="en-US" altLang="zh-CN" sz="1200" dirty="0">
                <a:solidFill>
                  <a:schemeClr val="tx2"/>
                </a:solidFill>
                <a:latin typeface="Arial" panose="020B0604020202020204" pitchFamily="34" charset="0"/>
                <a:cs typeface="Arial" panose="020B0604020202020204" pitchFamily="34" charset="0"/>
              </a:rPr>
              <a:t>rad</a:t>
            </a:r>
          </a:p>
          <a:p>
            <a:pPr marL="285750" indent="-285750">
              <a:buFont typeface="Wingdings" pitchFamily="2" charset="2"/>
              <a:buChar char="§"/>
            </a:pPr>
            <a:r>
              <a:rPr lang="zh-CN" altLang="en-US" sz="1200" dirty="0">
                <a:solidFill>
                  <a:schemeClr val="tx2"/>
                </a:solidFill>
                <a:latin typeface="Arial" panose="020B0604020202020204" pitchFamily="34" charset="0"/>
                <a:cs typeface="Arial" panose="020B0604020202020204" pitchFamily="34" charset="0"/>
              </a:rPr>
              <a:t>偏振：水平</a:t>
            </a:r>
            <a:endParaRPr lang="en-US" altLang="zh-CN" sz="1200" dirty="0">
              <a:solidFill>
                <a:schemeClr val="tx2"/>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43D5137-8101-E672-773E-718AEEE738DB}"/>
              </a:ext>
            </a:extLst>
          </p:cNvPr>
          <p:cNvSpPr txBox="1"/>
          <p:nvPr/>
        </p:nvSpPr>
        <p:spPr>
          <a:xfrm>
            <a:off x="1115636" y="4393598"/>
            <a:ext cx="1619870" cy="184666"/>
          </a:xfrm>
          <a:prstGeom prst="rect">
            <a:avLst/>
          </a:prstGeom>
          <a:noFill/>
        </p:spPr>
        <p:txBody>
          <a:bodyPr wrap="square" lIns="0" tIns="0" rIns="0" bIns="0" rtlCol="0">
            <a:spAutoFit/>
          </a:bodyPr>
          <a:lstStyle/>
          <a:p>
            <a:pPr algn="ctr"/>
            <a:r>
              <a:rPr lang="en-CH" sz="1200" dirty="0"/>
              <a:t>平顶光强分布</a:t>
            </a:r>
          </a:p>
        </p:txBody>
      </p:sp>
      <p:pic>
        <p:nvPicPr>
          <p:cNvPr id="40" name="Picture 39">
            <a:extLst>
              <a:ext uri="{FF2B5EF4-FFF2-40B4-BE49-F238E27FC236}">
                <a16:creationId xmlns:a16="http://schemas.microsoft.com/office/drawing/2014/main" id="{8866111B-B9A5-348E-A61C-442055FDB119}"/>
              </a:ext>
            </a:extLst>
          </p:cNvPr>
          <p:cNvPicPr>
            <a:picLocks noChangeAspect="1"/>
          </p:cNvPicPr>
          <p:nvPr/>
        </p:nvPicPr>
        <p:blipFill>
          <a:blip r:embed="rId9"/>
          <a:stretch>
            <a:fillRect/>
          </a:stretch>
        </p:blipFill>
        <p:spPr>
          <a:xfrm>
            <a:off x="3138651" y="4485931"/>
            <a:ext cx="2065926" cy="1409337"/>
          </a:xfrm>
          <a:prstGeom prst="rect">
            <a:avLst/>
          </a:prstGeom>
        </p:spPr>
      </p:pic>
      <p:sp>
        <p:nvSpPr>
          <p:cNvPr id="41" name="Content Placeholder 1">
            <a:extLst>
              <a:ext uri="{FF2B5EF4-FFF2-40B4-BE49-F238E27FC236}">
                <a16:creationId xmlns:a16="http://schemas.microsoft.com/office/drawing/2014/main" id="{5CB6F007-2EB5-043E-7570-F52E0E385E4F}"/>
              </a:ext>
            </a:extLst>
          </p:cNvPr>
          <p:cNvSpPr txBox="1">
            <a:spLocks/>
          </p:cNvSpPr>
          <p:nvPr/>
        </p:nvSpPr>
        <p:spPr>
          <a:xfrm>
            <a:off x="6095998" y="1262795"/>
            <a:ext cx="5832027" cy="941854"/>
          </a:xfrm>
          <a:prstGeom prst="rect">
            <a:avLst/>
          </a:prstGeom>
        </p:spPr>
        <p:txBody>
          <a:bodyPr vert="horz" lIns="0" tIns="0" rIns="0" bIns="0" rtlCol="0">
            <a:noAutofit/>
          </a:bodyPr>
          <a:lstStyle>
            <a:lvl1pPr marL="288000" indent="-288000" algn="l" defTabSz="914400" rtl="0" eaLnBrk="1" latinLnBrk="0" hangingPunct="1">
              <a:lnSpc>
                <a:spcPct val="90000"/>
              </a:lnSpc>
              <a:spcBef>
                <a:spcPts val="500"/>
              </a:spcBef>
              <a:spcAft>
                <a:spcPts val="2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540000" indent="-252000" algn="l" defTabSz="914400" rtl="0" eaLnBrk="1" latinLnBrk="0" hangingPunct="1">
              <a:lnSpc>
                <a:spcPct val="100000"/>
              </a:lnSpc>
              <a:spcBef>
                <a:spcPts val="500"/>
              </a:spcBef>
              <a:spcAft>
                <a:spcPts val="2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28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080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H" sz="1600" b="0" dirty="0"/>
              <a:t>长距离激光传输方案实验室验证</a:t>
            </a:r>
          </a:p>
          <a:p>
            <a:pPr lvl="1"/>
            <a:r>
              <a:rPr lang="en-US" altLang="zh-CN" sz="1300" dirty="0"/>
              <a:t>3~4</a:t>
            </a:r>
            <a:r>
              <a:rPr lang="zh-CN" altLang="en-US" sz="1300" dirty="0"/>
              <a:t>倍扩束、</a:t>
            </a:r>
            <a:r>
              <a:rPr lang="en-US" altLang="zh-CN" sz="1300" dirty="0"/>
              <a:t>3</a:t>
            </a:r>
            <a:r>
              <a:rPr lang="zh-CN" altLang="en-US" sz="1300" dirty="0"/>
              <a:t>英寸镜片传光</a:t>
            </a:r>
            <a:endParaRPr lang="en-US" altLang="zh-CN" sz="1300" dirty="0"/>
          </a:p>
          <a:p>
            <a:pPr lvl="1"/>
            <a:r>
              <a:rPr lang="zh-CN" altLang="en-US" sz="1300" dirty="0"/>
              <a:t>传输效率</a:t>
            </a:r>
            <a:r>
              <a:rPr lang="en-US" altLang="zh-CN" sz="1300" dirty="0"/>
              <a:t>&gt;80%@40</a:t>
            </a:r>
            <a:r>
              <a:rPr lang="zh-CN" altLang="en-US" sz="1300" dirty="0"/>
              <a:t> </a:t>
            </a:r>
            <a:r>
              <a:rPr lang="en-US" altLang="zh-CN" sz="1300" dirty="0"/>
              <a:t>m</a:t>
            </a:r>
            <a:r>
              <a:rPr lang="zh-CN" altLang="en-US" sz="1300" dirty="0"/>
              <a:t>、焦斑尺寸</a:t>
            </a:r>
            <a:r>
              <a:rPr lang="en-US" altLang="zh-CN" sz="1300" dirty="0"/>
              <a:t>&lt;0.1</a:t>
            </a:r>
            <a:r>
              <a:rPr lang="zh-CN" altLang="en-US" sz="1300" dirty="0"/>
              <a:t> </a:t>
            </a:r>
            <a:r>
              <a:rPr lang="en-US" altLang="zh-CN" sz="1300" dirty="0"/>
              <a:t>mm</a:t>
            </a:r>
            <a:r>
              <a:rPr lang="zh-CN" altLang="en-US" sz="1300" dirty="0"/>
              <a:t>、指点稳定性</a:t>
            </a:r>
            <a:r>
              <a:rPr lang="en-US" altLang="zh-CN" sz="1300" dirty="0"/>
              <a:t>&lt;</a:t>
            </a:r>
            <a:r>
              <a:rPr lang="en-US" altLang="zh-CN" sz="1400" dirty="0"/>
              <a:t>20</a:t>
            </a:r>
            <a:r>
              <a:rPr lang="zh-CN" altLang="en-US" sz="1400" dirty="0"/>
              <a:t> </a:t>
            </a:r>
            <a:r>
              <a:rPr lang="el-GR" altLang="zh-CN" sz="1400" dirty="0"/>
              <a:t>μ</a:t>
            </a:r>
            <a:r>
              <a:rPr lang="en-US" altLang="zh-CN" sz="1400" dirty="0"/>
              <a:t>m</a:t>
            </a:r>
          </a:p>
        </p:txBody>
      </p:sp>
      <p:pic>
        <p:nvPicPr>
          <p:cNvPr id="43" name="Picture 42" descr="A black and pink background with two lines&#10;&#10;Description automatically generated">
            <a:extLst>
              <a:ext uri="{FF2B5EF4-FFF2-40B4-BE49-F238E27FC236}">
                <a16:creationId xmlns:a16="http://schemas.microsoft.com/office/drawing/2014/main" id="{7D5D4FE8-3CF2-E07A-E963-2B90D3695C27}"/>
              </a:ext>
            </a:extLst>
          </p:cNvPr>
          <p:cNvPicPr>
            <a:picLocks noChangeAspect="1"/>
          </p:cNvPicPr>
          <p:nvPr/>
        </p:nvPicPr>
        <p:blipFill>
          <a:blip r:embed="rId10"/>
          <a:stretch>
            <a:fillRect/>
          </a:stretch>
        </p:blipFill>
        <p:spPr>
          <a:xfrm>
            <a:off x="6789485" y="2472398"/>
            <a:ext cx="4399403" cy="1690975"/>
          </a:xfrm>
          <a:prstGeom prst="rect">
            <a:avLst/>
          </a:prstGeom>
        </p:spPr>
      </p:pic>
      <p:cxnSp>
        <p:nvCxnSpPr>
          <p:cNvPr id="45" name="Straight Arrow Connector 44">
            <a:extLst>
              <a:ext uri="{FF2B5EF4-FFF2-40B4-BE49-F238E27FC236}">
                <a16:creationId xmlns:a16="http://schemas.microsoft.com/office/drawing/2014/main" id="{BAD1E300-2AC6-268D-1AE4-A3D2F5871346}"/>
              </a:ext>
            </a:extLst>
          </p:cNvPr>
          <p:cNvCxnSpPr/>
          <p:nvPr/>
        </p:nvCxnSpPr>
        <p:spPr>
          <a:xfrm>
            <a:off x="7896200" y="2924944"/>
            <a:ext cx="2304256"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05091A0-0F71-348F-B22F-7D708CDA43A7}"/>
              </a:ext>
            </a:extLst>
          </p:cNvPr>
          <p:cNvSpPr txBox="1"/>
          <p:nvPr/>
        </p:nvSpPr>
        <p:spPr>
          <a:xfrm>
            <a:off x="8544272" y="2664433"/>
            <a:ext cx="1080120" cy="215444"/>
          </a:xfrm>
          <a:prstGeom prst="rect">
            <a:avLst/>
          </a:prstGeom>
          <a:noFill/>
        </p:spPr>
        <p:txBody>
          <a:bodyPr wrap="square" lIns="0" tIns="0" rIns="0" bIns="0" rtlCol="0">
            <a:spAutoFit/>
          </a:bodyPr>
          <a:lstStyle/>
          <a:p>
            <a:pPr algn="ctr"/>
            <a:r>
              <a:rPr lang="en-US" altLang="zh-CN" sz="1400" dirty="0">
                <a:solidFill>
                  <a:srgbClr val="FF0000"/>
                </a:solidFill>
              </a:rPr>
              <a:t>~20</a:t>
            </a:r>
            <a:r>
              <a:rPr lang="zh-CN" altLang="en-US" sz="1400" dirty="0">
                <a:solidFill>
                  <a:srgbClr val="FF0000"/>
                </a:solidFill>
              </a:rPr>
              <a:t> </a:t>
            </a:r>
            <a:r>
              <a:rPr lang="en-US" altLang="zh-CN" sz="1400" dirty="0">
                <a:solidFill>
                  <a:srgbClr val="FF0000"/>
                </a:solidFill>
              </a:rPr>
              <a:t>m</a:t>
            </a:r>
            <a:endParaRPr lang="en-CH" sz="1400" dirty="0">
              <a:solidFill>
                <a:srgbClr val="FF0000"/>
              </a:solidFill>
            </a:endParaRPr>
          </a:p>
        </p:txBody>
      </p:sp>
    </p:spTree>
    <p:extLst>
      <p:ext uri="{BB962C8B-B14F-4D97-AF65-F5344CB8AC3E}">
        <p14:creationId xmlns:p14="http://schemas.microsoft.com/office/powerpoint/2010/main" val="419467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21EF2C-770E-C9F3-E2B7-0354C49E0EF0}"/>
              </a:ext>
            </a:extLst>
          </p:cNvPr>
          <p:cNvSpPr>
            <a:spLocks noGrp="1"/>
          </p:cNvSpPr>
          <p:nvPr>
            <p:ph idx="1"/>
          </p:nvPr>
        </p:nvSpPr>
        <p:spPr>
          <a:xfrm>
            <a:off x="407989" y="1268761"/>
            <a:ext cx="5183955" cy="1194143"/>
          </a:xfrm>
        </p:spPr>
        <p:txBody>
          <a:bodyPr/>
          <a:lstStyle/>
          <a:p>
            <a:r>
              <a:rPr lang="zh-CN" altLang="en-US" sz="1600" b="0" dirty="0"/>
              <a:t>散裂二期</a:t>
            </a:r>
            <a:r>
              <a:rPr lang="en-US" altLang="zh-CN" sz="1600" b="0" dirty="0"/>
              <a:t>RF</a:t>
            </a:r>
            <a:r>
              <a:rPr lang="zh-CN" altLang="en-US" sz="1600" b="0" dirty="0"/>
              <a:t>偏转腔预研</a:t>
            </a:r>
            <a:endParaRPr lang="en-US" altLang="zh-CN" sz="1600" b="0" dirty="0"/>
          </a:p>
          <a:p>
            <a:pPr lvl="1"/>
            <a:r>
              <a:rPr lang="en-US" sz="1300" dirty="0"/>
              <a:t>在加速器中心</a:t>
            </a:r>
            <a:r>
              <a:rPr lang="en-US" altLang="zh-CN" sz="1300" dirty="0"/>
              <a:t>325</a:t>
            </a:r>
            <a:r>
              <a:rPr lang="zh-CN" altLang="en-US" sz="1300" dirty="0"/>
              <a:t> </a:t>
            </a:r>
            <a:r>
              <a:rPr lang="en-US" altLang="zh-CN" sz="1300" dirty="0"/>
              <a:t>MHz</a:t>
            </a:r>
            <a:r>
              <a:rPr lang="zh-CN" altLang="en-US" sz="1300" dirty="0"/>
              <a:t> </a:t>
            </a:r>
            <a:r>
              <a:rPr lang="el-GR" altLang="zh-CN" sz="1300" dirty="0"/>
              <a:t>λ</a:t>
            </a:r>
            <a:r>
              <a:rPr lang="en-US" altLang="zh-CN" sz="1300" dirty="0"/>
              <a:t>/2</a:t>
            </a:r>
            <a:r>
              <a:rPr lang="zh-CN" altLang="en-US" sz="1300" dirty="0"/>
              <a:t>偏转腔样腔进行参数复测</a:t>
            </a:r>
            <a:endParaRPr lang="en-US" altLang="zh-CN" sz="1300" dirty="0"/>
          </a:p>
          <a:p>
            <a:pPr lvl="1"/>
            <a:r>
              <a:rPr lang="zh-CN" altLang="en-US" sz="1300" dirty="0"/>
              <a:t>完成了散裂二期所需的</a:t>
            </a:r>
            <a:r>
              <a:rPr lang="en-US" altLang="zh-CN" sz="1300" dirty="0"/>
              <a:t>324</a:t>
            </a:r>
            <a:r>
              <a:rPr lang="zh-CN" altLang="en-US" sz="1300" dirty="0"/>
              <a:t> </a:t>
            </a:r>
            <a:r>
              <a:rPr lang="en-US" altLang="zh-CN" sz="1300" dirty="0"/>
              <a:t>MHz</a:t>
            </a:r>
            <a:r>
              <a:rPr lang="zh-CN" altLang="en-US" sz="1300" dirty="0"/>
              <a:t> </a:t>
            </a:r>
            <a:r>
              <a:rPr lang="el-GR" altLang="zh-CN" sz="1300" dirty="0"/>
              <a:t>λ</a:t>
            </a:r>
            <a:r>
              <a:rPr lang="en-US" altLang="zh-CN" sz="1300" dirty="0"/>
              <a:t>/2</a:t>
            </a:r>
            <a:r>
              <a:rPr lang="zh-CN" altLang="en-US" sz="1300" dirty="0"/>
              <a:t>偏转腔物理设计（迭代中）</a:t>
            </a:r>
            <a:endParaRPr lang="en-US" altLang="zh-CN" sz="1300" dirty="0"/>
          </a:p>
          <a:p>
            <a:pPr lvl="1"/>
            <a:r>
              <a:rPr lang="zh-CN" altLang="en-US" sz="1300" dirty="0"/>
              <a:t>正在搭建</a:t>
            </a:r>
            <a:r>
              <a:rPr lang="en-US" altLang="zh-CN" sz="1300" dirty="0"/>
              <a:t>RF</a:t>
            </a:r>
            <a:r>
              <a:rPr lang="zh-CN" altLang="en-US" sz="1300" dirty="0"/>
              <a:t>偏转腔实验室测试平台</a:t>
            </a:r>
            <a:endParaRPr lang="en-US" altLang="zh-CN" sz="1300" dirty="0"/>
          </a:p>
        </p:txBody>
      </p:sp>
      <p:sp>
        <p:nvSpPr>
          <p:cNvPr id="3" name="Title 2">
            <a:extLst>
              <a:ext uri="{FF2B5EF4-FFF2-40B4-BE49-F238E27FC236}">
                <a16:creationId xmlns:a16="http://schemas.microsoft.com/office/drawing/2014/main" id="{C1F68FAC-C628-9FBA-EC31-BD98C19C8AD3}"/>
              </a:ext>
            </a:extLst>
          </p:cNvPr>
          <p:cNvSpPr>
            <a:spLocks noGrp="1"/>
          </p:cNvSpPr>
          <p:nvPr>
            <p:ph type="title"/>
          </p:nvPr>
        </p:nvSpPr>
        <p:spPr/>
        <p:txBody>
          <a:bodyPr/>
          <a:lstStyle/>
          <a:p>
            <a:r>
              <a:rPr lang="en-CH" dirty="0"/>
              <a:t>研究基础</a:t>
            </a:r>
            <a:r>
              <a:rPr lang="zh-CN" altLang="en-US" dirty="0"/>
              <a:t>（</a:t>
            </a:r>
            <a:r>
              <a:rPr lang="en-US" altLang="zh-CN" dirty="0"/>
              <a:t>2/2</a:t>
            </a:r>
            <a:r>
              <a:rPr lang="zh-CN" altLang="en-US" dirty="0"/>
              <a:t>）</a:t>
            </a:r>
            <a:endParaRPr lang="en-CH" dirty="0"/>
          </a:p>
        </p:txBody>
      </p:sp>
      <p:sp>
        <p:nvSpPr>
          <p:cNvPr id="4" name="Date Placeholder 3">
            <a:extLst>
              <a:ext uri="{FF2B5EF4-FFF2-40B4-BE49-F238E27FC236}">
                <a16:creationId xmlns:a16="http://schemas.microsoft.com/office/drawing/2014/main" id="{0EA57CAA-AA68-5C49-8D6E-20CE0AA0F3FF}"/>
              </a:ext>
            </a:extLst>
          </p:cNvPr>
          <p:cNvSpPr>
            <a:spLocks noGrp="1"/>
          </p:cNvSpPr>
          <p:nvPr>
            <p:ph type="dt" sz="half" idx="10"/>
          </p:nvPr>
        </p:nvSpPr>
        <p:spPr/>
        <p:txBody>
          <a:bodyPr/>
          <a:lstStyle/>
          <a:p>
            <a:fld id="{EAAD8411-0851-F549-98A7-4D96C1A71741}" type="datetime1">
              <a:rPr lang="de-CH" smtClean="0"/>
              <a:t>03.01.24</a:t>
            </a:fld>
            <a:endParaRPr lang="en-US" dirty="0"/>
          </a:p>
        </p:txBody>
      </p:sp>
      <p:sp>
        <p:nvSpPr>
          <p:cNvPr id="5" name="Footer Placeholder 4">
            <a:extLst>
              <a:ext uri="{FF2B5EF4-FFF2-40B4-BE49-F238E27FC236}">
                <a16:creationId xmlns:a16="http://schemas.microsoft.com/office/drawing/2014/main" id="{E4FCC0CF-1630-6DDC-35B1-C3A62606F1D8}"/>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3B1A7F33-849E-6A8B-97B2-BF8590720102}"/>
              </a:ext>
            </a:extLst>
          </p:cNvPr>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7" name="图 1">
            <a:extLst>
              <a:ext uri="{FF2B5EF4-FFF2-40B4-BE49-F238E27FC236}">
                <a16:creationId xmlns:a16="http://schemas.microsoft.com/office/drawing/2014/main" id="{B8B925E3-A657-A02A-792D-53D3BC1481CD}"/>
              </a:ext>
            </a:extLst>
          </p:cNvPr>
          <p:cNvPicPr/>
          <p:nvPr/>
        </p:nvPicPr>
        <p:blipFill rotWithShape="1">
          <a:blip r:embed="rId2" cstate="print">
            <a:extLst>
              <a:ext uri="{28A0092B-C50C-407E-A947-70E740481C1C}">
                <a14:useLocalDpi xmlns:a14="http://schemas.microsoft.com/office/drawing/2010/main" val="0"/>
              </a:ext>
            </a:extLst>
          </a:blip>
          <a:srcRect t="10910" b="10351"/>
          <a:stretch/>
        </p:blipFill>
        <p:spPr bwMode="auto">
          <a:xfrm>
            <a:off x="914446" y="3971587"/>
            <a:ext cx="1498999" cy="918651"/>
          </a:xfrm>
          <a:prstGeom prst="rect">
            <a:avLst/>
          </a:prstGeom>
          <a:noFill/>
          <a:ln w="254000" cap="rnd">
            <a:noFill/>
          </a:ln>
          <a:effectLst/>
        </p:spPr>
      </p:pic>
      <p:pic>
        <p:nvPicPr>
          <p:cNvPr id="8" name="图片 3">
            <a:extLst>
              <a:ext uri="{FF2B5EF4-FFF2-40B4-BE49-F238E27FC236}">
                <a16:creationId xmlns:a16="http://schemas.microsoft.com/office/drawing/2014/main" id="{66111AA0-4ADC-0237-7AA5-46C03D636E98}"/>
              </a:ext>
            </a:extLst>
          </p:cNvPr>
          <p:cNvPicPr>
            <a:picLocks noChangeAspect="1"/>
          </p:cNvPicPr>
          <p:nvPr/>
        </p:nvPicPr>
        <p:blipFill>
          <a:blip r:embed="rId3"/>
          <a:stretch>
            <a:fillRect/>
          </a:stretch>
        </p:blipFill>
        <p:spPr>
          <a:xfrm>
            <a:off x="919808" y="5223734"/>
            <a:ext cx="1463288" cy="1099598"/>
          </a:xfrm>
          <a:prstGeom prst="rect">
            <a:avLst/>
          </a:prstGeom>
        </p:spPr>
      </p:pic>
      <p:grpSp>
        <p:nvGrpSpPr>
          <p:cNvPr id="17" name="Group 16">
            <a:extLst>
              <a:ext uri="{FF2B5EF4-FFF2-40B4-BE49-F238E27FC236}">
                <a16:creationId xmlns:a16="http://schemas.microsoft.com/office/drawing/2014/main" id="{9A50D0F3-C6B8-9FBB-1B57-D01564B18D92}"/>
              </a:ext>
            </a:extLst>
          </p:cNvPr>
          <p:cNvGrpSpPr/>
          <p:nvPr/>
        </p:nvGrpSpPr>
        <p:grpSpPr>
          <a:xfrm>
            <a:off x="2603349" y="4213604"/>
            <a:ext cx="2869951" cy="1656184"/>
            <a:chOff x="6865460" y="1287994"/>
            <a:chExt cx="2869951" cy="1656184"/>
          </a:xfrm>
        </p:grpSpPr>
        <p:pic>
          <p:nvPicPr>
            <p:cNvPr id="11" name="图片 19">
              <a:extLst>
                <a:ext uri="{FF2B5EF4-FFF2-40B4-BE49-F238E27FC236}">
                  <a16:creationId xmlns:a16="http://schemas.microsoft.com/office/drawing/2014/main" id="{83DF8D2C-8772-8DAA-3797-FB1D6D1973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238"/>
            <a:stretch/>
          </p:blipFill>
          <p:spPr>
            <a:xfrm>
              <a:off x="6894573" y="1287994"/>
              <a:ext cx="2369779" cy="1656184"/>
            </a:xfrm>
            <a:prstGeom prst="rect">
              <a:avLst/>
            </a:prstGeom>
          </p:spPr>
        </p:pic>
        <p:sp>
          <p:nvSpPr>
            <p:cNvPr id="12" name="文本框 3">
              <a:extLst>
                <a:ext uri="{FF2B5EF4-FFF2-40B4-BE49-F238E27FC236}">
                  <a16:creationId xmlns:a16="http://schemas.microsoft.com/office/drawing/2014/main" id="{4A60D92D-6E32-E73B-F283-7BD18F45DC8D}"/>
                </a:ext>
              </a:extLst>
            </p:cNvPr>
            <p:cNvSpPr txBox="1"/>
            <p:nvPr/>
          </p:nvSpPr>
          <p:spPr>
            <a:xfrm>
              <a:off x="8856119" y="1714382"/>
              <a:ext cx="59503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zh-CN"/>
              </a:defPPr>
              <a:lvl1pPr eaLnBrk="0" fontAlgn="base" hangingPunct="0">
                <a:spcBef>
                  <a:spcPct val="0"/>
                </a:spcBef>
                <a:spcAft>
                  <a:spcPct val="0"/>
                </a:spcAft>
                <a:defRPr sz="800" b="1">
                  <a:latin typeface="等线" panose="02010600030101010101" pitchFamily="2" charset="-122"/>
                  <a:ea typeface="等线" panose="02010600030101010101" pitchFamily="2" charset="-122"/>
                  <a:cs typeface="Times New Roman" panose="02020603050405020304" pitchFamily="18" charset="0"/>
                </a:defRPr>
              </a:lvl1pPr>
            </a:lstStyle>
            <a:p>
              <a:r>
                <a:rPr lang="zh-CN" altLang="en-US" dirty="0"/>
                <a:t>偏转磁铁</a:t>
              </a:r>
            </a:p>
          </p:txBody>
        </p:sp>
        <p:sp>
          <p:nvSpPr>
            <p:cNvPr id="13" name="文本框 18">
              <a:extLst>
                <a:ext uri="{FF2B5EF4-FFF2-40B4-BE49-F238E27FC236}">
                  <a16:creationId xmlns:a16="http://schemas.microsoft.com/office/drawing/2014/main" id="{67436BF5-56FD-D2F8-E99D-2BCD2E016D33}"/>
                </a:ext>
              </a:extLst>
            </p:cNvPr>
            <p:cNvSpPr txBox="1"/>
            <p:nvPr/>
          </p:nvSpPr>
          <p:spPr>
            <a:xfrm>
              <a:off x="8935780" y="2356418"/>
              <a:ext cx="799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zh-CN"/>
              </a:defPPr>
              <a:lvl1pPr eaLnBrk="0" fontAlgn="base" hangingPunct="0">
                <a:spcBef>
                  <a:spcPct val="0"/>
                </a:spcBef>
                <a:spcAft>
                  <a:spcPct val="0"/>
                </a:spcAft>
                <a:defRPr sz="800" b="1">
                  <a:latin typeface="等线" panose="02010600030101010101" pitchFamily="2" charset="-122"/>
                  <a:ea typeface="等线" panose="02010600030101010101" pitchFamily="2" charset="-122"/>
                  <a:cs typeface="Times New Roman" panose="02020603050405020304" pitchFamily="18" charset="0"/>
                </a:defRPr>
              </a:lvl1pPr>
            </a:lstStyle>
            <a:p>
              <a:r>
                <a:rPr lang="en-US" altLang="zh-CN" dirty="0"/>
                <a:t>MCP+</a:t>
              </a:r>
              <a:r>
                <a:rPr lang="zh-CN" altLang="en-US" dirty="0"/>
                <a:t>荧光屏</a:t>
              </a:r>
              <a:r>
                <a:rPr lang="en-US" altLang="zh-CN" dirty="0"/>
                <a:t>+CCD</a:t>
              </a:r>
              <a:r>
                <a:rPr lang="zh-CN" altLang="en-US" dirty="0"/>
                <a:t>相机</a:t>
              </a:r>
            </a:p>
          </p:txBody>
        </p:sp>
        <p:sp>
          <p:nvSpPr>
            <p:cNvPr id="14" name="文本框 20">
              <a:extLst>
                <a:ext uri="{FF2B5EF4-FFF2-40B4-BE49-F238E27FC236}">
                  <a16:creationId xmlns:a16="http://schemas.microsoft.com/office/drawing/2014/main" id="{0EF57422-5EAC-CF81-5A30-861AEECE73D4}"/>
                </a:ext>
              </a:extLst>
            </p:cNvPr>
            <p:cNvSpPr txBox="1"/>
            <p:nvPr/>
          </p:nvSpPr>
          <p:spPr>
            <a:xfrm>
              <a:off x="8064906" y="1606660"/>
              <a:ext cx="50502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zh-CN"/>
              </a:defPPr>
              <a:lvl1pPr eaLnBrk="0" fontAlgn="base" hangingPunct="0">
                <a:spcBef>
                  <a:spcPct val="0"/>
                </a:spcBef>
                <a:spcAft>
                  <a:spcPct val="0"/>
                </a:spcAft>
                <a:defRPr sz="800" b="1">
                  <a:latin typeface="等线" panose="02010600030101010101" pitchFamily="2" charset="-122"/>
                  <a:ea typeface="等线" panose="02010600030101010101" pitchFamily="2" charset="-122"/>
                  <a:cs typeface="Times New Roman" panose="02020603050405020304" pitchFamily="18" charset="0"/>
                </a:defRPr>
              </a:lvl1pPr>
            </a:lstStyle>
            <a:p>
              <a:r>
                <a:rPr lang="zh-CN" altLang="en-US" dirty="0"/>
                <a:t>校正子</a:t>
              </a:r>
            </a:p>
          </p:txBody>
        </p:sp>
        <p:sp>
          <p:nvSpPr>
            <p:cNvPr id="15" name="文本框 21">
              <a:extLst>
                <a:ext uri="{FF2B5EF4-FFF2-40B4-BE49-F238E27FC236}">
                  <a16:creationId xmlns:a16="http://schemas.microsoft.com/office/drawing/2014/main" id="{66FF250A-950C-842B-7C83-253C28871706}"/>
                </a:ext>
              </a:extLst>
            </p:cNvPr>
            <p:cNvSpPr txBox="1"/>
            <p:nvPr/>
          </p:nvSpPr>
          <p:spPr>
            <a:xfrm>
              <a:off x="7301147" y="1498938"/>
              <a:ext cx="7996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zh-CN"/>
              </a:defPPr>
              <a:lvl1pPr eaLnBrk="0" fontAlgn="base" hangingPunct="0">
                <a:spcBef>
                  <a:spcPct val="0"/>
                </a:spcBef>
                <a:spcAft>
                  <a:spcPct val="0"/>
                </a:spcAft>
                <a:defRPr sz="800" b="1">
                  <a:latin typeface="等线" panose="02010600030101010101" pitchFamily="2" charset="-122"/>
                  <a:ea typeface="等线" panose="02010600030101010101" pitchFamily="2" charset="-122"/>
                  <a:cs typeface="Times New Roman" panose="02020603050405020304" pitchFamily="18" charset="0"/>
                </a:defRPr>
              </a:lvl1pPr>
            </a:lstStyle>
            <a:p>
              <a:r>
                <a:rPr lang="zh-CN" altLang="en-US" dirty="0"/>
                <a:t>射频偏转腔</a:t>
              </a:r>
            </a:p>
          </p:txBody>
        </p:sp>
        <p:sp>
          <p:nvSpPr>
            <p:cNvPr id="16" name="文本框 23">
              <a:extLst>
                <a:ext uri="{FF2B5EF4-FFF2-40B4-BE49-F238E27FC236}">
                  <a16:creationId xmlns:a16="http://schemas.microsoft.com/office/drawing/2014/main" id="{4864C363-58D7-5C92-62D4-D517C730BA9B}"/>
                </a:ext>
              </a:extLst>
            </p:cNvPr>
            <p:cNvSpPr txBox="1"/>
            <p:nvPr/>
          </p:nvSpPr>
          <p:spPr>
            <a:xfrm>
              <a:off x="6865460" y="1660521"/>
              <a:ext cx="7996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zh-CN"/>
              </a:defPPr>
              <a:lvl1pPr eaLnBrk="0" fontAlgn="base" hangingPunct="0">
                <a:spcBef>
                  <a:spcPct val="0"/>
                </a:spcBef>
                <a:spcAft>
                  <a:spcPct val="0"/>
                </a:spcAft>
                <a:defRPr sz="800" b="1">
                  <a:latin typeface="等线" panose="02010600030101010101" pitchFamily="2" charset="-122"/>
                  <a:ea typeface="等线" panose="02010600030101010101" pitchFamily="2" charset="-122"/>
                  <a:cs typeface="Times New Roman" panose="02020603050405020304" pitchFamily="18" charset="0"/>
                </a:defRPr>
              </a:lvl1pPr>
            </a:lstStyle>
            <a:p>
              <a:r>
                <a:rPr lang="zh-CN" altLang="en-US" dirty="0"/>
                <a:t>电子枪或丝靶</a:t>
              </a:r>
            </a:p>
          </p:txBody>
        </p:sp>
      </p:grpSp>
      <p:grpSp>
        <p:nvGrpSpPr>
          <p:cNvPr id="21" name="Group 20">
            <a:extLst>
              <a:ext uri="{FF2B5EF4-FFF2-40B4-BE49-F238E27FC236}">
                <a16:creationId xmlns:a16="http://schemas.microsoft.com/office/drawing/2014/main" id="{DAB433A8-5402-CEF2-1785-063FD441E9A6}"/>
              </a:ext>
            </a:extLst>
          </p:cNvPr>
          <p:cNvGrpSpPr/>
          <p:nvPr/>
        </p:nvGrpSpPr>
        <p:grpSpPr>
          <a:xfrm>
            <a:off x="942449" y="2712110"/>
            <a:ext cx="3734878" cy="931994"/>
            <a:chOff x="804852" y="2692800"/>
            <a:chExt cx="4204135" cy="1125972"/>
          </a:xfrm>
        </p:grpSpPr>
        <p:pic>
          <p:nvPicPr>
            <p:cNvPr id="19" name="图片 27">
              <a:extLst>
                <a:ext uri="{FF2B5EF4-FFF2-40B4-BE49-F238E27FC236}">
                  <a16:creationId xmlns:a16="http://schemas.microsoft.com/office/drawing/2014/main" id="{422707CC-7602-47B5-6F5E-3DE6E2D2B69C}"/>
                </a:ext>
              </a:extLst>
            </p:cNvPr>
            <p:cNvPicPr>
              <a:picLocks noChangeAspect="1"/>
            </p:cNvPicPr>
            <p:nvPr/>
          </p:nvPicPr>
          <p:blipFill rotWithShape="1">
            <a:blip r:embed="rId5"/>
            <a:srcRect t="14103"/>
            <a:stretch/>
          </p:blipFill>
          <p:spPr>
            <a:xfrm>
              <a:off x="804852" y="2708920"/>
              <a:ext cx="4204135" cy="1109852"/>
            </a:xfrm>
            <a:prstGeom prst="rect">
              <a:avLst/>
            </a:prstGeom>
          </p:spPr>
        </p:pic>
        <p:sp>
          <p:nvSpPr>
            <p:cNvPr id="20" name="Rectangle 19">
              <a:extLst>
                <a:ext uri="{FF2B5EF4-FFF2-40B4-BE49-F238E27FC236}">
                  <a16:creationId xmlns:a16="http://schemas.microsoft.com/office/drawing/2014/main" id="{2A0C3E91-8665-D82F-F31F-4B0742D9691C}"/>
                </a:ext>
              </a:extLst>
            </p:cNvPr>
            <p:cNvSpPr/>
            <p:nvPr/>
          </p:nvSpPr>
          <p:spPr>
            <a:xfrm>
              <a:off x="839416" y="2692800"/>
              <a:ext cx="100811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2" name="TextBox 21">
            <a:extLst>
              <a:ext uri="{FF2B5EF4-FFF2-40B4-BE49-F238E27FC236}">
                <a16:creationId xmlns:a16="http://schemas.microsoft.com/office/drawing/2014/main" id="{123206B9-35F5-4376-C5B9-96C4B53EACC4}"/>
              </a:ext>
            </a:extLst>
          </p:cNvPr>
          <p:cNvSpPr txBox="1"/>
          <p:nvPr/>
        </p:nvSpPr>
        <p:spPr>
          <a:xfrm>
            <a:off x="2028775" y="2505116"/>
            <a:ext cx="1618953" cy="184666"/>
          </a:xfrm>
          <a:prstGeom prst="rect">
            <a:avLst/>
          </a:prstGeom>
          <a:noFill/>
        </p:spPr>
        <p:txBody>
          <a:bodyPr wrap="square" lIns="0" tIns="0" rIns="0" bIns="0" rtlCol="0">
            <a:spAutoFit/>
          </a:bodyPr>
          <a:lstStyle/>
          <a:p>
            <a:pPr algn="ctr"/>
            <a:r>
              <a:rPr lang="en-CH" sz="1200" dirty="0"/>
              <a:t>射频导流腔结构</a:t>
            </a:r>
          </a:p>
        </p:txBody>
      </p:sp>
      <p:sp>
        <p:nvSpPr>
          <p:cNvPr id="23" name="TextBox 22">
            <a:extLst>
              <a:ext uri="{FF2B5EF4-FFF2-40B4-BE49-F238E27FC236}">
                <a16:creationId xmlns:a16="http://schemas.microsoft.com/office/drawing/2014/main" id="{3E30D650-B34F-A31D-97EA-3A4D5C1AE707}"/>
              </a:ext>
            </a:extLst>
          </p:cNvPr>
          <p:cNvSpPr txBox="1"/>
          <p:nvPr/>
        </p:nvSpPr>
        <p:spPr>
          <a:xfrm>
            <a:off x="814212" y="3764851"/>
            <a:ext cx="1618953" cy="184666"/>
          </a:xfrm>
          <a:prstGeom prst="rect">
            <a:avLst/>
          </a:prstGeom>
          <a:noFill/>
        </p:spPr>
        <p:txBody>
          <a:bodyPr wrap="square" lIns="0" tIns="0" rIns="0" bIns="0" rtlCol="0">
            <a:spAutoFit/>
          </a:bodyPr>
          <a:lstStyle/>
          <a:p>
            <a:pPr algn="ctr"/>
            <a:r>
              <a:rPr lang="en-US" altLang="zh-CN" sz="1200" dirty="0"/>
              <a:t>325</a:t>
            </a:r>
            <a:r>
              <a:rPr lang="zh-CN" altLang="en-US" sz="1200" dirty="0"/>
              <a:t> </a:t>
            </a:r>
            <a:r>
              <a:rPr lang="en-US" altLang="zh-CN" sz="1200" dirty="0"/>
              <a:t>MHz</a:t>
            </a:r>
            <a:r>
              <a:rPr lang="zh-CN" altLang="en-US" sz="1200" dirty="0"/>
              <a:t>样腔</a:t>
            </a:r>
            <a:r>
              <a:rPr lang="en-CH" sz="1200" dirty="0"/>
              <a:t>实物图</a:t>
            </a:r>
          </a:p>
        </p:txBody>
      </p:sp>
      <p:sp>
        <p:nvSpPr>
          <p:cNvPr id="24" name="TextBox 23">
            <a:extLst>
              <a:ext uri="{FF2B5EF4-FFF2-40B4-BE49-F238E27FC236}">
                <a16:creationId xmlns:a16="http://schemas.microsoft.com/office/drawing/2014/main" id="{FFC21AAE-6370-8168-4C7A-579B3B5C397A}"/>
              </a:ext>
            </a:extLst>
          </p:cNvPr>
          <p:cNvSpPr txBox="1"/>
          <p:nvPr/>
        </p:nvSpPr>
        <p:spPr>
          <a:xfrm>
            <a:off x="794492" y="5021679"/>
            <a:ext cx="1618953" cy="184666"/>
          </a:xfrm>
          <a:prstGeom prst="rect">
            <a:avLst/>
          </a:prstGeom>
          <a:noFill/>
        </p:spPr>
        <p:txBody>
          <a:bodyPr wrap="square" lIns="0" tIns="0" rIns="0" bIns="0" rtlCol="0">
            <a:spAutoFit/>
          </a:bodyPr>
          <a:lstStyle/>
          <a:p>
            <a:pPr algn="ctr"/>
            <a:r>
              <a:rPr lang="zh-CN" altLang="en-CH" sz="1200" dirty="0"/>
              <a:t>实验室</a:t>
            </a:r>
            <a:r>
              <a:rPr lang="en-US" altLang="zh-CN" sz="1200" dirty="0"/>
              <a:t>Q</a:t>
            </a:r>
            <a:r>
              <a:rPr lang="zh-CN" altLang="en-US" sz="1200" dirty="0"/>
              <a:t>值测试</a:t>
            </a:r>
            <a:endParaRPr lang="en-CH" sz="1200" dirty="0"/>
          </a:p>
        </p:txBody>
      </p:sp>
      <p:sp>
        <p:nvSpPr>
          <p:cNvPr id="25" name="TextBox 24">
            <a:extLst>
              <a:ext uri="{FF2B5EF4-FFF2-40B4-BE49-F238E27FC236}">
                <a16:creationId xmlns:a16="http://schemas.microsoft.com/office/drawing/2014/main" id="{BBEEBB65-7AAF-C37F-AD44-92509F573C80}"/>
              </a:ext>
            </a:extLst>
          </p:cNvPr>
          <p:cNvSpPr txBox="1"/>
          <p:nvPr/>
        </p:nvSpPr>
        <p:spPr>
          <a:xfrm>
            <a:off x="3749963" y="4213604"/>
            <a:ext cx="1779973" cy="184666"/>
          </a:xfrm>
          <a:prstGeom prst="rect">
            <a:avLst/>
          </a:prstGeom>
          <a:noFill/>
        </p:spPr>
        <p:txBody>
          <a:bodyPr wrap="square" lIns="0" tIns="0" rIns="0" bIns="0" rtlCol="0">
            <a:spAutoFit/>
          </a:bodyPr>
          <a:lstStyle/>
          <a:p>
            <a:pPr algn="ctr"/>
            <a:r>
              <a:rPr lang="en-US" altLang="zh-CN" sz="1200" dirty="0"/>
              <a:t>RF</a:t>
            </a:r>
            <a:r>
              <a:rPr lang="zh-CN" altLang="en-CH" sz="1200" dirty="0"/>
              <a:t>偏转腔</a:t>
            </a:r>
            <a:r>
              <a:rPr lang="zh-CN" altLang="en-US" sz="1200" dirty="0"/>
              <a:t>测试平台</a:t>
            </a:r>
            <a:endParaRPr lang="en-CH" sz="1200" dirty="0"/>
          </a:p>
        </p:txBody>
      </p:sp>
      <p:sp>
        <p:nvSpPr>
          <p:cNvPr id="32" name="Content Placeholder 1">
            <a:extLst>
              <a:ext uri="{FF2B5EF4-FFF2-40B4-BE49-F238E27FC236}">
                <a16:creationId xmlns:a16="http://schemas.microsoft.com/office/drawing/2014/main" id="{F11DB554-959B-FDAF-7D5E-408C6FD2C7DF}"/>
              </a:ext>
            </a:extLst>
          </p:cNvPr>
          <p:cNvSpPr txBox="1">
            <a:spLocks/>
          </p:cNvSpPr>
          <p:nvPr/>
        </p:nvSpPr>
        <p:spPr>
          <a:xfrm>
            <a:off x="6087735" y="1268760"/>
            <a:ext cx="5183955" cy="1194143"/>
          </a:xfrm>
          <a:prstGeom prst="rect">
            <a:avLst/>
          </a:prstGeom>
        </p:spPr>
        <p:txBody>
          <a:bodyPr vert="horz" lIns="0" tIns="0" rIns="0" bIns="0" rtlCol="0">
            <a:noAutofit/>
          </a:bodyPr>
          <a:lstStyle>
            <a:lvl1pPr marL="288000" indent="-288000" algn="l" defTabSz="914400" rtl="0" eaLnBrk="1" latinLnBrk="0" hangingPunct="1">
              <a:lnSpc>
                <a:spcPct val="90000"/>
              </a:lnSpc>
              <a:spcBef>
                <a:spcPts val="500"/>
              </a:spcBef>
              <a:spcAft>
                <a:spcPts val="2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540000" indent="-252000" algn="l" defTabSz="914400" rtl="0" eaLnBrk="1" latinLnBrk="0" hangingPunct="1">
              <a:lnSpc>
                <a:spcPct val="100000"/>
              </a:lnSpc>
              <a:spcBef>
                <a:spcPts val="500"/>
              </a:spcBef>
              <a:spcAft>
                <a:spcPts val="2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28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080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CN" altLang="en-US" sz="1600" b="0" dirty="0"/>
              <a:t>高灵敏度</a:t>
            </a:r>
            <a:r>
              <a:rPr lang="en-GB" altLang="zh-CN" sz="1600" b="0" dirty="0"/>
              <a:t>H</a:t>
            </a:r>
            <a:r>
              <a:rPr lang="en-GB" altLang="zh-CN" sz="1600" b="0" baseline="30000" dirty="0"/>
              <a:t>0</a:t>
            </a:r>
            <a:r>
              <a:rPr lang="zh-CN" altLang="en-US" sz="1600" b="0" dirty="0"/>
              <a:t>和</a:t>
            </a:r>
            <a:r>
              <a:rPr lang="en-GB" altLang="zh-CN" sz="1600" b="0" dirty="0"/>
              <a:t>e</a:t>
            </a:r>
            <a:r>
              <a:rPr lang="en-GB" altLang="zh-CN" sz="1600" b="0" baseline="30000" dirty="0"/>
              <a:t>-</a:t>
            </a:r>
            <a:r>
              <a:rPr lang="zh-CN" altLang="en-US" sz="1600" b="0" dirty="0"/>
              <a:t>探测</a:t>
            </a:r>
          </a:p>
          <a:p>
            <a:pPr lvl="1"/>
            <a:r>
              <a:rPr lang="en-CH" sz="1300" dirty="0"/>
              <a:t>LYSO方案</a:t>
            </a:r>
            <a:r>
              <a:rPr lang="zh-CN" altLang="en-US" sz="1300" dirty="0"/>
              <a:t>：</a:t>
            </a:r>
            <a:r>
              <a:rPr lang="en-US" altLang="zh-CN" sz="1300" dirty="0"/>
              <a:t>Cr:Al</a:t>
            </a:r>
            <a:r>
              <a:rPr lang="en-US" altLang="zh-CN" sz="1300" baseline="-25000" dirty="0"/>
              <a:t>2</a:t>
            </a:r>
            <a:r>
              <a:rPr lang="en-US" altLang="zh-CN" sz="1300" dirty="0"/>
              <a:t>O</a:t>
            </a:r>
            <a:r>
              <a:rPr lang="en-US" altLang="zh-CN" sz="1300" baseline="-25000" dirty="0"/>
              <a:t>3</a:t>
            </a:r>
            <a:r>
              <a:rPr lang="zh-CN" altLang="en-US" sz="1300" dirty="0"/>
              <a:t>荧光丝（</a:t>
            </a:r>
            <a:r>
              <a:rPr lang="en-US" altLang="zh-CN" sz="1300" dirty="0"/>
              <a:t>FWS</a:t>
            </a:r>
            <a:r>
              <a:rPr lang="zh-CN" altLang="en-US" sz="1300" dirty="0"/>
              <a:t>）束晕探测器研制基础</a:t>
            </a:r>
            <a:endParaRPr lang="en-US" altLang="zh-CN" sz="1300" dirty="0"/>
          </a:p>
          <a:p>
            <a:pPr lvl="1"/>
            <a:r>
              <a:rPr lang="en-US" altLang="zh-CN" sz="1300" dirty="0" err="1"/>
              <a:t>pCVD</a:t>
            </a:r>
            <a:r>
              <a:rPr lang="zh-CN" altLang="en-US" sz="1300" dirty="0"/>
              <a:t> 金刚石方案：真空内金刚石条带束流探测（</a:t>
            </a:r>
            <a:r>
              <a:rPr lang="en-US" altLang="zh-CN" sz="1300" dirty="0"/>
              <a:t>KEK-ATF</a:t>
            </a:r>
            <a:r>
              <a:rPr lang="zh-CN" altLang="en-US" sz="1300" dirty="0"/>
              <a:t>）</a:t>
            </a:r>
            <a:endParaRPr lang="en-US" altLang="zh-CN" sz="1300" dirty="0"/>
          </a:p>
        </p:txBody>
      </p:sp>
      <p:grpSp>
        <p:nvGrpSpPr>
          <p:cNvPr id="50" name="Group 49">
            <a:extLst>
              <a:ext uri="{FF2B5EF4-FFF2-40B4-BE49-F238E27FC236}">
                <a16:creationId xmlns:a16="http://schemas.microsoft.com/office/drawing/2014/main" id="{E5D2D52C-AFF8-B405-3072-F650FC8AE9D3}"/>
              </a:ext>
            </a:extLst>
          </p:cNvPr>
          <p:cNvGrpSpPr/>
          <p:nvPr/>
        </p:nvGrpSpPr>
        <p:grpSpPr>
          <a:xfrm>
            <a:off x="6681911" y="2244392"/>
            <a:ext cx="1638684" cy="1831910"/>
            <a:chOff x="6701135" y="2156836"/>
            <a:chExt cx="1638684" cy="1831910"/>
          </a:xfrm>
        </p:grpSpPr>
        <p:pic>
          <p:nvPicPr>
            <p:cNvPr id="34" name="Picture 33">
              <a:extLst>
                <a:ext uri="{FF2B5EF4-FFF2-40B4-BE49-F238E27FC236}">
                  <a16:creationId xmlns:a16="http://schemas.microsoft.com/office/drawing/2014/main" id="{E20641E0-47CB-707D-D30E-E1F7B8CD546F}"/>
                </a:ext>
              </a:extLst>
            </p:cNvPr>
            <p:cNvPicPr>
              <a:picLocks noChangeAspect="1"/>
            </p:cNvPicPr>
            <p:nvPr/>
          </p:nvPicPr>
          <p:blipFill>
            <a:blip r:embed="rId6"/>
            <a:stretch>
              <a:fillRect/>
            </a:stretch>
          </p:blipFill>
          <p:spPr>
            <a:xfrm>
              <a:off x="6701135" y="2505371"/>
              <a:ext cx="1566787" cy="1483375"/>
            </a:xfrm>
            <a:prstGeom prst="rect">
              <a:avLst/>
            </a:prstGeom>
          </p:spPr>
        </p:pic>
        <p:sp>
          <p:nvSpPr>
            <p:cNvPr id="35" name="TextBox 34">
              <a:extLst>
                <a:ext uri="{FF2B5EF4-FFF2-40B4-BE49-F238E27FC236}">
                  <a16:creationId xmlns:a16="http://schemas.microsoft.com/office/drawing/2014/main" id="{8D396B4E-C4C9-4C7B-ED14-40C779DB8150}"/>
                </a:ext>
              </a:extLst>
            </p:cNvPr>
            <p:cNvSpPr txBox="1"/>
            <p:nvPr/>
          </p:nvSpPr>
          <p:spPr>
            <a:xfrm>
              <a:off x="6720866" y="2156836"/>
              <a:ext cx="1618953" cy="369332"/>
            </a:xfrm>
            <a:prstGeom prst="rect">
              <a:avLst/>
            </a:prstGeom>
            <a:noFill/>
          </p:spPr>
          <p:txBody>
            <a:bodyPr wrap="square" lIns="0" tIns="0" rIns="0" bIns="0" rtlCol="0">
              <a:spAutoFit/>
            </a:bodyPr>
            <a:lstStyle/>
            <a:p>
              <a:pPr algn="ctr"/>
              <a:r>
                <a:rPr lang="en-US" sz="1200" dirty="0"/>
                <a:t>自研</a:t>
              </a:r>
              <a:r>
                <a:rPr lang="en-US" altLang="zh-CN" sz="1200" dirty="0"/>
                <a:t>0.15x1x100</a:t>
              </a:r>
              <a:r>
                <a:rPr lang="zh-CN" altLang="en-US" sz="1200" dirty="0"/>
                <a:t> </a:t>
              </a:r>
              <a:r>
                <a:rPr lang="en-US" altLang="zh-CN" sz="1200" dirty="0"/>
                <a:t>mm</a:t>
              </a:r>
              <a:r>
                <a:rPr lang="en-US" altLang="zh-CN" sz="1200" baseline="30000" dirty="0"/>
                <a:t>2</a:t>
              </a:r>
              <a:r>
                <a:rPr lang="zh-CN" altLang="en-US" sz="1200" dirty="0"/>
                <a:t> </a:t>
              </a:r>
              <a:r>
                <a:rPr lang="en-US" altLang="zh-CN" sz="1200" dirty="0"/>
                <a:t>Cr:Al</a:t>
              </a:r>
              <a:r>
                <a:rPr lang="en-US" altLang="zh-CN" sz="1200" baseline="-25000" dirty="0"/>
                <a:t>2</a:t>
              </a:r>
              <a:r>
                <a:rPr lang="en-US" altLang="zh-CN" sz="1200" dirty="0"/>
                <a:t>O</a:t>
              </a:r>
              <a:r>
                <a:rPr lang="en-US" altLang="zh-CN" sz="1200" baseline="-25000" dirty="0"/>
                <a:t>3</a:t>
              </a:r>
              <a:r>
                <a:rPr lang="zh-CN" altLang="en-US" sz="1200" dirty="0"/>
                <a:t>荧光条</a:t>
              </a:r>
              <a:endParaRPr lang="en-CH" sz="1200" dirty="0"/>
            </a:p>
          </p:txBody>
        </p:sp>
      </p:grpSp>
      <p:grpSp>
        <p:nvGrpSpPr>
          <p:cNvPr id="49" name="Group 48">
            <a:extLst>
              <a:ext uri="{FF2B5EF4-FFF2-40B4-BE49-F238E27FC236}">
                <a16:creationId xmlns:a16="http://schemas.microsoft.com/office/drawing/2014/main" id="{7125EA99-1CC1-8411-9F30-6E5FD4D69E59}"/>
              </a:ext>
            </a:extLst>
          </p:cNvPr>
          <p:cNvGrpSpPr/>
          <p:nvPr/>
        </p:nvGrpSpPr>
        <p:grpSpPr>
          <a:xfrm>
            <a:off x="8965017" y="2341337"/>
            <a:ext cx="2870922" cy="1895208"/>
            <a:chOff x="8972950" y="2278237"/>
            <a:chExt cx="2870922" cy="1895208"/>
          </a:xfrm>
        </p:grpSpPr>
        <p:pic>
          <p:nvPicPr>
            <p:cNvPr id="33" name="Picture 32">
              <a:extLst>
                <a:ext uri="{FF2B5EF4-FFF2-40B4-BE49-F238E27FC236}">
                  <a16:creationId xmlns:a16="http://schemas.microsoft.com/office/drawing/2014/main" id="{8A2DE7E6-9800-DE4E-F2A7-B104C849EE34}"/>
                </a:ext>
              </a:extLst>
            </p:cNvPr>
            <p:cNvPicPr>
              <a:picLocks noChangeAspect="1"/>
            </p:cNvPicPr>
            <p:nvPr/>
          </p:nvPicPr>
          <p:blipFill>
            <a:blip r:embed="rId7"/>
            <a:stretch>
              <a:fillRect/>
            </a:stretch>
          </p:blipFill>
          <p:spPr>
            <a:xfrm>
              <a:off x="8972950" y="2430210"/>
              <a:ext cx="2266205" cy="1743235"/>
            </a:xfrm>
            <a:prstGeom prst="rect">
              <a:avLst/>
            </a:prstGeom>
          </p:spPr>
        </p:pic>
        <p:sp>
          <p:nvSpPr>
            <p:cNvPr id="36" name="TextBox 35">
              <a:extLst>
                <a:ext uri="{FF2B5EF4-FFF2-40B4-BE49-F238E27FC236}">
                  <a16:creationId xmlns:a16="http://schemas.microsoft.com/office/drawing/2014/main" id="{B8F7E533-8EED-4818-B9D6-2CFE4943904F}"/>
                </a:ext>
              </a:extLst>
            </p:cNvPr>
            <p:cNvSpPr txBox="1"/>
            <p:nvPr/>
          </p:nvSpPr>
          <p:spPr>
            <a:xfrm>
              <a:off x="9368157" y="2278237"/>
              <a:ext cx="1618953" cy="184666"/>
            </a:xfrm>
            <a:prstGeom prst="rect">
              <a:avLst/>
            </a:prstGeom>
            <a:noFill/>
          </p:spPr>
          <p:txBody>
            <a:bodyPr wrap="square" lIns="0" tIns="0" rIns="0" bIns="0" rtlCol="0">
              <a:spAutoFit/>
            </a:bodyPr>
            <a:lstStyle/>
            <a:p>
              <a:pPr algn="ctr"/>
              <a:r>
                <a:rPr lang="en-CH" sz="1200" dirty="0"/>
                <a:t>荧光丝束晕测量结果</a:t>
              </a:r>
            </a:p>
          </p:txBody>
        </p:sp>
        <p:cxnSp>
          <p:nvCxnSpPr>
            <p:cNvPr id="38" name="Straight Arrow Connector 37">
              <a:extLst>
                <a:ext uri="{FF2B5EF4-FFF2-40B4-BE49-F238E27FC236}">
                  <a16:creationId xmlns:a16="http://schemas.microsoft.com/office/drawing/2014/main" id="{76F926E1-02E5-704B-BB5D-17E8EAD94F05}"/>
                </a:ext>
              </a:extLst>
            </p:cNvPr>
            <p:cNvCxnSpPr/>
            <p:nvPr/>
          </p:nvCxnSpPr>
          <p:spPr>
            <a:xfrm flipH="1">
              <a:off x="10911650" y="3837686"/>
              <a:ext cx="360040"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81F8071-B52B-95FD-16A6-8EBDA96A4A52}"/>
                </a:ext>
              </a:extLst>
            </p:cNvPr>
            <p:cNvSpPr txBox="1"/>
            <p:nvPr/>
          </p:nvSpPr>
          <p:spPr>
            <a:xfrm>
              <a:off x="11042898" y="3580185"/>
              <a:ext cx="800974" cy="184666"/>
            </a:xfrm>
            <a:prstGeom prst="rect">
              <a:avLst/>
            </a:prstGeom>
            <a:noFill/>
          </p:spPr>
          <p:txBody>
            <a:bodyPr wrap="square" lIns="0" tIns="0" rIns="0" bIns="0" rtlCol="0">
              <a:spAutoFit/>
            </a:bodyPr>
            <a:lstStyle/>
            <a:p>
              <a:pPr algn="l"/>
              <a:r>
                <a:rPr lang="en-US" altLang="zh-CN" sz="1200" dirty="0"/>
                <a:t>~2000</a:t>
              </a:r>
              <a:r>
                <a:rPr lang="zh-CN" altLang="en-US" sz="1200" dirty="0"/>
                <a:t> </a:t>
              </a:r>
              <a:r>
                <a:rPr lang="en-US" altLang="zh-CN" sz="1200" dirty="0" err="1"/>
                <a:t>ppp</a:t>
              </a:r>
              <a:endParaRPr lang="en-CH" sz="1200" dirty="0"/>
            </a:p>
          </p:txBody>
        </p:sp>
      </p:grpSp>
      <p:sp>
        <p:nvSpPr>
          <p:cNvPr id="44" name="TextBox 43">
            <a:extLst>
              <a:ext uri="{FF2B5EF4-FFF2-40B4-BE49-F238E27FC236}">
                <a16:creationId xmlns:a16="http://schemas.microsoft.com/office/drawing/2014/main" id="{4979A585-3EA1-AD70-54F5-72F07D580D85}"/>
              </a:ext>
            </a:extLst>
          </p:cNvPr>
          <p:cNvSpPr txBox="1"/>
          <p:nvPr/>
        </p:nvSpPr>
        <p:spPr>
          <a:xfrm>
            <a:off x="7691995" y="4239500"/>
            <a:ext cx="2561910" cy="184666"/>
          </a:xfrm>
          <a:prstGeom prst="rect">
            <a:avLst/>
          </a:prstGeom>
          <a:noFill/>
        </p:spPr>
        <p:txBody>
          <a:bodyPr wrap="square" lIns="0" tIns="0" rIns="0" bIns="0" rtlCol="0">
            <a:spAutoFit/>
          </a:bodyPr>
          <a:lstStyle/>
          <a:p>
            <a:pPr algn="ctr"/>
            <a:r>
              <a:rPr lang="en-CH" sz="1200" dirty="0"/>
              <a:t>sCVD</a:t>
            </a:r>
            <a:r>
              <a:rPr lang="zh-CN" altLang="en-US" sz="1200" dirty="0"/>
              <a:t> 金刚石条带电子束剖面探测器</a:t>
            </a:r>
            <a:endParaRPr lang="en-CH" sz="1200" dirty="0"/>
          </a:p>
        </p:txBody>
      </p:sp>
      <p:pic>
        <p:nvPicPr>
          <p:cNvPr id="46" name="Picture 45" descr="A diagram of a cable&#10;&#10;Description automatically generated">
            <a:extLst>
              <a:ext uri="{FF2B5EF4-FFF2-40B4-BE49-F238E27FC236}">
                <a16:creationId xmlns:a16="http://schemas.microsoft.com/office/drawing/2014/main" id="{10A02006-FDCD-1493-8945-A2EAB941B617}"/>
              </a:ext>
            </a:extLst>
          </p:cNvPr>
          <p:cNvPicPr>
            <a:picLocks noChangeAspect="1"/>
          </p:cNvPicPr>
          <p:nvPr/>
        </p:nvPicPr>
        <p:blipFill>
          <a:blip r:embed="rId8"/>
          <a:stretch>
            <a:fillRect/>
          </a:stretch>
        </p:blipFill>
        <p:spPr>
          <a:xfrm>
            <a:off x="6586613" y="4501690"/>
            <a:ext cx="3002038" cy="1707136"/>
          </a:xfrm>
          <a:prstGeom prst="rect">
            <a:avLst/>
          </a:prstGeom>
        </p:spPr>
      </p:pic>
      <p:pic>
        <p:nvPicPr>
          <p:cNvPr id="48" name="Picture 47">
            <a:extLst>
              <a:ext uri="{FF2B5EF4-FFF2-40B4-BE49-F238E27FC236}">
                <a16:creationId xmlns:a16="http://schemas.microsoft.com/office/drawing/2014/main" id="{C57A3F69-6825-C62E-07CC-AF56F5175EF4}"/>
              </a:ext>
            </a:extLst>
          </p:cNvPr>
          <p:cNvPicPr>
            <a:picLocks noChangeAspect="1"/>
          </p:cNvPicPr>
          <p:nvPr/>
        </p:nvPicPr>
        <p:blipFill>
          <a:blip r:embed="rId9"/>
          <a:stretch>
            <a:fillRect/>
          </a:stretch>
        </p:blipFill>
        <p:spPr>
          <a:xfrm>
            <a:off x="9676817" y="4576295"/>
            <a:ext cx="1720691" cy="1497639"/>
          </a:xfrm>
          <a:prstGeom prst="rect">
            <a:avLst/>
          </a:prstGeom>
        </p:spPr>
      </p:pic>
    </p:spTree>
    <p:extLst>
      <p:ext uri="{BB962C8B-B14F-4D97-AF65-F5344CB8AC3E}">
        <p14:creationId xmlns:p14="http://schemas.microsoft.com/office/powerpoint/2010/main" val="468186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BBB9E-0E7E-2C38-268F-1F4F35BA052C}"/>
              </a:ext>
            </a:extLst>
          </p:cNvPr>
          <p:cNvSpPr>
            <a:spLocks noGrp="1"/>
          </p:cNvSpPr>
          <p:nvPr>
            <p:ph type="title"/>
          </p:nvPr>
        </p:nvSpPr>
        <p:spPr/>
        <p:txBody>
          <a:bodyPr/>
          <a:lstStyle/>
          <a:p>
            <a:r>
              <a:rPr lang="en-CH" dirty="0"/>
              <a:t>研究计划</a:t>
            </a:r>
            <a:r>
              <a:rPr lang="zh-CN" altLang="en-US" dirty="0"/>
              <a:t> </a:t>
            </a:r>
            <a:r>
              <a:rPr lang="en-US" altLang="zh-CN" dirty="0"/>
              <a:t>&amp;</a:t>
            </a:r>
            <a:r>
              <a:rPr lang="zh-CN" altLang="en-US" dirty="0"/>
              <a:t> 预期研究成果</a:t>
            </a:r>
            <a:endParaRPr lang="en-CH" dirty="0"/>
          </a:p>
        </p:txBody>
      </p:sp>
      <p:sp>
        <p:nvSpPr>
          <p:cNvPr id="4" name="Date Placeholder 3">
            <a:extLst>
              <a:ext uri="{FF2B5EF4-FFF2-40B4-BE49-F238E27FC236}">
                <a16:creationId xmlns:a16="http://schemas.microsoft.com/office/drawing/2014/main" id="{9579ACEB-A2A4-6B02-7A6E-B9A864859B7C}"/>
              </a:ext>
            </a:extLst>
          </p:cNvPr>
          <p:cNvSpPr>
            <a:spLocks noGrp="1"/>
          </p:cNvSpPr>
          <p:nvPr>
            <p:ph type="dt" sz="half" idx="10"/>
          </p:nvPr>
        </p:nvSpPr>
        <p:spPr/>
        <p:txBody>
          <a:bodyPr/>
          <a:lstStyle/>
          <a:p>
            <a:fld id="{5A824521-823E-4548-A8EA-C38C3AE5F2E3}" type="datetime1">
              <a:rPr lang="de-CH" smtClean="0"/>
              <a:t>04.01.24</a:t>
            </a:fld>
            <a:endParaRPr lang="en-US" dirty="0"/>
          </a:p>
        </p:txBody>
      </p:sp>
      <p:sp>
        <p:nvSpPr>
          <p:cNvPr id="5" name="Footer Placeholder 4">
            <a:extLst>
              <a:ext uri="{FF2B5EF4-FFF2-40B4-BE49-F238E27FC236}">
                <a16:creationId xmlns:a16="http://schemas.microsoft.com/office/drawing/2014/main" id="{998DB11F-BD58-D6E3-B9B0-8A1FF75066BD}"/>
              </a:ext>
            </a:extLst>
          </p:cNvPr>
          <p:cNvSpPr>
            <a:spLocks noGrp="1"/>
          </p:cNvSpPr>
          <p:nvPr>
            <p:ph type="ftr" sz="quarter" idx="11"/>
          </p:nvPr>
        </p:nvSpPr>
        <p:spPr/>
        <p:txBody>
          <a:bodyPr/>
          <a:lstStyle/>
          <a:p>
            <a:r>
              <a:rPr lang="zh-CN" altLang="en-US" dirty="0"/>
              <a:t>杨仁俊 </a:t>
            </a:r>
            <a:r>
              <a:rPr lang="en-US" altLang="zh-CN" dirty="0"/>
              <a:t>| </a:t>
            </a:r>
            <a:r>
              <a:rPr lang="zh-CN" altLang="en-US" dirty="0"/>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E828D6A1-2BB6-80A2-C026-96B5FF00DD72}"/>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9" name="Content Placeholder 8">
            <a:extLst>
              <a:ext uri="{FF2B5EF4-FFF2-40B4-BE49-F238E27FC236}">
                <a16:creationId xmlns:a16="http://schemas.microsoft.com/office/drawing/2014/main" id="{AFF74630-AD4E-2A5B-8643-7E749BED5E04}"/>
              </a:ext>
            </a:extLst>
          </p:cNvPr>
          <p:cNvSpPr>
            <a:spLocks noGrp="1"/>
          </p:cNvSpPr>
          <p:nvPr>
            <p:ph idx="1"/>
          </p:nvPr>
        </p:nvSpPr>
        <p:spPr>
          <a:xfrm>
            <a:off x="6957978" y="2086209"/>
            <a:ext cx="4607891" cy="3168352"/>
          </a:xfrm>
        </p:spPr>
        <p:txBody>
          <a:bodyPr/>
          <a:lstStyle/>
          <a:p>
            <a:pPr marL="0" indent="0">
              <a:buNone/>
            </a:pPr>
            <a:r>
              <a:rPr lang="en-CH" sz="1600" dirty="0"/>
              <a:t>预期成果</a:t>
            </a:r>
          </a:p>
          <a:p>
            <a:pPr lvl="1">
              <a:buFont typeface="Wingdings" pitchFamily="2" charset="2"/>
              <a:buChar char="Ø"/>
            </a:pPr>
            <a:r>
              <a:rPr lang="zh-CN" altLang="en-US" sz="1400" dirty="0"/>
              <a:t>完成非拦截式多维度</a:t>
            </a:r>
            <a:r>
              <a:rPr lang="en-US" altLang="zh-CN" sz="1400" dirty="0"/>
              <a:t>H</a:t>
            </a:r>
            <a:r>
              <a:rPr lang="en-US" altLang="zh-CN" sz="1400" baseline="30000" dirty="0"/>
              <a:t>-</a:t>
            </a:r>
            <a:r>
              <a:rPr lang="zh-CN" altLang="en-US" sz="1400" dirty="0"/>
              <a:t>束流相空间分布测量新方法的首次实验验证</a:t>
            </a:r>
            <a:endParaRPr lang="en-CH" sz="1400" dirty="0"/>
          </a:p>
          <a:p>
            <a:pPr lvl="1">
              <a:buFont typeface="Wingdings" pitchFamily="2" charset="2"/>
              <a:buChar char="Ø"/>
            </a:pPr>
            <a:r>
              <a:rPr lang="zh-CN" altLang="en-US" sz="1400" dirty="0">
                <a:effectLst/>
              </a:rPr>
              <a:t>验证基于剥离电子和</a:t>
            </a:r>
            <a:r>
              <a:rPr lang="en-US" altLang="zh-CN" sz="1400" dirty="0">
                <a:effectLst/>
              </a:rPr>
              <a:t>RF</a:t>
            </a:r>
            <a:r>
              <a:rPr lang="zh-CN" altLang="en-US" sz="1400" dirty="0">
                <a:effectLst/>
              </a:rPr>
              <a:t>偏转腔的纵向相空间分布测量方法的可行性和分辨率下限 </a:t>
            </a:r>
            <a:endParaRPr lang="en-US" altLang="zh-CN" sz="1400" dirty="0">
              <a:effectLst/>
            </a:endParaRPr>
          </a:p>
          <a:p>
            <a:pPr lvl="1">
              <a:buFont typeface="Wingdings" pitchFamily="2" charset="2"/>
              <a:buChar char="Ø"/>
            </a:pPr>
            <a:r>
              <a:rPr lang="zh-CN" altLang="en-US" sz="1400" dirty="0"/>
              <a:t>建立基于</a:t>
            </a:r>
            <a:r>
              <a:rPr lang="zh-CN" altLang="en-US" sz="1400" dirty="0">
                <a:effectLst/>
              </a:rPr>
              <a:t>激光剥离的束流诊断与操纵实验平台，为其在未来</a:t>
            </a:r>
            <a:r>
              <a:rPr lang="en-US" altLang="zh-CN" sz="1400" dirty="0">
                <a:effectLst/>
              </a:rPr>
              <a:t>MW</a:t>
            </a:r>
            <a:r>
              <a:rPr lang="zh-CN" altLang="en-US" sz="1400" dirty="0">
                <a:effectLst/>
              </a:rPr>
              <a:t>级质子加速器上的应用奠定基础</a:t>
            </a:r>
            <a:endParaRPr lang="en-US" altLang="zh-CN" sz="1400" dirty="0">
              <a:effectLst/>
            </a:endParaRPr>
          </a:p>
          <a:p>
            <a:pPr lvl="1">
              <a:buFont typeface="Wingdings" pitchFamily="2" charset="2"/>
              <a:buChar char="Ø"/>
            </a:pPr>
            <a:r>
              <a:rPr lang="zh-CN" altLang="en-US" sz="1400" dirty="0">
                <a:effectLst/>
              </a:rPr>
              <a:t>在发表</a:t>
            </a:r>
            <a:r>
              <a:rPr lang="en-US" altLang="zh-CN" sz="1400" dirty="0">
                <a:effectLst/>
              </a:rPr>
              <a:t>SCI</a:t>
            </a:r>
            <a:r>
              <a:rPr lang="zh-CN" altLang="en-US" sz="1400" dirty="0">
                <a:effectLst/>
              </a:rPr>
              <a:t>学术论文</a:t>
            </a:r>
            <a:r>
              <a:rPr lang="en-US" altLang="zh-CN" sz="1400" dirty="0">
                <a:effectLst/>
              </a:rPr>
              <a:t>3-5</a:t>
            </a:r>
            <a:r>
              <a:rPr lang="zh-CN" altLang="en-US" sz="1400" dirty="0">
                <a:effectLst/>
              </a:rPr>
              <a:t>篇，申请发明专利</a:t>
            </a:r>
            <a:r>
              <a:rPr lang="en-US" altLang="zh-CN" sz="1400" dirty="0">
                <a:effectLst/>
              </a:rPr>
              <a:t>3-5</a:t>
            </a:r>
            <a:r>
              <a:rPr lang="zh-CN" altLang="en-US" sz="1400" dirty="0">
                <a:effectLst/>
              </a:rPr>
              <a:t>项</a:t>
            </a:r>
            <a:endParaRPr lang="en-US" altLang="zh-CN" sz="1400" dirty="0">
              <a:effectLst/>
            </a:endParaRPr>
          </a:p>
          <a:p>
            <a:pPr lvl="1">
              <a:buFont typeface="Wingdings" pitchFamily="2" charset="2"/>
              <a:buChar char="Ø"/>
            </a:pPr>
            <a:r>
              <a:rPr lang="zh-CN" altLang="en-US" sz="1400" dirty="0"/>
              <a:t>培养研究生</a:t>
            </a:r>
            <a:r>
              <a:rPr lang="en-US" altLang="zh-CN" sz="1400" dirty="0"/>
              <a:t>2</a:t>
            </a:r>
            <a:r>
              <a:rPr lang="zh-CN" altLang="en-US" sz="1400" dirty="0"/>
              <a:t>名，博士后</a:t>
            </a:r>
            <a:r>
              <a:rPr lang="en-US" altLang="zh-CN" sz="1400" dirty="0"/>
              <a:t>2</a:t>
            </a:r>
            <a:r>
              <a:rPr lang="zh-CN" altLang="en-US" sz="1400" dirty="0"/>
              <a:t>名</a:t>
            </a:r>
            <a:r>
              <a:rPr lang="zh-CN" altLang="en-US" sz="1400" dirty="0">
                <a:effectLst/>
              </a:rPr>
              <a:t> </a:t>
            </a:r>
            <a:endParaRPr lang="en-CH" sz="1400" dirty="0">
              <a:effectLst/>
            </a:endParaRPr>
          </a:p>
        </p:txBody>
      </p:sp>
      <p:grpSp>
        <p:nvGrpSpPr>
          <p:cNvPr id="31" name="Group 30">
            <a:extLst>
              <a:ext uri="{FF2B5EF4-FFF2-40B4-BE49-F238E27FC236}">
                <a16:creationId xmlns:a16="http://schemas.microsoft.com/office/drawing/2014/main" id="{D5B79B6C-5166-68E3-0961-A1BBCD0FFCEE}"/>
              </a:ext>
            </a:extLst>
          </p:cNvPr>
          <p:cNvGrpSpPr/>
          <p:nvPr/>
        </p:nvGrpSpPr>
        <p:grpSpPr>
          <a:xfrm>
            <a:off x="399723" y="2086209"/>
            <a:ext cx="6628030" cy="2986729"/>
            <a:chOff x="250993" y="2263573"/>
            <a:chExt cx="6628030" cy="2986729"/>
          </a:xfrm>
        </p:grpSpPr>
        <p:sp>
          <p:nvSpPr>
            <p:cNvPr id="11" name="TextBox 10">
              <a:extLst>
                <a:ext uri="{FF2B5EF4-FFF2-40B4-BE49-F238E27FC236}">
                  <a16:creationId xmlns:a16="http://schemas.microsoft.com/office/drawing/2014/main" id="{6154414D-3D2D-2801-54C5-C30B7B142221}"/>
                </a:ext>
              </a:extLst>
            </p:cNvPr>
            <p:cNvSpPr txBox="1"/>
            <p:nvPr/>
          </p:nvSpPr>
          <p:spPr>
            <a:xfrm>
              <a:off x="250993" y="2268295"/>
              <a:ext cx="1226532" cy="307777"/>
            </a:xfrm>
            <a:prstGeom prst="rect">
              <a:avLst/>
            </a:prstGeom>
            <a:noFill/>
          </p:spPr>
          <p:txBody>
            <a:bodyPr wrap="square">
              <a:spAutoFit/>
            </a:bodyPr>
            <a:lstStyle/>
            <a:p>
              <a:pPr algn="ctr" defTabSz="385763">
                <a:defRPr/>
              </a:pPr>
              <a:r>
                <a:rPr lang="en-US" sz="1400" dirty="0">
                  <a:latin typeface="Arial" panose="020B0604020202020204" pitchFamily="34" charset="0"/>
                  <a:cs typeface="Arial" panose="020B0604020202020204" pitchFamily="34" charset="0"/>
                </a:rPr>
                <a:t>20</a:t>
              </a:r>
              <a:r>
                <a:rPr lang="en-US" altLang="zh-CN" sz="1400" dirty="0">
                  <a:latin typeface="Arial" panose="020B0604020202020204" pitchFamily="34" charset="0"/>
                  <a:cs typeface="Arial" panose="020B0604020202020204" pitchFamily="34" charset="0"/>
                </a:rPr>
                <a:t>24.01</a:t>
              </a:r>
              <a:endParaRPr lang="en-GB" sz="14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E572E7A-22D5-D1CF-8531-B06693B5BBDD}"/>
                </a:ext>
              </a:extLst>
            </p:cNvPr>
            <p:cNvSpPr txBox="1"/>
            <p:nvPr/>
          </p:nvSpPr>
          <p:spPr>
            <a:xfrm>
              <a:off x="461356" y="2935180"/>
              <a:ext cx="797768" cy="276999"/>
            </a:xfrm>
            <a:prstGeom prst="rect">
              <a:avLst/>
            </a:prstGeom>
            <a:noFill/>
          </p:spPr>
          <p:txBody>
            <a:bodyPr wrap="square" rtlCol="0">
              <a:spAutoFit/>
            </a:bodyPr>
            <a:lstStyle/>
            <a:p>
              <a:pPr algn="ctr"/>
              <a:r>
                <a:rPr lang="en-CH" sz="1200" dirty="0"/>
                <a:t>启动</a:t>
              </a:r>
            </a:p>
          </p:txBody>
        </p:sp>
        <p:grpSp>
          <p:nvGrpSpPr>
            <p:cNvPr id="30" name="Group 29">
              <a:extLst>
                <a:ext uri="{FF2B5EF4-FFF2-40B4-BE49-F238E27FC236}">
                  <a16:creationId xmlns:a16="http://schemas.microsoft.com/office/drawing/2014/main" id="{479DB836-695D-9700-E501-AD6AE230B750}"/>
                </a:ext>
              </a:extLst>
            </p:cNvPr>
            <p:cNvGrpSpPr/>
            <p:nvPr/>
          </p:nvGrpSpPr>
          <p:grpSpPr>
            <a:xfrm>
              <a:off x="738198" y="2263573"/>
              <a:ext cx="6140825" cy="2986729"/>
              <a:chOff x="738198" y="2263573"/>
              <a:chExt cx="6140825" cy="2986729"/>
            </a:xfrm>
          </p:grpSpPr>
          <p:sp>
            <p:nvSpPr>
              <p:cNvPr id="10" name="Rectangle 9">
                <a:extLst>
                  <a:ext uri="{FF2B5EF4-FFF2-40B4-BE49-F238E27FC236}">
                    <a16:creationId xmlns:a16="http://schemas.microsoft.com/office/drawing/2014/main" id="{AA519237-B5E8-701E-08F7-38406A6236E8}"/>
                  </a:ext>
                </a:extLst>
              </p:cNvPr>
              <p:cNvSpPr/>
              <p:nvPr/>
            </p:nvSpPr>
            <p:spPr>
              <a:xfrm>
                <a:off x="860240" y="2571200"/>
                <a:ext cx="1423821" cy="319520"/>
              </a:xfrm>
              <a:prstGeom prst="rect">
                <a:avLst/>
              </a:prstGeom>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9220DDC-1F1A-BED5-0FE9-A12EB434EF50}"/>
                  </a:ext>
                </a:extLst>
              </p:cNvPr>
              <p:cNvSpPr txBox="1"/>
              <p:nvPr/>
            </p:nvSpPr>
            <p:spPr>
              <a:xfrm>
                <a:off x="1855294" y="2268296"/>
                <a:ext cx="853636" cy="307777"/>
              </a:xfrm>
              <a:prstGeom prst="rect">
                <a:avLst/>
              </a:prstGeom>
              <a:noFill/>
            </p:spPr>
            <p:txBody>
              <a:bodyPr wrap="square">
                <a:spAutoFit/>
              </a:bodyPr>
              <a:lstStyle/>
              <a:p>
                <a:pPr algn="ctr" defTabSz="385763">
                  <a:defRPr/>
                </a:pPr>
                <a:r>
                  <a:rPr lang="en-US" sz="1400" dirty="0">
                    <a:latin typeface="Arial" panose="020B0604020202020204" pitchFamily="34" charset="0"/>
                    <a:cs typeface="Arial" panose="020B0604020202020204" pitchFamily="34" charset="0"/>
                  </a:rPr>
                  <a:t>202</a:t>
                </a:r>
                <a:r>
                  <a:rPr lang="en-US" altLang="zh-CN" sz="1400" dirty="0">
                    <a:latin typeface="Arial" panose="020B0604020202020204" pitchFamily="34" charset="0"/>
                    <a:cs typeface="Arial" panose="020B0604020202020204" pitchFamily="34" charset="0"/>
                  </a:rPr>
                  <a:t>5.01</a:t>
                </a:r>
                <a:endParaRPr lang="en-GB" sz="1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D1D9A1D-606C-8989-B5BE-EC71765C67CB}"/>
                  </a:ext>
                </a:extLst>
              </p:cNvPr>
              <p:cNvSpPr/>
              <p:nvPr/>
            </p:nvSpPr>
            <p:spPr>
              <a:xfrm>
                <a:off x="2279576" y="2564904"/>
                <a:ext cx="1423821" cy="319520"/>
              </a:xfrm>
              <a:prstGeom prst="rect">
                <a:avLst/>
              </a:prstGeom>
              <a:solidFill>
                <a:srgbClr val="FF9D1B"/>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E998153-666C-AD50-C296-83B47CB94190}"/>
                  </a:ext>
                </a:extLst>
              </p:cNvPr>
              <p:cNvSpPr/>
              <p:nvPr/>
            </p:nvSpPr>
            <p:spPr>
              <a:xfrm>
                <a:off x="3706807" y="2564825"/>
                <a:ext cx="1341241" cy="319520"/>
              </a:xfrm>
              <a:prstGeom prst="rect">
                <a:avLst/>
              </a:prstGeom>
              <a:solidFill>
                <a:schemeClr val="accent6">
                  <a:lumMod val="40000"/>
                  <a:lumOff val="6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dirty="0">
                  <a:solidFill>
                    <a:schemeClr val="tx1"/>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182DDC67-62B8-DC76-B501-6C8C50052056}"/>
                  </a:ext>
                </a:extLst>
              </p:cNvPr>
              <p:cNvCxnSpPr>
                <a:cxnSpLocks/>
              </p:cNvCxnSpPr>
              <p:nvPr/>
            </p:nvCxnSpPr>
            <p:spPr>
              <a:xfrm>
                <a:off x="1742595" y="2972564"/>
                <a:ext cx="0" cy="29892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14B3EFB-9864-E216-520B-9A6013AB30C2}"/>
                  </a:ext>
                </a:extLst>
              </p:cNvPr>
              <p:cNvSpPr/>
              <p:nvPr/>
            </p:nvSpPr>
            <p:spPr>
              <a:xfrm>
                <a:off x="5048048" y="2561006"/>
                <a:ext cx="1109304" cy="319520"/>
              </a:xfrm>
              <a:prstGeom prst="rect">
                <a:avLst/>
              </a:prstGeom>
              <a:solidFill>
                <a:srgbClr val="FFFC00"/>
              </a:solidFill>
              <a:ln w="1905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E312AE4-5C11-D0AF-C90B-5983B889055E}"/>
                  </a:ext>
                </a:extLst>
              </p:cNvPr>
              <p:cNvSpPr txBox="1"/>
              <p:nvPr/>
            </p:nvSpPr>
            <p:spPr>
              <a:xfrm>
                <a:off x="3295685" y="2268294"/>
                <a:ext cx="853636" cy="307777"/>
              </a:xfrm>
              <a:prstGeom prst="rect">
                <a:avLst/>
              </a:prstGeom>
              <a:noFill/>
            </p:spPr>
            <p:txBody>
              <a:bodyPr wrap="square">
                <a:spAutoFit/>
              </a:bodyPr>
              <a:lstStyle/>
              <a:p>
                <a:pPr algn="ctr" defTabSz="385763">
                  <a:defRPr/>
                </a:pPr>
                <a:r>
                  <a:rPr lang="en-US" sz="1400" dirty="0">
                    <a:latin typeface="Arial" panose="020B0604020202020204" pitchFamily="34" charset="0"/>
                    <a:cs typeface="Arial" panose="020B0604020202020204" pitchFamily="34" charset="0"/>
                  </a:rPr>
                  <a:t>202</a:t>
                </a:r>
                <a:r>
                  <a:rPr lang="en-US" altLang="zh-CN" sz="1400" dirty="0">
                    <a:latin typeface="Arial" panose="020B0604020202020204" pitchFamily="34" charset="0"/>
                    <a:cs typeface="Arial" panose="020B0604020202020204" pitchFamily="34" charset="0"/>
                  </a:rPr>
                  <a:t>6.01</a:t>
                </a:r>
                <a:endParaRPr lang="en-GB" sz="14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6D82228-F58B-FC99-C545-4874FF81DDB7}"/>
                  </a:ext>
                </a:extLst>
              </p:cNvPr>
              <p:cNvSpPr txBox="1"/>
              <p:nvPr/>
            </p:nvSpPr>
            <p:spPr>
              <a:xfrm>
                <a:off x="4624640" y="2263573"/>
                <a:ext cx="853636" cy="307777"/>
              </a:xfrm>
              <a:prstGeom prst="rect">
                <a:avLst/>
              </a:prstGeom>
              <a:noFill/>
            </p:spPr>
            <p:txBody>
              <a:bodyPr wrap="square">
                <a:spAutoFit/>
              </a:bodyPr>
              <a:lstStyle/>
              <a:p>
                <a:pPr algn="ctr" defTabSz="385763">
                  <a:defRPr/>
                </a:pPr>
                <a:r>
                  <a:rPr lang="en-US" sz="1400" dirty="0">
                    <a:latin typeface="Arial" panose="020B0604020202020204" pitchFamily="34" charset="0"/>
                    <a:cs typeface="Arial" panose="020B0604020202020204" pitchFamily="34" charset="0"/>
                  </a:rPr>
                  <a:t>202</a:t>
                </a:r>
                <a:r>
                  <a:rPr lang="en-US" altLang="zh-CN" sz="1400" dirty="0">
                    <a:latin typeface="Arial" panose="020B0604020202020204" pitchFamily="34" charset="0"/>
                    <a:cs typeface="Arial" panose="020B0604020202020204" pitchFamily="34" charset="0"/>
                  </a:rPr>
                  <a:t>7.01</a:t>
                </a:r>
                <a:endParaRPr lang="en-GB" sz="1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969E5A5-9152-DB5D-E78A-22C8036B8217}"/>
                  </a:ext>
                </a:extLst>
              </p:cNvPr>
              <p:cNvSpPr txBox="1"/>
              <p:nvPr/>
            </p:nvSpPr>
            <p:spPr>
              <a:xfrm>
                <a:off x="738198" y="3289198"/>
                <a:ext cx="1778503" cy="1384995"/>
              </a:xfrm>
              <a:prstGeom prst="rect">
                <a:avLst/>
              </a:prstGeom>
              <a:noFill/>
            </p:spPr>
            <p:txBody>
              <a:bodyPr wrap="square" rtlCol="0">
                <a:spAutoFit/>
              </a:bodyPr>
              <a:lstStyle/>
              <a:p>
                <a:pPr marL="228600" indent="-228600" algn="just">
                  <a:buFont typeface="+mj-lt"/>
                  <a:buAutoNum type="arabicPeriod"/>
                </a:pPr>
                <a:r>
                  <a:rPr lang="en-CH" sz="1200" dirty="0">
                    <a:latin typeface="+mn-ea"/>
                  </a:rPr>
                  <a:t>探测器系统设计完善与优化</a:t>
                </a:r>
              </a:p>
              <a:p>
                <a:pPr marL="228600" indent="-228600" algn="just">
                  <a:buFont typeface="+mj-lt"/>
                  <a:buAutoNum type="arabicPeriod"/>
                </a:pPr>
                <a:r>
                  <a:rPr lang="en-CH" sz="1200" dirty="0">
                    <a:latin typeface="+mn-ea"/>
                  </a:rPr>
                  <a:t>偏转铁</a:t>
                </a:r>
                <a:r>
                  <a:rPr lang="zh-CN" altLang="en-US" sz="1200" dirty="0">
                    <a:latin typeface="+mn-ea"/>
                  </a:rPr>
                  <a:t>，</a:t>
                </a:r>
                <a:r>
                  <a:rPr lang="en-CH" altLang="zh-CN" sz="1200" dirty="0">
                    <a:latin typeface="+mn-ea"/>
                    <a:cs typeface="Arial" panose="020B0604020202020204" pitchFamily="34" charset="0"/>
                  </a:rPr>
                  <a:t>H</a:t>
                </a:r>
                <a:r>
                  <a:rPr lang="en-US" altLang="zh-CN" sz="1200" baseline="30000" dirty="0">
                    <a:latin typeface="+mn-ea"/>
                    <a:cs typeface="Arial" panose="020B0604020202020204" pitchFamily="34" charset="0"/>
                  </a:rPr>
                  <a:t>0</a:t>
                </a:r>
                <a:r>
                  <a:rPr lang="en-US" altLang="zh-CN" sz="1200" dirty="0">
                    <a:latin typeface="+mn-ea"/>
                    <a:cs typeface="Arial" panose="020B0604020202020204" pitchFamily="34" charset="0"/>
                  </a:rPr>
                  <a:t>/e</a:t>
                </a:r>
                <a:r>
                  <a:rPr lang="en-US" altLang="zh-CN" sz="1200" baseline="30000" dirty="0">
                    <a:latin typeface="+mn-ea"/>
                    <a:cs typeface="Arial" panose="020B0604020202020204" pitchFamily="34" charset="0"/>
                  </a:rPr>
                  <a:t>-</a:t>
                </a:r>
                <a:r>
                  <a:rPr lang="zh-CN" altLang="en-US" sz="1200" dirty="0">
                    <a:latin typeface="Arial" panose="020B0604020202020204" pitchFamily="34" charset="0"/>
                    <a:cs typeface="Arial" panose="020B0604020202020204" pitchFamily="34" charset="0"/>
                  </a:rPr>
                  <a:t>探测器等关键模块研制和实验室测试</a:t>
                </a:r>
                <a:endParaRPr lang="en-CH" altLang="zh-CN" sz="1200" dirty="0">
                  <a:latin typeface="Arial" panose="020B0604020202020204" pitchFamily="34" charset="0"/>
                  <a:cs typeface="Arial" panose="020B0604020202020204" pitchFamily="34" charset="0"/>
                </a:endParaRPr>
              </a:p>
              <a:p>
                <a:pPr marL="228600" indent="-228600" algn="just">
                  <a:buFont typeface="+mj-lt"/>
                  <a:buAutoNum type="arabicPeriod"/>
                </a:pPr>
                <a:r>
                  <a:rPr lang="en-CH" altLang="zh-CN" sz="1200" dirty="0">
                    <a:latin typeface="Arial" panose="020B0604020202020204" pitchFamily="34" charset="0"/>
                    <a:cs typeface="Arial" panose="020B0604020202020204" pitchFamily="34" charset="0"/>
                  </a:rPr>
                  <a:t>RF</a:t>
                </a:r>
                <a:r>
                  <a:rPr lang="zh-CN" altLang="en-CH" sz="1200" dirty="0">
                    <a:latin typeface="Arial" panose="020B0604020202020204" pitchFamily="34" charset="0"/>
                    <a:cs typeface="Arial" panose="020B0604020202020204" pitchFamily="34" charset="0"/>
                  </a:rPr>
                  <a:t>偏转腔</a:t>
                </a:r>
                <a:r>
                  <a:rPr lang="zh-CN" altLang="en-US" sz="1200" dirty="0">
                    <a:latin typeface="Arial" panose="020B0604020202020204" pitchFamily="34" charset="0"/>
                    <a:cs typeface="Arial" panose="020B0604020202020204" pitchFamily="34" charset="0"/>
                  </a:rPr>
                  <a:t>测试和结构优化</a:t>
                </a:r>
                <a:endParaRPr lang="en-US" altLang="zh-CN" sz="1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621C34C-233C-B6D0-671A-B2C16FB57A3C}"/>
                  </a:ext>
                </a:extLst>
              </p:cNvPr>
              <p:cNvSpPr txBox="1"/>
              <p:nvPr/>
            </p:nvSpPr>
            <p:spPr>
              <a:xfrm>
                <a:off x="4872914" y="2935180"/>
                <a:ext cx="2006109" cy="276999"/>
              </a:xfrm>
              <a:prstGeom prst="rect">
                <a:avLst/>
              </a:prstGeom>
              <a:noFill/>
            </p:spPr>
            <p:txBody>
              <a:bodyPr wrap="square" rtlCol="0">
                <a:spAutoFit/>
              </a:bodyPr>
              <a:lstStyle/>
              <a:p>
                <a:pPr algn="ctr"/>
                <a:r>
                  <a:rPr lang="en-CH" sz="1200" dirty="0"/>
                  <a:t>散裂直线加速器上应用</a:t>
                </a:r>
                <a:r>
                  <a:rPr lang="zh-CN" altLang="en-US" sz="1200" dirty="0"/>
                  <a:t>？</a:t>
                </a:r>
                <a:endParaRPr lang="en-CH" sz="1400" dirty="0"/>
              </a:p>
            </p:txBody>
          </p:sp>
          <p:sp>
            <p:nvSpPr>
              <p:cNvPr id="24" name="TextBox 23">
                <a:extLst>
                  <a:ext uri="{FF2B5EF4-FFF2-40B4-BE49-F238E27FC236}">
                    <a16:creationId xmlns:a16="http://schemas.microsoft.com/office/drawing/2014/main" id="{63021AA6-CF50-16D0-1165-B043C3840F86}"/>
                  </a:ext>
                </a:extLst>
              </p:cNvPr>
              <p:cNvSpPr txBox="1"/>
              <p:nvPr/>
            </p:nvSpPr>
            <p:spPr>
              <a:xfrm>
                <a:off x="2472755" y="3680642"/>
                <a:ext cx="1734554" cy="1569660"/>
              </a:xfrm>
              <a:prstGeom prst="rect">
                <a:avLst/>
              </a:prstGeom>
              <a:noFill/>
            </p:spPr>
            <p:txBody>
              <a:bodyPr wrap="square" rtlCol="0">
                <a:spAutoFit/>
              </a:bodyPr>
              <a:lstStyle/>
              <a:p>
                <a:pPr marL="228600" indent="-228600" algn="just">
                  <a:buFont typeface="+mj-lt"/>
                  <a:buAutoNum type="arabicPeriod"/>
                </a:pPr>
                <a:r>
                  <a:rPr lang="en-CH" sz="1200" dirty="0">
                    <a:latin typeface="+mn-ea"/>
                  </a:rPr>
                  <a:t>激光传输</a:t>
                </a:r>
                <a:r>
                  <a:rPr lang="en-US" altLang="zh-CN" sz="1200" dirty="0">
                    <a:latin typeface="+mn-ea"/>
                  </a:rPr>
                  <a:t>&amp;</a:t>
                </a:r>
                <a:r>
                  <a:rPr lang="en-CH" sz="1200" dirty="0">
                    <a:latin typeface="+mn-ea"/>
                  </a:rPr>
                  <a:t>扫描系统现场搭建</a:t>
                </a:r>
              </a:p>
              <a:p>
                <a:pPr marL="228600" indent="-228600" algn="just">
                  <a:buFont typeface="+mj-lt"/>
                  <a:buAutoNum type="arabicPeriod"/>
                </a:pPr>
                <a:r>
                  <a:rPr lang="zh-CN" altLang="en-US" sz="1200" dirty="0">
                    <a:latin typeface="+mn-ea"/>
                    <a:cs typeface="Arial" panose="020B0604020202020204" pitchFamily="34" charset="0"/>
                  </a:rPr>
                  <a:t>电子学和</a:t>
                </a:r>
                <a:r>
                  <a:rPr lang="en-US" altLang="zh-CN" sz="1200" dirty="0">
                    <a:latin typeface="+mn-ea"/>
                    <a:cs typeface="Arial" panose="020B0604020202020204" pitchFamily="34" charset="0"/>
                  </a:rPr>
                  <a:t>DAQ</a:t>
                </a:r>
                <a:r>
                  <a:rPr lang="zh-CN" altLang="en-US" sz="1200" dirty="0">
                    <a:latin typeface="+mn-ea"/>
                    <a:cs typeface="Arial" panose="020B0604020202020204" pitchFamily="34" charset="0"/>
                  </a:rPr>
                  <a:t>系统开发与搭建</a:t>
                </a:r>
                <a:endParaRPr lang="en-US" altLang="zh-CN" sz="1200" dirty="0">
                  <a:latin typeface="+mn-ea"/>
                  <a:cs typeface="Arial" panose="020B0604020202020204" pitchFamily="34" charset="0"/>
                </a:endParaRPr>
              </a:p>
              <a:p>
                <a:pPr marL="228600" indent="-228600" algn="just">
                  <a:buFont typeface="+mj-lt"/>
                  <a:buAutoNum type="arabicPeriod"/>
                </a:pPr>
                <a:r>
                  <a:rPr lang="en-US" altLang="zh-CN" sz="1200" dirty="0">
                    <a:latin typeface="+mn-ea"/>
                    <a:cs typeface="Arial" panose="020B0604020202020204" pitchFamily="34" charset="0"/>
                  </a:rPr>
                  <a:t>RF</a:t>
                </a:r>
                <a:r>
                  <a:rPr lang="zh-CN" altLang="en-US" sz="1200" dirty="0">
                    <a:latin typeface="+mn-ea"/>
                    <a:cs typeface="Arial" panose="020B0604020202020204" pitchFamily="34" charset="0"/>
                  </a:rPr>
                  <a:t>偏转腔加工调试</a:t>
                </a:r>
                <a:endParaRPr lang="en-US" altLang="zh-CN" sz="1200" dirty="0">
                  <a:latin typeface="+mn-ea"/>
                  <a:cs typeface="Arial" panose="020B0604020202020204" pitchFamily="34" charset="0"/>
                </a:endParaRPr>
              </a:p>
              <a:p>
                <a:pPr marL="228600" indent="-228600" algn="just">
                  <a:buFont typeface="+mj-lt"/>
                  <a:buAutoNum type="arabicPeriod"/>
                </a:pPr>
                <a:r>
                  <a:rPr lang="zh-CN" altLang="en-US" sz="1200" dirty="0">
                    <a:latin typeface="+mn-ea"/>
                    <a:cs typeface="Arial" panose="020B0604020202020204" pitchFamily="34" charset="0"/>
                  </a:rPr>
                  <a:t>探测系统整体安装</a:t>
                </a:r>
                <a:endParaRPr lang="en-US" altLang="zh-CN" sz="1200" dirty="0">
                  <a:latin typeface="+mn-ea"/>
                  <a:cs typeface="Arial" panose="020B0604020202020204" pitchFamily="34" charset="0"/>
                </a:endParaRPr>
              </a:p>
              <a:p>
                <a:pPr marL="228600" indent="-228600" algn="just">
                  <a:buFont typeface="+mj-lt"/>
                  <a:buAutoNum type="arabicPeriod"/>
                </a:pPr>
                <a:r>
                  <a:rPr lang="zh-CN" altLang="en-US" sz="1200" dirty="0">
                    <a:latin typeface="+mn-ea"/>
                    <a:cs typeface="Arial" panose="020B0604020202020204" pitchFamily="34" charset="0"/>
                  </a:rPr>
                  <a:t>横向相空间分布测量实验与优化</a:t>
                </a:r>
                <a:endParaRPr lang="en-US" altLang="zh-CN" sz="1200" dirty="0">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660698F7-1758-7B3E-A4D7-61EC7FD86436}"/>
                  </a:ext>
                </a:extLst>
              </p:cNvPr>
              <p:cNvCxnSpPr>
                <a:cxnSpLocks/>
              </p:cNvCxnSpPr>
              <p:nvPr/>
            </p:nvCxnSpPr>
            <p:spPr>
              <a:xfrm>
                <a:off x="3186667" y="2959715"/>
                <a:ext cx="0" cy="6589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7357356-449B-4222-673B-00E2F0620BD2}"/>
                  </a:ext>
                </a:extLst>
              </p:cNvPr>
              <p:cNvSpPr txBox="1"/>
              <p:nvPr/>
            </p:nvSpPr>
            <p:spPr>
              <a:xfrm>
                <a:off x="4207311" y="3988909"/>
                <a:ext cx="1883975" cy="1200329"/>
              </a:xfrm>
              <a:prstGeom prst="rect">
                <a:avLst/>
              </a:prstGeom>
              <a:noFill/>
            </p:spPr>
            <p:txBody>
              <a:bodyPr wrap="square" rtlCol="0">
                <a:spAutoFit/>
              </a:bodyPr>
              <a:lstStyle/>
              <a:p>
                <a:pPr marL="228600" indent="-228600" algn="just">
                  <a:buFont typeface="+mj-lt"/>
                  <a:buAutoNum type="arabicPeriod"/>
                </a:pPr>
                <a:r>
                  <a:rPr lang="en-US" altLang="zh-CN" sz="1200" dirty="0">
                    <a:latin typeface="Arial" panose="020B0604020202020204" pitchFamily="34" charset="0"/>
                    <a:cs typeface="Arial" panose="020B0604020202020204" pitchFamily="34" charset="0"/>
                  </a:rPr>
                  <a:t>RF</a:t>
                </a:r>
                <a:r>
                  <a:rPr lang="zh-CN" altLang="en-US" sz="1200" dirty="0">
                    <a:latin typeface="Arial" panose="020B0604020202020204" pitchFamily="34" charset="0"/>
                    <a:cs typeface="Arial" panose="020B0604020202020204" pitchFamily="34" charset="0"/>
                  </a:rPr>
                  <a:t>偏转腔安装调试</a:t>
                </a:r>
                <a:endParaRPr lang="en-US" altLang="zh-CN" sz="1200" dirty="0">
                  <a:latin typeface="Arial" panose="020B0604020202020204" pitchFamily="34" charset="0"/>
                  <a:cs typeface="Arial" panose="020B0604020202020204" pitchFamily="34" charset="0"/>
                </a:endParaRPr>
              </a:p>
              <a:p>
                <a:pPr marL="228600" indent="-228600" algn="just">
                  <a:buFont typeface="+mj-lt"/>
                  <a:buAutoNum type="arabicPeriod"/>
                </a:pPr>
                <a:r>
                  <a:rPr lang="zh-CN" altLang="en-US" sz="1200" dirty="0">
                    <a:latin typeface="Arial" panose="020B0604020202020204" pitchFamily="34" charset="0"/>
                    <a:cs typeface="Arial" panose="020B0604020202020204" pitchFamily="34" charset="0"/>
                  </a:rPr>
                  <a:t>纵向相空间分布测量实验与性能优化</a:t>
                </a:r>
                <a:endParaRPr lang="en-US" altLang="zh-CN" sz="1200" dirty="0">
                  <a:latin typeface="Arial" panose="020B0604020202020204" pitchFamily="34" charset="0"/>
                  <a:cs typeface="Arial" panose="020B0604020202020204" pitchFamily="34" charset="0"/>
                </a:endParaRPr>
              </a:p>
              <a:p>
                <a:pPr marL="228600" indent="-228600" algn="just">
                  <a:buFont typeface="+mj-lt"/>
                  <a:buAutoNum type="arabicPeriod"/>
                </a:pPr>
                <a:r>
                  <a:rPr lang="zh-CN" altLang="en-US" sz="1200" dirty="0">
                    <a:latin typeface="Arial" panose="020B0604020202020204" pitchFamily="34" charset="0"/>
                    <a:cs typeface="Arial" panose="020B0604020202020204" pitchFamily="34" charset="0"/>
                  </a:rPr>
                  <a:t>横纵向耦合分布实验与物理分析</a:t>
                </a:r>
                <a:endParaRPr lang="en-US" altLang="zh-CN" sz="1200" dirty="0">
                  <a:latin typeface="Arial" panose="020B0604020202020204" pitchFamily="34" charset="0"/>
                  <a:cs typeface="Arial" panose="020B0604020202020204" pitchFamily="34" charset="0"/>
                </a:endParaRPr>
              </a:p>
              <a:p>
                <a:pPr marL="228600" indent="-228600" algn="just">
                  <a:buFont typeface="+mj-lt"/>
                  <a:buAutoNum type="arabicPeriod"/>
                </a:pPr>
                <a:r>
                  <a:rPr lang="zh-CN" altLang="en-US" sz="1200" dirty="0">
                    <a:latin typeface="Arial" panose="020B0604020202020204" pitchFamily="34" charset="0"/>
                    <a:cs typeface="Arial" panose="020B0604020202020204" pitchFamily="34" charset="0"/>
                  </a:rPr>
                  <a:t>论文写作、项目验收</a:t>
                </a:r>
                <a:endParaRPr lang="en-US" altLang="zh-CN" sz="1200" dirty="0">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CF1C98D5-BF81-1418-0A62-0C6AD2CEB457}"/>
                  </a:ext>
                </a:extLst>
              </p:cNvPr>
              <p:cNvCxnSpPr>
                <a:cxnSpLocks/>
              </p:cNvCxnSpPr>
              <p:nvPr/>
            </p:nvCxnSpPr>
            <p:spPr>
              <a:xfrm>
                <a:off x="4531318" y="2959715"/>
                <a:ext cx="0" cy="9733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5047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9C5D22-7DE6-A36E-C546-E34B14355F93}"/>
              </a:ext>
            </a:extLst>
          </p:cNvPr>
          <p:cNvSpPr>
            <a:spLocks noGrp="1"/>
          </p:cNvSpPr>
          <p:nvPr>
            <p:ph type="title"/>
          </p:nvPr>
        </p:nvSpPr>
        <p:spPr/>
        <p:txBody>
          <a:bodyPr/>
          <a:lstStyle/>
          <a:p>
            <a:r>
              <a:rPr lang="en-CH" dirty="0"/>
              <a:t>经费预算</a:t>
            </a:r>
            <a:r>
              <a:rPr lang="zh-CN" altLang="en-US" dirty="0"/>
              <a:t> </a:t>
            </a:r>
            <a:r>
              <a:rPr lang="en-US" altLang="zh-CN" dirty="0"/>
              <a:t>&amp;</a:t>
            </a:r>
            <a:r>
              <a:rPr lang="zh-CN" altLang="en-US" dirty="0"/>
              <a:t> 人员分配</a:t>
            </a:r>
            <a:endParaRPr lang="en-CH" dirty="0"/>
          </a:p>
        </p:txBody>
      </p:sp>
      <p:sp>
        <p:nvSpPr>
          <p:cNvPr id="4" name="Date Placeholder 3">
            <a:extLst>
              <a:ext uri="{FF2B5EF4-FFF2-40B4-BE49-F238E27FC236}">
                <a16:creationId xmlns:a16="http://schemas.microsoft.com/office/drawing/2014/main" id="{1B759D0F-713D-AEBE-0C9D-57C5AFA4B8D5}"/>
              </a:ext>
            </a:extLst>
          </p:cNvPr>
          <p:cNvSpPr>
            <a:spLocks noGrp="1"/>
          </p:cNvSpPr>
          <p:nvPr>
            <p:ph type="dt" sz="half" idx="10"/>
          </p:nvPr>
        </p:nvSpPr>
        <p:spPr/>
        <p:txBody>
          <a:bodyPr/>
          <a:lstStyle/>
          <a:p>
            <a:fld id="{54E2CEE8-A6E5-B84E-BD82-C24C08245295}" type="datetime1">
              <a:rPr lang="de-CH" smtClean="0"/>
              <a:t>04.01.24</a:t>
            </a:fld>
            <a:endParaRPr lang="en-US" dirty="0"/>
          </a:p>
        </p:txBody>
      </p:sp>
      <p:sp>
        <p:nvSpPr>
          <p:cNvPr id="5" name="Footer Placeholder 4">
            <a:extLst>
              <a:ext uri="{FF2B5EF4-FFF2-40B4-BE49-F238E27FC236}">
                <a16:creationId xmlns:a16="http://schemas.microsoft.com/office/drawing/2014/main" id="{814BC482-2528-BEC1-2C12-FEACD2710A71}"/>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81A8A875-9622-020A-83C2-A6D423632A76}"/>
              </a:ext>
            </a:extLst>
          </p:cNvPr>
          <p:cNvSpPr>
            <a:spLocks noGrp="1"/>
          </p:cNvSpPr>
          <p:nvPr>
            <p:ph type="sldNum" sz="quarter" idx="12"/>
          </p:nvPr>
        </p:nvSpPr>
        <p:spPr/>
        <p:txBody>
          <a:bodyPr/>
          <a:lstStyle/>
          <a:p>
            <a:fld id="{36B5EA5A-BC32-A742-B11B-8E7414D5B535}" type="slidenum">
              <a:rPr lang="en-US" smtClean="0"/>
              <a:pPr/>
              <a:t>16</a:t>
            </a:fld>
            <a:endParaRPr lang="en-US" dirty="0"/>
          </a:p>
        </p:txBody>
      </p:sp>
      <p:grpSp>
        <p:nvGrpSpPr>
          <p:cNvPr id="39" name="Group 38">
            <a:extLst>
              <a:ext uri="{FF2B5EF4-FFF2-40B4-BE49-F238E27FC236}">
                <a16:creationId xmlns:a16="http://schemas.microsoft.com/office/drawing/2014/main" id="{B2D0D0EA-0766-9A78-7013-3132D2ED295B}"/>
              </a:ext>
            </a:extLst>
          </p:cNvPr>
          <p:cNvGrpSpPr/>
          <p:nvPr/>
        </p:nvGrpSpPr>
        <p:grpSpPr>
          <a:xfrm>
            <a:off x="7392144" y="1596553"/>
            <a:ext cx="4295012" cy="1508105"/>
            <a:chOff x="7561628" y="1764075"/>
            <a:chExt cx="4295012" cy="1508105"/>
          </a:xfrm>
        </p:grpSpPr>
        <p:sp>
          <p:nvSpPr>
            <p:cNvPr id="8" name="TextBox 7">
              <a:extLst>
                <a:ext uri="{FF2B5EF4-FFF2-40B4-BE49-F238E27FC236}">
                  <a16:creationId xmlns:a16="http://schemas.microsoft.com/office/drawing/2014/main" id="{4D0E5EBE-EDAB-6E1E-7A08-7DD7B72B0518}"/>
                </a:ext>
              </a:extLst>
            </p:cNvPr>
            <p:cNvSpPr txBox="1"/>
            <p:nvPr/>
          </p:nvSpPr>
          <p:spPr>
            <a:xfrm>
              <a:off x="10056440" y="1764075"/>
              <a:ext cx="1800200" cy="1508105"/>
            </a:xfrm>
            <a:prstGeom prst="rect">
              <a:avLst/>
            </a:prstGeom>
            <a:noFill/>
          </p:spPr>
          <p:txBody>
            <a:bodyPr wrap="square" lIns="0" tIns="0" rIns="0" bIns="0" rtlCol="0">
              <a:spAutoFit/>
            </a:bodyPr>
            <a:lstStyle/>
            <a:p>
              <a:pPr algn="l"/>
              <a:r>
                <a:rPr lang="en-CH" sz="1400" dirty="0"/>
                <a:t>黄蔚玲</a:t>
              </a:r>
              <a:r>
                <a:rPr lang="zh-CN" altLang="en-US" sz="1400" dirty="0"/>
                <a:t>（研究员）</a:t>
              </a:r>
              <a:endParaRPr lang="en-US" altLang="zh-CN" sz="1400" dirty="0"/>
            </a:p>
            <a:p>
              <a:pPr algn="l"/>
              <a:r>
                <a:rPr lang="zh-CN" altLang="en-US" sz="1400" dirty="0"/>
                <a:t>杨仁俊（副研）</a:t>
              </a:r>
              <a:endParaRPr lang="en-CH" altLang="zh-CN" sz="1400" dirty="0"/>
            </a:p>
            <a:p>
              <a:pPr algn="l"/>
              <a:r>
                <a:rPr lang="zh-CN" altLang="en-CH" sz="1400" dirty="0"/>
                <a:t>杨涛</a:t>
              </a:r>
              <a:r>
                <a:rPr lang="zh-CN" altLang="en-US" sz="1400" dirty="0"/>
                <a:t>（副研）</a:t>
              </a:r>
              <a:endParaRPr lang="en-US" altLang="zh-CN" sz="1400" dirty="0"/>
            </a:p>
            <a:p>
              <a:pPr algn="l"/>
              <a:r>
                <a:rPr lang="zh-CN" altLang="en-CH" sz="1400" dirty="0"/>
                <a:t>韩艳</a:t>
              </a:r>
              <a:r>
                <a:rPr lang="zh-CN" altLang="en-US" sz="1400" dirty="0"/>
                <a:t>良（副研）</a:t>
              </a:r>
              <a:endParaRPr lang="en-US" altLang="zh-CN" sz="1400" dirty="0"/>
            </a:p>
            <a:p>
              <a:pPr algn="l"/>
              <a:r>
                <a:rPr lang="en-US" altLang="zh-CN" sz="1400" dirty="0"/>
                <a:t>M</a:t>
              </a:r>
              <a:r>
                <a:rPr lang="el-GR" altLang="zh-CN" sz="1400" dirty="0"/>
                <a:t>. </a:t>
              </a:r>
              <a:r>
                <a:rPr lang="el-GR" altLang="zh-CN" sz="1400" dirty="0" err="1"/>
                <a:t>Rehman</a:t>
              </a:r>
              <a:r>
                <a:rPr lang="zh-CN" altLang="en-US" sz="1400" dirty="0"/>
                <a:t>（博后）</a:t>
              </a:r>
              <a:endParaRPr lang="en-US" altLang="zh-CN" sz="1400" dirty="0"/>
            </a:p>
            <a:p>
              <a:pPr algn="l"/>
              <a:r>
                <a:rPr lang="zh-CN" altLang="en-US" sz="1400" dirty="0"/>
                <a:t>张彪（学生）</a:t>
              </a:r>
              <a:endParaRPr lang="en-US" altLang="zh-CN" sz="1400" dirty="0"/>
            </a:p>
            <a:p>
              <a:pPr algn="l"/>
              <a:r>
                <a:rPr lang="zh-CN" altLang="en-US" sz="1400" dirty="0"/>
                <a:t>陈伟文（学生）</a:t>
              </a:r>
              <a:endParaRPr lang="en-US" altLang="zh-CN" sz="1400" dirty="0"/>
            </a:p>
          </p:txBody>
        </p:sp>
        <p:sp>
          <p:nvSpPr>
            <p:cNvPr id="14" name="任意多边形: 形状 5">
              <a:extLst>
                <a:ext uri="{FF2B5EF4-FFF2-40B4-BE49-F238E27FC236}">
                  <a16:creationId xmlns:a16="http://schemas.microsoft.com/office/drawing/2014/main" id="{65A76F7F-F2D6-4B92-097D-A13E1610B610}"/>
                </a:ext>
              </a:extLst>
            </p:cNvPr>
            <p:cNvSpPr/>
            <p:nvPr/>
          </p:nvSpPr>
          <p:spPr>
            <a:xfrm>
              <a:off x="9480376" y="1825699"/>
              <a:ext cx="360040" cy="682955"/>
            </a:xfrm>
            <a:custGeom>
              <a:avLst/>
              <a:gdLst/>
              <a:ahLst/>
              <a:cxnLst/>
              <a:rect l="0" t="0" r="0" b="0"/>
              <a:pathLst>
                <a:path w="717974" h="2289388">
                  <a:moveTo>
                    <a:pt x="0" y="2289387"/>
                  </a:moveTo>
                  <a:lnTo>
                    <a:pt x="164253" y="2289387"/>
                  </a:lnTo>
                  <a:cubicBezTo>
                    <a:pt x="234357" y="2289387"/>
                    <a:pt x="291253" y="2232491"/>
                    <a:pt x="291253" y="2162387"/>
                  </a:cubicBezTo>
                  <a:lnTo>
                    <a:pt x="291253" y="127000"/>
                  </a:lnTo>
                  <a:cubicBezTo>
                    <a:pt x="291253" y="56896"/>
                    <a:pt x="348149" y="0"/>
                    <a:pt x="418253" y="0"/>
                  </a:cubicBezTo>
                  <a:lnTo>
                    <a:pt x="717973" y="0"/>
                  </a:lnTo>
                </a:path>
              </a:pathLst>
            </a:custGeom>
            <a:noFill/>
            <a:ln w="12700" cap="flat" cmpd="sng" algn="ctr">
              <a:solidFill>
                <a:schemeClr val="accent1">
                  <a:lumMod val="75000"/>
                </a:schemeClr>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任意多边形: 形状 6">
              <a:extLst>
                <a:ext uri="{FF2B5EF4-FFF2-40B4-BE49-F238E27FC236}">
                  <a16:creationId xmlns:a16="http://schemas.microsoft.com/office/drawing/2014/main" id="{B5C03F5A-1DF9-A6ED-7C61-465E1D7AEADD}"/>
                </a:ext>
              </a:extLst>
            </p:cNvPr>
            <p:cNvSpPr/>
            <p:nvPr/>
          </p:nvSpPr>
          <p:spPr>
            <a:xfrm>
              <a:off x="9480934" y="2507522"/>
              <a:ext cx="360040" cy="749827"/>
            </a:xfrm>
            <a:custGeom>
              <a:avLst/>
              <a:gdLst/>
              <a:ahLst/>
              <a:cxnLst/>
              <a:rect l="0" t="0" r="0" b="0"/>
              <a:pathLst>
                <a:path w="717974" h="2289388">
                  <a:moveTo>
                    <a:pt x="0" y="0"/>
                  </a:moveTo>
                  <a:lnTo>
                    <a:pt x="164253" y="0"/>
                  </a:lnTo>
                  <a:cubicBezTo>
                    <a:pt x="234357" y="0"/>
                    <a:pt x="291253" y="56896"/>
                    <a:pt x="291253" y="127000"/>
                  </a:cubicBezTo>
                  <a:lnTo>
                    <a:pt x="291253" y="2162387"/>
                  </a:lnTo>
                  <a:cubicBezTo>
                    <a:pt x="291253" y="2232491"/>
                    <a:pt x="348149" y="2289387"/>
                    <a:pt x="418253" y="2289387"/>
                  </a:cubicBezTo>
                  <a:lnTo>
                    <a:pt x="717973" y="2289387"/>
                  </a:lnTo>
                </a:path>
              </a:pathLst>
            </a:custGeom>
            <a:noFill/>
            <a:ln w="12700" cap="flat" cmpd="sng" algn="ctr">
              <a:solidFill>
                <a:schemeClr val="accent1">
                  <a:lumMod val="75000"/>
                </a:schemeClr>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ounded Rectangle 16">
              <a:extLst>
                <a:ext uri="{FF2B5EF4-FFF2-40B4-BE49-F238E27FC236}">
                  <a16:creationId xmlns:a16="http://schemas.microsoft.com/office/drawing/2014/main" id="{23FEE69D-BC3A-15D5-CE9D-9D0126E711FD}"/>
                </a:ext>
              </a:extLst>
            </p:cNvPr>
            <p:cNvSpPr/>
            <p:nvPr/>
          </p:nvSpPr>
          <p:spPr>
            <a:xfrm>
              <a:off x="7561628" y="2052556"/>
              <a:ext cx="1918748" cy="94012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探测方法、激光、光电探测、物理实验、数据分析</a:t>
              </a:r>
            </a:p>
          </p:txBody>
        </p:sp>
      </p:grpSp>
      <p:grpSp>
        <p:nvGrpSpPr>
          <p:cNvPr id="37" name="Group 36">
            <a:extLst>
              <a:ext uri="{FF2B5EF4-FFF2-40B4-BE49-F238E27FC236}">
                <a16:creationId xmlns:a16="http://schemas.microsoft.com/office/drawing/2014/main" id="{0114B04D-C240-FA30-A2DB-1EABCA3B97E2}"/>
              </a:ext>
            </a:extLst>
          </p:cNvPr>
          <p:cNvGrpSpPr/>
          <p:nvPr/>
        </p:nvGrpSpPr>
        <p:grpSpPr>
          <a:xfrm>
            <a:off x="7421961" y="3468344"/>
            <a:ext cx="4246007" cy="885159"/>
            <a:chOff x="7591445" y="3486231"/>
            <a:chExt cx="4246007" cy="885159"/>
          </a:xfrm>
        </p:grpSpPr>
        <p:sp>
          <p:nvSpPr>
            <p:cNvPr id="9" name="TextBox 8">
              <a:extLst>
                <a:ext uri="{FF2B5EF4-FFF2-40B4-BE49-F238E27FC236}">
                  <a16:creationId xmlns:a16="http://schemas.microsoft.com/office/drawing/2014/main" id="{18C84B09-55BE-0EA8-C0D4-431AB236B6D2}"/>
                </a:ext>
              </a:extLst>
            </p:cNvPr>
            <p:cNvSpPr txBox="1"/>
            <p:nvPr/>
          </p:nvSpPr>
          <p:spPr>
            <a:xfrm>
              <a:off x="10037252" y="3486231"/>
              <a:ext cx="1800200" cy="861774"/>
            </a:xfrm>
            <a:prstGeom prst="rect">
              <a:avLst/>
            </a:prstGeom>
            <a:noFill/>
          </p:spPr>
          <p:txBody>
            <a:bodyPr wrap="square" lIns="0" tIns="0" rIns="0" bIns="0" rtlCol="0">
              <a:spAutoFit/>
            </a:bodyPr>
            <a:lstStyle/>
            <a:p>
              <a:pPr algn="l"/>
              <a:r>
                <a:rPr lang="en-CH" sz="1400" dirty="0"/>
                <a:t>徐智虹</a:t>
              </a:r>
              <a:r>
                <a:rPr lang="zh-CN" altLang="en-US" sz="1400" dirty="0"/>
                <a:t>（副研）</a:t>
              </a:r>
              <a:endParaRPr lang="en-US" altLang="zh-CN" sz="1400" dirty="0"/>
            </a:p>
            <a:p>
              <a:pPr algn="l"/>
              <a:r>
                <a:rPr lang="zh-CN" altLang="en-US" sz="1400" dirty="0"/>
                <a:t>朱鹏（副研）</a:t>
              </a:r>
              <a:endParaRPr lang="en-US" altLang="zh-CN" sz="1400" dirty="0"/>
            </a:p>
            <a:p>
              <a:pPr algn="l"/>
              <a:r>
                <a:rPr lang="zh-CN" altLang="en-US" sz="1400" dirty="0"/>
                <a:t>李芳（副研）</a:t>
              </a:r>
              <a:endParaRPr lang="en-US" altLang="zh-CN" sz="1400" dirty="0"/>
            </a:p>
            <a:p>
              <a:pPr algn="l"/>
              <a:r>
                <a:rPr lang="zh-CN" altLang="en-US" sz="1400" dirty="0"/>
                <a:t>邱瑞阳（中级）</a:t>
              </a:r>
              <a:endParaRPr lang="en-US" altLang="zh-CN" sz="1400" dirty="0"/>
            </a:p>
          </p:txBody>
        </p:sp>
        <p:sp>
          <p:nvSpPr>
            <p:cNvPr id="21" name="任意多边形: 形状 5">
              <a:extLst>
                <a:ext uri="{FF2B5EF4-FFF2-40B4-BE49-F238E27FC236}">
                  <a16:creationId xmlns:a16="http://schemas.microsoft.com/office/drawing/2014/main" id="{12EA0271-DB18-C7C9-61A5-D2736C46873A}"/>
                </a:ext>
              </a:extLst>
            </p:cNvPr>
            <p:cNvSpPr/>
            <p:nvPr/>
          </p:nvSpPr>
          <p:spPr>
            <a:xfrm>
              <a:off x="9480376" y="3527982"/>
              <a:ext cx="360040" cy="389136"/>
            </a:xfrm>
            <a:custGeom>
              <a:avLst/>
              <a:gdLst/>
              <a:ahLst/>
              <a:cxnLst/>
              <a:rect l="0" t="0" r="0" b="0"/>
              <a:pathLst>
                <a:path w="717974" h="2289388">
                  <a:moveTo>
                    <a:pt x="0" y="2289387"/>
                  </a:moveTo>
                  <a:lnTo>
                    <a:pt x="164253" y="2289387"/>
                  </a:lnTo>
                  <a:cubicBezTo>
                    <a:pt x="234357" y="2289387"/>
                    <a:pt x="291253" y="2232491"/>
                    <a:pt x="291253" y="2162387"/>
                  </a:cubicBezTo>
                  <a:lnTo>
                    <a:pt x="291253" y="127000"/>
                  </a:lnTo>
                  <a:cubicBezTo>
                    <a:pt x="291253" y="56896"/>
                    <a:pt x="348149" y="0"/>
                    <a:pt x="418253" y="0"/>
                  </a:cubicBezTo>
                  <a:lnTo>
                    <a:pt x="717973" y="0"/>
                  </a:lnTo>
                </a:path>
              </a:pathLst>
            </a:custGeom>
            <a:noFill/>
            <a:ln w="12700" cap="flat" cmpd="sng" algn="ctr">
              <a:solidFill>
                <a:schemeClr val="accent1">
                  <a:lumMod val="75000"/>
                </a:schemeClr>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任意多边形: 形状 6">
              <a:extLst>
                <a:ext uri="{FF2B5EF4-FFF2-40B4-BE49-F238E27FC236}">
                  <a16:creationId xmlns:a16="http://schemas.microsoft.com/office/drawing/2014/main" id="{BC6F33BE-2B7F-038C-28F9-65C4A222122B}"/>
                </a:ext>
              </a:extLst>
            </p:cNvPr>
            <p:cNvSpPr/>
            <p:nvPr/>
          </p:nvSpPr>
          <p:spPr>
            <a:xfrm>
              <a:off x="9480376" y="3917118"/>
              <a:ext cx="360040" cy="426342"/>
            </a:xfrm>
            <a:custGeom>
              <a:avLst/>
              <a:gdLst/>
              <a:ahLst/>
              <a:cxnLst/>
              <a:rect l="0" t="0" r="0" b="0"/>
              <a:pathLst>
                <a:path w="717974" h="2289388">
                  <a:moveTo>
                    <a:pt x="0" y="0"/>
                  </a:moveTo>
                  <a:lnTo>
                    <a:pt x="164253" y="0"/>
                  </a:lnTo>
                  <a:cubicBezTo>
                    <a:pt x="234357" y="0"/>
                    <a:pt x="291253" y="56896"/>
                    <a:pt x="291253" y="127000"/>
                  </a:cubicBezTo>
                  <a:lnTo>
                    <a:pt x="291253" y="2162387"/>
                  </a:lnTo>
                  <a:cubicBezTo>
                    <a:pt x="291253" y="2232491"/>
                    <a:pt x="348149" y="2289387"/>
                    <a:pt x="418253" y="2289387"/>
                  </a:cubicBezTo>
                  <a:lnTo>
                    <a:pt x="717973" y="2289387"/>
                  </a:lnTo>
                </a:path>
              </a:pathLst>
            </a:custGeom>
            <a:noFill/>
            <a:ln w="12700" cap="flat" cmpd="sng" algn="ctr">
              <a:solidFill>
                <a:schemeClr val="accent1">
                  <a:lumMod val="75000"/>
                </a:schemeClr>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Rounded Rectangle 17">
              <a:extLst>
                <a:ext uri="{FF2B5EF4-FFF2-40B4-BE49-F238E27FC236}">
                  <a16:creationId xmlns:a16="http://schemas.microsoft.com/office/drawing/2014/main" id="{A63367AD-BBD7-E74D-7424-FE2393A1D373}"/>
                </a:ext>
              </a:extLst>
            </p:cNvPr>
            <p:cNvSpPr/>
            <p:nvPr/>
          </p:nvSpPr>
          <p:spPr>
            <a:xfrm>
              <a:off x="7591445" y="3588094"/>
              <a:ext cx="1918748" cy="78329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电子学、</a:t>
              </a:r>
              <a:r>
                <a:rPr kumimoji="0" lang="en-US" altLang="zh-CN" sz="14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DAQ</a:t>
              </a:r>
              <a:r>
                <a:rPr lang="zh-CN" altLang="en-US" sz="14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和</a:t>
              </a:r>
              <a:r>
                <a:rPr kumimoji="0" lang="zh-CN" altLang="en-US" sz="14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定时系统</a:t>
              </a:r>
            </a:p>
          </p:txBody>
        </p:sp>
      </p:grpSp>
      <p:grpSp>
        <p:nvGrpSpPr>
          <p:cNvPr id="40" name="Group 39">
            <a:extLst>
              <a:ext uri="{FF2B5EF4-FFF2-40B4-BE49-F238E27FC236}">
                <a16:creationId xmlns:a16="http://schemas.microsoft.com/office/drawing/2014/main" id="{7F4792BD-964B-D3ED-4B3B-232D2A0F86B0}"/>
              </a:ext>
            </a:extLst>
          </p:cNvPr>
          <p:cNvGrpSpPr/>
          <p:nvPr/>
        </p:nvGrpSpPr>
        <p:grpSpPr>
          <a:xfrm>
            <a:off x="7421961" y="4654877"/>
            <a:ext cx="4223002" cy="646331"/>
            <a:chOff x="7591445" y="4822399"/>
            <a:chExt cx="4223002" cy="646331"/>
          </a:xfrm>
        </p:grpSpPr>
        <p:sp>
          <p:nvSpPr>
            <p:cNvPr id="10" name="TextBox 9">
              <a:extLst>
                <a:ext uri="{FF2B5EF4-FFF2-40B4-BE49-F238E27FC236}">
                  <a16:creationId xmlns:a16="http://schemas.microsoft.com/office/drawing/2014/main" id="{7212BF81-D5F6-C0B4-1896-9A0BAD135C66}"/>
                </a:ext>
              </a:extLst>
            </p:cNvPr>
            <p:cNvSpPr txBox="1"/>
            <p:nvPr/>
          </p:nvSpPr>
          <p:spPr>
            <a:xfrm>
              <a:off x="10014247" y="4822399"/>
              <a:ext cx="1800200" cy="646331"/>
            </a:xfrm>
            <a:prstGeom prst="rect">
              <a:avLst/>
            </a:prstGeom>
            <a:noFill/>
          </p:spPr>
          <p:txBody>
            <a:bodyPr wrap="square" lIns="0" tIns="0" rIns="0" bIns="0" rtlCol="0">
              <a:spAutoFit/>
            </a:bodyPr>
            <a:lstStyle/>
            <a:p>
              <a:pPr algn="l"/>
              <a:r>
                <a:rPr lang="zh-CN" altLang="en-US" sz="1400" dirty="0"/>
                <a:t>聂小军（副研）</a:t>
              </a:r>
              <a:endParaRPr lang="en-US" altLang="zh-CN" sz="1400" dirty="0"/>
            </a:p>
            <a:p>
              <a:pPr algn="l"/>
              <a:r>
                <a:rPr lang="zh-CN" altLang="en-US" sz="1400" dirty="0"/>
                <a:t>刘仁洪（中级）</a:t>
              </a:r>
              <a:endParaRPr lang="en-US" altLang="zh-CN" sz="1400" dirty="0"/>
            </a:p>
            <a:p>
              <a:pPr algn="l"/>
              <a:r>
                <a:rPr lang="zh-CN" altLang="en-CH" sz="1400" dirty="0"/>
                <a:t>韦</a:t>
              </a:r>
              <a:r>
                <a:rPr lang="zh-CN" altLang="en-US" sz="1400" dirty="0"/>
                <a:t>隽昊（中级）</a:t>
              </a:r>
              <a:endParaRPr lang="en-US" altLang="zh-CN" sz="1400" dirty="0"/>
            </a:p>
          </p:txBody>
        </p:sp>
        <p:sp>
          <p:nvSpPr>
            <p:cNvPr id="23" name="任意多边形: 形状 5">
              <a:extLst>
                <a:ext uri="{FF2B5EF4-FFF2-40B4-BE49-F238E27FC236}">
                  <a16:creationId xmlns:a16="http://schemas.microsoft.com/office/drawing/2014/main" id="{4DDC9755-EA59-299D-7A41-0F557DFD120E}"/>
                </a:ext>
              </a:extLst>
            </p:cNvPr>
            <p:cNvSpPr/>
            <p:nvPr/>
          </p:nvSpPr>
          <p:spPr>
            <a:xfrm>
              <a:off x="9480376" y="4880193"/>
              <a:ext cx="360040" cy="276999"/>
            </a:xfrm>
            <a:custGeom>
              <a:avLst/>
              <a:gdLst/>
              <a:ahLst/>
              <a:cxnLst/>
              <a:rect l="0" t="0" r="0" b="0"/>
              <a:pathLst>
                <a:path w="717974" h="2289388">
                  <a:moveTo>
                    <a:pt x="0" y="2289387"/>
                  </a:moveTo>
                  <a:lnTo>
                    <a:pt x="164253" y="2289387"/>
                  </a:lnTo>
                  <a:cubicBezTo>
                    <a:pt x="234357" y="2289387"/>
                    <a:pt x="291253" y="2232491"/>
                    <a:pt x="291253" y="2162387"/>
                  </a:cubicBezTo>
                  <a:lnTo>
                    <a:pt x="291253" y="127000"/>
                  </a:lnTo>
                  <a:cubicBezTo>
                    <a:pt x="291253" y="56896"/>
                    <a:pt x="348149" y="0"/>
                    <a:pt x="418253" y="0"/>
                  </a:cubicBezTo>
                  <a:lnTo>
                    <a:pt x="717973" y="0"/>
                  </a:lnTo>
                </a:path>
              </a:pathLst>
            </a:custGeom>
            <a:noFill/>
            <a:ln w="12700" cap="flat" cmpd="sng" algn="ctr">
              <a:solidFill>
                <a:schemeClr val="accent1">
                  <a:lumMod val="75000"/>
                </a:schemeClr>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任意多边形: 形状 6">
              <a:extLst>
                <a:ext uri="{FF2B5EF4-FFF2-40B4-BE49-F238E27FC236}">
                  <a16:creationId xmlns:a16="http://schemas.microsoft.com/office/drawing/2014/main" id="{A53F6444-92EF-ADB4-D9F7-EED9DC26A9DE}"/>
                </a:ext>
              </a:extLst>
            </p:cNvPr>
            <p:cNvSpPr/>
            <p:nvPr/>
          </p:nvSpPr>
          <p:spPr>
            <a:xfrm>
              <a:off x="9484569" y="5157192"/>
              <a:ext cx="360040" cy="276999"/>
            </a:xfrm>
            <a:custGeom>
              <a:avLst/>
              <a:gdLst/>
              <a:ahLst/>
              <a:cxnLst/>
              <a:rect l="0" t="0" r="0" b="0"/>
              <a:pathLst>
                <a:path w="717974" h="2289388">
                  <a:moveTo>
                    <a:pt x="0" y="0"/>
                  </a:moveTo>
                  <a:lnTo>
                    <a:pt x="164253" y="0"/>
                  </a:lnTo>
                  <a:cubicBezTo>
                    <a:pt x="234357" y="0"/>
                    <a:pt x="291253" y="56896"/>
                    <a:pt x="291253" y="127000"/>
                  </a:cubicBezTo>
                  <a:lnTo>
                    <a:pt x="291253" y="2162387"/>
                  </a:lnTo>
                  <a:cubicBezTo>
                    <a:pt x="291253" y="2232491"/>
                    <a:pt x="348149" y="2289387"/>
                    <a:pt x="418253" y="2289387"/>
                  </a:cubicBezTo>
                  <a:lnTo>
                    <a:pt x="717973" y="2289387"/>
                  </a:lnTo>
                </a:path>
              </a:pathLst>
            </a:custGeom>
            <a:noFill/>
            <a:ln w="12700" cap="flat" cmpd="sng" algn="ctr">
              <a:solidFill>
                <a:schemeClr val="accent1">
                  <a:lumMod val="75000"/>
                </a:schemeClr>
              </a:solidFill>
              <a:prstDash val="solid"/>
              <a:miter lim="800000"/>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ounded Rectangle 18">
              <a:extLst>
                <a:ext uri="{FF2B5EF4-FFF2-40B4-BE49-F238E27FC236}">
                  <a16:creationId xmlns:a16="http://schemas.microsoft.com/office/drawing/2014/main" id="{6D8851C6-BFEA-2C40-65CD-663ABF98643D}"/>
                </a:ext>
              </a:extLst>
            </p:cNvPr>
            <p:cNvSpPr/>
            <p:nvPr/>
          </p:nvSpPr>
          <p:spPr>
            <a:xfrm>
              <a:off x="7591445" y="4921493"/>
              <a:ext cx="1918748" cy="4721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磁铁与</a:t>
              </a:r>
              <a:r>
                <a:rPr kumimoji="0" lang="zh-CN" altLang="en-CH" sz="14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机械</a:t>
              </a:r>
              <a:r>
                <a:rPr kumimoji="0" lang="zh-CN" altLang="en-US" sz="1400" b="0"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结构</a:t>
              </a:r>
            </a:p>
          </p:txBody>
        </p:sp>
      </p:grpSp>
      <p:sp>
        <p:nvSpPr>
          <p:cNvPr id="25" name="TextBox 24">
            <a:extLst>
              <a:ext uri="{FF2B5EF4-FFF2-40B4-BE49-F238E27FC236}">
                <a16:creationId xmlns:a16="http://schemas.microsoft.com/office/drawing/2014/main" id="{4783C22C-D150-7EF0-5354-640EBED32AAD}"/>
              </a:ext>
            </a:extLst>
          </p:cNvPr>
          <p:cNvSpPr txBox="1"/>
          <p:nvPr/>
        </p:nvSpPr>
        <p:spPr>
          <a:xfrm>
            <a:off x="4189996" y="5417347"/>
            <a:ext cx="2016224" cy="215444"/>
          </a:xfrm>
          <a:prstGeom prst="rect">
            <a:avLst/>
          </a:prstGeom>
          <a:noFill/>
        </p:spPr>
        <p:txBody>
          <a:bodyPr wrap="square" lIns="0" tIns="0" rIns="0" bIns="0" rtlCol="0">
            <a:spAutoFit/>
          </a:bodyPr>
          <a:lstStyle/>
          <a:p>
            <a:pPr algn="ctr"/>
            <a:r>
              <a:rPr lang="en-CH" sz="1400" dirty="0">
                <a:solidFill>
                  <a:schemeClr val="tx2"/>
                </a:solidFill>
              </a:rPr>
              <a:t>总计</a:t>
            </a:r>
            <a:r>
              <a:rPr lang="zh-CN" altLang="en-US" sz="1400" dirty="0">
                <a:solidFill>
                  <a:schemeClr val="tx2"/>
                </a:solidFill>
              </a:rPr>
              <a:t>：</a:t>
            </a:r>
            <a:r>
              <a:rPr lang="en-US" altLang="zh-CN" sz="1400" dirty="0">
                <a:solidFill>
                  <a:schemeClr val="tx2"/>
                </a:solidFill>
              </a:rPr>
              <a:t>120</a:t>
            </a:r>
            <a:r>
              <a:rPr lang="zh-CN" altLang="en-US" sz="1400" dirty="0">
                <a:solidFill>
                  <a:schemeClr val="tx2"/>
                </a:solidFill>
              </a:rPr>
              <a:t>  万元</a:t>
            </a:r>
            <a:endParaRPr lang="en-CH" sz="1400" dirty="0">
              <a:solidFill>
                <a:schemeClr val="tx2"/>
              </a:solidFill>
            </a:endParaRPr>
          </a:p>
        </p:txBody>
      </p:sp>
      <p:grpSp>
        <p:nvGrpSpPr>
          <p:cNvPr id="36" name="Group 35">
            <a:extLst>
              <a:ext uri="{FF2B5EF4-FFF2-40B4-BE49-F238E27FC236}">
                <a16:creationId xmlns:a16="http://schemas.microsoft.com/office/drawing/2014/main" id="{A9304FD2-D904-6242-4D9C-83B265D8E0C5}"/>
              </a:ext>
            </a:extLst>
          </p:cNvPr>
          <p:cNvGrpSpPr/>
          <p:nvPr/>
        </p:nvGrpSpPr>
        <p:grpSpPr>
          <a:xfrm flipH="1">
            <a:off x="1343472" y="1844824"/>
            <a:ext cx="4338873" cy="3367815"/>
            <a:chOff x="109220" y="2068554"/>
            <a:chExt cx="4674178" cy="3617230"/>
          </a:xfrm>
        </p:grpSpPr>
        <p:pic>
          <p:nvPicPr>
            <p:cNvPr id="26" name="Picture 25">
              <a:extLst>
                <a:ext uri="{FF2B5EF4-FFF2-40B4-BE49-F238E27FC236}">
                  <a16:creationId xmlns:a16="http://schemas.microsoft.com/office/drawing/2014/main" id="{70C466B7-5338-8D8A-E76E-87D84A93581A}"/>
                </a:ext>
              </a:extLst>
            </p:cNvPr>
            <p:cNvPicPr>
              <a:picLocks noChangeAspect="1"/>
            </p:cNvPicPr>
            <p:nvPr/>
          </p:nvPicPr>
          <p:blipFill>
            <a:blip r:embed="rId2"/>
            <a:stretch>
              <a:fillRect/>
            </a:stretch>
          </p:blipFill>
          <p:spPr>
            <a:xfrm rot="9831211">
              <a:off x="1328998" y="2068554"/>
              <a:ext cx="3454400" cy="3467100"/>
            </a:xfrm>
            <a:prstGeom prst="rect">
              <a:avLst/>
            </a:prstGeom>
          </p:spPr>
        </p:pic>
        <p:sp>
          <p:nvSpPr>
            <p:cNvPr id="27" name="TextBox 26">
              <a:extLst>
                <a:ext uri="{FF2B5EF4-FFF2-40B4-BE49-F238E27FC236}">
                  <a16:creationId xmlns:a16="http://schemas.microsoft.com/office/drawing/2014/main" id="{F884CE02-4669-F984-29BA-559A7BAF1278}"/>
                </a:ext>
              </a:extLst>
            </p:cNvPr>
            <p:cNvSpPr txBox="1"/>
            <p:nvPr/>
          </p:nvSpPr>
          <p:spPr>
            <a:xfrm>
              <a:off x="1695242" y="2918231"/>
              <a:ext cx="1164627" cy="198342"/>
            </a:xfrm>
            <a:prstGeom prst="rect">
              <a:avLst/>
            </a:prstGeom>
            <a:noFill/>
          </p:spPr>
          <p:txBody>
            <a:bodyPr wrap="square" lIns="0" tIns="0" rIns="0" bIns="0" rtlCol="0">
              <a:spAutoFit/>
            </a:bodyPr>
            <a:lstStyle/>
            <a:p>
              <a:pPr algn="l"/>
              <a:r>
                <a:rPr lang="en-CH" sz="1200" dirty="0">
                  <a:solidFill>
                    <a:schemeClr val="bg1"/>
                  </a:solidFill>
                </a:rPr>
                <a:t>设备购置</a:t>
              </a:r>
              <a:r>
                <a:rPr lang="zh-CN" altLang="en-US" sz="1200" dirty="0">
                  <a:solidFill>
                    <a:schemeClr val="bg1"/>
                  </a:solidFill>
                </a:rPr>
                <a:t> </a:t>
              </a:r>
              <a:r>
                <a:rPr lang="en-US" altLang="zh-CN" sz="1200" dirty="0">
                  <a:solidFill>
                    <a:schemeClr val="bg1"/>
                  </a:solidFill>
                </a:rPr>
                <a:t>25</a:t>
              </a:r>
              <a:r>
                <a:rPr lang="zh-CN" altLang="en-US" sz="1200" dirty="0">
                  <a:solidFill>
                    <a:schemeClr val="bg1"/>
                  </a:solidFill>
                </a:rPr>
                <a:t> 万</a:t>
              </a:r>
              <a:endParaRPr lang="en-CH" sz="1200" dirty="0">
                <a:solidFill>
                  <a:schemeClr val="bg1"/>
                </a:solidFill>
              </a:endParaRPr>
            </a:p>
          </p:txBody>
        </p:sp>
        <p:sp>
          <p:nvSpPr>
            <p:cNvPr id="28" name="TextBox 27">
              <a:extLst>
                <a:ext uri="{FF2B5EF4-FFF2-40B4-BE49-F238E27FC236}">
                  <a16:creationId xmlns:a16="http://schemas.microsoft.com/office/drawing/2014/main" id="{7F0D35D6-400C-6EEF-F5A6-0F2E56C404B0}"/>
                </a:ext>
              </a:extLst>
            </p:cNvPr>
            <p:cNvSpPr txBox="1"/>
            <p:nvPr/>
          </p:nvSpPr>
          <p:spPr>
            <a:xfrm>
              <a:off x="3340147" y="3577854"/>
              <a:ext cx="1164627" cy="184666"/>
            </a:xfrm>
            <a:prstGeom prst="rect">
              <a:avLst/>
            </a:prstGeom>
            <a:noFill/>
          </p:spPr>
          <p:txBody>
            <a:bodyPr wrap="square" lIns="0" tIns="0" rIns="0" bIns="0" rtlCol="0">
              <a:spAutoFit/>
            </a:bodyPr>
            <a:lstStyle/>
            <a:p>
              <a:pPr algn="l"/>
              <a:r>
                <a:rPr lang="en-CH" sz="1200" dirty="0">
                  <a:solidFill>
                    <a:schemeClr val="bg1"/>
                  </a:solidFill>
                </a:rPr>
                <a:t>设备研制</a:t>
              </a:r>
              <a:r>
                <a:rPr lang="zh-CN" altLang="en-US" sz="1200" dirty="0">
                  <a:solidFill>
                    <a:schemeClr val="bg1"/>
                  </a:solidFill>
                </a:rPr>
                <a:t> </a:t>
              </a:r>
              <a:r>
                <a:rPr lang="en-US" altLang="zh-CN" sz="1200" dirty="0">
                  <a:solidFill>
                    <a:schemeClr val="bg1"/>
                  </a:solidFill>
                </a:rPr>
                <a:t>50</a:t>
              </a:r>
              <a:r>
                <a:rPr lang="zh-CN" altLang="en-US" sz="1200" dirty="0">
                  <a:solidFill>
                    <a:schemeClr val="bg1"/>
                  </a:solidFill>
                </a:rPr>
                <a:t> 万</a:t>
              </a:r>
              <a:endParaRPr lang="en-CH" sz="1200" dirty="0">
                <a:solidFill>
                  <a:schemeClr val="bg1"/>
                </a:solidFill>
              </a:endParaRPr>
            </a:p>
          </p:txBody>
        </p:sp>
        <p:sp>
          <p:nvSpPr>
            <p:cNvPr id="30" name="TextBox 29">
              <a:extLst>
                <a:ext uri="{FF2B5EF4-FFF2-40B4-BE49-F238E27FC236}">
                  <a16:creationId xmlns:a16="http://schemas.microsoft.com/office/drawing/2014/main" id="{F0CF7EE3-A2D4-E5D0-8612-9CD8FF053F65}"/>
                </a:ext>
              </a:extLst>
            </p:cNvPr>
            <p:cNvSpPr txBox="1"/>
            <p:nvPr/>
          </p:nvSpPr>
          <p:spPr>
            <a:xfrm>
              <a:off x="3075681" y="5465063"/>
              <a:ext cx="1164627" cy="184666"/>
            </a:xfrm>
            <a:prstGeom prst="rect">
              <a:avLst/>
            </a:prstGeom>
            <a:noFill/>
          </p:spPr>
          <p:txBody>
            <a:bodyPr wrap="square" lIns="0" tIns="0" rIns="0" bIns="0" rtlCol="0">
              <a:spAutoFit/>
            </a:bodyPr>
            <a:lstStyle/>
            <a:p>
              <a:pPr algn="l"/>
              <a:r>
                <a:rPr lang="zh-CN" altLang="en-CH" sz="1200" dirty="0">
                  <a:solidFill>
                    <a:schemeClr val="tx2"/>
                  </a:solidFill>
                </a:rPr>
                <a:t>设备</a:t>
              </a:r>
              <a:r>
                <a:rPr lang="zh-CN" altLang="en-US" sz="1200" dirty="0">
                  <a:solidFill>
                    <a:schemeClr val="tx2"/>
                  </a:solidFill>
                </a:rPr>
                <a:t>改造 </a:t>
              </a:r>
              <a:r>
                <a:rPr lang="en-US" altLang="zh-CN" sz="1200" dirty="0">
                  <a:solidFill>
                    <a:schemeClr val="tx2"/>
                  </a:solidFill>
                </a:rPr>
                <a:t>9</a:t>
              </a:r>
              <a:r>
                <a:rPr lang="zh-CN" altLang="en-US" sz="1200" dirty="0">
                  <a:solidFill>
                    <a:schemeClr val="tx2"/>
                  </a:solidFill>
                </a:rPr>
                <a:t> 万</a:t>
              </a:r>
              <a:endParaRPr lang="en-CH" sz="1200" dirty="0">
                <a:solidFill>
                  <a:schemeClr val="tx2"/>
                </a:solidFill>
              </a:endParaRPr>
            </a:p>
          </p:txBody>
        </p:sp>
        <p:sp>
          <p:nvSpPr>
            <p:cNvPr id="31" name="TextBox 30">
              <a:extLst>
                <a:ext uri="{FF2B5EF4-FFF2-40B4-BE49-F238E27FC236}">
                  <a16:creationId xmlns:a16="http://schemas.microsoft.com/office/drawing/2014/main" id="{53790E8B-39DA-3F53-E7F3-C0EDBA585142}"/>
                </a:ext>
              </a:extLst>
            </p:cNvPr>
            <p:cNvSpPr txBox="1"/>
            <p:nvPr/>
          </p:nvSpPr>
          <p:spPr>
            <a:xfrm>
              <a:off x="1695244" y="5501118"/>
              <a:ext cx="1164627" cy="184666"/>
            </a:xfrm>
            <a:prstGeom prst="rect">
              <a:avLst/>
            </a:prstGeom>
            <a:noFill/>
          </p:spPr>
          <p:txBody>
            <a:bodyPr wrap="square" lIns="0" tIns="0" rIns="0" bIns="0" rtlCol="0">
              <a:spAutoFit/>
            </a:bodyPr>
            <a:lstStyle/>
            <a:p>
              <a:pPr algn="l"/>
              <a:r>
                <a:rPr lang="zh-CN" altLang="en-US" sz="1200" dirty="0">
                  <a:solidFill>
                    <a:schemeClr val="tx2"/>
                  </a:solidFill>
                </a:rPr>
                <a:t>材料费 </a:t>
              </a:r>
              <a:r>
                <a:rPr lang="en-US" altLang="zh-CN" sz="1200" dirty="0">
                  <a:solidFill>
                    <a:schemeClr val="tx2"/>
                  </a:solidFill>
                </a:rPr>
                <a:t>12</a:t>
              </a:r>
              <a:r>
                <a:rPr lang="zh-CN" altLang="en-US" sz="1200" dirty="0">
                  <a:solidFill>
                    <a:schemeClr val="tx2"/>
                  </a:solidFill>
                </a:rPr>
                <a:t> 万</a:t>
              </a:r>
              <a:endParaRPr lang="en-CH" sz="1200" dirty="0">
                <a:solidFill>
                  <a:schemeClr val="tx2"/>
                </a:solidFill>
              </a:endParaRPr>
            </a:p>
          </p:txBody>
        </p:sp>
        <p:sp>
          <p:nvSpPr>
            <p:cNvPr id="32" name="TextBox 31">
              <a:extLst>
                <a:ext uri="{FF2B5EF4-FFF2-40B4-BE49-F238E27FC236}">
                  <a16:creationId xmlns:a16="http://schemas.microsoft.com/office/drawing/2014/main" id="{9CCB3B7E-2175-EE0F-443F-122791CF324B}"/>
                </a:ext>
              </a:extLst>
            </p:cNvPr>
            <p:cNvSpPr txBox="1"/>
            <p:nvPr/>
          </p:nvSpPr>
          <p:spPr>
            <a:xfrm>
              <a:off x="735721" y="5120299"/>
              <a:ext cx="1164627" cy="184666"/>
            </a:xfrm>
            <a:prstGeom prst="rect">
              <a:avLst/>
            </a:prstGeom>
            <a:noFill/>
          </p:spPr>
          <p:txBody>
            <a:bodyPr wrap="square" lIns="0" tIns="0" rIns="0" bIns="0" rtlCol="0">
              <a:spAutoFit/>
            </a:bodyPr>
            <a:lstStyle/>
            <a:p>
              <a:pPr algn="l"/>
              <a:r>
                <a:rPr lang="zh-CN" altLang="en-US" sz="1200" dirty="0">
                  <a:solidFill>
                    <a:schemeClr val="tx2"/>
                  </a:solidFill>
                </a:rPr>
                <a:t>会议费 </a:t>
              </a:r>
              <a:r>
                <a:rPr lang="en-US" altLang="zh-CN" sz="1200" dirty="0">
                  <a:solidFill>
                    <a:schemeClr val="tx2"/>
                  </a:solidFill>
                </a:rPr>
                <a:t>3</a:t>
              </a:r>
              <a:r>
                <a:rPr lang="zh-CN" altLang="en-US" sz="1200" dirty="0">
                  <a:solidFill>
                    <a:schemeClr val="tx2"/>
                  </a:solidFill>
                </a:rPr>
                <a:t> 万</a:t>
              </a:r>
              <a:endParaRPr lang="en-CH" sz="1200" dirty="0">
                <a:solidFill>
                  <a:schemeClr val="tx2"/>
                </a:solidFill>
              </a:endParaRPr>
            </a:p>
          </p:txBody>
        </p:sp>
        <p:sp>
          <p:nvSpPr>
            <p:cNvPr id="33" name="TextBox 32">
              <a:extLst>
                <a:ext uri="{FF2B5EF4-FFF2-40B4-BE49-F238E27FC236}">
                  <a16:creationId xmlns:a16="http://schemas.microsoft.com/office/drawing/2014/main" id="{0CD15E3C-01E5-4805-C599-E9B5E3122A58}"/>
                </a:ext>
              </a:extLst>
            </p:cNvPr>
            <p:cNvSpPr txBox="1"/>
            <p:nvPr/>
          </p:nvSpPr>
          <p:spPr>
            <a:xfrm>
              <a:off x="407443" y="4716708"/>
              <a:ext cx="1164627" cy="184666"/>
            </a:xfrm>
            <a:prstGeom prst="rect">
              <a:avLst/>
            </a:prstGeom>
            <a:noFill/>
          </p:spPr>
          <p:txBody>
            <a:bodyPr wrap="square" lIns="0" tIns="0" rIns="0" bIns="0" rtlCol="0">
              <a:spAutoFit/>
            </a:bodyPr>
            <a:lstStyle/>
            <a:p>
              <a:pPr algn="l"/>
              <a:r>
                <a:rPr lang="zh-CN" altLang="en-US" sz="1200" dirty="0">
                  <a:solidFill>
                    <a:schemeClr val="tx2"/>
                  </a:solidFill>
                </a:rPr>
                <a:t>差旅费 </a:t>
              </a:r>
              <a:r>
                <a:rPr lang="en-US" altLang="zh-CN" sz="1200" dirty="0">
                  <a:solidFill>
                    <a:schemeClr val="tx2"/>
                  </a:solidFill>
                </a:rPr>
                <a:t>9</a:t>
              </a:r>
              <a:r>
                <a:rPr lang="zh-CN" altLang="en-US" sz="1200" dirty="0">
                  <a:solidFill>
                    <a:schemeClr val="tx2"/>
                  </a:solidFill>
                </a:rPr>
                <a:t> 万</a:t>
              </a:r>
              <a:endParaRPr lang="en-CH" sz="1200" dirty="0">
                <a:solidFill>
                  <a:schemeClr val="tx2"/>
                </a:solidFill>
              </a:endParaRPr>
            </a:p>
          </p:txBody>
        </p:sp>
        <p:sp>
          <p:nvSpPr>
            <p:cNvPr id="34" name="TextBox 33">
              <a:extLst>
                <a:ext uri="{FF2B5EF4-FFF2-40B4-BE49-F238E27FC236}">
                  <a16:creationId xmlns:a16="http://schemas.microsoft.com/office/drawing/2014/main" id="{65D2F7ED-ACE1-AAD3-F7C3-21A50AD4A16F}"/>
                </a:ext>
              </a:extLst>
            </p:cNvPr>
            <p:cNvSpPr txBox="1"/>
            <p:nvPr/>
          </p:nvSpPr>
          <p:spPr>
            <a:xfrm>
              <a:off x="109220" y="3474728"/>
              <a:ext cx="1164627" cy="184666"/>
            </a:xfrm>
            <a:prstGeom prst="rect">
              <a:avLst/>
            </a:prstGeom>
            <a:noFill/>
          </p:spPr>
          <p:txBody>
            <a:bodyPr wrap="square" lIns="0" tIns="0" rIns="0" bIns="0" rtlCol="0">
              <a:spAutoFit/>
            </a:bodyPr>
            <a:lstStyle/>
            <a:p>
              <a:pPr algn="l"/>
              <a:r>
                <a:rPr lang="zh-CN" altLang="en-US" sz="1200" dirty="0">
                  <a:solidFill>
                    <a:schemeClr val="tx2"/>
                  </a:solidFill>
                </a:rPr>
                <a:t>合作交流 </a:t>
              </a:r>
              <a:r>
                <a:rPr lang="en-US" altLang="zh-CN" sz="1200" dirty="0">
                  <a:solidFill>
                    <a:schemeClr val="tx2"/>
                  </a:solidFill>
                </a:rPr>
                <a:t>6</a:t>
              </a:r>
              <a:r>
                <a:rPr lang="zh-CN" altLang="en-US" sz="1200" dirty="0">
                  <a:solidFill>
                    <a:schemeClr val="tx2"/>
                  </a:solidFill>
                </a:rPr>
                <a:t> 万</a:t>
              </a:r>
              <a:endParaRPr lang="en-CH" sz="1200" dirty="0">
                <a:solidFill>
                  <a:schemeClr val="tx2"/>
                </a:solidFill>
              </a:endParaRPr>
            </a:p>
          </p:txBody>
        </p:sp>
        <p:sp>
          <p:nvSpPr>
            <p:cNvPr id="35" name="TextBox 34">
              <a:extLst>
                <a:ext uri="{FF2B5EF4-FFF2-40B4-BE49-F238E27FC236}">
                  <a16:creationId xmlns:a16="http://schemas.microsoft.com/office/drawing/2014/main" id="{03C1B747-2240-97F3-1EA1-B7A5CBEA8DF8}"/>
                </a:ext>
              </a:extLst>
            </p:cNvPr>
            <p:cNvSpPr txBox="1"/>
            <p:nvPr/>
          </p:nvSpPr>
          <p:spPr>
            <a:xfrm>
              <a:off x="140869" y="4038759"/>
              <a:ext cx="1164627" cy="184666"/>
            </a:xfrm>
            <a:prstGeom prst="rect">
              <a:avLst/>
            </a:prstGeom>
            <a:noFill/>
          </p:spPr>
          <p:txBody>
            <a:bodyPr wrap="square" lIns="0" tIns="0" rIns="0" bIns="0" rtlCol="0">
              <a:spAutoFit/>
            </a:bodyPr>
            <a:lstStyle/>
            <a:p>
              <a:pPr algn="l"/>
              <a:r>
                <a:rPr lang="zh-CN" altLang="en-US" sz="1200" dirty="0">
                  <a:solidFill>
                    <a:schemeClr val="tx2"/>
                  </a:solidFill>
                </a:rPr>
                <a:t>劳务费 </a:t>
              </a:r>
              <a:r>
                <a:rPr lang="en-US" altLang="zh-CN" sz="1200" dirty="0">
                  <a:solidFill>
                    <a:schemeClr val="tx2"/>
                  </a:solidFill>
                </a:rPr>
                <a:t>6</a:t>
              </a:r>
              <a:r>
                <a:rPr lang="zh-CN" altLang="en-US" sz="1200" dirty="0">
                  <a:solidFill>
                    <a:schemeClr val="tx2"/>
                  </a:solidFill>
                </a:rPr>
                <a:t> 万</a:t>
              </a:r>
              <a:endParaRPr lang="en-CH" sz="1200" dirty="0">
                <a:solidFill>
                  <a:schemeClr val="tx2"/>
                </a:solidFill>
              </a:endParaRPr>
            </a:p>
          </p:txBody>
        </p:sp>
      </p:grpSp>
      <p:sp>
        <p:nvSpPr>
          <p:cNvPr id="38" name="标题 4">
            <a:extLst>
              <a:ext uri="{FF2B5EF4-FFF2-40B4-BE49-F238E27FC236}">
                <a16:creationId xmlns:a16="http://schemas.microsoft.com/office/drawing/2014/main" id="{3EF20664-16F9-ABBB-2A3F-14BC7D864B27}"/>
              </a:ext>
            </a:extLst>
          </p:cNvPr>
          <p:cNvSpPr txBox="1">
            <a:spLocks/>
          </p:cNvSpPr>
          <p:nvPr/>
        </p:nvSpPr>
        <p:spPr bwMode="auto">
          <a:xfrm>
            <a:off x="6924725" y="5337515"/>
            <a:ext cx="4178033" cy="116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b="1" kern="1200">
                <a:solidFill>
                  <a:srgbClr val="C000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a:lstStyle>
          <a:p>
            <a:pPr eaLnBrk="1" hangingPunct="1">
              <a:defRPr/>
            </a:pPr>
            <a:r>
              <a:rPr lang="zh-CN" altLang="en-US" dirty="0">
                <a:solidFill>
                  <a:srgbClr val="0070C0"/>
                </a:solidFill>
                <a:latin typeface="+mn-ea"/>
                <a:ea typeface="+mn-ea"/>
              </a:rPr>
              <a:t>谢谢，请领导批评指正！</a:t>
            </a:r>
            <a:endParaRPr lang="en-US" dirty="0">
              <a:solidFill>
                <a:srgbClr val="0070C0"/>
              </a:solidFill>
              <a:latin typeface="+mn-ea"/>
              <a:ea typeface="+mn-ea"/>
            </a:endParaRPr>
          </a:p>
        </p:txBody>
      </p:sp>
    </p:spTree>
    <p:extLst>
      <p:ext uri="{BB962C8B-B14F-4D97-AF65-F5344CB8AC3E}">
        <p14:creationId xmlns:p14="http://schemas.microsoft.com/office/powerpoint/2010/main" val="3224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6C00CF-C075-517B-5C34-DA4C27F4B696}"/>
              </a:ext>
            </a:extLst>
          </p:cNvPr>
          <p:cNvSpPr txBox="1"/>
          <p:nvPr/>
        </p:nvSpPr>
        <p:spPr>
          <a:xfrm>
            <a:off x="1972373" y="1386654"/>
            <a:ext cx="8820636" cy="646331"/>
          </a:xfrm>
          <a:prstGeom prst="rect">
            <a:avLst/>
          </a:prstGeom>
          <a:noFill/>
        </p:spPr>
        <p:txBody>
          <a:bodyPr wrap="square">
            <a:spAutoFit/>
          </a:bodyPr>
          <a:lstStyle/>
          <a:p>
            <a:pPr algn="just"/>
            <a:r>
              <a:rPr lang="zh-CN" altLang="en-US" sz="1800" dirty="0">
                <a:solidFill>
                  <a:srgbClr val="C00000"/>
                </a:solidFill>
              </a:rPr>
              <a:t>科学问题：“如何实现高能</a:t>
            </a:r>
            <a:r>
              <a:rPr lang="en-US" altLang="zh-CN" sz="1800" dirty="0">
                <a:solidFill>
                  <a:srgbClr val="C00000"/>
                </a:solidFill>
              </a:rPr>
              <a:t>H</a:t>
            </a:r>
            <a:r>
              <a:rPr lang="en-US" altLang="zh-CN" sz="1800" baseline="30000" dirty="0">
                <a:solidFill>
                  <a:srgbClr val="C00000"/>
                </a:solidFill>
              </a:rPr>
              <a:t>-</a:t>
            </a:r>
            <a:r>
              <a:rPr lang="zh-CN" altLang="en-US" sz="1800" dirty="0">
                <a:solidFill>
                  <a:srgbClr val="C00000"/>
                </a:solidFill>
              </a:rPr>
              <a:t>束流的非拦截式多维度束流相空间分布在线测量”</a:t>
            </a:r>
            <a:endParaRPr lang="en-US" altLang="zh-CN" sz="1800" dirty="0">
              <a:solidFill>
                <a:srgbClr val="C00000"/>
              </a:solidFill>
            </a:endParaRPr>
          </a:p>
          <a:p>
            <a:pPr algn="just"/>
            <a:r>
              <a:rPr lang="zh-CN" altLang="en-US" dirty="0">
                <a:solidFill>
                  <a:schemeClr val="tx2"/>
                </a:solidFill>
              </a:rPr>
              <a:t>解决方案：基于激光剥离的非拦截式多维度相空间分布测量技术</a:t>
            </a:r>
            <a:endParaRPr lang="en-US" altLang="zh-CN" sz="1800" dirty="0">
              <a:solidFill>
                <a:schemeClr val="tx2"/>
              </a:solidFill>
            </a:endParaRPr>
          </a:p>
        </p:txBody>
      </p:sp>
      <p:grpSp>
        <p:nvGrpSpPr>
          <p:cNvPr id="3" name="Group 2">
            <a:extLst>
              <a:ext uri="{FF2B5EF4-FFF2-40B4-BE49-F238E27FC236}">
                <a16:creationId xmlns:a16="http://schemas.microsoft.com/office/drawing/2014/main" id="{E85B8CE7-19E1-032B-143E-8845C31C72B6}"/>
              </a:ext>
            </a:extLst>
          </p:cNvPr>
          <p:cNvGrpSpPr/>
          <p:nvPr/>
        </p:nvGrpSpPr>
        <p:grpSpPr>
          <a:xfrm>
            <a:off x="1775520" y="2780928"/>
            <a:ext cx="8140011" cy="3274888"/>
            <a:chOff x="1763037" y="2012949"/>
            <a:chExt cx="8140011" cy="3274888"/>
          </a:xfrm>
        </p:grpSpPr>
        <p:grpSp>
          <p:nvGrpSpPr>
            <p:cNvPr id="4" name="Group 3">
              <a:extLst>
                <a:ext uri="{FF2B5EF4-FFF2-40B4-BE49-F238E27FC236}">
                  <a16:creationId xmlns:a16="http://schemas.microsoft.com/office/drawing/2014/main" id="{452AF3FE-B83E-BC8B-B2C8-D052DB60CE26}"/>
                </a:ext>
              </a:extLst>
            </p:cNvPr>
            <p:cNvGrpSpPr/>
            <p:nvPr/>
          </p:nvGrpSpPr>
          <p:grpSpPr>
            <a:xfrm>
              <a:off x="1763037" y="2012949"/>
              <a:ext cx="8140011" cy="3274888"/>
              <a:chOff x="1775520" y="2570409"/>
              <a:chExt cx="8140011" cy="3274888"/>
            </a:xfrm>
          </p:grpSpPr>
          <p:grpSp>
            <p:nvGrpSpPr>
              <p:cNvPr id="6" name="Group 5">
                <a:extLst>
                  <a:ext uri="{FF2B5EF4-FFF2-40B4-BE49-F238E27FC236}">
                    <a16:creationId xmlns:a16="http://schemas.microsoft.com/office/drawing/2014/main" id="{EFA4BDC6-635F-394D-0ACC-D4B934A2C611}"/>
                  </a:ext>
                </a:extLst>
              </p:cNvPr>
              <p:cNvGrpSpPr/>
              <p:nvPr/>
            </p:nvGrpSpPr>
            <p:grpSpPr>
              <a:xfrm>
                <a:off x="1775520" y="2570409"/>
                <a:ext cx="8140011" cy="3274888"/>
                <a:chOff x="1775520" y="2698368"/>
                <a:chExt cx="8140011" cy="3274888"/>
              </a:xfrm>
            </p:grpSpPr>
            <p:grpSp>
              <p:nvGrpSpPr>
                <p:cNvPr id="8" name="Group 7">
                  <a:extLst>
                    <a:ext uri="{FF2B5EF4-FFF2-40B4-BE49-F238E27FC236}">
                      <a16:creationId xmlns:a16="http://schemas.microsoft.com/office/drawing/2014/main" id="{62822586-5475-B2C1-F5F7-9EE7B25DE7A4}"/>
                    </a:ext>
                  </a:extLst>
                </p:cNvPr>
                <p:cNvGrpSpPr/>
                <p:nvPr/>
              </p:nvGrpSpPr>
              <p:grpSpPr>
                <a:xfrm>
                  <a:off x="1775520" y="2698368"/>
                  <a:ext cx="8140011" cy="3274888"/>
                  <a:chOff x="3252811" y="2812845"/>
                  <a:chExt cx="8140011" cy="3274888"/>
                </a:xfrm>
              </p:grpSpPr>
              <p:pic>
                <p:nvPicPr>
                  <p:cNvPr id="10" name="Picture 9">
                    <a:extLst>
                      <a:ext uri="{FF2B5EF4-FFF2-40B4-BE49-F238E27FC236}">
                        <a16:creationId xmlns:a16="http://schemas.microsoft.com/office/drawing/2014/main" id="{9FED173C-EF84-F5A7-CE75-99E4CB1E0E5A}"/>
                      </a:ext>
                    </a:extLst>
                  </p:cNvPr>
                  <p:cNvPicPr>
                    <a:picLocks noChangeAspect="1"/>
                  </p:cNvPicPr>
                  <p:nvPr/>
                </p:nvPicPr>
                <p:blipFill>
                  <a:blip r:embed="rId2"/>
                  <a:stretch>
                    <a:fillRect/>
                  </a:stretch>
                </p:blipFill>
                <p:spPr>
                  <a:xfrm>
                    <a:off x="3252811" y="4386748"/>
                    <a:ext cx="7277100" cy="1397000"/>
                  </a:xfrm>
                  <a:prstGeom prst="rect">
                    <a:avLst/>
                  </a:prstGeom>
                </p:spPr>
              </p:pic>
              <p:grpSp>
                <p:nvGrpSpPr>
                  <p:cNvPr id="11" name="Group 10">
                    <a:extLst>
                      <a:ext uri="{FF2B5EF4-FFF2-40B4-BE49-F238E27FC236}">
                        <a16:creationId xmlns:a16="http://schemas.microsoft.com/office/drawing/2014/main" id="{900006F9-6E1C-AEE2-4F17-641B4071ED28}"/>
                      </a:ext>
                    </a:extLst>
                  </p:cNvPr>
                  <p:cNvGrpSpPr/>
                  <p:nvPr/>
                </p:nvGrpSpPr>
                <p:grpSpPr>
                  <a:xfrm>
                    <a:off x="3449664" y="2812845"/>
                    <a:ext cx="7943158" cy="3274888"/>
                    <a:chOff x="3449664" y="2812845"/>
                    <a:chExt cx="7943158" cy="3274888"/>
                  </a:xfrm>
                </p:grpSpPr>
                <p:sp>
                  <p:nvSpPr>
                    <p:cNvPr id="12" name="Rectangle 11">
                      <a:extLst>
                        <a:ext uri="{FF2B5EF4-FFF2-40B4-BE49-F238E27FC236}">
                          <a16:creationId xmlns:a16="http://schemas.microsoft.com/office/drawing/2014/main" id="{32509106-3C26-6796-9EEB-EDAA90BE5BEA}"/>
                        </a:ext>
                      </a:extLst>
                    </p:cNvPr>
                    <p:cNvSpPr/>
                    <p:nvPr/>
                  </p:nvSpPr>
                  <p:spPr>
                    <a:xfrm>
                      <a:off x="8681617" y="5605705"/>
                      <a:ext cx="224627" cy="251773"/>
                    </a:xfrm>
                    <a:prstGeom prst="rect">
                      <a:avLst/>
                    </a:prstGeom>
                    <a:solidFill>
                      <a:schemeClr val="bg2">
                        <a:lumMod val="9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ectangle 12">
                      <a:extLst>
                        <a:ext uri="{FF2B5EF4-FFF2-40B4-BE49-F238E27FC236}">
                          <a16:creationId xmlns:a16="http://schemas.microsoft.com/office/drawing/2014/main" id="{4A77F649-8C57-435B-A7A2-29E1B6D1B831}"/>
                        </a:ext>
                      </a:extLst>
                    </p:cNvPr>
                    <p:cNvSpPr/>
                    <p:nvPr/>
                  </p:nvSpPr>
                  <p:spPr>
                    <a:xfrm>
                      <a:off x="8769010" y="5613657"/>
                      <a:ext cx="45719" cy="216024"/>
                    </a:xfrm>
                    <a:prstGeom prst="rect">
                      <a:avLst/>
                    </a:prstGeom>
                    <a:pattFill prst="wdDnDiag">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Rectangle 13">
                      <a:extLst>
                        <a:ext uri="{FF2B5EF4-FFF2-40B4-BE49-F238E27FC236}">
                          <a16:creationId xmlns:a16="http://schemas.microsoft.com/office/drawing/2014/main" id="{D74B5118-D3D5-D2B7-3307-24E636FEBDAB}"/>
                        </a:ext>
                      </a:extLst>
                    </p:cNvPr>
                    <p:cNvSpPr/>
                    <p:nvPr/>
                  </p:nvSpPr>
                  <p:spPr>
                    <a:xfrm>
                      <a:off x="6076202" y="5605705"/>
                      <a:ext cx="224627" cy="251773"/>
                    </a:xfrm>
                    <a:prstGeom prst="rect">
                      <a:avLst/>
                    </a:prstGeom>
                    <a:solidFill>
                      <a:schemeClr val="bg2">
                        <a:lumMod val="9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 name="Rectangle 14">
                      <a:extLst>
                        <a:ext uri="{FF2B5EF4-FFF2-40B4-BE49-F238E27FC236}">
                          <a16:creationId xmlns:a16="http://schemas.microsoft.com/office/drawing/2014/main" id="{87BB8E06-0029-58F0-CDCF-D2A700512BA7}"/>
                        </a:ext>
                      </a:extLst>
                    </p:cNvPr>
                    <p:cNvSpPr/>
                    <p:nvPr/>
                  </p:nvSpPr>
                  <p:spPr>
                    <a:xfrm>
                      <a:off x="6163595" y="5613657"/>
                      <a:ext cx="45719" cy="216024"/>
                    </a:xfrm>
                    <a:prstGeom prst="rect">
                      <a:avLst/>
                    </a:prstGeom>
                    <a:pattFill prst="wdDnDiag">
                      <a:fgClr>
                        <a:schemeClr val="accent1"/>
                      </a:fgClr>
                      <a:bgClr>
                        <a:schemeClr val="bg1"/>
                      </a:bgClr>
                    </a:pattFill>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6" name="Straight Connector 15">
                      <a:extLst>
                        <a:ext uri="{FF2B5EF4-FFF2-40B4-BE49-F238E27FC236}">
                          <a16:creationId xmlns:a16="http://schemas.microsoft.com/office/drawing/2014/main" id="{2A0ADBBD-C4F3-E91F-63F8-3231E1AA886F}"/>
                        </a:ext>
                      </a:extLst>
                    </p:cNvPr>
                    <p:cNvCxnSpPr>
                      <a:cxnSpLocks/>
                    </p:cNvCxnSpPr>
                    <p:nvPr/>
                  </p:nvCxnSpPr>
                  <p:spPr>
                    <a:xfrm>
                      <a:off x="8032841" y="4508575"/>
                      <a:ext cx="745630" cy="47910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4DDB72-9938-E251-7EC8-AC151428AE02}"/>
                        </a:ext>
                      </a:extLst>
                    </p:cNvPr>
                    <p:cNvCxnSpPr>
                      <a:cxnSpLocks/>
                    </p:cNvCxnSpPr>
                    <p:nvPr/>
                  </p:nvCxnSpPr>
                  <p:spPr>
                    <a:xfrm flipH="1">
                      <a:off x="8778471" y="4516928"/>
                      <a:ext cx="2232367" cy="47075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A45F9BF-6999-7E47-1D47-4A1022E52C95}"/>
                        </a:ext>
                      </a:extLst>
                    </p:cNvPr>
                    <p:cNvPicPr>
                      <a:picLocks noChangeAspect="1"/>
                    </p:cNvPicPr>
                    <p:nvPr/>
                  </p:nvPicPr>
                  <p:blipFill>
                    <a:blip r:embed="rId3"/>
                    <a:stretch>
                      <a:fillRect/>
                    </a:stretch>
                  </p:blipFill>
                  <p:spPr>
                    <a:xfrm>
                      <a:off x="5065212" y="3162142"/>
                      <a:ext cx="1872016" cy="1289883"/>
                    </a:xfrm>
                    <a:prstGeom prst="rect">
                      <a:avLst/>
                    </a:prstGeom>
                  </p:spPr>
                </p:pic>
                <p:sp>
                  <p:nvSpPr>
                    <p:cNvPr id="19" name="Rounded Rectangle 18">
                      <a:extLst>
                        <a:ext uri="{FF2B5EF4-FFF2-40B4-BE49-F238E27FC236}">
                          <a16:creationId xmlns:a16="http://schemas.microsoft.com/office/drawing/2014/main" id="{438149BE-259C-B73E-39FC-BB425AB78F20}"/>
                        </a:ext>
                      </a:extLst>
                    </p:cNvPr>
                    <p:cNvSpPr/>
                    <p:nvPr/>
                  </p:nvSpPr>
                  <p:spPr>
                    <a:xfrm>
                      <a:off x="5065212" y="4889832"/>
                      <a:ext cx="2226365" cy="195416"/>
                    </a:xfrm>
                    <a:prstGeom prst="roundRect">
                      <a:avLst/>
                    </a:prstGeom>
                    <a:solidFill>
                      <a:schemeClr val="accent2">
                        <a:lumMod val="60000"/>
                        <a:lumOff val="40000"/>
                        <a:alpha val="50419"/>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nvGrpSpPr>
                    <p:cNvPr id="20" name="Group 19">
                      <a:extLst>
                        <a:ext uri="{FF2B5EF4-FFF2-40B4-BE49-F238E27FC236}">
                          <a16:creationId xmlns:a16="http://schemas.microsoft.com/office/drawing/2014/main" id="{9E731515-3968-8D87-6CC2-CA23599332AB}"/>
                        </a:ext>
                      </a:extLst>
                    </p:cNvPr>
                    <p:cNvGrpSpPr/>
                    <p:nvPr/>
                  </p:nvGrpSpPr>
                  <p:grpSpPr>
                    <a:xfrm>
                      <a:off x="3449664" y="5453046"/>
                      <a:ext cx="652165" cy="634687"/>
                      <a:chOff x="1254633" y="5032760"/>
                      <a:chExt cx="957319" cy="951062"/>
                    </a:xfrm>
                  </p:grpSpPr>
                  <p:pic>
                    <p:nvPicPr>
                      <p:cNvPr id="31" name="Picture 30" descr="A blue circle with white text&#10;&#10;Description automatically generated">
                        <a:extLst>
                          <a:ext uri="{FF2B5EF4-FFF2-40B4-BE49-F238E27FC236}">
                            <a16:creationId xmlns:a16="http://schemas.microsoft.com/office/drawing/2014/main" id="{C24C00DB-D5A8-65C9-68C1-819EE61C94A4}"/>
                          </a:ext>
                        </a:extLst>
                      </p:cNvPr>
                      <p:cNvPicPr>
                        <a:picLocks noChangeAspect="1"/>
                      </p:cNvPicPr>
                      <p:nvPr/>
                    </p:nvPicPr>
                    <p:blipFill>
                      <a:blip r:embed="rId4"/>
                      <a:stretch>
                        <a:fillRect/>
                      </a:stretch>
                    </p:blipFill>
                    <p:spPr>
                      <a:xfrm>
                        <a:off x="1254633" y="5032760"/>
                        <a:ext cx="868365" cy="868365"/>
                      </a:xfrm>
                      <a:prstGeom prst="rect">
                        <a:avLst/>
                      </a:prstGeom>
                    </p:spPr>
                  </p:pic>
                  <p:cxnSp>
                    <p:nvCxnSpPr>
                      <p:cNvPr id="32" name="Straight Connector 31">
                        <a:extLst>
                          <a:ext uri="{FF2B5EF4-FFF2-40B4-BE49-F238E27FC236}">
                            <a16:creationId xmlns:a16="http://schemas.microsoft.com/office/drawing/2014/main" id="{4DC858B9-AB08-0902-26B4-3BD8F7DF67CC}"/>
                          </a:ext>
                        </a:extLst>
                      </p:cNvPr>
                      <p:cNvCxnSpPr>
                        <a:cxnSpLocks/>
                      </p:cNvCxnSpPr>
                      <p:nvPr/>
                    </p:nvCxnSpPr>
                    <p:spPr>
                      <a:xfrm>
                        <a:off x="1327868" y="5804451"/>
                        <a:ext cx="190831"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E919715-2155-7C3A-4B3E-C52E95304176}"/>
                          </a:ext>
                        </a:extLst>
                      </p:cNvPr>
                      <p:cNvSpPr txBox="1"/>
                      <p:nvPr/>
                    </p:nvSpPr>
                    <p:spPr>
                      <a:xfrm>
                        <a:off x="1456707" y="5660985"/>
                        <a:ext cx="755245" cy="322837"/>
                      </a:xfrm>
                      <a:prstGeom prst="rect">
                        <a:avLst/>
                      </a:prstGeom>
                      <a:noFill/>
                    </p:spPr>
                    <p:txBody>
                      <a:bodyPr wrap="square" rtlCol="0">
                        <a:spAutoFit/>
                      </a:bodyPr>
                      <a:lstStyle/>
                      <a:p>
                        <a:r>
                          <a:rPr lang="en-US" altLang="zh-CN" sz="800" b="1" dirty="0">
                            <a:solidFill>
                              <a:srgbClr val="FFFF00"/>
                            </a:solidFill>
                          </a:rPr>
                          <a:t>5</a:t>
                        </a:r>
                        <a:r>
                          <a:rPr lang="zh-CN" altLang="en-US" sz="800" b="1" dirty="0">
                            <a:solidFill>
                              <a:srgbClr val="FFFF00"/>
                            </a:solidFill>
                          </a:rPr>
                          <a:t> </a:t>
                        </a:r>
                        <a:r>
                          <a:rPr lang="en-US" altLang="zh-CN" sz="800" b="1" dirty="0">
                            <a:solidFill>
                              <a:srgbClr val="FFFF00"/>
                            </a:solidFill>
                          </a:rPr>
                          <a:t>mm</a:t>
                        </a:r>
                        <a:endParaRPr lang="en-CH" sz="800" b="1" dirty="0">
                          <a:solidFill>
                            <a:srgbClr val="FFFF00"/>
                          </a:solidFill>
                        </a:endParaRPr>
                      </a:p>
                    </p:txBody>
                  </p:sp>
                </p:grpSp>
                <p:cxnSp>
                  <p:nvCxnSpPr>
                    <p:cNvPr id="21" name="Straight Connector 20">
                      <a:extLst>
                        <a:ext uri="{FF2B5EF4-FFF2-40B4-BE49-F238E27FC236}">
                          <a16:creationId xmlns:a16="http://schemas.microsoft.com/office/drawing/2014/main" id="{847514B7-B18C-4EC7-B741-D3C672017BF2}"/>
                        </a:ext>
                      </a:extLst>
                    </p:cNvPr>
                    <p:cNvCxnSpPr>
                      <a:cxnSpLocks/>
                    </p:cNvCxnSpPr>
                    <p:nvPr/>
                  </p:nvCxnSpPr>
                  <p:spPr>
                    <a:xfrm flipV="1">
                      <a:off x="5042415" y="5695271"/>
                      <a:ext cx="3736056" cy="1424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A4A6C86-DFC2-5BC5-D786-B6A914A2184A}"/>
                        </a:ext>
                      </a:extLst>
                    </p:cNvPr>
                    <p:cNvCxnSpPr>
                      <a:cxnSpLocks/>
                    </p:cNvCxnSpPr>
                    <p:nvPr/>
                  </p:nvCxnSpPr>
                  <p:spPr>
                    <a:xfrm flipV="1">
                      <a:off x="6178394" y="5146706"/>
                      <a:ext cx="0" cy="548565"/>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27AD32-77CF-E489-370F-595464911748}"/>
                        </a:ext>
                      </a:extLst>
                    </p:cNvPr>
                    <p:cNvCxnSpPr>
                      <a:cxnSpLocks/>
                    </p:cNvCxnSpPr>
                    <p:nvPr/>
                  </p:nvCxnSpPr>
                  <p:spPr>
                    <a:xfrm flipV="1">
                      <a:off x="8778471" y="5129783"/>
                      <a:ext cx="0" cy="56548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7CA7EAF-A56C-B621-C184-77ED332DA267}"/>
                        </a:ext>
                      </a:extLst>
                    </p:cNvPr>
                    <p:cNvSpPr txBox="1"/>
                    <p:nvPr/>
                  </p:nvSpPr>
                  <p:spPr>
                    <a:xfrm>
                      <a:off x="4860958" y="5795438"/>
                      <a:ext cx="1381234" cy="276999"/>
                    </a:xfrm>
                    <a:prstGeom prst="rect">
                      <a:avLst/>
                    </a:prstGeom>
                    <a:noFill/>
                  </p:spPr>
                  <p:txBody>
                    <a:bodyPr wrap="square" rtlCol="0">
                      <a:spAutoFit/>
                    </a:bodyPr>
                    <a:lstStyle/>
                    <a:p>
                      <a:pPr algn="ctr"/>
                      <a:r>
                        <a:rPr lang="en-US" altLang="zh-CN" sz="1200" b="1" dirty="0">
                          <a:solidFill>
                            <a:srgbClr val="0A84FF"/>
                          </a:solidFill>
                        </a:rPr>
                        <a:t>1064</a:t>
                      </a:r>
                      <a:r>
                        <a:rPr lang="zh-CN" altLang="en-US" sz="1200" b="1" dirty="0">
                          <a:solidFill>
                            <a:srgbClr val="0A84FF"/>
                          </a:solidFill>
                        </a:rPr>
                        <a:t> </a:t>
                      </a:r>
                      <a:r>
                        <a:rPr lang="en-US" altLang="zh-CN" sz="1200" b="1" dirty="0">
                          <a:solidFill>
                            <a:srgbClr val="0A84FF"/>
                          </a:solidFill>
                        </a:rPr>
                        <a:t>nm</a:t>
                      </a:r>
                      <a:r>
                        <a:rPr lang="zh-CN" altLang="en-US" sz="1200" b="1" dirty="0">
                          <a:solidFill>
                            <a:srgbClr val="0A84FF"/>
                          </a:solidFill>
                        </a:rPr>
                        <a:t>激光</a:t>
                      </a:r>
                      <a:endParaRPr lang="en-CH" sz="1200" b="1" dirty="0">
                        <a:solidFill>
                          <a:srgbClr val="0A84FF"/>
                        </a:solidFill>
                      </a:endParaRPr>
                    </a:p>
                  </p:txBody>
                </p:sp>
                <p:cxnSp>
                  <p:nvCxnSpPr>
                    <p:cNvPr id="25" name="Straight Connector 24">
                      <a:extLst>
                        <a:ext uri="{FF2B5EF4-FFF2-40B4-BE49-F238E27FC236}">
                          <a16:creationId xmlns:a16="http://schemas.microsoft.com/office/drawing/2014/main" id="{2C81DD2E-66EC-FAB7-26FB-67F01B8988E0}"/>
                        </a:ext>
                      </a:extLst>
                    </p:cNvPr>
                    <p:cNvCxnSpPr>
                      <a:cxnSpLocks/>
                    </p:cNvCxnSpPr>
                    <p:nvPr/>
                  </p:nvCxnSpPr>
                  <p:spPr>
                    <a:xfrm>
                      <a:off x="5065212" y="4448718"/>
                      <a:ext cx="957304" cy="430027"/>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AE9591-ADFD-C1B2-54F0-B2F56B38049E}"/>
                        </a:ext>
                      </a:extLst>
                    </p:cNvPr>
                    <p:cNvCxnSpPr>
                      <a:cxnSpLocks/>
                    </p:cNvCxnSpPr>
                    <p:nvPr/>
                  </p:nvCxnSpPr>
                  <p:spPr>
                    <a:xfrm flipH="1">
                      <a:off x="6045449" y="4434454"/>
                      <a:ext cx="877716" cy="447934"/>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46A1F2D-45EA-2E19-BC95-339782998606}"/>
                        </a:ext>
                      </a:extLst>
                    </p:cNvPr>
                    <p:cNvSpPr txBox="1"/>
                    <p:nvPr/>
                  </p:nvSpPr>
                  <p:spPr>
                    <a:xfrm>
                      <a:off x="4678146" y="2812845"/>
                      <a:ext cx="2796111" cy="276999"/>
                    </a:xfrm>
                    <a:prstGeom prst="rect">
                      <a:avLst/>
                    </a:prstGeom>
                    <a:noFill/>
                  </p:spPr>
                  <p:txBody>
                    <a:bodyPr wrap="square" rtlCol="0">
                      <a:spAutoFit/>
                    </a:bodyPr>
                    <a:lstStyle/>
                    <a:p>
                      <a:pPr algn="ctr"/>
                      <a:r>
                        <a:rPr lang="en-CH" sz="1200" b="1" dirty="0">
                          <a:solidFill>
                            <a:srgbClr val="0A84FF"/>
                          </a:solidFill>
                        </a:rPr>
                        <a:t>横向剖面测量站点</a:t>
                      </a:r>
                      <a:r>
                        <a:rPr lang="zh-CN" altLang="en-US" sz="1200" b="1" dirty="0">
                          <a:solidFill>
                            <a:srgbClr val="0A84FF"/>
                          </a:solidFill>
                        </a:rPr>
                        <a:t>（散裂二期需求）</a:t>
                      </a:r>
                      <a:endParaRPr lang="en-US" altLang="zh-CN" sz="1200" dirty="0"/>
                    </a:p>
                  </p:txBody>
                </p:sp>
                <p:sp>
                  <p:nvSpPr>
                    <p:cNvPr id="28" name="TextBox 27">
                      <a:extLst>
                        <a:ext uri="{FF2B5EF4-FFF2-40B4-BE49-F238E27FC236}">
                          <a16:creationId xmlns:a16="http://schemas.microsoft.com/office/drawing/2014/main" id="{ED1B7823-C525-59DD-83D3-F025D34F3897}"/>
                        </a:ext>
                      </a:extLst>
                    </p:cNvPr>
                    <p:cNvSpPr txBox="1"/>
                    <p:nvPr/>
                  </p:nvSpPr>
                  <p:spPr>
                    <a:xfrm>
                      <a:off x="7680905" y="2815925"/>
                      <a:ext cx="3711917" cy="276999"/>
                    </a:xfrm>
                    <a:prstGeom prst="rect">
                      <a:avLst/>
                    </a:prstGeom>
                    <a:noFill/>
                  </p:spPr>
                  <p:txBody>
                    <a:bodyPr wrap="square" rtlCol="0">
                      <a:spAutoFit/>
                    </a:bodyPr>
                    <a:lstStyle/>
                    <a:p>
                      <a:pPr algn="ctr"/>
                      <a:r>
                        <a:rPr lang="en-CH" sz="1200" b="1" dirty="0">
                          <a:solidFill>
                            <a:srgbClr val="FF0000"/>
                          </a:solidFill>
                        </a:rPr>
                        <a:t>多维度相空间分布在线测量技术研究平台</a:t>
                      </a:r>
                      <a:r>
                        <a:rPr lang="zh-CN" altLang="en-US" sz="1200" b="1" dirty="0">
                          <a:solidFill>
                            <a:srgbClr val="FF0000"/>
                          </a:solidFill>
                        </a:rPr>
                        <a:t> </a:t>
                      </a:r>
                      <a:endParaRPr lang="en-CH" sz="1200" b="1" dirty="0">
                        <a:solidFill>
                          <a:srgbClr val="FF0000"/>
                        </a:solidFill>
                      </a:endParaRPr>
                    </a:p>
                  </p:txBody>
                </p:sp>
                <p:sp>
                  <p:nvSpPr>
                    <p:cNvPr id="29" name="TextBox 28">
                      <a:extLst>
                        <a:ext uri="{FF2B5EF4-FFF2-40B4-BE49-F238E27FC236}">
                          <a16:creationId xmlns:a16="http://schemas.microsoft.com/office/drawing/2014/main" id="{636211D9-1246-1B3D-245D-0E51D713BA47}"/>
                        </a:ext>
                      </a:extLst>
                    </p:cNvPr>
                    <p:cNvSpPr txBox="1"/>
                    <p:nvPr/>
                  </p:nvSpPr>
                  <p:spPr>
                    <a:xfrm>
                      <a:off x="6219826" y="4589673"/>
                      <a:ext cx="1381234" cy="276999"/>
                    </a:xfrm>
                    <a:prstGeom prst="rect">
                      <a:avLst/>
                    </a:prstGeom>
                    <a:noFill/>
                  </p:spPr>
                  <p:txBody>
                    <a:bodyPr wrap="square" rtlCol="0">
                      <a:spAutoFit/>
                    </a:bodyPr>
                    <a:lstStyle/>
                    <a:p>
                      <a:pPr algn="ctr"/>
                      <a:r>
                        <a:rPr lang="en-US" sz="1200" b="1" dirty="0"/>
                        <a:t>超导加速段</a:t>
                      </a:r>
                      <a:endParaRPr lang="en-CH" sz="1200" b="1" dirty="0"/>
                    </a:p>
                  </p:txBody>
                </p:sp>
                <p:sp>
                  <p:nvSpPr>
                    <p:cNvPr id="30" name="TextBox 29">
                      <a:extLst>
                        <a:ext uri="{FF2B5EF4-FFF2-40B4-BE49-F238E27FC236}">
                          <a16:creationId xmlns:a16="http://schemas.microsoft.com/office/drawing/2014/main" id="{50F88609-8338-8882-7AFF-D43FF4779B9B}"/>
                        </a:ext>
                      </a:extLst>
                    </p:cNvPr>
                    <p:cNvSpPr txBox="1"/>
                    <p:nvPr/>
                  </p:nvSpPr>
                  <p:spPr>
                    <a:xfrm>
                      <a:off x="3918147" y="4582127"/>
                      <a:ext cx="1381234" cy="276999"/>
                    </a:xfrm>
                    <a:prstGeom prst="rect">
                      <a:avLst/>
                    </a:prstGeom>
                    <a:noFill/>
                  </p:spPr>
                  <p:txBody>
                    <a:bodyPr wrap="square" rtlCol="0">
                      <a:spAutoFit/>
                    </a:bodyPr>
                    <a:lstStyle/>
                    <a:p>
                      <a:pPr algn="ctr"/>
                      <a:r>
                        <a:rPr lang="en-US" sz="1200" b="1" dirty="0"/>
                        <a:t>DTL加速段</a:t>
                      </a:r>
                      <a:endParaRPr lang="en-CH" sz="1200" b="1" dirty="0"/>
                    </a:p>
                  </p:txBody>
                </p:sp>
              </p:grpSp>
            </p:grpSp>
            <p:pic>
              <p:nvPicPr>
                <p:cNvPr id="9" name="Picture 8">
                  <a:extLst>
                    <a:ext uri="{FF2B5EF4-FFF2-40B4-BE49-F238E27FC236}">
                      <a16:creationId xmlns:a16="http://schemas.microsoft.com/office/drawing/2014/main" id="{E7B943EF-9C06-0534-344A-ABC8B44E9BA7}"/>
                    </a:ext>
                  </a:extLst>
                </p:cNvPr>
                <p:cNvPicPr>
                  <a:picLocks noChangeAspect="1"/>
                </p:cNvPicPr>
                <p:nvPr/>
              </p:nvPicPr>
              <p:blipFill>
                <a:blip r:embed="rId5"/>
                <a:stretch>
                  <a:fillRect/>
                </a:stretch>
              </p:blipFill>
              <p:spPr>
                <a:xfrm>
                  <a:off x="2563939" y="5311638"/>
                  <a:ext cx="1021551" cy="633362"/>
                </a:xfrm>
                <a:prstGeom prst="rect">
                  <a:avLst/>
                </a:prstGeom>
              </p:spPr>
            </p:pic>
          </p:grpSp>
          <p:sp>
            <p:nvSpPr>
              <p:cNvPr id="7" name="TextBox 6">
                <a:extLst>
                  <a:ext uri="{FF2B5EF4-FFF2-40B4-BE49-F238E27FC236}">
                    <a16:creationId xmlns:a16="http://schemas.microsoft.com/office/drawing/2014/main" id="{61B25065-1D1D-E852-A3FD-6ADFED46C819}"/>
                  </a:ext>
                </a:extLst>
              </p:cNvPr>
              <p:cNvSpPr txBox="1"/>
              <p:nvPr/>
            </p:nvSpPr>
            <p:spPr>
              <a:xfrm>
                <a:off x="5777138" y="4464430"/>
                <a:ext cx="1381234" cy="276999"/>
              </a:xfrm>
              <a:prstGeom prst="rect">
                <a:avLst/>
              </a:prstGeom>
              <a:noFill/>
            </p:spPr>
            <p:txBody>
              <a:bodyPr wrap="square" rtlCol="0">
                <a:spAutoFit/>
              </a:bodyPr>
              <a:lstStyle/>
              <a:p>
                <a:pPr algn="ctr"/>
                <a:r>
                  <a:rPr lang="en-US" sz="1200" b="1" dirty="0"/>
                  <a:t>HEBT</a:t>
                </a:r>
                <a:endParaRPr lang="en-CH" sz="1200" b="1" dirty="0"/>
              </a:p>
            </p:txBody>
          </p:sp>
        </p:grpSp>
        <p:pic>
          <p:nvPicPr>
            <p:cNvPr id="5" name="Picture 4">
              <a:extLst>
                <a:ext uri="{FF2B5EF4-FFF2-40B4-BE49-F238E27FC236}">
                  <a16:creationId xmlns:a16="http://schemas.microsoft.com/office/drawing/2014/main" id="{604DCF58-B734-6B65-4652-60D07ECC3452}"/>
                </a:ext>
              </a:extLst>
            </p:cNvPr>
            <p:cNvPicPr>
              <a:picLocks noChangeAspect="1"/>
            </p:cNvPicPr>
            <p:nvPr/>
          </p:nvPicPr>
          <p:blipFill>
            <a:blip r:embed="rId6"/>
            <a:stretch>
              <a:fillRect/>
            </a:stretch>
          </p:blipFill>
          <p:spPr>
            <a:xfrm>
              <a:off x="6543067" y="2348421"/>
              <a:ext cx="2977997" cy="1368611"/>
            </a:xfrm>
            <a:prstGeom prst="rect">
              <a:avLst/>
            </a:prstGeom>
            <a:ln>
              <a:solidFill>
                <a:srgbClr val="C00000"/>
              </a:solidFill>
            </a:ln>
          </p:spPr>
        </p:pic>
      </p:grpSp>
    </p:spTree>
    <p:extLst>
      <p:ext uri="{BB962C8B-B14F-4D97-AF65-F5344CB8AC3E}">
        <p14:creationId xmlns:p14="http://schemas.microsoft.com/office/powerpoint/2010/main" val="855834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67F1B9D-58B5-A0C7-F9B4-DABA922B2800}"/>
              </a:ext>
            </a:extLst>
          </p:cNvPr>
          <p:cNvGraphicFramePr>
            <a:graphicFrameLocks noGrp="1"/>
          </p:cNvGraphicFramePr>
          <p:nvPr>
            <p:ph idx="1"/>
            <p:extLst>
              <p:ext uri="{D42A27DB-BD31-4B8C-83A1-F6EECF244321}">
                <p14:modId xmlns:p14="http://schemas.microsoft.com/office/powerpoint/2010/main" val="233981551"/>
              </p:ext>
            </p:extLst>
          </p:nvPr>
        </p:nvGraphicFramePr>
        <p:xfrm>
          <a:off x="6937663" y="1489612"/>
          <a:ext cx="4491747" cy="1920240"/>
        </p:xfrm>
        <a:graphic>
          <a:graphicData uri="http://schemas.openxmlformats.org/drawingml/2006/table">
            <a:tbl>
              <a:tblPr firstRow="1" bandRow="1">
                <a:tableStyleId>{85BE263C-DBD7-4A20-BB59-AAB30ACAA65A}</a:tableStyleId>
              </a:tblPr>
              <a:tblGrid>
                <a:gridCol w="1235231">
                  <a:extLst>
                    <a:ext uri="{9D8B030D-6E8A-4147-A177-3AD203B41FA5}">
                      <a16:colId xmlns:a16="http://schemas.microsoft.com/office/drawing/2014/main" val="1591075207"/>
                    </a:ext>
                  </a:extLst>
                </a:gridCol>
                <a:gridCol w="954496">
                  <a:extLst>
                    <a:ext uri="{9D8B030D-6E8A-4147-A177-3AD203B41FA5}">
                      <a16:colId xmlns:a16="http://schemas.microsoft.com/office/drawing/2014/main" val="4058101449"/>
                    </a:ext>
                  </a:extLst>
                </a:gridCol>
                <a:gridCol w="898350">
                  <a:extLst>
                    <a:ext uri="{9D8B030D-6E8A-4147-A177-3AD203B41FA5}">
                      <a16:colId xmlns:a16="http://schemas.microsoft.com/office/drawing/2014/main" val="3779977761"/>
                    </a:ext>
                  </a:extLst>
                </a:gridCol>
                <a:gridCol w="1403670">
                  <a:extLst>
                    <a:ext uri="{9D8B030D-6E8A-4147-A177-3AD203B41FA5}">
                      <a16:colId xmlns:a16="http://schemas.microsoft.com/office/drawing/2014/main" val="4294497984"/>
                    </a:ext>
                  </a:extLst>
                </a:gridCol>
              </a:tblGrid>
              <a:tr h="270435">
                <a:tc>
                  <a:txBody>
                    <a:bodyPr/>
                    <a:lstStyle/>
                    <a:p>
                      <a:pPr marL="0" algn="ctr" defTabSz="914400" rtl="0" eaLnBrk="1" latinLnBrk="0" hangingPunct="1"/>
                      <a:endParaRPr lang="en-CH" sz="1200" kern="1200">
                        <a:solidFill>
                          <a:schemeClr val="dk1"/>
                        </a:solidFill>
                        <a:latin typeface="+mn-lt"/>
                        <a:ea typeface="+mn-ea"/>
                        <a:cs typeface="+mn-cs"/>
                      </a:endParaRPr>
                    </a:p>
                  </a:txBody>
                  <a:tcPr/>
                </a:tc>
                <a:tc>
                  <a:txBody>
                    <a:bodyPr/>
                    <a:lstStyle/>
                    <a:p>
                      <a:pPr algn="ctr"/>
                      <a:r>
                        <a:rPr lang="en-US" sz="1200" dirty="0" err="1"/>
                        <a:t>能量</a:t>
                      </a:r>
                      <a:r>
                        <a:rPr lang="zh-CN" altLang="en-US" sz="1200" dirty="0"/>
                        <a:t>（</a:t>
                      </a:r>
                      <a:r>
                        <a:rPr lang="en-US" altLang="zh-CN" sz="1200" dirty="0"/>
                        <a:t>MeV</a:t>
                      </a:r>
                      <a:r>
                        <a:rPr lang="zh-CN" altLang="en-US" sz="1200" dirty="0"/>
                        <a:t>）</a:t>
                      </a:r>
                      <a:endParaRPr lang="en-CH" sz="1200" dirty="0"/>
                    </a:p>
                  </a:txBody>
                  <a:tcPr/>
                </a:tc>
                <a:tc>
                  <a:txBody>
                    <a:bodyPr/>
                    <a:lstStyle/>
                    <a:p>
                      <a:pPr algn="ctr"/>
                      <a:r>
                        <a:rPr lang="en-CH" sz="1200" dirty="0"/>
                        <a:t>流强</a:t>
                      </a:r>
                      <a:r>
                        <a:rPr lang="zh-CN" altLang="en-US" sz="1200" dirty="0"/>
                        <a:t>（</a:t>
                      </a:r>
                      <a:r>
                        <a:rPr lang="en-US" altLang="zh-CN" sz="1200" dirty="0"/>
                        <a:t>mA</a:t>
                      </a:r>
                      <a:r>
                        <a:rPr lang="zh-CN" altLang="en-US" sz="1200" dirty="0"/>
                        <a:t>）</a:t>
                      </a:r>
                      <a:endParaRPr lang="en-CH" sz="1200" dirty="0"/>
                    </a:p>
                  </a:txBody>
                  <a:tcPr/>
                </a:tc>
                <a:tc>
                  <a:txBody>
                    <a:bodyPr/>
                    <a:lstStyle/>
                    <a:p>
                      <a:pPr algn="ctr"/>
                      <a:r>
                        <a:rPr lang="en-CH" sz="1200" dirty="0"/>
                        <a:t>脉宽</a:t>
                      </a:r>
                    </a:p>
                  </a:txBody>
                  <a:tcPr/>
                </a:tc>
                <a:extLst>
                  <a:ext uri="{0D108BD9-81ED-4DB2-BD59-A6C34878D82A}">
                    <a16:rowId xmlns:a16="http://schemas.microsoft.com/office/drawing/2014/main" val="825327221"/>
                  </a:ext>
                </a:extLst>
              </a:tr>
              <a:tr h="270435">
                <a:tc>
                  <a:txBody>
                    <a:bodyPr/>
                    <a:lstStyle/>
                    <a:p>
                      <a:pPr marL="0" algn="ctr" defTabSz="914400" rtl="0" eaLnBrk="1" latinLnBrk="0" hangingPunct="1"/>
                      <a:r>
                        <a:rPr lang="en-US" altLang="zh-CN" sz="1200" kern="1200" dirty="0">
                          <a:solidFill>
                            <a:schemeClr val="dk1"/>
                          </a:solidFill>
                          <a:latin typeface="+mn-lt"/>
                          <a:ea typeface="+mn-ea"/>
                          <a:cs typeface="+mn-cs"/>
                        </a:rPr>
                        <a:t>CERN</a:t>
                      </a:r>
                      <a:r>
                        <a:rPr lang="zh-CN" altLang="en-US" sz="1200" kern="1200" dirty="0">
                          <a:solidFill>
                            <a:schemeClr val="dk1"/>
                          </a:solidFill>
                          <a:latin typeface="+mn-lt"/>
                          <a:ea typeface="+mn-ea"/>
                          <a:cs typeface="+mn-cs"/>
                        </a:rPr>
                        <a:t> </a:t>
                      </a:r>
                      <a:r>
                        <a:rPr lang="en-CH" sz="1200" kern="1200" dirty="0">
                          <a:solidFill>
                            <a:schemeClr val="dk1"/>
                          </a:solidFill>
                          <a:latin typeface="+mn-lt"/>
                          <a:ea typeface="+mn-ea"/>
                          <a:cs typeface="+mn-cs"/>
                        </a:rPr>
                        <a:t>LINAC</a:t>
                      </a:r>
                      <a:r>
                        <a:rPr lang="en-US" altLang="zh-CN" sz="1200" kern="1200" dirty="0">
                          <a:solidFill>
                            <a:schemeClr val="dk1"/>
                          </a:solidFill>
                          <a:latin typeface="+mn-lt"/>
                          <a:ea typeface="+mn-ea"/>
                          <a:cs typeface="+mn-cs"/>
                        </a:rPr>
                        <a:t>4</a:t>
                      </a:r>
                      <a:endParaRPr lang="en-CH" sz="1200" kern="1200" dirty="0">
                        <a:solidFill>
                          <a:schemeClr val="dk1"/>
                        </a:solidFill>
                        <a:latin typeface="+mn-lt"/>
                        <a:ea typeface="+mn-ea"/>
                        <a:cs typeface="+mn-cs"/>
                      </a:endParaRPr>
                    </a:p>
                  </a:txBody>
                  <a:tcPr/>
                </a:tc>
                <a:tc>
                  <a:txBody>
                    <a:bodyPr/>
                    <a:lstStyle/>
                    <a:p>
                      <a:pPr algn="ctr"/>
                      <a:r>
                        <a:rPr lang="en-US" altLang="zh-CN" sz="1200" dirty="0"/>
                        <a:t>160</a:t>
                      </a:r>
                      <a:endParaRPr lang="en-CH" sz="1200" dirty="0"/>
                    </a:p>
                  </a:txBody>
                  <a:tcPr/>
                </a:tc>
                <a:tc>
                  <a:txBody>
                    <a:bodyPr/>
                    <a:lstStyle/>
                    <a:p>
                      <a:pPr algn="ctr"/>
                      <a:r>
                        <a:rPr lang="en-US" altLang="zh-CN" sz="1200" dirty="0"/>
                        <a:t>40</a:t>
                      </a:r>
                      <a:endParaRPr lang="en-CH" sz="1200" dirty="0"/>
                    </a:p>
                  </a:txBody>
                  <a:tcPr/>
                </a:tc>
                <a:tc>
                  <a:txBody>
                    <a:bodyPr/>
                    <a:lstStyle/>
                    <a:p>
                      <a:pPr algn="ctr"/>
                      <a:r>
                        <a:rPr lang="en-US" altLang="zh-CN" sz="1200" dirty="0"/>
                        <a:t>400</a:t>
                      </a:r>
                      <a:r>
                        <a:rPr lang="el-GR" altLang="zh-CN" sz="1200" dirty="0"/>
                        <a:t> </a:t>
                      </a:r>
                      <a:r>
                        <a:rPr lang="el-GR" altLang="zh-CN" sz="1200" dirty="0" err="1"/>
                        <a:t>μs</a:t>
                      </a:r>
                      <a:r>
                        <a:rPr lang="en-US" altLang="zh-CN" sz="1200" dirty="0"/>
                        <a:t>@0.83</a:t>
                      </a:r>
                      <a:r>
                        <a:rPr lang="zh-CN" altLang="en-US" sz="1200" dirty="0"/>
                        <a:t> </a:t>
                      </a:r>
                      <a:r>
                        <a:rPr lang="en-US" altLang="zh-CN" sz="1200" dirty="0"/>
                        <a:t>Hz</a:t>
                      </a:r>
                      <a:endParaRPr lang="en-CH" sz="1200" dirty="0"/>
                    </a:p>
                  </a:txBody>
                  <a:tcPr/>
                </a:tc>
                <a:extLst>
                  <a:ext uri="{0D108BD9-81ED-4DB2-BD59-A6C34878D82A}">
                    <a16:rowId xmlns:a16="http://schemas.microsoft.com/office/drawing/2014/main" val="3044905342"/>
                  </a:ext>
                </a:extLst>
              </a:tr>
              <a:tr h="270435">
                <a:tc>
                  <a:txBody>
                    <a:bodyPr/>
                    <a:lstStyle/>
                    <a:p>
                      <a:pPr marL="0" algn="ctr" defTabSz="914400" rtl="0" eaLnBrk="1" latinLnBrk="0" hangingPunct="1"/>
                      <a:r>
                        <a:rPr lang="en-CH" sz="1200" kern="1200" dirty="0">
                          <a:solidFill>
                            <a:schemeClr val="dk1"/>
                          </a:solidFill>
                          <a:latin typeface="+mn-lt"/>
                          <a:ea typeface="+mn-ea"/>
                          <a:cs typeface="+mn-cs"/>
                        </a:rPr>
                        <a:t>SNS</a:t>
                      </a:r>
                    </a:p>
                  </a:txBody>
                  <a:tcPr/>
                </a:tc>
                <a:tc>
                  <a:txBody>
                    <a:bodyPr/>
                    <a:lstStyle/>
                    <a:p>
                      <a:pPr algn="ctr"/>
                      <a:r>
                        <a:rPr lang="el-GR" sz="1200" dirty="0"/>
                        <a:t>1000</a:t>
                      </a:r>
                      <a:endParaRPr lang="en-CH" sz="1200" dirty="0"/>
                    </a:p>
                  </a:txBody>
                  <a:tcPr/>
                </a:tc>
                <a:tc>
                  <a:txBody>
                    <a:bodyPr/>
                    <a:lstStyle/>
                    <a:p>
                      <a:pPr algn="ctr"/>
                      <a:r>
                        <a:rPr lang="el-GR" sz="1200" dirty="0"/>
                        <a:t>26</a:t>
                      </a:r>
                      <a:endParaRPr lang="en-CH" sz="1200" dirty="0"/>
                    </a:p>
                  </a:txBody>
                  <a:tcPr/>
                </a:tc>
                <a:tc>
                  <a:txBody>
                    <a:bodyPr/>
                    <a:lstStyle/>
                    <a:p>
                      <a:pPr algn="ctr"/>
                      <a:r>
                        <a:rPr lang="en-US" altLang="zh-CN" sz="1200" dirty="0"/>
                        <a:t>1</a:t>
                      </a:r>
                      <a:r>
                        <a:rPr lang="zh-CN" altLang="en-US" sz="1200" dirty="0"/>
                        <a:t> </a:t>
                      </a:r>
                      <a:r>
                        <a:rPr lang="en-US" altLang="zh-CN" sz="1200" dirty="0"/>
                        <a:t>ms@60</a:t>
                      </a:r>
                      <a:r>
                        <a:rPr lang="zh-CN" altLang="en-US" sz="1200" dirty="0"/>
                        <a:t> </a:t>
                      </a:r>
                      <a:r>
                        <a:rPr lang="en-US" altLang="zh-CN" sz="1200" dirty="0"/>
                        <a:t>Hz</a:t>
                      </a:r>
                      <a:endParaRPr lang="en-CH" sz="1200" dirty="0"/>
                    </a:p>
                  </a:txBody>
                  <a:tcPr/>
                </a:tc>
                <a:extLst>
                  <a:ext uri="{0D108BD9-81ED-4DB2-BD59-A6C34878D82A}">
                    <a16:rowId xmlns:a16="http://schemas.microsoft.com/office/drawing/2014/main" val="618070236"/>
                  </a:ext>
                </a:extLst>
              </a:tr>
              <a:tr h="270435">
                <a:tc>
                  <a:txBody>
                    <a:bodyPr/>
                    <a:lstStyle/>
                    <a:p>
                      <a:pPr marL="0" algn="ctr" defTabSz="914400" rtl="0" eaLnBrk="1" latinLnBrk="0" hangingPunct="1"/>
                      <a:r>
                        <a:rPr lang="en-US" altLang="zh-CN" sz="1200" kern="1200" dirty="0">
                          <a:solidFill>
                            <a:schemeClr val="dk1"/>
                          </a:solidFill>
                          <a:latin typeface="+mn-lt"/>
                          <a:ea typeface="+mn-ea"/>
                          <a:cs typeface="+mn-cs"/>
                        </a:rPr>
                        <a:t>RHIC</a:t>
                      </a:r>
                      <a:endParaRPr lang="en-CH" sz="1200" kern="1200" dirty="0">
                        <a:solidFill>
                          <a:schemeClr val="dk1"/>
                        </a:solidFill>
                        <a:latin typeface="+mn-lt"/>
                        <a:ea typeface="+mn-ea"/>
                        <a:cs typeface="+mn-cs"/>
                      </a:endParaRPr>
                    </a:p>
                  </a:txBody>
                  <a:tcPr/>
                </a:tc>
                <a:tc>
                  <a:txBody>
                    <a:bodyPr/>
                    <a:lstStyle/>
                    <a:p>
                      <a:pPr algn="ctr"/>
                      <a:r>
                        <a:rPr lang="en-US" altLang="zh-CN" sz="1200" dirty="0"/>
                        <a:t>200</a:t>
                      </a:r>
                      <a:endParaRPr lang="en-CH" sz="1200" dirty="0"/>
                    </a:p>
                  </a:txBody>
                  <a:tcPr/>
                </a:tc>
                <a:tc>
                  <a:txBody>
                    <a:bodyPr/>
                    <a:lstStyle/>
                    <a:p>
                      <a:pPr algn="ctr"/>
                      <a:r>
                        <a:rPr lang="en-US" altLang="zh-CN" sz="1200" dirty="0"/>
                        <a:t>60</a:t>
                      </a:r>
                      <a:endParaRPr lang="en-CH" sz="1200" dirty="0"/>
                    </a:p>
                  </a:txBody>
                  <a:tcPr/>
                </a:tc>
                <a:tc>
                  <a:txBody>
                    <a:bodyPr/>
                    <a:lstStyle/>
                    <a:p>
                      <a:pPr algn="ctr"/>
                      <a:r>
                        <a:rPr lang="en-US" altLang="zh-CN" sz="1200" dirty="0"/>
                        <a:t>590</a:t>
                      </a:r>
                      <a:r>
                        <a:rPr lang="el-GR" altLang="zh-CN" sz="1200" dirty="0"/>
                        <a:t> </a:t>
                      </a:r>
                      <a:r>
                        <a:rPr lang="el-GR" altLang="zh-CN" sz="1200" dirty="0" err="1"/>
                        <a:t>μs</a:t>
                      </a:r>
                      <a:r>
                        <a:rPr lang="en-US" altLang="zh-CN" sz="1200" dirty="0"/>
                        <a:t>@6.67</a:t>
                      </a:r>
                      <a:r>
                        <a:rPr lang="zh-CN" altLang="en-US" sz="1200" dirty="0"/>
                        <a:t> </a:t>
                      </a:r>
                      <a:r>
                        <a:rPr lang="en-US" altLang="zh-CN" sz="1200" dirty="0"/>
                        <a:t>Hz</a:t>
                      </a:r>
                      <a:endParaRPr lang="en-CH" sz="1200" dirty="0"/>
                    </a:p>
                  </a:txBody>
                  <a:tcPr/>
                </a:tc>
                <a:extLst>
                  <a:ext uri="{0D108BD9-81ED-4DB2-BD59-A6C34878D82A}">
                    <a16:rowId xmlns:a16="http://schemas.microsoft.com/office/drawing/2014/main" val="1275017469"/>
                  </a:ext>
                </a:extLst>
              </a:tr>
              <a:tr h="270435">
                <a:tc>
                  <a:txBody>
                    <a:bodyPr/>
                    <a:lstStyle/>
                    <a:p>
                      <a:pPr marL="0" algn="ctr" defTabSz="914400" rtl="0" eaLnBrk="1" latinLnBrk="0" hangingPunct="1"/>
                      <a:r>
                        <a:rPr lang="en-US" altLang="zh-CN" sz="1200" kern="1200" dirty="0">
                          <a:solidFill>
                            <a:schemeClr val="dk1"/>
                          </a:solidFill>
                          <a:latin typeface="+mn-lt"/>
                          <a:ea typeface="+mn-ea"/>
                          <a:cs typeface="+mn-cs"/>
                        </a:rPr>
                        <a:t>J-PARC</a:t>
                      </a:r>
                      <a:endParaRPr lang="en-CH" sz="1200" kern="1200" dirty="0">
                        <a:solidFill>
                          <a:schemeClr val="dk1"/>
                        </a:solidFill>
                        <a:latin typeface="+mn-lt"/>
                        <a:ea typeface="+mn-ea"/>
                        <a:cs typeface="+mn-cs"/>
                      </a:endParaRPr>
                    </a:p>
                  </a:txBody>
                  <a:tcPr/>
                </a:tc>
                <a:tc>
                  <a:txBody>
                    <a:bodyPr/>
                    <a:lstStyle/>
                    <a:p>
                      <a:pPr algn="ctr"/>
                      <a:r>
                        <a:rPr lang="en-US" altLang="zh-CN" sz="1200" dirty="0"/>
                        <a:t>400</a:t>
                      </a:r>
                      <a:endParaRPr lang="en-CH" sz="1200" dirty="0"/>
                    </a:p>
                  </a:txBody>
                  <a:tcPr/>
                </a:tc>
                <a:tc>
                  <a:txBody>
                    <a:bodyPr/>
                    <a:lstStyle/>
                    <a:p>
                      <a:pPr algn="ctr"/>
                      <a:r>
                        <a:rPr lang="en-US" altLang="zh-CN" sz="1200" dirty="0"/>
                        <a:t>50</a:t>
                      </a:r>
                      <a:endParaRPr lang="en-CH" sz="1200" dirty="0"/>
                    </a:p>
                  </a:txBody>
                  <a:tcPr/>
                </a:tc>
                <a:tc>
                  <a:txBody>
                    <a:bodyPr/>
                    <a:lstStyle/>
                    <a:p>
                      <a:pPr algn="ctr"/>
                      <a:r>
                        <a:rPr lang="en-US" altLang="zh-CN" sz="1200" dirty="0"/>
                        <a:t>500</a:t>
                      </a:r>
                      <a:r>
                        <a:rPr lang="zh-CN" altLang="en-US" sz="1200" dirty="0"/>
                        <a:t> </a:t>
                      </a:r>
                      <a:r>
                        <a:rPr lang="el-GR" altLang="zh-CN" sz="1200" dirty="0" err="1"/>
                        <a:t>μs</a:t>
                      </a:r>
                      <a:r>
                        <a:rPr lang="en-US" altLang="zh-CN" sz="1200" dirty="0"/>
                        <a:t>@25</a:t>
                      </a:r>
                      <a:r>
                        <a:rPr lang="zh-CN" altLang="en-US" sz="1200" dirty="0"/>
                        <a:t> </a:t>
                      </a:r>
                      <a:r>
                        <a:rPr lang="en-US" altLang="zh-CN" sz="1200" dirty="0"/>
                        <a:t>Hz</a:t>
                      </a:r>
                      <a:endParaRPr lang="en-CH" sz="1200" dirty="0"/>
                    </a:p>
                  </a:txBody>
                  <a:tcPr/>
                </a:tc>
                <a:extLst>
                  <a:ext uri="{0D108BD9-81ED-4DB2-BD59-A6C34878D82A}">
                    <a16:rowId xmlns:a16="http://schemas.microsoft.com/office/drawing/2014/main" val="2499571400"/>
                  </a:ext>
                </a:extLst>
              </a:tr>
              <a:tr h="270435">
                <a:tc>
                  <a:txBody>
                    <a:bodyPr/>
                    <a:lstStyle/>
                    <a:p>
                      <a:pPr algn="ctr"/>
                      <a:r>
                        <a:rPr lang="en-US" altLang="zh-CN" sz="1200" dirty="0"/>
                        <a:t>CSNS</a:t>
                      </a:r>
                      <a:endParaRPr lang="en-CH" sz="1200" dirty="0"/>
                    </a:p>
                  </a:txBody>
                  <a:tcPr/>
                </a:tc>
                <a:tc>
                  <a:txBody>
                    <a:bodyPr/>
                    <a:lstStyle/>
                    <a:p>
                      <a:pPr algn="ctr"/>
                      <a:r>
                        <a:rPr lang="en-US" altLang="zh-CN" sz="1200" dirty="0"/>
                        <a:t>80</a:t>
                      </a:r>
                      <a:r>
                        <a:rPr lang="zh-CN" altLang="en-US" sz="1200" dirty="0"/>
                        <a:t> </a:t>
                      </a:r>
                      <a:r>
                        <a:rPr lang="el-GR" altLang="zh-CN" sz="1200" dirty="0"/>
                        <a:t>(300)</a:t>
                      </a:r>
                      <a:endParaRPr lang="en-CH" sz="1200" dirty="0"/>
                    </a:p>
                  </a:txBody>
                  <a:tcPr/>
                </a:tc>
                <a:tc>
                  <a:txBody>
                    <a:bodyPr/>
                    <a:lstStyle/>
                    <a:p>
                      <a:pPr algn="ctr"/>
                      <a:r>
                        <a:rPr lang="en-US" altLang="zh-CN" sz="1200" dirty="0"/>
                        <a:t>12</a:t>
                      </a:r>
                      <a:r>
                        <a:rPr lang="zh-CN" altLang="en-US" sz="1200" dirty="0"/>
                        <a:t> </a:t>
                      </a:r>
                      <a:r>
                        <a:rPr lang="en-US" altLang="zh-CN" sz="1200" dirty="0"/>
                        <a:t>(50)</a:t>
                      </a:r>
                      <a:endParaRPr lang="en-CH" sz="1200" dirty="0"/>
                    </a:p>
                  </a:txBody>
                  <a:tcPr/>
                </a:tc>
                <a:tc>
                  <a:txBody>
                    <a:bodyPr/>
                    <a:lstStyle/>
                    <a:p>
                      <a:pPr algn="ctr"/>
                      <a:r>
                        <a:rPr lang="en-US" altLang="zh-CN" sz="1200" dirty="0"/>
                        <a:t>540</a:t>
                      </a:r>
                      <a:r>
                        <a:rPr lang="zh-CN" altLang="en-US" sz="1200" dirty="0"/>
                        <a:t> </a:t>
                      </a:r>
                      <a:r>
                        <a:rPr lang="el-GR" altLang="zh-CN" sz="1200" dirty="0" err="1"/>
                        <a:t>μs</a:t>
                      </a:r>
                      <a:r>
                        <a:rPr lang="en-US" altLang="zh-CN" sz="1200" dirty="0"/>
                        <a:t>@25</a:t>
                      </a:r>
                      <a:r>
                        <a:rPr lang="zh-CN" altLang="en-US" sz="1200" dirty="0"/>
                        <a:t> </a:t>
                      </a:r>
                      <a:r>
                        <a:rPr lang="en-US" altLang="zh-CN" sz="1200" dirty="0"/>
                        <a:t>Hz</a:t>
                      </a:r>
                      <a:endParaRPr lang="en-CH" sz="1200" dirty="0"/>
                    </a:p>
                  </a:txBody>
                  <a:tcPr/>
                </a:tc>
                <a:extLst>
                  <a:ext uri="{0D108BD9-81ED-4DB2-BD59-A6C34878D82A}">
                    <a16:rowId xmlns:a16="http://schemas.microsoft.com/office/drawing/2014/main" val="2534581837"/>
                  </a:ext>
                </a:extLst>
              </a:tr>
              <a:tr h="270435">
                <a:tc>
                  <a:txBody>
                    <a:bodyPr/>
                    <a:lstStyle/>
                    <a:p>
                      <a:pPr marL="0" algn="ctr" defTabSz="914400" rtl="0" eaLnBrk="1" latinLnBrk="0" hangingPunct="1"/>
                      <a:r>
                        <a:rPr lang="en-US" altLang="zh-CN" sz="1200" kern="1200" dirty="0">
                          <a:solidFill>
                            <a:schemeClr val="dk1"/>
                          </a:solidFill>
                          <a:latin typeface="+mn-lt"/>
                          <a:ea typeface="+mn-ea"/>
                          <a:cs typeface="+mn-cs"/>
                        </a:rPr>
                        <a:t>PIP-II</a:t>
                      </a:r>
                      <a:endParaRPr lang="en-CH" sz="1200" kern="1200" dirty="0">
                        <a:solidFill>
                          <a:schemeClr val="dk1"/>
                        </a:solidFill>
                        <a:latin typeface="+mn-lt"/>
                        <a:ea typeface="+mn-ea"/>
                        <a:cs typeface="+mn-cs"/>
                      </a:endParaRPr>
                    </a:p>
                  </a:txBody>
                  <a:tcPr/>
                </a:tc>
                <a:tc>
                  <a:txBody>
                    <a:bodyPr/>
                    <a:lstStyle/>
                    <a:p>
                      <a:pPr algn="ctr"/>
                      <a:r>
                        <a:rPr lang="en-US" altLang="zh-CN" sz="1200" dirty="0"/>
                        <a:t>800</a:t>
                      </a:r>
                      <a:endParaRPr lang="en-CH" sz="1200" dirty="0"/>
                    </a:p>
                  </a:txBody>
                  <a:tcPr/>
                </a:tc>
                <a:tc>
                  <a:txBody>
                    <a:bodyPr/>
                    <a:lstStyle/>
                    <a:p>
                      <a:pPr algn="ctr"/>
                      <a:r>
                        <a:rPr lang="en-US" altLang="zh-CN" sz="1200" dirty="0"/>
                        <a:t>2</a:t>
                      </a:r>
                      <a:endParaRPr lang="en-CH" sz="1200" dirty="0"/>
                    </a:p>
                  </a:txBody>
                  <a:tcPr/>
                </a:tc>
                <a:tc>
                  <a:txBody>
                    <a:bodyPr/>
                    <a:lstStyle/>
                    <a:p>
                      <a:pPr algn="ctr"/>
                      <a:r>
                        <a:rPr lang="en-US" altLang="zh-CN" sz="1200" dirty="0"/>
                        <a:t>540</a:t>
                      </a:r>
                      <a:r>
                        <a:rPr lang="zh-CN" altLang="en-US" sz="1200" dirty="0"/>
                        <a:t> </a:t>
                      </a:r>
                      <a:r>
                        <a:rPr lang="el-GR" altLang="zh-CN" sz="1200" dirty="0" err="1"/>
                        <a:t>μs</a:t>
                      </a:r>
                      <a:r>
                        <a:rPr lang="en-US" altLang="zh-CN" sz="1200" dirty="0"/>
                        <a:t>@20</a:t>
                      </a:r>
                      <a:r>
                        <a:rPr lang="zh-CN" altLang="en-US" sz="1200" dirty="0"/>
                        <a:t> </a:t>
                      </a:r>
                      <a:r>
                        <a:rPr lang="en-US" altLang="zh-CN" sz="1200" dirty="0"/>
                        <a:t>Hz</a:t>
                      </a:r>
                      <a:endParaRPr lang="en-CH" sz="1200" dirty="0"/>
                    </a:p>
                  </a:txBody>
                  <a:tcPr/>
                </a:tc>
                <a:extLst>
                  <a:ext uri="{0D108BD9-81ED-4DB2-BD59-A6C34878D82A}">
                    <a16:rowId xmlns:a16="http://schemas.microsoft.com/office/drawing/2014/main" val="2839979872"/>
                  </a:ext>
                </a:extLst>
              </a:tr>
            </a:tbl>
          </a:graphicData>
        </a:graphic>
      </p:graphicFrame>
      <p:sp>
        <p:nvSpPr>
          <p:cNvPr id="3" name="Title 2">
            <a:extLst>
              <a:ext uri="{FF2B5EF4-FFF2-40B4-BE49-F238E27FC236}">
                <a16:creationId xmlns:a16="http://schemas.microsoft.com/office/drawing/2014/main" id="{B5A47A9A-D5BB-BA81-24AA-7CD100A478D6}"/>
              </a:ext>
            </a:extLst>
          </p:cNvPr>
          <p:cNvSpPr>
            <a:spLocks noGrp="1"/>
          </p:cNvSpPr>
          <p:nvPr>
            <p:ph type="title"/>
          </p:nvPr>
        </p:nvSpPr>
        <p:spPr/>
        <p:txBody>
          <a:bodyPr/>
          <a:lstStyle/>
          <a:p>
            <a:r>
              <a:rPr lang="en-CH" dirty="0"/>
              <a:t>负氢直线加速器驱动大型质子加速器装置</a:t>
            </a:r>
          </a:p>
        </p:txBody>
      </p:sp>
      <p:sp>
        <p:nvSpPr>
          <p:cNvPr id="4" name="Date Placeholder 3">
            <a:extLst>
              <a:ext uri="{FF2B5EF4-FFF2-40B4-BE49-F238E27FC236}">
                <a16:creationId xmlns:a16="http://schemas.microsoft.com/office/drawing/2014/main" id="{243C340A-0C76-0307-20E2-B3E0AB1894BC}"/>
              </a:ext>
            </a:extLst>
          </p:cNvPr>
          <p:cNvSpPr>
            <a:spLocks noGrp="1"/>
          </p:cNvSpPr>
          <p:nvPr>
            <p:ph type="dt" sz="half" idx="10"/>
          </p:nvPr>
        </p:nvSpPr>
        <p:spPr/>
        <p:txBody>
          <a:bodyPr/>
          <a:lstStyle/>
          <a:p>
            <a:fld id="{50685585-30D5-4B49-A6FE-310D46BE694C}" type="datetime1">
              <a:rPr lang="de-CH" smtClean="0"/>
              <a:t>03.01.24</a:t>
            </a:fld>
            <a:endParaRPr lang="en-US" dirty="0"/>
          </a:p>
        </p:txBody>
      </p:sp>
      <p:sp>
        <p:nvSpPr>
          <p:cNvPr id="5" name="Footer Placeholder 4">
            <a:extLst>
              <a:ext uri="{FF2B5EF4-FFF2-40B4-BE49-F238E27FC236}">
                <a16:creationId xmlns:a16="http://schemas.microsoft.com/office/drawing/2014/main" id="{D665F97A-51E3-5038-9246-33DAE8EC0459}"/>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26B22C23-1AF6-2FA5-8710-2D4570269DC5}"/>
              </a:ext>
            </a:extLst>
          </p:cNvPr>
          <p:cNvSpPr>
            <a:spLocks noGrp="1"/>
          </p:cNvSpPr>
          <p:nvPr>
            <p:ph type="sldNum" sz="quarter" idx="12"/>
          </p:nvPr>
        </p:nvSpPr>
        <p:spPr/>
        <p:txBody>
          <a:bodyPr/>
          <a:lstStyle/>
          <a:p>
            <a:fld id="{36B5EA5A-BC32-A742-B11B-8E7414D5B535}" type="slidenum">
              <a:rPr lang="en-US" smtClean="0"/>
              <a:pPr/>
              <a:t>2</a:t>
            </a:fld>
            <a:endParaRPr lang="en-US" dirty="0"/>
          </a:p>
        </p:txBody>
      </p:sp>
      <p:pic>
        <p:nvPicPr>
          <p:cNvPr id="10" name="Picture 9">
            <a:extLst>
              <a:ext uri="{FF2B5EF4-FFF2-40B4-BE49-F238E27FC236}">
                <a16:creationId xmlns:a16="http://schemas.microsoft.com/office/drawing/2014/main" id="{E52195CE-B83D-76F2-38C8-517028C66ED5}"/>
              </a:ext>
            </a:extLst>
          </p:cNvPr>
          <p:cNvPicPr>
            <a:picLocks noChangeAspect="1"/>
          </p:cNvPicPr>
          <p:nvPr/>
        </p:nvPicPr>
        <p:blipFill>
          <a:blip r:embed="rId2"/>
          <a:stretch>
            <a:fillRect/>
          </a:stretch>
        </p:blipFill>
        <p:spPr>
          <a:xfrm>
            <a:off x="6399516" y="4287092"/>
            <a:ext cx="4920612" cy="2068151"/>
          </a:xfrm>
          <a:prstGeom prst="rect">
            <a:avLst/>
          </a:prstGeom>
        </p:spPr>
      </p:pic>
      <p:grpSp>
        <p:nvGrpSpPr>
          <p:cNvPr id="18" name="Group 17">
            <a:extLst>
              <a:ext uri="{FF2B5EF4-FFF2-40B4-BE49-F238E27FC236}">
                <a16:creationId xmlns:a16="http://schemas.microsoft.com/office/drawing/2014/main" id="{614FAB6E-BF21-9EFA-E255-948F039A8F42}"/>
              </a:ext>
            </a:extLst>
          </p:cNvPr>
          <p:cNvGrpSpPr/>
          <p:nvPr/>
        </p:nvGrpSpPr>
        <p:grpSpPr>
          <a:xfrm>
            <a:off x="499267" y="4077072"/>
            <a:ext cx="5313109" cy="1880063"/>
            <a:chOff x="479376" y="4341560"/>
            <a:chExt cx="5313109" cy="1880063"/>
          </a:xfrm>
        </p:grpSpPr>
        <p:grpSp>
          <p:nvGrpSpPr>
            <p:cNvPr id="17" name="Group 16">
              <a:extLst>
                <a:ext uri="{FF2B5EF4-FFF2-40B4-BE49-F238E27FC236}">
                  <a16:creationId xmlns:a16="http://schemas.microsoft.com/office/drawing/2014/main" id="{5AFB7935-4DDB-1D1A-82E1-BFD0FE0F1771}"/>
                </a:ext>
              </a:extLst>
            </p:cNvPr>
            <p:cNvGrpSpPr/>
            <p:nvPr/>
          </p:nvGrpSpPr>
          <p:grpSpPr>
            <a:xfrm>
              <a:off x="479376" y="4341560"/>
              <a:ext cx="5313109" cy="1880063"/>
              <a:chOff x="479376" y="4341560"/>
              <a:chExt cx="5313109" cy="1880063"/>
            </a:xfrm>
          </p:grpSpPr>
          <p:pic>
            <p:nvPicPr>
              <p:cNvPr id="1026" name="Picture 2" descr="Linear accelerator 4 | CERN">
                <a:extLst>
                  <a:ext uri="{FF2B5EF4-FFF2-40B4-BE49-F238E27FC236}">
                    <a16:creationId xmlns:a16="http://schemas.microsoft.com/office/drawing/2014/main" id="{C75A7A3E-EB45-326A-1E11-2FB660A98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4725144"/>
                <a:ext cx="2104078" cy="14964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C0642DD-8A15-357D-91DF-8A5C1D9ABC55}"/>
                  </a:ext>
                </a:extLst>
              </p:cNvPr>
              <p:cNvPicPr>
                <a:picLocks noChangeAspect="1"/>
              </p:cNvPicPr>
              <p:nvPr/>
            </p:nvPicPr>
            <p:blipFill>
              <a:blip r:embed="rId4"/>
              <a:stretch>
                <a:fillRect/>
              </a:stretch>
            </p:blipFill>
            <p:spPr>
              <a:xfrm>
                <a:off x="2694057" y="4341560"/>
                <a:ext cx="3098428" cy="1880063"/>
              </a:xfrm>
              <a:prstGeom prst="rect">
                <a:avLst/>
              </a:prstGeom>
            </p:spPr>
          </p:pic>
          <p:cxnSp>
            <p:nvCxnSpPr>
              <p:cNvPr id="14" name="Straight Arrow Connector 13">
                <a:extLst>
                  <a:ext uri="{FF2B5EF4-FFF2-40B4-BE49-F238E27FC236}">
                    <a16:creationId xmlns:a16="http://schemas.microsoft.com/office/drawing/2014/main" id="{D3CB972B-8441-AB23-30B2-E0AAACB1014F}"/>
                  </a:ext>
                </a:extLst>
              </p:cNvPr>
              <p:cNvCxnSpPr/>
              <p:nvPr/>
            </p:nvCxnSpPr>
            <p:spPr>
              <a:xfrm flipH="1" flipV="1">
                <a:off x="2028775" y="5517232"/>
                <a:ext cx="1762969" cy="3600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E872B5E-389B-0573-3FB8-ECC96E22D5A0}"/>
                </a:ext>
              </a:extLst>
            </p:cNvPr>
            <p:cNvSpPr txBox="1"/>
            <p:nvPr/>
          </p:nvSpPr>
          <p:spPr>
            <a:xfrm>
              <a:off x="1631504" y="5877272"/>
              <a:ext cx="864096" cy="215444"/>
            </a:xfrm>
            <a:prstGeom prst="rect">
              <a:avLst/>
            </a:prstGeom>
            <a:noFill/>
          </p:spPr>
          <p:txBody>
            <a:bodyPr wrap="square" lIns="0" tIns="0" rIns="0" bIns="0" rtlCol="0">
              <a:spAutoFit/>
            </a:bodyPr>
            <a:lstStyle/>
            <a:p>
              <a:pPr algn="ctr"/>
              <a:r>
                <a:rPr lang="en-CH" sz="1400" dirty="0">
                  <a:solidFill>
                    <a:schemeClr val="bg1"/>
                  </a:solidFill>
                </a:rPr>
                <a:t>LINAC4</a:t>
              </a:r>
            </a:p>
          </p:txBody>
        </p:sp>
      </p:grpSp>
      <p:pic>
        <p:nvPicPr>
          <p:cNvPr id="1028" name="Picture 4" descr="Where does the Standard Model of physics come from?">
            <a:extLst>
              <a:ext uri="{FF2B5EF4-FFF2-40B4-BE49-F238E27FC236}">
                <a16:creationId xmlns:a16="http://schemas.microsoft.com/office/drawing/2014/main" id="{725EEDE9-19B5-CBFB-401A-17078AE4C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05" y="1591828"/>
            <a:ext cx="2338319" cy="175678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2197F75-353F-5431-21CF-E51F07CC0E97}"/>
              </a:ext>
            </a:extLst>
          </p:cNvPr>
          <p:cNvGrpSpPr/>
          <p:nvPr/>
        </p:nvGrpSpPr>
        <p:grpSpPr>
          <a:xfrm>
            <a:off x="3268119" y="1742202"/>
            <a:ext cx="2840360" cy="1593952"/>
            <a:chOff x="3283245" y="1625451"/>
            <a:chExt cx="2840360" cy="1593952"/>
          </a:xfrm>
        </p:grpSpPr>
        <p:pic>
          <p:nvPicPr>
            <p:cNvPr id="9" name="Picture 8" descr="A green battery with a cross&#10;&#10;Description automatically generated">
              <a:extLst>
                <a:ext uri="{FF2B5EF4-FFF2-40B4-BE49-F238E27FC236}">
                  <a16:creationId xmlns:a16="http://schemas.microsoft.com/office/drawing/2014/main" id="{657196AC-7ECE-E590-3AEE-2ED8498A2419}"/>
                </a:ext>
              </a:extLst>
            </p:cNvPr>
            <p:cNvPicPr>
              <a:picLocks noChangeAspect="1"/>
            </p:cNvPicPr>
            <p:nvPr/>
          </p:nvPicPr>
          <p:blipFill rotWithShape="1">
            <a:blip r:embed="rId6"/>
            <a:srcRect l="53838"/>
            <a:stretch/>
          </p:blipFill>
          <p:spPr>
            <a:xfrm>
              <a:off x="3382059" y="2422427"/>
              <a:ext cx="2175116" cy="796976"/>
            </a:xfrm>
            <a:prstGeom prst="rect">
              <a:avLst/>
            </a:prstGeom>
          </p:spPr>
        </p:pic>
        <p:pic>
          <p:nvPicPr>
            <p:cNvPr id="16" name="Picture 15" descr="A green battery with a cross&#10;&#10;Description automatically generated">
              <a:extLst>
                <a:ext uri="{FF2B5EF4-FFF2-40B4-BE49-F238E27FC236}">
                  <a16:creationId xmlns:a16="http://schemas.microsoft.com/office/drawing/2014/main" id="{14D72FC7-5645-FF5A-12D3-81C2B116C6AB}"/>
                </a:ext>
              </a:extLst>
            </p:cNvPr>
            <p:cNvPicPr>
              <a:picLocks noChangeAspect="1"/>
            </p:cNvPicPr>
            <p:nvPr/>
          </p:nvPicPr>
          <p:blipFill rotWithShape="1">
            <a:blip r:embed="rId6"/>
            <a:srcRect r="39720"/>
            <a:stretch/>
          </p:blipFill>
          <p:spPr>
            <a:xfrm>
              <a:off x="3283245" y="1625451"/>
              <a:ext cx="2840360" cy="796976"/>
            </a:xfrm>
            <a:prstGeom prst="rect">
              <a:avLst/>
            </a:prstGeom>
          </p:spPr>
        </p:pic>
      </p:grpSp>
      <p:sp>
        <p:nvSpPr>
          <p:cNvPr id="19" name="TextBox 18">
            <a:extLst>
              <a:ext uri="{FF2B5EF4-FFF2-40B4-BE49-F238E27FC236}">
                <a16:creationId xmlns:a16="http://schemas.microsoft.com/office/drawing/2014/main" id="{6D3C3CFD-4FC0-D5DC-E6CC-5973EA69132D}"/>
              </a:ext>
            </a:extLst>
          </p:cNvPr>
          <p:cNvSpPr txBox="1"/>
          <p:nvPr/>
        </p:nvSpPr>
        <p:spPr>
          <a:xfrm>
            <a:off x="641260" y="1201580"/>
            <a:ext cx="1820091" cy="288032"/>
          </a:xfrm>
          <a:prstGeom prst="rect">
            <a:avLst/>
          </a:prstGeom>
          <a:noFill/>
        </p:spPr>
        <p:txBody>
          <a:bodyPr wrap="square" lIns="0" tIns="0" rIns="0" bIns="0" rtlCol="0">
            <a:spAutoFit/>
          </a:bodyPr>
          <a:lstStyle/>
          <a:p>
            <a:pPr algn="ctr"/>
            <a:r>
              <a:rPr lang="en-CH" b="1" dirty="0">
                <a:solidFill>
                  <a:srgbClr val="C00000"/>
                </a:solidFill>
              </a:rPr>
              <a:t>发现新粒子</a:t>
            </a:r>
          </a:p>
        </p:txBody>
      </p:sp>
      <p:sp>
        <p:nvSpPr>
          <p:cNvPr id="20" name="TextBox 19">
            <a:extLst>
              <a:ext uri="{FF2B5EF4-FFF2-40B4-BE49-F238E27FC236}">
                <a16:creationId xmlns:a16="http://schemas.microsoft.com/office/drawing/2014/main" id="{F70E342E-2909-6D7E-7450-DFBD83DE7769}"/>
              </a:ext>
            </a:extLst>
          </p:cNvPr>
          <p:cNvSpPr txBox="1"/>
          <p:nvPr/>
        </p:nvSpPr>
        <p:spPr>
          <a:xfrm>
            <a:off x="3689278" y="1213565"/>
            <a:ext cx="1820091" cy="288032"/>
          </a:xfrm>
          <a:prstGeom prst="rect">
            <a:avLst/>
          </a:prstGeom>
          <a:noFill/>
        </p:spPr>
        <p:txBody>
          <a:bodyPr wrap="square" lIns="0" tIns="0" rIns="0" bIns="0" rtlCol="0">
            <a:spAutoFit/>
          </a:bodyPr>
          <a:lstStyle/>
          <a:p>
            <a:pPr algn="ctr"/>
            <a:r>
              <a:rPr lang="en-CH" b="1" dirty="0"/>
              <a:t>发明新材料</a:t>
            </a:r>
          </a:p>
        </p:txBody>
      </p:sp>
      <p:sp>
        <p:nvSpPr>
          <p:cNvPr id="21" name="TextBox 20">
            <a:extLst>
              <a:ext uri="{FF2B5EF4-FFF2-40B4-BE49-F238E27FC236}">
                <a16:creationId xmlns:a16="http://schemas.microsoft.com/office/drawing/2014/main" id="{1A26B9FE-B2D2-1FD0-8D58-C782E8861C9C}"/>
              </a:ext>
            </a:extLst>
          </p:cNvPr>
          <p:cNvSpPr txBox="1"/>
          <p:nvPr/>
        </p:nvSpPr>
        <p:spPr>
          <a:xfrm>
            <a:off x="1343472" y="3921854"/>
            <a:ext cx="1820091" cy="215444"/>
          </a:xfrm>
          <a:prstGeom prst="rect">
            <a:avLst/>
          </a:prstGeom>
          <a:noFill/>
        </p:spPr>
        <p:txBody>
          <a:bodyPr wrap="square" lIns="0" tIns="0" rIns="0" bIns="0" rtlCol="0">
            <a:spAutoFit/>
          </a:bodyPr>
          <a:lstStyle/>
          <a:p>
            <a:pPr algn="ctr"/>
            <a:r>
              <a:rPr lang="en-CH" sz="1400" dirty="0">
                <a:solidFill>
                  <a:srgbClr val="C00000"/>
                </a:solidFill>
              </a:rPr>
              <a:t>LHC</a:t>
            </a:r>
            <a:r>
              <a:rPr lang="zh-CN" altLang="en-US" sz="1400" dirty="0">
                <a:solidFill>
                  <a:srgbClr val="C00000"/>
                </a:solidFill>
              </a:rPr>
              <a:t> </a:t>
            </a:r>
            <a:r>
              <a:rPr lang="en-US" altLang="zh-CN" sz="1400" dirty="0" err="1">
                <a:solidFill>
                  <a:srgbClr val="C00000"/>
                </a:solidFill>
              </a:rPr>
              <a:t>complex@CERN</a:t>
            </a:r>
            <a:endParaRPr lang="en-CH" sz="1400" dirty="0">
              <a:solidFill>
                <a:srgbClr val="C00000"/>
              </a:solidFill>
            </a:endParaRPr>
          </a:p>
        </p:txBody>
      </p:sp>
      <p:sp>
        <p:nvSpPr>
          <p:cNvPr id="22" name="TextBox 21">
            <a:extLst>
              <a:ext uri="{FF2B5EF4-FFF2-40B4-BE49-F238E27FC236}">
                <a16:creationId xmlns:a16="http://schemas.microsoft.com/office/drawing/2014/main" id="{8AA54DDD-7A6D-9FA8-FEE0-762D66E85BCE}"/>
              </a:ext>
            </a:extLst>
          </p:cNvPr>
          <p:cNvSpPr txBox="1"/>
          <p:nvPr/>
        </p:nvSpPr>
        <p:spPr>
          <a:xfrm>
            <a:off x="9623294" y="4029576"/>
            <a:ext cx="1820091" cy="215444"/>
          </a:xfrm>
          <a:prstGeom prst="rect">
            <a:avLst/>
          </a:prstGeom>
          <a:noFill/>
        </p:spPr>
        <p:txBody>
          <a:bodyPr wrap="square" lIns="0" tIns="0" rIns="0" bIns="0" rtlCol="0">
            <a:spAutoFit/>
          </a:bodyPr>
          <a:lstStyle/>
          <a:p>
            <a:pPr algn="ctr"/>
            <a:r>
              <a:rPr lang="en-CH" sz="1400" dirty="0"/>
              <a:t>SNS</a:t>
            </a:r>
            <a:r>
              <a:rPr lang="zh-CN" altLang="en-US" sz="1400" dirty="0"/>
              <a:t> </a:t>
            </a:r>
            <a:r>
              <a:rPr lang="en-US" altLang="zh-CN" sz="1400" dirty="0" err="1"/>
              <a:t>complex@ORNL</a:t>
            </a:r>
            <a:endParaRPr lang="en-CH" sz="1400" dirty="0"/>
          </a:p>
        </p:txBody>
      </p:sp>
      <p:sp>
        <p:nvSpPr>
          <p:cNvPr id="24" name="TextBox 23">
            <a:extLst>
              <a:ext uri="{FF2B5EF4-FFF2-40B4-BE49-F238E27FC236}">
                <a16:creationId xmlns:a16="http://schemas.microsoft.com/office/drawing/2014/main" id="{FE5030BC-4FA0-1EEE-356F-CBCF02A08BA4}"/>
              </a:ext>
            </a:extLst>
          </p:cNvPr>
          <p:cNvSpPr txBox="1"/>
          <p:nvPr/>
        </p:nvSpPr>
        <p:spPr>
          <a:xfrm>
            <a:off x="7470302" y="1196752"/>
            <a:ext cx="3331161" cy="215444"/>
          </a:xfrm>
          <a:prstGeom prst="rect">
            <a:avLst/>
          </a:prstGeom>
          <a:noFill/>
        </p:spPr>
        <p:txBody>
          <a:bodyPr wrap="square" lIns="0" tIns="0" rIns="0" bIns="0" rtlCol="0">
            <a:spAutoFit/>
          </a:bodyPr>
          <a:lstStyle/>
          <a:p>
            <a:pPr algn="ctr"/>
            <a:r>
              <a:rPr lang="en-CH" sz="1400" dirty="0"/>
              <a:t>国际主要</a:t>
            </a:r>
            <a:r>
              <a:rPr lang="en-US" altLang="zh-CN" sz="1400" dirty="0"/>
              <a:t>H</a:t>
            </a:r>
            <a:r>
              <a:rPr lang="en-US" altLang="zh-CN" sz="1400" baseline="30000" dirty="0"/>
              <a:t>-</a:t>
            </a:r>
            <a:r>
              <a:rPr lang="en-CH" sz="1400" dirty="0"/>
              <a:t>直线加速器参数</a:t>
            </a:r>
          </a:p>
        </p:txBody>
      </p:sp>
      <p:sp>
        <p:nvSpPr>
          <p:cNvPr id="25" name="Rounded Rectangle 24">
            <a:extLst>
              <a:ext uri="{FF2B5EF4-FFF2-40B4-BE49-F238E27FC236}">
                <a16:creationId xmlns:a16="http://schemas.microsoft.com/office/drawing/2014/main" id="{93CBFF77-932B-CBE6-39FA-C89B0EC50724}"/>
              </a:ext>
            </a:extLst>
          </p:cNvPr>
          <p:cNvSpPr/>
          <p:nvPr/>
        </p:nvSpPr>
        <p:spPr>
          <a:xfrm>
            <a:off x="9192344" y="1772816"/>
            <a:ext cx="792088" cy="1614434"/>
          </a:xfrm>
          <a:prstGeom prst="roundRect">
            <a:avLst>
              <a:gd name="adj" fmla="val 1281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33093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6F50F0-9FA5-A81C-82F9-AC1866CCC589}"/>
              </a:ext>
            </a:extLst>
          </p:cNvPr>
          <p:cNvSpPr>
            <a:spLocks noGrp="1"/>
          </p:cNvSpPr>
          <p:nvPr>
            <p:ph type="title"/>
          </p:nvPr>
        </p:nvSpPr>
        <p:spPr/>
        <p:txBody>
          <a:bodyPr/>
          <a:lstStyle/>
          <a:p>
            <a:r>
              <a:rPr lang="en-US" dirty="0" err="1"/>
              <a:t>加速器物理与技术前沿挑战</a:t>
            </a:r>
            <a:endParaRPr lang="en-CH" dirty="0"/>
          </a:p>
        </p:txBody>
      </p:sp>
      <p:sp>
        <p:nvSpPr>
          <p:cNvPr id="4" name="Date Placeholder 3">
            <a:extLst>
              <a:ext uri="{FF2B5EF4-FFF2-40B4-BE49-F238E27FC236}">
                <a16:creationId xmlns:a16="http://schemas.microsoft.com/office/drawing/2014/main" id="{5F251FED-9857-3786-0240-E5D67D50ECFC}"/>
              </a:ext>
            </a:extLst>
          </p:cNvPr>
          <p:cNvSpPr>
            <a:spLocks noGrp="1"/>
          </p:cNvSpPr>
          <p:nvPr>
            <p:ph type="dt" sz="half" idx="10"/>
          </p:nvPr>
        </p:nvSpPr>
        <p:spPr/>
        <p:txBody>
          <a:bodyPr/>
          <a:lstStyle/>
          <a:p>
            <a:fld id="{0527B7F9-7B6D-C149-BE81-0D3473D4788B}" type="datetime1">
              <a:rPr lang="de-CH" smtClean="0"/>
              <a:t>04.01.24</a:t>
            </a:fld>
            <a:endParaRPr lang="en-US" dirty="0"/>
          </a:p>
        </p:txBody>
      </p:sp>
      <p:sp>
        <p:nvSpPr>
          <p:cNvPr id="5" name="Footer Placeholder 4">
            <a:extLst>
              <a:ext uri="{FF2B5EF4-FFF2-40B4-BE49-F238E27FC236}">
                <a16:creationId xmlns:a16="http://schemas.microsoft.com/office/drawing/2014/main" id="{C10F692C-CBA4-64F6-2F92-95A03179AF3B}"/>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CD20AA10-ACBA-F0F0-EC8F-79C1D26108F4}"/>
              </a:ext>
            </a:extLst>
          </p:cNvPr>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37" name="Picture 36">
            <a:extLst>
              <a:ext uri="{FF2B5EF4-FFF2-40B4-BE49-F238E27FC236}">
                <a16:creationId xmlns:a16="http://schemas.microsoft.com/office/drawing/2014/main" id="{94CD88D5-5436-287B-5FAF-CC2EAA46CEF7}"/>
              </a:ext>
            </a:extLst>
          </p:cNvPr>
          <p:cNvPicPr>
            <a:picLocks noChangeAspect="1"/>
          </p:cNvPicPr>
          <p:nvPr/>
        </p:nvPicPr>
        <p:blipFill>
          <a:blip r:embed="rId3"/>
          <a:stretch>
            <a:fillRect/>
          </a:stretch>
        </p:blipFill>
        <p:spPr>
          <a:xfrm>
            <a:off x="1412372" y="3454829"/>
            <a:ext cx="4501454" cy="1202678"/>
          </a:xfrm>
          <a:prstGeom prst="rect">
            <a:avLst/>
          </a:prstGeom>
        </p:spPr>
      </p:pic>
      <p:pic>
        <p:nvPicPr>
          <p:cNvPr id="39" name="Picture 38">
            <a:extLst>
              <a:ext uri="{FF2B5EF4-FFF2-40B4-BE49-F238E27FC236}">
                <a16:creationId xmlns:a16="http://schemas.microsoft.com/office/drawing/2014/main" id="{E1E9EC32-E743-76E7-A291-65F70328E236}"/>
              </a:ext>
            </a:extLst>
          </p:cNvPr>
          <p:cNvPicPr>
            <a:picLocks noChangeAspect="1"/>
          </p:cNvPicPr>
          <p:nvPr/>
        </p:nvPicPr>
        <p:blipFill>
          <a:blip r:embed="rId4"/>
          <a:stretch>
            <a:fillRect/>
          </a:stretch>
        </p:blipFill>
        <p:spPr>
          <a:xfrm>
            <a:off x="479376" y="1568644"/>
            <a:ext cx="1274135" cy="1651454"/>
          </a:xfrm>
          <a:prstGeom prst="rect">
            <a:avLst/>
          </a:prstGeom>
          <a:ln>
            <a:solidFill>
              <a:schemeClr val="tx2"/>
            </a:solidFill>
          </a:ln>
          <a:effectLst>
            <a:outerShdw blurRad="50800" dist="38100" dir="2700000" algn="tl" rotWithShape="0">
              <a:prstClr val="black">
                <a:alpha val="40000"/>
              </a:prstClr>
            </a:outerShdw>
          </a:effectLst>
        </p:spPr>
      </p:pic>
      <p:grpSp>
        <p:nvGrpSpPr>
          <p:cNvPr id="56" name="Group 55">
            <a:extLst>
              <a:ext uri="{FF2B5EF4-FFF2-40B4-BE49-F238E27FC236}">
                <a16:creationId xmlns:a16="http://schemas.microsoft.com/office/drawing/2014/main" id="{636BAD83-112A-A63A-717A-91F9E09541C9}"/>
              </a:ext>
            </a:extLst>
          </p:cNvPr>
          <p:cNvGrpSpPr/>
          <p:nvPr/>
        </p:nvGrpSpPr>
        <p:grpSpPr>
          <a:xfrm>
            <a:off x="1862944" y="1490689"/>
            <a:ext cx="3980072" cy="1794295"/>
            <a:chOff x="2115926" y="1706713"/>
            <a:chExt cx="3980072" cy="1794295"/>
          </a:xfrm>
        </p:grpSpPr>
        <p:pic>
          <p:nvPicPr>
            <p:cNvPr id="38" name="Picture 37">
              <a:extLst>
                <a:ext uri="{FF2B5EF4-FFF2-40B4-BE49-F238E27FC236}">
                  <a16:creationId xmlns:a16="http://schemas.microsoft.com/office/drawing/2014/main" id="{AAF76CB8-2076-9960-835C-6031811930A9}"/>
                </a:ext>
              </a:extLst>
            </p:cNvPr>
            <p:cNvPicPr>
              <a:picLocks noChangeAspect="1"/>
            </p:cNvPicPr>
            <p:nvPr/>
          </p:nvPicPr>
          <p:blipFill>
            <a:blip r:embed="rId5"/>
            <a:stretch>
              <a:fillRect/>
            </a:stretch>
          </p:blipFill>
          <p:spPr>
            <a:xfrm>
              <a:off x="2115926" y="1706713"/>
              <a:ext cx="3980072" cy="1794295"/>
            </a:xfrm>
            <a:prstGeom prst="rect">
              <a:avLst/>
            </a:prstGeom>
          </p:spPr>
        </p:pic>
        <p:cxnSp>
          <p:nvCxnSpPr>
            <p:cNvPr id="41" name="Straight Connector 40">
              <a:extLst>
                <a:ext uri="{FF2B5EF4-FFF2-40B4-BE49-F238E27FC236}">
                  <a16:creationId xmlns:a16="http://schemas.microsoft.com/office/drawing/2014/main" id="{4A3A5A75-CCC7-DD43-3B8A-64BDB175655D}"/>
                </a:ext>
              </a:extLst>
            </p:cNvPr>
            <p:cNvCxnSpPr>
              <a:cxnSpLocks/>
            </p:cNvCxnSpPr>
            <p:nvPr/>
          </p:nvCxnSpPr>
          <p:spPr>
            <a:xfrm>
              <a:off x="4367808" y="2132856"/>
              <a:ext cx="17199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34E90A-A751-4A93-160D-C4EEF1C460B6}"/>
                </a:ext>
              </a:extLst>
            </p:cNvPr>
            <p:cNvCxnSpPr>
              <a:cxnSpLocks/>
            </p:cNvCxnSpPr>
            <p:nvPr/>
          </p:nvCxnSpPr>
          <p:spPr>
            <a:xfrm>
              <a:off x="3125169" y="2276872"/>
              <a:ext cx="52255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0A0B8B-A7D2-AA32-9F2E-183BAD05324B}"/>
                </a:ext>
              </a:extLst>
            </p:cNvPr>
            <p:cNvCxnSpPr>
              <a:cxnSpLocks/>
            </p:cNvCxnSpPr>
            <p:nvPr/>
          </p:nvCxnSpPr>
          <p:spPr>
            <a:xfrm>
              <a:off x="4376073" y="2538000"/>
              <a:ext cx="1656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4BC34EA-38E1-532B-A770-B509E29DE05C}"/>
                </a:ext>
              </a:extLst>
            </p:cNvPr>
            <p:cNvCxnSpPr>
              <a:cxnSpLocks/>
            </p:cNvCxnSpPr>
            <p:nvPr/>
          </p:nvCxnSpPr>
          <p:spPr>
            <a:xfrm>
              <a:off x="3125169" y="2664000"/>
              <a:ext cx="117063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Notched Right Arrow 52">
            <a:extLst>
              <a:ext uri="{FF2B5EF4-FFF2-40B4-BE49-F238E27FC236}">
                <a16:creationId xmlns:a16="http://schemas.microsoft.com/office/drawing/2014/main" id="{8979AAED-4EB6-7170-0A3A-8334C9995F89}"/>
              </a:ext>
            </a:extLst>
          </p:cNvPr>
          <p:cNvSpPr/>
          <p:nvPr/>
        </p:nvSpPr>
        <p:spPr>
          <a:xfrm>
            <a:off x="6045648" y="1958787"/>
            <a:ext cx="462361" cy="296280"/>
          </a:xfrm>
          <a:prstGeom prst="notchedRightArrow">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7" name="Right Brace 56">
            <a:extLst>
              <a:ext uri="{FF2B5EF4-FFF2-40B4-BE49-F238E27FC236}">
                <a16:creationId xmlns:a16="http://schemas.microsoft.com/office/drawing/2014/main" id="{6F9D6EB2-797F-AEE0-50BB-C0D83DB2FE29}"/>
              </a:ext>
            </a:extLst>
          </p:cNvPr>
          <p:cNvSpPr/>
          <p:nvPr/>
        </p:nvSpPr>
        <p:spPr>
          <a:xfrm>
            <a:off x="5913826" y="1826020"/>
            <a:ext cx="109433" cy="561816"/>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58" name="Rounded Rectangle 57">
            <a:extLst>
              <a:ext uri="{FF2B5EF4-FFF2-40B4-BE49-F238E27FC236}">
                <a16:creationId xmlns:a16="http://schemas.microsoft.com/office/drawing/2014/main" id="{F54EAA6D-101D-183E-F87B-25213002AF6B}"/>
              </a:ext>
            </a:extLst>
          </p:cNvPr>
          <p:cNvSpPr/>
          <p:nvPr/>
        </p:nvSpPr>
        <p:spPr>
          <a:xfrm>
            <a:off x="6549785" y="1766159"/>
            <a:ext cx="1337240" cy="681817"/>
          </a:xfrm>
          <a:prstGeom prst="round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1400" dirty="0">
                <a:solidFill>
                  <a:schemeClr val="tx2"/>
                </a:solidFill>
              </a:rPr>
              <a:t>多维度相空间分布</a:t>
            </a:r>
            <a:r>
              <a:rPr lang="en-US" sz="1400" dirty="0" err="1">
                <a:solidFill>
                  <a:schemeClr val="tx2"/>
                </a:solidFill>
              </a:rPr>
              <a:t>探测技术</a:t>
            </a:r>
            <a:endParaRPr lang="en-CH" sz="1400" dirty="0">
              <a:solidFill>
                <a:schemeClr val="tx2"/>
              </a:solidFill>
            </a:endParaRPr>
          </a:p>
        </p:txBody>
      </p:sp>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BC860C8D-E814-E89E-9AFE-0A9FF18785B5}"/>
                  </a:ext>
                </a:extLst>
              </p:cNvPr>
              <p:cNvSpPr txBox="1"/>
              <p:nvPr/>
            </p:nvSpPr>
            <p:spPr>
              <a:xfrm>
                <a:off x="10113267" y="1786211"/>
                <a:ext cx="1978981" cy="447880"/>
              </a:xfrm>
              <a:prstGeom prst="rect">
                <a:avLst/>
              </a:prstGeom>
              <a:noFill/>
            </p:spPr>
            <p:txBody>
              <a:bodyPr wrap="square" lIns="0" tIns="0" rIns="0" bIns="0" rtlCol="0">
                <a:spAutoFit/>
              </a:bodyPr>
              <a:lstStyle/>
              <a:p>
                <a:pPr algn="ctr"/>
                <a14:m>
                  <m:oMath xmlns:m="http://schemas.openxmlformats.org/officeDocument/2006/math">
                    <m:sSub>
                      <m:sSubPr>
                        <m:ctrlPr>
                          <a:rPr lang="en-US" sz="1400" b="0" i="1" smtClean="0">
                            <a:solidFill>
                              <a:schemeClr val="tx2"/>
                            </a:solidFill>
                            <a:latin typeface="Cambria Math" panose="02040503050406030204" pitchFamily="18" charset="0"/>
                          </a:rPr>
                        </m:ctrlPr>
                      </m:sSubPr>
                      <m:e>
                        <m:r>
                          <a:rPr lang="en-US" sz="1400" b="0" i="1" smtClean="0">
                            <a:solidFill>
                              <a:schemeClr val="tx2"/>
                            </a:solidFill>
                            <a:latin typeface="Cambria Math" panose="02040503050406030204" pitchFamily="18" charset="0"/>
                          </a:rPr>
                          <m:t>𝑓</m:t>
                        </m:r>
                      </m:e>
                      <m:sub>
                        <m:r>
                          <a:rPr lang="en-US" sz="1400" b="0" i="1" smtClean="0">
                            <a:solidFill>
                              <a:schemeClr val="tx2"/>
                            </a:solidFill>
                            <a:latin typeface="Cambria Math" panose="02040503050406030204" pitchFamily="18" charset="0"/>
                          </a:rPr>
                          <m:t>6</m:t>
                        </m:r>
                      </m:sub>
                    </m:sSub>
                    <m:d>
                      <m:dPr>
                        <m:ctrlPr>
                          <a:rPr lang="en-US" sz="1400" b="0" i="1" smtClean="0">
                            <a:solidFill>
                              <a:schemeClr val="tx2"/>
                            </a:solidFill>
                            <a:latin typeface="Cambria Math" panose="02040503050406030204" pitchFamily="18" charset="0"/>
                          </a:rPr>
                        </m:ctrlPr>
                      </m:dPr>
                      <m:e>
                        <m:r>
                          <a:rPr lang="en-US" sz="1400" b="0" i="1" smtClean="0">
                            <a:solidFill>
                              <a:schemeClr val="tx2"/>
                            </a:solidFill>
                            <a:latin typeface="Cambria Math" panose="02040503050406030204" pitchFamily="18" charset="0"/>
                          </a:rPr>
                          <m:t>𝑥</m:t>
                        </m:r>
                        <m:r>
                          <a:rPr lang="en-US" sz="1400" b="0" i="1" smtClean="0">
                            <a:solidFill>
                              <a:schemeClr val="tx2"/>
                            </a:solidFill>
                            <a:latin typeface="Cambria Math" panose="02040503050406030204" pitchFamily="18" charset="0"/>
                          </a:rPr>
                          <m:t>,</m:t>
                        </m:r>
                        <m:sSup>
                          <m:sSupPr>
                            <m:ctrlPr>
                              <a:rPr lang="en-US" sz="1400" b="0" i="1" smtClean="0">
                                <a:solidFill>
                                  <a:schemeClr val="tx2"/>
                                </a:solidFill>
                                <a:latin typeface="Cambria Math" panose="02040503050406030204" pitchFamily="18" charset="0"/>
                              </a:rPr>
                            </m:ctrlPr>
                          </m:sSupPr>
                          <m:e>
                            <m:r>
                              <a:rPr lang="en-US" sz="1400" b="0" i="1" smtClean="0">
                                <a:solidFill>
                                  <a:schemeClr val="tx2"/>
                                </a:solidFill>
                                <a:latin typeface="Cambria Math" panose="02040503050406030204" pitchFamily="18" charset="0"/>
                              </a:rPr>
                              <m:t>𝑥</m:t>
                            </m:r>
                          </m:e>
                          <m:sup>
                            <m:r>
                              <a:rPr lang="en-US" sz="1400" b="0" i="1" smtClean="0">
                                <a:solidFill>
                                  <a:schemeClr val="tx2"/>
                                </a:solidFill>
                                <a:latin typeface="Cambria Math" panose="02040503050406030204" pitchFamily="18" charset="0"/>
                              </a:rPr>
                              <m:t>′</m:t>
                            </m:r>
                          </m:sup>
                        </m:sSup>
                        <m:r>
                          <a:rPr lang="en-US" sz="1400" b="0" i="1" smtClean="0">
                            <a:solidFill>
                              <a:schemeClr val="tx2"/>
                            </a:solidFill>
                            <a:latin typeface="Cambria Math" panose="02040503050406030204" pitchFamily="18" charset="0"/>
                          </a:rPr>
                          <m:t>,</m:t>
                        </m:r>
                        <m:r>
                          <a:rPr lang="en-US" sz="1400" b="0" i="1" smtClean="0">
                            <a:solidFill>
                              <a:schemeClr val="tx2"/>
                            </a:solidFill>
                            <a:latin typeface="Cambria Math" panose="02040503050406030204" pitchFamily="18" charset="0"/>
                          </a:rPr>
                          <m:t>𝑦</m:t>
                        </m:r>
                        <m:r>
                          <a:rPr lang="en-US" sz="1400" b="0" i="1" smtClean="0">
                            <a:solidFill>
                              <a:schemeClr val="tx2"/>
                            </a:solidFill>
                            <a:latin typeface="Cambria Math" panose="02040503050406030204" pitchFamily="18" charset="0"/>
                          </a:rPr>
                          <m:t>,</m:t>
                        </m:r>
                        <m:sSup>
                          <m:sSupPr>
                            <m:ctrlPr>
                              <a:rPr lang="en-US" sz="1400" b="0" i="1" smtClean="0">
                                <a:solidFill>
                                  <a:schemeClr val="tx2"/>
                                </a:solidFill>
                                <a:latin typeface="Cambria Math" panose="02040503050406030204" pitchFamily="18" charset="0"/>
                              </a:rPr>
                            </m:ctrlPr>
                          </m:sSupPr>
                          <m:e>
                            <m:r>
                              <a:rPr lang="en-US" sz="1400" b="0" i="1" smtClean="0">
                                <a:solidFill>
                                  <a:schemeClr val="tx2"/>
                                </a:solidFill>
                                <a:latin typeface="Cambria Math" panose="02040503050406030204" pitchFamily="18" charset="0"/>
                              </a:rPr>
                              <m:t>𝑦</m:t>
                            </m:r>
                          </m:e>
                          <m:sup>
                            <m:r>
                              <a:rPr lang="en-US" sz="1400" b="0" i="1" smtClean="0">
                                <a:solidFill>
                                  <a:schemeClr val="tx2"/>
                                </a:solidFill>
                                <a:latin typeface="Cambria Math" panose="02040503050406030204" pitchFamily="18" charset="0"/>
                              </a:rPr>
                              <m:t>′</m:t>
                            </m:r>
                          </m:sup>
                        </m:sSup>
                        <m:r>
                          <a:rPr lang="en-US" sz="1400" b="0" i="1" smtClean="0">
                            <a:solidFill>
                              <a:schemeClr val="tx2"/>
                            </a:solidFill>
                            <a:latin typeface="Cambria Math" panose="02040503050406030204" pitchFamily="18" charset="0"/>
                          </a:rPr>
                          <m:t>,</m:t>
                        </m:r>
                        <m:r>
                          <a:rPr lang="en-US" sz="1400" b="0" i="1" smtClean="0">
                            <a:solidFill>
                              <a:schemeClr val="tx2"/>
                            </a:solidFill>
                            <a:latin typeface="Cambria Math" panose="02040503050406030204" pitchFamily="18" charset="0"/>
                          </a:rPr>
                          <m:t>𝑧</m:t>
                        </m:r>
                        <m:r>
                          <a:rPr lang="en-US" sz="1400" b="0" i="1" smtClean="0">
                            <a:solidFill>
                              <a:schemeClr val="tx2"/>
                            </a:solidFill>
                            <a:latin typeface="Cambria Math" panose="02040503050406030204" pitchFamily="18" charset="0"/>
                          </a:rPr>
                          <m:t>,</m:t>
                        </m:r>
                        <m:r>
                          <a:rPr lang="el-GR" sz="1400" b="0" i="1" smtClean="0">
                            <a:solidFill>
                              <a:schemeClr val="tx2"/>
                            </a:solidFill>
                            <a:latin typeface="Cambria Math" panose="02040503050406030204" pitchFamily="18" charset="0"/>
                          </a:rPr>
                          <m:t>𝛿</m:t>
                        </m:r>
                      </m:e>
                    </m:d>
                    <m:r>
                      <a:rPr lang="en-US" altLang="zh-CN" sz="1400" b="0" i="0" smtClean="0">
                        <a:solidFill>
                          <a:schemeClr val="tx2"/>
                        </a:solidFill>
                        <a:latin typeface="Cambria Math" panose="02040503050406030204" pitchFamily="18" charset="0"/>
                      </a:rPr>
                      <m:t>~</m:t>
                    </m:r>
                  </m:oMath>
                </a14:m>
                <a:r>
                  <a:rPr lang="en-US" sz="1400" dirty="0">
                    <a:solidFill>
                      <a:schemeClr val="tx2"/>
                    </a:solidFill>
                  </a:rPr>
                  <a:t> </a:t>
                </a:r>
                <a14:m>
                  <m:oMath xmlns:m="http://schemas.openxmlformats.org/officeDocument/2006/math">
                    <m:sSub>
                      <m:sSubPr>
                        <m:ctrlPr>
                          <a:rPr lang="en-US" sz="1400" i="1">
                            <a:solidFill>
                              <a:schemeClr val="tx2"/>
                            </a:solidFill>
                            <a:latin typeface="Cambria Math" panose="02040503050406030204" pitchFamily="18" charset="0"/>
                          </a:rPr>
                        </m:ctrlPr>
                      </m:sSubPr>
                      <m:e>
                        <m:r>
                          <a:rPr lang="en-US" sz="1400" i="1">
                            <a:solidFill>
                              <a:schemeClr val="tx2"/>
                            </a:solidFill>
                            <a:latin typeface="Cambria Math" panose="02040503050406030204" pitchFamily="18" charset="0"/>
                          </a:rPr>
                          <m:t>𝑓</m:t>
                        </m:r>
                      </m:e>
                      <m:sub>
                        <m:r>
                          <a:rPr lang="en-US" sz="1400" i="1">
                            <a:solidFill>
                              <a:schemeClr val="tx2"/>
                            </a:solidFill>
                            <a:latin typeface="Cambria Math" panose="02040503050406030204" pitchFamily="18" charset="0"/>
                          </a:rPr>
                          <m:t>𝑥</m:t>
                        </m:r>
                      </m:sub>
                    </m:sSub>
                    <m:d>
                      <m:dPr>
                        <m:ctrlPr>
                          <a:rPr lang="en-US" sz="1400" i="1">
                            <a:solidFill>
                              <a:schemeClr val="tx2"/>
                            </a:solidFill>
                            <a:latin typeface="Cambria Math" panose="02040503050406030204" pitchFamily="18" charset="0"/>
                          </a:rPr>
                        </m:ctrlPr>
                      </m:dPr>
                      <m:e>
                        <m:r>
                          <a:rPr lang="en-US" sz="1400" i="1">
                            <a:solidFill>
                              <a:schemeClr val="tx2"/>
                            </a:solidFill>
                            <a:latin typeface="Cambria Math" panose="02040503050406030204" pitchFamily="18" charset="0"/>
                          </a:rPr>
                          <m:t>𝑥</m:t>
                        </m:r>
                        <m:r>
                          <a:rPr lang="en-US" sz="1400" i="1">
                            <a:solidFill>
                              <a:schemeClr val="tx2"/>
                            </a:solidFill>
                            <a:latin typeface="Cambria Math" panose="02040503050406030204" pitchFamily="18" charset="0"/>
                          </a:rPr>
                          <m:t>,</m:t>
                        </m:r>
                        <m:sSup>
                          <m:sSupPr>
                            <m:ctrlPr>
                              <a:rPr lang="en-US" sz="1400" i="1">
                                <a:solidFill>
                                  <a:schemeClr val="tx2"/>
                                </a:solidFill>
                                <a:latin typeface="Cambria Math" panose="02040503050406030204" pitchFamily="18" charset="0"/>
                              </a:rPr>
                            </m:ctrlPr>
                          </m:sSupPr>
                          <m:e>
                            <m:r>
                              <a:rPr lang="en-US" sz="1400" i="1">
                                <a:solidFill>
                                  <a:schemeClr val="tx2"/>
                                </a:solidFill>
                                <a:latin typeface="Cambria Math" panose="02040503050406030204" pitchFamily="18" charset="0"/>
                              </a:rPr>
                              <m:t>𝑥</m:t>
                            </m:r>
                          </m:e>
                          <m:sup>
                            <m:r>
                              <a:rPr lang="en-US" sz="1400" i="1">
                                <a:solidFill>
                                  <a:schemeClr val="tx2"/>
                                </a:solidFill>
                                <a:latin typeface="Cambria Math" panose="02040503050406030204" pitchFamily="18" charset="0"/>
                              </a:rPr>
                              <m:t>′</m:t>
                            </m:r>
                          </m:sup>
                        </m:sSup>
                      </m:e>
                    </m:d>
                    <m:sSub>
                      <m:sSubPr>
                        <m:ctrlPr>
                          <a:rPr lang="en-US" sz="1400" i="1">
                            <a:solidFill>
                              <a:schemeClr val="tx2"/>
                            </a:solidFill>
                            <a:latin typeface="Cambria Math" panose="02040503050406030204" pitchFamily="18" charset="0"/>
                          </a:rPr>
                        </m:ctrlPr>
                      </m:sSubPr>
                      <m:e>
                        <m:r>
                          <a:rPr lang="en-US" sz="1400" i="1">
                            <a:solidFill>
                              <a:schemeClr val="tx2"/>
                            </a:solidFill>
                            <a:latin typeface="Cambria Math" panose="02040503050406030204" pitchFamily="18" charset="0"/>
                          </a:rPr>
                          <m:t>𝑓</m:t>
                        </m:r>
                      </m:e>
                      <m:sub>
                        <m:r>
                          <a:rPr lang="en-US" sz="1400" i="1">
                            <a:solidFill>
                              <a:schemeClr val="tx2"/>
                            </a:solidFill>
                            <a:latin typeface="Cambria Math" panose="02040503050406030204" pitchFamily="18" charset="0"/>
                          </a:rPr>
                          <m:t>𝑦</m:t>
                        </m:r>
                      </m:sub>
                    </m:sSub>
                    <m:d>
                      <m:dPr>
                        <m:ctrlPr>
                          <a:rPr lang="en-US" sz="1400" i="1">
                            <a:solidFill>
                              <a:schemeClr val="tx2"/>
                            </a:solidFill>
                            <a:latin typeface="Cambria Math" panose="02040503050406030204" pitchFamily="18" charset="0"/>
                          </a:rPr>
                        </m:ctrlPr>
                      </m:dPr>
                      <m:e>
                        <m:r>
                          <a:rPr lang="en-US" sz="1400" i="1">
                            <a:solidFill>
                              <a:schemeClr val="tx2"/>
                            </a:solidFill>
                            <a:latin typeface="Cambria Math" panose="02040503050406030204" pitchFamily="18" charset="0"/>
                          </a:rPr>
                          <m:t>𝑦</m:t>
                        </m:r>
                        <m:r>
                          <a:rPr lang="en-US" sz="1400" i="1">
                            <a:solidFill>
                              <a:schemeClr val="tx2"/>
                            </a:solidFill>
                            <a:latin typeface="Cambria Math" panose="02040503050406030204" pitchFamily="18" charset="0"/>
                          </a:rPr>
                          <m:t>,</m:t>
                        </m:r>
                        <m:sSup>
                          <m:sSupPr>
                            <m:ctrlPr>
                              <a:rPr lang="en-US" sz="1400" i="1">
                                <a:solidFill>
                                  <a:schemeClr val="tx2"/>
                                </a:solidFill>
                                <a:latin typeface="Cambria Math" panose="02040503050406030204" pitchFamily="18" charset="0"/>
                              </a:rPr>
                            </m:ctrlPr>
                          </m:sSupPr>
                          <m:e>
                            <m:r>
                              <a:rPr lang="en-US" sz="1400" i="1">
                                <a:solidFill>
                                  <a:schemeClr val="tx2"/>
                                </a:solidFill>
                                <a:latin typeface="Cambria Math" panose="02040503050406030204" pitchFamily="18" charset="0"/>
                              </a:rPr>
                              <m:t>𝑦</m:t>
                            </m:r>
                          </m:e>
                          <m:sup>
                            <m:r>
                              <a:rPr lang="en-US" sz="1400" i="1">
                                <a:solidFill>
                                  <a:schemeClr val="tx2"/>
                                </a:solidFill>
                                <a:latin typeface="Cambria Math" panose="02040503050406030204" pitchFamily="18" charset="0"/>
                              </a:rPr>
                              <m:t>′</m:t>
                            </m:r>
                          </m:sup>
                        </m:sSup>
                      </m:e>
                    </m:d>
                    <m:sSub>
                      <m:sSubPr>
                        <m:ctrlPr>
                          <a:rPr lang="en-US" sz="1400" i="1">
                            <a:solidFill>
                              <a:schemeClr val="tx2"/>
                            </a:solidFill>
                            <a:latin typeface="Cambria Math" panose="02040503050406030204" pitchFamily="18" charset="0"/>
                          </a:rPr>
                        </m:ctrlPr>
                      </m:sSubPr>
                      <m:e>
                        <m:r>
                          <a:rPr lang="en-US" sz="1400" i="1">
                            <a:solidFill>
                              <a:schemeClr val="tx2"/>
                            </a:solidFill>
                            <a:latin typeface="Cambria Math" panose="02040503050406030204" pitchFamily="18" charset="0"/>
                          </a:rPr>
                          <m:t>𝑓</m:t>
                        </m:r>
                      </m:e>
                      <m:sub>
                        <m:r>
                          <a:rPr lang="en-US" sz="1400" i="1">
                            <a:solidFill>
                              <a:schemeClr val="tx2"/>
                            </a:solidFill>
                            <a:latin typeface="Cambria Math" panose="02040503050406030204" pitchFamily="18" charset="0"/>
                          </a:rPr>
                          <m:t>𝑧</m:t>
                        </m:r>
                      </m:sub>
                    </m:sSub>
                    <m:d>
                      <m:dPr>
                        <m:ctrlPr>
                          <a:rPr lang="en-US" sz="1400" i="1">
                            <a:solidFill>
                              <a:schemeClr val="tx2"/>
                            </a:solidFill>
                            <a:latin typeface="Cambria Math" panose="02040503050406030204" pitchFamily="18" charset="0"/>
                          </a:rPr>
                        </m:ctrlPr>
                      </m:dPr>
                      <m:e>
                        <m:r>
                          <a:rPr lang="en-US" sz="1400" i="1">
                            <a:solidFill>
                              <a:schemeClr val="tx2"/>
                            </a:solidFill>
                            <a:latin typeface="Cambria Math" panose="02040503050406030204" pitchFamily="18" charset="0"/>
                          </a:rPr>
                          <m:t>𝑧</m:t>
                        </m:r>
                        <m:r>
                          <a:rPr lang="en-US" sz="1400" i="1">
                            <a:solidFill>
                              <a:schemeClr val="tx2"/>
                            </a:solidFill>
                            <a:latin typeface="Cambria Math" panose="02040503050406030204" pitchFamily="18" charset="0"/>
                          </a:rPr>
                          <m:t>,</m:t>
                        </m:r>
                        <m:r>
                          <a:rPr lang="el-GR" sz="1400" i="1">
                            <a:solidFill>
                              <a:schemeClr val="tx2"/>
                            </a:solidFill>
                            <a:latin typeface="Cambria Math" panose="02040503050406030204" pitchFamily="18" charset="0"/>
                          </a:rPr>
                          <m:t>𝛿</m:t>
                        </m:r>
                      </m:e>
                    </m:d>
                  </m:oMath>
                </a14:m>
                <a:endParaRPr lang="en-US" sz="1400" b="0" dirty="0">
                  <a:solidFill>
                    <a:schemeClr val="tx2"/>
                  </a:solidFill>
                </a:endParaRPr>
              </a:p>
            </p:txBody>
          </p:sp>
        </mc:Choice>
        <mc:Fallback>
          <p:sp>
            <p:nvSpPr>
              <p:cNvPr id="64" name="TextBox 63">
                <a:extLst>
                  <a:ext uri="{FF2B5EF4-FFF2-40B4-BE49-F238E27FC236}">
                    <a16:creationId xmlns:a16="http://schemas.microsoft.com/office/drawing/2014/main" id="{BC860C8D-E814-E89E-9AFE-0A9FF18785B5}"/>
                  </a:ext>
                </a:extLst>
              </p:cNvPr>
              <p:cNvSpPr txBox="1">
                <a:spLocks noRot="1" noChangeAspect="1" noMove="1" noResize="1" noEditPoints="1" noAdjustHandles="1" noChangeArrowheads="1" noChangeShapeType="1" noTextEdit="1"/>
              </p:cNvSpPr>
              <p:nvPr/>
            </p:nvSpPr>
            <p:spPr>
              <a:xfrm>
                <a:off x="10113267" y="1786211"/>
                <a:ext cx="1978981" cy="447880"/>
              </a:xfrm>
              <a:prstGeom prst="rect">
                <a:avLst/>
              </a:prstGeom>
              <a:blipFill>
                <a:blip r:embed="rId6"/>
                <a:stretch>
                  <a:fillRect b="-13889"/>
                </a:stretch>
              </a:blipFill>
            </p:spPr>
            <p:txBody>
              <a:bodyPr/>
              <a:lstStyle/>
              <a:p>
                <a:r>
                  <a:rPr lang="en-CH">
                    <a:noFill/>
                  </a:rPr>
                  <a:t> </a:t>
                </a:r>
              </a:p>
            </p:txBody>
          </p:sp>
        </mc:Fallback>
      </mc:AlternateContent>
      <p:sp>
        <p:nvSpPr>
          <p:cNvPr id="66" name="TextBox 65">
            <a:extLst>
              <a:ext uri="{FF2B5EF4-FFF2-40B4-BE49-F238E27FC236}">
                <a16:creationId xmlns:a16="http://schemas.microsoft.com/office/drawing/2014/main" id="{60DA52D5-2AA6-5E4C-BBF5-3362EC9E65DC}"/>
              </a:ext>
            </a:extLst>
          </p:cNvPr>
          <p:cNvSpPr txBox="1"/>
          <p:nvPr/>
        </p:nvSpPr>
        <p:spPr>
          <a:xfrm>
            <a:off x="10704512" y="2357458"/>
            <a:ext cx="1314565" cy="215444"/>
          </a:xfrm>
          <a:prstGeom prst="rect">
            <a:avLst/>
          </a:prstGeom>
          <a:noFill/>
        </p:spPr>
        <p:txBody>
          <a:bodyPr wrap="square" lIns="0" tIns="0" rIns="0" bIns="0" rtlCol="0">
            <a:spAutoFit/>
          </a:bodyPr>
          <a:lstStyle/>
          <a:p>
            <a:pPr algn="l"/>
            <a:r>
              <a:rPr lang="en-US" altLang="zh-CN" sz="1400" dirty="0">
                <a:solidFill>
                  <a:srgbClr val="C00000"/>
                </a:solidFill>
              </a:rPr>
              <a:t>6D</a:t>
            </a:r>
            <a:r>
              <a:rPr lang="zh-CN" altLang="en-US" sz="1400" dirty="0">
                <a:solidFill>
                  <a:srgbClr val="C00000"/>
                </a:solidFill>
              </a:rPr>
              <a:t>空间成像</a:t>
            </a:r>
            <a:r>
              <a:rPr lang="en-US" altLang="zh-CN" sz="1400" dirty="0">
                <a:solidFill>
                  <a:srgbClr val="C00000"/>
                </a:solidFill>
              </a:rPr>
              <a:t>?</a:t>
            </a:r>
          </a:p>
        </p:txBody>
      </p:sp>
      <p:pic>
        <p:nvPicPr>
          <p:cNvPr id="5122" name="Picture 2" descr="Physicists Make First Six Dimensional Phase Space Measurement of an Accelerator Beam">
            <a:extLst>
              <a:ext uri="{FF2B5EF4-FFF2-40B4-BE49-F238E27FC236}">
                <a16:creationId xmlns:a16="http://schemas.microsoft.com/office/drawing/2014/main" id="{8CC1B6C1-7295-57EA-F904-5EAA4A7977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4930" y="1628352"/>
            <a:ext cx="1530569" cy="1064059"/>
          </a:xfrm>
          <a:prstGeom prst="rect">
            <a:avLst/>
          </a:prstGeom>
          <a:noFill/>
          <a:extLst>
            <a:ext uri="{909E8E84-426E-40DD-AFC4-6F175D3DCCD1}">
              <a14:hiddenFill xmlns:a14="http://schemas.microsoft.com/office/drawing/2010/main">
                <a:solidFill>
                  <a:srgbClr val="FFFFFF"/>
                </a:solidFill>
              </a14:hiddenFill>
            </a:ext>
          </a:extLst>
        </p:spPr>
      </p:pic>
      <p:sp>
        <p:nvSpPr>
          <p:cNvPr id="69" name="Notched Right Arrow 68">
            <a:extLst>
              <a:ext uri="{FF2B5EF4-FFF2-40B4-BE49-F238E27FC236}">
                <a16:creationId xmlns:a16="http://schemas.microsoft.com/office/drawing/2014/main" id="{CCB90EBF-0AF6-B3F9-9292-DE30DB919859}"/>
              </a:ext>
            </a:extLst>
          </p:cNvPr>
          <p:cNvSpPr/>
          <p:nvPr/>
        </p:nvSpPr>
        <p:spPr>
          <a:xfrm>
            <a:off x="8011771" y="1954541"/>
            <a:ext cx="462361" cy="296280"/>
          </a:xfrm>
          <a:prstGeom prst="notchedRightArrow">
            <a:avLst/>
          </a:prstGeom>
          <a:solidFill>
            <a:srgbClr val="0432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mc:AlternateContent xmlns:mc="http://schemas.openxmlformats.org/markup-compatibility/2006">
        <mc:Choice xmlns:a14="http://schemas.microsoft.com/office/drawing/2010/main" Requires="a14">
          <p:graphicFrame>
            <p:nvGraphicFramePr>
              <p:cNvPr id="78" name="Table 7">
                <a:extLst>
                  <a:ext uri="{FF2B5EF4-FFF2-40B4-BE49-F238E27FC236}">
                    <a16:creationId xmlns:a16="http://schemas.microsoft.com/office/drawing/2014/main" id="{98D15A65-22E8-E01F-A38A-17696EE7A4C6}"/>
                  </a:ext>
                </a:extLst>
              </p:cNvPr>
              <p:cNvGraphicFramePr>
                <a:graphicFrameLocks noGrp="1"/>
              </p:cNvGraphicFramePr>
              <p:nvPr>
                <p:extLst>
                  <p:ext uri="{D42A27DB-BD31-4B8C-83A1-F6EECF244321}">
                    <p14:modId xmlns:p14="http://schemas.microsoft.com/office/powerpoint/2010/main" val="1900956387"/>
                  </p:ext>
                </p:extLst>
              </p:nvPr>
            </p:nvGraphicFramePr>
            <p:xfrm>
              <a:off x="7600461" y="3537273"/>
              <a:ext cx="3557503" cy="2103120"/>
            </p:xfrm>
            <a:graphic>
              <a:graphicData uri="http://schemas.openxmlformats.org/drawingml/2006/table">
                <a:tbl>
                  <a:tblPr firstRow="1" bandRow="1">
                    <a:tableStyleId>{8EC20E35-A176-4012-BC5E-935CFFF8708E}</a:tableStyleId>
                  </a:tblPr>
                  <a:tblGrid>
                    <a:gridCol w="745501">
                      <a:extLst>
                        <a:ext uri="{9D8B030D-6E8A-4147-A177-3AD203B41FA5}">
                          <a16:colId xmlns:a16="http://schemas.microsoft.com/office/drawing/2014/main" val="2430428254"/>
                        </a:ext>
                      </a:extLst>
                    </a:gridCol>
                    <a:gridCol w="1094168">
                      <a:extLst>
                        <a:ext uri="{9D8B030D-6E8A-4147-A177-3AD203B41FA5}">
                          <a16:colId xmlns:a16="http://schemas.microsoft.com/office/drawing/2014/main" val="3610126018"/>
                        </a:ext>
                      </a:extLst>
                    </a:gridCol>
                    <a:gridCol w="901080">
                      <a:extLst>
                        <a:ext uri="{9D8B030D-6E8A-4147-A177-3AD203B41FA5}">
                          <a16:colId xmlns:a16="http://schemas.microsoft.com/office/drawing/2014/main" val="3741013216"/>
                        </a:ext>
                      </a:extLst>
                    </a:gridCol>
                    <a:gridCol w="816754">
                      <a:extLst>
                        <a:ext uri="{9D8B030D-6E8A-4147-A177-3AD203B41FA5}">
                          <a16:colId xmlns:a16="http://schemas.microsoft.com/office/drawing/2014/main" val="1156019656"/>
                        </a:ext>
                      </a:extLst>
                    </a:gridCol>
                  </a:tblGrid>
                  <a:tr h="286801">
                    <a:tc>
                      <a:txBody>
                        <a:bodyPr/>
                        <a:lstStyle/>
                        <a:p>
                          <a:pPr algn="ctr"/>
                          <a:r>
                            <a:rPr lang="en-CH" sz="1400" b="0" dirty="0">
                              <a:solidFill>
                                <a:schemeClr val="tx2"/>
                              </a:solidFill>
                            </a:rPr>
                            <a:t>1D</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H" sz="1400" b="0" dirty="0">
                              <a:solidFill>
                                <a:schemeClr val="tx2"/>
                              </a:solidFill>
                            </a:rPr>
                            <a:t>2D</a:t>
                          </a:r>
                          <a:r>
                            <a:rPr lang="el-GR" sz="1400" b="0" dirty="0" err="1">
                              <a:solidFill>
                                <a:schemeClr val="tx2"/>
                              </a:solidFill>
                            </a:rPr>
                            <a:t>相空间</a:t>
                          </a:r>
                          <a:endParaRPr lang="en-CH" sz="1400" b="0" dirty="0">
                            <a:solidFill>
                              <a:schemeClr val="tx2"/>
                            </a:solid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b="0" dirty="0">
                              <a:solidFill>
                                <a:schemeClr val="tx2"/>
                              </a:solidFill>
                            </a:rPr>
                            <a:t>x</a:t>
                          </a:r>
                          <a:r>
                            <a:rPr lang="en-US" altLang="zh-CN" sz="1400" b="0" dirty="0" err="1">
                              <a:solidFill>
                                <a:schemeClr val="tx2"/>
                              </a:solidFill>
                            </a:rPr>
                            <a:t>yz</a:t>
                          </a:r>
                          <a:r>
                            <a:rPr lang="zh-CN" altLang="en-US" sz="1400" b="0" dirty="0">
                              <a:solidFill>
                                <a:schemeClr val="tx2"/>
                              </a:solidFill>
                            </a:rPr>
                            <a:t> </a:t>
                          </a:r>
                          <a:r>
                            <a:rPr lang="en-US" altLang="zh-CN" sz="1400" b="0" dirty="0">
                              <a:solidFill>
                                <a:schemeClr val="tx2"/>
                              </a:solidFill>
                            </a:rPr>
                            <a:t>2D</a:t>
                          </a:r>
                          <a:r>
                            <a:rPr lang="zh-CN" altLang="en-US" sz="1400" b="0" dirty="0">
                              <a:solidFill>
                                <a:schemeClr val="tx2"/>
                              </a:solidFill>
                            </a:rPr>
                            <a:t>耦合</a:t>
                          </a:r>
                          <a:endParaRPr lang="en-CH" sz="1400" b="0" dirty="0">
                            <a:solidFill>
                              <a:schemeClr val="tx2"/>
                            </a:solid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CH"/>
                        </a:p>
                      </a:txBody>
                      <a:tcPr/>
                    </a:tc>
                    <a:extLst>
                      <a:ext uri="{0D108BD9-81ED-4DB2-BD59-A6C34878D82A}">
                        <a16:rowId xmlns:a16="http://schemas.microsoft.com/office/drawing/2014/main" val="1630078356"/>
                      </a:ext>
                    </a:extLst>
                  </a:tr>
                  <a:tr h="895094">
                    <a:tc>
                      <a:txBody>
                        <a:bodyPr/>
                        <a:lstStyle/>
                        <a:p>
                          <a:pPr algn="l"/>
                          <a14:m>
                            <m:oMathPara xmlns:m="http://schemas.openxmlformats.org/officeDocument/2006/math">
                              <m:oMathParaPr>
                                <m:jc m:val="centerGroup"/>
                              </m:oMathParaPr>
                              <m:oMath xmlns:m="http://schemas.openxmlformats.org/officeDocument/2006/math">
                                <m:r>
                                  <a:rPr lang="en-US" altLang="zh-CN" sz="1400" b="0" i="1" smtClean="0">
                                    <a:solidFill>
                                      <a:schemeClr val="tx2"/>
                                    </a:solidFill>
                                    <a:latin typeface="Cambria Math" panose="02040503050406030204" pitchFamily="18" charset="0"/>
                                  </a:rPr>
                                  <m:t>𝑓</m:t>
                                </m:r>
                                <m:d>
                                  <m:dPr>
                                    <m:ctrlPr>
                                      <a:rPr lang="en-US" altLang="zh-CN" sz="1400" b="0" i="1" smtClean="0">
                                        <a:solidFill>
                                          <a:schemeClr val="tx2"/>
                                        </a:solidFill>
                                        <a:latin typeface="Cambria Math" panose="02040503050406030204" pitchFamily="18" charset="0"/>
                                      </a:rPr>
                                    </m:ctrlPr>
                                  </m:dPr>
                                  <m:e>
                                    <m:r>
                                      <a:rPr lang="en-US" altLang="zh-CN" sz="1400" b="0" i="1" smtClean="0">
                                        <a:solidFill>
                                          <a:schemeClr val="tx2"/>
                                        </a:solidFill>
                                        <a:latin typeface="Cambria Math" panose="02040503050406030204" pitchFamily="18" charset="0"/>
                                      </a:rPr>
                                      <m:t>𝑥</m:t>
                                    </m:r>
                                  </m:e>
                                </m:d>
                              </m:oMath>
                              <m:oMath xmlns:m="http://schemas.openxmlformats.org/officeDocument/2006/math">
                                <m:r>
                                  <a:rPr lang="en-US" altLang="zh-CN" sz="1400" b="0" i="1" smtClean="0">
                                    <a:solidFill>
                                      <a:schemeClr val="tx2"/>
                                    </a:solidFill>
                                    <a:latin typeface="Cambria Math" panose="02040503050406030204" pitchFamily="18" charset="0"/>
                                  </a:rPr>
                                  <m:t>𝑓</m:t>
                                </m:r>
                                <m:r>
                                  <a:rPr lang="en-US" altLang="zh-CN" sz="1400" b="0" i="1" smtClean="0">
                                    <a:solidFill>
                                      <a:schemeClr val="tx2"/>
                                    </a:solidFill>
                                    <a:latin typeface="Cambria Math" panose="02040503050406030204" pitchFamily="18" charset="0"/>
                                  </a:rPr>
                                  <m:t>(</m:t>
                                </m:r>
                                <m:r>
                                  <a:rPr lang="en-US" altLang="zh-CN" sz="1400" b="0" i="1" smtClean="0">
                                    <a:solidFill>
                                      <a:schemeClr val="tx2"/>
                                    </a:solidFill>
                                    <a:latin typeface="Cambria Math" panose="02040503050406030204" pitchFamily="18" charset="0"/>
                                  </a:rPr>
                                  <m:t>𝑥</m:t>
                                </m:r>
                                <m:r>
                                  <a:rPr lang="en-US" altLang="zh-CN" sz="1400" b="0" i="1" smtClean="0">
                                    <a:solidFill>
                                      <a:schemeClr val="tx2"/>
                                    </a:solidFill>
                                    <a:latin typeface="Cambria Math" panose="02040503050406030204" pitchFamily="18" charset="0"/>
                                  </a:rPr>
                                  <m:t>′)</m:t>
                                </m:r>
                              </m:oMath>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𝑦</m:t>
                                    </m:r>
                                  </m:e>
                                </m:d>
                              </m:oMath>
                              <m:oMath xmlns:m="http://schemas.openxmlformats.org/officeDocument/2006/math">
                                <m:r>
                                  <a:rPr lang="en-US" altLang="zh-CN" sz="1400" b="0" i="1" dirty="0" smtClean="0">
                                    <a:solidFill>
                                      <a:schemeClr val="tx2"/>
                                    </a:solidFill>
                                    <a:latin typeface="Cambria Math" panose="02040503050406030204" pitchFamily="18" charset="0"/>
                                  </a:rPr>
                                  <m:t>𝑓</m:t>
                                </m:r>
                                <m:r>
                                  <a:rPr lang="en-US" altLang="zh-CN" sz="1400" b="0" i="1" dirty="0" smtClean="0">
                                    <a:solidFill>
                                      <a:schemeClr val="tx2"/>
                                    </a:solidFill>
                                    <a:latin typeface="Cambria Math" panose="02040503050406030204" pitchFamily="18" charset="0"/>
                                  </a:rPr>
                                  <m:t>(</m:t>
                                </m:r>
                                <m:r>
                                  <a:rPr lang="en-US" altLang="zh-CN" sz="1400" b="0" i="1" dirty="0" smtClean="0">
                                    <a:solidFill>
                                      <a:schemeClr val="tx2"/>
                                    </a:solidFill>
                                    <a:latin typeface="Cambria Math" panose="02040503050406030204" pitchFamily="18" charset="0"/>
                                  </a:rPr>
                                  <m:t>𝑦</m:t>
                                </m:r>
                                <m:r>
                                  <a:rPr lang="en-US" altLang="zh-CN" sz="1400" b="0" i="1" dirty="0" smtClean="0">
                                    <a:solidFill>
                                      <a:schemeClr val="tx2"/>
                                    </a:solidFill>
                                    <a:latin typeface="Cambria Math" panose="02040503050406030204" pitchFamily="18" charset="0"/>
                                  </a:rPr>
                                  <m:t>′)</m:t>
                                </m:r>
                              </m:oMath>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𝑧</m:t>
                                    </m:r>
                                  </m:e>
                                </m:d>
                              </m:oMath>
                              <m:oMath xmlns:m="http://schemas.openxmlformats.org/officeDocument/2006/math">
                                <m:r>
                                  <a:rPr lang="en-US" altLang="zh-CN" sz="1400" b="0" i="1" dirty="0" smtClean="0">
                                    <a:solidFill>
                                      <a:schemeClr val="tx2"/>
                                    </a:solidFill>
                                    <a:latin typeface="Cambria Math" panose="02040503050406030204" pitchFamily="18" charset="0"/>
                                  </a:rPr>
                                  <m:t>𝑓</m:t>
                                </m:r>
                                <m:r>
                                  <a:rPr lang="en-US" altLang="zh-CN" sz="1400" b="0" i="1" dirty="0" smtClean="0">
                                    <a:solidFill>
                                      <a:schemeClr val="tx2"/>
                                    </a:solidFill>
                                    <a:latin typeface="Cambria Math" panose="02040503050406030204" pitchFamily="18" charset="0"/>
                                  </a:rPr>
                                  <m:t>(</m:t>
                                </m:r>
                                <m:r>
                                  <a:rPr lang="el-GR" altLang="zh-CN" sz="1400" b="0" i="1" dirty="0" smtClean="0">
                                    <a:solidFill>
                                      <a:schemeClr val="tx2"/>
                                    </a:solidFill>
                                    <a:latin typeface="Cambria Math" panose="02040503050406030204" pitchFamily="18" charset="0"/>
                                  </a:rPr>
                                  <m:t>𝛿</m:t>
                                </m:r>
                                <m:r>
                                  <a:rPr lang="en-US" altLang="zh-CN" sz="1400" b="0" i="1" dirty="0" smtClean="0">
                                    <a:solidFill>
                                      <a:schemeClr val="tx2"/>
                                    </a:solidFill>
                                    <a:latin typeface="Cambria Math" panose="02040503050406030204" pitchFamily="18" charset="0"/>
                                  </a:rPr>
                                  <m:t>)</m:t>
                                </m:r>
                              </m:oMath>
                            </m:oMathPara>
                          </a14:m>
                          <a:endParaRPr lang="en-US" altLang="zh-CN" sz="1400" b="0" dirty="0">
                            <a:solidFill>
                              <a:schemeClr val="tx2"/>
                            </a:solidFill>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centerGroup"/>
                              </m:oMathParaPr>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𝑥</m:t>
                                    </m:r>
                                    <m:r>
                                      <a:rPr lang="en-US" altLang="zh-CN" sz="1400" b="0" i="1" dirty="0" smtClean="0">
                                        <a:solidFill>
                                          <a:schemeClr val="tx2"/>
                                        </a:solidFill>
                                        <a:latin typeface="Cambria Math" panose="02040503050406030204" pitchFamily="18" charset="0"/>
                                      </a:rPr>
                                      <m:t>,</m:t>
                                    </m:r>
                                    <m:sSup>
                                      <m:sSupPr>
                                        <m:ctrlPr>
                                          <a:rPr lang="en-US" altLang="zh-CN" sz="1400" b="0" i="1" dirty="0" smtClean="0">
                                            <a:solidFill>
                                              <a:schemeClr val="tx2"/>
                                            </a:solidFill>
                                            <a:latin typeface="Cambria Math" panose="02040503050406030204" pitchFamily="18" charset="0"/>
                                          </a:rPr>
                                        </m:ctrlPr>
                                      </m:sSupPr>
                                      <m:e>
                                        <m:r>
                                          <a:rPr lang="en-US" altLang="zh-CN" sz="1400" b="0" i="1" dirty="0" smtClean="0">
                                            <a:solidFill>
                                              <a:schemeClr val="tx2"/>
                                            </a:solidFill>
                                            <a:latin typeface="Cambria Math" panose="02040503050406030204" pitchFamily="18" charset="0"/>
                                          </a:rPr>
                                          <m:t>𝑥</m:t>
                                        </m:r>
                                      </m:e>
                                      <m:sup>
                                        <m:r>
                                          <a:rPr lang="en-US" altLang="zh-CN" sz="1400" b="0" i="1" dirty="0" smtClean="0">
                                            <a:solidFill>
                                              <a:schemeClr val="tx2"/>
                                            </a:solidFill>
                                            <a:latin typeface="Cambria Math" panose="02040503050406030204" pitchFamily="18" charset="0"/>
                                          </a:rPr>
                                          <m:t>′</m:t>
                                        </m:r>
                                      </m:sup>
                                    </m:sSup>
                                  </m:e>
                                </m:d>
                              </m:oMath>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𝑦</m:t>
                                    </m:r>
                                    <m:r>
                                      <a:rPr lang="en-US" altLang="zh-CN" sz="1400" b="0" i="1" dirty="0" smtClean="0">
                                        <a:solidFill>
                                          <a:schemeClr val="tx2"/>
                                        </a:solidFill>
                                        <a:latin typeface="Cambria Math" panose="02040503050406030204" pitchFamily="18" charset="0"/>
                                      </a:rPr>
                                      <m:t>,</m:t>
                                    </m:r>
                                    <m:sSup>
                                      <m:sSupPr>
                                        <m:ctrlPr>
                                          <a:rPr lang="en-US" altLang="zh-CN" sz="1400" b="0" i="1" dirty="0" smtClean="0">
                                            <a:solidFill>
                                              <a:schemeClr val="tx2"/>
                                            </a:solidFill>
                                            <a:latin typeface="Cambria Math" panose="02040503050406030204" pitchFamily="18" charset="0"/>
                                          </a:rPr>
                                        </m:ctrlPr>
                                      </m:sSupPr>
                                      <m:e>
                                        <m:r>
                                          <a:rPr lang="en-US" altLang="zh-CN" sz="1400" b="0" i="1" dirty="0" smtClean="0">
                                            <a:solidFill>
                                              <a:schemeClr val="tx2"/>
                                            </a:solidFill>
                                            <a:latin typeface="Cambria Math" panose="02040503050406030204" pitchFamily="18" charset="0"/>
                                          </a:rPr>
                                          <m:t>𝑦</m:t>
                                        </m:r>
                                      </m:e>
                                      <m:sup>
                                        <m:r>
                                          <a:rPr lang="en-US" altLang="zh-CN" sz="1400" b="0" i="1" dirty="0" smtClean="0">
                                            <a:solidFill>
                                              <a:schemeClr val="tx2"/>
                                            </a:solidFill>
                                            <a:latin typeface="Cambria Math" panose="02040503050406030204" pitchFamily="18" charset="0"/>
                                          </a:rPr>
                                          <m:t>′</m:t>
                                        </m:r>
                                      </m:sup>
                                    </m:sSup>
                                  </m:e>
                                </m:d>
                              </m:oMath>
                              <m:oMath xmlns:m="http://schemas.openxmlformats.org/officeDocument/2006/math">
                                <m:r>
                                  <a:rPr lang="en-US" altLang="zh-CN" sz="1400" b="0" i="1" smtClean="0">
                                    <a:solidFill>
                                      <a:schemeClr val="tx2"/>
                                    </a:solidFill>
                                    <a:latin typeface="Cambria Math" panose="02040503050406030204" pitchFamily="18" charset="0"/>
                                  </a:rPr>
                                  <m:t>𝑓</m:t>
                                </m:r>
                                <m:r>
                                  <a:rPr lang="en-US" altLang="zh-CN" sz="1400" b="0" i="1" smtClean="0">
                                    <a:solidFill>
                                      <a:schemeClr val="tx2"/>
                                    </a:solidFill>
                                    <a:latin typeface="Cambria Math" panose="02040503050406030204" pitchFamily="18" charset="0"/>
                                  </a:rPr>
                                  <m:t>(</m:t>
                                </m:r>
                                <m:r>
                                  <a:rPr lang="en-US" altLang="zh-CN" sz="1400" b="0" i="1" smtClean="0">
                                    <a:solidFill>
                                      <a:schemeClr val="tx2"/>
                                    </a:solidFill>
                                    <a:latin typeface="Cambria Math" panose="02040503050406030204" pitchFamily="18" charset="0"/>
                                  </a:rPr>
                                  <m:t>𝑧</m:t>
                                </m:r>
                                <m:r>
                                  <a:rPr lang="en-US" altLang="zh-CN" sz="1400" b="0" i="1" smtClean="0">
                                    <a:solidFill>
                                      <a:schemeClr val="tx2"/>
                                    </a:solidFill>
                                    <a:latin typeface="Cambria Math" panose="02040503050406030204" pitchFamily="18" charset="0"/>
                                  </a:rPr>
                                  <m:t>,</m:t>
                                </m:r>
                                <m:r>
                                  <a:rPr lang="el-GR" altLang="zh-CN" sz="1400" b="0" i="1" smtClean="0">
                                    <a:solidFill>
                                      <a:schemeClr val="tx2"/>
                                    </a:solidFill>
                                    <a:latin typeface="Cambria Math" panose="02040503050406030204" pitchFamily="18" charset="0"/>
                                  </a:rPr>
                                  <m:t>𝛿</m:t>
                                </m:r>
                                <m:r>
                                  <a:rPr lang="en-US" altLang="zh-CN" sz="1400" b="0" i="1" smtClean="0">
                                    <a:solidFill>
                                      <a:schemeClr val="tx2"/>
                                    </a:solidFill>
                                    <a:latin typeface="Cambria Math" panose="02040503050406030204" pitchFamily="18" charset="0"/>
                                  </a:rPr>
                                  <m:t>)</m:t>
                                </m:r>
                              </m:oMath>
                            </m:oMathPara>
                          </a14:m>
                          <a:endParaRPr lang="en-US" altLang="zh-CN" sz="1400" b="0" dirty="0">
                            <a:solidFill>
                              <a:schemeClr val="tx2"/>
                            </a:solidFill>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altLang="zh-CN" sz="1400" b="0" i="1" smtClean="0">
                                    <a:solidFill>
                                      <a:schemeClr val="tx2"/>
                                    </a:solidFill>
                                    <a:latin typeface="Cambria Math" panose="02040503050406030204" pitchFamily="18" charset="0"/>
                                  </a:rPr>
                                  <m:t>𝑓</m:t>
                                </m:r>
                                <m:d>
                                  <m:dPr>
                                    <m:ctrlPr>
                                      <a:rPr lang="en-US" altLang="zh-CN" sz="1400" b="0" i="1" smtClean="0">
                                        <a:solidFill>
                                          <a:schemeClr val="tx2"/>
                                        </a:solidFill>
                                        <a:latin typeface="Cambria Math" panose="02040503050406030204" pitchFamily="18" charset="0"/>
                                      </a:rPr>
                                    </m:ctrlPr>
                                  </m:dPr>
                                  <m:e>
                                    <m:r>
                                      <a:rPr lang="en-US" altLang="zh-CN" sz="1400" b="0" i="1" smtClean="0">
                                        <a:solidFill>
                                          <a:schemeClr val="tx2"/>
                                        </a:solidFill>
                                        <a:latin typeface="Cambria Math" panose="02040503050406030204" pitchFamily="18" charset="0"/>
                                      </a:rPr>
                                      <m:t>𝑥</m:t>
                                    </m:r>
                                    <m:r>
                                      <a:rPr lang="en-US" altLang="zh-CN" sz="1400" b="0" i="1" smtClean="0">
                                        <a:solidFill>
                                          <a:schemeClr val="tx2"/>
                                        </a:solidFill>
                                        <a:latin typeface="Cambria Math" panose="02040503050406030204" pitchFamily="18" charset="0"/>
                                      </a:rPr>
                                      <m:t>,</m:t>
                                    </m:r>
                                    <m:r>
                                      <a:rPr lang="en-US" altLang="zh-CN" sz="1400" b="0" i="1" smtClean="0">
                                        <a:solidFill>
                                          <a:schemeClr val="tx2"/>
                                        </a:solidFill>
                                        <a:latin typeface="Cambria Math" panose="02040503050406030204" pitchFamily="18" charset="0"/>
                                      </a:rPr>
                                      <m:t>𝑦</m:t>
                                    </m:r>
                                    <m:r>
                                      <a:rPr lang="en-US" altLang="zh-CN" sz="1400" b="0" i="1" smtClean="0">
                                        <a:solidFill>
                                          <a:schemeClr val="tx2"/>
                                        </a:solidFill>
                                        <a:latin typeface="Cambria Math" panose="02040503050406030204" pitchFamily="18" charset="0"/>
                                      </a:rPr>
                                      <m:t>′</m:t>
                                    </m:r>
                                  </m:e>
                                </m:d>
                              </m:oMath>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𝑥</m:t>
                                    </m:r>
                                    <m:r>
                                      <a:rPr lang="en-US" altLang="zh-CN" sz="1400" b="0" i="1" dirty="0" smtClean="0">
                                        <a:solidFill>
                                          <a:schemeClr val="tx2"/>
                                        </a:solidFill>
                                        <a:latin typeface="Cambria Math" panose="02040503050406030204" pitchFamily="18" charset="0"/>
                                      </a:rPr>
                                      <m:t>′,</m:t>
                                    </m:r>
                                    <m:r>
                                      <a:rPr lang="en-US" altLang="zh-CN" sz="1400" b="0" i="1" dirty="0" smtClean="0">
                                        <a:solidFill>
                                          <a:schemeClr val="tx2"/>
                                        </a:solidFill>
                                        <a:latin typeface="Cambria Math" panose="02040503050406030204" pitchFamily="18" charset="0"/>
                                      </a:rPr>
                                      <m:t>𝑦</m:t>
                                    </m:r>
                                  </m:e>
                                </m:d>
                              </m:oMath>
                              <m:oMath xmlns:m="http://schemas.openxmlformats.org/officeDocument/2006/math">
                                <m:r>
                                  <a:rPr lang="en-US" altLang="zh-CN" sz="1400" b="0" i="1" smtClean="0">
                                    <a:solidFill>
                                      <a:schemeClr val="tx2"/>
                                    </a:solidFill>
                                    <a:latin typeface="Cambria Math" panose="02040503050406030204" pitchFamily="18" charset="0"/>
                                  </a:rPr>
                                  <m:t>𝑓</m:t>
                                </m:r>
                                <m:r>
                                  <a:rPr lang="en-US" altLang="zh-CN" sz="1400" b="0" i="1" smtClean="0">
                                    <a:solidFill>
                                      <a:schemeClr val="tx2"/>
                                    </a:solidFill>
                                    <a:latin typeface="Cambria Math" panose="02040503050406030204" pitchFamily="18" charset="0"/>
                                  </a:rPr>
                                  <m:t>(</m:t>
                                </m:r>
                                <m:sSup>
                                  <m:sSupPr>
                                    <m:ctrlPr>
                                      <a:rPr lang="en-US" altLang="zh-CN" sz="1400" b="0" i="1" smtClean="0">
                                        <a:solidFill>
                                          <a:schemeClr val="tx2"/>
                                        </a:solidFill>
                                        <a:latin typeface="Cambria Math" panose="02040503050406030204" pitchFamily="18" charset="0"/>
                                      </a:rPr>
                                    </m:ctrlPr>
                                  </m:sSupPr>
                                  <m:e>
                                    <m:r>
                                      <a:rPr lang="en-US" altLang="zh-CN" sz="1400" b="0" i="1" smtClean="0">
                                        <a:solidFill>
                                          <a:schemeClr val="tx2"/>
                                        </a:solidFill>
                                        <a:latin typeface="Cambria Math" panose="02040503050406030204" pitchFamily="18" charset="0"/>
                                      </a:rPr>
                                      <m:t>𝑥</m:t>
                                    </m:r>
                                  </m:e>
                                  <m:sup>
                                    <m:r>
                                      <a:rPr lang="en-US" altLang="zh-CN" sz="1400" b="0" i="1" smtClean="0">
                                        <a:solidFill>
                                          <a:schemeClr val="tx2"/>
                                        </a:solidFill>
                                        <a:latin typeface="Cambria Math" panose="02040503050406030204" pitchFamily="18" charset="0"/>
                                      </a:rPr>
                                      <m:t>′</m:t>
                                    </m:r>
                                  </m:sup>
                                </m:sSup>
                                <m:r>
                                  <a:rPr lang="en-US" altLang="zh-CN" sz="1400" b="0" i="1" smtClean="0">
                                    <a:solidFill>
                                      <a:schemeClr val="tx2"/>
                                    </a:solidFill>
                                    <a:latin typeface="Cambria Math" panose="02040503050406030204" pitchFamily="18" charset="0"/>
                                  </a:rPr>
                                  <m:t>,</m:t>
                                </m:r>
                                <m:r>
                                  <a:rPr lang="en-US" altLang="zh-CN" sz="1400" b="0" i="1" smtClean="0">
                                    <a:solidFill>
                                      <a:schemeClr val="tx2"/>
                                    </a:solidFill>
                                    <a:latin typeface="Cambria Math" panose="02040503050406030204" pitchFamily="18" charset="0"/>
                                  </a:rPr>
                                  <m:t>𝑦</m:t>
                                </m:r>
                                <m:r>
                                  <a:rPr lang="en-US" altLang="zh-CN" sz="1400" b="0" i="1" smtClean="0">
                                    <a:solidFill>
                                      <a:schemeClr val="tx2"/>
                                    </a:solidFill>
                                    <a:latin typeface="Cambria Math" panose="02040503050406030204" pitchFamily="18" charset="0"/>
                                  </a:rPr>
                                  <m:t>′)</m:t>
                                </m:r>
                              </m:oMath>
                            </m:oMathPara>
                          </a14:m>
                          <a:endParaRPr lang="en-CH" sz="1400" dirty="0">
                            <a:solidFill>
                              <a:schemeClr val="tx2"/>
                            </a:solidFill>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𝑥</m:t>
                                    </m:r>
                                    <m:r>
                                      <a:rPr lang="en-US" altLang="zh-CN" sz="1400" b="0" i="1" dirty="0" smtClean="0">
                                        <a:solidFill>
                                          <a:schemeClr val="tx2"/>
                                        </a:solidFill>
                                        <a:latin typeface="Cambria Math" panose="02040503050406030204" pitchFamily="18" charset="0"/>
                                      </a:rPr>
                                      <m:t>,</m:t>
                                    </m:r>
                                    <m:r>
                                      <a:rPr lang="en-US" altLang="zh-CN" sz="1400" b="0" i="1" dirty="0" smtClean="0">
                                        <a:solidFill>
                                          <a:schemeClr val="tx2"/>
                                        </a:solidFill>
                                        <a:latin typeface="Cambria Math" panose="02040503050406030204" pitchFamily="18" charset="0"/>
                                      </a:rPr>
                                      <m:t>𝑧</m:t>
                                    </m:r>
                                    <m:r>
                                      <a:rPr lang="en-US" altLang="zh-CN" sz="1400" b="0" i="1" dirty="0" smtClean="0">
                                        <a:solidFill>
                                          <a:schemeClr val="tx2"/>
                                        </a:solidFill>
                                        <a:latin typeface="Cambria Math" panose="02040503050406030204" pitchFamily="18" charset="0"/>
                                      </a:rPr>
                                      <m:t> </m:t>
                                    </m:r>
                                  </m:e>
                                </m:d>
                              </m:oMath>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𝑥</m:t>
                                    </m:r>
                                    <m:r>
                                      <a:rPr lang="en-US" altLang="zh-CN" sz="1400" b="0" i="1" dirty="0" smtClean="0">
                                        <a:solidFill>
                                          <a:schemeClr val="tx2"/>
                                        </a:solidFill>
                                        <a:latin typeface="Cambria Math" panose="02040503050406030204" pitchFamily="18" charset="0"/>
                                      </a:rPr>
                                      <m:t>,</m:t>
                                    </m:r>
                                    <m:r>
                                      <a:rPr lang="el-GR" altLang="zh-CN" sz="1400" b="0" i="1" dirty="0" smtClean="0">
                                        <a:solidFill>
                                          <a:schemeClr val="tx2"/>
                                        </a:solidFill>
                                        <a:latin typeface="Cambria Math" panose="02040503050406030204" pitchFamily="18" charset="0"/>
                                      </a:rPr>
                                      <m:t>𝛿</m:t>
                                    </m:r>
                                    <m:r>
                                      <a:rPr lang="en-US" altLang="zh-CN" sz="1400" b="0" i="1" dirty="0" smtClean="0">
                                        <a:solidFill>
                                          <a:schemeClr val="tx2"/>
                                        </a:solidFill>
                                        <a:latin typeface="Cambria Math" panose="02040503050406030204" pitchFamily="18" charset="0"/>
                                      </a:rPr>
                                      <m:t> </m:t>
                                    </m:r>
                                  </m:e>
                                </m:d>
                              </m:oMath>
                              <m:oMath xmlns:m="http://schemas.openxmlformats.org/officeDocument/2006/math">
                                <m:r>
                                  <a:rPr lang="en-US" altLang="zh-CN" sz="1400" b="0" i="1" smtClean="0">
                                    <a:solidFill>
                                      <a:schemeClr val="tx2"/>
                                    </a:solidFill>
                                    <a:latin typeface="Cambria Math" panose="02040503050406030204" pitchFamily="18" charset="0"/>
                                  </a:rPr>
                                  <m:t>𝑓</m:t>
                                </m:r>
                                <m:d>
                                  <m:dPr>
                                    <m:ctrlPr>
                                      <a:rPr lang="en-US" altLang="zh-CN" sz="1400" b="0" i="1" smtClean="0">
                                        <a:solidFill>
                                          <a:schemeClr val="tx2"/>
                                        </a:solidFill>
                                        <a:latin typeface="Cambria Math" panose="02040503050406030204" pitchFamily="18" charset="0"/>
                                      </a:rPr>
                                    </m:ctrlPr>
                                  </m:dPr>
                                  <m:e>
                                    <m:sSup>
                                      <m:sSupPr>
                                        <m:ctrlPr>
                                          <a:rPr lang="en-US" altLang="zh-CN" sz="1400" b="0" i="1" smtClean="0">
                                            <a:solidFill>
                                              <a:schemeClr val="tx2"/>
                                            </a:solidFill>
                                            <a:latin typeface="Cambria Math" panose="02040503050406030204" pitchFamily="18" charset="0"/>
                                          </a:rPr>
                                        </m:ctrlPr>
                                      </m:sSupPr>
                                      <m:e>
                                        <m:r>
                                          <a:rPr lang="en-US" altLang="zh-CN" sz="1400" b="0" i="1" smtClean="0">
                                            <a:solidFill>
                                              <a:schemeClr val="tx2"/>
                                            </a:solidFill>
                                            <a:latin typeface="Cambria Math" panose="02040503050406030204" pitchFamily="18" charset="0"/>
                                          </a:rPr>
                                          <m:t>𝑥</m:t>
                                        </m:r>
                                      </m:e>
                                      <m:sup>
                                        <m:r>
                                          <a:rPr lang="en-US" altLang="zh-CN" sz="1400" b="0" i="1" smtClean="0">
                                            <a:solidFill>
                                              <a:schemeClr val="tx2"/>
                                            </a:solidFill>
                                            <a:latin typeface="Cambria Math" panose="02040503050406030204" pitchFamily="18" charset="0"/>
                                          </a:rPr>
                                          <m:t>′</m:t>
                                        </m:r>
                                      </m:sup>
                                    </m:sSup>
                                    <m:r>
                                      <a:rPr lang="en-US" altLang="zh-CN" sz="1400" b="0" i="1" smtClean="0">
                                        <a:solidFill>
                                          <a:schemeClr val="tx2"/>
                                        </a:solidFill>
                                        <a:latin typeface="Cambria Math" panose="02040503050406030204" pitchFamily="18" charset="0"/>
                                      </a:rPr>
                                      <m:t>,</m:t>
                                    </m:r>
                                    <m:r>
                                      <a:rPr lang="en-US" altLang="zh-CN" sz="1400" b="0" i="1" smtClean="0">
                                        <a:solidFill>
                                          <a:schemeClr val="tx2"/>
                                        </a:solidFill>
                                        <a:latin typeface="Cambria Math" panose="02040503050406030204" pitchFamily="18" charset="0"/>
                                      </a:rPr>
                                      <m:t>𝑧</m:t>
                                    </m:r>
                                  </m:e>
                                </m:d>
                              </m:oMath>
                              <m:oMath xmlns:m="http://schemas.openxmlformats.org/officeDocument/2006/math">
                                <m:r>
                                  <a:rPr lang="en-US" altLang="zh-CN" sz="1400" b="0" i="1" smtClean="0">
                                    <a:solidFill>
                                      <a:schemeClr val="tx2"/>
                                    </a:solidFill>
                                    <a:latin typeface="Cambria Math" panose="02040503050406030204" pitchFamily="18" charset="0"/>
                                  </a:rPr>
                                  <m:t>𝑓</m:t>
                                </m:r>
                                <m:d>
                                  <m:dPr>
                                    <m:ctrlPr>
                                      <a:rPr lang="en-US" altLang="zh-CN" sz="1400" b="0" i="1" smtClean="0">
                                        <a:solidFill>
                                          <a:schemeClr val="tx2"/>
                                        </a:solidFill>
                                        <a:latin typeface="Cambria Math" panose="02040503050406030204" pitchFamily="18" charset="0"/>
                                      </a:rPr>
                                    </m:ctrlPr>
                                  </m:dPr>
                                  <m:e>
                                    <m:sSup>
                                      <m:sSupPr>
                                        <m:ctrlPr>
                                          <a:rPr lang="en-US" altLang="zh-CN" sz="1400" b="0" i="1" smtClean="0">
                                            <a:solidFill>
                                              <a:schemeClr val="tx2"/>
                                            </a:solidFill>
                                            <a:latin typeface="Cambria Math" panose="02040503050406030204" pitchFamily="18" charset="0"/>
                                          </a:rPr>
                                        </m:ctrlPr>
                                      </m:sSupPr>
                                      <m:e>
                                        <m:r>
                                          <a:rPr lang="en-US" altLang="zh-CN" sz="1400" b="0" i="1" smtClean="0">
                                            <a:solidFill>
                                              <a:schemeClr val="tx2"/>
                                            </a:solidFill>
                                            <a:latin typeface="Cambria Math" panose="02040503050406030204" pitchFamily="18" charset="0"/>
                                          </a:rPr>
                                          <m:t>𝑥</m:t>
                                        </m:r>
                                      </m:e>
                                      <m:sup>
                                        <m:r>
                                          <a:rPr lang="en-US" altLang="zh-CN" sz="1400" b="0" i="1" smtClean="0">
                                            <a:solidFill>
                                              <a:schemeClr val="tx2"/>
                                            </a:solidFill>
                                            <a:latin typeface="Cambria Math" panose="02040503050406030204" pitchFamily="18" charset="0"/>
                                          </a:rPr>
                                          <m:t>′</m:t>
                                        </m:r>
                                      </m:sup>
                                    </m:sSup>
                                    <m:r>
                                      <a:rPr lang="en-US" altLang="zh-CN" sz="1400" b="0" i="1" smtClean="0">
                                        <a:solidFill>
                                          <a:schemeClr val="tx2"/>
                                        </a:solidFill>
                                        <a:latin typeface="Cambria Math" panose="02040503050406030204" pitchFamily="18" charset="0"/>
                                      </a:rPr>
                                      <m:t>,</m:t>
                                    </m:r>
                                    <m:r>
                                      <a:rPr lang="el-GR" altLang="zh-CN" sz="1400" b="0" i="1" smtClean="0">
                                        <a:solidFill>
                                          <a:schemeClr val="tx2"/>
                                        </a:solidFill>
                                        <a:latin typeface="Cambria Math" panose="02040503050406030204" pitchFamily="18" charset="0"/>
                                      </a:rPr>
                                      <m:t>𝛿</m:t>
                                    </m:r>
                                  </m:e>
                                </m:d>
                              </m:oMath>
                              <m:oMath xmlns:m="http://schemas.openxmlformats.org/officeDocument/2006/math">
                                <m:r>
                                  <a:rPr lang="en-US" altLang="zh-CN" sz="1400" b="0" i="1" smtClean="0">
                                    <a:solidFill>
                                      <a:schemeClr val="tx2"/>
                                    </a:solidFill>
                                    <a:latin typeface="Cambria Math" panose="02040503050406030204" pitchFamily="18" charset="0"/>
                                  </a:rPr>
                                  <m:t>𝑓</m:t>
                                </m:r>
                                <m:d>
                                  <m:dPr>
                                    <m:ctrlPr>
                                      <a:rPr lang="en-US" altLang="zh-CN" sz="1400" b="0" i="1" smtClean="0">
                                        <a:solidFill>
                                          <a:schemeClr val="tx2"/>
                                        </a:solidFill>
                                        <a:latin typeface="Cambria Math" panose="02040503050406030204" pitchFamily="18" charset="0"/>
                                      </a:rPr>
                                    </m:ctrlPr>
                                  </m:dPr>
                                  <m:e>
                                    <m:r>
                                      <a:rPr lang="en-US" altLang="zh-CN" sz="1400" b="0" i="1" smtClean="0">
                                        <a:solidFill>
                                          <a:schemeClr val="tx2"/>
                                        </a:solidFill>
                                        <a:latin typeface="Cambria Math" panose="02040503050406030204" pitchFamily="18" charset="0"/>
                                      </a:rPr>
                                      <m:t>𝑦</m:t>
                                    </m:r>
                                    <m:r>
                                      <a:rPr lang="en-US" altLang="zh-CN" sz="1400" b="0" i="1" smtClean="0">
                                        <a:solidFill>
                                          <a:schemeClr val="tx2"/>
                                        </a:solidFill>
                                        <a:latin typeface="Cambria Math" panose="02040503050406030204" pitchFamily="18" charset="0"/>
                                      </a:rPr>
                                      <m:t>,</m:t>
                                    </m:r>
                                    <m:r>
                                      <a:rPr lang="en-US" altLang="zh-CN" sz="1400" b="0" i="1" smtClean="0">
                                        <a:solidFill>
                                          <a:schemeClr val="tx2"/>
                                        </a:solidFill>
                                        <a:latin typeface="Cambria Math" panose="02040503050406030204" pitchFamily="18" charset="0"/>
                                      </a:rPr>
                                      <m:t>𝑧</m:t>
                                    </m:r>
                                  </m:e>
                                </m:d>
                              </m:oMath>
                              <m:oMath xmlns:m="http://schemas.openxmlformats.org/officeDocument/2006/math">
                                <m:r>
                                  <a:rPr lang="en-US" altLang="zh-CN" sz="1400" b="0" i="1" smtClean="0">
                                    <a:solidFill>
                                      <a:schemeClr val="tx2"/>
                                    </a:solidFill>
                                    <a:latin typeface="Cambria Math" panose="02040503050406030204" pitchFamily="18" charset="0"/>
                                  </a:rPr>
                                  <m:t>𝑓</m:t>
                                </m:r>
                                <m:d>
                                  <m:dPr>
                                    <m:ctrlPr>
                                      <a:rPr lang="en-US" altLang="zh-CN" sz="1400" b="0" i="1" smtClean="0">
                                        <a:solidFill>
                                          <a:schemeClr val="tx2"/>
                                        </a:solidFill>
                                        <a:latin typeface="Cambria Math" panose="02040503050406030204" pitchFamily="18" charset="0"/>
                                      </a:rPr>
                                    </m:ctrlPr>
                                  </m:dPr>
                                  <m:e>
                                    <m:r>
                                      <a:rPr lang="en-US" altLang="zh-CN" sz="1400" b="0" i="1" smtClean="0">
                                        <a:solidFill>
                                          <a:schemeClr val="tx2"/>
                                        </a:solidFill>
                                        <a:latin typeface="Cambria Math" panose="02040503050406030204" pitchFamily="18" charset="0"/>
                                      </a:rPr>
                                      <m:t>𝑦</m:t>
                                    </m:r>
                                    <m:r>
                                      <a:rPr lang="en-US" altLang="zh-CN" sz="1400" b="0" i="1" smtClean="0">
                                        <a:solidFill>
                                          <a:schemeClr val="tx2"/>
                                        </a:solidFill>
                                        <a:latin typeface="Cambria Math" panose="02040503050406030204" pitchFamily="18" charset="0"/>
                                      </a:rPr>
                                      <m:t>,</m:t>
                                    </m:r>
                                    <m:r>
                                      <a:rPr lang="el-GR" altLang="zh-CN" sz="1400" b="0" i="1" smtClean="0">
                                        <a:solidFill>
                                          <a:schemeClr val="tx2"/>
                                        </a:solidFill>
                                        <a:latin typeface="Cambria Math" panose="02040503050406030204" pitchFamily="18" charset="0"/>
                                      </a:rPr>
                                      <m:t>𝛿</m:t>
                                    </m:r>
                                  </m:e>
                                </m:d>
                              </m:oMath>
                              <m:oMath xmlns:m="http://schemas.openxmlformats.org/officeDocument/2006/math">
                                <m:r>
                                  <a:rPr lang="en-US" altLang="zh-CN" sz="1400" b="0" i="1" smtClean="0">
                                    <a:solidFill>
                                      <a:schemeClr val="tx2"/>
                                    </a:solidFill>
                                    <a:latin typeface="Cambria Math" panose="02040503050406030204" pitchFamily="18" charset="0"/>
                                  </a:rPr>
                                  <m:t>𝑓</m:t>
                                </m:r>
                                <m:d>
                                  <m:dPr>
                                    <m:ctrlPr>
                                      <a:rPr lang="en-US" altLang="zh-CN" sz="1400" b="0" i="1" smtClean="0">
                                        <a:solidFill>
                                          <a:schemeClr val="tx2"/>
                                        </a:solidFill>
                                        <a:latin typeface="Cambria Math" panose="02040503050406030204" pitchFamily="18" charset="0"/>
                                      </a:rPr>
                                    </m:ctrlPr>
                                  </m:dPr>
                                  <m:e>
                                    <m:sSup>
                                      <m:sSupPr>
                                        <m:ctrlPr>
                                          <a:rPr lang="en-US" altLang="zh-CN" sz="1400" b="0" i="1" smtClean="0">
                                            <a:solidFill>
                                              <a:schemeClr val="tx2"/>
                                            </a:solidFill>
                                            <a:latin typeface="Cambria Math" panose="02040503050406030204" pitchFamily="18" charset="0"/>
                                          </a:rPr>
                                        </m:ctrlPr>
                                      </m:sSupPr>
                                      <m:e>
                                        <m:r>
                                          <a:rPr lang="en-US" altLang="zh-CN" sz="1400" b="0" i="1" smtClean="0">
                                            <a:solidFill>
                                              <a:schemeClr val="tx2"/>
                                            </a:solidFill>
                                            <a:latin typeface="Cambria Math" panose="02040503050406030204" pitchFamily="18" charset="0"/>
                                          </a:rPr>
                                          <m:t>𝑦</m:t>
                                        </m:r>
                                      </m:e>
                                      <m:sup>
                                        <m:r>
                                          <a:rPr lang="en-US" altLang="zh-CN" sz="1400" b="0" i="1" smtClean="0">
                                            <a:solidFill>
                                              <a:schemeClr val="tx2"/>
                                            </a:solidFill>
                                            <a:latin typeface="Cambria Math" panose="02040503050406030204" pitchFamily="18" charset="0"/>
                                          </a:rPr>
                                          <m:t>′</m:t>
                                        </m:r>
                                      </m:sup>
                                    </m:sSup>
                                    <m:r>
                                      <a:rPr lang="en-US" altLang="zh-CN" sz="1400" b="0" i="1" smtClean="0">
                                        <a:solidFill>
                                          <a:schemeClr val="tx2"/>
                                        </a:solidFill>
                                        <a:latin typeface="Cambria Math" panose="02040503050406030204" pitchFamily="18" charset="0"/>
                                      </a:rPr>
                                      <m:t>,</m:t>
                                    </m:r>
                                    <m:r>
                                      <a:rPr lang="en-US" altLang="zh-CN" sz="1400" b="0" i="1" smtClean="0">
                                        <a:solidFill>
                                          <a:schemeClr val="tx2"/>
                                        </a:solidFill>
                                        <a:latin typeface="Cambria Math" panose="02040503050406030204" pitchFamily="18" charset="0"/>
                                      </a:rPr>
                                      <m:t>𝑧</m:t>
                                    </m:r>
                                  </m:e>
                                </m:d>
                              </m:oMath>
                              <m:oMath xmlns:m="http://schemas.openxmlformats.org/officeDocument/2006/math">
                                <m:r>
                                  <a:rPr lang="en-US" altLang="zh-CN" sz="1400" b="0" i="1" smtClean="0">
                                    <a:solidFill>
                                      <a:schemeClr val="tx2"/>
                                    </a:solidFill>
                                    <a:latin typeface="Cambria Math" panose="02040503050406030204" pitchFamily="18" charset="0"/>
                                  </a:rPr>
                                  <m:t>𝑓</m:t>
                                </m:r>
                                <m:r>
                                  <a:rPr lang="en-US" altLang="zh-CN" sz="1400" b="0" i="1" smtClean="0">
                                    <a:solidFill>
                                      <a:schemeClr val="tx2"/>
                                    </a:solidFill>
                                    <a:latin typeface="Cambria Math" panose="02040503050406030204" pitchFamily="18" charset="0"/>
                                  </a:rPr>
                                  <m:t>(</m:t>
                                </m:r>
                                <m:sSup>
                                  <m:sSupPr>
                                    <m:ctrlPr>
                                      <a:rPr lang="en-US" altLang="zh-CN" sz="1400" b="0" i="1" smtClean="0">
                                        <a:solidFill>
                                          <a:schemeClr val="tx2"/>
                                        </a:solidFill>
                                        <a:latin typeface="Cambria Math" panose="02040503050406030204" pitchFamily="18" charset="0"/>
                                      </a:rPr>
                                    </m:ctrlPr>
                                  </m:sSupPr>
                                  <m:e>
                                    <m:r>
                                      <a:rPr lang="en-US" altLang="zh-CN" sz="1400" b="0" i="1" smtClean="0">
                                        <a:solidFill>
                                          <a:schemeClr val="tx2"/>
                                        </a:solidFill>
                                        <a:latin typeface="Cambria Math" panose="02040503050406030204" pitchFamily="18" charset="0"/>
                                      </a:rPr>
                                      <m:t>𝑦</m:t>
                                    </m:r>
                                  </m:e>
                                  <m:sup>
                                    <m:r>
                                      <a:rPr lang="en-US" altLang="zh-CN" sz="1400" b="0" i="1" smtClean="0">
                                        <a:solidFill>
                                          <a:schemeClr val="tx2"/>
                                        </a:solidFill>
                                        <a:latin typeface="Cambria Math" panose="02040503050406030204" pitchFamily="18" charset="0"/>
                                      </a:rPr>
                                      <m:t>′</m:t>
                                    </m:r>
                                  </m:sup>
                                </m:sSup>
                                <m:r>
                                  <a:rPr lang="en-US" altLang="zh-CN" sz="1400" b="0" i="1" smtClean="0">
                                    <a:solidFill>
                                      <a:schemeClr val="tx2"/>
                                    </a:solidFill>
                                    <a:latin typeface="Cambria Math" panose="02040503050406030204" pitchFamily="18" charset="0"/>
                                  </a:rPr>
                                  <m:t>,</m:t>
                                </m:r>
                                <m:r>
                                  <a:rPr lang="el-GR" altLang="zh-CN" sz="1400" b="0" i="1" smtClean="0">
                                    <a:solidFill>
                                      <a:schemeClr val="tx2"/>
                                    </a:solidFill>
                                    <a:latin typeface="Cambria Math" panose="02040503050406030204" pitchFamily="18" charset="0"/>
                                  </a:rPr>
                                  <m:t>𝛿</m:t>
                                </m:r>
                                <m:r>
                                  <a:rPr lang="en-US" altLang="zh-CN" sz="1400" b="0" i="1" smtClean="0">
                                    <a:solidFill>
                                      <a:schemeClr val="tx2"/>
                                    </a:solidFill>
                                    <a:latin typeface="Cambria Math" panose="02040503050406030204" pitchFamily="18" charset="0"/>
                                  </a:rPr>
                                  <m:t>)</m:t>
                                </m:r>
                              </m:oMath>
                            </m:oMathPara>
                          </a14:m>
                          <a:endParaRPr lang="el-GR" altLang="zh-CN" sz="1400" b="0" dirty="0">
                            <a:solidFill>
                              <a:schemeClr val="tx2"/>
                            </a:solidFill>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5035492"/>
                      </a:ext>
                    </a:extLst>
                  </a:tr>
                </a:tbl>
              </a:graphicData>
            </a:graphic>
          </p:graphicFrame>
        </mc:Choice>
        <mc:Fallback>
          <p:graphicFrame>
            <p:nvGraphicFramePr>
              <p:cNvPr id="78" name="Table 7">
                <a:extLst>
                  <a:ext uri="{FF2B5EF4-FFF2-40B4-BE49-F238E27FC236}">
                    <a16:creationId xmlns:a16="http://schemas.microsoft.com/office/drawing/2014/main" id="{98D15A65-22E8-E01F-A38A-17696EE7A4C6}"/>
                  </a:ext>
                </a:extLst>
              </p:cNvPr>
              <p:cNvGraphicFramePr>
                <a:graphicFrameLocks noGrp="1"/>
              </p:cNvGraphicFramePr>
              <p:nvPr>
                <p:extLst>
                  <p:ext uri="{D42A27DB-BD31-4B8C-83A1-F6EECF244321}">
                    <p14:modId xmlns:p14="http://schemas.microsoft.com/office/powerpoint/2010/main" val="1900956387"/>
                  </p:ext>
                </p:extLst>
              </p:nvPr>
            </p:nvGraphicFramePr>
            <p:xfrm>
              <a:off x="7600461" y="3537273"/>
              <a:ext cx="3557503" cy="2103120"/>
            </p:xfrm>
            <a:graphic>
              <a:graphicData uri="http://schemas.openxmlformats.org/drawingml/2006/table">
                <a:tbl>
                  <a:tblPr firstRow="1" bandRow="1">
                    <a:tableStyleId>{8EC20E35-A176-4012-BC5E-935CFFF8708E}</a:tableStyleId>
                  </a:tblPr>
                  <a:tblGrid>
                    <a:gridCol w="745501">
                      <a:extLst>
                        <a:ext uri="{9D8B030D-6E8A-4147-A177-3AD203B41FA5}">
                          <a16:colId xmlns:a16="http://schemas.microsoft.com/office/drawing/2014/main" val="2430428254"/>
                        </a:ext>
                      </a:extLst>
                    </a:gridCol>
                    <a:gridCol w="1094168">
                      <a:extLst>
                        <a:ext uri="{9D8B030D-6E8A-4147-A177-3AD203B41FA5}">
                          <a16:colId xmlns:a16="http://schemas.microsoft.com/office/drawing/2014/main" val="3610126018"/>
                        </a:ext>
                      </a:extLst>
                    </a:gridCol>
                    <a:gridCol w="901080">
                      <a:extLst>
                        <a:ext uri="{9D8B030D-6E8A-4147-A177-3AD203B41FA5}">
                          <a16:colId xmlns:a16="http://schemas.microsoft.com/office/drawing/2014/main" val="3741013216"/>
                        </a:ext>
                      </a:extLst>
                    </a:gridCol>
                    <a:gridCol w="816754">
                      <a:extLst>
                        <a:ext uri="{9D8B030D-6E8A-4147-A177-3AD203B41FA5}">
                          <a16:colId xmlns:a16="http://schemas.microsoft.com/office/drawing/2014/main" val="1156019656"/>
                        </a:ext>
                      </a:extLst>
                    </a:gridCol>
                  </a:tblGrid>
                  <a:tr h="304800">
                    <a:tc>
                      <a:txBody>
                        <a:bodyPr/>
                        <a:lstStyle/>
                        <a:p>
                          <a:pPr algn="ctr"/>
                          <a:r>
                            <a:rPr lang="en-CH" sz="1400" b="0" dirty="0">
                              <a:solidFill>
                                <a:schemeClr val="tx2"/>
                              </a:solidFill>
                            </a:rPr>
                            <a:t>1D</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H" sz="1400" b="0" dirty="0">
                              <a:solidFill>
                                <a:schemeClr val="tx2"/>
                              </a:solidFill>
                            </a:rPr>
                            <a:t>2D</a:t>
                          </a:r>
                          <a:r>
                            <a:rPr lang="el-GR" sz="1400" b="0" dirty="0" err="1">
                              <a:solidFill>
                                <a:schemeClr val="tx2"/>
                              </a:solidFill>
                            </a:rPr>
                            <a:t>相空间</a:t>
                          </a:r>
                          <a:endParaRPr lang="en-CH" sz="1400" b="0" dirty="0">
                            <a:solidFill>
                              <a:schemeClr val="tx2"/>
                            </a:solid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400" b="0" dirty="0">
                              <a:solidFill>
                                <a:schemeClr val="tx2"/>
                              </a:solidFill>
                            </a:rPr>
                            <a:t>x</a:t>
                          </a:r>
                          <a:r>
                            <a:rPr lang="en-US" altLang="zh-CN" sz="1400" b="0" dirty="0" err="1">
                              <a:solidFill>
                                <a:schemeClr val="tx2"/>
                              </a:solidFill>
                            </a:rPr>
                            <a:t>yz</a:t>
                          </a:r>
                          <a:r>
                            <a:rPr lang="zh-CN" altLang="en-US" sz="1400" b="0" dirty="0">
                              <a:solidFill>
                                <a:schemeClr val="tx2"/>
                              </a:solidFill>
                            </a:rPr>
                            <a:t> </a:t>
                          </a:r>
                          <a:r>
                            <a:rPr lang="en-US" altLang="zh-CN" sz="1400" b="0" dirty="0">
                              <a:solidFill>
                                <a:schemeClr val="tx2"/>
                              </a:solidFill>
                            </a:rPr>
                            <a:t>2D</a:t>
                          </a:r>
                          <a:r>
                            <a:rPr lang="zh-CN" altLang="en-US" sz="1400" b="0" dirty="0">
                              <a:solidFill>
                                <a:schemeClr val="tx2"/>
                              </a:solidFill>
                            </a:rPr>
                            <a:t>耦合</a:t>
                          </a:r>
                          <a:endParaRPr lang="en-CH" sz="1400" b="0" dirty="0">
                            <a:solidFill>
                              <a:schemeClr val="tx2"/>
                            </a:solid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CH"/>
                        </a:p>
                      </a:txBody>
                      <a:tcPr/>
                    </a:tc>
                    <a:extLst>
                      <a:ext uri="{0D108BD9-81ED-4DB2-BD59-A6C34878D82A}">
                        <a16:rowId xmlns:a16="http://schemas.microsoft.com/office/drawing/2014/main" val="1630078356"/>
                      </a:ext>
                    </a:extLst>
                  </a:tr>
                  <a:tr h="1798320">
                    <a:tc>
                      <a:txBody>
                        <a:bodyPr/>
                        <a:lstStyle/>
                        <a:p>
                          <a:endParaRPr lang="en-CH"/>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t="-17483" r="-377966" b="-1399"/>
                          </a:stretch>
                        </a:blipFill>
                      </a:tcPr>
                    </a:tc>
                    <a:tc>
                      <a:txBody>
                        <a:bodyPr/>
                        <a:lstStyle/>
                        <a:p>
                          <a:endParaRPr lang="en-CH"/>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68605" t="-17483" r="-159302" b="-1399"/>
                          </a:stretch>
                        </a:blipFill>
                      </a:tcPr>
                    </a:tc>
                    <a:tc>
                      <a:txBody>
                        <a:bodyPr/>
                        <a:lstStyle/>
                        <a:p>
                          <a:endParaRPr lang="en-CH"/>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204225" t="-17483" r="-92958" b="-1399"/>
                          </a:stretch>
                        </a:blipFill>
                      </a:tcPr>
                    </a:tc>
                    <a:tc>
                      <a:txBody>
                        <a:bodyPr/>
                        <a:lstStyle/>
                        <a:p>
                          <a:endParaRPr lang="en-CH"/>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332308" t="-17483" r="-1538" b="-1399"/>
                          </a:stretch>
                        </a:blipFill>
                      </a:tcPr>
                    </a:tc>
                    <a:extLst>
                      <a:ext uri="{0D108BD9-81ED-4DB2-BD59-A6C34878D82A}">
                        <a16:rowId xmlns:a16="http://schemas.microsoft.com/office/drawing/2014/main" val="2105035492"/>
                      </a:ext>
                    </a:extLst>
                  </a:tr>
                </a:tbl>
              </a:graphicData>
            </a:graphic>
          </p:graphicFrame>
        </mc:Fallback>
      </mc:AlternateContent>
      <p:sp>
        <p:nvSpPr>
          <p:cNvPr id="80" name="Notched Right Arrow 79">
            <a:extLst>
              <a:ext uri="{FF2B5EF4-FFF2-40B4-BE49-F238E27FC236}">
                <a16:creationId xmlns:a16="http://schemas.microsoft.com/office/drawing/2014/main" id="{365E7B2B-1A9A-80D2-C632-0533D32F6E26}"/>
              </a:ext>
            </a:extLst>
          </p:cNvPr>
          <p:cNvSpPr/>
          <p:nvPr/>
        </p:nvSpPr>
        <p:spPr>
          <a:xfrm rot="5400000">
            <a:off x="9148033" y="2958478"/>
            <a:ext cx="462361" cy="296280"/>
          </a:xfrm>
          <a:prstGeom prst="notchedRightArrow">
            <a:avLst/>
          </a:prstGeom>
          <a:solidFill>
            <a:srgbClr val="ED7D31">
              <a:alpha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800" b="0" i="0" u="none" strike="noStrike" kern="0" cap="none" spc="0" normalizeH="0" baseline="0" noProof="0" dirty="0">
              <a:ln>
                <a:noFill/>
              </a:ln>
              <a:solidFill>
                <a:prstClr val="white"/>
              </a:solidFill>
              <a:effectLst/>
              <a:uLnTx/>
              <a:uFillTx/>
              <a:latin typeface="Arial" panose="020F0502020204030204"/>
              <a:ea typeface="微软雅黑"/>
              <a:cs typeface="+mn-cs"/>
            </a:endParaRPr>
          </a:p>
        </p:txBody>
      </p:sp>
      <p:cxnSp>
        <p:nvCxnSpPr>
          <p:cNvPr id="81" name="Straight Connector 80">
            <a:extLst>
              <a:ext uri="{FF2B5EF4-FFF2-40B4-BE49-F238E27FC236}">
                <a16:creationId xmlns:a16="http://schemas.microsoft.com/office/drawing/2014/main" id="{FAB9BACA-FA69-A3F6-902B-2B988FB1FBC0}"/>
              </a:ext>
            </a:extLst>
          </p:cNvPr>
          <p:cNvCxnSpPr>
            <a:cxnSpLocks/>
          </p:cNvCxnSpPr>
          <p:nvPr/>
        </p:nvCxnSpPr>
        <p:spPr>
          <a:xfrm>
            <a:off x="9527354" y="4546800"/>
            <a:ext cx="6702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802B8B7-77C5-1DE5-154A-DB17F9EDB04F}"/>
              </a:ext>
            </a:extLst>
          </p:cNvPr>
          <p:cNvCxnSpPr>
            <a:cxnSpLocks/>
          </p:cNvCxnSpPr>
          <p:nvPr/>
        </p:nvCxnSpPr>
        <p:spPr>
          <a:xfrm>
            <a:off x="9527354" y="4767942"/>
            <a:ext cx="6702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02CD1EB-1261-7805-BD53-298906B12680}"/>
              </a:ext>
            </a:extLst>
          </p:cNvPr>
          <p:cNvCxnSpPr>
            <a:cxnSpLocks/>
          </p:cNvCxnSpPr>
          <p:nvPr/>
        </p:nvCxnSpPr>
        <p:spPr>
          <a:xfrm>
            <a:off x="9527354" y="4986000"/>
            <a:ext cx="6702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5D5507-C40E-0965-6A88-03125C3150BD}"/>
              </a:ext>
            </a:extLst>
          </p:cNvPr>
          <p:cNvGrpSpPr/>
          <p:nvPr/>
        </p:nvGrpSpPr>
        <p:grpSpPr>
          <a:xfrm>
            <a:off x="6719100" y="5828952"/>
            <a:ext cx="5023945" cy="461665"/>
            <a:chOff x="6744072" y="5906855"/>
            <a:chExt cx="5023945" cy="461665"/>
          </a:xfrm>
        </p:grpSpPr>
        <p:sp>
          <p:nvSpPr>
            <p:cNvPr id="87" name="TextBox 86">
              <a:extLst>
                <a:ext uri="{FF2B5EF4-FFF2-40B4-BE49-F238E27FC236}">
                  <a16:creationId xmlns:a16="http://schemas.microsoft.com/office/drawing/2014/main" id="{F0EAF527-8772-8AC8-38FD-88772AC727EF}"/>
                </a:ext>
              </a:extLst>
            </p:cNvPr>
            <p:cNvSpPr txBox="1"/>
            <p:nvPr/>
          </p:nvSpPr>
          <p:spPr>
            <a:xfrm>
              <a:off x="7159700" y="6014578"/>
              <a:ext cx="4608317" cy="246221"/>
            </a:xfrm>
            <a:prstGeom prst="rect">
              <a:avLst/>
            </a:prstGeom>
            <a:noFill/>
          </p:spPr>
          <p:txBody>
            <a:bodyPr wrap="square" lIns="0" tIns="0" rIns="0" bIns="0" rtlCol="0" anchor="b">
              <a:spAutoFit/>
            </a:bodyPr>
            <a:lstStyle/>
            <a:p>
              <a:pPr algn="l"/>
              <a:r>
                <a:rPr lang="en-CH" sz="1600" b="1" dirty="0">
                  <a:solidFill>
                    <a:srgbClr val="C00000"/>
                  </a:solidFill>
                </a:rPr>
                <a:t>如何实现覆盖</a:t>
              </a:r>
              <a:r>
                <a:rPr lang="en-US" altLang="zh-CN" sz="1600" b="1" dirty="0">
                  <a:solidFill>
                    <a:srgbClr val="C00000"/>
                  </a:solidFill>
                </a:rPr>
                <a:t>6</a:t>
              </a:r>
              <a:r>
                <a:rPr lang="zh-CN" altLang="en-US" sz="1600" b="1" dirty="0">
                  <a:solidFill>
                    <a:srgbClr val="C00000"/>
                  </a:solidFill>
                </a:rPr>
                <a:t>个维度及相互耦合的分布成像</a:t>
              </a:r>
              <a:r>
                <a:rPr lang="en-US" altLang="zh-CN" sz="1600" b="1" dirty="0">
                  <a:solidFill>
                    <a:srgbClr val="C00000"/>
                  </a:solidFill>
                </a:rPr>
                <a:t>?</a:t>
              </a:r>
              <a:endParaRPr lang="en-CH" sz="1600" b="1" dirty="0">
                <a:solidFill>
                  <a:srgbClr val="C00000"/>
                </a:solidFill>
              </a:endParaRPr>
            </a:p>
          </p:txBody>
        </p:sp>
        <p:sp>
          <p:nvSpPr>
            <p:cNvPr id="89" name="TextBox 88">
              <a:extLst>
                <a:ext uri="{FF2B5EF4-FFF2-40B4-BE49-F238E27FC236}">
                  <a16:creationId xmlns:a16="http://schemas.microsoft.com/office/drawing/2014/main" id="{713AE924-D1CE-197D-0FA0-E1B89715A1F9}"/>
                </a:ext>
              </a:extLst>
            </p:cNvPr>
            <p:cNvSpPr txBox="1"/>
            <p:nvPr/>
          </p:nvSpPr>
          <p:spPr>
            <a:xfrm>
              <a:off x="6744072" y="5906855"/>
              <a:ext cx="527720" cy="461665"/>
            </a:xfrm>
            <a:prstGeom prst="rect">
              <a:avLst/>
            </a:prstGeom>
            <a:noFill/>
          </p:spPr>
          <p:txBody>
            <a:bodyPr wrap="square">
              <a:spAutoFit/>
            </a:bodyPr>
            <a:lstStyle/>
            <a:p>
              <a:r>
                <a:rPr lang="zh-CN" altLang="en-US" sz="2400" b="1" dirty="0">
                  <a:solidFill>
                    <a:srgbClr val="C00000"/>
                  </a:solidFill>
                </a:rPr>
                <a:t>☞</a:t>
              </a:r>
              <a:r>
                <a:rPr lang="zh-CN" altLang="en-US" sz="1200" b="1" dirty="0">
                  <a:solidFill>
                    <a:srgbClr val="C00000"/>
                  </a:solidFill>
                </a:rPr>
                <a:t> </a:t>
              </a:r>
              <a:endParaRPr lang="en-CH" dirty="0"/>
            </a:p>
          </p:txBody>
        </p:sp>
      </p:grpSp>
      <p:grpSp>
        <p:nvGrpSpPr>
          <p:cNvPr id="96" name="Group 95">
            <a:extLst>
              <a:ext uri="{FF2B5EF4-FFF2-40B4-BE49-F238E27FC236}">
                <a16:creationId xmlns:a16="http://schemas.microsoft.com/office/drawing/2014/main" id="{7516AE0A-3CB4-9374-71A2-ED5F9F85A24A}"/>
              </a:ext>
            </a:extLst>
          </p:cNvPr>
          <p:cNvGrpSpPr/>
          <p:nvPr/>
        </p:nvGrpSpPr>
        <p:grpSpPr>
          <a:xfrm>
            <a:off x="2972436" y="4795595"/>
            <a:ext cx="2952328" cy="1369709"/>
            <a:chOff x="2972436" y="5044493"/>
            <a:chExt cx="2952328" cy="1369709"/>
          </a:xfrm>
        </p:grpSpPr>
        <p:pic>
          <p:nvPicPr>
            <p:cNvPr id="7" name="Picture 6">
              <a:extLst>
                <a:ext uri="{FF2B5EF4-FFF2-40B4-BE49-F238E27FC236}">
                  <a16:creationId xmlns:a16="http://schemas.microsoft.com/office/drawing/2014/main" id="{3D2AC401-C720-D7E0-304C-238111BBF441}"/>
                </a:ext>
              </a:extLst>
            </p:cNvPr>
            <p:cNvPicPr>
              <a:picLocks noChangeAspect="1"/>
            </p:cNvPicPr>
            <p:nvPr/>
          </p:nvPicPr>
          <p:blipFill>
            <a:blip r:embed="rId9"/>
            <a:stretch>
              <a:fillRect/>
            </a:stretch>
          </p:blipFill>
          <p:spPr>
            <a:xfrm>
              <a:off x="2972436" y="5044493"/>
              <a:ext cx="2952328" cy="1369709"/>
            </a:xfrm>
            <a:prstGeom prst="rect">
              <a:avLst/>
            </a:prstGeom>
          </p:spPr>
        </p:pic>
        <mc:AlternateContent xmlns:mc="http://schemas.openxmlformats.org/markup-compatibility/2006">
          <mc:Choice xmlns:a14="http://schemas.microsoft.com/office/drawing/2010/main" Requires="a14">
            <p:sp>
              <p:nvSpPr>
                <p:cNvPr id="92" name="TextBox 91">
                  <a:extLst>
                    <a:ext uri="{FF2B5EF4-FFF2-40B4-BE49-F238E27FC236}">
                      <a16:creationId xmlns:a16="http://schemas.microsoft.com/office/drawing/2014/main" id="{7B8E2A60-61F2-EBCC-D937-494F0E6DA21D}"/>
                    </a:ext>
                  </a:extLst>
                </p:cNvPr>
                <p:cNvSpPr txBox="1"/>
                <p:nvPr/>
              </p:nvSpPr>
              <p:spPr>
                <a:xfrm>
                  <a:off x="2972436" y="5224715"/>
                  <a:ext cx="9948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𝑥</m:t>
                            </m:r>
                            <m:r>
                              <a:rPr lang="en-US" altLang="zh-CN" sz="1400" b="0" i="1" dirty="0" smtClean="0">
                                <a:solidFill>
                                  <a:schemeClr val="tx2"/>
                                </a:solidFill>
                                <a:latin typeface="Cambria Math" panose="02040503050406030204" pitchFamily="18" charset="0"/>
                              </a:rPr>
                              <m:t>,</m:t>
                            </m:r>
                            <m:sSup>
                              <m:sSupPr>
                                <m:ctrlPr>
                                  <a:rPr lang="en-US" altLang="zh-CN" sz="1400" b="0" i="1" dirty="0" smtClean="0">
                                    <a:solidFill>
                                      <a:schemeClr val="tx2"/>
                                    </a:solidFill>
                                    <a:latin typeface="Cambria Math" panose="02040503050406030204" pitchFamily="18" charset="0"/>
                                  </a:rPr>
                                </m:ctrlPr>
                              </m:sSupPr>
                              <m:e>
                                <m:r>
                                  <a:rPr lang="en-US" altLang="zh-CN" sz="1400" b="0" i="1" dirty="0" smtClean="0">
                                    <a:solidFill>
                                      <a:schemeClr val="tx2"/>
                                    </a:solidFill>
                                    <a:latin typeface="Cambria Math" panose="02040503050406030204" pitchFamily="18" charset="0"/>
                                  </a:rPr>
                                  <m:t>𝑥</m:t>
                                </m:r>
                              </m:e>
                              <m:sup>
                                <m:r>
                                  <a:rPr lang="en-US" altLang="zh-CN" sz="1400" b="0" i="1" dirty="0" smtClean="0">
                                    <a:solidFill>
                                      <a:schemeClr val="tx2"/>
                                    </a:solidFill>
                                    <a:latin typeface="Cambria Math" panose="02040503050406030204" pitchFamily="18" charset="0"/>
                                  </a:rPr>
                                  <m:t>′</m:t>
                                </m:r>
                              </m:sup>
                            </m:sSup>
                          </m:e>
                        </m:d>
                      </m:oMath>
                    </m:oMathPara>
                  </a14:m>
                  <a:endParaRPr lang="en-CH" sz="1400" dirty="0"/>
                </a:p>
              </p:txBody>
            </p:sp>
          </mc:Choice>
          <mc:Fallback>
            <p:sp>
              <p:nvSpPr>
                <p:cNvPr id="92" name="TextBox 91">
                  <a:extLst>
                    <a:ext uri="{FF2B5EF4-FFF2-40B4-BE49-F238E27FC236}">
                      <a16:creationId xmlns:a16="http://schemas.microsoft.com/office/drawing/2014/main" id="{7B8E2A60-61F2-EBCC-D937-494F0E6DA21D}"/>
                    </a:ext>
                  </a:extLst>
                </p:cNvPr>
                <p:cNvSpPr txBox="1">
                  <a:spLocks noRot="1" noChangeAspect="1" noMove="1" noResize="1" noEditPoints="1" noAdjustHandles="1" noChangeArrowheads="1" noChangeShapeType="1" noTextEdit="1"/>
                </p:cNvSpPr>
                <p:nvPr/>
              </p:nvSpPr>
              <p:spPr>
                <a:xfrm>
                  <a:off x="2972436" y="5224715"/>
                  <a:ext cx="994818" cy="307777"/>
                </a:xfrm>
                <a:prstGeom prst="rect">
                  <a:avLst/>
                </a:prstGeom>
                <a:blipFill>
                  <a:blip r:embed="rId10"/>
                  <a:stretch>
                    <a:fillRect b="-11538"/>
                  </a:stretch>
                </a:blipFill>
              </p:spPr>
              <p:txBody>
                <a:bodyPr/>
                <a:lstStyle/>
                <a:p>
                  <a:r>
                    <a:rPr lang="en-CH">
                      <a:noFill/>
                    </a:rPr>
                    <a:t> </a:t>
                  </a:r>
                </a:p>
              </p:txBody>
            </p:sp>
          </mc:Fallback>
        </mc:AlternateContent>
        <mc:AlternateContent xmlns:mc="http://schemas.openxmlformats.org/markup-compatibility/2006">
          <mc:Choice xmlns:a14="http://schemas.microsoft.com/office/drawing/2010/main" Requires="a14">
            <p:sp>
              <p:nvSpPr>
                <p:cNvPr id="93" name="TextBox 92">
                  <a:extLst>
                    <a:ext uri="{FF2B5EF4-FFF2-40B4-BE49-F238E27FC236}">
                      <a16:creationId xmlns:a16="http://schemas.microsoft.com/office/drawing/2014/main" id="{BFB385E9-E301-1541-5267-09AA7FAE16BC}"/>
                    </a:ext>
                  </a:extLst>
                </p:cNvPr>
                <p:cNvSpPr txBox="1"/>
                <p:nvPr/>
              </p:nvSpPr>
              <p:spPr>
                <a:xfrm>
                  <a:off x="3914397" y="5222511"/>
                  <a:ext cx="9948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𝑦</m:t>
                            </m:r>
                            <m:r>
                              <a:rPr lang="en-US" altLang="zh-CN" sz="1400" b="0" i="1" dirty="0" smtClean="0">
                                <a:solidFill>
                                  <a:schemeClr val="tx2"/>
                                </a:solidFill>
                                <a:latin typeface="Cambria Math" panose="02040503050406030204" pitchFamily="18" charset="0"/>
                              </a:rPr>
                              <m:t>,</m:t>
                            </m:r>
                            <m:sSup>
                              <m:sSupPr>
                                <m:ctrlPr>
                                  <a:rPr lang="en-US" altLang="zh-CN" sz="1400" b="0" i="1" dirty="0" smtClean="0">
                                    <a:solidFill>
                                      <a:schemeClr val="tx2"/>
                                    </a:solidFill>
                                    <a:latin typeface="Cambria Math" panose="02040503050406030204" pitchFamily="18" charset="0"/>
                                  </a:rPr>
                                </m:ctrlPr>
                              </m:sSupPr>
                              <m:e>
                                <m:r>
                                  <a:rPr lang="en-US" altLang="zh-CN" sz="1400" b="0" i="1" dirty="0" smtClean="0">
                                    <a:solidFill>
                                      <a:schemeClr val="tx2"/>
                                    </a:solidFill>
                                    <a:latin typeface="Cambria Math" panose="02040503050406030204" pitchFamily="18" charset="0"/>
                                  </a:rPr>
                                  <m:t>𝑦</m:t>
                                </m:r>
                              </m:e>
                              <m:sup>
                                <m:r>
                                  <a:rPr lang="en-US" altLang="zh-CN" sz="1400" b="0" i="1" dirty="0" smtClean="0">
                                    <a:solidFill>
                                      <a:schemeClr val="tx2"/>
                                    </a:solidFill>
                                    <a:latin typeface="Cambria Math" panose="02040503050406030204" pitchFamily="18" charset="0"/>
                                  </a:rPr>
                                  <m:t>′</m:t>
                                </m:r>
                              </m:sup>
                            </m:sSup>
                          </m:e>
                        </m:d>
                      </m:oMath>
                    </m:oMathPara>
                  </a14:m>
                  <a:endParaRPr lang="en-CH" sz="1400" dirty="0"/>
                </a:p>
              </p:txBody>
            </p:sp>
          </mc:Choice>
          <mc:Fallback>
            <p:sp>
              <p:nvSpPr>
                <p:cNvPr id="93" name="TextBox 92">
                  <a:extLst>
                    <a:ext uri="{FF2B5EF4-FFF2-40B4-BE49-F238E27FC236}">
                      <a16:creationId xmlns:a16="http://schemas.microsoft.com/office/drawing/2014/main" id="{BFB385E9-E301-1541-5267-09AA7FAE16BC}"/>
                    </a:ext>
                  </a:extLst>
                </p:cNvPr>
                <p:cNvSpPr txBox="1">
                  <a:spLocks noRot="1" noChangeAspect="1" noMove="1" noResize="1" noEditPoints="1" noAdjustHandles="1" noChangeArrowheads="1" noChangeShapeType="1" noTextEdit="1"/>
                </p:cNvSpPr>
                <p:nvPr/>
              </p:nvSpPr>
              <p:spPr>
                <a:xfrm>
                  <a:off x="3914397" y="5222511"/>
                  <a:ext cx="994818" cy="307777"/>
                </a:xfrm>
                <a:prstGeom prst="rect">
                  <a:avLst/>
                </a:prstGeom>
                <a:blipFill>
                  <a:blip r:embed="rId11"/>
                  <a:stretch>
                    <a:fillRect b="-16000"/>
                  </a:stretch>
                </a:blipFill>
              </p:spPr>
              <p:txBody>
                <a:bodyPr/>
                <a:lstStyle/>
                <a:p>
                  <a:r>
                    <a:rPr lang="en-CH">
                      <a:noFill/>
                    </a:rPr>
                    <a:t> </a:t>
                  </a:r>
                </a:p>
              </p:txBody>
            </p:sp>
          </mc:Fallback>
        </mc:AlternateContent>
        <mc:AlternateContent xmlns:mc="http://schemas.openxmlformats.org/markup-compatibility/2006">
          <mc:Choice xmlns:a14="http://schemas.microsoft.com/office/drawing/2010/main" Requires="a14">
            <p:sp>
              <p:nvSpPr>
                <p:cNvPr id="94" name="TextBox 93">
                  <a:extLst>
                    <a:ext uri="{FF2B5EF4-FFF2-40B4-BE49-F238E27FC236}">
                      <a16:creationId xmlns:a16="http://schemas.microsoft.com/office/drawing/2014/main" id="{1FB98418-56A4-7323-FDF7-66F25BD9AF6A}"/>
                    </a:ext>
                  </a:extLst>
                </p:cNvPr>
                <p:cNvSpPr txBox="1"/>
                <p:nvPr/>
              </p:nvSpPr>
              <p:spPr>
                <a:xfrm>
                  <a:off x="4909215" y="5224715"/>
                  <a:ext cx="99481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b="0" i="1" dirty="0" smtClean="0">
                            <a:solidFill>
                              <a:schemeClr val="tx2"/>
                            </a:solidFill>
                            <a:latin typeface="Cambria Math" panose="02040503050406030204" pitchFamily="18" charset="0"/>
                          </a:rPr>
                          <m:t>𝑓</m:t>
                        </m:r>
                        <m:d>
                          <m:dPr>
                            <m:ctrlPr>
                              <a:rPr lang="en-US" altLang="zh-CN" sz="1400" b="0" i="1" dirty="0" smtClean="0">
                                <a:solidFill>
                                  <a:schemeClr val="tx2"/>
                                </a:solidFill>
                                <a:latin typeface="Cambria Math" panose="02040503050406030204" pitchFamily="18" charset="0"/>
                              </a:rPr>
                            </m:ctrlPr>
                          </m:dPr>
                          <m:e>
                            <m:r>
                              <a:rPr lang="en-US" altLang="zh-CN" sz="1400" b="0" i="1" dirty="0" smtClean="0">
                                <a:solidFill>
                                  <a:schemeClr val="tx2"/>
                                </a:solidFill>
                                <a:latin typeface="Cambria Math" panose="02040503050406030204" pitchFamily="18" charset="0"/>
                              </a:rPr>
                              <m:t>𝑧</m:t>
                            </m:r>
                            <m:r>
                              <a:rPr lang="en-US" altLang="zh-CN" sz="1400" b="0" i="1" dirty="0" smtClean="0">
                                <a:solidFill>
                                  <a:schemeClr val="tx2"/>
                                </a:solidFill>
                                <a:latin typeface="Cambria Math" panose="02040503050406030204" pitchFamily="18" charset="0"/>
                              </a:rPr>
                              <m:t>,</m:t>
                            </m:r>
                            <m:r>
                              <a:rPr lang="el-GR" altLang="zh-CN" sz="1400" b="0" i="1" dirty="0" smtClean="0">
                                <a:solidFill>
                                  <a:schemeClr val="tx2"/>
                                </a:solidFill>
                                <a:latin typeface="Cambria Math" panose="02040503050406030204" pitchFamily="18" charset="0"/>
                              </a:rPr>
                              <m:t>𝛿</m:t>
                            </m:r>
                            <m:r>
                              <a:rPr lang="en-US" altLang="zh-CN" sz="1400" b="0" i="1" dirty="0" smtClean="0">
                                <a:solidFill>
                                  <a:schemeClr val="tx2"/>
                                </a:solidFill>
                                <a:latin typeface="Cambria Math" panose="02040503050406030204" pitchFamily="18" charset="0"/>
                              </a:rPr>
                              <m:t> </m:t>
                            </m:r>
                          </m:e>
                        </m:d>
                      </m:oMath>
                    </m:oMathPara>
                  </a14:m>
                  <a:endParaRPr lang="en-CH" sz="1400" dirty="0"/>
                </a:p>
              </p:txBody>
            </p:sp>
          </mc:Choice>
          <mc:Fallback>
            <p:sp>
              <p:nvSpPr>
                <p:cNvPr id="94" name="TextBox 93">
                  <a:extLst>
                    <a:ext uri="{FF2B5EF4-FFF2-40B4-BE49-F238E27FC236}">
                      <a16:creationId xmlns:a16="http://schemas.microsoft.com/office/drawing/2014/main" id="{1FB98418-56A4-7323-FDF7-66F25BD9AF6A}"/>
                    </a:ext>
                  </a:extLst>
                </p:cNvPr>
                <p:cNvSpPr txBox="1">
                  <a:spLocks noRot="1" noChangeAspect="1" noMove="1" noResize="1" noEditPoints="1" noAdjustHandles="1" noChangeArrowheads="1" noChangeShapeType="1" noTextEdit="1"/>
                </p:cNvSpPr>
                <p:nvPr/>
              </p:nvSpPr>
              <p:spPr>
                <a:xfrm>
                  <a:off x="4909215" y="5224715"/>
                  <a:ext cx="994818" cy="307777"/>
                </a:xfrm>
                <a:prstGeom prst="rect">
                  <a:avLst/>
                </a:prstGeom>
                <a:blipFill>
                  <a:blip r:embed="rId12"/>
                  <a:stretch>
                    <a:fillRect b="-11538"/>
                  </a:stretch>
                </a:blipFill>
              </p:spPr>
              <p:txBody>
                <a:bodyPr/>
                <a:lstStyle/>
                <a:p>
                  <a:r>
                    <a:rPr lang="en-CH">
                      <a:noFill/>
                    </a:rPr>
                    <a:t> </a:t>
                  </a:r>
                </a:p>
              </p:txBody>
            </p:sp>
          </mc:Fallback>
        </mc:AlternateContent>
      </p:grpSp>
      <p:sp>
        <p:nvSpPr>
          <p:cNvPr id="95" name="TextBox 94">
            <a:extLst>
              <a:ext uri="{FF2B5EF4-FFF2-40B4-BE49-F238E27FC236}">
                <a16:creationId xmlns:a16="http://schemas.microsoft.com/office/drawing/2014/main" id="{2A2E48FB-6705-34CA-8FEB-7D162127415F}"/>
              </a:ext>
            </a:extLst>
          </p:cNvPr>
          <p:cNvSpPr txBox="1"/>
          <p:nvPr/>
        </p:nvSpPr>
        <p:spPr>
          <a:xfrm>
            <a:off x="9696400" y="2882881"/>
            <a:ext cx="1806016" cy="430887"/>
          </a:xfrm>
          <a:prstGeom prst="rect">
            <a:avLst/>
          </a:prstGeom>
          <a:noFill/>
        </p:spPr>
        <p:txBody>
          <a:bodyPr wrap="square" lIns="0" tIns="0" rIns="0" bIns="0" rtlCol="0">
            <a:spAutoFit/>
          </a:bodyPr>
          <a:lstStyle/>
          <a:p>
            <a:pPr algn="l"/>
            <a:r>
              <a:rPr lang="zh-CN" altLang="en-US" sz="1400" dirty="0">
                <a:solidFill>
                  <a:schemeClr val="accent3"/>
                </a:solidFill>
              </a:rPr>
              <a:t>物理实验研究更依赖于</a:t>
            </a:r>
            <a:r>
              <a:rPr lang="en-US" altLang="zh-CN" sz="1400" dirty="0">
                <a:solidFill>
                  <a:schemeClr val="accent3"/>
                </a:solidFill>
              </a:rPr>
              <a:t>2D</a:t>
            </a:r>
            <a:r>
              <a:rPr lang="zh-CN" altLang="en-US" sz="1400" dirty="0">
                <a:solidFill>
                  <a:schemeClr val="accent3"/>
                </a:solidFill>
              </a:rPr>
              <a:t>相空间和耦合分布</a:t>
            </a:r>
            <a:endParaRPr lang="en-US" altLang="zh-CN" sz="1400" dirty="0">
              <a:solidFill>
                <a:schemeClr val="accent3"/>
              </a:solidFill>
            </a:endParaRPr>
          </a:p>
        </p:txBody>
      </p:sp>
    </p:spTree>
    <p:extLst>
      <p:ext uri="{BB962C8B-B14F-4D97-AF65-F5344CB8AC3E}">
        <p14:creationId xmlns:p14="http://schemas.microsoft.com/office/powerpoint/2010/main" val="71045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par>
                                <p:cTn id="8" presetID="9"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dissolve">
                                      <p:cBhvr>
                                        <p:cTn id="10" dur="500"/>
                                        <p:tgtEl>
                                          <p:spTgt spid="83"/>
                                        </p:tgtEl>
                                      </p:cBhvr>
                                    </p:animEffect>
                                  </p:childTnLst>
                                </p:cTn>
                              </p:par>
                              <p:par>
                                <p:cTn id="11" presetID="9"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dissolve">
                                      <p:cBhvr>
                                        <p:cTn id="13" dur="5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dissolve">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E3C11B7F-20B5-EFF1-CB5C-E2ED92C38686}"/>
                  </a:ext>
                </a:extLst>
              </p:cNvPr>
              <p:cNvSpPr>
                <a:spLocks noGrp="1"/>
              </p:cNvSpPr>
              <p:nvPr>
                <p:ph idx="1"/>
              </p:nvPr>
            </p:nvSpPr>
            <p:spPr>
              <a:xfrm>
                <a:off x="441624" y="1136531"/>
                <a:ext cx="11376024" cy="956919"/>
              </a:xfrm>
            </p:spPr>
            <p:txBody>
              <a:bodyPr/>
              <a:lstStyle/>
              <a:p>
                <a:r>
                  <a:rPr lang="zh-CN" altLang="en-US" sz="1600" b="0" dirty="0"/>
                  <a:t>束流参数：能量</a:t>
                </a:r>
                <a:r>
                  <a:rPr lang="en-US" altLang="zh-CN" sz="1600" b="0" dirty="0"/>
                  <a:t>2.5</a:t>
                </a:r>
                <a:r>
                  <a:rPr lang="zh-CN" altLang="en-US" sz="1600" b="0" dirty="0"/>
                  <a:t> </a:t>
                </a:r>
                <a:r>
                  <a:rPr lang="en-US" altLang="zh-CN" sz="1600" b="0" dirty="0"/>
                  <a:t>MeV</a:t>
                </a:r>
                <a:r>
                  <a:rPr lang="zh-CN" altLang="en-US" sz="1600" b="0" dirty="0"/>
                  <a:t>， 流强</a:t>
                </a:r>
                <a:r>
                  <a:rPr lang="en-US" altLang="zh-CN" sz="1600" b="0" dirty="0"/>
                  <a:t>~22</a:t>
                </a:r>
                <a:r>
                  <a:rPr lang="zh-CN" altLang="en-US" sz="1600" b="0" dirty="0"/>
                  <a:t> </a:t>
                </a:r>
                <a:r>
                  <a:rPr lang="en-US" altLang="zh-CN" sz="1600" b="0" dirty="0"/>
                  <a:t>mA</a:t>
                </a:r>
                <a:r>
                  <a:rPr lang="zh-CN" altLang="en-US" sz="1600" b="0" dirty="0"/>
                  <a:t>，脉宽</a:t>
                </a:r>
                <a:r>
                  <a:rPr lang="en-US" altLang="zh-CN" sz="1600" b="0" dirty="0"/>
                  <a:t>~40</a:t>
                </a:r>
                <a:r>
                  <a:rPr lang="zh-CN" altLang="en-US" sz="1600" b="0" dirty="0"/>
                  <a:t> </a:t>
                </a:r>
                <a:r>
                  <a:rPr lang="el-GR" altLang="zh-CN" sz="1600" b="0" dirty="0"/>
                  <a:t>μ</a:t>
                </a:r>
                <a:r>
                  <a:rPr lang="en-US" altLang="zh-CN" sz="1600" b="0" dirty="0"/>
                  <a:t>s</a:t>
                </a:r>
              </a:p>
              <a:p>
                <a:r>
                  <a:rPr lang="zh-CN" altLang="en-US" sz="1600" b="0" dirty="0"/>
                  <a:t>方法：传统拦截式、多级狭缝对束流相空间进行筛选</a:t>
                </a:r>
                <a:r>
                  <a:rPr lang="en-US" altLang="zh-CN" sz="1600" b="0" dirty="0"/>
                  <a:t>/</a:t>
                </a:r>
                <a:r>
                  <a:rPr lang="zh-CN" altLang="en-US" sz="1600" b="0" dirty="0"/>
                  <a:t>分割（</a:t>
                </a:r>
                <a:r>
                  <a:rPr lang="en-US" altLang="zh-CN" sz="1600" b="0" dirty="0"/>
                  <a:t>x,</a:t>
                </a:r>
                <a:r>
                  <a:rPr lang="zh-CN" altLang="en-US" sz="1600" b="0" dirty="0"/>
                  <a:t> </a:t>
                </a:r>
                <a:r>
                  <a:rPr lang="en-US" altLang="zh-CN" sz="1600" b="0" dirty="0"/>
                  <a:t>x’,</a:t>
                </a:r>
                <a:r>
                  <a:rPr lang="zh-CN" altLang="en-US" sz="1600" b="0" dirty="0"/>
                  <a:t> </a:t>
                </a:r>
                <a:r>
                  <a:rPr lang="en-US" altLang="zh-CN" sz="1600" b="0" dirty="0"/>
                  <a:t>y,</a:t>
                </a:r>
                <a:r>
                  <a:rPr lang="zh-CN" altLang="en-US" sz="1600" b="0" dirty="0"/>
                  <a:t> </a:t>
                </a:r>
                <a:r>
                  <a:rPr lang="en-US" altLang="zh-CN" sz="1600" b="0" dirty="0"/>
                  <a:t>y’,</a:t>
                </a:r>
                <a:r>
                  <a:rPr lang="zh-CN" altLang="en-US" sz="1600" b="0" dirty="0"/>
                  <a:t> </a:t>
                </a:r>
                <a:r>
                  <a:rPr lang="el-GR" altLang="zh-CN" sz="1600" b="0" dirty="0"/>
                  <a:t>δ</a:t>
                </a:r>
                <a:r>
                  <a:rPr lang="zh-CN" altLang="en-US" sz="1600" b="0" dirty="0"/>
                  <a:t>）后分立成像</a:t>
                </a:r>
                <a:endParaRPr lang="en-US" sz="1600" b="0" dirty="0"/>
              </a:p>
              <a:p>
                <a:r>
                  <a:rPr lang="zh-CN" altLang="en-US" sz="1600" b="0" dirty="0"/>
                  <a:t>结果：建立</a:t>
                </a:r>
                <a:r>
                  <a:rPr lang="en-US" altLang="zh-CN" sz="1600" b="0" dirty="0"/>
                  <a:t>6D</a:t>
                </a:r>
                <a:r>
                  <a:rPr lang="zh-CN" altLang="en-US" sz="1600" b="0" dirty="0"/>
                  <a:t>束流分布物理模型</a:t>
                </a:r>
                <a:r>
                  <a:rPr lang="zh-CN" altLang="el-GR" sz="1600" b="0" dirty="0"/>
                  <a:t>并</a:t>
                </a:r>
                <a:r>
                  <a:rPr lang="zh-CN" altLang="en-US" sz="1600" b="0" dirty="0"/>
                  <a:t>对束流动力学模拟进行</a:t>
                </a:r>
                <a:r>
                  <a:rPr lang="en-US" altLang="zh-CN" sz="1600" b="0" dirty="0"/>
                  <a:t>benchmark</a:t>
                </a:r>
                <a:r>
                  <a:rPr lang="zh-CN" altLang="en-US" sz="1600" b="0" dirty="0"/>
                  <a:t>；观测到不同维度间（</a:t>
                </a:r>
                <a14:m>
                  <m:oMath xmlns:m="http://schemas.openxmlformats.org/officeDocument/2006/math">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𝑥</m:t>
                        </m:r>
                      </m:e>
                      <m:sup>
                        <m:r>
                          <a:rPr lang="en-US" altLang="zh-CN" sz="1600" b="0" i="1" smtClean="0">
                            <a:latin typeface="Cambria Math" panose="02040503050406030204" pitchFamily="18" charset="0"/>
                          </a:rPr>
                          <m:t>′</m:t>
                        </m:r>
                      </m:sup>
                    </m:sSup>
                    <m:sSup>
                      <m:sSupPr>
                        <m:ctrlPr>
                          <a:rPr lang="en-US" altLang="zh-CN" sz="1600" b="0" i="1" smtClean="0">
                            <a:latin typeface="Cambria Math" panose="02040503050406030204" pitchFamily="18" charset="0"/>
                          </a:rPr>
                        </m:ctrlPr>
                      </m:sSupPr>
                      <m:e>
                        <m:r>
                          <a:rPr lang="el-GR" altLang="zh-CN" sz="1600" b="0" i="1" smtClean="0">
                            <a:latin typeface="Cambria Math" panose="02040503050406030204" pitchFamily="18" charset="0"/>
                          </a:rPr>
                          <m:t>/</m:t>
                        </m:r>
                        <m:r>
                          <a:rPr lang="en-US" altLang="zh-CN" sz="1600" b="0" i="1" smtClean="0">
                            <a:latin typeface="Cambria Math" panose="02040503050406030204" pitchFamily="18" charset="0"/>
                          </a:rPr>
                          <m:t>𝑦</m:t>
                        </m:r>
                      </m:e>
                      <m:sup>
                        <m:r>
                          <a:rPr lang="en-US" altLang="zh-CN" sz="1600" b="0" i="1" smtClean="0">
                            <a:latin typeface="Cambria Math" panose="02040503050406030204" pitchFamily="18" charset="0"/>
                          </a:rPr>
                          <m:t>′</m:t>
                        </m:r>
                      </m:sup>
                    </m:sSup>
                    <m:r>
                      <a:rPr lang="el-GR" altLang="zh-CN" sz="1600" b="0" i="1" smtClean="0">
                        <a:latin typeface="Cambria Math" panose="02040503050406030204" pitchFamily="18" charset="0"/>
                      </a:rPr>
                      <m:t>−</m:t>
                    </m:r>
                    <m:r>
                      <a:rPr lang="el-GR" altLang="zh-CN" sz="1600" b="0" i="1" smtClean="0">
                        <a:latin typeface="Cambria Math" panose="02040503050406030204" pitchFamily="18" charset="0"/>
                      </a:rPr>
                      <m:t>𝛿</m:t>
                    </m:r>
                  </m:oMath>
                </a14:m>
                <a:r>
                  <a:rPr lang="zh-CN" altLang="en-US" sz="1600" b="0" dirty="0"/>
                  <a:t>）的相关性</a:t>
                </a:r>
                <a:endParaRPr lang="en-US" altLang="zh-CN" sz="1600" b="0" dirty="0"/>
              </a:p>
              <a:p>
                <a:pPr marL="0" indent="0">
                  <a:buNone/>
                </a:pPr>
                <a:endParaRPr lang="en-US" altLang="zh-CN" sz="1600" b="0" dirty="0"/>
              </a:p>
            </p:txBody>
          </p:sp>
        </mc:Choice>
        <mc:Fallback>
          <p:sp>
            <p:nvSpPr>
              <p:cNvPr id="8" name="Content Placeholder 7">
                <a:extLst>
                  <a:ext uri="{FF2B5EF4-FFF2-40B4-BE49-F238E27FC236}">
                    <a16:creationId xmlns:a16="http://schemas.microsoft.com/office/drawing/2014/main" id="{E3C11B7F-20B5-EFF1-CB5C-E2ED92C38686}"/>
                  </a:ext>
                </a:extLst>
              </p:cNvPr>
              <p:cNvSpPr>
                <a:spLocks noGrp="1" noRot="1" noChangeAspect="1" noMove="1" noResize="1" noEditPoints="1" noAdjustHandles="1" noChangeArrowheads="1" noChangeShapeType="1" noTextEdit="1"/>
              </p:cNvSpPr>
              <p:nvPr>
                <p:ph idx="1"/>
              </p:nvPr>
            </p:nvSpPr>
            <p:spPr>
              <a:xfrm>
                <a:off x="441624" y="1136531"/>
                <a:ext cx="11376024" cy="956919"/>
              </a:xfrm>
              <a:blipFill>
                <a:blip r:embed="rId2"/>
                <a:stretch>
                  <a:fillRect l="-1003" t="-9211" b="-1316"/>
                </a:stretch>
              </a:blipFill>
            </p:spPr>
            <p:txBody>
              <a:bodyPr/>
              <a:lstStyle/>
              <a:p>
                <a:r>
                  <a:rPr lang="en-CH">
                    <a:noFill/>
                  </a:rPr>
                  <a:t> </a:t>
                </a:r>
              </a:p>
            </p:txBody>
          </p:sp>
        </mc:Fallback>
      </mc:AlternateContent>
      <p:sp>
        <p:nvSpPr>
          <p:cNvPr id="7" name="Title 6">
            <a:extLst>
              <a:ext uri="{FF2B5EF4-FFF2-40B4-BE49-F238E27FC236}">
                <a16:creationId xmlns:a16="http://schemas.microsoft.com/office/drawing/2014/main" id="{D2F5096A-ABD5-BA5B-AF6F-2FE784E758D7}"/>
              </a:ext>
            </a:extLst>
          </p:cNvPr>
          <p:cNvSpPr>
            <a:spLocks noGrp="1"/>
          </p:cNvSpPr>
          <p:nvPr>
            <p:ph type="title"/>
          </p:nvPr>
        </p:nvSpPr>
        <p:spPr/>
        <p:txBody>
          <a:bodyPr/>
          <a:lstStyle/>
          <a:p>
            <a:r>
              <a:rPr lang="en-US" altLang="zh-CN" dirty="0"/>
              <a:t>ORNL</a:t>
            </a:r>
            <a:r>
              <a:rPr lang="zh-CN" altLang="en-US" dirty="0"/>
              <a:t>首次束流</a:t>
            </a:r>
            <a:r>
              <a:rPr lang="en-US" altLang="zh-CN" dirty="0"/>
              <a:t>6</a:t>
            </a:r>
            <a:r>
              <a:rPr lang="zh-CN" altLang="en-US" dirty="0"/>
              <a:t>维相空间分布测量实验</a:t>
            </a:r>
            <a:endParaRPr lang="en-CH" dirty="0"/>
          </a:p>
        </p:txBody>
      </p:sp>
      <p:sp>
        <p:nvSpPr>
          <p:cNvPr id="4" name="Date Placeholder 3">
            <a:extLst>
              <a:ext uri="{FF2B5EF4-FFF2-40B4-BE49-F238E27FC236}">
                <a16:creationId xmlns:a16="http://schemas.microsoft.com/office/drawing/2014/main" id="{243C340A-0C76-0307-20E2-B3E0AB1894BC}"/>
              </a:ext>
            </a:extLst>
          </p:cNvPr>
          <p:cNvSpPr>
            <a:spLocks noGrp="1"/>
          </p:cNvSpPr>
          <p:nvPr>
            <p:ph type="dt" sz="half" idx="10"/>
          </p:nvPr>
        </p:nvSpPr>
        <p:spPr/>
        <p:txBody>
          <a:bodyPr/>
          <a:lstStyle/>
          <a:p>
            <a:fld id="{3D31D09A-560E-0A47-923E-1A7E9A7CE91F}" type="datetime1">
              <a:rPr lang="de-CH" smtClean="0"/>
              <a:t>03.01.24</a:t>
            </a:fld>
            <a:endParaRPr lang="en-US" dirty="0"/>
          </a:p>
        </p:txBody>
      </p:sp>
      <p:sp>
        <p:nvSpPr>
          <p:cNvPr id="5" name="Footer Placeholder 4">
            <a:extLst>
              <a:ext uri="{FF2B5EF4-FFF2-40B4-BE49-F238E27FC236}">
                <a16:creationId xmlns:a16="http://schemas.microsoft.com/office/drawing/2014/main" id="{D665F97A-51E3-5038-9246-33DAE8EC0459}"/>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26B22C23-1AF6-2FA5-8710-2D4570269DC5}"/>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14" name="Picture 13">
            <a:extLst>
              <a:ext uri="{FF2B5EF4-FFF2-40B4-BE49-F238E27FC236}">
                <a16:creationId xmlns:a16="http://schemas.microsoft.com/office/drawing/2014/main" id="{5029419B-42B9-A03E-60E1-F45DE4468326}"/>
              </a:ext>
            </a:extLst>
          </p:cNvPr>
          <p:cNvPicPr>
            <a:picLocks noChangeAspect="1"/>
          </p:cNvPicPr>
          <p:nvPr/>
        </p:nvPicPr>
        <p:blipFill>
          <a:blip r:embed="rId3"/>
          <a:stretch>
            <a:fillRect/>
          </a:stretch>
        </p:blipFill>
        <p:spPr>
          <a:xfrm>
            <a:off x="8901968" y="4204245"/>
            <a:ext cx="2077989" cy="1358514"/>
          </a:xfrm>
          <a:prstGeom prst="rect">
            <a:avLst/>
          </a:prstGeom>
        </p:spPr>
      </p:pic>
      <p:sp>
        <p:nvSpPr>
          <p:cNvPr id="16" name="TextBox 15">
            <a:extLst>
              <a:ext uri="{FF2B5EF4-FFF2-40B4-BE49-F238E27FC236}">
                <a16:creationId xmlns:a16="http://schemas.microsoft.com/office/drawing/2014/main" id="{EE4B2025-3F6E-5685-C207-638E9F433A54}"/>
              </a:ext>
            </a:extLst>
          </p:cNvPr>
          <p:cNvSpPr txBox="1"/>
          <p:nvPr/>
        </p:nvSpPr>
        <p:spPr>
          <a:xfrm>
            <a:off x="5592139" y="5912585"/>
            <a:ext cx="6225509" cy="246221"/>
          </a:xfrm>
          <a:prstGeom prst="rect">
            <a:avLst/>
          </a:prstGeom>
          <a:noFill/>
        </p:spPr>
        <p:txBody>
          <a:bodyPr wrap="square" lIns="0" tIns="0" rIns="0" bIns="0" rtlCol="0">
            <a:spAutoFit/>
          </a:bodyPr>
          <a:lstStyle/>
          <a:p>
            <a:pPr algn="l"/>
            <a:r>
              <a:rPr lang="en-CH" sz="1600" b="1" dirty="0">
                <a:solidFill>
                  <a:srgbClr val="C00000"/>
                </a:solidFill>
              </a:rPr>
              <a:t>高能</a:t>
            </a:r>
            <a:r>
              <a:rPr lang="en-US" sz="1600" b="1" dirty="0">
                <a:solidFill>
                  <a:srgbClr val="C00000"/>
                </a:solidFill>
              </a:rPr>
              <a:t>H</a:t>
            </a:r>
            <a:r>
              <a:rPr lang="en-US" altLang="zh-CN" sz="1600" b="1" baseline="30000" dirty="0">
                <a:solidFill>
                  <a:srgbClr val="C00000"/>
                </a:solidFill>
              </a:rPr>
              <a:t>-</a:t>
            </a:r>
            <a:r>
              <a:rPr lang="zh-CN" altLang="en-US" sz="1600" b="1" dirty="0">
                <a:solidFill>
                  <a:srgbClr val="C00000"/>
                </a:solidFill>
              </a:rPr>
              <a:t>束流能量沉积大、穿透能力强，</a:t>
            </a:r>
            <a:r>
              <a:rPr lang="en-CH" sz="1600" b="1" dirty="0">
                <a:solidFill>
                  <a:srgbClr val="C00000"/>
                </a:solidFill>
              </a:rPr>
              <a:t>如何实现其</a:t>
            </a:r>
            <a:r>
              <a:rPr lang="zh-CN" altLang="en-US" sz="1600" b="1" dirty="0">
                <a:solidFill>
                  <a:srgbClr val="C00000"/>
                </a:solidFill>
              </a:rPr>
              <a:t>多维度分布成像？</a:t>
            </a:r>
            <a:endParaRPr lang="en-CH" sz="1600" b="1" dirty="0">
              <a:solidFill>
                <a:srgbClr val="C00000"/>
              </a:solidFill>
            </a:endParaRPr>
          </a:p>
        </p:txBody>
      </p:sp>
      <p:pic>
        <p:nvPicPr>
          <p:cNvPr id="17" name="Picture 16">
            <a:extLst>
              <a:ext uri="{FF2B5EF4-FFF2-40B4-BE49-F238E27FC236}">
                <a16:creationId xmlns:a16="http://schemas.microsoft.com/office/drawing/2014/main" id="{2BE98611-22A1-B01E-9F5E-3E9CE64A7AB9}"/>
              </a:ext>
            </a:extLst>
          </p:cNvPr>
          <p:cNvPicPr>
            <a:picLocks noChangeAspect="1"/>
          </p:cNvPicPr>
          <p:nvPr/>
        </p:nvPicPr>
        <p:blipFill>
          <a:blip r:embed="rId4"/>
          <a:stretch>
            <a:fillRect/>
          </a:stretch>
        </p:blipFill>
        <p:spPr>
          <a:xfrm>
            <a:off x="6866287" y="2300007"/>
            <a:ext cx="1989535" cy="1624894"/>
          </a:xfrm>
          <a:prstGeom prst="rect">
            <a:avLst/>
          </a:prstGeom>
        </p:spPr>
      </p:pic>
      <p:pic>
        <p:nvPicPr>
          <p:cNvPr id="18" name="Picture 17">
            <a:extLst>
              <a:ext uri="{FF2B5EF4-FFF2-40B4-BE49-F238E27FC236}">
                <a16:creationId xmlns:a16="http://schemas.microsoft.com/office/drawing/2014/main" id="{68E5A494-B6FE-0793-E778-1991E0F297F0}"/>
              </a:ext>
            </a:extLst>
          </p:cNvPr>
          <p:cNvPicPr>
            <a:picLocks noChangeAspect="1"/>
          </p:cNvPicPr>
          <p:nvPr/>
        </p:nvPicPr>
        <p:blipFill>
          <a:blip r:embed="rId5"/>
          <a:stretch>
            <a:fillRect/>
          </a:stretch>
        </p:blipFill>
        <p:spPr>
          <a:xfrm>
            <a:off x="8955748" y="2290738"/>
            <a:ext cx="1989535" cy="1656859"/>
          </a:xfrm>
          <a:prstGeom prst="rect">
            <a:avLst/>
          </a:prstGeom>
        </p:spPr>
      </p:pic>
      <p:pic>
        <p:nvPicPr>
          <p:cNvPr id="19" name="Picture 18">
            <a:extLst>
              <a:ext uri="{FF2B5EF4-FFF2-40B4-BE49-F238E27FC236}">
                <a16:creationId xmlns:a16="http://schemas.microsoft.com/office/drawing/2014/main" id="{E3434370-D421-2567-84CA-068AF7FF9B01}"/>
              </a:ext>
            </a:extLst>
          </p:cNvPr>
          <p:cNvPicPr>
            <a:picLocks noChangeAspect="1"/>
          </p:cNvPicPr>
          <p:nvPr/>
        </p:nvPicPr>
        <p:blipFill>
          <a:blip r:embed="rId6"/>
          <a:stretch>
            <a:fillRect/>
          </a:stretch>
        </p:blipFill>
        <p:spPr>
          <a:xfrm>
            <a:off x="6829674" y="4141599"/>
            <a:ext cx="1989535" cy="1610329"/>
          </a:xfrm>
          <a:prstGeom prst="rect">
            <a:avLst/>
          </a:prstGeom>
        </p:spPr>
      </p:pic>
      <p:grpSp>
        <p:nvGrpSpPr>
          <p:cNvPr id="33" name="Group 32">
            <a:extLst>
              <a:ext uri="{FF2B5EF4-FFF2-40B4-BE49-F238E27FC236}">
                <a16:creationId xmlns:a16="http://schemas.microsoft.com/office/drawing/2014/main" id="{CAD16E3A-AFD2-1E3F-48B2-5A9A98595A97}"/>
              </a:ext>
            </a:extLst>
          </p:cNvPr>
          <p:cNvGrpSpPr/>
          <p:nvPr/>
        </p:nvGrpSpPr>
        <p:grpSpPr>
          <a:xfrm>
            <a:off x="1329393" y="2202833"/>
            <a:ext cx="3989605" cy="3569640"/>
            <a:chOff x="1211686" y="2809028"/>
            <a:chExt cx="3989605" cy="3569640"/>
          </a:xfrm>
        </p:grpSpPr>
        <p:pic>
          <p:nvPicPr>
            <p:cNvPr id="9" name="Picture 8">
              <a:extLst>
                <a:ext uri="{FF2B5EF4-FFF2-40B4-BE49-F238E27FC236}">
                  <a16:creationId xmlns:a16="http://schemas.microsoft.com/office/drawing/2014/main" id="{45C58C7D-C693-B606-2CDD-DAF70EB7F597}"/>
                </a:ext>
              </a:extLst>
            </p:cNvPr>
            <p:cNvPicPr>
              <a:picLocks noChangeAspect="1"/>
            </p:cNvPicPr>
            <p:nvPr/>
          </p:nvPicPr>
          <p:blipFill rotWithShape="1">
            <a:blip r:embed="rId7"/>
            <a:srcRect b="28173"/>
            <a:stretch/>
          </p:blipFill>
          <p:spPr>
            <a:xfrm>
              <a:off x="1211686" y="2809028"/>
              <a:ext cx="3978453" cy="1782651"/>
            </a:xfrm>
            <a:prstGeom prst="rect">
              <a:avLst/>
            </a:prstGeom>
          </p:spPr>
        </p:pic>
        <p:pic>
          <p:nvPicPr>
            <p:cNvPr id="20" name="Picture 19">
              <a:extLst>
                <a:ext uri="{FF2B5EF4-FFF2-40B4-BE49-F238E27FC236}">
                  <a16:creationId xmlns:a16="http://schemas.microsoft.com/office/drawing/2014/main" id="{AE2A6C45-A901-09D6-B182-87C457B22432}"/>
                </a:ext>
              </a:extLst>
            </p:cNvPr>
            <p:cNvPicPr>
              <a:picLocks noChangeAspect="1"/>
            </p:cNvPicPr>
            <p:nvPr/>
          </p:nvPicPr>
          <p:blipFill rotWithShape="1">
            <a:blip r:embed="rId8"/>
            <a:srcRect l="5913" t="22410" r="24759" b="30560"/>
            <a:stretch/>
          </p:blipFill>
          <p:spPr>
            <a:xfrm>
              <a:off x="1222838" y="4705886"/>
              <a:ext cx="3978453" cy="1672782"/>
            </a:xfrm>
            <a:prstGeom prst="rect">
              <a:avLst/>
            </a:prstGeom>
          </p:spPr>
        </p:pic>
        <p:cxnSp>
          <p:nvCxnSpPr>
            <p:cNvPr id="22" name="Straight Arrow Connector 21">
              <a:extLst>
                <a:ext uri="{FF2B5EF4-FFF2-40B4-BE49-F238E27FC236}">
                  <a16:creationId xmlns:a16="http://schemas.microsoft.com/office/drawing/2014/main" id="{85ACC4AD-079C-287B-0F7C-E322B5E940AE}"/>
                </a:ext>
              </a:extLst>
            </p:cNvPr>
            <p:cNvCxnSpPr>
              <a:cxnSpLocks/>
            </p:cNvCxnSpPr>
            <p:nvPr/>
          </p:nvCxnSpPr>
          <p:spPr>
            <a:xfrm>
              <a:off x="2351584" y="3700353"/>
              <a:ext cx="360040" cy="22489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F537DA-366A-9205-E241-771A619D481D}"/>
                </a:ext>
              </a:extLst>
            </p:cNvPr>
            <p:cNvCxnSpPr>
              <a:cxnSpLocks/>
            </p:cNvCxnSpPr>
            <p:nvPr/>
          </p:nvCxnSpPr>
          <p:spPr>
            <a:xfrm>
              <a:off x="2351584" y="3700353"/>
              <a:ext cx="1419277" cy="21769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FAC7843-08EC-70B0-AD89-99E530732732}"/>
                </a:ext>
              </a:extLst>
            </p:cNvPr>
            <p:cNvSpPr/>
            <p:nvPr/>
          </p:nvSpPr>
          <p:spPr>
            <a:xfrm>
              <a:off x="3972920" y="3324630"/>
              <a:ext cx="896164" cy="1267049"/>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2"/>
                </a:solidFill>
              </a:endParaRPr>
            </a:p>
          </p:txBody>
        </p:sp>
        <p:cxnSp>
          <p:nvCxnSpPr>
            <p:cNvPr id="28" name="Straight Arrow Connector 27">
              <a:extLst>
                <a:ext uri="{FF2B5EF4-FFF2-40B4-BE49-F238E27FC236}">
                  <a16:creationId xmlns:a16="http://schemas.microsoft.com/office/drawing/2014/main" id="{C5DE5622-B73F-33ED-2BF0-D2C5509BD460}"/>
                </a:ext>
              </a:extLst>
            </p:cNvPr>
            <p:cNvCxnSpPr>
              <a:cxnSpLocks/>
              <a:stCxn id="27" idx="4"/>
            </p:cNvCxnSpPr>
            <p:nvPr/>
          </p:nvCxnSpPr>
          <p:spPr>
            <a:xfrm>
              <a:off x="4421002" y="4591679"/>
              <a:ext cx="359739" cy="1285593"/>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DE61A826-94A4-170C-50E1-B9450B78F3C0}"/>
              </a:ext>
            </a:extLst>
          </p:cNvPr>
          <p:cNvSpPr txBox="1"/>
          <p:nvPr/>
        </p:nvSpPr>
        <p:spPr>
          <a:xfrm>
            <a:off x="7424354" y="2100084"/>
            <a:ext cx="936104" cy="215444"/>
          </a:xfrm>
          <a:prstGeom prst="rect">
            <a:avLst/>
          </a:prstGeom>
          <a:noFill/>
        </p:spPr>
        <p:txBody>
          <a:bodyPr wrap="square" lIns="0" tIns="0" rIns="0" bIns="0" rtlCol="0">
            <a:spAutoFit/>
          </a:bodyPr>
          <a:lstStyle/>
          <a:p>
            <a:pPr algn="ctr"/>
            <a:r>
              <a:rPr lang="en-US" altLang="zh-CN" sz="1400" dirty="0"/>
              <a:t>x-x’</a:t>
            </a:r>
            <a:r>
              <a:rPr lang="zh-CN" altLang="en-US" sz="1400" dirty="0"/>
              <a:t>相空间</a:t>
            </a:r>
            <a:endParaRPr lang="en-CH" sz="1400" dirty="0"/>
          </a:p>
        </p:txBody>
      </p:sp>
      <p:sp>
        <p:nvSpPr>
          <p:cNvPr id="35" name="TextBox 34">
            <a:extLst>
              <a:ext uri="{FF2B5EF4-FFF2-40B4-BE49-F238E27FC236}">
                <a16:creationId xmlns:a16="http://schemas.microsoft.com/office/drawing/2014/main" id="{1EDF71EE-F23C-5972-0658-601BF5412072}"/>
              </a:ext>
            </a:extLst>
          </p:cNvPr>
          <p:cNvSpPr txBox="1"/>
          <p:nvPr/>
        </p:nvSpPr>
        <p:spPr>
          <a:xfrm>
            <a:off x="9531074" y="2086207"/>
            <a:ext cx="936104" cy="215444"/>
          </a:xfrm>
          <a:prstGeom prst="rect">
            <a:avLst/>
          </a:prstGeom>
          <a:noFill/>
        </p:spPr>
        <p:txBody>
          <a:bodyPr wrap="square" lIns="0" tIns="0" rIns="0" bIns="0" rtlCol="0">
            <a:spAutoFit/>
          </a:bodyPr>
          <a:lstStyle/>
          <a:p>
            <a:pPr algn="ctr"/>
            <a:r>
              <a:rPr lang="en-US" altLang="zh-CN" sz="1400" dirty="0"/>
              <a:t>y-y’</a:t>
            </a:r>
            <a:r>
              <a:rPr lang="zh-CN" altLang="en-US" sz="1400" dirty="0"/>
              <a:t>相空间</a:t>
            </a:r>
            <a:endParaRPr lang="en-CH" sz="1400" dirty="0"/>
          </a:p>
        </p:txBody>
      </p:sp>
      <p:sp>
        <p:nvSpPr>
          <p:cNvPr id="36" name="TextBox 35">
            <a:extLst>
              <a:ext uri="{FF2B5EF4-FFF2-40B4-BE49-F238E27FC236}">
                <a16:creationId xmlns:a16="http://schemas.microsoft.com/office/drawing/2014/main" id="{D9A8D0B7-D4A5-3069-A8E0-ECFA5F297EF7}"/>
              </a:ext>
            </a:extLst>
          </p:cNvPr>
          <p:cNvSpPr txBox="1"/>
          <p:nvPr/>
        </p:nvSpPr>
        <p:spPr>
          <a:xfrm>
            <a:off x="7356389" y="3974934"/>
            <a:ext cx="936104" cy="215444"/>
          </a:xfrm>
          <a:prstGeom prst="rect">
            <a:avLst/>
          </a:prstGeom>
          <a:noFill/>
        </p:spPr>
        <p:txBody>
          <a:bodyPr wrap="square" lIns="0" tIns="0" rIns="0" bIns="0" rtlCol="0">
            <a:spAutoFit/>
          </a:bodyPr>
          <a:lstStyle/>
          <a:p>
            <a:pPr algn="ctr"/>
            <a:r>
              <a:rPr lang="en-US" altLang="zh-CN" sz="1400" dirty="0"/>
              <a:t>z-</a:t>
            </a:r>
            <a:r>
              <a:rPr lang="el-GR" altLang="zh-CN" sz="1400" dirty="0"/>
              <a:t>δ</a:t>
            </a:r>
            <a:r>
              <a:rPr lang="zh-CN" altLang="en-US" sz="1400" dirty="0"/>
              <a:t>相空间</a:t>
            </a:r>
            <a:endParaRPr lang="en-CH" sz="1400" dirty="0"/>
          </a:p>
        </p:txBody>
      </p:sp>
      <p:sp>
        <p:nvSpPr>
          <p:cNvPr id="37" name="TextBox 36">
            <a:extLst>
              <a:ext uri="{FF2B5EF4-FFF2-40B4-BE49-F238E27FC236}">
                <a16:creationId xmlns:a16="http://schemas.microsoft.com/office/drawing/2014/main" id="{BEC2DE2E-BB1F-CFB3-1663-4DC825B22383}"/>
              </a:ext>
            </a:extLst>
          </p:cNvPr>
          <p:cNvSpPr txBox="1"/>
          <p:nvPr/>
        </p:nvSpPr>
        <p:spPr>
          <a:xfrm>
            <a:off x="9122179" y="3993680"/>
            <a:ext cx="1760204" cy="215444"/>
          </a:xfrm>
          <a:prstGeom prst="rect">
            <a:avLst/>
          </a:prstGeom>
          <a:noFill/>
        </p:spPr>
        <p:txBody>
          <a:bodyPr wrap="square" lIns="0" tIns="0" rIns="0" bIns="0" rtlCol="0">
            <a:spAutoFit/>
          </a:bodyPr>
          <a:lstStyle/>
          <a:p>
            <a:pPr algn="ctr"/>
            <a:r>
              <a:rPr lang="en-US" altLang="zh-CN" sz="1400" dirty="0"/>
              <a:t>x’-</a:t>
            </a:r>
            <a:r>
              <a:rPr lang="el-GR" altLang="zh-CN" sz="1400" dirty="0"/>
              <a:t>δ</a:t>
            </a:r>
            <a:r>
              <a:rPr lang="zh-CN" altLang="en-US" sz="1400" dirty="0"/>
              <a:t>耦合（集团效应）</a:t>
            </a:r>
            <a:endParaRPr lang="en-CH" sz="1400" dirty="0"/>
          </a:p>
        </p:txBody>
      </p:sp>
      <p:sp>
        <p:nvSpPr>
          <p:cNvPr id="38" name="TextBox 37">
            <a:extLst>
              <a:ext uri="{FF2B5EF4-FFF2-40B4-BE49-F238E27FC236}">
                <a16:creationId xmlns:a16="http://schemas.microsoft.com/office/drawing/2014/main" id="{10A81F1E-1768-9208-C931-1B83E8442649}"/>
              </a:ext>
            </a:extLst>
          </p:cNvPr>
          <p:cNvSpPr txBox="1"/>
          <p:nvPr/>
        </p:nvSpPr>
        <p:spPr>
          <a:xfrm>
            <a:off x="573836" y="5977780"/>
            <a:ext cx="4734010" cy="461665"/>
          </a:xfrm>
          <a:prstGeom prst="rect">
            <a:avLst/>
          </a:prstGeom>
          <a:noFill/>
        </p:spPr>
        <p:txBody>
          <a:bodyPr wrap="square">
            <a:spAutoFit/>
          </a:bodyPr>
          <a:lstStyle/>
          <a:p>
            <a:pPr algn="l"/>
            <a:r>
              <a:rPr lang="en-US" altLang="zh-CN" sz="1200" dirty="0"/>
              <a:t>[1]</a:t>
            </a:r>
            <a:r>
              <a:rPr lang="zh-CN" altLang="en-US" sz="1200" dirty="0"/>
              <a:t> </a:t>
            </a:r>
            <a:r>
              <a:rPr lang="en-US" altLang="zh-CN" sz="1200" dirty="0"/>
              <a:t>B</a:t>
            </a:r>
            <a:r>
              <a:rPr lang="el-GR" altLang="zh-CN" sz="1200" dirty="0"/>
              <a:t>. </a:t>
            </a:r>
            <a:r>
              <a:rPr lang="en-US" altLang="zh-CN" sz="1200" dirty="0"/>
              <a:t>Cathey</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PRL</a:t>
            </a:r>
            <a:r>
              <a:rPr lang="zh-CN" altLang="en-US" sz="1200" dirty="0"/>
              <a:t> </a:t>
            </a:r>
            <a:r>
              <a:rPr lang="en-US" altLang="zh-CN" sz="1200" dirty="0"/>
              <a:t>(2018).</a:t>
            </a:r>
            <a:r>
              <a:rPr lang="zh-CN" altLang="en-US" sz="1200" dirty="0"/>
              <a:t> </a:t>
            </a:r>
            <a:r>
              <a:rPr lang="en-US" altLang="zh-CN" sz="1200" dirty="0"/>
              <a:t>K.</a:t>
            </a:r>
            <a:r>
              <a:rPr lang="zh-CN" altLang="en-US" sz="1200" dirty="0"/>
              <a:t> </a:t>
            </a:r>
            <a:r>
              <a:rPr lang="en-US" altLang="zh-CN" sz="1200" dirty="0" err="1"/>
              <a:t>Ruisard</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PRAB</a:t>
            </a:r>
            <a:r>
              <a:rPr lang="zh-CN" altLang="en-US" sz="1200" dirty="0"/>
              <a:t> </a:t>
            </a:r>
            <a:r>
              <a:rPr lang="en-US" altLang="zh-CN" sz="1200" dirty="0"/>
              <a:t>(2020).</a:t>
            </a:r>
            <a:r>
              <a:rPr lang="zh-CN" altLang="en-US" sz="1200" dirty="0"/>
              <a:t> </a:t>
            </a:r>
            <a:endParaRPr lang="en-US" altLang="zh-CN" sz="1200" dirty="0"/>
          </a:p>
          <a:p>
            <a:pPr algn="l"/>
            <a:r>
              <a:rPr lang="en-US" altLang="zh-CN" sz="1200" dirty="0"/>
              <a:t>[2]</a:t>
            </a:r>
            <a:r>
              <a:rPr lang="zh-CN" altLang="en-US" sz="1200" dirty="0"/>
              <a:t> </a:t>
            </a:r>
            <a:r>
              <a:rPr lang="en-US" altLang="zh-CN" sz="1200" dirty="0"/>
              <a:t>A.</a:t>
            </a:r>
            <a:r>
              <a:rPr lang="zh-CN" altLang="en-US" sz="1200" dirty="0"/>
              <a:t> </a:t>
            </a:r>
            <a:r>
              <a:rPr lang="en-US" altLang="zh-CN" sz="1200" dirty="0" err="1"/>
              <a:t>Aleksandrov</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NIMA</a:t>
            </a:r>
            <a:r>
              <a:rPr lang="zh-CN" altLang="en-US" sz="1200" dirty="0"/>
              <a:t> </a:t>
            </a:r>
            <a:r>
              <a:rPr lang="en-US" altLang="zh-CN" sz="1200" dirty="0"/>
              <a:t>(2021)</a:t>
            </a:r>
          </a:p>
        </p:txBody>
      </p:sp>
    </p:spTree>
    <p:extLst>
      <p:ext uri="{BB962C8B-B14F-4D97-AF65-F5344CB8AC3E}">
        <p14:creationId xmlns:p14="http://schemas.microsoft.com/office/powerpoint/2010/main" val="248044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699B80D0-0AB7-96CA-8C83-7BDEADA8B91B}"/>
                  </a:ext>
                </a:extLst>
              </p:cNvPr>
              <p:cNvSpPr txBox="1"/>
              <p:nvPr/>
            </p:nvSpPr>
            <p:spPr>
              <a:xfrm>
                <a:off x="8126049" y="3965525"/>
                <a:ext cx="3735851" cy="430887"/>
              </a:xfrm>
              <a:prstGeom prst="rect">
                <a:avLst/>
              </a:prstGeom>
              <a:noFill/>
            </p:spPr>
            <p:txBody>
              <a:bodyPr wrap="square" lIns="0" tIns="0" rIns="0" bIns="0" rtlCol="0">
                <a:spAutoFit/>
              </a:bodyPr>
              <a:lstStyle/>
              <a:p>
                <a:pPr algn="l"/>
                <a:r>
                  <a:rPr lang="en-CH" sz="1400" dirty="0">
                    <a:solidFill>
                      <a:schemeClr val="tx2"/>
                    </a:solidFill>
                  </a:rPr>
                  <a:t>F</a:t>
                </a:r>
                <a:r>
                  <a:rPr lang="en-US" altLang="zh-CN" sz="1400" dirty="0" err="1">
                    <a:solidFill>
                      <a:schemeClr val="tx2"/>
                    </a:solidFill>
                  </a:rPr>
                  <a:t>eshbach</a:t>
                </a:r>
                <a:r>
                  <a:rPr lang="zh-CN" altLang="en-US" sz="1400" dirty="0">
                    <a:solidFill>
                      <a:schemeClr val="tx2"/>
                    </a:solidFill>
                  </a:rPr>
                  <a:t>共振：</a:t>
                </a:r>
                <a14:m>
                  <m:oMath xmlns:m="http://schemas.openxmlformats.org/officeDocument/2006/math">
                    <m:sSup>
                      <m:sSupPr>
                        <m:ctrlPr>
                          <a:rPr lang="en-US" altLang="zh-CN" sz="1400" b="0" i="1" smtClean="0">
                            <a:solidFill>
                              <a:schemeClr val="tx2"/>
                            </a:solidFill>
                            <a:latin typeface="Cambria Math" panose="02040503050406030204" pitchFamily="18" charset="0"/>
                          </a:rPr>
                        </m:ctrlPr>
                      </m:sSupPr>
                      <m:e>
                        <m:r>
                          <m:rPr>
                            <m:sty m:val="p"/>
                          </m:rPr>
                          <a:rPr lang="en-US" altLang="zh-CN" sz="1400" b="0" i="0" smtClean="0">
                            <a:solidFill>
                              <a:schemeClr val="tx2"/>
                            </a:solidFill>
                            <a:latin typeface="Cambria Math" panose="02040503050406030204" pitchFamily="18" charset="0"/>
                          </a:rPr>
                          <m:t>H</m:t>
                        </m:r>
                      </m:e>
                      <m:sup>
                        <m:r>
                          <a:rPr lang="en-US" altLang="zh-CN" sz="1400" b="0" i="1" smtClean="0">
                            <a:solidFill>
                              <a:schemeClr val="tx2"/>
                            </a:solidFill>
                            <a:latin typeface="Cambria Math" panose="02040503050406030204" pitchFamily="18" charset="0"/>
                          </a:rPr>
                          <m:t>−</m:t>
                        </m:r>
                      </m:sup>
                    </m:sSup>
                    <m:r>
                      <a:rPr lang="en-US" altLang="zh-CN" sz="1400" b="0" i="1" smtClean="0">
                        <a:solidFill>
                          <a:schemeClr val="tx2"/>
                        </a:solidFill>
                        <a:latin typeface="Cambria Math" panose="02040503050406030204" pitchFamily="18" charset="0"/>
                      </a:rPr>
                      <m:t>+ℏ</m:t>
                    </m:r>
                    <m:r>
                      <m:rPr>
                        <m:sty m:val="p"/>
                      </m:rPr>
                      <a:rPr lang="en-US" altLang="zh-CN" sz="1400" b="0" i="1" smtClean="0">
                        <a:solidFill>
                          <a:schemeClr val="tx2"/>
                        </a:solidFill>
                        <a:latin typeface="Cambria Math" panose="02040503050406030204" pitchFamily="18" charset="0"/>
                      </a:rPr>
                      <m:t>ν</m:t>
                    </m:r>
                    <m:r>
                      <a:rPr lang="en-US" altLang="zh-CN" sz="1400" b="0" i="1" smtClean="0">
                        <a:solidFill>
                          <a:schemeClr val="tx2"/>
                        </a:solidFill>
                        <a:latin typeface="Cambria Math" panose="02040503050406030204" pitchFamily="18" charset="0"/>
                      </a:rPr>
                      <m:t>→</m:t>
                    </m:r>
                    <m:sSup>
                      <m:sSupPr>
                        <m:ctrlPr>
                          <a:rPr lang="en-US" altLang="zh-CN" sz="1400" b="0" i="1" smtClean="0">
                            <a:solidFill>
                              <a:schemeClr val="tx2"/>
                            </a:solidFill>
                            <a:latin typeface="Cambria Math" panose="02040503050406030204" pitchFamily="18" charset="0"/>
                          </a:rPr>
                        </m:ctrlPr>
                      </m:sSupPr>
                      <m:e>
                        <m:r>
                          <m:rPr>
                            <m:sty m:val="p"/>
                          </m:rPr>
                          <a:rPr lang="en-US" altLang="zh-CN" sz="1400" b="0" i="0" smtClean="0">
                            <a:solidFill>
                              <a:schemeClr val="tx2"/>
                            </a:solidFill>
                            <a:latin typeface="Cambria Math" panose="02040503050406030204" pitchFamily="18" charset="0"/>
                          </a:rPr>
                          <m:t>H</m:t>
                        </m:r>
                      </m:e>
                      <m:sup>
                        <m:r>
                          <a:rPr lang="en-US" altLang="zh-CN" sz="1400" b="0" i="1" smtClean="0">
                            <a:solidFill>
                              <a:schemeClr val="tx2"/>
                            </a:solidFill>
                            <a:latin typeface="Cambria Math" panose="02040503050406030204" pitchFamily="18" charset="0"/>
                          </a:rPr>
                          <m:t>0</m:t>
                        </m:r>
                        <m:r>
                          <a:rPr lang="zh-CN" altLang="en-US" sz="1400" b="0" i="1" smtClean="0">
                            <a:solidFill>
                              <a:schemeClr val="tx2"/>
                            </a:solidFill>
                            <a:latin typeface="Cambria Math" panose="02040503050406030204" pitchFamily="18" charset="0"/>
                          </a:rPr>
                          <m:t>∗</m:t>
                        </m:r>
                      </m:sup>
                    </m:sSup>
                    <m:d>
                      <m:dPr>
                        <m:ctrlPr>
                          <a:rPr lang="en-US" altLang="zh-CN" sz="1400" b="0" i="1" smtClean="0">
                            <a:solidFill>
                              <a:schemeClr val="tx2"/>
                            </a:solidFill>
                            <a:latin typeface="Cambria Math" panose="02040503050406030204" pitchFamily="18" charset="0"/>
                          </a:rPr>
                        </m:ctrlPr>
                      </m:dPr>
                      <m:e>
                        <m:r>
                          <a:rPr lang="en-US" altLang="zh-CN" sz="1400" b="0" i="1" smtClean="0">
                            <a:solidFill>
                              <a:schemeClr val="tx2"/>
                            </a:solidFill>
                            <a:latin typeface="Cambria Math" panose="02040503050406030204" pitchFamily="18" charset="0"/>
                          </a:rPr>
                          <m:t>𝑛</m:t>
                        </m:r>
                        <m:r>
                          <a:rPr lang="en-US" altLang="zh-CN" sz="1400" b="0" i="1" smtClean="0">
                            <a:solidFill>
                              <a:schemeClr val="tx2"/>
                            </a:solidFill>
                            <a:latin typeface="Cambria Math" panose="02040503050406030204" pitchFamily="18" charset="0"/>
                          </a:rPr>
                          <m:t>≥2</m:t>
                        </m:r>
                      </m:e>
                    </m:d>
                    <m:r>
                      <a:rPr lang="en-US" altLang="zh-CN" sz="1400" b="0" i="1" smtClean="0">
                        <a:solidFill>
                          <a:schemeClr val="tx2"/>
                        </a:solidFill>
                        <a:latin typeface="Cambria Math" panose="02040503050406030204" pitchFamily="18" charset="0"/>
                      </a:rPr>
                      <m:t>+</m:t>
                    </m:r>
                    <m:sSup>
                      <m:sSupPr>
                        <m:ctrlPr>
                          <a:rPr lang="en-US" altLang="zh-CN" sz="1400" b="0" i="1" smtClean="0">
                            <a:solidFill>
                              <a:schemeClr val="tx2"/>
                            </a:solidFill>
                            <a:latin typeface="Cambria Math" panose="02040503050406030204" pitchFamily="18" charset="0"/>
                          </a:rPr>
                        </m:ctrlPr>
                      </m:sSupPr>
                      <m:e>
                        <m:r>
                          <a:rPr lang="en-US" altLang="zh-CN" sz="1400" b="0" i="1" smtClean="0">
                            <a:solidFill>
                              <a:schemeClr val="tx2"/>
                            </a:solidFill>
                            <a:latin typeface="Cambria Math" panose="02040503050406030204" pitchFamily="18" charset="0"/>
                          </a:rPr>
                          <m:t>𝑒</m:t>
                        </m:r>
                      </m:e>
                      <m:sup>
                        <m:r>
                          <a:rPr lang="en-US" altLang="zh-CN" sz="1400" b="0" i="1" smtClean="0">
                            <a:solidFill>
                              <a:schemeClr val="tx2"/>
                            </a:solidFill>
                            <a:latin typeface="Cambria Math" panose="02040503050406030204" pitchFamily="18" charset="0"/>
                          </a:rPr>
                          <m:t>−</m:t>
                        </m:r>
                      </m:sup>
                    </m:sSup>
                  </m:oMath>
                </a14:m>
                <a:endParaRPr lang="en-US" altLang="zh-CN" sz="1400" dirty="0">
                  <a:solidFill>
                    <a:schemeClr val="tx2"/>
                  </a:solidFill>
                </a:endParaRPr>
              </a:p>
              <a:p>
                <a:pPr marL="285750" indent="-285750" algn="l">
                  <a:buFont typeface="Wingdings" pitchFamily="2" charset="2"/>
                  <a:buChar char="§"/>
                </a:pPr>
                <a:r>
                  <a:rPr lang="zh-CN" altLang="en-US" sz="1400" dirty="0">
                    <a:solidFill>
                      <a:schemeClr val="tx2"/>
                    </a:solidFill>
                  </a:rPr>
                  <a:t>需要</a:t>
                </a:r>
                <a:r>
                  <a:rPr lang="en-US" altLang="zh-CN" sz="1400" dirty="0">
                    <a:solidFill>
                      <a:schemeClr val="tx2"/>
                    </a:solidFill>
                  </a:rPr>
                  <a:t>UV-laser</a:t>
                </a:r>
                <a:r>
                  <a:rPr lang="zh-CN" altLang="en-US" sz="1400" dirty="0">
                    <a:solidFill>
                      <a:schemeClr val="tx2"/>
                    </a:solidFill>
                  </a:rPr>
                  <a:t>激励（</a:t>
                </a:r>
                <a:r>
                  <a:rPr lang="en-US" altLang="zh-CN" sz="1400" dirty="0">
                    <a:solidFill>
                      <a:schemeClr val="tx2"/>
                    </a:solidFill>
                  </a:rPr>
                  <a:t>0.1~1</a:t>
                </a:r>
                <a:r>
                  <a:rPr lang="zh-CN" altLang="en-US" sz="1400" dirty="0">
                    <a:solidFill>
                      <a:schemeClr val="tx2"/>
                    </a:solidFill>
                  </a:rPr>
                  <a:t> </a:t>
                </a:r>
                <a:r>
                  <a:rPr lang="en-US" altLang="zh-CN" sz="1400" dirty="0">
                    <a:solidFill>
                      <a:schemeClr val="tx2"/>
                    </a:solidFill>
                  </a:rPr>
                  <a:t>GeV</a:t>
                </a:r>
                <a:r>
                  <a:rPr lang="zh-CN" altLang="en-US" sz="1400" dirty="0">
                    <a:solidFill>
                      <a:schemeClr val="tx2"/>
                    </a:solidFill>
                  </a:rPr>
                  <a:t>）</a:t>
                </a:r>
                <a:endParaRPr lang="en-CH" sz="1400" dirty="0">
                  <a:solidFill>
                    <a:schemeClr val="tx2"/>
                  </a:solidFill>
                </a:endParaRPr>
              </a:p>
            </p:txBody>
          </p:sp>
        </mc:Choice>
        <mc:Fallback>
          <p:sp>
            <p:nvSpPr>
              <p:cNvPr id="36" name="TextBox 35">
                <a:extLst>
                  <a:ext uri="{FF2B5EF4-FFF2-40B4-BE49-F238E27FC236}">
                    <a16:creationId xmlns:a16="http://schemas.microsoft.com/office/drawing/2014/main" id="{699B80D0-0AB7-96CA-8C83-7BDEADA8B91B}"/>
                  </a:ext>
                </a:extLst>
              </p:cNvPr>
              <p:cNvSpPr txBox="1">
                <a:spLocks noRot="1" noChangeAspect="1" noMove="1" noResize="1" noEditPoints="1" noAdjustHandles="1" noChangeArrowheads="1" noChangeShapeType="1" noTextEdit="1"/>
              </p:cNvSpPr>
              <p:nvPr/>
            </p:nvSpPr>
            <p:spPr>
              <a:xfrm>
                <a:off x="8126049" y="3965525"/>
                <a:ext cx="3735851" cy="430887"/>
              </a:xfrm>
              <a:prstGeom prst="rect">
                <a:avLst/>
              </a:prstGeom>
              <a:blipFill>
                <a:blip r:embed="rId3"/>
                <a:stretch>
                  <a:fillRect l="-2703" t="-14286" b="-20000"/>
                </a:stretch>
              </a:blipFill>
            </p:spPr>
            <p:txBody>
              <a:bodyPr/>
              <a:lstStyle/>
              <a:p>
                <a:r>
                  <a:rPr lang="en-CH">
                    <a:noFill/>
                  </a:rPr>
                  <a:t> </a:t>
                </a:r>
              </a:p>
            </p:txBody>
          </p:sp>
        </mc:Fallback>
      </mc:AlternateContent>
      <p:sp>
        <p:nvSpPr>
          <p:cNvPr id="2" name="Content Placeholder 1">
            <a:extLst>
              <a:ext uri="{FF2B5EF4-FFF2-40B4-BE49-F238E27FC236}">
                <a16:creationId xmlns:a16="http://schemas.microsoft.com/office/drawing/2014/main" id="{EB65D8E3-79BD-1CA1-30B1-6CB33248823F}"/>
              </a:ext>
            </a:extLst>
          </p:cNvPr>
          <p:cNvSpPr>
            <a:spLocks noGrp="1"/>
          </p:cNvSpPr>
          <p:nvPr>
            <p:ph idx="1"/>
          </p:nvPr>
        </p:nvSpPr>
        <p:spPr>
          <a:xfrm>
            <a:off x="412356" y="1191927"/>
            <a:ext cx="11016603" cy="1089866"/>
          </a:xfrm>
        </p:spPr>
        <p:txBody>
          <a:bodyPr/>
          <a:lstStyle/>
          <a:p>
            <a:r>
              <a:rPr lang="en-CH" sz="1600" b="0" dirty="0"/>
              <a:t>主束流直接测量</a:t>
            </a:r>
            <a:r>
              <a:rPr lang="zh-CN" altLang="en-US" sz="1600" b="0" dirty="0"/>
              <a:t>（拦截） </a:t>
            </a:r>
            <a:r>
              <a:rPr lang="en-US" altLang="zh-CN" sz="1600" b="0" dirty="0"/>
              <a:t>vs</a:t>
            </a:r>
            <a:r>
              <a:rPr lang="zh-CN" altLang="en-US" sz="1600" b="0" dirty="0"/>
              <a:t> </a:t>
            </a:r>
            <a:r>
              <a:rPr lang="en-CH" sz="1600" b="0" dirty="0"/>
              <a:t>次级粒子测量</a:t>
            </a:r>
            <a:r>
              <a:rPr lang="zh-CN" altLang="en-US" sz="1600" b="0" dirty="0"/>
              <a:t>（拦截</a:t>
            </a:r>
            <a:r>
              <a:rPr lang="en-US" altLang="zh-CN" sz="1600" b="0" dirty="0"/>
              <a:t>/</a:t>
            </a:r>
            <a:r>
              <a:rPr lang="zh-CN" altLang="en-US" sz="1600" b="0" dirty="0"/>
              <a:t>非拦截）</a:t>
            </a:r>
            <a:r>
              <a:rPr lang="en-US" altLang="zh-CN" sz="1600" b="0" dirty="0">
                <a:sym typeface="Wingdings" pitchFamily="2" charset="2"/>
              </a:rPr>
              <a:t>=&gt;</a:t>
            </a:r>
            <a:r>
              <a:rPr lang="zh-CN" altLang="en-US" sz="1600" b="0" dirty="0">
                <a:sym typeface="Wingdings" pitchFamily="2" charset="2"/>
              </a:rPr>
              <a:t> 基于激光剥离的测量方法</a:t>
            </a:r>
            <a:endParaRPr lang="en-US" altLang="zh-CN" sz="1600" b="0" dirty="0">
              <a:sym typeface="Wingdings" pitchFamily="2" charset="2"/>
            </a:endParaRPr>
          </a:p>
          <a:p>
            <a:r>
              <a:rPr lang="en-US" altLang="zh-CN" sz="1600" b="0" dirty="0">
                <a:sym typeface="Wingdings" pitchFamily="2" charset="2"/>
              </a:rPr>
              <a:t>1939</a:t>
            </a:r>
            <a:r>
              <a:rPr lang="zh-CN" altLang="en-US" sz="1600" b="0" dirty="0">
                <a:sym typeface="Wingdings" pitchFamily="2" charset="2"/>
              </a:rPr>
              <a:t>年</a:t>
            </a:r>
            <a:r>
              <a:rPr lang="en-US" altLang="zh-CN" sz="1600" b="0" dirty="0">
                <a:sym typeface="Wingdings" pitchFamily="2" charset="2"/>
              </a:rPr>
              <a:t>R.</a:t>
            </a:r>
            <a:r>
              <a:rPr lang="zh-CN" altLang="en-US" sz="1600" b="0" dirty="0">
                <a:sym typeface="Wingdings" pitchFamily="2" charset="2"/>
              </a:rPr>
              <a:t> </a:t>
            </a:r>
            <a:r>
              <a:rPr lang="en-US" altLang="zh-CN" sz="1600" b="0" dirty="0" err="1">
                <a:sym typeface="Wingdings" pitchFamily="2" charset="2"/>
              </a:rPr>
              <a:t>Wildt</a:t>
            </a:r>
            <a:r>
              <a:rPr lang="zh-CN" altLang="en-US" sz="1600" b="0" dirty="0">
                <a:sym typeface="Wingdings" pitchFamily="2" charset="2"/>
              </a:rPr>
              <a:t>提出光剥离</a:t>
            </a:r>
            <a:r>
              <a:rPr lang="en-US" altLang="zh-CN" sz="1600" b="0" dirty="0">
                <a:sym typeface="Wingdings" pitchFamily="2" charset="2"/>
              </a:rPr>
              <a:t>H</a:t>
            </a:r>
            <a:r>
              <a:rPr lang="en-US" altLang="zh-CN" sz="1600" b="0" baseline="30000" dirty="0">
                <a:sym typeface="Wingdings" pitchFamily="2" charset="2"/>
              </a:rPr>
              <a:t>-</a:t>
            </a:r>
            <a:r>
              <a:rPr lang="zh-CN" altLang="en-US" sz="1600" b="0" dirty="0">
                <a:sym typeface="Wingdings" pitchFamily="2" charset="2"/>
              </a:rPr>
              <a:t>效应（解释</a:t>
            </a:r>
            <a:r>
              <a:rPr lang="en-US" altLang="zh-CN" sz="1600" b="0" dirty="0">
                <a:sym typeface="Wingdings" pitchFamily="2" charset="2"/>
              </a:rPr>
              <a:t>0.75-4</a:t>
            </a:r>
            <a:r>
              <a:rPr lang="zh-CN" altLang="en-US" sz="1600" b="0" dirty="0">
                <a:sym typeface="Wingdings" pitchFamily="2" charset="2"/>
              </a:rPr>
              <a:t> </a:t>
            </a:r>
            <a:r>
              <a:rPr lang="en-US" altLang="zh-CN" sz="1600" b="0" dirty="0">
                <a:sym typeface="Wingdings" pitchFamily="2" charset="2"/>
              </a:rPr>
              <a:t>eV</a:t>
            </a:r>
            <a:r>
              <a:rPr lang="zh-CN" altLang="en-US" sz="1600" b="0" dirty="0">
                <a:sym typeface="Wingdings" pitchFamily="2" charset="2"/>
              </a:rPr>
              <a:t>太阳光谱偏差），</a:t>
            </a:r>
            <a:r>
              <a:rPr lang="en-US" altLang="zh-CN" sz="1600" b="0" dirty="0">
                <a:sym typeface="Wingdings" pitchFamily="2" charset="2"/>
              </a:rPr>
              <a:t>1976</a:t>
            </a:r>
            <a:r>
              <a:rPr lang="zh-CN" altLang="en-US" sz="1600" b="0" dirty="0">
                <a:sym typeface="Wingdings" pitchFamily="2" charset="2"/>
              </a:rPr>
              <a:t>年</a:t>
            </a:r>
            <a:r>
              <a:rPr lang="en-US" altLang="zh-CN" sz="1600" b="0" dirty="0">
                <a:sym typeface="Wingdings" pitchFamily="2" charset="2"/>
              </a:rPr>
              <a:t>J.</a:t>
            </a:r>
            <a:r>
              <a:rPr lang="zh-CN" altLang="en-US" sz="1600" b="0" dirty="0">
                <a:sym typeface="Wingdings" pitchFamily="2" charset="2"/>
              </a:rPr>
              <a:t> </a:t>
            </a:r>
            <a:r>
              <a:rPr lang="en-US" altLang="zh-CN" sz="1600" b="0" dirty="0" err="1">
                <a:sym typeface="Wingdings" pitchFamily="2" charset="2"/>
              </a:rPr>
              <a:t>Broad&amp;W</a:t>
            </a:r>
            <a:r>
              <a:rPr lang="en-US" altLang="zh-CN" sz="1600" b="0" dirty="0">
                <a:sym typeface="Wingdings" pitchFamily="2" charset="2"/>
              </a:rPr>
              <a:t>.</a:t>
            </a:r>
            <a:r>
              <a:rPr lang="zh-CN" altLang="en-US" sz="1600" b="0" dirty="0">
                <a:sym typeface="Wingdings" pitchFamily="2" charset="2"/>
              </a:rPr>
              <a:t> </a:t>
            </a:r>
            <a:r>
              <a:rPr lang="en-US" altLang="zh-CN" sz="1600" b="0" dirty="0">
                <a:sym typeface="Wingdings" pitchFamily="2" charset="2"/>
              </a:rPr>
              <a:t>Reinhardt</a:t>
            </a:r>
            <a:r>
              <a:rPr lang="zh-CN" altLang="en-US" sz="1600" b="0" dirty="0">
                <a:sym typeface="Wingdings" pitchFamily="2" charset="2"/>
              </a:rPr>
              <a:t>建立理论模型</a:t>
            </a:r>
            <a:endParaRPr lang="en-US" altLang="zh-CN" sz="1600" b="0" dirty="0">
              <a:sym typeface="Wingdings" pitchFamily="2" charset="2"/>
            </a:endParaRPr>
          </a:p>
          <a:p>
            <a:r>
              <a:rPr lang="zh-CN" altLang="el-GR" sz="1600" b="0" dirty="0"/>
              <a:t>剥离</a:t>
            </a:r>
            <a:r>
              <a:rPr lang="zh-CN" altLang="en-US" sz="1600" b="0" dirty="0"/>
              <a:t>效率：</a:t>
            </a:r>
            <a:r>
              <a:rPr lang="el-GR" altLang="zh-CN" sz="1600" b="0" dirty="0"/>
              <a:t>σ</a:t>
            </a:r>
            <a:r>
              <a:rPr lang="en-US" altLang="zh-CN" sz="1600" b="0" dirty="0"/>
              <a:t>~4x10</a:t>
            </a:r>
            <a:r>
              <a:rPr lang="en-US" altLang="zh-CN" sz="1600" b="0" baseline="30000" dirty="0"/>
              <a:t>-17</a:t>
            </a:r>
            <a:r>
              <a:rPr lang="zh-CN" altLang="en-US" sz="1600" b="0" dirty="0"/>
              <a:t> </a:t>
            </a:r>
            <a:r>
              <a:rPr lang="en-US" altLang="zh-CN" sz="1600" b="0" dirty="0"/>
              <a:t>cm</a:t>
            </a:r>
            <a:r>
              <a:rPr lang="en-US" altLang="zh-CN" sz="1600" b="0" baseline="30000" dirty="0"/>
              <a:t>2</a:t>
            </a:r>
            <a:r>
              <a:rPr lang="en-US" altLang="zh-CN" sz="1600" b="0" dirty="0"/>
              <a:t>@1064</a:t>
            </a:r>
            <a:r>
              <a:rPr lang="zh-CN" altLang="en-US" sz="1600" b="0" dirty="0"/>
              <a:t> </a:t>
            </a:r>
            <a:r>
              <a:rPr lang="en-US" altLang="zh-CN" sz="1600" b="0" dirty="0"/>
              <a:t>nm</a:t>
            </a:r>
            <a:r>
              <a:rPr lang="zh-CN" altLang="en-US" sz="1600" b="0" dirty="0"/>
              <a:t> </a:t>
            </a:r>
            <a:r>
              <a:rPr lang="en-US" altLang="zh-CN" sz="1600" b="0" dirty="0">
                <a:sym typeface="Wingdings" pitchFamily="2" charset="2"/>
              </a:rPr>
              <a:t>=&gt;</a:t>
            </a:r>
            <a:r>
              <a:rPr lang="zh-CN" altLang="en-US" sz="1600" b="0" dirty="0">
                <a:sym typeface="Wingdings" pitchFamily="2" charset="2"/>
              </a:rPr>
              <a:t> </a:t>
            </a:r>
            <a:r>
              <a:rPr lang="en-US" altLang="zh-CN" sz="1600" b="0" dirty="0">
                <a:sym typeface="Wingdings" pitchFamily="2" charset="2"/>
              </a:rPr>
              <a:t>90-100%@</a:t>
            </a:r>
            <a:r>
              <a:rPr lang="zh-CN" altLang="en-US" sz="1600" b="0" dirty="0">
                <a:sym typeface="Wingdings" pitchFamily="2" charset="2"/>
              </a:rPr>
              <a:t>脉冲功率≥</a:t>
            </a:r>
            <a:r>
              <a:rPr lang="en-US" altLang="zh-CN" sz="1600" b="0" dirty="0">
                <a:sym typeface="Wingdings" pitchFamily="2" charset="2"/>
              </a:rPr>
              <a:t>100</a:t>
            </a:r>
            <a:r>
              <a:rPr lang="zh-CN" altLang="en-US" sz="1600" b="0" dirty="0">
                <a:sym typeface="Wingdings" pitchFamily="2" charset="2"/>
              </a:rPr>
              <a:t> </a:t>
            </a:r>
            <a:r>
              <a:rPr lang="en-US" altLang="zh-CN" sz="1600" b="0" dirty="0" err="1">
                <a:sym typeface="Wingdings" pitchFamily="2" charset="2"/>
              </a:rPr>
              <a:t>mJ</a:t>
            </a:r>
            <a:endParaRPr lang="en-US" altLang="zh-CN" sz="1600" b="0" dirty="0"/>
          </a:p>
          <a:p>
            <a:pPr marL="0" indent="0">
              <a:buNone/>
            </a:pPr>
            <a:endParaRPr lang="en-CH" sz="1600" dirty="0"/>
          </a:p>
        </p:txBody>
      </p:sp>
      <p:sp>
        <p:nvSpPr>
          <p:cNvPr id="3" name="Title 2">
            <a:extLst>
              <a:ext uri="{FF2B5EF4-FFF2-40B4-BE49-F238E27FC236}">
                <a16:creationId xmlns:a16="http://schemas.microsoft.com/office/drawing/2014/main" id="{01BFD50C-1A7E-199C-B00A-F0CAC9472CB6}"/>
              </a:ext>
            </a:extLst>
          </p:cNvPr>
          <p:cNvSpPr>
            <a:spLocks noGrp="1"/>
          </p:cNvSpPr>
          <p:nvPr>
            <p:ph type="title"/>
          </p:nvPr>
        </p:nvSpPr>
        <p:spPr/>
        <p:txBody>
          <a:bodyPr/>
          <a:lstStyle/>
          <a:p>
            <a:r>
              <a:rPr lang="en-CH" dirty="0"/>
              <a:t>非拦截式束流多维度相空间观测</a:t>
            </a:r>
          </a:p>
        </p:txBody>
      </p:sp>
      <p:sp>
        <p:nvSpPr>
          <p:cNvPr id="4" name="Date Placeholder 3">
            <a:extLst>
              <a:ext uri="{FF2B5EF4-FFF2-40B4-BE49-F238E27FC236}">
                <a16:creationId xmlns:a16="http://schemas.microsoft.com/office/drawing/2014/main" id="{EB6291F5-A077-933F-3A48-5E9E599321DD}"/>
              </a:ext>
            </a:extLst>
          </p:cNvPr>
          <p:cNvSpPr>
            <a:spLocks noGrp="1"/>
          </p:cNvSpPr>
          <p:nvPr>
            <p:ph type="dt" sz="half" idx="10"/>
          </p:nvPr>
        </p:nvSpPr>
        <p:spPr/>
        <p:txBody>
          <a:bodyPr/>
          <a:lstStyle/>
          <a:p>
            <a:fld id="{BDC2FDA6-790B-244F-86DF-AC8D41CC3D69}" type="datetime1">
              <a:rPr lang="de-CH" smtClean="0"/>
              <a:t>03.01.24</a:t>
            </a:fld>
            <a:endParaRPr lang="en-US" dirty="0"/>
          </a:p>
        </p:txBody>
      </p:sp>
      <p:sp>
        <p:nvSpPr>
          <p:cNvPr id="5" name="Footer Placeholder 4">
            <a:extLst>
              <a:ext uri="{FF2B5EF4-FFF2-40B4-BE49-F238E27FC236}">
                <a16:creationId xmlns:a16="http://schemas.microsoft.com/office/drawing/2014/main" id="{AAB91A3C-DAE7-A219-5F92-F5B439179F1F}"/>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FF8A252E-F8A5-F982-1670-ABB94220D6C9}"/>
              </a:ext>
            </a:extLst>
          </p:cNvPr>
          <p:cNvSpPr>
            <a:spLocks noGrp="1"/>
          </p:cNvSpPr>
          <p:nvPr>
            <p:ph type="sldNum" sz="quarter" idx="12"/>
          </p:nvPr>
        </p:nvSpPr>
        <p:spPr/>
        <p:txBody>
          <a:bodyPr/>
          <a:lstStyle/>
          <a:p>
            <a:fld id="{36B5EA5A-BC32-A742-B11B-8E7414D5B535}" type="slidenum">
              <a:rPr lang="en-US" smtClean="0"/>
              <a:pPr/>
              <a:t>5</a:t>
            </a:fld>
            <a:endParaRPr lang="en-US" dirty="0"/>
          </a:p>
        </p:txBody>
      </p:sp>
      <p:grpSp>
        <p:nvGrpSpPr>
          <p:cNvPr id="23" name="Group 22">
            <a:extLst>
              <a:ext uri="{FF2B5EF4-FFF2-40B4-BE49-F238E27FC236}">
                <a16:creationId xmlns:a16="http://schemas.microsoft.com/office/drawing/2014/main" id="{710A2B59-3B53-21B0-D5A0-2F0FE0CAD4B1}"/>
              </a:ext>
            </a:extLst>
          </p:cNvPr>
          <p:cNvGrpSpPr/>
          <p:nvPr/>
        </p:nvGrpSpPr>
        <p:grpSpPr>
          <a:xfrm>
            <a:off x="1279264" y="5018835"/>
            <a:ext cx="2790969" cy="1085567"/>
            <a:chOff x="2442584" y="4761885"/>
            <a:chExt cx="2790969" cy="1085567"/>
          </a:xfrm>
        </p:grpSpPr>
        <p:sp>
          <p:nvSpPr>
            <p:cNvPr id="22" name="Rounded Rectangle 21">
              <a:extLst>
                <a:ext uri="{FF2B5EF4-FFF2-40B4-BE49-F238E27FC236}">
                  <a16:creationId xmlns:a16="http://schemas.microsoft.com/office/drawing/2014/main" id="{9F97E6CC-7CDE-E76B-7897-689830F0B0AB}"/>
                </a:ext>
              </a:extLst>
            </p:cNvPr>
            <p:cNvSpPr/>
            <p:nvPr/>
          </p:nvSpPr>
          <p:spPr>
            <a:xfrm>
              <a:off x="2442584" y="4761885"/>
              <a:ext cx="2645304" cy="1085567"/>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8FDB2FCE-E4A3-53EE-DFBE-827180F95563}"/>
                </a:ext>
              </a:extLst>
            </p:cNvPr>
            <p:cNvSpPr txBox="1"/>
            <p:nvPr/>
          </p:nvSpPr>
          <p:spPr>
            <a:xfrm>
              <a:off x="2444233" y="4874334"/>
              <a:ext cx="2789320" cy="830997"/>
            </a:xfrm>
            <a:prstGeom prst="rect">
              <a:avLst/>
            </a:prstGeom>
            <a:noFill/>
          </p:spPr>
          <p:txBody>
            <a:bodyPr wrap="square" rtlCol="0">
              <a:spAutoFit/>
            </a:bodyPr>
            <a:lstStyle/>
            <a:p>
              <a:r>
                <a:rPr lang="en-CH" sz="1200" dirty="0">
                  <a:latin typeface="+mn-ea"/>
                </a:rPr>
                <a:t>气体</a:t>
              </a:r>
              <a:r>
                <a:rPr lang="zh-CN" altLang="en-US" sz="1200" dirty="0">
                  <a:latin typeface="+mn-ea"/>
                </a:rPr>
                <a:t>（</a:t>
              </a:r>
              <a:r>
                <a:rPr lang="en-US" altLang="zh-CN" sz="1200" dirty="0"/>
                <a:t>N</a:t>
              </a:r>
              <a:r>
                <a:rPr lang="en-US" altLang="zh-CN" sz="1200" baseline="-25000" dirty="0"/>
                <a:t>2</a:t>
              </a:r>
              <a:r>
                <a:rPr lang="zh-CN" altLang="en-US" sz="1200" dirty="0"/>
                <a:t>、</a:t>
              </a:r>
              <a:r>
                <a:rPr lang="en-US" altLang="zh-CN" sz="1200" dirty="0"/>
                <a:t>Ar</a:t>
              </a:r>
              <a:r>
                <a:rPr lang="zh-CN" altLang="en-US" sz="1200" dirty="0"/>
                <a:t>）：真空兼容、尺寸？</a:t>
              </a:r>
              <a:endParaRPr lang="en-US" altLang="zh-CN" sz="1200" dirty="0"/>
            </a:p>
            <a:p>
              <a:r>
                <a:rPr lang="en-CH" sz="1200" dirty="0">
                  <a:solidFill>
                    <a:schemeClr val="tx2"/>
                  </a:solidFill>
                  <a:latin typeface="+mn-ea"/>
                </a:rPr>
                <a:t>液体</a:t>
              </a:r>
              <a:r>
                <a:rPr lang="zh-CN" altLang="en-US" sz="1200" dirty="0">
                  <a:solidFill>
                    <a:schemeClr val="tx2"/>
                  </a:solidFill>
                  <a:latin typeface="+mn-ea"/>
                </a:rPr>
                <a:t> （</a:t>
              </a:r>
              <a:r>
                <a:rPr lang="en-US" altLang="zh-CN" sz="1200" dirty="0">
                  <a:solidFill>
                    <a:schemeClr val="tx2"/>
                  </a:solidFill>
                </a:rPr>
                <a:t>Li</a:t>
              </a:r>
              <a:r>
                <a:rPr lang="zh-CN" altLang="en-US" sz="1200" dirty="0">
                  <a:solidFill>
                    <a:schemeClr val="tx2"/>
                  </a:solidFill>
                </a:rPr>
                <a:t>）：真空兼容？操作安全？</a:t>
              </a:r>
              <a:endParaRPr lang="en-US" altLang="zh-CN" sz="1200" dirty="0">
                <a:solidFill>
                  <a:schemeClr val="tx2"/>
                </a:solidFill>
              </a:endParaRPr>
            </a:p>
            <a:p>
              <a:r>
                <a:rPr lang="en-US" sz="1200" dirty="0">
                  <a:solidFill>
                    <a:schemeClr val="tx2"/>
                  </a:solidFill>
                  <a:latin typeface="+mn-ea"/>
                </a:rPr>
                <a:t>固体</a:t>
              </a:r>
              <a:r>
                <a:rPr lang="zh-CN" altLang="en-US" sz="1200" dirty="0">
                  <a:solidFill>
                    <a:schemeClr val="tx2"/>
                  </a:solidFill>
                  <a:latin typeface="+mn-ea"/>
                </a:rPr>
                <a:t> （</a:t>
              </a:r>
              <a:r>
                <a:rPr lang="en-US" altLang="zh-CN" sz="1200" dirty="0">
                  <a:solidFill>
                    <a:schemeClr val="tx2"/>
                  </a:solidFill>
                </a:rPr>
                <a:t>C</a:t>
              </a:r>
              <a:r>
                <a:rPr lang="zh-CN" altLang="en-US" sz="1200" dirty="0">
                  <a:solidFill>
                    <a:schemeClr val="tx2"/>
                  </a:solidFill>
                  <a:latin typeface="Abadi" panose="020F0502020204030204" pitchFamily="34" charset="0"/>
                </a:rPr>
                <a:t>、</a:t>
              </a:r>
              <a:r>
                <a:rPr lang="en-US" altLang="zh-CN" sz="1200" dirty="0">
                  <a:solidFill>
                    <a:schemeClr val="tx2"/>
                  </a:solidFill>
                </a:rPr>
                <a:t>Si</a:t>
              </a:r>
              <a:r>
                <a:rPr lang="zh-CN" altLang="en-US" sz="1200" dirty="0">
                  <a:solidFill>
                    <a:schemeClr val="tx2"/>
                  </a:solidFill>
                </a:rPr>
                <a:t>）：拦截式！！</a:t>
              </a:r>
              <a:endParaRPr lang="en-US" sz="1200" dirty="0">
                <a:solidFill>
                  <a:schemeClr val="tx2"/>
                </a:solidFill>
              </a:endParaRPr>
            </a:p>
            <a:p>
              <a:r>
                <a:rPr lang="en-CH" sz="1200" b="1" dirty="0">
                  <a:solidFill>
                    <a:srgbClr val="00B050"/>
                  </a:solidFill>
                  <a:latin typeface="+mn-ea"/>
                </a:rPr>
                <a:t>光子</a:t>
              </a:r>
              <a:r>
                <a:rPr lang="zh-CN" altLang="en-US" sz="1200" b="1" dirty="0">
                  <a:solidFill>
                    <a:srgbClr val="00B050"/>
                  </a:solidFill>
                  <a:latin typeface="+mn-ea"/>
                </a:rPr>
                <a:t>：非拦截、高功率激光</a:t>
              </a:r>
              <a:endParaRPr lang="en-CH" sz="1200" b="1" dirty="0">
                <a:solidFill>
                  <a:srgbClr val="00B050"/>
                </a:solidFill>
                <a:latin typeface="+mn-ea"/>
              </a:endParaRPr>
            </a:p>
          </p:txBody>
        </p:sp>
      </p:grpSp>
      <p:grpSp>
        <p:nvGrpSpPr>
          <p:cNvPr id="11" name="Group 10">
            <a:extLst>
              <a:ext uri="{FF2B5EF4-FFF2-40B4-BE49-F238E27FC236}">
                <a16:creationId xmlns:a16="http://schemas.microsoft.com/office/drawing/2014/main" id="{1803A3FC-0663-0E82-22E6-CBC58E901FC9}"/>
              </a:ext>
            </a:extLst>
          </p:cNvPr>
          <p:cNvGrpSpPr/>
          <p:nvPr/>
        </p:nvGrpSpPr>
        <p:grpSpPr>
          <a:xfrm>
            <a:off x="1117905" y="3429000"/>
            <a:ext cx="4415391" cy="1511894"/>
            <a:chOff x="1631504" y="2519332"/>
            <a:chExt cx="4415391" cy="1511894"/>
          </a:xfrm>
        </p:grpSpPr>
        <p:sp>
          <p:nvSpPr>
            <p:cNvPr id="12" name="雲 26">
              <a:extLst>
                <a:ext uri="{FF2B5EF4-FFF2-40B4-BE49-F238E27FC236}">
                  <a16:creationId xmlns:a16="http://schemas.microsoft.com/office/drawing/2014/main" id="{51020258-AF43-A2BA-A999-8EEB7F955B56}"/>
                </a:ext>
              </a:extLst>
            </p:cNvPr>
            <p:cNvSpPr/>
            <p:nvPr/>
          </p:nvSpPr>
          <p:spPr bwMode="auto">
            <a:xfrm rot="21600000">
              <a:off x="2711624" y="2589225"/>
              <a:ext cx="360040" cy="1183090"/>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latin typeface="Songti TC" panose="02010600040101010101" pitchFamily="2" charset="-120"/>
                <a:ea typeface="Songti TC" panose="02010600040101010101" pitchFamily="2" charset="-120"/>
              </a:endParaRPr>
            </a:p>
          </p:txBody>
        </p:sp>
        <p:sp>
          <p:nvSpPr>
            <p:cNvPr id="13" name="Oval 12">
              <a:extLst>
                <a:ext uri="{FF2B5EF4-FFF2-40B4-BE49-F238E27FC236}">
                  <a16:creationId xmlns:a16="http://schemas.microsoft.com/office/drawing/2014/main" id="{E88D825A-875E-529A-98E9-387DA3628D0E}"/>
                </a:ext>
              </a:extLst>
            </p:cNvPr>
            <p:cNvSpPr/>
            <p:nvPr/>
          </p:nvSpPr>
          <p:spPr>
            <a:xfrm>
              <a:off x="1770538" y="3088861"/>
              <a:ext cx="720080" cy="183819"/>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Oval 13">
              <a:extLst>
                <a:ext uri="{FF2B5EF4-FFF2-40B4-BE49-F238E27FC236}">
                  <a16:creationId xmlns:a16="http://schemas.microsoft.com/office/drawing/2014/main" id="{D9CC20ED-295B-D04E-14D0-DDD06C04EAA6}"/>
                </a:ext>
              </a:extLst>
            </p:cNvPr>
            <p:cNvSpPr/>
            <p:nvPr/>
          </p:nvSpPr>
          <p:spPr>
            <a:xfrm>
              <a:off x="3513674" y="3088861"/>
              <a:ext cx="720080" cy="183819"/>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Oval 14">
              <a:extLst>
                <a:ext uri="{FF2B5EF4-FFF2-40B4-BE49-F238E27FC236}">
                  <a16:creationId xmlns:a16="http://schemas.microsoft.com/office/drawing/2014/main" id="{CE028817-DB1B-AE68-C623-EBA2C9677C88}"/>
                </a:ext>
              </a:extLst>
            </p:cNvPr>
            <p:cNvSpPr/>
            <p:nvPr/>
          </p:nvSpPr>
          <p:spPr>
            <a:xfrm rot="20213316">
              <a:off x="3503301" y="2670653"/>
              <a:ext cx="720080" cy="183819"/>
            </a:xfrm>
            <a:prstGeom prst="ellipse">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6" name="Straight Arrow Connector 15">
              <a:extLst>
                <a:ext uri="{FF2B5EF4-FFF2-40B4-BE49-F238E27FC236}">
                  <a16:creationId xmlns:a16="http://schemas.microsoft.com/office/drawing/2014/main" id="{3C5A0D77-8585-3A11-D2E8-97F379E93E6B}"/>
                </a:ext>
              </a:extLst>
            </p:cNvPr>
            <p:cNvCxnSpPr>
              <a:cxnSpLocks/>
            </p:cNvCxnSpPr>
            <p:nvPr/>
          </p:nvCxnSpPr>
          <p:spPr>
            <a:xfrm>
              <a:off x="1631504" y="3180770"/>
              <a:ext cx="295232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50578D2-2DA0-244E-335F-22EC634425D6}"/>
                </a:ext>
              </a:extLst>
            </p:cNvPr>
            <p:cNvSpPr txBox="1"/>
            <p:nvPr/>
          </p:nvSpPr>
          <p:spPr>
            <a:xfrm>
              <a:off x="1656211" y="3278141"/>
              <a:ext cx="1086127" cy="276999"/>
            </a:xfrm>
            <a:prstGeom prst="rect">
              <a:avLst/>
            </a:prstGeom>
            <a:noFill/>
          </p:spPr>
          <p:txBody>
            <a:bodyPr wrap="square" rtlCol="0">
              <a:spAutoFit/>
            </a:bodyPr>
            <a:lstStyle/>
            <a:p>
              <a:pPr algn="ctr"/>
              <a:r>
                <a:rPr lang="en-CH" sz="1200" dirty="0">
                  <a:solidFill>
                    <a:schemeClr val="tx2"/>
                  </a:solidFill>
                </a:rPr>
                <a:t>主束流</a:t>
              </a:r>
              <a:r>
                <a:rPr lang="zh-CN" altLang="en-US" sz="1200" dirty="0">
                  <a:solidFill>
                    <a:schemeClr val="tx2"/>
                  </a:solidFill>
                </a:rPr>
                <a:t>（</a:t>
              </a:r>
              <a:r>
                <a:rPr lang="en-US" altLang="zh-CN" sz="1200" dirty="0">
                  <a:solidFill>
                    <a:schemeClr val="tx2"/>
                  </a:solidFill>
                </a:rPr>
                <a:t>H</a:t>
              </a:r>
              <a:r>
                <a:rPr lang="en-US" altLang="zh-CN" sz="1200" baseline="30000" dirty="0">
                  <a:solidFill>
                    <a:schemeClr val="tx2"/>
                  </a:solidFill>
                </a:rPr>
                <a:t>-</a:t>
              </a:r>
              <a:r>
                <a:rPr lang="zh-CN" altLang="en-US" sz="1200" dirty="0">
                  <a:solidFill>
                    <a:schemeClr val="tx2"/>
                  </a:solidFill>
                </a:rPr>
                <a:t>）</a:t>
              </a:r>
              <a:endParaRPr lang="en-CH" sz="1200" dirty="0">
                <a:solidFill>
                  <a:schemeClr val="tx2"/>
                </a:solidFill>
              </a:endParaRPr>
            </a:p>
          </p:txBody>
        </p:sp>
        <p:sp>
          <p:nvSpPr>
            <p:cNvPr id="18" name="TextBox 17">
              <a:extLst>
                <a:ext uri="{FF2B5EF4-FFF2-40B4-BE49-F238E27FC236}">
                  <a16:creationId xmlns:a16="http://schemas.microsoft.com/office/drawing/2014/main" id="{E6585F54-A5FB-F8B8-143B-67710168DF42}"/>
                </a:ext>
              </a:extLst>
            </p:cNvPr>
            <p:cNvSpPr txBox="1"/>
            <p:nvPr/>
          </p:nvSpPr>
          <p:spPr>
            <a:xfrm>
              <a:off x="3434096" y="3284617"/>
              <a:ext cx="1078546" cy="276999"/>
            </a:xfrm>
            <a:prstGeom prst="rect">
              <a:avLst/>
            </a:prstGeom>
            <a:noFill/>
          </p:spPr>
          <p:txBody>
            <a:bodyPr wrap="square" rtlCol="0">
              <a:spAutoFit/>
            </a:bodyPr>
            <a:lstStyle/>
            <a:p>
              <a:pPr algn="ctr"/>
              <a:r>
                <a:rPr lang="en-CH" sz="1200" dirty="0">
                  <a:solidFill>
                    <a:schemeClr val="tx2"/>
                  </a:solidFill>
                </a:rPr>
                <a:t>主束流</a:t>
              </a:r>
              <a:r>
                <a:rPr lang="zh-CN" altLang="en-US" sz="1200" dirty="0">
                  <a:solidFill>
                    <a:schemeClr val="tx2"/>
                  </a:solidFill>
                </a:rPr>
                <a:t> （</a:t>
              </a:r>
              <a:r>
                <a:rPr lang="en-US" altLang="zh-CN" sz="1200" dirty="0">
                  <a:solidFill>
                    <a:schemeClr val="tx2"/>
                  </a:solidFill>
                </a:rPr>
                <a:t>H</a:t>
              </a:r>
              <a:r>
                <a:rPr lang="en-US" altLang="zh-CN" sz="1200" baseline="30000" dirty="0">
                  <a:solidFill>
                    <a:schemeClr val="tx2"/>
                  </a:solidFill>
                </a:rPr>
                <a:t>-</a:t>
              </a:r>
              <a:r>
                <a:rPr lang="zh-CN" altLang="en-US" sz="1200" dirty="0">
                  <a:solidFill>
                    <a:schemeClr val="tx2"/>
                  </a:solidFill>
                </a:rPr>
                <a:t>）</a:t>
              </a:r>
              <a:endParaRPr lang="en-CH" sz="1200" baseline="30000" dirty="0">
                <a:solidFill>
                  <a:schemeClr val="tx2"/>
                </a:solidFill>
              </a:endParaRPr>
            </a:p>
          </p:txBody>
        </p:sp>
        <p:sp>
          <p:nvSpPr>
            <p:cNvPr id="19" name="TextBox 18">
              <a:extLst>
                <a:ext uri="{FF2B5EF4-FFF2-40B4-BE49-F238E27FC236}">
                  <a16:creationId xmlns:a16="http://schemas.microsoft.com/office/drawing/2014/main" id="{98A73CE1-BA11-D4EF-FAC4-8142AA5142B8}"/>
                </a:ext>
              </a:extLst>
            </p:cNvPr>
            <p:cNvSpPr txBox="1"/>
            <p:nvPr/>
          </p:nvSpPr>
          <p:spPr>
            <a:xfrm>
              <a:off x="3803796" y="2771453"/>
              <a:ext cx="2243099" cy="276999"/>
            </a:xfrm>
            <a:prstGeom prst="rect">
              <a:avLst/>
            </a:prstGeom>
            <a:noFill/>
          </p:spPr>
          <p:txBody>
            <a:bodyPr wrap="square" rtlCol="0">
              <a:spAutoFit/>
            </a:bodyPr>
            <a:lstStyle/>
            <a:p>
              <a:r>
                <a:rPr lang="en-CH" sz="1200" dirty="0">
                  <a:solidFill>
                    <a:schemeClr val="tx2"/>
                  </a:solidFill>
                </a:rPr>
                <a:t>次级粒子</a:t>
              </a:r>
              <a:r>
                <a:rPr lang="en-US" altLang="zh-CN" sz="1200" dirty="0">
                  <a:solidFill>
                    <a:schemeClr val="tx2"/>
                  </a:solidFill>
                </a:rPr>
                <a:t>:</a:t>
              </a:r>
              <a:r>
                <a:rPr lang="zh-CN" altLang="en-US" sz="1200" dirty="0">
                  <a:solidFill>
                    <a:schemeClr val="tx2"/>
                  </a:solidFill>
                </a:rPr>
                <a:t> </a:t>
              </a:r>
              <a:r>
                <a:rPr lang="en-US" altLang="zh-CN" sz="1200" dirty="0">
                  <a:solidFill>
                    <a:schemeClr val="tx2"/>
                  </a:solidFill>
                </a:rPr>
                <a:t>H</a:t>
              </a:r>
              <a:r>
                <a:rPr lang="en-US" altLang="zh-CN" sz="1200" baseline="30000" dirty="0">
                  <a:solidFill>
                    <a:schemeClr val="tx2"/>
                  </a:solidFill>
                </a:rPr>
                <a:t>+</a:t>
              </a:r>
              <a:r>
                <a:rPr lang="en-US" altLang="zh-CN" sz="1200" dirty="0">
                  <a:solidFill>
                    <a:schemeClr val="tx2"/>
                  </a:solidFill>
                </a:rPr>
                <a:t>,</a:t>
              </a:r>
              <a:r>
                <a:rPr lang="zh-CN" altLang="en-US" sz="1200" dirty="0">
                  <a:solidFill>
                    <a:schemeClr val="tx2"/>
                  </a:solidFill>
                </a:rPr>
                <a:t> </a:t>
              </a:r>
              <a:r>
                <a:rPr lang="en-US" altLang="zh-CN" sz="1200" dirty="0">
                  <a:solidFill>
                    <a:schemeClr val="tx2"/>
                  </a:solidFill>
                </a:rPr>
                <a:t>e</a:t>
              </a:r>
              <a:r>
                <a:rPr lang="en-US" altLang="zh-CN" sz="1200" baseline="30000" dirty="0">
                  <a:solidFill>
                    <a:schemeClr val="tx2"/>
                  </a:solidFill>
                </a:rPr>
                <a:t>- </a:t>
              </a:r>
              <a:r>
                <a:rPr lang="en-US" altLang="zh-CN" sz="1200" dirty="0">
                  <a:solidFill>
                    <a:schemeClr val="tx2"/>
                  </a:solidFill>
                </a:rPr>
                <a:t>,</a:t>
              </a:r>
              <a:r>
                <a:rPr lang="el-GR" altLang="zh-CN" sz="1200" dirty="0">
                  <a:solidFill>
                    <a:schemeClr val="tx2"/>
                  </a:solidFill>
                </a:rPr>
                <a:t>γ</a:t>
              </a:r>
              <a:r>
                <a:rPr lang="en-US" altLang="zh-CN" sz="1200" dirty="0">
                  <a:solidFill>
                    <a:schemeClr val="tx2"/>
                  </a:solidFill>
                </a:rPr>
                <a:t>…</a:t>
              </a:r>
              <a:endParaRPr lang="en-CH" sz="1200" dirty="0">
                <a:solidFill>
                  <a:schemeClr val="tx2"/>
                </a:solidFill>
              </a:endParaRPr>
            </a:p>
          </p:txBody>
        </p:sp>
        <p:sp>
          <p:nvSpPr>
            <p:cNvPr id="20" name="TextBox 19">
              <a:extLst>
                <a:ext uri="{FF2B5EF4-FFF2-40B4-BE49-F238E27FC236}">
                  <a16:creationId xmlns:a16="http://schemas.microsoft.com/office/drawing/2014/main" id="{FE0287BA-0B90-4F1D-36CF-32238ED6980A}"/>
                </a:ext>
              </a:extLst>
            </p:cNvPr>
            <p:cNvSpPr txBox="1"/>
            <p:nvPr/>
          </p:nvSpPr>
          <p:spPr>
            <a:xfrm>
              <a:off x="2344773" y="3754227"/>
              <a:ext cx="1152129" cy="276999"/>
            </a:xfrm>
            <a:prstGeom prst="rect">
              <a:avLst/>
            </a:prstGeom>
            <a:noFill/>
          </p:spPr>
          <p:txBody>
            <a:bodyPr wrap="square" rtlCol="0">
              <a:spAutoFit/>
            </a:bodyPr>
            <a:lstStyle/>
            <a:p>
              <a:pPr algn="ctr"/>
              <a:r>
                <a:rPr lang="en-CH" sz="1200" dirty="0"/>
                <a:t>X</a:t>
              </a:r>
              <a:r>
                <a:rPr lang="en-US" altLang="zh-CN" sz="1200" dirty="0"/>
                <a:t>-</a:t>
              </a:r>
              <a:r>
                <a:rPr lang="en-CH" sz="1200" dirty="0"/>
                <a:t>介质</a:t>
              </a:r>
            </a:p>
          </p:txBody>
        </p:sp>
        <p:cxnSp>
          <p:nvCxnSpPr>
            <p:cNvPr id="21" name="Straight Arrow Connector 20">
              <a:extLst>
                <a:ext uri="{FF2B5EF4-FFF2-40B4-BE49-F238E27FC236}">
                  <a16:creationId xmlns:a16="http://schemas.microsoft.com/office/drawing/2014/main" id="{12065477-D8C6-C67E-3943-06747DD6EEEF}"/>
                </a:ext>
              </a:extLst>
            </p:cNvPr>
            <p:cNvCxnSpPr/>
            <p:nvPr/>
          </p:nvCxnSpPr>
          <p:spPr>
            <a:xfrm flipV="1">
              <a:off x="2855640" y="2519332"/>
              <a:ext cx="1584176" cy="661438"/>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B8149AB4-2E59-2C5C-7B41-E871C4B56C3F}"/>
              </a:ext>
            </a:extLst>
          </p:cNvPr>
          <p:cNvPicPr>
            <a:picLocks noChangeAspect="1"/>
          </p:cNvPicPr>
          <p:nvPr/>
        </p:nvPicPr>
        <p:blipFill>
          <a:blip r:embed="rId4"/>
          <a:stretch>
            <a:fillRect/>
          </a:stretch>
        </p:blipFill>
        <p:spPr>
          <a:xfrm>
            <a:off x="5258995" y="3398122"/>
            <a:ext cx="2376264" cy="2604658"/>
          </a:xfrm>
          <a:prstGeom prst="rect">
            <a:avLst/>
          </a:prstGeom>
        </p:spPr>
      </p:pic>
      <p:sp>
        <p:nvSpPr>
          <p:cNvPr id="32" name="Content Placeholder 1">
            <a:extLst>
              <a:ext uri="{FF2B5EF4-FFF2-40B4-BE49-F238E27FC236}">
                <a16:creationId xmlns:a16="http://schemas.microsoft.com/office/drawing/2014/main" id="{DD219F2D-BB30-0895-7019-66C520196B3E}"/>
              </a:ext>
            </a:extLst>
          </p:cNvPr>
          <p:cNvSpPr txBox="1">
            <a:spLocks/>
          </p:cNvSpPr>
          <p:nvPr/>
        </p:nvSpPr>
        <p:spPr>
          <a:xfrm>
            <a:off x="8467341" y="5161223"/>
            <a:ext cx="1655983" cy="226120"/>
          </a:xfrm>
          <a:prstGeom prst="rect">
            <a:avLst/>
          </a:prstGeom>
        </p:spPr>
        <p:txBody>
          <a:bodyPr vert="horz" lIns="0" tIns="0" rIns="0" bIns="0" rtlCol="0">
            <a:noAutofit/>
          </a:bodyPr>
          <a:lstStyle>
            <a:lvl1pPr marL="288000" indent="-288000" algn="l" defTabSz="914400" rtl="0" eaLnBrk="1" latinLnBrk="0" hangingPunct="1">
              <a:lnSpc>
                <a:spcPct val="90000"/>
              </a:lnSpc>
              <a:spcBef>
                <a:spcPts val="500"/>
              </a:spcBef>
              <a:spcAft>
                <a:spcPts val="2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540000" indent="-252000" algn="l" defTabSz="914400" rtl="0" eaLnBrk="1" latinLnBrk="0" hangingPunct="1">
              <a:lnSpc>
                <a:spcPct val="100000"/>
              </a:lnSpc>
              <a:spcBef>
                <a:spcPts val="500"/>
              </a:spcBef>
              <a:spcAft>
                <a:spcPts val="2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28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080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CH" sz="1400" b="0" dirty="0"/>
          </a:p>
        </p:txBody>
      </p:sp>
      <p:sp>
        <p:nvSpPr>
          <p:cNvPr id="35" name="Right Arrow 34">
            <a:extLst>
              <a:ext uri="{FF2B5EF4-FFF2-40B4-BE49-F238E27FC236}">
                <a16:creationId xmlns:a16="http://schemas.microsoft.com/office/drawing/2014/main" id="{47A03F5D-31E8-11CB-B364-1CD68ED6C7BD}"/>
              </a:ext>
            </a:extLst>
          </p:cNvPr>
          <p:cNvSpPr/>
          <p:nvPr/>
        </p:nvSpPr>
        <p:spPr>
          <a:xfrm>
            <a:off x="6569405" y="4074386"/>
            <a:ext cx="1526434" cy="258354"/>
          </a:xfrm>
          <a:prstGeom prst="rightArrow">
            <a:avLst/>
          </a:prstGeom>
          <a:solidFill>
            <a:srgbClr val="FFFC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solidFill>
                <a:srgbClr val="FFC000"/>
              </a:solidFill>
            </a:endParaRPr>
          </a:p>
        </p:txBody>
      </p:sp>
      <p:grpSp>
        <p:nvGrpSpPr>
          <p:cNvPr id="38" name="Group 37">
            <a:extLst>
              <a:ext uri="{FF2B5EF4-FFF2-40B4-BE49-F238E27FC236}">
                <a16:creationId xmlns:a16="http://schemas.microsoft.com/office/drawing/2014/main" id="{ABDAB82C-5189-DC6A-E3EA-2223BC0D7868}"/>
              </a:ext>
            </a:extLst>
          </p:cNvPr>
          <p:cNvGrpSpPr/>
          <p:nvPr/>
        </p:nvGrpSpPr>
        <p:grpSpPr>
          <a:xfrm>
            <a:off x="8093350" y="4375205"/>
            <a:ext cx="3192183" cy="1862107"/>
            <a:chOff x="7883968" y="4658184"/>
            <a:chExt cx="3192183" cy="1862107"/>
          </a:xfrm>
        </p:grpSpPr>
        <p:pic>
          <p:nvPicPr>
            <p:cNvPr id="34" name="Picture 33">
              <a:extLst>
                <a:ext uri="{FF2B5EF4-FFF2-40B4-BE49-F238E27FC236}">
                  <a16:creationId xmlns:a16="http://schemas.microsoft.com/office/drawing/2014/main" id="{7B0B9E3E-5897-DF7F-7603-A399E19AA545}"/>
                </a:ext>
              </a:extLst>
            </p:cNvPr>
            <p:cNvPicPr>
              <a:picLocks noChangeAspect="1"/>
            </p:cNvPicPr>
            <p:nvPr/>
          </p:nvPicPr>
          <p:blipFill>
            <a:blip r:embed="rId5"/>
            <a:stretch>
              <a:fillRect/>
            </a:stretch>
          </p:blipFill>
          <p:spPr>
            <a:xfrm>
              <a:off x="7883968" y="4658184"/>
              <a:ext cx="3192183" cy="1862107"/>
            </a:xfrm>
            <a:prstGeom prst="rect">
              <a:avLst/>
            </a:prstGeom>
          </p:spPr>
        </p:pic>
        <p:pic>
          <p:nvPicPr>
            <p:cNvPr id="31" name="Picture 30">
              <a:extLst>
                <a:ext uri="{FF2B5EF4-FFF2-40B4-BE49-F238E27FC236}">
                  <a16:creationId xmlns:a16="http://schemas.microsoft.com/office/drawing/2014/main" id="{7E33EA33-17B4-5CA4-8314-3C72E60F7065}"/>
                </a:ext>
              </a:extLst>
            </p:cNvPr>
            <p:cNvPicPr>
              <a:picLocks noChangeAspect="1"/>
            </p:cNvPicPr>
            <p:nvPr/>
          </p:nvPicPr>
          <p:blipFill>
            <a:blip r:embed="rId6"/>
            <a:stretch>
              <a:fillRect/>
            </a:stretch>
          </p:blipFill>
          <p:spPr>
            <a:xfrm>
              <a:off x="8554117" y="5203942"/>
              <a:ext cx="1655983" cy="274132"/>
            </a:xfrm>
            <a:prstGeom prst="rect">
              <a:avLst/>
            </a:prstGeom>
          </p:spPr>
        </p:pic>
      </p:grpSp>
      <p:pic>
        <p:nvPicPr>
          <p:cNvPr id="40" name="Picture 39">
            <a:extLst>
              <a:ext uri="{FF2B5EF4-FFF2-40B4-BE49-F238E27FC236}">
                <a16:creationId xmlns:a16="http://schemas.microsoft.com/office/drawing/2014/main" id="{1C0EDAFC-40D8-794F-36CC-6144AE676BEE}"/>
              </a:ext>
            </a:extLst>
          </p:cNvPr>
          <p:cNvPicPr>
            <a:picLocks noChangeAspect="1"/>
          </p:cNvPicPr>
          <p:nvPr/>
        </p:nvPicPr>
        <p:blipFill>
          <a:blip r:embed="rId7"/>
          <a:stretch>
            <a:fillRect/>
          </a:stretch>
        </p:blipFill>
        <p:spPr>
          <a:xfrm>
            <a:off x="3134129" y="2231192"/>
            <a:ext cx="5162506" cy="840408"/>
          </a:xfrm>
          <a:prstGeom prst="rect">
            <a:avLst/>
          </a:prstGeom>
        </p:spPr>
      </p:pic>
    </p:spTree>
    <p:extLst>
      <p:ext uri="{BB962C8B-B14F-4D97-AF65-F5344CB8AC3E}">
        <p14:creationId xmlns:p14="http://schemas.microsoft.com/office/powerpoint/2010/main" val="709668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813E62-B843-E410-624E-2783C638CBE3}"/>
              </a:ext>
            </a:extLst>
          </p:cNvPr>
          <p:cNvPicPr>
            <a:picLocks noChangeAspect="1"/>
          </p:cNvPicPr>
          <p:nvPr/>
        </p:nvPicPr>
        <p:blipFill>
          <a:blip r:embed="rId2"/>
          <a:stretch>
            <a:fillRect/>
          </a:stretch>
        </p:blipFill>
        <p:spPr>
          <a:xfrm>
            <a:off x="3359696" y="4369222"/>
            <a:ext cx="2372643" cy="1264225"/>
          </a:xfrm>
          <a:prstGeom prst="rect">
            <a:avLst/>
          </a:prstGeom>
        </p:spPr>
      </p:pic>
      <p:sp>
        <p:nvSpPr>
          <p:cNvPr id="3" name="Title 2">
            <a:extLst>
              <a:ext uri="{FF2B5EF4-FFF2-40B4-BE49-F238E27FC236}">
                <a16:creationId xmlns:a16="http://schemas.microsoft.com/office/drawing/2014/main" id="{B56A48BF-3CE1-A25A-A345-1B95767F3B61}"/>
              </a:ext>
            </a:extLst>
          </p:cNvPr>
          <p:cNvSpPr>
            <a:spLocks noGrp="1"/>
          </p:cNvSpPr>
          <p:nvPr>
            <p:ph type="title"/>
          </p:nvPr>
        </p:nvSpPr>
        <p:spPr/>
        <p:txBody>
          <a:bodyPr/>
          <a:lstStyle/>
          <a:p>
            <a:r>
              <a:rPr lang="en-CH" dirty="0"/>
              <a:t>激光剥离在</a:t>
            </a:r>
            <a:r>
              <a:rPr lang="en-US" altLang="zh-CN" dirty="0"/>
              <a:t>H</a:t>
            </a:r>
            <a:r>
              <a:rPr lang="en-US" altLang="zh-CN" baseline="30000" dirty="0"/>
              <a:t>-</a:t>
            </a:r>
            <a:r>
              <a:rPr lang="zh-CN" altLang="en-US" dirty="0"/>
              <a:t>束流测量中应用（</a:t>
            </a:r>
            <a:r>
              <a:rPr lang="en-US" altLang="zh-CN" dirty="0"/>
              <a:t>1/3</a:t>
            </a:r>
            <a:r>
              <a:rPr lang="zh-CN" altLang="en-US" dirty="0"/>
              <a:t>）</a:t>
            </a:r>
            <a:endParaRPr lang="en-CH" dirty="0"/>
          </a:p>
        </p:txBody>
      </p:sp>
      <p:sp>
        <p:nvSpPr>
          <p:cNvPr id="4" name="Date Placeholder 3">
            <a:extLst>
              <a:ext uri="{FF2B5EF4-FFF2-40B4-BE49-F238E27FC236}">
                <a16:creationId xmlns:a16="http://schemas.microsoft.com/office/drawing/2014/main" id="{327FDCFF-FC61-43AD-0A6A-F5ACD228875A}"/>
              </a:ext>
            </a:extLst>
          </p:cNvPr>
          <p:cNvSpPr>
            <a:spLocks noGrp="1"/>
          </p:cNvSpPr>
          <p:nvPr>
            <p:ph type="dt" sz="half" idx="10"/>
          </p:nvPr>
        </p:nvSpPr>
        <p:spPr/>
        <p:txBody>
          <a:bodyPr/>
          <a:lstStyle/>
          <a:p>
            <a:fld id="{3354A6EB-A271-384B-97FB-CD4F545F2658}" type="datetime1">
              <a:rPr lang="de-CH" smtClean="0"/>
              <a:t>03.01.24</a:t>
            </a:fld>
            <a:endParaRPr lang="en-US" dirty="0"/>
          </a:p>
        </p:txBody>
      </p:sp>
      <p:sp>
        <p:nvSpPr>
          <p:cNvPr id="5" name="Footer Placeholder 4">
            <a:extLst>
              <a:ext uri="{FF2B5EF4-FFF2-40B4-BE49-F238E27FC236}">
                <a16:creationId xmlns:a16="http://schemas.microsoft.com/office/drawing/2014/main" id="{DBC992C3-9605-B8DF-56F9-4D92C8F2E943}"/>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DC20F77E-6AAD-37BF-E410-5249F7CB320E}"/>
              </a:ext>
            </a:extLst>
          </p:cNvPr>
          <p:cNvSpPr>
            <a:spLocks noGrp="1"/>
          </p:cNvSpPr>
          <p:nvPr>
            <p:ph type="sldNum" sz="quarter" idx="12"/>
          </p:nvPr>
        </p:nvSpPr>
        <p:spPr/>
        <p:txBody>
          <a:bodyPr/>
          <a:lstStyle/>
          <a:p>
            <a:fld id="{36B5EA5A-BC32-A742-B11B-8E7414D5B535}" type="slidenum">
              <a:rPr lang="en-US" smtClean="0"/>
              <a:pPr/>
              <a:t>6</a:t>
            </a:fld>
            <a:endParaRPr lang="en-US" dirty="0"/>
          </a:p>
        </p:txBody>
      </p:sp>
      <p:cxnSp>
        <p:nvCxnSpPr>
          <p:cNvPr id="11" name="Straight Arrow Connector 10">
            <a:extLst>
              <a:ext uri="{FF2B5EF4-FFF2-40B4-BE49-F238E27FC236}">
                <a16:creationId xmlns:a16="http://schemas.microsoft.com/office/drawing/2014/main" id="{9E19C73C-A2CD-1A4B-A59E-D5BBBBD796D0}"/>
              </a:ext>
            </a:extLst>
          </p:cNvPr>
          <p:cNvCxnSpPr>
            <a:cxnSpLocks/>
            <a:stCxn id="8" idx="2"/>
          </p:cNvCxnSpPr>
          <p:nvPr/>
        </p:nvCxnSpPr>
        <p:spPr>
          <a:xfrm flipH="1">
            <a:off x="5202791" y="1480444"/>
            <a:ext cx="835554" cy="456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A2A1200-725C-9259-9805-159AAE0C432E}"/>
              </a:ext>
            </a:extLst>
          </p:cNvPr>
          <p:cNvPicPr>
            <a:picLocks noChangeAspect="1"/>
          </p:cNvPicPr>
          <p:nvPr/>
        </p:nvPicPr>
        <p:blipFill>
          <a:blip r:embed="rId3"/>
          <a:stretch>
            <a:fillRect/>
          </a:stretch>
        </p:blipFill>
        <p:spPr>
          <a:xfrm>
            <a:off x="807231" y="3282036"/>
            <a:ext cx="2473960" cy="1875155"/>
          </a:xfrm>
          <a:prstGeom prst="rect">
            <a:avLst/>
          </a:prstGeom>
        </p:spPr>
      </p:pic>
      <p:pic>
        <p:nvPicPr>
          <p:cNvPr id="13" name="Picture 12">
            <a:extLst>
              <a:ext uri="{FF2B5EF4-FFF2-40B4-BE49-F238E27FC236}">
                <a16:creationId xmlns:a16="http://schemas.microsoft.com/office/drawing/2014/main" id="{774C8DD4-217C-6221-0961-5256F30C38B9}"/>
              </a:ext>
            </a:extLst>
          </p:cNvPr>
          <p:cNvPicPr>
            <a:picLocks noChangeAspect="1"/>
          </p:cNvPicPr>
          <p:nvPr/>
        </p:nvPicPr>
        <p:blipFill>
          <a:blip r:embed="rId4"/>
          <a:stretch>
            <a:fillRect/>
          </a:stretch>
        </p:blipFill>
        <p:spPr>
          <a:xfrm>
            <a:off x="3310361" y="3013914"/>
            <a:ext cx="2575405" cy="1440016"/>
          </a:xfrm>
          <a:prstGeom prst="rect">
            <a:avLst/>
          </a:prstGeom>
        </p:spPr>
      </p:pic>
      <p:sp>
        <p:nvSpPr>
          <p:cNvPr id="15" name="TextBox 14">
            <a:extLst>
              <a:ext uri="{FF2B5EF4-FFF2-40B4-BE49-F238E27FC236}">
                <a16:creationId xmlns:a16="http://schemas.microsoft.com/office/drawing/2014/main" id="{BB1E4571-89C4-1E69-BB2E-629E5654BB1C}"/>
              </a:ext>
            </a:extLst>
          </p:cNvPr>
          <p:cNvSpPr txBox="1"/>
          <p:nvPr/>
        </p:nvSpPr>
        <p:spPr>
          <a:xfrm>
            <a:off x="802292" y="2163907"/>
            <a:ext cx="5040562" cy="738664"/>
          </a:xfrm>
          <a:prstGeom prst="rect">
            <a:avLst/>
          </a:prstGeom>
          <a:noFill/>
        </p:spPr>
        <p:txBody>
          <a:bodyPr wrap="square" lIns="0" tIns="0" rIns="0" bIns="0" rtlCol="0">
            <a:spAutoFit/>
          </a:bodyPr>
          <a:lstStyle/>
          <a:p>
            <a:pPr algn="l"/>
            <a:r>
              <a:rPr lang="en-US" altLang="zh-CN" sz="1600" dirty="0"/>
              <a:t>1D</a:t>
            </a:r>
            <a:r>
              <a:rPr lang="zh-CN" altLang="en-US" sz="1600" dirty="0"/>
              <a:t> </a:t>
            </a:r>
            <a:r>
              <a:rPr lang="en-US" altLang="zh-CN" sz="1600" dirty="0"/>
              <a:t>(</a:t>
            </a:r>
            <a:r>
              <a:rPr lang="en-US" altLang="zh-CN" sz="1600" dirty="0" err="1"/>
              <a:t>x,y,x’,y</a:t>
            </a:r>
            <a:r>
              <a:rPr lang="en-US" altLang="zh-CN" sz="1600" dirty="0"/>
              <a:t>’)</a:t>
            </a:r>
            <a:r>
              <a:rPr lang="zh-CN" altLang="en-US" sz="1600" dirty="0"/>
              <a:t>：</a:t>
            </a:r>
            <a:r>
              <a:rPr lang="en-US" altLang="zh-CN" sz="1600" dirty="0"/>
              <a:t>H</a:t>
            </a:r>
            <a:r>
              <a:rPr lang="en-US" altLang="zh-CN" sz="1600" baseline="30000" dirty="0"/>
              <a:t>0</a:t>
            </a:r>
            <a:r>
              <a:rPr lang="zh-CN" altLang="en-US" sz="1600" dirty="0"/>
              <a:t>或</a:t>
            </a:r>
            <a:r>
              <a:rPr lang="en-US" altLang="zh-CN" sz="1600" dirty="0"/>
              <a:t>e</a:t>
            </a:r>
            <a:r>
              <a:rPr lang="en-US" altLang="zh-CN" sz="1600" baseline="30000" dirty="0"/>
              <a:t>-</a:t>
            </a:r>
            <a:r>
              <a:rPr lang="zh-CN" altLang="en-US" sz="1600" dirty="0"/>
              <a:t>强度探测</a:t>
            </a:r>
            <a:endParaRPr lang="en-US" altLang="zh-CN" sz="1600" dirty="0"/>
          </a:p>
          <a:p>
            <a:pPr algn="l"/>
            <a:r>
              <a:rPr lang="en-US" altLang="zh-CN" sz="1600" dirty="0"/>
              <a:t>2D</a:t>
            </a:r>
            <a:r>
              <a:rPr lang="zh-CN" altLang="en-US" sz="1600" dirty="0"/>
              <a:t> </a:t>
            </a:r>
            <a:r>
              <a:rPr lang="en-US" altLang="zh-CN" sz="1600" dirty="0"/>
              <a:t>(x-x’,</a:t>
            </a:r>
            <a:r>
              <a:rPr lang="zh-CN" altLang="en-US" sz="1600" dirty="0"/>
              <a:t> </a:t>
            </a:r>
            <a:r>
              <a:rPr lang="en-US" altLang="zh-CN" sz="1600" dirty="0"/>
              <a:t>y-y’)</a:t>
            </a:r>
            <a:r>
              <a:rPr lang="zh-CN" altLang="en-US" sz="1600" dirty="0"/>
              <a:t>：</a:t>
            </a:r>
            <a:r>
              <a:rPr lang="en-US" altLang="zh-CN" sz="1600" dirty="0"/>
              <a:t>H</a:t>
            </a:r>
            <a:r>
              <a:rPr lang="en-US" altLang="zh-CN" sz="1600" baseline="30000" dirty="0"/>
              <a:t>0</a:t>
            </a:r>
            <a:r>
              <a:rPr lang="zh-CN" altLang="en-US" sz="1600" dirty="0"/>
              <a:t>分布探测（金刚石条带、丝扫描）</a:t>
            </a:r>
            <a:endParaRPr lang="en-US" altLang="zh-CN" sz="1600" dirty="0"/>
          </a:p>
          <a:p>
            <a:pPr algn="l"/>
            <a:r>
              <a:rPr lang="zh-CN" altLang="en-US" sz="1600" dirty="0"/>
              <a:t>代表性装置：</a:t>
            </a:r>
            <a:r>
              <a:rPr lang="en-US" altLang="zh-CN" sz="1600" dirty="0"/>
              <a:t>SNS</a:t>
            </a:r>
            <a:r>
              <a:rPr lang="zh-CN" altLang="en-US" sz="1600" dirty="0"/>
              <a:t>、</a:t>
            </a:r>
            <a:r>
              <a:rPr lang="en-US" altLang="zh-CN" sz="1600" dirty="0"/>
              <a:t>LINAC4</a:t>
            </a:r>
            <a:endParaRPr lang="en-CH" altLang="zh-CN" dirty="0"/>
          </a:p>
        </p:txBody>
      </p:sp>
      <p:cxnSp>
        <p:nvCxnSpPr>
          <p:cNvPr id="19" name="Straight Arrow Connector 18">
            <a:extLst>
              <a:ext uri="{FF2B5EF4-FFF2-40B4-BE49-F238E27FC236}">
                <a16:creationId xmlns:a16="http://schemas.microsoft.com/office/drawing/2014/main" id="{FD3EF8EF-25EF-015D-122A-98A89278924E}"/>
              </a:ext>
            </a:extLst>
          </p:cNvPr>
          <p:cNvCxnSpPr>
            <a:cxnSpLocks/>
            <a:stCxn id="9" idx="2"/>
          </p:cNvCxnSpPr>
          <p:nvPr/>
        </p:nvCxnSpPr>
        <p:spPr>
          <a:xfrm>
            <a:off x="7243135" y="1481036"/>
            <a:ext cx="857000" cy="56340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C0D2092-8060-A0A3-670E-F6F227C4DFF4}"/>
              </a:ext>
            </a:extLst>
          </p:cNvPr>
          <p:cNvSpPr txBox="1"/>
          <p:nvPr/>
        </p:nvSpPr>
        <p:spPr>
          <a:xfrm>
            <a:off x="6671084" y="2141066"/>
            <a:ext cx="4526318" cy="1723549"/>
          </a:xfrm>
          <a:prstGeom prst="rect">
            <a:avLst/>
          </a:prstGeom>
          <a:noFill/>
        </p:spPr>
        <p:txBody>
          <a:bodyPr wrap="square" lIns="0" tIns="0" rIns="0" bIns="0" rtlCol="0">
            <a:spAutoFit/>
          </a:bodyPr>
          <a:lstStyle/>
          <a:p>
            <a:pPr algn="l"/>
            <a:r>
              <a:rPr lang="en-US" altLang="zh-CN" sz="1600" dirty="0"/>
              <a:t>1D</a:t>
            </a:r>
            <a:r>
              <a:rPr lang="zh-CN" altLang="en-US" sz="1600" dirty="0"/>
              <a:t> </a:t>
            </a:r>
            <a:r>
              <a:rPr lang="en-US" altLang="zh-CN" sz="1600" dirty="0"/>
              <a:t>(z,</a:t>
            </a:r>
            <a:r>
              <a:rPr lang="zh-CN" altLang="en-US" sz="1600" dirty="0"/>
              <a:t> </a:t>
            </a:r>
            <a:r>
              <a:rPr lang="el-GR" altLang="zh-CN" sz="1600" dirty="0"/>
              <a:t>δ</a:t>
            </a:r>
            <a:r>
              <a:rPr lang="en-US" altLang="zh-CN" sz="1600" dirty="0"/>
              <a:t>)</a:t>
            </a:r>
            <a:r>
              <a:rPr lang="zh-CN" altLang="en-US" sz="1600" dirty="0"/>
              <a:t>：</a:t>
            </a:r>
            <a:endParaRPr lang="en-US" altLang="zh-CN" sz="1600" dirty="0"/>
          </a:p>
          <a:p>
            <a:pPr marL="742950" lvl="1" indent="-285750">
              <a:buFont typeface="Arial" panose="020B0604020202020204" pitchFamily="34" charset="0"/>
              <a:buChar char="•"/>
            </a:pPr>
            <a:r>
              <a:rPr lang="zh-CN" altLang="en-US" sz="1600" dirty="0"/>
              <a:t>超快激光</a:t>
            </a:r>
            <a:r>
              <a:rPr lang="en-US" altLang="zh-CN" sz="1600" dirty="0"/>
              <a:t>+</a:t>
            </a:r>
            <a:r>
              <a:rPr lang="zh-CN" altLang="en-US" sz="1600" dirty="0"/>
              <a:t>相位延迟（</a:t>
            </a:r>
            <a:r>
              <a:rPr lang="en-US" altLang="zh-CN" sz="1600" dirty="0"/>
              <a:t>z</a:t>
            </a:r>
            <a:r>
              <a:rPr lang="zh-CN" altLang="en-US" sz="1600" dirty="0"/>
              <a:t>，</a:t>
            </a:r>
            <a:r>
              <a:rPr lang="en-US" altLang="zh-CN" sz="1600" dirty="0"/>
              <a:t>SNS</a:t>
            </a:r>
            <a:r>
              <a:rPr lang="zh-CN" altLang="en-US" sz="1600" dirty="0"/>
              <a:t>）</a:t>
            </a:r>
            <a:endParaRPr lang="en-US" altLang="zh-CN" sz="1600" dirty="0"/>
          </a:p>
          <a:p>
            <a:pPr marL="742950" lvl="1" indent="-285750">
              <a:buFont typeface="Arial" panose="020B0604020202020204" pitchFamily="34" charset="0"/>
              <a:buChar char="•"/>
            </a:pPr>
            <a:r>
              <a:rPr lang="zh-CN" altLang="en-US" sz="1600" dirty="0"/>
              <a:t>激光剥离</a:t>
            </a:r>
            <a:r>
              <a:rPr lang="en-US" altLang="zh-CN" sz="1600" dirty="0"/>
              <a:t>+TOF</a:t>
            </a:r>
            <a:r>
              <a:rPr lang="zh-CN" altLang="en-US" sz="1600" dirty="0"/>
              <a:t>（</a:t>
            </a:r>
            <a:r>
              <a:rPr lang="en-US" altLang="zh-CN" sz="1600" dirty="0"/>
              <a:t>z/</a:t>
            </a:r>
            <a:r>
              <a:rPr lang="el-GR" altLang="zh-CN" sz="1600" dirty="0"/>
              <a:t>δ</a:t>
            </a:r>
            <a:r>
              <a:rPr lang="zh-CN" altLang="en-US" sz="1600" dirty="0"/>
              <a:t>，</a:t>
            </a:r>
            <a:r>
              <a:rPr lang="en-US" altLang="zh-CN" sz="1600" dirty="0"/>
              <a:t>LANL</a:t>
            </a:r>
            <a:r>
              <a:rPr lang="zh-CN" altLang="en-US" sz="1600" dirty="0"/>
              <a:t>）</a:t>
            </a:r>
            <a:endParaRPr lang="en-US" altLang="zh-CN" sz="1600" dirty="0"/>
          </a:p>
          <a:p>
            <a:pPr marL="742950" lvl="1" indent="-285750">
              <a:buFont typeface="Arial" panose="020B0604020202020204" pitchFamily="34" charset="0"/>
              <a:buChar char="•"/>
            </a:pPr>
            <a:r>
              <a:rPr lang="zh-CN" altLang="en-US" sz="1600" dirty="0"/>
              <a:t>激光剥离</a:t>
            </a:r>
            <a:r>
              <a:rPr lang="en-US" altLang="zh-CN" sz="1600" dirty="0"/>
              <a:t>+e</a:t>
            </a:r>
            <a:r>
              <a:rPr lang="en-US" altLang="zh-CN" sz="1600" baseline="30000" dirty="0"/>
              <a:t>-</a:t>
            </a:r>
            <a:r>
              <a:rPr lang="zh-CN" altLang="en-US" sz="1600" dirty="0"/>
              <a:t>能量选通（</a:t>
            </a:r>
            <a:r>
              <a:rPr lang="el-GR" altLang="zh-CN" sz="1600" dirty="0"/>
              <a:t>δ</a:t>
            </a:r>
            <a:r>
              <a:rPr lang="zh-CN" altLang="en-US" sz="1600" dirty="0"/>
              <a:t>，</a:t>
            </a:r>
            <a:r>
              <a:rPr lang="en-US" altLang="zh-CN" sz="1600" dirty="0"/>
              <a:t>BNL</a:t>
            </a:r>
            <a:r>
              <a:rPr lang="zh-CN" altLang="en-US" sz="1600" dirty="0"/>
              <a:t>）</a:t>
            </a:r>
            <a:endParaRPr lang="en-US" altLang="zh-CN" sz="1600" dirty="0"/>
          </a:p>
          <a:p>
            <a:pPr marL="742950" lvl="1" indent="-285750">
              <a:buFont typeface="Arial" panose="020B0604020202020204" pitchFamily="34" charset="0"/>
              <a:buChar char="•"/>
            </a:pPr>
            <a:r>
              <a:rPr lang="en-US" altLang="zh-CN" sz="1600" dirty="0" err="1"/>
              <a:t>Feshbach</a:t>
            </a:r>
            <a:r>
              <a:rPr lang="zh-CN" altLang="en-US" sz="1600" dirty="0"/>
              <a:t>共振效应（</a:t>
            </a:r>
            <a:r>
              <a:rPr lang="el-GR" altLang="zh-CN" sz="1600" dirty="0"/>
              <a:t>δ</a:t>
            </a:r>
            <a:r>
              <a:rPr lang="zh-CN" altLang="en-US" sz="1600" dirty="0"/>
              <a:t>，</a:t>
            </a:r>
            <a:r>
              <a:rPr lang="en-US" altLang="zh-CN" sz="1600" dirty="0"/>
              <a:t>LANL</a:t>
            </a:r>
            <a:r>
              <a:rPr lang="zh-CN" altLang="en-US" sz="1600" dirty="0"/>
              <a:t>）</a:t>
            </a:r>
            <a:endParaRPr lang="el-GR" altLang="zh-CN" sz="1600" dirty="0"/>
          </a:p>
          <a:p>
            <a:r>
              <a:rPr lang="el-GR" altLang="zh-CN" sz="1600" dirty="0"/>
              <a:t>2D</a:t>
            </a:r>
            <a:r>
              <a:rPr lang="zh-CN" altLang="en-US" sz="1600" dirty="0"/>
              <a:t> </a:t>
            </a:r>
            <a:r>
              <a:rPr lang="en-US" altLang="zh-CN" sz="1600" dirty="0"/>
              <a:t>(z-</a:t>
            </a:r>
            <a:r>
              <a:rPr lang="el-GR" altLang="zh-CN" sz="1600" dirty="0"/>
              <a:t>δ</a:t>
            </a:r>
            <a:r>
              <a:rPr lang="en-US" altLang="zh-CN" sz="1600" dirty="0"/>
              <a:t>)</a:t>
            </a:r>
            <a:r>
              <a:rPr lang="zh-CN" altLang="en-US" sz="1600" dirty="0"/>
              <a:t>：</a:t>
            </a:r>
            <a:endParaRPr lang="en-US" altLang="zh-CN" sz="1600" dirty="0"/>
          </a:p>
          <a:p>
            <a:pPr marL="742950" lvl="1" indent="-285750">
              <a:buFont typeface="Arial" panose="020B0604020202020204" pitchFamily="34" charset="0"/>
              <a:buChar char="•"/>
            </a:pPr>
            <a:r>
              <a:rPr lang="zh-CN" altLang="en-US" sz="1600" dirty="0"/>
              <a:t>超快激光剥离</a:t>
            </a:r>
            <a:r>
              <a:rPr lang="en-US" altLang="zh-CN" sz="1600" dirty="0"/>
              <a:t>+TOF</a:t>
            </a:r>
            <a:r>
              <a:rPr lang="zh-CN" altLang="en-US" sz="1600" dirty="0"/>
              <a:t>（</a:t>
            </a:r>
            <a:r>
              <a:rPr lang="en-US" altLang="zh-CN" sz="1600" dirty="0"/>
              <a:t>LANL&amp;SNS</a:t>
            </a:r>
            <a:r>
              <a:rPr lang="zh-CN" altLang="en-US" sz="1600" dirty="0"/>
              <a:t>）</a:t>
            </a:r>
            <a:endParaRPr lang="en-US" altLang="zh-CN" sz="1600" dirty="0"/>
          </a:p>
        </p:txBody>
      </p:sp>
      <p:sp>
        <p:nvSpPr>
          <p:cNvPr id="23" name="TextBox 22">
            <a:extLst>
              <a:ext uri="{FF2B5EF4-FFF2-40B4-BE49-F238E27FC236}">
                <a16:creationId xmlns:a16="http://schemas.microsoft.com/office/drawing/2014/main" id="{38F53604-D071-DEBD-8B89-779E3C20DEB0}"/>
              </a:ext>
            </a:extLst>
          </p:cNvPr>
          <p:cNvSpPr txBox="1"/>
          <p:nvPr/>
        </p:nvSpPr>
        <p:spPr>
          <a:xfrm>
            <a:off x="6806335" y="4784151"/>
            <a:ext cx="4168000" cy="492443"/>
          </a:xfrm>
          <a:prstGeom prst="rect">
            <a:avLst/>
          </a:prstGeom>
          <a:noFill/>
        </p:spPr>
        <p:txBody>
          <a:bodyPr wrap="square" lIns="0" tIns="0" rIns="0" bIns="0" rtlCol="0">
            <a:spAutoFit/>
          </a:bodyPr>
          <a:lstStyle/>
          <a:p>
            <a:pPr algn="l"/>
            <a:r>
              <a:rPr lang="en-CH" sz="1600" dirty="0">
                <a:solidFill>
                  <a:srgbClr val="C00000"/>
                </a:solidFill>
              </a:rPr>
              <a:t>纵向相空间分布探测是基于激光剥离的H</a:t>
            </a:r>
            <a:r>
              <a:rPr lang="en-US" altLang="zh-CN" sz="1600" baseline="30000" dirty="0">
                <a:solidFill>
                  <a:srgbClr val="C00000"/>
                </a:solidFill>
              </a:rPr>
              <a:t>-</a:t>
            </a:r>
            <a:r>
              <a:rPr lang="zh-CN" altLang="en-US" sz="1600" dirty="0">
                <a:solidFill>
                  <a:srgbClr val="C00000"/>
                </a:solidFill>
              </a:rPr>
              <a:t>测量技术发展最初目标，方案多样</a:t>
            </a:r>
            <a:endParaRPr lang="en-CH" sz="1600" dirty="0">
              <a:solidFill>
                <a:srgbClr val="C00000"/>
              </a:solidFill>
            </a:endParaRPr>
          </a:p>
        </p:txBody>
      </p:sp>
      <p:sp>
        <p:nvSpPr>
          <p:cNvPr id="25" name="TextBox 24">
            <a:extLst>
              <a:ext uri="{FF2B5EF4-FFF2-40B4-BE49-F238E27FC236}">
                <a16:creationId xmlns:a16="http://schemas.microsoft.com/office/drawing/2014/main" id="{7FAE7C41-3CD4-6A1F-3A42-666A852F9B49}"/>
              </a:ext>
            </a:extLst>
          </p:cNvPr>
          <p:cNvSpPr txBox="1"/>
          <p:nvPr/>
        </p:nvSpPr>
        <p:spPr>
          <a:xfrm>
            <a:off x="4309419" y="1566514"/>
            <a:ext cx="1037696" cy="215444"/>
          </a:xfrm>
          <a:prstGeom prst="rect">
            <a:avLst/>
          </a:prstGeom>
          <a:noFill/>
        </p:spPr>
        <p:txBody>
          <a:bodyPr wrap="square" lIns="0" tIns="0" rIns="0" bIns="0" rtlCol="0">
            <a:spAutoFit/>
          </a:bodyPr>
          <a:lstStyle/>
          <a:p>
            <a:pPr algn="l"/>
            <a:r>
              <a:rPr lang="en-CH" sz="1400" dirty="0"/>
              <a:t>方案较成熟</a:t>
            </a:r>
            <a:endParaRPr lang="en-CH" sz="1600" dirty="0"/>
          </a:p>
        </p:txBody>
      </p:sp>
      <p:sp>
        <p:nvSpPr>
          <p:cNvPr id="27" name="TextBox 26">
            <a:extLst>
              <a:ext uri="{FF2B5EF4-FFF2-40B4-BE49-F238E27FC236}">
                <a16:creationId xmlns:a16="http://schemas.microsoft.com/office/drawing/2014/main" id="{83D05814-4818-0E8B-451C-547AFE7FB2AC}"/>
              </a:ext>
            </a:extLst>
          </p:cNvPr>
          <p:cNvSpPr txBox="1"/>
          <p:nvPr/>
        </p:nvSpPr>
        <p:spPr>
          <a:xfrm>
            <a:off x="573836" y="5867408"/>
            <a:ext cx="6097248" cy="461665"/>
          </a:xfrm>
          <a:prstGeom prst="rect">
            <a:avLst/>
          </a:prstGeom>
          <a:noFill/>
        </p:spPr>
        <p:txBody>
          <a:bodyPr wrap="square">
            <a:spAutoFit/>
          </a:bodyPr>
          <a:lstStyle/>
          <a:p>
            <a:pPr algn="l"/>
            <a:r>
              <a:rPr lang="en-US" altLang="zh-CN" sz="1200" dirty="0"/>
              <a:t>[1] Y.</a:t>
            </a:r>
            <a:r>
              <a:rPr lang="zh-CN" altLang="en-US" sz="1200" dirty="0"/>
              <a:t> </a:t>
            </a:r>
            <a:r>
              <a:rPr lang="en-US" altLang="zh-CN" sz="1200" dirty="0"/>
              <a:t>Liu</a:t>
            </a:r>
            <a:r>
              <a:rPr lang="zh-CN" altLang="en-US" sz="1200" dirty="0"/>
              <a:t> </a:t>
            </a:r>
            <a:r>
              <a:rPr lang="en-US" altLang="zh-CN" sz="1200" dirty="0"/>
              <a:t>NIMA</a:t>
            </a:r>
            <a:r>
              <a:rPr lang="zh-CN" altLang="en-US" sz="1200" dirty="0"/>
              <a:t> </a:t>
            </a:r>
            <a:r>
              <a:rPr lang="en-US" altLang="zh-CN" sz="1200" dirty="0"/>
              <a:t>(2010),</a:t>
            </a:r>
            <a:r>
              <a:rPr lang="zh-CN" altLang="en-US" sz="1200" dirty="0"/>
              <a:t> </a:t>
            </a:r>
            <a:r>
              <a:rPr lang="en-US" altLang="zh-CN" sz="1200" dirty="0"/>
              <a:t>Y.</a:t>
            </a:r>
            <a:r>
              <a:rPr lang="zh-CN" altLang="en-US" sz="1200" dirty="0"/>
              <a:t> </a:t>
            </a:r>
            <a:r>
              <a:rPr lang="en-US" altLang="zh-CN" sz="1200" dirty="0"/>
              <a:t>Liu</a:t>
            </a:r>
            <a:r>
              <a:rPr lang="zh-CN" altLang="en-US" sz="1200" dirty="0"/>
              <a:t> </a:t>
            </a:r>
            <a:r>
              <a:rPr lang="en-US" altLang="zh-CN" sz="1200" dirty="0"/>
              <a:t>NIMA</a:t>
            </a:r>
            <a:r>
              <a:rPr lang="zh-CN" altLang="en-US" sz="1200" dirty="0"/>
              <a:t> </a:t>
            </a:r>
            <a:r>
              <a:rPr lang="en-US" altLang="zh-CN" sz="1200" dirty="0"/>
              <a:t>(2012),</a:t>
            </a:r>
            <a:r>
              <a:rPr lang="zh-CN" altLang="en-US" sz="1200" dirty="0"/>
              <a:t> </a:t>
            </a:r>
            <a:r>
              <a:rPr lang="en-US" altLang="zh-CN" sz="1200" dirty="0"/>
              <a:t>Y.</a:t>
            </a:r>
            <a:r>
              <a:rPr lang="zh-CN" altLang="en-US" sz="1200" dirty="0"/>
              <a:t> </a:t>
            </a:r>
            <a:r>
              <a:rPr lang="en-US" altLang="zh-CN" sz="1200" dirty="0"/>
              <a:t>Liu</a:t>
            </a:r>
            <a:r>
              <a:rPr lang="zh-CN" altLang="en-US" sz="1200" dirty="0"/>
              <a:t> </a:t>
            </a:r>
            <a:r>
              <a:rPr lang="en-US" altLang="zh-CN" sz="1200" dirty="0"/>
              <a:t>PRAB</a:t>
            </a:r>
            <a:r>
              <a:rPr lang="el-GR" altLang="zh-CN" sz="1200" dirty="0"/>
              <a:t> (2013), Υ. </a:t>
            </a:r>
            <a:r>
              <a:rPr lang="en-US" altLang="zh-CN" sz="1200" dirty="0"/>
              <a:t>Liu</a:t>
            </a:r>
            <a:r>
              <a:rPr lang="zh-CN" altLang="en-US" sz="1200" dirty="0"/>
              <a:t> </a:t>
            </a:r>
            <a:r>
              <a:rPr lang="en-US" altLang="zh-CN" sz="1200" dirty="0"/>
              <a:t>PRAB</a:t>
            </a:r>
            <a:r>
              <a:rPr lang="zh-CN" altLang="en-US" sz="1200" dirty="0"/>
              <a:t> </a:t>
            </a:r>
            <a:r>
              <a:rPr lang="en-US" altLang="zh-CN" sz="1200" dirty="0"/>
              <a:t>(2020)</a:t>
            </a:r>
            <a:br>
              <a:rPr lang="en-US" altLang="zh-CN" sz="1200" dirty="0"/>
            </a:br>
            <a:r>
              <a:rPr lang="en-US" altLang="zh-CN" sz="1200" dirty="0"/>
              <a:t>[2]</a:t>
            </a:r>
            <a:r>
              <a:rPr lang="zh-CN" altLang="en-US" sz="1200" dirty="0"/>
              <a:t> </a:t>
            </a:r>
            <a:r>
              <a:rPr lang="en-GB" altLang="zh-CN" sz="1200" dirty="0"/>
              <a:t>T.</a:t>
            </a:r>
            <a:r>
              <a:rPr lang="zh-CN" altLang="en-US" sz="1200" dirty="0"/>
              <a:t> </a:t>
            </a:r>
            <a:r>
              <a:rPr lang="en-GB" altLang="zh-CN" sz="1200" dirty="0"/>
              <a:t>Hofmann</a:t>
            </a:r>
            <a:r>
              <a:rPr lang="zh-CN" altLang="en-US" sz="1200" dirty="0"/>
              <a:t> </a:t>
            </a:r>
            <a:r>
              <a:rPr lang="en-US" altLang="zh-CN" sz="1200" dirty="0"/>
              <a:t>PRAB</a:t>
            </a:r>
            <a:r>
              <a:rPr lang="zh-CN" altLang="en-US" sz="1200" dirty="0"/>
              <a:t> </a:t>
            </a:r>
            <a:r>
              <a:rPr lang="en-US" altLang="zh-CN" sz="1200" dirty="0"/>
              <a:t>(2015),</a:t>
            </a:r>
            <a:r>
              <a:rPr lang="zh-CN" altLang="en-US" sz="1200" dirty="0"/>
              <a:t> </a:t>
            </a:r>
            <a:r>
              <a:rPr lang="en-US" altLang="zh-CN" sz="1200" dirty="0"/>
              <a:t>T.</a:t>
            </a:r>
            <a:r>
              <a:rPr lang="zh-CN" altLang="en-US" sz="1200" dirty="0"/>
              <a:t> </a:t>
            </a:r>
            <a:r>
              <a:rPr lang="en-US" altLang="zh-CN" sz="1200" dirty="0"/>
              <a:t>Hofmann</a:t>
            </a:r>
            <a:r>
              <a:rPr lang="zh-CN" altLang="en-US" sz="1200" dirty="0"/>
              <a:t> </a:t>
            </a:r>
            <a:r>
              <a:rPr lang="en-US" altLang="zh-CN" sz="1200" dirty="0"/>
              <a:t>NIMA</a:t>
            </a:r>
            <a:r>
              <a:rPr lang="zh-CN" altLang="en-US" sz="1200" dirty="0"/>
              <a:t> </a:t>
            </a:r>
            <a:r>
              <a:rPr lang="en-US" altLang="zh-CN" sz="1200" dirty="0"/>
              <a:t>(2016)</a:t>
            </a:r>
          </a:p>
        </p:txBody>
      </p:sp>
      <p:grpSp>
        <p:nvGrpSpPr>
          <p:cNvPr id="34" name="Group 33">
            <a:extLst>
              <a:ext uri="{FF2B5EF4-FFF2-40B4-BE49-F238E27FC236}">
                <a16:creationId xmlns:a16="http://schemas.microsoft.com/office/drawing/2014/main" id="{86EDF65C-B70B-2122-BA0E-B6569D77E9AD}"/>
              </a:ext>
            </a:extLst>
          </p:cNvPr>
          <p:cNvGrpSpPr/>
          <p:nvPr/>
        </p:nvGrpSpPr>
        <p:grpSpPr>
          <a:xfrm>
            <a:off x="3195050" y="1019644"/>
            <a:ext cx="4461139" cy="461392"/>
            <a:chOff x="3209240" y="981794"/>
            <a:chExt cx="4461139" cy="461392"/>
          </a:xfrm>
        </p:grpSpPr>
        <p:grpSp>
          <p:nvGrpSpPr>
            <p:cNvPr id="17" name="Group 16">
              <a:extLst>
                <a:ext uri="{FF2B5EF4-FFF2-40B4-BE49-F238E27FC236}">
                  <a16:creationId xmlns:a16="http://schemas.microsoft.com/office/drawing/2014/main" id="{0035C121-38F9-F2E1-C4AB-6EFD3279927D}"/>
                </a:ext>
              </a:extLst>
            </p:cNvPr>
            <p:cNvGrpSpPr/>
            <p:nvPr/>
          </p:nvGrpSpPr>
          <p:grpSpPr>
            <a:xfrm>
              <a:off x="5216981" y="981794"/>
              <a:ext cx="2407478" cy="461392"/>
              <a:chOff x="5016264" y="1556792"/>
              <a:chExt cx="2407478" cy="461392"/>
            </a:xfrm>
          </p:grpSpPr>
          <p:sp>
            <p:nvSpPr>
              <p:cNvPr id="8" name="Rectangle 7">
                <a:extLst>
                  <a:ext uri="{FF2B5EF4-FFF2-40B4-BE49-F238E27FC236}">
                    <a16:creationId xmlns:a16="http://schemas.microsoft.com/office/drawing/2014/main" id="{F90CF8DF-F37D-7A7E-5B73-0F6FD593649D}"/>
                  </a:ext>
                </a:extLst>
              </p:cNvPr>
              <p:cNvSpPr/>
              <p:nvPr/>
            </p:nvSpPr>
            <p:spPr>
              <a:xfrm>
                <a:off x="5016264" y="1556792"/>
                <a:ext cx="1671107" cy="46080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9" name="Rectangle 8">
                <a:extLst>
                  <a:ext uri="{FF2B5EF4-FFF2-40B4-BE49-F238E27FC236}">
                    <a16:creationId xmlns:a16="http://schemas.microsoft.com/office/drawing/2014/main" id="{9A31BCC6-3E90-B9CA-BF1E-4093C728936C}"/>
                  </a:ext>
                </a:extLst>
              </p:cNvPr>
              <p:cNvSpPr/>
              <p:nvPr/>
            </p:nvSpPr>
            <p:spPr>
              <a:xfrm>
                <a:off x="6689473" y="1556792"/>
                <a:ext cx="734269" cy="46139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7F5DF99C-1A4F-7020-3322-4055E8391CA3}"/>
                    </a:ext>
                  </a:extLst>
                </p:cNvPr>
                <p:cNvSpPr txBox="1"/>
                <p:nvPr/>
              </p:nvSpPr>
              <p:spPr>
                <a:xfrm>
                  <a:off x="3209240" y="1034349"/>
                  <a:ext cx="4461139" cy="29892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6</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𝑥</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𝑥</m:t>
                                </m:r>
                              </m:e>
                              <m:sup>
                                <m:r>
                                  <a:rPr lang="en-US" b="0" i="1" smtClean="0">
                                    <a:solidFill>
                                      <a:schemeClr val="tx2"/>
                                    </a:solidFill>
                                    <a:latin typeface="Cambria Math" panose="02040503050406030204" pitchFamily="18" charset="0"/>
                                  </a:rPr>
                                  <m:t>′</m:t>
                                </m:r>
                              </m:sup>
                            </m:sSup>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𝑦</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𝑦</m:t>
                                </m:r>
                              </m:e>
                              <m:sup>
                                <m:r>
                                  <a:rPr lang="en-US" b="0" i="1" smtClean="0">
                                    <a:solidFill>
                                      <a:schemeClr val="tx2"/>
                                    </a:solidFill>
                                    <a:latin typeface="Cambria Math" panose="02040503050406030204" pitchFamily="18" charset="0"/>
                                  </a:rPr>
                                  <m:t>′</m:t>
                                </m:r>
                              </m:sup>
                            </m:sSup>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𝑧</m:t>
                            </m:r>
                            <m:r>
                              <a:rPr lang="en-US" b="0" i="1" smtClean="0">
                                <a:solidFill>
                                  <a:schemeClr val="tx2"/>
                                </a:solidFill>
                                <a:latin typeface="Cambria Math" panose="02040503050406030204" pitchFamily="18" charset="0"/>
                              </a:rPr>
                              <m:t>,</m:t>
                            </m:r>
                            <m:r>
                              <a:rPr lang="el-GR" b="0" i="1" smtClean="0">
                                <a:solidFill>
                                  <a:schemeClr val="tx2"/>
                                </a:solidFill>
                                <a:latin typeface="Cambria Math" panose="02040503050406030204" pitchFamily="18" charset="0"/>
                              </a:rPr>
                              <m:t>𝛿</m:t>
                            </m:r>
                          </m:e>
                        </m:d>
                        <m:r>
                          <a:rPr lang="en-US" b="0"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𝑥</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𝑥</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𝑥</m:t>
                                </m:r>
                              </m:e>
                              <m:sup>
                                <m:r>
                                  <a:rPr lang="en-US" b="0" i="1" smtClean="0">
                                    <a:solidFill>
                                      <a:schemeClr val="tx2"/>
                                    </a:solidFill>
                                    <a:latin typeface="Cambria Math" panose="02040503050406030204" pitchFamily="18" charset="0"/>
                                  </a:rPr>
                                  <m:t>′</m:t>
                                </m:r>
                              </m:sup>
                            </m:sSup>
                          </m:e>
                        </m:d>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𝑦</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𝑦</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𝑦</m:t>
                                </m:r>
                              </m:e>
                              <m:sup>
                                <m:r>
                                  <a:rPr lang="en-US" b="0" i="1" smtClean="0">
                                    <a:solidFill>
                                      <a:schemeClr val="tx2"/>
                                    </a:solidFill>
                                    <a:latin typeface="Cambria Math" panose="02040503050406030204" pitchFamily="18" charset="0"/>
                                  </a:rPr>
                                  <m:t>′</m:t>
                                </m:r>
                              </m:sup>
                            </m:sSup>
                          </m:e>
                        </m:d>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𝑧</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𝑧</m:t>
                            </m:r>
                            <m:r>
                              <a:rPr lang="en-US" b="0" i="1" smtClean="0">
                                <a:solidFill>
                                  <a:schemeClr val="tx2"/>
                                </a:solidFill>
                                <a:latin typeface="Cambria Math" panose="02040503050406030204" pitchFamily="18" charset="0"/>
                              </a:rPr>
                              <m:t>,</m:t>
                            </m:r>
                            <m:r>
                              <a:rPr lang="el-GR" b="0" i="1" smtClean="0">
                                <a:solidFill>
                                  <a:schemeClr val="tx2"/>
                                </a:solidFill>
                                <a:latin typeface="Cambria Math" panose="02040503050406030204" pitchFamily="18" charset="0"/>
                              </a:rPr>
                              <m:t>𝛿</m:t>
                            </m:r>
                          </m:e>
                        </m:d>
                      </m:oMath>
                    </m:oMathPara>
                  </a14:m>
                  <a:endParaRPr lang="en-US" b="0" dirty="0">
                    <a:solidFill>
                      <a:schemeClr val="tx2"/>
                    </a:solidFill>
                  </a:endParaRPr>
                </a:p>
              </p:txBody>
            </p:sp>
          </mc:Choice>
          <mc:Fallback>
            <p:sp>
              <p:nvSpPr>
                <p:cNvPr id="28" name="TextBox 27">
                  <a:extLst>
                    <a:ext uri="{FF2B5EF4-FFF2-40B4-BE49-F238E27FC236}">
                      <a16:creationId xmlns:a16="http://schemas.microsoft.com/office/drawing/2014/main" id="{7F5DF99C-1A4F-7020-3322-4055E8391CA3}"/>
                    </a:ext>
                  </a:extLst>
                </p:cNvPr>
                <p:cNvSpPr txBox="1">
                  <a:spLocks noRot="1" noChangeAspect="1" noMove="1" noResize="1" noEditPoints="1" noAdjustHandles="1" noChangeArrowheads="1" noChangeShapeType="1" noTextEdit="1"/>
                </p:cNvSpPr>
                <p:nvPr/>
              </p:nvSpPr>
              <p:spPr>
                <a:xfrm>
                  <a:off x="3209240" y="1034349"/>
                  <a:ext cx="4461139" cy="298928"/>
                </a:xfrm>
                <a:prstGeom prst="rect">
                  <a:avLst/>
                </a:prstGeom>
                <a:blipFill>
                  <a:blip r:embed="rId5"/>
                  <a:stretch>
                    <a:fillRect l="-1136" b="-24000"/>
                  </a:stretch>
                </a:blipFill>
              </p:spPr>
              <p:txBody>
                <a:bodyPr/>
                <a:lstStyle/>
                <a:p>
                  <a:r>
                    <a:rPr lang="en-CH">
                      <a:noFill/>
                    </a:rPr>
                    <a:t> </a:t>
                  </a:r>
                </a:p>
              </p:txBody>
            </p:sp>
          </mc:Fallback>
        </mc:AlternateContent>
      </p:grpSp>
    </p:spTree>
    <p:extLst>
      <p:ext uri="{BB962C8B-B14F-4D97-AF65-F5344CB8AC3E}">
        <p14:creationId xmlns:p14="http://schemas.microsoft.com/office/powerpoint/2010/main" val="1722038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F14CF-080D-400A-1AB2-A87FA2C5202F}"/>
              </a:ext>
            </a:extLst>
          </p:cNvPr>
          <p:cNvSpPr>
            <a:spLocks noGrp="1"/>
          </p:cNvSpPr>
          <p:nvPr>
            <p:ph type="title"/>
          </p:nvPr>
        </p:nvSpPr>
        <p:spPr/>
        <p:txBody>
          <a:bodyPr/>
          <a:lstStyle/>
          <a:p>
            <a:r>
              <a:rPr lang="en-CH" dirty="0"/>
              <a:t>激光剥离在</a:t>
            </a:r>
            <a:r>
              <a:rPr lang="en-US" altLang="zh-CN" dirty="0"/>
              <a:t>H</a:t>
            </a:r>
            <a:r>
              <a:rPr lang="en-US" altLang="zh-CN" baseline="30000" dirty="0"/>
              <a:t>-</a:t>
            </a:r>
            <a:r>
              <a:rPr lang="zh-CN" altLang="en-US" dirty="0"/>
              <a:t>束流测量中应用（</a:t>
            </a:r>
            <a:r>
              <a:rPr lang="en-US" altLang="zh-CN" dirty="0"/>
              <a:t>2/3</a:t>
            </a:r>
            <a:r>
              <a:rPr lang="zh-CN" altLang="en-US" dirty="0"/>
              <a:t>）</a:t>
            </a:r>
            <a:endParaRPr lang="en-CH" dirty="0"/>
          </a:p>
        </p:txBody>
      </p:sp>
      <p:sp>
        <p:nvSpPr>
          <p:cNvPr id="4" name="Date Placeholder 3">
            <a:extLst>
              <a:ext uri="{FF2B5EF4-FFF2-40B4-BE49-F238E27FC236}">
                <a16:creationId xmlns:a16="http://schemas.microsoft.com/office/drawing/2014/main" id="{B445A26B-C55D-9CDA-71C1-35F9FC97C1F7}"/>
              </a:ext>
            </a:extLst>
          </p:cNvPr>
          <p:cNvSpPr>
            <a:spLocks noGrp="1"/>
          </p:cNvSpPr>
          <p:nvPr>
            <p:ph type="dt" sz="half" idx="10"/>
          </p:nvPr>
        </p:nvSpPr>
        <p:spPr/>
        <p:txBody>
          <a:bodyPr/>
          <a:lstStyle/>
          <a:p>
            <a:fld id="{FBBBA4E3-BF74-EB4D-9DE4-B20A244A4566}" type="datetime1">
              <a:rPr lang="de-CH" smtClean="0"/>
              <a:t>03.01.24</a:t>
            </a:fld>
            <a:endParaRPr lang="en-US" dirty="0"/>
          </a:p>
        </p:txBody>
      </p:sp>
      <p:sp>
        <p:nvSpPr>
          <p:cNvPr id="5" name="Footer Placeholder 4">
            <a:extLst>
              <a:ext uri="{FF2B5EF4-FFF2-40B4-BE49-F238E27FC236}">
                <a16:creationId xmlns:a16="http://schemas.microsoft.com/office/drawing/2014/main" id="{A9D98617-9AE3-0B4C-5F26-7FE17FDA3E23}"/>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78F80B3F-DB3E-46BE-52CD-E7A97756AAAA}"/>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16" name="Picture 15">
            <a:extLst>
              <a:ext uri="{FF2B5EF4-FFF2-40B4-BE49-F238E27FC236}">
                <a16:creationId xmlns:a16="http://schemas.microsoft.com/office/drawing/2014/main" id="{2CE32F97-C7F2-C5D8-6242-E1C44D422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91" y="2056956"/>
            <a:ext cx="1979872" cy="1558801"/>
          </a:xfrm>
          <a:prstGeom prst="rect">
            <a:avLst/>
          </a:prstGeom>
        </p:spPr>
      </p:pic>
      <p:pic>
        <p:nvPicPr>
          <p:cNvPr id="17" name="Picture 16">
            <a:extLst>
              <a:ext uri="{FF2B5EF4-FFF2-40B4-BE49-F238E27FC236}">
                <a16:creationId xmlns:a16="http://schemas.microsoft.com/office/drawing/2014/main" id="{6ABE0426-F92A-52AA-554A-D69D44216CDC}"/>
              </a:ext>
            </a:extLst>
          </p:cNvPr>
          <p:cNvPicPr>
            <a:picLocks noChangeAspect="1"/>
          </p:cNvPicPr>
          <p:nvPr/>
        </p:nvPicPr>
        <p:blipFill>
          <a:blip r:embed="rId4"/>
          <a:stretch>
            <a:fillRect/>
          </a:stretch>
        </p:blipFill>
        <p:spPr>
          <a:xfrm>
            <a:off x="2855640" y="2079970"/>
            <a:ext cx="1979872" cy="1505818"/>
          </a:xfrm>
          <a:prstGeom prst="rect">
            <a:avLst/>
          </a:prstGeom>
        </p:spPr>
      </p:pic>
      <p:sp>
        <p:nvSpPr>
          <p:cNvPr id="19" name="TextBox 18">
            <a:extLst>
              <a:ext uri="{FF2B5EF4-FFF2-40B4-BE49-F238E27FC236}">
                <a16:creationId xmlns:a16="http://schemas.microsoft.com/office/drawing/2014/main" id="{0548EFF2-8F01-AA52-F314-2C3F8FCCE9DF}"/>
              </a:ext>
            </a:extLst>
          </p:cNvPr>
          <p:cNvSpPr txBox="1"/>
          <p:nvPr/>
        </p:nvSpPr>
        <p:spPr>
          <a:xfrm>
            <a:off x="668719" y="1589555"/>
            <a:ext cx="4608938" cy="707886"/>
          </a:xfrm>
          <a:prstGeom prst="rect">
            <a:avLst/>
          </a:prstGeom>
          <a:noFill/>
        </p:spPr>
        <p:txBody>
          <a:bodyPr wrap="square" lIns="0" tIns="0" rIns="0" bIns="0" rtlCol="0">
            <a:spAutoFit/>
          </a:bodyPr>
          <a:lstStyle/>
          <a:p>
            <a:pPr algn="l"/>
            <a:r>
              <a:rPr lang="en-US" altLang="zh-CN" sz="1400" dirty="0"/>
              <a:t>SNS</a:t>
            </a:r>
            <a:r>
              <a:rPr lang="zh-CN" altLang="en-US" sz="1400" dirty="0"/>
              <a:t>：超快激光（</a:t>
            </a:r>
            <a:r>
              <a:rPr lang="en-US" altLang="zh-CN" sz="1400" dirty="0" err="1"/>
              <a:t>ps</a:t>
            </a:r>
            <a:r>
              <a:rPr lang="zh-CN" altLang="en-US" sz="1400" dirty="0"/>
              <a:t>）</a:t>
            </a:r>
            <a:r>
              <a:rPr lang="en-US" altLang="zh-CN" sz="1400" dirty="0"/>
              <a:t>+</a:t>
            </a:r>
            <a:r>
              <a:rPr lang="zh-CN" altLang="en-US" sz="1400" dirty="0"/>
              <a:t>相位延迟（</a:t>
            </a:r>
            <a:r>
              <a:rPr lang="en-US" altLang="zh-CN" sz="1400" dirty="0"/>
              <a:t>0.5</a:t>
            </a:r>
            <a:r>
              <a:rPr lang="zh-CN" altLang="en-US" sz="1400" dirty="0"/>
              <a:t> </a:t>
            </a:r>
            <a:r>
              <a:rPr lang="en-US" altLang="zh-CN" sz="1400" dirty="0" err="1"/>
              <a:t>ps</a:t>
            </a:r>
            <a:r>
              <a:rPr lang="zh-CN" altLang="en-US" sz="1400" dirty="0"/>
              <a:t>）</a:t>
            </a:r>
            <a:r>
              <a:rPr lang="en-US" altLang="zh-CN" sz="1400" dirty="0"/>
              <a:t>+</a:t>
            </a:r>
            <a:r>
              <a:rPr lang="zh-CN" altLang="en-US" sz="1400" dirty="0"/>
              <a:t>虚拟狭缝</a:t>
            </a:r>
            <a:endParaRPr lang="en-US" altLang="zh-CN" sz="1400" dirty="0"/>
          </a:p>
          <a:p>
            <a:pPr algn="l"/>
            <a:r>
              <a:rPr lang="zh-CN" altLang="en-US" sz="1400" dirty="0"/>
              <a:t>优缺点：分辨率</a:t>
            </a:r>
            <a:r>
              <a:rPr lang="en-US" altLang="zh-CN" sz="1400" dirty="0"/>
              <a:t>~</a:t>
            </a:r>
            <a:r>
              <a:rPr lang="en-US" altLang="zh-CN" sz="1400" dirty="0" err="1"/>
              <a:t>ps</a:t>
            </a:r>
            <a:r>
              <a:rPr lang="zh-CN" altLang="en-US" sz="1400" dirty="0"/>
              <a:t>、要求超短激光</a:t>
            </a:r>
            <a:endParaRPr lang="en-US" altLang="zh-CN" sz="1400" dirty="0"/>
          </a:p>
          <a:p>
            <a:pPr algn="l"/>
            <a:endParaRPr lang="en-CH" dirty="0"/>
          </a:p>
        </p:txBody>
      </p:sp>
      <p:sp>
        <p:nvSpPr>
          <p:cNvPr id="22" name="TextBox 21">
            <a:extLst>
              <a:ext uri="{FF2B5EF4-FFF2-40B4-BE49-F238E27FC236}">
                <a16:creationId xmlns:a16="http://schemas.microsoft.com/office/drawing/2014/main" id="{DF2204B7-9644-8C74-0427-74EBD8B24F15}"/>
              </a:ext>
            </a:extLst>
          </p:cNvPr>
          <p:cNvSpPr txBox="1"/>
          <p:nvPr/>
        </p:nvSpPr>
        <p:spPr>
          <a:xfrm>
            <a:off x="654955" y="3669849"/>
            <a:ext cx="2848408" cy="184666"/>
          </a:xfrm>
          <a:prstGeom prst="rect">
            <a:avLst/>
          </a:prstGeom>
          <a:noFill/>
        </p:spPr>
        <p:txBody>
          <a:bodyPr wrap="none" lIns="0" tIns="0" rIns="0" bIns="0" rtlCol="0">
            <a:spAutoFit/>
          </a:bodyPr>
          <a:lstStyle/>
          <a:p>
            <a:r>
              <a:rPr lang="en-US" altLang="zh-CN" sz="1200" dirty="0"/>
              <a:t>[1]</a:t>
            </a:r>
            <a:r>
              <a:rPr lang="zh-CN" altLang="en-US" sz="1200" dirty="0"/>
              <a:t> </a:t>
            </a:r>
            <a:r>
              <a:rPr lang="en-GB" sz="1200" dirty="0"/>
              <a:t>Y. Liu et al., PRAB</a:t>
            </a:r>
            <a:r>
              <a:rPr lang="zh-CN" altLang="en-US" sz="1200" dirty="0"/>
              <a:t> </a:t>
            </a:r>
            <a:r>
              <a:rPr lang="en-GB" sz="1200" dirty="0"/>
              <a:t>26, 042801 (2023). </a:t>
            </a:r>
          </a:p>
        </p:txBody>
      </p:sp>
      <p:pic>
        <p:nvPicPr>
          <p:cNvPr id="23" name="Picture 22">
            <a:extLst>
              <a:ext uri="{FF2B5EF4-FFF2-40B4-BE49-F238E27FC236}">
                <a16:creationId xmlns:a16="http://schemas.microsoft.com/office/drawing/2014/main" id="{A1F8FC88-AB54-A713-E29E-BD0698DAC099}"/>
              </a:ext>
            </a:extLst>
          </p:cNvPr>
          <p:cNvPicPr>
            <a:picLocks noChangeAspect="1"/>
          </p:cNvPicPr>
          <p:nvPr/>
        </p:nvPicPr>
        <p:blipFill>
          <a:blip r:embed="rId5"/>
          <a:stretch>
            <a:fillRect/>
          </a:stretch>
        </p:blipFill>
        <p:spPr>
          <a:xfrm>
            <a:off x="6081459" y="4565093"/>
            <a:ext cx="2636363" cy="1472039"/>
          </a:xfrm>
          <a:prstGeom prst="rect">
            <a:avLst/>
          </a:prstGeom>
        </p:spPr>
      </p:pic>
      <p:pic>
        <p:nvPicPr>
          <p:cNvPr id="24" name="Picture 23">
            <a:extLst>
              <a:ext uri="{FF2B5EF4-FFF2-40B4-BE49-F238E27FC236}">
                <a16:creationId xmlns:a16="http://schemas.microsoft.com/office/drawing/2014/main" id="{60A57468-2D24-D305-5E64-3EEB0F80CBEE}"/>
              </a:ext>
            </a:extLst>
          </p:cNvPr>
          <p:cNvPicPr>
            <a:picLocks noChangeAspect="1"/>
          </p:cNvPicPr>
          <p:nvPr/>
        </p:nvPicPr>
        <p:blipFill>
          <a:blip r:embed="rId6"/>
          <a:stretch>
            <a:fillRect/>
          </a:stretch>
        </p:blipFill>
        <p:spPr>
          <a:xfrm>
            <a:off x="8875728" y="4531870"/>
            <a:ext cx="2266050" cy="1638108"/>
          </a:xfrm>
          <a:prstGeom prst="rect">
            <a:avLst/>
          </a:prstGeom>
        </p:spPr>
      </p:pic>
      <p:sp>
        <p:nvSpPr>
          <p:cNvPr id="25" name="TextBox 24">
            <a:extLst>
              <a:ext uri="{FF2B5EF4-FFF2-40B4-BE49-F238E27FC236}">
                <a16:creationId xmlns:a16="http://schemas.microsoft.com/office/drawing/2014/main" id="{E3A99696-3E42-7CC9-CE06-1061F1A5F141}"/>
              </a:ext>
            </a:extLst>
          </p:cNvPr>
          <p:cNvSpPr txBox="1"/>
          <p:nvPr/>
        </p:nvSpPr>
        <p:spPr>
          <a:xfrm>
            <a:off x="6128648" y="6169978"/>
            <a:ext cx="3107197" cy="184666"/>
          </a:xfrm>
          <a:prstGeom prst="rect">
            <a:avLst/>
          </a:prstGeom>
          <a:noFill/>
        </p:spPr>
        <p:txBody>
          <a:bodyPr wrap="none" lIns="0" tIns="0" rIns="0" bIns="0" rtlCol="0">
            <a:spAutoFit/>
          </a:bodyPr>
          <a:lstStyle/>
          <a:p>
            <a:r>
              <a:rPr lang="en-US" altLang="zh-CN" sz="1200" dirty="0"/>
              <a:t>[4]</a:t>
            </a:r>
            <a:r>
              <a:rPr lang="zh-CN" altLang="en-US" sz="1200" dirty="0"/>
              <a:t> </a:t>
            </a:r>
            <a:r>
              <a:rPr lang="en-GB" sz="1200" dirty="0"/>
              <a:t>P</a:t>
            </a:r>
            <a:r>
              <a:rPr lang="en-US" altLang="zh-CN" sz="1200" dirty="0"/>
              <a:t>.</a:t>
            </a:r>
            <a:r>
              <a:rPr lang="zh-CN" altLang="en-US" sz="1200" dirty="0"/>
              <a:t> </a:t>
            </a:r>
            <a:r>
              <a:rPr lang="en-US" altLang="zh-CN" sz="1200" dirty="0"/>
              <a:t>Harris</a:t>
            </a:r>
            <a:r>
              <a:rPr lang="zh-CN" altLang="en-US" sz="1200" dirty="0"/>
              <a:t> </a:t>
            </a:r>
            <a:r>
              <a:rPr lang="en-GB" sz="1200" dirty="0"/>
              <a:t>et al., </a:t>
            </a:r>
            <a:r>
              <a:rPr lang="en-US" altLang="zh-CN" sz="1200" dirty="0"/>
              <a:t>NIMA</a:t>
            </a:r>
            <a:r>
              <a:rPr lang="zh-CN" altLang="en-US" sz="1200" dirty="0"/>
              <a:t> </a:t>
            </a:r>
            <a:r>
              <a:rPr lang="en-US" altLang="zh-CN" sz="1200" dirty="0"/>
              <a:t>292</a:t>
            </a:r>
            <a:r>
              <a:rPr lang="zh-CN" altLang="en-US" sz="1200" dirty="0"/>
              <a:t> </a:t>
            </a:r>
            <a:r>
              <a:rPr lang="en-GB" sz="1200" dirty="0"/>
              <a:t>(</a:t>
            </a:r>
            <a:r>
              <a:rPr lang="en-US" altLang="zh-CN" sz="1200" dirty="0"/>
              <a:t>1990</a:t>
            </a:r>
            <a:r>
              <a:rPr lang="en-GB" sz="1200" dirty="0"/>
              <a:t>)</a:t>
            </a:r>
            <a:r>
              <a:rPr lang="zh-CN" altLang="en-US" sz="1200" dirty="0"/>
              <a:t> </a:t>
            </a:r>
            <a:r>
              <a:rPr lang="en-US" altLang="zh-CN" sz="1200" dirty="0"/>
              <a:t>254-258</a:t>
            </a:r>
            <a:r>
              <a:rPr lang="en-GB" sz="1200" dirty="0"/>
              <a:t>. </a:t>
            </a:r>
          </a:p>
        </p:txBody>
      </p:sp>
      <p:sp>
        <p:nvSpPr>
          <p:cNvPr id="26" name="TextBox 25">
            <a:extLst>
              <a:ext uri="{FF2B5EF4-FFF2-40B4-BE49-F238E27FC236}">
                <a16:creationId xmlns:a16="http://schemas.microsoft.com/office/drawing/2014/main" id="{F1D60C5F-9D36-D489-2DCB-A790B4C4D66E}"/>
              </a:ext>
            </a:extLst>
          </p:cNvPr>
          <p:cNvSpPr txBox="1"/>
          <p:nvPr/>
        </p:nvSpPr>
        <p:spPr>
          <a:xfrm>
            <a:off x="6117204" y="4077072"/>
            <a:ext cx="5544618" cy="707886"/>
          </a:xfrm>
          <a:prstGeom prst="rect">
            <a:avLst/>
          </a:prstGeom>
          <a:noFill/>
        </p:spPr>
        <p:txBody>
          <a:bodyPr wrap="square" lIns="0" tIns="0" rIns="0" bIns="0" rtlCol="0">
            <a:spAutoFit/>
          </a:bodyPr>
          <a:lstStyle/>
          <a:p>
            <a:pPr algn="l"/>
            <a:r>
              <a:rPr lang="en-US" altLang="zh-CN" sz="1400" dirty="0"/>
              <a:t>LANL</a:t>
            </a:r>
            <a:r>
              <a:rPr lang="zh-CN" altLang="en-US" sz="1400" dirty="0"/>
              <a:t>： </a:t>
            </a:r>
            <a:r>
              <a:rPr lang="en-US" altLang="zh-CN" sz="1400" dirty="0" err="1"/>
              <a:t>Shenbach</a:t>
            </a:r>
            <a:r>
              <a:rPr lang="zh-CN" altLang="en-US" sz="1400" dirty="0"/>
              <a:t>共振线（</a:t>
            </a:r>
            <a:r>
              <a:rPr lang="en-US" altLang="zh-CN" sz="1400" dirty="0"/>
              <a:t>n=4</a:t>
            </a:r>
            <a:r>
              <a:rPr lang="zh-CN" altLang="en-US" sz="1400" dirty="0"/>
              <a:t>）</a:t>
            </a:r>
            <a:r>
              <a:rPr lang="en-US" altLang="zh-CN" sz="1400" dirty="0"/>
              <a:t>+266 nm</a:t>
            </a:r>
            <a:r>
              <a:rPr lang="zh-CN" altLang="en-US" sz="1400" dirty="0"/>
              <a:t>激光能量</a:t>
            </a:r>
            <a:r>
              <a:rPr lang="zh-CN" altLang="en-CH" sz="1400" dirty="0"/>
              <a:t>调制</a:t>
            </a:r>
            <a:r>
              <a:rPr lang="zh-CN" altLang="en-US" sz="1400" dirty="0"/>
              <a:t>（对撞角度）</a:t>
            </a:r>
            <a:endParaRPr lang="en-US" altLang="zh-CN" sz="1400" dirty="0"/>
          </a:p>
          <a:p>
            <a:pPr algn="l"/>
            <a:r>
              <a:rPr lang="zh-CN" altLang="en-US" sz="1400" dirty="0"/>
              <a:t>优缺点：极高分辨率（</a:t>
            </a:r>
            <a:r>
              <a:rPr lang="en-US" altLang="zh-CN" sz="1400" dirty="0"/>
              <a:t>~keV</a:t>
            </a:r>
            <a:r>
              <a:rPr lang="zh-CN" altLang="en-US" sz="1400" dirty="0"/>
              <a:t>）、适用高能</a:t>
            </a:r>
            <a:r>
              <a:rPr lang="en-US" altLang="zh-CN" sz="1400" dirty="0"/>
              <a:t>H</a:t>
            </a:r>
            <a:r>
              <a:rPr lang="en-US" altLang="zh-CN" sz="1400" baseline="30000" dirty="0"/>
              <a:t>-</a:t>
            </a:r>
            <a:r>
              <a:rPr lang="zh-CN" altLang="en-US" sz="1400" dirty="0"/>
              <a:t>（</a:t>
            </a:r>
            <a:r>
              <a:rPr lang="en-US" altLang="zh-CN" sz="1400" dirty="0"/>
              <a:t>&gt;100</a:t>
            </a:r>
            <a:r>
              <a:rPr lang="zh-CN" altLang="en-US" sz="1400" dirty="0"/>
              <a:t> </a:t>
            </a:r>
            <a:r>
              <a:rPr lang="en-US" altLang="zh-CN" sz="1400" dirty="0"/>
              <a:t>MeV)</a:t>
            </a:r>
          </a:p>
          <a:p>
            <a:pPr algn="l"/>
            <a:endParaRPr lang="en-CH" dirty="0"/>
          </a:p>
        </p:txBody>
      </p:sp>
      <p:pic>
        <p:nvPicPr>
          <p:cNvPr id="27" name="Picture 26">
            <a:extLst>
              <a:ext uri="{FF2B5EF4-FFF2-40B4-BE49-F238E27FC236}">
                <a16:creationId xmlns:a16="http://schemas.microsoft.com/office/drawing/2014/main" id="{15AB998F-D027-B796-C81D-82C49BF0FE2C}"/>
              </a:ext>
            </a:extLst>
          </p:cNvPr>
          <p:cNvPicPr>
            <a:picLocks noChangeAspect="1"/>
          </p:cNvPicPr>
          <p:nvPr/>
        </p:nvPicPr>
        <p:blipFill>
          <a:blip r:embed="rId7"/>
          <a:stretch>
            <a:fillRect/>
          </a:stretch>
        </p:blipFill>
        <p:spPr>
          <a:xfrm>
            <a:off x="7635604" y="4733410"/>
            <a:ext cx="1440160" cy="238405"/>
          </a:xfrm>
          <a:prstGeom prst="rect">
            <a:avLst/>
          </a:prstGeom>
        </p:spPr>
      </p:pic>
      <p:pic>
        <p:nvPicPr>
          <p:cNvPr id="28" name="Picture 27">
            <a:extLst>
              <a:ext uri="{FF2B5EF4-FFF2-40B4-BE49-F238E27FC236}">
                <a16:creationId xmlns:a16="http://schemas.microsoft.com/office/drawing/2014/main" id="{A25EA576-5E60-05D8-6487-D60F4012986E}"/>
              </a:ext>
            </a:extLst>
          </p:cNvPr>
          <p:cNvPicPr>
            <a:picLocks noChangeAspect="1"/>
          </p:cNvPicPr>
          <p:nvPr/>
        </p:nvPicPr>
        <p:blipFill>
          <a:blip r:embed="rId8"/>
          <a:stretch>
            <a:fillRect/>
          </a:stretch>
        </p:blipFill>
        <p:spPr>
          <a:xfrm>
            <a:off x="767408" y="4545208"/>
            <a:ext cx="1952345" cy="1466428"/>
          </a:xfrm>
          <a:prstGeom prst="rect">
            <a:avLst/>
          </a:prstGeom>
        </p:spPr>
      </p:pic>
      <p:pic>
        <p:nvPicPr>
          <p:cNvPr id="29" name="Picture 28">
            <a:extLst>
              <a:ext uri="{FF2B5EF4-FFF2-40B4-BE49-F238E27FC236}">
                <a16:creationId xmlns:a16="http://schemas.microsoft.com/office/drawing/2014/main" id="{02E86005-D885-533E-1C39-56EC9C1A1F47}"/>
              </a:ext>
            </a:extLst>
          </p:cNvPr>
          <p:cNvPicPr>
            <a:picLocks noChangeAspect="1"/>
          </p:cNvPicPr>
          <p:nvPr/>
        </p:nvPicPr>
        <p:blipFill>
          <a:blip r:embed="rId9"/>
          <a:stretch>
            <a:fillRect/>
          </a:stretch>
        </p:blipFill>
        <p:spPr>
          <a:xfrm>
            <a:off x="2877659" y="4541460"/>
            <a:ext cx="1952345" cy="1447909"/>
          </a:xfrm>
          <a:prstGeom prst="rect">
            <a:avLst/>
          </a:prstGeom>
        </p:spPr>
      </p:pic>
      <p:sp>
        <p:nvSpPr>
          <p:cNvPr id="30" name="TextBox 29">
            <a:extLst>
              <a:ext uri="{FF2B5EF4-FFF2-40B4-BE49-F238E27FC236}">
                <a16:creationId xmlns:a16="http://schemas.microsoft.com/office/drawing/2014/main" id="{2D5A9C69-EDC5-BFA6-78C3-0D81DA66B0B9}"/>
              </a:ext>
            </a:extLst>
          </p:cNvPr>
          <p:cNvSpPr txBox="1"/>
          <p:nvPr/>
        </p:nvSpPr>
        <p:spPr>
          <a:xfrm>
            <a:off x="686301" y="4077072"/>
            <a:ext cx="5544618" cy="707886"/>
          </a:xfrm>
          <a:prstGeom prst="rect">
            <a:avLst/>
          </a:prstGeom>
          <a:noFill/>
        </p:spPr>
        <p:txBody>
          <a:bodyPr wrap="square" lIns="0" tIns="0" rIns="0" bIns="0" rtlCol="0">
            <a:spAutoFit/>
          </a:bodyPr>
          <a:lstStyle/>
          <a:p>
            <a:pPr algn="l"/>
            <a:r>
              <a:rPr lang="en-US" altLang="zh-CN" sz="1400" dirty="0"/>
              <a:t>BNL</a:t>
            </a:r>
            <a:r>
              <a:rPr lang="zh-CN" altLang="en-US" sz="1400" dirty="0"/>
              <a:t>： 直流电场（</a:t>
            </a:r>
            <a:r>
              <a:rPr lang="en-US" altLang="zh-CN" sz="1400" dirty="0"/>
              <a:t>100</a:t>
            </a:r>
            <a:r>
              <a:rPr lang="zh-CN" altLang="en-US" sz="1400" dirty="0"/>
              <a:t> </a:t>
            </a:r>
            <a:r>
              <a:rPr lang="en-US" altLang="zh-CN" sz="1400" dirty="0"/>
              <a:t>kV</a:t>
            </a:r>
            <a:r>
              <a:rPr lang="zh-CN" altLang="en-US" sz="1400" dirty="0"/>
              <a:t>）下剥离</a:t>
            </a:r>
            <a:r>
              <a:rPr lang="en-US" altLang="zh-CN" sz="1400" dirty="0"/>
              <a:t>e</a:t>
            </a:r>
            <a:r>
              <a:rPr lang="en-US" altLang="zh-CN" sz="1400" baseline="30000" dirty="0"/>
              <a:t>-</a:t>
            </a:r>
            <a:r>
              <a:rPr lang="zh-CN" altLang="en-US" sz="1400" dirty="0"/>
              <a:t>能量选通</a:t>
            </a:r>
            <a:endParaRPr lang="en-US" altLang="zh-CN" sz="1400" dirty="0"/>
          </a:p>
          <a:p>
            <a:pPr algn="l"/>
            <a:r>
              <a:rPr lang="zh-CN" altLang="en-US" sz="1400" dirty="0"/>
              <a:t>优缺点：精度不明确，不适用高能束流（</a:t>
            </a:r>
            <a:r>
              <a:rPr lang="en-US" altLang="zh-CN" sz="1400" dirty="0"/>
              <a:t>&gt;200</a:t>
            </a:r>
            <a:r>
              <a:rPr lang="zh-CN" altLang="en-US" sz="1400" dirty="0"/>
              <a:t> </a:t>
            </a:r>
            <a:r>
              <a:rPr lang="en-US" altLang="zh-CN" sz="1400" dirty="0"/>
              <a:t>MeV)</a:t>
            </a:r>
          </a:p>
          <a:p>
            <a:pPr algn="l"/>
            <a:endParaRPr lang="en-CH" dirty="0"/>
          </a:p>
        </p:txBody>
      </p:sp>
      <p:sp>
        <p:nvSpPr>
          <p:cNvPr id="31" name="TextBox 30">
            <a:extLst>
              <a:ext uri="{FF2B5EF4-FFF2-40B4-BE49-F238E27FC236}">
                <a16:creationId xmlns:a16="http://schemas.microsoft.com/office/drawing/2014/main" id="{DFC79777-BA06-D676-C3DA-CEE3DF731305}"/>
              </a:ext>
            </a:extLst>
          </p:cNvPr>
          <p:cNvSpPr txBox="1"/>
          <p:nvPr/>
        </p:nvSpPr>
        <p:spPr>
          <a:xfrm>
            <a:off x="746634" y="6135454"/>
            <a:ext cx="2189317" cy="184666"/>
          </a:xfrm>
          <a:prstGeom prst="rect">
            <a:avLst/>
          </a:prstGeom>
          <a:noFill/>
        </p:spPr>
        <p:txBody>
          <a:bodyPr wrap="none" lIns="0" tIns="0" rIns="0" bIns="0" rtlCol="0">
            <a:spAutoFit/>
          </a:bodyPr>
          <a:lstStyle/>
          <a:p>
            <a:r>
              <a:rPr lang="en-US" altLang="zh-CN" sz="1200" dirty="0"/>
              <a:t>[3]</a:t>
            </a:r>
            <a:r>
              <a:rPr lang="zh-CN" altLang="en-US" sz="1200" dirty="0"/>
              <a:t> </a:t>
            </a:r>
            <a:r>
              <a:rPr lang="en-GB" altLang="zh-CN" sz="1200" dirty="0"/>
              <a:t>R</a:t>
            </a:r>
            <a:r>
              <a:rPr lang="en-US" altLang="zh-CN" sz="1200" dirty="0"/>
              <a:t>.</a:t>
            </a:r>
            <a:r>
              <a:rPr lang="zh-CN" altLang="en-US" sz="1200" dirty="0"/>
              <a:t> </a:t>
            </a:r>
            <a:r>
              <a:rPr lang="en-US" altLang="zh-CN" sz="1200" dirty="0"/>
              <a:t>Connolly</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PAC2011.</a:t>
            </a:r>
            <a:r>
              <a:rPr lang="en-GB" sz="1200" dirty="0"/>
              <a:t> </a:t>
            </a:r>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737FCF05-5900-CBBF-44AD-5EC5E61A2817}"/>
                  </a:ext>
                </a:extLst>
              </p:cNvPr>
              <p:cNvSpPr txBox="1"/>
              <p:nvPr/>
            </p:nvSpPr>
            <p:spPr>
              <a:xfrm>
                <a:off x="6128648" y="1591683"/>
                <a:ext cx="4608938" cy="430887"/>
              </a:xfrm>
              <a:prstGeom prst="rect">
                <a:avLst/>
              </a:prstGeom>
              <a:noFill/>
            </p:spPr>
            <p:txBody>
              <a:bodyPr wrap="square" lIns="0" tIns="0" rIns="0" bIns="0" rtlCol="0">
                <a:spAutoFit/>
              </a:bodyPr>
              <a:lstStyle/>
              <a:p>
                <a:pPr algn="l"/>
                <a:r>
                  <a:rPr lang="en-US" altLang="zh-CN" sz="1400" dirty="0"/>
                  <a:t>LANL</a:t>
                </a:r>
                <a:r>
                  <a:rPr lang="zh-CN" altLang="en-US" sz="1400" dirty="0"/>
                  <a:t>：测量</a:t>
                </a:r>
                <a:r>
                  <a:rPr lang="en-US" altLang="zh-CN" sz="1400" dirty="0"/>
                  <a:t>H</a:t>
                </a:r>
                <a:r>
                  <a:rPr lang="en-US" altLang="zh-CN" sz="1400" baseline="30000" dirty="0"/>
                  <a:t>0</a:t>
                </a:r>
                <a:r>
                  <a:rPr lang="zh-CN" altLang="en-US" sz="1400" dirty="0"/>
                  <a:t>能量分散造成</a:t>
                </a:r>
                <a:r>
                  <a:rPr lang="en-US" altLang="zh-CN" sz="1400" dirty="0"/>
                  <a:t>TOF</a:t>
                </a:r>
                <a:r>
                  <a:rPr lang="zh-CN" altLang="en-US" sz="1400" dirty="0"/>
                  <a:t>差异</a:t>
                </a:r>
                <a:endParaRPr lang="en-US" altLang="zh-CN" sz="1400" dirty="0"/>
              </a:p>
              <a:p>
                <a:pPr algn="l"/>
                <a:r>
                  <a:rPr lang="zh-CN" altLang="en-US" sz="1400" dirty="0"/>
                  <a:t>优缺点：分辨率</a:t>
                </a:r>
                <a:r>
                  <a:rPr lang="en-US" altLang="zh-CN" sz="1400" dirty="0"/>
                  <a:t>&lt;0.1%</a:t>
                </a:r>
                <a:r>
                  <a:rPr lang="zh-CN" altLang="en-US" sz="1400" dirty="0"/>
                  <a:t>、飞行距离</a:t>
                </a:r>
                <a14:m>
                  <m:oMath xmlns:m="http://schemas.openxmlformats.org/officeDocument/2006/math">
                    <m:r>
                      <a:rPr lang="zh-CN" altLang="en-US" sz="1400" i="1" smtClean="0">
                        <a:latin typeface="Cambria Math" panose="02040503050406030204" pitchFamily="18" charset="0"/>
                      </a:rPr>
                      <m:t>∝</m:t>
                    </m:r>
                  </m:oMath>
                </a14:m>
                <a:r>
                  <a:rPr lang="en-US" altLang="zh-CN" sz="1400" dirty="0"/>
                  <a:t>H</a:t>
                </a:r>
                <a:r>
                  <a:rPr lang="en-US" altLang="zh-CN" sz="1400" baseline="30000" dirty="0"/>
                  <a:t>-</a:t>
                </a:r>
                <a:r>
                  <a:rPr lang="zh-CN" altLang="en-US" sz="1400" dirty="0"/>
                  <a:t>能量（</a:t>
                </a:r>
                <a14:m>
                  <m:oMath xmlns:m="http://schemas.openxmlformats.org/officeDocument/2006/math">
                    <m:r>
                      <m:rPr>
                        <m:sty m:val="p"/>
                      </m:rPr>
                      <a:rPr lang="en-US" altLang="zh-CN" sz="1400" b="0" i="0" smtClean="0">
                        <a:latin typeface="Cambria Math" panose="02040503050406030204" pitchFamily="18" charset="0"/>
                        <a:ea typeface="Cambria Math" panose="02040503050406030204" pitchFamily="18" charset="0"/>
                      </a:rPr>
                      <m:t>m</m:t>
                    </m:r>
                    <m:r>
                      <a:rPr lang="en-US" altLang="zh-CN" sz="1400" i="1" smtClean="0">
                        <a:latin typeface="Cambria Math" panose="02040503050406030204" pitchFamily="18" charset="0"/>
                        <a:ea typeface="Cambria Math" panose="02040503050406030204" pitchFamily="18" charset="0"/>
                      </a:rPr>
                      <m:t>→</m:t>
                    </m:r>
                    <m:r>
                      <a:rPr lang="en-US" altLang="zh-CN" sz="1400" b="0" i="1" smtClean="0">
                        <a:latin typeface="Cambria Math" panose="02040503050406030204" pitchFamily="18" charset="0"/>
                        <a:ea typeface="Cambria Math" panose="02040503050406030204" pitchFamily="18" charset="0"/>
                      </a:rPr>
                      <m:t>100</m:t>
                    </m:r>
                    <m:r>
                      <a:rPr lang="zh-CN" altLang="en-US" sz="1400" b="0" i="1" smtClean="0">
                        <a:latin typeface="Cambria Math" panose="02040503050406030204" pitchFamily="18" charset="0"/>
                        <a:ea typeface="Cambria Math" panose="02040503050406030204" pitchFamily="18" charset="0"/>
                      </a:rPr>
                      <m:t> </m:t>
                    </m:r>
                    <m:r>
                      <m:rPr>
                        <m:sty m:val="p"/>
                      </m:rPr>
                      <a:rPr lang="en-US" altLang="zh-CN" sz="1400" b="0" i="0" smtClean="0">
                        <a:latin typeface="Cambria Math" panose="02040503050406030204" pitchFamily="18" charset="0"/>
                        <a:ea typeface="Cambria Math" panose="02040503050406030204" pitchFamily="18" charset="0"/>
                      </a:rPr>
                      <m:t>m</m:t>
                    </m:r>
                  </m:oMath>
                </a14:m>
                <a:r>
                  <a:rPr lang="zh-CN" altLang="en-US" sz="1400" dirty="0"/>
                  <a:t>）</a:t>
                </a:r>
                <a:endParaRPr lang="en-CH" sz="1400" dirty="0"/>
              </a:p>
            </p:txBody>
          </p:sp>
        </mc:Choice>
        <mc:Fallback>
          <p:sp>
            <p:nvSpPr>
              <p:cNvPr id="34" name="TextBox 33">
                <a:extLst>
                  <a:ext uri="{FF2B5EF4-FFF2-40B4-BE49-F238E27FC236}">
                    <a16:creationId xmlns:a16="http://schemas.microsoft.com/office/drawing/2014/main" id="{737FCF05-5900-CBBF-44AD-5EC5E61A2817}"/>
                  </a:ext>
                </a:extLst>
              </p:cNvPr>
              <p:cNvSpPr txBox="1">
                <a:spLocks noRot="1" noChangeAspect="1" noMove="1" noResize="1" noEditPoints="1" noAdjustHandles="1" noChangeArrowheads="1" noChangeShapeType="1" noTextEdit="1"/>
              </p:cNvSpPr>
              <p:nvPr/>
            </p:nvSpPr>
            <p:spPr>
              <a:xfrm>
                <a:off x="6128648" y="1591683"/>
                <a:ext cx="4608938" cy="430887"/>
              </a:xfrm>
              <a:prstGeom prst="rect">
                <a:avLst/>
              </a:prstGeom>
              <a:blipFill>
                <a:blip r:embed="rId10"/>
                <a:stretch>
                  <a:fillRect l="-2473" t="-14286" r="-549" b="-22857"/>
                </a:stretch>
              </a:blipFill>
            </p:spPr>
            <p:txBody>
              <a:bodyPr/>
              <a:lstStyle/>
              <a:p>
                <a:r>
                  <a:rPr lang="en-CH">
                    <a:noFill/>
                  </a:rPr>
                  <a:t> </a:t>
                </a:r>
              </a:p>
            </p:txBody>
          </p:sp>
        </mc:Fallback>
      </mc:AlternateContent>
      <p:sp>
        <p:nvSpPr>
          <p:cNvPr id="35" name="TextBox 34">
            <a:extLst>
              <a:ext uri="{FF2B5EF4-FFF2-40B4-BE49-F238E27FC236}">
                <a16:creationId xmlns:a16="http://schemas.microsoft.com/office/drawing/2014/main" id="{32533674-2814-2365-4078-583D0A6D4FF0}"/>
              </a:ext>
            </a:extLst>
          </p:cNvPr>
          <p:cNvSpPr txBox="1"/>
          <p:nvPr/>
        </p:nvSpPr>
        <p:spPr>
          <a:xfrm>
            <a:off x="6114884" y="3671977"/>
            <a:ext cx="3255699" cy="184666"/>
          </a:xfrm>
          <a:prstGeom prst="rect">
            <a:avLst/>
          </a:prstGeom>
          <a:noFill/>
        </p:spPr>
        <p:txBody>
          <a:bodyPr wrap="none" lIns="0" tIns="0" rIns="0" bIns="0" rtlCol="0">
            <a:spAutoFit/>
          </a:bodyPr>
          <a:lstStyle/>
          <a:p>
            <a:r>
              <a:rPr lang="en-US" altLang="zh-CN" sz="1200" dirty="0"/>
              <a:t>[2]</a:t>
            </a:r>
            <a:r>
              <a:rPr lang="zh-CN" altLang="en-US" sz="1200" dirty="0"/>
              <a:t> </a:t>
            </a:r>
            <a:r>
              <a:rPr lang="en-US" altLang="zh-CN" sz="1200" dirty="0"/>
              <a:t>W.</a:t>
            </a:r>
            <a:r>
              <a:rPr lang="zh-CN" altLang="en-US" sz="1200" dirty="0"/>
              <a:t> </a:t>
            </a:r>
            <a:r>
              <a:rPr lang="en-US" altLang="zh-CN" sz="1200" dirty="0" err="1"/>
              <a:t>Cottingame</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IEEE</a:t>
            </a:r>
            <a:r>
              <a:rPr lang="zh-CN" altLang="en-US" sz="1200" dirty="0"/>
              <a:t> </a:t>
            </a:r>
            <a:r>
              <a:rPr lang="en-US" altLang="zh-CN" sz="1200" dirty="0"/>
              <a:t>TNS</a:t>
            </a:r>
            <a:r>
              <a:rPr lang="zh-CN" altLang="en-US" sz="1200" dirty="0"/>
              <a:t> </a:t>
            </a:r>
            <a:r>
              <a:rPr lang="en-US" altLang="zh-CN" sz="1200" dirty="0"/>
              <a:t>32:5</a:t>
            </a:r>
            <a:r>
              <a:rPr lang="zh-CN" altLang="en-US" sz="1200" dirty="0"/>
              <a:t> </a:t>
            </a:r>
            <a:r>
              <a:rPr lang="en-US" altLang="zh-CN" sz="1200" dirty="0">
                <a:sym typeface="Wingdings" pitchFamily="2" charset="2"/>
              </a:rPr>
              <a:t>(1985).</a:t>
            </a:r>
            <a:endParaRPr lang="en-GB" sz="1200" dirty="0"/>
          </a:p>
        </p:txBody>
      </p:sp>
      <p:pic>
        <p:nvPicPr>
          <p:cNvPr id="37" name="Picture 36">
            <a:extLst>
              <a:ext uri="{FF2B5EF4-FFF2-40B4-BE49-F238E27FC236}">
                <a16:creationId xmlns:a16="http://schemas.microsoft.com/office/drawing/2014/main" id="{AC2C1E4E-9DB6-1984-8CBE-EB732EA80C5D}"/>
              </a:ext>
            </a:extLst>
          </p:cNvPr>
          <p:cNvPicPr>
            <a:picLocks noChangeAspect="1"/>
          </p:cNvPicPr>
          <p:nvPr/>
        </p:nvPicPr>
        <p:blipFill>
          <a:blip r:embed="rId11"/>
          <a:stretch>
            <a:fillRect/>
          </a:stretch>
        </p:blipFill>
        <p:spPr>
          <a:xfrm>
            <a:off x="6076426" y="2225646"/>
            <a:ext cx="2781300" cy="1308100"/>
          </a:xfrm>
          <a:prstGeom prst="rect">
            <a:avLst/>
          </a:prstGeom>
        </p:spPr>
      </p:pic>
      <p:pic>
        <p:nvPicPr>
          <p:cNvPr id="39" name="Picture 38">
            <a:extLst>
              <a:ext uri="{FF2B5EF4-FFF2-40B4-BE49-F238E27FC236}">
                <a16:creationId xmlns:a16="http://schemas.microsoft.com/office/drawing/2014/main" id="{4C3D3053-F30D-BC12-EF27-BC9F258755A5}"/>
              </a:ext>
            </a:extLst>
          </p:cNvPr>
          <p:cNvPicPr>
            <a:picLocks noChangeAspect="1"/>
          </p:cNvPicPr>
          <p:nvPr/>
        </p:nvPicPr>
        <p:blipFill>
          <a:blip r:embed="rId12"/>
          <a:stretch>
            <a:fillRect/>
          </a:stretch>
        </p:blipFill>
        <p:spPr>
          <a:xfrm>
            <a:off x="9172867" y="2247316"/>
            <a:ext cx="1851546" cy="1459305"/>
          </a:xfrm>
          <a:prstGeom prst="rect">
            <a:avLst/>
          </a:prstGeom>
        </p:spPr>
      </p:pic>
      <p:cxnSp>
        <p:nvCxnSpPr>
          <p:cNvPr id="42" name="Straight Connector 41">
            <a:extLst>
              <a:ext uri="{FF2B5EF4-FFF2-40B4-BE49-F238E27FC236}">
                <a16:creationId xmlns:a16="http://schemas.microsoft.com/office/drawing/2014/main" id="{409B3C0C-97BB-5FFE-4CB9-A1EE10072F9A}"/>
              </a:ext>
            </a:extLst>
          </p:cNvPr>
          <p:cNvCxnSpPr>
            <a:cxnSpLocks/>
          </p:cNvCxnSpPr>
          <p:nvPr/>
        </p:nvCxnSpPr>
        <p:spPr>
          <a:xfrm>
            <a:off x="264471" y="4005064"/>
            <a:ext cx="11449272" cy="0"/>
          </a:xfrm>
          <a:prstGeom prst="line">
            <a:avLst/>
          </a:prstGeom>
          <a:ln w="12700">
            <a:solidFill>
              <a:srgbClr val="D883FF"/>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2A6DFF0-0612-3EB2-6DE0-A7D5E26763C6}"/>
              </a:ext>
            </a:extLst>
          </p:cNvPr>
          <p:cNvCxnSpPr>
            <a:cxnSpLocks/>
          </p:cNvCxnSpPr>
          <p:nvPr/>
        </p:nvCxnSpPr>
        <p:spPr>
          <a:xfrm>
            <a:off x="5663952" y="1561349"/>
            <a:ext cx="0" cy="4793295"/>
          </a:xfrm>
          <a:prstGeom prst="line">
            <a:avLst/>
          </a:prstGeom>
          <a:ln w="12700">
            <a:solidFill>
              <a:srgbClr val="D883FF"/>
            </a:solidFill>
            <a:prstDash val="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8DB3ADF8-52B9-932F-2996-6397CED5460B}"/>
              </a:ext>
            </a:extLst>
          </p:cNvPr>
          <p:cNvSpPr/>
          <p:nvPr/>
        </p:nvSpPr>
        <p:spPr>
          <a:xfrm>
            <a:off x="7176120" y="930945"/>
            <a:ext cx="171452" cy="46139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F20723A2-AADA-C61A-49BA-52554BE49253}"/>
                  </a:ext>
                </a:extLst>
              </p:cNvPr>
              <p:cNvSpPr txBox="1"/>
              <p:nvPr/>
            </p:nvSpPr>
            <p:spPr>
              <a:xfrm>
                <a:off x="3231377" y="1026989"/>
                <a:ext cx="4461139" cy="29892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6</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𝑥</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𝑥</m:t>
                              </m:r>
                            </m:e>
                            <m:sup>
                              <m:r>
                                <a:rPr lang="en-US" b="0" i="1" smtClean="0">
                                  <a:solidFill>
                                    <a:schemeClr val="tx2"/>
                                  </a:solidFill>
                                  <a:latin typeface="Cambria Math" panose="02040503050406030204" pitchFamily="18" charset="0"/>
                                </a:rPr>
                                <m:t>′</m:t>
                              </m:r>
                            </m:sup>
                          </m:sSup>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𝑦</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𝑦</m:t>
                              </m:r>
                            </m:e>
                            <m:sup>
                              <m:r>
                                <a:rPr lang="en-US" b="0" i="1" smtClean="0">
                                  <a:solidFill>
                                    <a:schemeClr val="tx2"/>
                                  </a:solidFill>
                                  <a:latin typeface="Cambria Math" panose="02040503050406030204" pitchFamily="18" charset="0"/>
                                </a:rPr>
                                <m:t>′</m:t>
                              </m:r>
                            </m:sup>
                          </m:sSup>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𝑧</m:t>
                          </m:r>
                          <m:r>
                            <a:rPr lang="en-US" b="0" i="1" smtClean="0">
                              <a:solidFill>
                                <a:schemeClr val="tx2"/>
                              </a:solidFill>
                              <a:latin typeface="Cambria Math" panose="02040503050406030204" pitchFamily="18" charset="0"/>
                            </a:rPr>
                            <m:t>,</m:t>
                          </m:r>
                          <m:r>
                            <a:rPr lang="el-GR" b="0" i="1" smtClean="0">
                              <a:solidFill>
                                <a:schemeClr val="tx2"/>
                              </a:solidFill>
                              <a:latin typeface="Cambria Math" panose="02040503050406030204" pitchFamily="18" charset="0"/>
                            </a:rPr>
                            <m:t>𝛿</m:t>
                          </m:r>
                        </m:e>
                      </m:d>
                      <m:r>
                        <a:rPr lang="en-US" b="0"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𝑥</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𝑥</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𝑥</m:t>
                              </m:r>
                            </m:e>
                            <m:sup>
                              <m:r>
                                <a:rPr lang="en-US" b="0" i="1" smtClean="0">
                                  <a:solidFill>
                                    <a:schemeClr val="tx2"/>
                                  </a:solidFill>
                                  <a:latin typeface="Cambria Math" panose="02040503050406030204" pitchFamily="18" charset="0"/>
                                </a:rPr>
                                <m:t>′</m:t>
                              </m:r>
                            </m:sup>
                          </m:sSup>
                        </m:e>
                      </m:d>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𝑦</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𝑦</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𝑦</m:t>
                              </m:r>
                            </m:e>
                            <m:sup>
                              <m:r>
                                <a:rPr lang="en-US" b="0" i="1" smtClean="0">
                                  <a:solidFill>
                                    <a:schemeClr val="tx2"/>
                                  </a:solidFill>
                                  <a:latin typeface="Cambria Math" panose="02040503050406030204" pitchFamily="18" charset="0"/>
                                </a:rPr>
                                <m:t>′</m:t>
                              </m:r>
                            </m:sup>
                          </m:sSup>
                        </m:e>
                      </m:d>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𝑧</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𝑧</m:t>
                          </m:r>
                          <m:r>
                            <a:rPr lang="en-US" b="0" i="1" smtClean="0">
                              <a:solidFill>
                                <a:schemeClr val="tx2"/>
                              </a:solidFill>
                              <a:latin typeface="Cambria Math" panose="02040503050406030204" pitchFamily="18" charset="0"/>
                            </a:rPr>
                            <m:t>,</m:t>
                          </m:r>
                          <m:r>
                            <a:rPr lang="el-GR" b="0" i="1" smtClean="0">
                              <a:solidFill>
                                <a:schemeClr val="tx2"/>
                              </a:solidFill>
                              <a:latin typeface="Cambria Math" panose="02040503050406030204" pitchFamily="18" charset="0"/>
                            </a:rPr>
                            <m:t>𝛿</m:t>
                          </m:r>
                        </m:e>
                      </m:d>
                    </m:oMath>
                  </m:oMathPara>
                </a14:m>
                <a:endParaRPr lang="en-US" b="0" dirty="0"/>
              </a:p>
            </p:txBody>
          </p:sp>
        </mc:Choice>
        <mc:Fallback>
          <p:sp>
            <p:nvSpPr>
              <p:cNvPr id="48" name="TextBox 47">
                <a:extLst>
                  <a:ext uri="{FF2B5EF4-FFF2-40B4-BE49-F238E27FC236}">
                    <a16:creationId xmlns:a16="http://schemas.microsoft.com/office/drawing/2014/main" id="{F20723A2-AADA-C61A-49BA-52554BE49253}"/>
                  </a:ext>
                </a:extLst>
              </p:cNvPr>
              <p:cNvSpPr txBox="1">
                <a:spLocks noRot="1" noChangeAspect="1" noMove="1" noResize="1" noEditPoints="1" noAdjustHandles="1" noChangeArrowheads="1" noChangeShapeType="1" noTextEdit="1"/>
              </p:cNvSpPr>
              <p:nvPr/>
            </p:nvSpPr>
            <p:spPr>
              <a:xfrm>
                <a:off x="3231377" y="1026989"/>
                <a:ext cx="4461139" cy="298928"/>
              </a:xfrm>
              <a:prstGeom prst="rect">
                <a:avLst/>
              </a:prstGeom>
              <a:blipFill>
                <a:blip r:embed="rId13"/>
                <a:stretch>
                  <a:fillRect l="-1136" b="-24000"/>
                </a:stretch>
              </a:blipFill>
            </p:spPr>
            <p:txBody>
              <a:bodyPr/>
              <a:lstStyle/>
              <a:p>
                <a:r>
                  <a:rPr lang="en-CH">
                    <a:noFill/>
                  </a:rPr>
                  <a:t> </a:t>
                </a:r>
              </a:p>
            </p:txBody>
          </p:sp>
        </mc:Fallback>
      </mc:AlternateContent>
      <p:sp>
        <p:nvSpPr>
          <p:cNvPr id="49" name="Rectangle 48">
            <a:extLst>
              <a:ext uri="{FF2B5EF4-FFF2-40B4-BE49-F238E27FC236}">
                <a16:creationId xmlns:a16="http://schemas.microsoft.com/office/drawing/2014/main" id="{61A7C520-5122-97C8-BC40-21BFD57ED1BA}"/>
              </a:ext>
            </a:extLst>
          </p:cNvPr>
          <p:cNvSpPr/>
          <p:nvPr/>
        </p:nvSpPr>
        <p:spPr>
          <a:xfrm>
            <a:off x="7399640" y="933177"/>
            <a:ext cx="171452" cy="46139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243385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F14CF-080D-400A-1AB2-A87FA2C5202F}"/>
              </a:ext>
            </a:extLst>
          </p:cNvPr>
          <p:cNvSpPr>
            <a:spLocks noGrp="1"/>
          </p:cNvSpPr>
          <p:nvPr>
            <p:ph type="title"/>
          </p:nvPr>
        </p:nvSpPr>
        <p:spPr/>
        <p:txBody>
          <a:bodyPr/>
          <a:lstStyle/>
          <a:p>
            <a:r>
              <a:rPr lang="en-CH" dirty="0"/>
              <a:t>激光剥离在</a:t>
            </a:r>
            <a:r>
              <a:rPr lang="en-US" altLang="zh-CN" dirty="0"/>
              <a:t>H</a:t>
            </a:r>
            <a:r>
              <a:rPr lang="en-US" altLang="zh-CN" baseline="30000" dirty="0"/>
              <a:t>-</a:t>
            </a:r>
            <a:r>
              <a:rPr lang="zh-CN" altLang="en-US" dirty="0"/>
              <a:t>束流测量中应用（</a:t>
            </a:r>
            <a:r>
              <a:rPr lang="en-US" altLang="zh-CN" dirty="0"/>
              <a:t>3/3</a:t>
            </a:r>
            <a:r>
              <a:rPr lang="zh-CN" altLang="en-US" dirty="0"/>
              <a:t>）</a:t>
            </a:r>
            <a:endParaRPr lang="en-CH" dirty="0"/>
          </a:p>
        </p:txBody>
      </p:sp>
      <p:sp>
        <p:nvSpPr>
          <p:cNvPr id="4" name="Date Placeholder 3">
            <a:extLst>
              <a:ext uri="{FF2B5EF4-FFF2-40B4-BE49-F238E27FC236}">
                <a16:creationId xmlns:a16="http://schemas.microsoft.com/office/drawing/2014/main" id="{B445A26B-C55D-9CDA-71C1-35F9FC97C1F7}"/>
              </a:ext>
            </a:extLst>
          </p:cNvPr>
          <p:cNvSpPr>
            <a:spLocks noGrp="1"/>
          </p:cNvSpPr>
          <p:nvPr>
            <p:ph type="dt" sz="half" idx="10"/>
          </p:nvPr>
        </p:nvSpPr>
        <p:spPr/>
        <p:txBody>
          <a:bodyPr/>
          <a:lstStyle/>
          <a:p>
            <a:fld id="{90FC0D31-C6BE-A84D-BFA3-F066FB20CC2B}" type="datetime1">
              <a:rPr lang="de-CH" smtClean="0"/>
              <a:t>03.01.24</a:t>
            </a:fld>
            <a:endParaRPr lang="en-US" dirty="0"/>
          </a:p>
        </p:txBody>
      </p:sp>
      <p:sp>
        <p:nvSpPr>
          <p:cNvPr id="5" name="Footer Placeholder 4">
            <a:extLst>
              <a:ext uri="{FF2B5EF4-FFF2-40B4-BE49-F238E27FC236}">
                <a16:creationId xmlns:a16="http://schemas.microsoft.com/office/drawing/2014/main" id="{A9D98617-9AE3-0B4C-5F26-7FE17FDA3E23}"/>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78F80B3F-DB3E-46BE-52CD-E7A97756AAAA}"/>
              </a:ext>
            </a:extLst>
          </p:cNvPr>
          <p:cNvSpPr>
            <a:spLocks noGrp="1"/>
          </p:cNvSpPr>
          <p:nvPr>
            <p:ph type="sldNum" sz="quarter" idx="12"/>
          </p:nvPr>
        </p:nvSpPr>
        <p:spPr/>
        <p:txBody>
          <a:bodyPr/>
          <a:lstStyle/>
          <a:p>
            <a:fld id="{36B5EA5A-BC32-A742-B11B-8E7414D5B535}" type="slidenum">
              <a:rPr lang="en-US" smtClean="0"/>
              <a:pPr/>
              <a:t>8</a:t>
            </a:fld>
            <a:endParaRPr lang="en-US" dirty="0"/>
          </a:p>
        </p:txBody>
      </p:sp>
      <p:grpSp>
        <p:nvGrpSpPr>
          <p:cNvPr id="36" name="Group 35">
            <a:extLst>
              <a:ext uri="{FF2B5EF4-FFF2-40B4-BE49-F238E27FC236}">
                <a16:creationId xmlns:a16="http://schemas.microsoft.com/office/drawing/2014/main" id="{4A7EC71B-01FF-CDA5-F998-117F23D29B80}"/>
              </a:ext>
            </a:extLst>
          </p:cNvPr>
          <p:cNvGrpSpPr/>
          <p:nvPr/>
        </p:nvGrpSpPr>
        <p:grpSpPr>
          <a:xfrm>
            <a:off x="3467022" y="1064742"/>
            <a:ext cx="4562260" cy="460800"/>
            <a:chOff x="5591944" y="5838846"/>
            <a:chExt cx="4562260" cy="460800"/>
          </a:xfrm>
        </p:grpSpPr>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79E2F09A-9D70-D2F5-F4BA-5DAA61522872}"/>
                    </a:ext>
                  </a:extLst>
                </p:cNvPr>
                <p:cNvSpPr txBox="1"/>
                <p:nvPr/>
              </p:nvSpPr>
              <p:spPr>
                <a:xfrm>
                  <a:off x="5591944" y="5893472"/>
                  <a:ext cx="4461139" cy="29892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6</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𝑥</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𝑥</m:t>
                                </m:r>
                              </m:e>
                              <m:sup>
                                <m:r>
                                  <a:rPr lang="en-US" b="0" i="1" smtClean="0">
                                    <a:solidFill>
                                      <a:schemeClr val="tx2"/>
                                    </a:solidFill>
                                    <a:latin typeface="Cambria Math" panose="02040503050406030204" pitchFamily="18" charset="0"/>
                                  </a:rPr>
                                  <m:t>′</m:t>
                                </m:r>
                              </m:sup>
                            </m:sSup>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𝑦</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𝑦</m:t>
                                </m:r>
                              </m:e>
                              <m:sup>
                                <m:r>
                                  <a:rPr lang="en-US" b="0" i="1" smtClean="0">
                                    <a:solidFill>
                                      <a:schemeClr val="tx2"/>
                                    </a:solidFill>
                                    <a:latin typeface="Cambria Math" panose="02040503050406030204" pitchFamily="18" charset="0"/>
                                  </a:rPr>
                                  <m:t>′</m:t>
                                </m:r>
                              </m:sup>
                            </m:sSup>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𝑧</m:t>
                            </m:r>
                            <m:r>
                              <a:rPr lang="en-US" b="0" i="1" smtClean="0">
                                <a:solidFill>
                                  <a:schemeClr val="tx2"/>
                                </a:solidFill>
                                <a:latin typeface="Cambria Math" panose="02040503050406030204" pitchFamily="18" charset="0"/>
                              </a:rPr>
                              <m:t>,</m:t>
                            </m:r>
                            <m:r>
                              <a:rPr lang="el-GR" b="0" i="1" smtClean="0">
                                <a:solidFill>
                                  <a:schemeClr val="tx2"/>
                                </a:solidFill>
                                <a:latin typeface="Cambria Math" panose="02040503050406030204" pitchFamily="18" charset="0"/>
                              </a:rPr>
                              <m:t>𝛿</m:t>
                            </m:r>
                          </m:e>
                        </m:d>
                        <m:r>
                          <a:rPr lang="en-US" b="0"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𝑥</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𝑥</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𝑥</m:t>
                                </m:r>
                              </m:e>
                              <m:sup>
                                <m:r>
                                  <a:rPr lang="en-US" b="0" i="1" smtClean="0">
                                    <a:solidFill>
                                      <a:schemeClr val="tx2"/>
                                    </a:solidFill>
                                    <a:latin typeface="Cambria Math" panose="02040503050406030204" pitchFamily="18" charset="0"/>
                                  </a:rPr>
                                  <m:t>′</m:t>
                                </m:r>
                              </m:sup>
                            </m:sSup>
                          </m:e>
                        </m:d>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𝑦</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𝑦</m:t>
                            </m:r>
                            <m:r>
                              <a:rPr lang="en-US" b="0" i="1" smtClean="0">
                                <a:solidFill>
                                  <a:schemeClr val="tx2"/>
                                </a:solidFill>
                                <a:latin typeface="Cambria Math" panose="02040503050406030204" pitchFamily="18" charset="0"/>
                              </a:rPr>
                              <m:t>,</m:t>
                            </m:r>
                            <m:sSup>
                              <m:sSupPr>
                                <m:ctrlPr>
                                  <a:rPr lang="en-US" b="0"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𝑦</m:t>
                                </m:r>
                              </m:e>
                              <m:sup>
                                <m:r>
                                  <a:rPr lang="en-US" b="0" i="1" smtClean="0">
                                    <a:solidFill>
                                      <a:schemeClr val="tx2"/>
                                    </a:solidFill>
                                    <a:latin typeface="Cambria Math" panose="02040503050406030204" pitchFamily="18" charset="0"/>
                                  </a:rPr>
                                  <m:t>′</m:t>
                                </m:r>
                              </m:sup>
                            </m:sSup>
                          </m:e>
                        </m:d>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𝑓</m:t>
                            </m:r>
                          </m:e>
                          <m:sub>
                            <m:r>
                              <a:rPr lang="en-US" b="0" i="1" smtClean="0">
                                <a:solidFill>
                                  <a:schemeClr val="tx2"/>
                                </a:solidFill>
                                <a:latin typeface="Cambria Math" panose="02040503050406030204" pitchFamily="18" charset="0"/>
                              </a:rPr>
                              <m:t>𝑧</m:t>
                            </m:r>
                          </m:sub>
                        </m:sSub>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𝑧</m:t>
                            </m:r>
                            <m:r>
                              <a:rPr lang="en-US" b="0" i="1" smtClean="0">
                                <a:solidFill>
                                  <a:schemeClr val="tx2"/>
                                </a:solidFill>
                                <a:latin typeface="Cambria Math" panose="02040503050406030204" pitchFamily="18" charset="0"/>
                              </a:rPr>
                              <m:t>,</m:t>
                            </m:r>
                            <m:r>
                              <a:rPr lang="el-GR" b="0" i="1" smtClean="0">
                                <a:solidFill>
                                  <a:schemeClr val="tx2"/>
                                </a:solidFill>
                                <a:latin typeface="Cambria Math" panose="02040503050406030204" pitchFamily="18" charset="0"/>
                              </a:rPr>
                              <m:t>𝛿</m:t>
                            </m:r>
                          </m:e>
                        </m:d>
                      </m:oMath>
                    </m:oMathPara>
                  </a14:m>
                  <a:endParaRPr lang="en-US" b="0" dirty="0"/>
                </a:p>
              </p:txBody>
            </p:sp>
          </mc:Choice>
          <mc:Fallback>
            <p:sp>
              <p:nvSpPr>
                <p:cNvPr id="9" name="TextBox 8">
                  <a:extLst>
                    <a:ext uri="{FF2B5EF4-FFF2-40B4-BE49-F238E27FC236}">
                      <a16:creationId xmlns:a16="http://schemas.microsoft.com/office/drawing/2014/main" id="{79E2F09A-9D70-D2F5-F4BA-5DAA61522872}"/>
                    </a:ext>
                  </a:extLst>
                </p:cNvPr>
                <p:cNvSpPr txBox="1">
                  <a:spLocks noRot="1" noChangeAspect="1" noMove="1" noResize="1" noEditPoints="1" noAdjustHandles="1" noChangeArrowheads="1" noChangeShapeType="1" noTextEdit="1"/>
                </p:cNvSpPr>
                <p:nvPr/>
              </p:nvSpPr>
              <p:spPr>
                <a:xfrm>
                  <a:off x="5591944" y="5893472"/>
                  <a:ext cx="4461139" cy="298928"/>
                </a:xfrm>
                <a:prstGeom prst="rect">
                  <a:avLst/>
                </a:prstGeom>
                <a:blipFill>
                  <a:blip r:embed="rId2"/>
                  <a:stretch>
                    <a:fillRect l="-1420" t="-4167" b="-29167"/>
                  </a:stretch>
                </a:blipFill>
              </p:spPr>
              <p:txBody>
                <a:bodyPr/>
                <a:lstStyle/>
                <a:p>
                  <a:r>
                    <a:rPr lang="en-CH">
                      <a:noFill/>
                    </a:rPr>
                    <a:t> </a:t>
                  </a:r>
                </a:p>
              </p:txBody>
            </p:sp>
          </mc:Fallback>
        </mc:AlternateContent>
        <p:sp>
          <p:nvSpPr>
            <p:cNvPr id="12" name="Rectangle 11">
              <a:extLst>
                <a:ext uri="{FF2B5EF4-FFF2-40B4-BE49-F238E27FC236}">
                  <a16:creationId xmlns:a16="http://schemas.microsoft.com/office/drawing/2014/main" id="{CC66552C-22D6-7A3A-8902-FC80058DA442}"/>
                </a:ext>
              </a:extLst>
            </p:cNvPr>
            <p:cNvSpPr/>
            <p:nvPr/>
          </p:nvSpPr>
          <p:spPr>
            <a:xfrm>
              <a:off x="7664479" y="5838846"/>
              <a:ext cx="2489725" cy="46080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grpSp>
      <p:pic>
        <p:nvPicPr>
          <p:cNvPr id="14" name="Picture 13">
            <a:extLst>
              <a:ext uri="{FF2B5EF4-FFF2-40B4-BE49-F238E27FC236}">
                <a16:creationId xmlns:a16="http://schemas.microsoft.com/office/drawing/2014/main" id="{46DAC19C-F9B4-E29C-754C-266D7E22FCE6}"/>
              </a:ext>
            </a:extLst>
          </p:cNvPr>
          <p:cNvPicPr>
            <a:picLocks noChangeAspect="1"/>
          </p:cNvPicPr>
          <p:nvPr/>
        </p:nvPicPr>
        <p:blipFill>
          <a:blip r:embed="rId3"/>
          <a:stretch>
            <a:fillRect/>
          </a:stretch>
        </p:blipFill>
        <p:spPr>
          <a:xfrm>
            <a:off x="3970514" y="3225460"/>
            <a:ext cx="4752528" cy="2287289"/>
          </a:xfrm>
          <a:prstGeom prst="rect">
            <a:avLst/>
          </a:prstGeom>
        </p:spPr>
      </p:pic>
      <p:sp>
        <p:nvSpPr>
          <p:cNvPr id="19" name="Content Placeholder 18">
            <a:extLst>
              <a:ext uri="{FF2B5EF4-FFF2-40B4-BE49-F238E27FC236}">
                <a16:creationId xmlns:a16="http://schemas.microsoft.com/office/drawing/2014/main" id="{6618CBB4-BB3A-421A-DC15-538E502C6447}"/>
              </a:ext>
            </a:extLst>
          </p:cNvPr>
          <p:cNvSpPr>
            <a:spLocks noGrp="1"/>
          </p:cNvSpPr>
          <p:nvPr>
            <p:ph idx="1"/>
          </p:nvPr>
        </p:nvSpPr>
        <p:spPr>
          <a:xfrm>
            <a:off x="391038" y="1628800"/>
            <a:ext cx="11376024" cy="398446"/>
          </a:xfrm>
        </p:spPr>
        <p:txBody>
          <a:bodyPr/>
          <a:lstStyle/>
          <a:p>
            <a:pPr marL="0" indent="0">
              <a:buNone/>
            </a:pPr>
            <a:r>
              <a:rPr lang="en-US" altLang="zh-CN" sz="1600" b="0" dirty="0"/>
              <a:t>2023</a:t>
            </a:r>
            <a:r>
              <a:rPr lang="zh-CN" altLang="en-CH" sz="1600" b="0" dirty="0"/>
              <a:t>年</a:t>
            </a:r>
            <a:r>
              <a:rPr lang="zh-CN" altLang="en-US" sz="1600" b="0" dirty="0"/>
              <a:t>，</a:t>
            </a:r>
            <a:r>
              <a:rPr lang="en-US" altLang="zh-CN" sz="1600" b="0" dirty="0"/>
              <a:t>SNS</a:t>
            </a:r>
            <a:r>
              <a:rPr lang="zh-CN" altLang="en-US" sz="1600" b="0" dirty="0"/>
              <a:t>提出了一种基于激光剥离、</a:t>
            </a:r>
            <a:r>
              <a:rPr lang="en-US" altLang="zh-CN" sz="1600" b="0" dirty="0"/>
              <a:t>TOF</a:t>
            </a:r>
            <a:r>
              <a:rPr lang="zh-CN" altLang="en-US" sz="1600" b="0" dirty="0"/>
              <a:t>和</a:t>
            </a:r>
            <a:r>
              <a:rPr lang="en-US" altLang="zh-CN" sz="1600" b="0" dirty="0" err="1"/>
              <a:t>Feschenkov</a:t>
            </a:r>
            <a:r>
              <a:rPr lang="zh-CN" altLang="en-US" sz="1600" b="0" dirty="0"/>
              <a:t>型束团形状测量仪（</a:t>
            </a:r>
            <a:r>
              <a:rPr lang="en-US" altLang="zh-CN" sz="1600" b="0" dirty="0"/>
              <a:t>BSM</a:t>
            </a:r>
            <a:r>
              <a:rPr lang="zh-CN" altLang="en-US" sz="1600" b="0" dirty="0"/>
              <a:t>）的横纵向相空间分布</a:t>
            </a:r>
            <a:endParaRPr lang="en-US" altLang="zh-CN" sz="1600" b="0" dirty="0"/>
          </a:p>
          <a:p>
            <a:pPr marL="0" indent="0">
              <a:buNone/>
            </a:pPr>
            <a:endParaRPr lang="en-US" altLang="zh-CN" sz="1600" b="0" dirty="0"/>
          </a:p>
          <a:p>
            <a:endParaRPr lang="en-CH" sz="1600" b="0" dirty="0"/>
          </a:p>
        </p:txBody>
      </p:sp>
      <p:sp>
        <p:nvSpPr>
          <p:cNvPr id="20" name="TextBox 19">
            <a:extLst>
              <a:ext uri="{FF2B5EF4-FFF2-40B4-BE49-F238E27FC236}">
                <a16:creationId xmlns:a16="http://schemas.microsoft.com/office/drawing/2014/main" id="{2618F11B-D996-AF75-D879-7DAF9C3AC620}"/>
              </a:ext>
            </a:extLst>
          </p:cNvPr>
          <p:cNvSpPr txBox="1"/>
          <p:nvPr/>
        </p:nvSpPr>
        <p:spPr>
          <a:xfrm>
            <a:off x="1604996" y="2107627"/>
            <a:ext cx="3888432" cy="246221"/>
          </a:xfrm>
          <a:prstGeom prst="rect">
            <a:avLst/>
          </a:prstGeom>
          <a:noFill/>
        </p:spPr>
        <p:txBody>
          <a:bodyPr wrap="square" lIns="0" tIns="0" rIns="0" bIns="0" rtlCol="0">
            <a:spAutoFit/>
          </a:bodyPr>
          <a:lstStyle/>
          <a:p>
            <a:pPr algn="l"/>
            <a:r>
              <a:rPr lang="en-CH" sz="1600" dirty="0"/>
              <a:t>丝扫描探测H</a:t>
            </a:r>
            <a:r>
              <a:rPr lang="en-US" altLang="zh-CN" sz="1600" baseline="30000" dirty="0"/>
              <a:t>0</a:t>
            </a:r>
            <a:r>
              <a:rPr lang="zh-CN" altLang="en-US" sz="1600" dirty="0"/>
              <a:t>横向分布 </a:t>
            </a:r>
            <a:r>
              <a:rPr lang="en-US" altLang="zh-CN" sz="1600" dirty="0">
                <a:sym typeface="Wingdings" pitchFamily="2" charset="2"/>
              </a:rPr>
              <a:t>=&gt;</a:t>
            </a:r>
            <a:r>
              <a:rPr lang="zh-CN" altLang="en-US" sz="1600" dirty="0">
                <a:sym typeface="Wingdings" pitchFamily="2" charset="2"/>
              </a:rPr>
              <a:t> 横向相空间分布</a:t>
            </a:r>
            <a:endParaRPr lang="en-CH" sz="1600" dirty="0"/>
          </a:p>
        </p:txBody>
      </p:sp>
      <p:sp>
        <p:nvSpPr>
          <p:cNvPr id="21" name="Left Brace 20">
            <a:extLst>
              <a:ext uri="{FF2B5EF4-FFF2-40B4-BE49-F238E27FC236}">
                <a16:creationId xmlns:a16="http://schemas.microsoft.com/office/drawing/2014/main" id="{51F191B8-D4B4-B8CC-853D-B7903B712CF1}"/>
              </a:ext>
            </a:extLst>
          </p:cNvPr>
          <p:cNvSpPr/>
          <p:nvPr/>
        </p:nvSpPr>
        <p:spPr>
          <a:xfrm>
            <a:off x="5475120" y="2037270"/>
            <a:ext cx="144016" cy="38021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7BE1BDA7-E3AF-9C1F-8F3E-75FAA41EB367}"/>
                  </a:ext>
                </a:extLst>
              </p:cNvPr>
              <p:cNvSpPr txBox="1"/>
              <p:nvPr/>
            </p:nvSpPr>
            <p:spPr>
              <a:xfrm>
                <a:off x="5686630" y="1988840"/>
                <a:ext cx="2450927" cy="492443"/>
              </a:xfrm>
              <a:prstGeom prst="rect">
                <a:avLst/>
              </a:prstGeom>
              <a:noFill/>
            </p:spPr>
            <p:txBody>
              <a:bodyPr wrap="square" lIns="0" tIns="0" rIns="0" bIns="0" rtlCol="0">
                <a:spAutoFit/>
              </a:bodyPr>
              <a:lstStyle/>
              <a:p>
                <a:pPr algn="l"/>
                <a:r>
                  <a:rPr lang="en-US" altLang="zh-CN" sz="1600" dirty="0"/>
                  <a:t>1D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𝑥</m:t>
                            </m:r>
                          </m:e>
                          <m:sup>
                            <m:r>
                              <a:rPr lang="en-US" altLang="zh-CN" sz="1600" b="0" i="1" smtClean="0">
                                <a:latin typeface="Cambria Math" panose="02040503050406030204" pitchFamily="18" charset="0"/>
                              </a:rPr>
                              <m:t>′</m:t>
                            </m:r>
                          </m:sup>
                        </m:sSup>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𝑦</m:t>
                            </m:r>
                          </m:e>
                          <m:sup>
                            <m:r>
                              <a:rPr lang="en-US" altLang="zh-CN" sz="1600" b="0" i="1" smtClean="0">
                                <a:latin typeface="Cambria Math" panose="02040503050406030204" pitchFamily="18" charset="0"/>
                              </a:rPr>
                              <m:t>′</m:t>
                            </m:r>
                          </m:sup>
                        </m:sSup>
                      </m:e>
                    </m:d>
                  </m:oMath>
                </a14:m>
                <a:endParaRPr lang="en-CH" altLang="zh-CN" sz="1600" b="0" dirty="0"/>
              </a:p>
              <a:p>
                <a:pPr algn="l"/>
                <a:r>
                  <a:rPr lang="en-US" altLang="zh-CN" sz="1600" dirty="0"/>
                  <a:t>2D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𝑥</m:t>
                            </m:r>
                          </m:e>
                          <m:sup>
                            <m:r>
                              <a:rPr lang="en-US" altLang="zh-CN" sz="1600" b="0" i="1" smtClean="0">
                                <a:latin typeface="Cambria Math" panose="02040503050406030204" pitchFamily="18" charset="0"/>
                              </a:rPr>
                              <m:t>′</m:t>
                            </m:r>
                          </m:sup>
                        </m:sSup>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𝑦</m:t>
                            </m:r>
                          </m:e>
                          <m:sup>
                            <m:r>
                              <a:rPr lang="en-US" altLang="zh-CN" sz="1600" b="0" i="1" smtClean="0">
                                <a:latin typeface="Cambria Math" panose="02040503050406030204" pitchFamily="18" charset="0"/>
                              </a:rPr>
                              <m:t>′</m:t>
                            </m:r>
                          </m:sup>
                        </m:sSup>
                      </m:e>
                    </m:d>
                  </m:oMath>
                </a14:m>
                <a:endParaRPr lang="en-US" altLang="zh-CN" sz="1600" b="0" dirty="0"/>
              </a:p>
            </p:txBody>
          </p:sp>
        </mc:Choice>
        <mc:Fallback>
          <p:sp>
            <p:nvSpPr>
              <p:cNvPr id="22" name="TextBox 21">
                <a:extLst>
                  <a:ext uri="{FF2B5EF4-FFF2-40B4-BE49-F238E27FC236}">
                    <a16:creationId xmlns:a16="http://schemas.microsoft.com/office/drawing/2014/main" id="{7BE1BDA7-E3AF-9C1F-8F3E-75FAA41EB367}"/>
                  </a:ext>
                </a:extLst>
              </p:cNvPr>
              <p:cNvSpPr txBox="1">
                <a:spLocks noRot="1" noChangeAspect="1" noMove="1" noResize="1" noEditPoints="1" noAdjustHandles="1" noChangeArrowheads="1" noChangeShapeType="1" noTextEdit="1"/>
              </p:cNvSpPr>
              <p:nvPr/>
            </p:nvSpPr>
            <p:spPr>
              <a:xfrm>
                <a:off x="5686630" y="1988840"/>
                <a:ext cx="2450927" cy="492443"/>
              </a:xfrm>
              <a:prstGeom prst="rect">
                <a:avLst/>
              </a:prstGeom>
              <a:blipFill>
                <a:blip r:embed="rId4"/>
                <a:stretch>
                  <a:fillRect l="-4639" t="-15000" b="-25000"/>
                </a:stretch>
              </a:blipFill>
            </p:spPr>
            <p:txBody>
              <a:bodyPr/>
              <a:lstStyle/>
              <a:p>
                <a:r>
                  <a:rPr lang="en-CH">
                    <a:noFill/>
                  </a:rPr>
                  <a:t> </a:t>
                </a:r>
              </a:p>
            </p:txBody>
          </p:sp>
        </mc:Fallback>
      </mc:AlternateContent>
      <p:sp>
        <p:nvSpPr>
          <p:cNvPr id="23" name="TextBox 22">
            <a:extLst>
              <a:ext uri="{FF2B5EF4-FFF2-40B4-BE49-F238E27FC236}">
                <a16:creationId xmlns:a16="http://schemas.microsoft.com/office/drawing/2014/main" id="{FB5F810D-50C7-4336-75B6-820EE0B0890F}"/>
              </a:ext>
            </a:extLst>
          </p:cNvPr>
          <p:cNvSpPr txBox="1"/>
          <p:nvPr/>
        </p:nvSpPr>
        <p:spPr>
          <a:xfrm>
            <a:off x="432489" y="2652709"/>
            <a:ext cx="5038117" cy="492443"/>
          </a:xfrm>
          <a:prstGeom prst="rect">
            <a:avLst/>
          </a:prstGeom>
          <a:noFill/>
        </p:spPr>
        <p:txBody>
          <a:bodyPr wrap="square" lIns="0" tIns="0" rIns="0" bIns="0" rtlCol="0">
            <a:spAutoFit/>
          </a:bodyPr>
          <a:lstStyle/>
          <a:p>
            <a:pPr algn="l"/>
            <a:r>
              <a:rPr lang="zh-CN" altLang="en-CH" sz="1600" dirty="0">
                <a:sym typeface="Wingdings" pitchFamily="2" charset="2"/>
              </a:rPr>
              <a:t>超快</a:t>
            </a:r>
            <a:r>
              <a:rPr lang="zh-CN" altLang="en-US" sz="1600" dirty="0">
                <a:sym typeface="Wingdings" pitchFamily="2" charset="2"/>
              </a:rPr>
              <a:t>激光剥离</a:t>
            </a:r>
            <a:r>
              <a:rPr lang="en-US" altLang="zh-CN" sz="1600" dirty="0">
                <a:sym typeface="Wingdings" pitchFamily="2" charset="2"/>
              </a:rPr>
              <a:t>+</a:t>
            </a:r>
            <a:r>
              <a:rPr lang="en-CH" altLang="zh-CN" sz="1600" dirty="0">
                <a:sym typeface="Wingdings" pitchFamily="2" charset="2"/>
              </a:rPr>
              <a:t>BSM</a:t>
            </a:r>
            <a:r>
              <a:rPr lang="zh-CN" altLang="en-US" sz="1600" dirty="0">
                <a:sym typeface="Wingdings" pitchFamily="2" charset="2"/>
              </a:rPr>
              <a:t>探测</a:t>
            </a:r>
            <a:r>
              <a:rPr lang="en-CH" altLang="zh-CN" sz="1600" dirty="0">
                <a:sym typeface="Wingdings" pitchFamily="2" charset="2"/>
              </a:rPr>
              <a:t>H</a:t>
            </a:r>
            <a:r>
              <a:rPr lang="en-CH" altLang="zh-CN" sz="1600" baseline="30000" dirty="0">
                <a:sym typeface="Wingdings" pitchFamily="2" charset="2"/>
              </a:rPr>
              <a:t>0</a:t>
            </a:r>
            <a:r>
              <a:rPr lang="zh-CN" altLang="en-US" sz="1600" dirty="0">
                <a:sym typeface="Wingdings" pitchFamily="2" charset="2"/>
              </a:rPr>
              <a:t>纵向展宽 </a:t>
            </a:r>
            <a:r>
              <a:rPr lang="en-US" altLang="zh-CN" sz="1600" dirty="0">
                <a:sym typeface="Wingdings" pitchFamily="2" charset="2"/>
              </a:rPr>
              <a:t>=&gt;</a:t>
            </a:r>
            <a:r>
              <a:rPr lang="zh-CN" altLang="en-US" sz="1600" dirty="0">
                <a:sym typeface="Wingdings" pitchFamily="2" charset="2"/>
              </a:rPr>
              <a:t> 纵向相空间分布</a:t>
            </a:r>
            <a:endParaRPr lang="en-US" altLang="zh-CN" sz="1600" dirty="0">
              <a:sym typeface="Wingdings" pitchFamily="2" charset="2"/>
            </a:endParaRPr>
          </a:p>
          <a:p>
            <a:pPr algn="l"/>
            <a:endParaRPr lang="en-US" altLang="zh-CN" sz="1600" dirty="0">
              <a:sym typeface="Wingdings" pitchFamily="2" charset="2"/>
            </a:endParaRPr>
          </a:p>
        </p:txBody>
      </p:sp>
      <p:sp>
        <p:nvSpPr>
          <p:cNvPr id="24" name="Left Brace 23">
            <a:extLst>
              <a:ext uri="{FF2B5EF4-FFF2-40B4-BE49-F238E27FC236}">
                <a16:creationId xmlns:a16="http://schemas.microsoft.com/office/drawing/2014/main" id="{45AAE26E-F0A4-D882-0EA5-2009EAB1C787}"/>
              </a:ext>
            </a:extLst>
          </p:cNvPr>
          <p:cNvSpPr/>
          <p:nvPr/>
        </p:nvSpPr>
        <p:spPr>
          <a:xfrm>
            <a:off x="5470606" y="2634899"/>
            <a:ext cx="144016" cy="38021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08201161-DA9C-B990-3D57-BA0B2A789ECA}"/>
                  </a:ext>
                </a:extLst>
              </p:cNvPr>
              <p:cNvSpPr txBox="1"/>
              <p:nvPr/>
            </p:nvSpPr>
            <p:spPr>
              <a:xfrm>
                <a:off x="5686630" y="2578782"/>
                <a:ext cx="1340560" cy="492443"/>
              </a:xfrm>
              <a:prstGeom prst="rect">
                <a:avLst/>
              </a:prstGeom>
              <a:noFill/>
            </p:spPr>
            <p:txBody>
              <a:bodyPr wrap="square" lIns="0" tIns="0" rIns="0" bIns="0" rtlCol="0">
                <a:spAutoFit/>
              </a:bodyPr>
              <a:lstStyle/>
              <a:p>
                <a:pPr algn="l"/>
                <a:r>
                  <a:rPr lang="en-US" altLang="zh-CN" sz="1600" dirty="0"/>
                  <a:t>1D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𝑧</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𝛿</m:t>
                    </m:r>
                    <m:r>
                      <a:rPr lang="en-US" altLang="zh-CN" sz="1600" b="0" i="1" smtClean="0">
                        <a:latin typeface="Cambria Math" panose="02040503050406030204" pitchFamily="18" charset="0"/>
                      </a:rPr>
                      <m:t>)</m:t>
                    </m:r>
                  </m:oMath>
                </a14:m>
                <a:endParaRPr lang="en-CH" altLang="zh-CN" sz="1600" b="0" dirty="0"/>
              </a:p>
              <a:p>
                <a:pPr algn="l"/>
                <a:r>
                  <a:rPr lang="en-US" altLang="zh-CN" sz="1600" dirty="0"/>
                  <a:t>2D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𝑧</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 </m:t>
                        </m:r>
                        <m:r>
                          <a:rPr lang="el-GR" altLang="zh-CN" sz="1600" b="0" i="1" smtClean="0">
                            <a:latin typeface="Cambria Math" panose="02040503050406030204" pitchFamily="18" charset="0"/>
                          </a:rPr>
                          <m:t>𝛿</m:t>
                        </m:r>
                      </m:e>
                    </m:d>
                  </m:oMath>
                </a14:m>
                <a:endParaRPr lang="en-US" altLang="zh-CN" sz="1600" b="0" dirty="0"/>
              </a:p>
            </p:txBody>
          </p:sp>
        </mc:Choice>
        <mc:Fallback>
          <p:sp>
            <p:nvSpPr>
              <p:cNvPr id="25" name="TextBox 24">
                <a:extLst>
                  <a:ext uri="{FF2B5EF4-FFF2-40B4-BE49-F238E27FC236}">
                    <a16:creationId xmlns:a16="http://schemas.microsoft.com/office/drawing/2014/main" id="{08201161-DA9C-B990-3D57-BA0B2A789ECA}"/>
                  </a:ext>
                </a:extLst>
              </p:cNvPr>
              <p:cNvSpPr txBox="1">
                <a:spLocks noRot="1" noChangeAspect="1" noMove="1" noResize="1" noEditPoints="1" noAdjustHandles="1" noChangeArrowheads="1" noChangeShapeType="1" noTextEdit="1"/>
              </p:cNvSpPr>
              <p:nvPr/>
            </p:nvSpPr>
            <p:spPr>
              <a:xfrm>
                <a:off x="5686630" y="2578782"/>
                <a:ext cx="1340560" cy="492443"/>
              </a:xfrm>
              <a:prstGeom prst="rect">
                <a:avLst/>
              </a:prstGeom>
              <a:blipFill>
                <a:blip r:embed="rId5"/>
                <a:stretch>
                  <a:fillRect l="-8411" t="-15385" r="-6542" b="-28205"/>
                </a:stretch>
              </a:blipFill>
            </p:spPr>
            <p:txBody>
              <a:bodyPr/>
              <a:lstStyle/>
              <a:p>
                <a:r>
                  <a:rPr lang="en-CH">
                    <a:noFill/>
                  </a:rPr>
                  <a:t> </a:t>
                </a:r>
              </a:p>
            </p:txBody>
          </p:sp>
        </mc:Fallback>
      </mc:AlternateContent>
      <p:cxnSp>
        <p:nvCxnSpPr>
          <p:cNvPr id="30" name="Straight Connector 29">
            <a:extLst>
              <a:ext uri="{FF2B5EF4-FFF2-40B4-BE49-F238E27FC236}">
                <a16:creationId xmlns:a16="http://schemas.microsoft.com/office/drawing/2014/main" id="{2204149C-459F-D6D8-F883-B64E8CFB2F05}"/>
              </a:ext>
            </a:extLst>
          </p:cNvPr>
          <p:cNvCxnSpPr/>
          <p:nvPr/>
        </p:nvCxnSpPr>
        <p:spPr>
          <a:xfrm>
            <a:off x="7752184" y="2343023"/>
            <a:ext cx="554196" cy="23575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1E690C-A196-DDD6-674D-6E8AA84CBA76}"/>
              </a:ext>
            </a:extLst>
          </p:cNvPr>
          <p:cNvCxnSpPr>
            <a:cxnSpLocks/>
          </p:cNvCxnSpPr>
          <p:nvPr/>
        </p:nvCxnSpPr>
        <p:spPr>
          <a:xfrm flipV="1">
            <a:off x="7536160" y="2588529"/>
            <a:ext cx="770220" cy="230405"/>
          </a:xfrm>
          <a:prstGeom prst="line">
            <a:avLst/>
          </a:prstGeom>
          <a:ln w="190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9F36549D-FFC8-D5B7-695E-0189A569EE25}"/>
                  </a:ext>
                </a:extLst>
              </p:cNvPr>
              <p:cNvSpPr txBox="1"/>
              <p:nvPr/>
            </p:nvSpPr>
            <p:spPr>
              <a:xfrm>
                <a:off x="8557796" y="2326491"/>
                <a:ext cx="3522484" cy="492443"/>
              </a:xfrm>
              <a:prstGeom prst="rect">
                <a:avLst/>
              </a:prstGeom>
              <a:noFill/>
            </p:spPr>
            <p:txBody>
              <a:bodyPr wrap="square" lIns="0" tIns="0" rIns="0" bIns="0" rtlCol="0">
                <a:spAutoFit/>
              </a:bodyPr>
              <a:lstStyle/>
              <a:p>
                <a:pPr algn="l"/>
                <a:r>
                  <a:rPr lang="el-GR" altLang="zh-CN" sz="1600" dirty="0"/>
                  <a:t>2</a:t>
                </a:r>
                <a:r>
                  <a:rPr lang="en-US" altLang="zh-CN" sz="1600" dirty="0"/>
                  <a:t>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𝑧</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𝛿</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𝑧</m:t>
                        </m:r>
                      </m:e>
                    </m:d>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𝛿</m:t>
                        </m:r>
                      </m:e>
                    </m:d>
                  </m:oMath>
                </a14:m>
                <a:endParaRPr lang="en-CH" altLang="zh-CN" sz="1600" b="0" dirty="0"/>
              </a:p>
              <a:p>
                <a:pPr algn="l"/>
                <a:r>
                  <a:rPr lang="en-US" altLang="zh-CN" sz="1600" dirty="0"/>
                  <a:t>3D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 </m:t>
                        </m:r>
                        <m:r>
                          <a:rPr lang="en-US" altLang="zh-CN" sz="1600" b="0" i="1" smtClean="0">
                            <a:latin typeface="Cambria Math" panose="02040503050406030204" pitchFamily="18" charset="0"/>
                          </a:rPr>
                          <m:t>𝑧</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𝛿</m:t>
                        </m:r>
                      </m:e>
                    </m:d>
                  </m:oMath>
                </a14:m>
                <a:endParaRPr lang="en-US" altLang="zh-CN" sz="1600" b="0" dirty="0"/>
              </a:p>
            </p:txBody>
          </p:sp>
        </mc:Choice>
        <mc:Fallback>
          <p:sp>
            <p:nvSpPr>
              <p:cNvPr id="34" name="TextBox 33">
                <a:extLst>
                  <a:ext uri="{FF2B5EF4-FFF2-40B4-BE49-F238E27FC236}">
                    <a16:creationId xmlns:a16="http://schemas.microsoft.com/office/drawing/2014/main" id="{9F36549D-FFC8-D5B7-695E-0189A569EE25}"/>
                  </a:ext>
                </a:extLst>
              </p:cNvPr>
              <p:cNvSpPr txBox="1">
                <a:spLocks noRot="1" noChangeAspect="1" noMove="1" noResize="1" noEditPoints="1" noAdjustHandles="1" noChangeArrowheads="1" noChangeShapeType="1" noTextEdit="1"/>
              </p:cNvSpPr>
              <p:nvPr/>
            </p:nvSpPr>
            <p:spPr>
              <a:xfrm>
                <a:off x="8557796" y="2326491"/>
                <a:ext cx="3522484" cy="492443"/>
              </a:xfrm>
              <a:prstGeom prst="rect">
                <a:avLst/>
              </a:prstGeom>
              <a:blipFill>
                <a:blip r:embed="rId6"/>
                <a:stretch>
                  <a:fillRect l="-3226" t="-15385" b="-25641"/>
                </a:stretch>
              </a:blipFill>
            </p:spPr>
            <p:txBody>
              <a:bodyPr/>
              <a:lstStyle/>
              <a:p>
                <a:r>
                  <a:rPr lang="en-CH">
                    <a:noFill/>
                  </a:rPr>
                  <a:t> </a:t>
                </a:r>
              </a:p>
            </p:txBody>
          </p:sp>
        </mc:Fallback>
      </mc:AlternateContent>
      <p:sp>
        <p:nvSpPr>
          <p:cNvPr id="35" name="Left Brace 34">
            <a:extLst>
              <a:ext uri="{FF2B5EF4-FFF2-40B4-BE49-F238E27FC236}">
                <a16:creationId xmlns:a16="http://schemas.microsoft.com/office/drawing/2014/main" id="{265516D1-3859-B68E-C74A-BDC80F181551}"/>
              </a:ext>
            </a:extLst>
          </p:cNvPr>
          <p:cNvSpPr/>
          <p:nvPr/>
        </p:nvSpPr>
        <p:spPr>
          <a:xfrm>
            <a:off x="8320268" y="2388675"/>
            <a:ext cx="144016" cy="38021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37" name="TextBox 36">
            <a:extLst>
              <a:ext uri="{FF2B5EF4-FFF2-40B4-BE49-F238E27FC236}">
                <a16:creationId xmlns:a16="http://schemas.microsoft.com/office/drawing/2014/main" id="{7DCB9A63-3163-C115-5246-12B13AEAE5CB}"/>
              </a:ext>
            </a:extLst>
          </p:cNvPr>
          <p:cNvSpPr txBox="1"/>
          <p:nvPr/>
        </p:nvSpPr>
        <p:spPr>
          <a:xfrm>
            <a:off x="746634" y="6135454"/>
            <a:ext cx="1774397" cy="184666"/>
          </a:xfrm>
          <a:prstGeom prst="rect">
            <a:avLst/>
          </a:prstGeom>
          <a:noFill/>
        </p:spPr>
        <p:txBody>
          <a:bodyPr wrap="none" lIns="0" tIns="0" rIns="0" bIns="0" rtlCol="0">
            <a:spAutoFit/>
          </a:bodyPr>
          <a:lstStyle/>
          <a:p>
            <a:r>
              <a:rPr lang="en-US" altLang="zh-CN" sz="1200" dirty="0"/>
              <a:t>[1]</a:t>
            </a:r>
            <a:r>
              <a:rPr lang="zh-CN" altLang="en-US" sz="1200" dirty="0"/>
              <a:t> </a:t>
            </a:r>
            <a:r>
              <a:rPr lang="en-US" altLang="zh-CN" sz="1200" dirty="0"/>
              <a:t>Y. Liu</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IBIC2023.</a:t>
            </a:r>
            <a:r>
              <a:rPr lang="en-GB" sz="1200" dirty="0"/>
              <a:t> </a:t>
            </a:r>
          </a:p>
        </p:txBody>
      </p:sp>
      <p:cxnSp>
        <p:nvCxnSpPr>
          <p:cNvPr id="166" name="Straight Arrow Connector 165">
            <a:extLst>
              <a:ext uri="{FF2B5EF4-FFF2-40B4-BE49-F238E27FC236}">
                <a16:creationId xmlns:a16="http://schemas.microsoft.com/office/drawing/2014/main" id="{5E1776DF-6E8D-DC4F-8338-8896B903EFB6}"/>
              </a:ext>
            </a:extLst>
          </p:cNvPr>
          <p:cNvCxnSpPr>
            <a:cxnSpLocks/>
          </p:cNvCxnSpPr>
          <p:nvPr/>
        </p:nvCxnSpPr>
        <p:spPr>
          <a:xfrm flipH="1">
            <a:off x="3538466" y="4292764"/>
            <a:ext cx="648072" cy="0"/>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D879014A-F591-0428-D32C-0EE6F26B8153}"/>
              </a:ext>
            </a:extLst>
          </p:cNvPr>
          <p:cNvSpPr txBox="1"/>
          <p:nvPr/>
        </p:nvSpPr>
        <p:spPr>
          <a:xfrm>
            <a:off x="979605" y="3633829"/>
            <a:ext cx="2232248" cy="215444"/>
          </a:xfrm>
          <a:prstGeom prst="rect">
            <a:avLst/>
          </a:prstGeom>
          <a:noFill/>
        </p:spPr>
        <p:txBody>
          <a:bodyPr wrap="square" lIns="0" tIns="0" rIns="0" bIns="0" rtlCol="0">
            <a:spAutoFit/>
          </a:bodyPr>
          <a:lstStyle/>
          <a:p>
            <a:pPr algn="ctr"/>
            <a:r>
              <a:rPr lang="en-CH" sz="1400" dirty="0">
                <a:solidFill>
                  <a:schemeClr val="tx2"/>
                </a:solidFill>
              </a:rPr>
              <a:t>Fe</a:t>
            </a:r>
            <a:r>
              <a:rPr lang="en-US" altLang="zh-CN" sz="1400" dirty="0">
                <a:solidFill>
                  <a:schemeClr val="tx2"/>
                </a:solidFill>
              </a:rPr>
              <a:t>schenkov</a:t>
            </a:r>
            <a:r>
              <a:rPr lang="zh-CN" altLang="en-US" sz="1400" dirty="0">
                <a:solidFill>
                  <a:schemeClr val="tx2"/>
                </a:solidFill>
              </a:rPr>
              <a:t>型</a:t>
            </a:r>
            <a:r>
              <a:rPr lang="en-US" altLang="zh-CN" sz="1400" dirty="0">
                <a:solidFill>
                  <a:schemeClr val="tx2"/>
                </a:solidFill>
              </a:rPr>
              <a:t>BSM</a:t>
            </a:r>
            <a:endParaRPr lang="en-CH" sz="1400" dirty="0">
              <a:solidFill>
                <a:schemeClr val="tx2"/>
              </a:solidFill>
            </a:endParaRPr>
          </a:p>
        </p:txBody>
      </p:sp>
      <p:sp>
        <p:nvSpPr>
          <p:cNvPr id="169" name="Rectangle 168">
            <a:extLst>
              <a:ext uri="{FF2B5EF4-FFF2-40B4-BE49-F238E27FC236}">
                <a16:creationId xmlns:a16="http://schemas.microsoft.com/office/drawing/2014/main" id="{7CCD97B9-3287-1AB1-840D-186BD16596ED}"/>
              </a:ext>
            </a:extLst>
          </p:cNvPr>
          <p:cNvSpPr/>
          <p:nvPr/>
        </p:nvSpPr>
        <p:spPr>
          <a:xfrm>
            <a:off x="7703996" y="3225460"/>
            <a:ext cx="947038" cy="1067304"/>
          </a:xfrm>
          <a:prstGeom prst="rect">
            <a:avLst/>
          </a:prstGeom>
          <a:noFill/>
          <a:ln w="190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71" name="Straight Connector 170">
            <a:extLst>
              <a:ext uri="{FF2B5EF4-FFF2-40B4-BE49-F238E27FC236}">
                <a16:creationId xmlns:a16="http://schemas.microsoft.com/office/drawing/2014/main" id="{5E843180-CE66-B4C8-EFB2-3E282CB3FA89}"/>
              </a:ext>
            </a:extLst>
          </p:cNvPr>
          <p:cNvCxnSpPr>
            <a:cxnSpLocks/>
          </p:cNvCxnSpPr>
          <p:nvPr/>
        </p:nvCxnSpPr>
        <p:spPr>
          <a:xfrm>
            <a:off x="8651034" y="3225460"/>
            <a:ext cx="501385" cy="3137"/>
          </a:xfrm>
          <a:prstGeom prst="line">
            <a:avLst/>
          </a:prstGeom>
          <a:ln w="9525">
            <a:solidFill>
              <a:schemeClr val="bg2">
                <a:lumMod val="1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47ECBE0-5F63-7382-4674-A2C3B39045ED}"/>
              </a:ext>
            </a:extLst>
          </p:cNvPr>
          <p:cNvCxnSpPr>
            <a:cxnSpLocks/>
          </p:cNvCxnSpPr>
          <p:nvPr/>
        </p:nvCxnSpPr>
        <p:spPr>
          <a:xfrm>
            <a:off x="8651034" y="4271442"/>
            <a:ext cx="501385" cy="374575"/>
          </a:xfrm>
          <a:prstGeom prst="line">
            <a:avLst/>
          </a:prstGeom>
          <a:ln w="9525">
            <a:solidFill>
              <a:schemeClr val="bg2">
                <a:lumMod val="1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80" name="Picture 179">
            <a:extLst>
              <a:ext uri="{FF2B5EF4-FFF2-40B4-BE49-F238E27FC236}">
                <a16:creationId xmlns:a16="http://schemas.microsoft.com/office/drawing/2014/main" id="{E40D0752-4D2E-5B0E-2240-AAE3F28EE4E6}"/>
              </a:ext>
            </a:extLst>
          </p:cNvPr>
          <p:cNvPicPr>
            <a:picLocks noChangeAspect="1"/>
          </p:cNvPicPr>
          <p:nvPr/>
        </p:nvPicPr>
        <p:blipFill>
          <a:blip r:embed="rId7"/>
          <a:stretch>
            <a:fillRect/>
          </a:stretch>
        </p:blipFill>
        <p:spPr>
          <a:xfrm>
            <a:off x="9152419" y="3219784"/>
            <a:ext cx="2076296" cy="1430639"/>
          </a:xfrm>
          <a:prstGeom prst="rect">
            <a:avLst/>
          </a:prstGeom>
        </p:spPr>
      </p:pic>
      <p:sp>
        <p:nvSpPr>
          <p:cNvPr id="188" name="Content Placeholder 18">
            <a:extLst>
              <a:ext uri="{FF2B5EF4-FFF2-40B4-BE49-F238E27FC236}">
                <a16:creationId xmlns:a16="http://schemas.microsoft.com/office/drawing/2014/main" id="{0BB800F7-4B9E-A383-BE95-F25F0BD2CE66}"/>
              </a:ext>
            </a:extLst>
          </p:cNvPr>
          <p:cNvSpPr txBox="1">
            <a:spLocks/>
          </p:cNvSpPr>
          <p:nvPr/>
        </p:nvSpPr>
        <p:spPr>
          <a:xfrm>
            <a:off x="6682518" y="5438720"/>
            <a:ext cx="4958098" cy="881400"/>
          </a:xfrm>
          <a:prstGeom prst="rect">
            <a:avLst/>
          </a:prstGeom>
        </p:spPr>
        <p:txBody>
          <a:bodyPr vert="horz" lIns="0" tIns="0" rIns="0" bIns="0" rtlCol="0">
            <a:noAutofit/>
          </a:bodyPr>
          <a:lstStyle>
            <a:lvl1pPr marL="288000" indent="-288000" algn="l" defTabSz="914400" rtl="0" eaLnBrk="1" latinLnBrk="0" hangingPunct="1">
              <a:lnSpc>
                <a:spcPct val="90000"/>
              </a:lnSpc>
              <a:spcBef>
                <a:spcPts val="500"/>
              </a:spcBef>
              <a:spcAft>
                <a:spcPts val="2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540000" indent="-252000" algn="l" defTabSz="914400" rtl="0" eaLnBrk="1" latinLnBrk="0" hangingPunct="1">
              <a:lnSpc>
                <a:spcPct val="100000"/>
              </a:lnSpc>
              <a:spcBef>
                <a:spcPts val="500"/>
              </a:spcBef>
              <a:spcAft>
                <a:spcPts val="2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28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080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tLang="zh-CN" sz="1600" b="0" dirty="0"/>
          </a:p>
        </p:txBody>
      </p:sp>
      <mc:AlternateContent xmlns:mc="http://schemas.openxmlformats.org/markup-compatibility/2006">
        <mc:Choice xmlns:a14="http://schemas.microsoft.com/office/drawing/2010/main" Requires="a14">
          <p:sp>
            <p:nvSpPr>
              <p:cNvPr id="189" name="Content Placeholder 18">
                <a:extLst>
                  <a:ext uri="{FF2B5EF4-FFF2-40B4-BE49-F238E27FC236}">
                    <a16:creationId xmlns:a16="http://schemas.microsoft.com/office/drawing/2014/main" id="{FACEFE1A-9E96-A51D-4227-9BB661F57750}"/>
                  </a:ext>
                </a:extLst>
              </p:cNvPr>
              <p:cNvSpPr txBox="1">
                <a:spLocks/>
              </p:cNvSpPr>
              <p:nvPr/>
            </p:nvSpPr>
            <p:spPr>
              <a:xfrm>
                <a:off x="6534886" y="5257704"/>
                <a:ext cx="5232176" cy="1091926"/>
              </a:xfrm>
              <a:prstGeom prst="rect">
                <a:avLst/>
              </a:prstGeom>
            </p:spPr>
            <p:txBody>
              <a:bodyPr vert="horz" lIns="0" tIns="0" rIns="0" bIns="0" rtlCol="0">
                <a:noAutofit/>
              </a:bodyPr>
              <a:lstStyle>
                <a:lvl1pPr marL="288000" indent="-288000" algn="l" defTabSz="914400" rtl="0" eaLnBrk="1" latinLnBrk="0" hangingPunct="1">
                  <a:lnSpc>
                    <a:spcPct val="90000"/>
                  </a:lnSpc>
                  <a:spcBef>
                    <a:spcPts val="500"/>
                  </a:spcBef>
                  <a:spcAft>
                    <a:spcPts val="2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540000" indent="-252000" algn="l" defTabSz="914400" rtl="0" eaLnBrk="1" latinLnBrk="0" hangingPunct="1">
                  <a:lnSpc>
                    <a:spcPct val="100000"/>
                  </a:lnSpc>
                  <a:spcBef>
                    <a:spcPts val="500"/>
                  </a:spcBef>
                  <a:spcAft>
                    <a:spcPts val="2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28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080000" indent="-252000" algn="l" defTabSz="914400" rtl="0" eaLnBrk="1" latinLnBrk="0" hangingPunct="1">
                  <a:lnSpc>
                    <a:spcPct val="100000"/>
                  </a:lnSpc>
                  <a:spcBef>
                    <a:spcPts val="500"/>
                  </a:spcBef>
                  <a:spcAft>
                    <a:spcPts val="2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CN" altLang="en-US" sz="1400" b="0" dirty="0"/>
                  <a:t>技术难点：超快激光（</a:t>
                </a:r>
                <a:r>
                  <a:rPr lang="en-US" altLang="zh-CN" sz="1400" b="0" dirty="0" err="1"/>
                  <a:t>ps</a:t>
                </a:r>
                <a:r>
                  <a:rPr lang="en-US" altLang="zh-CN" sz="1400" b="0" dirty="0"/>
                  <a:t>,</a:t>
                </a:r>
                <a:r>
                  <a:rPr lang="zh-CN" altLang="en-US" sz="1400" b="0" dirty="0"/>
                  <a:t>、造价</a:t>
                </a:r>
                <a:r>
                  <a:rPr lang="en-US" altLang="zh-CN" sz="1400" b="0" dirty="0"/>
                  <a:t>300-500</a:t>
                </a:r>
                <a:r>
                  <a:rPr lang="zh-CN" altLang="en-US" sz="1400" b="0" dirty="0"/>
                  <a:t>万、自研）</a:t>
                </a:r>
                <a:br>
                  <a:rPr lang="en-US" altLang="zh-CN" sz="1400" b="0" dirty="0"/>
                </a:br>
                <a:r>
                  <a:rPr lang="zh-CN" altLang="en-US" sz="1400" b="0" dirty="0"/>
                  <a:t>                  漂移距离（</a:t>
                </a:r>
                <a:r>
                  <a:rPr lang="en-US" altLang="zh-CN" sz="1400" b="0" dirty="0"/>
                  <a:t>10~100</a:t>
                </a:r>
                <a:r>
                  <a:rPr lang="zh-CN" altLang="en-US" sz="1400" b="0" dirty="0"/>
                  <a:t>米，非局部）</a:t>
                </a:r>
                <a:endParaRPr lang="en-US" altLang="zh-CN" sz="1400" b="0" dirty="0"/>
              </a:p>
              <a:p>
                <a:pPr marL="0" indent="0">
                  <a:buNone/>
                </a:pPr>
                <a:r>
                  <a:rPr lang="zh-CN" altLang="en-US" sz="1600" b="0" dirty="0"/>
                  <a:t>     </a:t>
                </a:r>
                <a:r>
                  <a:rPr lang="zh-CN" altLang="en-US" sz="1600" b="0" dirty="0">
                    <a:solidFill>
                      <a:srgbClr val="C00000"/>
                    </a:solidFill>
                  </a:rPr>
                  <a:t>超快激光剥离</a:t>
                </a:r>
                <a:r>
                  <a:rPr lang="en-US" altLang="zh-CN" sz="1600" b="0" dirty="0">
                    <a:solidFill>
                      <a:srgbClr val="C00000"/>
                    </a:solidFill>
                  </a:rPr>
                  <a:t>e</a:t>
                </a:r>
                <a:r>
                  <a:rPr lang="en-US" altLang="zh-CN" sz="1600" b="0" baseline="30000" dirty="0">
                    <a:solidFill>
                      <a:srgbClr val="C00000"/>
                    </a:solidFill>
                  </a:rPr>
                  <a:t>-</a:t>
                </a:r>
                <a:r>
                  <a:rPr lang="zh-CN" altLang="en-US" sz="1600" b="0" dirty="0">
                    <a:solidFill>
                      <a:srgbClr val="C00000"/>
                    </a:solidFill>
                  </a:rPr>
                  <a:t>能谱测量？</a:t>
                </a:r>
                <a:endParaRPr lang="en-US" altLang="zh-CN" sz="1600" b="0" dirty="0">
                  <a:solidFill>
                    <a:srgbClr val="C00000"/>
                  </a:solidFill>
                </a:endParaRPr>
              </a:p>
              <a:p>
                <a:pPr marL="0" indent="0">
                  <a:buNone/>
                </a:pPr>
                <a:r>
                  <a:rPr lang="zh-CN" altLang="en-US" sz="1600" b="0" dirty="0">
                    <a:solidFill>
                      <a:srgbClr val="C00000"/>
                    </a:solidFill>
                  </a:rPr>
                  <a:t>     纳秒激光</a:t>
                </a:r>
                <a:r>
                  <a:rPr lang="en-US" altLang="zh-CN" sz="1600" b="0" dirty="0">
                    <a:solidFill>
                      <a:srgbClr val="C00000"/>
                    </a:solidFill>
                  </a:rPr>
                  <a:t>+BSM</a:t>
                </a:r>
                <a:r>
                  <a:rPr lang="zh-CN" altLang="en-US" sz="1600" b="0" dirty="0">
                    <a:solidFill>
                      <a:srgbClr val="C00000"/>
                    </a:solidFill>
                  </a:rPr>
                  <a:t> </a:t>
                </a:r>
                <a:r>
                  <a:rPr lang="en-US" altLang="zh-CN" sz="1600" b="0" dirty="0">
                    <a:solidFill>
                      <a:srgbClr val="C00000"/>
                    </a:solidFill>
                  </a:rPr>
                  <a:t>=&gt;</a:t>
                </a:r>
                <a:r>
                  <a:rPr lang="zh-CN" altLang="en-US" sz="1600" b="0" dirty="0">
                    <a:solidFill>
                      <a:srgbClr val="C00000"/>
                    </a:solidFill>
                  </a:rPr>
                  <a:t> </a:t>
                </a:r>
                <a14:m>
                  <m:oMath xmlns:m="http://schemas.openxmlformats.org/officeDocument/2006/math">
                    <m:r>
                      <a:rPr lang="en-US" altLang="zh-CN" sz="1600" b="0" i="1" smtClean="0">
                        <a:solidFill>
                          <a:srgbClr val="C00000"/>
                        </a:solidFill>
                        <a:latin typeface="Cambria Math" panose="02040503050406030204" pitchFamily="18" charset="0"/>
                      </a:rPr>
                      <m:t>𝑓</m:t>
                    </m:r>
                    <m:r>
                      <a:rPr lang="en-US" altLang="zh-CN" sz="1600" b="0" i="1" smtClean="0">
                        <a:solidFill>
                          <a:srgbClr val="C00000"/>
                        </a:solidFill>
                        <a:latin typeface="Cambria Math" panose="02040503050406030204" pitchFamily="18" charset="0"/>
                      </a:rPr>
                      <m:t>(</m:t>
                    </m:r>
                    <m:r>
                      <a:rPr lang="en-US" altLang="zh-CN" sz="1600" b="0" i="1" smtClean="0">
                        <a:solidFill>
                          <a:srgbClr val="C00000"/>
                        </a:solidFill>
                        <a:latin typeface="Cambria Math" panose="02040503050406030204" pitchFamily="18" charset="0"/>
                      </a:rPr>
                      <m:t>𝑧</m:t>
                    </m:r>
                    <m:r>
                      <a:rPr lang="en-US" altLang="zh-CN" sz="1600" b="0" i="1" smtClean="0">
                        <a:solidFill>
                          <a:srgbClr val="C00000"/>
                        </a:solidFill>
                        <a:latin typeface="Cambria Math" panose="02040503050406030204" pitchFamily="18" charset="0"/>
                      </a:rPr>
                      <m:t>,</m:t>
                    </m:r>
                    <m:r>
                      <a:rPr lang="zh-CN" altLang="en-US" sz="1600" b="0" i="1" smtClean="0">
                        <a:solidFill>
                          <a:srgbClr val="C00000"/>
                        </a:solidFill>
                        <a:latin typeface="Cambria Math" panose="02040503050406030204" pitchFamily="18" charset="0"/>
                      </a:rPr>
                      <m:t> </m:t>
                    </m:r>
                    <m:r>
                      <a:rPr lang="el-GR" altLang="zh-CN" sz="1600" b="0" i="1" smtClean="0">
                        <a:solidFill>
                          <a:srgbClr val="C00000"/>
                        </a:solidFill>
                        <a:latin typeface="Cambria Math" panose="02040503050406030204" pitchFamily="18" charset="0"/>
                      </a:rPr>
                      <m:t>𝛿</m:t>
                    </m:r>
                    <m:r>
                      <a:rPr lang="en-US" altLang="zh-CN" sz="1600" b="0" i="1" smtClean="0">
                        <a:solidFill>
                          <a:srgbClr val="C00000"/>
                        </a:solidFill>
                        <a:latin typeface="Cambria Math" panose="02040503050406030204" pitchFamily="18" charset="0"/>
                      </a:rPr>
                      <m:t>)</m:t>
                    </m:r>
                  </m:oMath>
                </a14:m>
                <a:r>
                  <a:rPr lang="zh-CN" altLang="en-US" sz="1600" b="0" dirty="0">
                    <a:solidFill>
                      <a:srgbClr val="C00000"/>
                    </a:solidFill>
                  </a:rPr>
                  <a:t>？</a:t>
                </a:r>
                <a:endParaRPr lang="en-CH" altLang="zh-CN" sz="1600" b="0" dirty="0">
                  <a:solidFill>
                    <a:srgbClr val="C00000"/>
                  </a:solidFill>
                </a:endParaRPr>
              </a:p>
              <a:p>
                <a:endParaRPr lang="en-US" altLang="zh-CN" sz="1600" b="0" dirty="0"/>
              </a:p>
              <a:p>
                <a:endParaRPr lang="en-CH" sz="1600" b="0" dirty="0"/>
              </a:p>
            </p:txBody>
          </p:sp>
        </mc:Choice>
        <mc:Fallback>
          <p:sp>
            <p:nvSpPr>
              <p:cNvPr id="189" name="Content Placeholder 18">
                <a:extLst>
                  <a:ext uri="{FF2B5EF4-FFF2-40B4-BE49-F238E27FC236}">
                    <a16:creationId xmlns:a16="http://schemas.microsoft.com/office/drawing/2014/main" id="{FACEFE1A-9E96-A51D-4227-9BB661F57750}"/>
                  </a:ext>
                </a:extLst>
              </p:cNvPr>
              <p:cNvSpPr txBox="1">
                <a:spLocks noRot="1" noChangeAspect="1" noMove="1" noResize="1" noEditPoints="1" noAdjustHandles="1" noChangeArrowheads="1" noChangeShapeType="1" noTextEdit="1"/>
              </p:cNvSpPr>
              <p:nvPr/>
            </p:nvSpPr>
            <p:spPr>
              <a:xfrm>
                <a:off x="6534886" y="5257704"/>
                <a:ext cx="5232176" cy="1091926"/>
              </a:xfrm>
              <a:prstGeom prst="rect">
                <a:avLst/>
              </a:prstGeom>
              <a:blipFill>
                <a:blip r:embed="rId8"/>
                <a:stretch>
                  <a:fillRect l="-1937" t="-6818" b="-2273"/>
                </a:stretch>
              </a:blipFill>
            </p:spPr>
            <p:txBody>
              <a:bodyPr/>
              <a:lstStyle/>
              <a:p>
                <a:r>
                  <a:rPr lang="en-CH">
                    <a:noFill/>
                  </a:rPr>
                  <a:t> </a:t>
                </a:r>
              </a:p>
            </p:txBody>
          </p:sp>
        </mc:Fallback>
      </mc:AlternateContent>
      <p:pic>
        <p:nvPicPr>
          <p:cNvPr id="190" name="Picture 189">
            <a:extLst>
              <a:ext uri="{FF2B5EF4-FFF2-40B4-BE49-F238E27FC236}">
                <a16:creationId xmlns:a16="http://schemas.microsoft.com/office/drawing/2014/main" id="{C9807A88-6CDB-0E3F-2069-E036705E4BCA}"/>
              </a:ext>
            </a:extLst>
          </p:cNvPr>
          <p:cNvPicPr>
            <a:picLocks noChangeAspect="1"/>
          </p:cNvPicPr>
          <p:nvPr/>
        </p:nvPicPr>
        <p:blipFill>
          <a:blip r:embed="rId9"/>
          <a:stretch>
            <a:fillRect/>
          </a:stretch>
        </p:blipFill>
        <p:spPr>
          <a:xfrm>
            <a:off x="926494" y="3895613"/>
            <a:ext cx="2461028" cy="1789839"/>
          </a:xfrm>
          <a:prstGeom prst="rect">
            <a:avLst/>
          </a:prstGeom>
        </p:spPr>
      </p:pic>
    </p:spTree>
    <p:extLst>
      <p:ext uri="{BB962C8B-B14F-4D97-AF65-F5344CB8AC3E}">
        <p14:creationId xmlns:p14="http://schemas.microsoft.com/office/powerpoint/2010/main" val="4082372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4" name="Content Placeholder 18">
                <a:extLst>
                  <a:ext uri="{FF2B5EF4-FFF2-40B4-BE49-F238E27FC236}">
                    <a16:creationId xmlns:a16="http://schemas.microsoft.com/office/drawing/2014/main" id="{8B14DCCE-FFC5-51E3-DCBE-852C08890A66}"/>
                  </a:ext>
                </a:extLst>
              </p:cNvPr>
              <p:cNvSpPr>
                <a:spLocks noGrp="1"/>
              </p:cNvSpPr>
              <p:nvPr>
                <p:ph idx="1"/>
              </p:nvPr>
            </p:nvSpPr>
            <p:spPr>
              <a:xfrm>
                <a:off x="407988" y="1146775"/>
                <a:ext cx="11376024" cy="5162545"/>
              </a:xfrm>
            </p:spPr>
            <p:txBody>
              <a:bodyPr/>
              <a:lstStyle/>
              <a:p>
                <a:pPr>
                  <a:buFont typeface="Wingdings" pitchFamily="2" charset="2"/>
                  <a:buChar char="Ø"/>
                </a:pPr>
                <a:r>
                  <a:rPr lang="zh-CN" altLang="en-US" sz="1600" b="0" dirty="0"/>
                  <a:t>原理：基于</a:t>
                </a:r>
                <a:r>
                  <a:rPr lang="en-US" altLang="zh-CN" sz="1600" b="0" dirty="0"/>
                  <a:t>H</a:t>
                </a:r>
                <a:r>
                  <a:rPr lang="en-US" altLang="zh-CN" sz="1600" b="0" baseline="30000" dirty="0"/>
                  <a:t>0</a:t>
                </a:r>
                <a:r>
                  <a:rPr lang="zh-CN" altLang="en-US" sz="1600" b="0" dirty="0"/>
                  <a:t>的横向相空间探测</a:t>
                </a:r>
                <a:r>
                  <a:rPr lang="en-US" altLang="zh-CN" sz="1600" b="0" dirty="0"/>
                  <a:t>+</a:t>
                </a:r>
                <a:r>
                  <a:rPr lang="zh-CN" altLang="en-US" sz="1600" b="0" dirty="0"/>
                  <a:t>利用剥离</a:t>
                </a:r>
                <a:r>
                  <a:rPr lang="en-US" altLang="zh-CN" sz="1600" b="0" dirty="0"/>
                  <a:t>e</a:t>
                </a:r>
                <a:r>
                  <a:rPr lang="en-US" altLang="zh-CN" sz="1600" b="0" baseline="30000" dirty="0"/>
                  <a:t>-</a:t>
                </a:r>
                <a:r>
                  <a:rPr lang="zh-CN" altLang="en-US" sz="1600" b="0" dirty="0"/>
                  <a:t>和</a:t>
                </a:r>
                <a:r>
                  <a:rPr lang="en-US" altLang="zh-CN" sz="1600" b="0" dirty="0"/>
                  <a:t>BSM</a:t>
                </a:r>
                <a:r>
                  <a:rPr lang="zh-CN" altLang="en-US" sz="1600" b="0" dirty="0"/>
                  <a:t>实现纵向相空间分布测量</a:t>
                </a:r>
                <a:endParaRPr lang="en-US" altLang="zh-CN" sz="1600" b="0" dirty="0"/>
              </a:p>
              <a:p>
                <a:pPr>
                  <a:buFont typeface="Wingdings" pitchFamily="2" charset="2"/>
                  <a:buChar char="Ø"/>
                </a:pPr>
                <a:r>
                  <a:rPr lang="zh-CN" altLang="en-US" sz="1600" b="0" dirty="0"/>
                  <a:t>主体结构：</a:t>
                </a:r>
                <a:r>
                  <a:rPr lang="en-CH" sz="1600" b="0" dirty="0"/>
                  <a:t> </a:t>
                </a:r>
                <a:r>
                  <a:rPr lang="en-US" sz="1600" b="0" dirty="0" err="1"/>
                  <a:t>电子</a:t>
                </a:r>
                <a:r>
                  <a:rPr lang="zh-CN" altLang="en-US" sz="1600" b="0" dirty="0"/>
                  <a:t>收集器、矩形偏转铁、</a:t>
                </a:r>
                <a:r>
                  <a:rPr lang="en-US" altLang="zh-CN" sz="1600" b="0" dirty="0"/>
                  <a:t>RF</a:t>
                </a:r>
                <a:r>
                  <a:rPr lang="zh-CN" altLang="en-US" sz="1600" b="0" dirty="0"/>
                  <a:t>偏转腔、分离磁铁和</a:t>
                </a:r>
                <a:r>
                  <a:rPr lang="en-US" altLang="zh-CN" sz="1600" b="0" dirty="0"/>
                  <a:t>H</a:t>
                </a:r>
                <a:r>
                  <a:rPr lang="en-US" altLang="zh-CN" sz="1600" b="0" baseline="30000" dirty="0"/>
                  <a:t>0</a:t>
                </a:r>
                <a:r>
                  <a:rPr lang="zh-CN" altLang="en-US" sz="1600" b="0" dirty="0"/>
                  <a:t>探测器等</a:t>
                </a:r>
                <a:br>
                  <a:rPr lang="en-US" altLang="zh-CN" sz="1600" b="0" dirty="0"/>
                </a:br>
                <a:br>
                  <a:rPr lang="en-US" altLang="zh-CN" sz="1600" b="0" dirty="0"/>
                </a:br>
                <a:br>
                  <a:rPr lang="en-US" altLang="zh-CN" sz="1600" b="0" dirty="0"/>
                </a:br>
                <a:br>
                  <a:rPr lang="en-US" altLang="zh-CN" sz="1600" b="0" dirty="0"/>
                </a:br>
                <a:br>
                  <a:rPr lang="en-US" altLang="zh-CN" sz="1600" b="0" dirty="0"/>
                </a:br>
                <a:br>
                  <a:rPr lang="en-US" altLang="zh-CN" sz="1600" b="0" dirty="0"/>
                </a:br>
                <a:br>
                  <a:rPr lang="en-US" altLang="zh-CN" sz="1600" b="0" dirty="0"/>
                </a:br>
                <a:endParaRPr lang="en-US" altLang="zh-CN" sz="1600" b="0" dirty="0"/>
              </a:p>
              <a:p>
                <a:pPr>
                  <a:buFont typeface="Wingdings" pitchFamily="2" charset="2"/>
                  <a:buChar char="Ø"/>
                </a:pPr>
                <a:endParaRPr lang="en-US" altLang="zh-CN" sz="1600" b="0" dirty="0"/>
              </a:p>
              <a:p>
                <a:pPr>
                  <a:buFont typeface="Wingdings" pitchFamily="2" charset="2"/>
                  <a:buChar char="Ø"/>
                </a:pPr>
                <a:r>
                  <a:rPr lang="zh-CN" altLang="en-US" sz="1600" b="0" dirty="0"/>
                  <a:t>优势：</a:t>
                </a:r>
                <a:endParaRPr lang="en-US" altLang="zh-CN" sz="1600" b="0" dirty="0"/>
              </a:p>
              <a:p>
                <a:pPr lvl="1">
                  <a:buFont typeface="Wingdings" pitchFamily="2" charset="2"/>
                  <a:buChar char="§"/>
                </a:pPr>
                <a:r>
                  <a:rPr lang="zh-CN" altLang="en-US" sz="1300" b="0" dirty="0"/>
                  <a:t>超快皮秒激光器 </a:t>
                </a:r>
                <a:r>
                  <a:rPr lang="en-US" altLang="zh-CN" sz="1300" b="0" dirty="0">
                    <a:sym typeface="Wingdings" pitchFamily="2" charset="2"/>
                  </a:rPr>
                  <a:t></a:t>
                </a:r>
                <a:r>
                  <a:rPr lang="zh-CN" altLang="en-US" sz="1300" b="0" dirty="0">
                    <a:sym typeface="Wingdings" pitchFamily="2" charset="2"/>
                  </a:rPr>
                  <a:t> 高脉冲功率纳秒激光器（</a:t>
                </a:r>
                <a:r>
                  <a:rPr lang="en-US" altLang="zh-CN" sz="1300" b="0" dirty="0">
                    <a:sym typeface="Wingdings" pitchFamily="2" charset="2"/>
                  </a:rPr>
                  <a:t>20-100</a:t>
                </a:r>
                <a:r>
                  <a:rPr lang="zh-CN" altLang="en-US" sz="1300" b="0" dirty="0">
                    <a:sym typeface="Wingdings" pitchFamily="2" charset="2"/>
                  </a:rPr>
                  <a:t> </a:t>
                </a:r>
                <a:r>
                  <a:rPr lang="en-US" altLang="zh-CN" sz="1300" b="0" dirty="0">
                    <a:sym typeface="Wingdings" pitchFamily="2" charset="2"/>
                  </a:rPr>
                  <a:t>W</a:t>
                </a:r>
                <a:r>
                  <a:rPr lang="zh-CN" altLang="en-US" sz="1300" b="0" dirty="0">
                    <a:sym typeface="Wingdings" pitchFamily="2" charset="2"/>
                  </a:rPr>
                  <a:t>）</a:t>
                </a:r>
                <a:endParaRPr lang="en-US" altLang="zh-CN" sz="1300" b="0" dirty="0">
                  <a:sym typeface="Wingdings" pitchFamily="2" charset="2"/>
                </a:endParaRPr>
              </a:p>
              <a:p>
                <a:pPr lvl="1">
                  <a:buFont typeface="Wingdings" pitchFamily="2" charset="2"/>
                  <a:buChar char="§"/>
                </a:pPr>
                <a:r>
                  <a:rPr lang="zh-CN" altLang="en-US" sz="1300" b="0" dirty="0">
                    <a:sym typeface="Wingdings" pitchFamily="2" charset="2"/>
                  </a:rPr>
                  <a:t>紧凑结构实现</a:t>
                </a:r>
                <a:r>
                  <a:rPr lang="en-US" altLang="zh-CN" sz="1300" b="0" dirty="0">
                    <a:sym typeface="Wingdings" pitchFamily="2" charset="2"/>
                  </a:rPr>
                  <a:t>4</a:t>
                </a:r>
                <a:r>
                  <a:rPr lang="zh-CN" altLang="en-US" sz="1300" b="0" dirty="0">
                    <a:sym typeface="Wingdings" pitchFamily="2" charset="2"/>
                  </a:rPr>
                  <a:t>个维度（间）关键分布测量</a:t>
                </a:r>
                <a:endParaRPr lang="en-US" altLang="zh-CN" sz="1300" b="0" dirty="0">
                  <a:sym typeface="Wingdings" pitchFamily="2" charset="2"/>
                </a:endParaRPr>
              </a:p>
              <a:p>
                <a:pPr lvl="1">
                  <a:buFont typeface="Wingdings" pitchFamily="2" charset="2"/>
                  <a:buChar char="§"/>
                </a:pPr>
                <a:r>
                  <a:rPr lang="zh-CN" altLang="en-US" sz="1300" b="0" dirty="0">
                    <a:sym typeface="Wingdings" pitchFamily="2" charset="2"/>
                  </a:rPr>
                  <a:t>预期纵向分布</a:t>
                </a:r>
                <a14:m>
                  <m:oMath xmlns:m="http://schemas.openxmlformats.org/officeDocument/2006/math">
                    <m:r>
                      <a:rPr lang="en-US" altLang="zh-CN" sz="1300" b="0" i="1" smtClean="0">
                        <a:latin typeface="Cambria Math" panose="02040503050406030204" pitchFamily="18" charset="0"/>
                        <a:sym typeface="Wingdings" pitchFamily="2" charset="2"/>
                      </a:rPr>
                      <m:t>𝑓</m:t>
                    </m:r>
                    <m:r>
                      <a:rPr lang="en-US" altLang="zh-CN" sz="1300" b="0" i="1" smtClean="0">
                        <a:latin typeface="Cambria Math" panose="02040503050406030204" pitchFamily="18" charset="0"/>
                        <a:sym typeface="Wingdings" pitchFamily="2" charset="2"/>
                      </a:rPr>
                      <m:t>(</m:t>
                    </m:r>
                    <m:r>
                      <a:rPr lang="en-US" altLang="zh-CN" sz="1300" b="0" i="1" smtClean="0">
                        <a:latin typeface="Cambria Math" panose="02040503050406030204" pitchFamily="18" charset="0"/>
                        <a:sym typeface="Wingdings" pitchFamily="2" charset="2"/>
                      </a:rPr>
                      <m:t>𝑧</m:t>
                    </m:r>
                    <m:r>
                      <a:rPr lang="en-US" altLang="zh-CN" sz="1300" b="0" i="1" smtClean="0">
                        <a:latin typeface="Cambria Math" panose="02040503050406030204" pitchFamily="18" charset="0"/>
                        <a:sym typeface="Wingdings" pitchFamily="2" charset="2"/>
                      </a:rPr>
                      <m:t>)</m:t>
                    </m:r>
                  </m:oMath>
                </a14:m>
                <a:r>
                  <a:rPr lang="zh-CN" altLang="en-US" sz="1300" b="0" dirty="0">
                    <a:sym typeface="Wingdings" pitchFamily="2" charset="2"/>
                  </a:rPr>
                  <a:t>测量分辨率</a:t>
                </a:r>
                <a:r>
                  <a:rPr lang="en-US" altLang="zh-CN" sz="1300" b="0" dirty="0">
                    <a:sym typeface="Wingdings" pitchFamily="2" charset="2"/>
                  </a:rPr>
                  <a:t>~</a:t>
                </a:r>
                <a:r>
                  <a:rPr lang="en-US" altLang="zh-CN" sz="1300" b="0" dirty="0" err="1">
                    <a:sym typeface="Wingdings" pitchFamily="2" charset="2"/>
                  </a:rPr>
                  <a:t>ps</a:t>
                </a:r>
                <a:r>
                  <a:rPr lang="zh-CN" altLang="en-US" sz="1300" b="0" dirty="0">
                    <a:sym typeface="Wingdings" pitchFamily="2" charset="2"/>
                  </a:rPr>
                  <a:t>量级</a:t>
                </a:r>
                <a:endParaRPr lang="en-US" altLang="zh-CN" sz="1300" b="0" dirty="0">
                  <a:sym typeface="Wingdings" pitchFamily="2" charset="2"/>
                </a:endParaRPr>
              </a:p>
              <a:p>
                <a:pPr lvl="1">
                  <a:buFont typeface="Wingdings" pitchFamily="2" charset="2"/>
                  <a:buChar char="§"/>
                </a:pPr>
                <a:r>
                  <a:rPr lang="zh-CN" altLang="en-US" sz="1300" b="0" dirty="0">
                    <a:sym typeface="Wingdings" pitchFamily="2" charset="2"/>
                  </a:rPr>
                  <a:t>纵向分布测量信噪比提升（上游</a:t>
                </a:r>
                <a:r>
                  <a:rPr lang="en-US" altLang="zh-CN" sz="1300" b="0" dirty="0">
                    <a:sym typeface="Wingdings" pitchFamily="2" charset="2"/>
                  </a:rPr>
                  <a:t>e</a:t>
                </a:r>
                <a:r>
                  <a:rPr lang="en-US" altLang="zh-CN" sz="1300" b="0" baseline="30000" dirty="0">
                    <a:sym typeface="Wingdings" pitchFamily="2" charset="2"/>
                  </a:rPr>
                  <a:t>-</a:t>
                </a:r>
                <a:r>
                  <a:rPr lang="zh-CN" altLang="en-US" sz="1300" b="0" dirty="0">
                    <a:sym typeface="Wingdings" pitchFamily="2" charset="2"/>
                  </a:rPr>
                  <a:t>收集器）</a:t>
                </a:r>
                <a:endParaRPr lang="en-US" altLang="zh-CN" sz="1300" b="0" dirty="0">
                  <a:sym typeface="Wingdings" pitchFamily="2" charset="2"/>
                </a:endParaRPr>
              </a:p>
              <a:p>
                <a:pPr marL="288000" lvl="1" indent="0">
                  <a:buNone/>
                </a:pPr>
                <a:endParaRPr lang="en-US" altLang="zh-CN" sz="1300" b="0" dirty="0"/>
              </a:p>
            </p:txBody>
          </p:sp>
        </mc:Choice>
        <mc:Fallback>
          <p:sp>
            <p:nvSpPr>
              <p:cNvPr id="24" name="Content Placeholder 18">
                <a:extLst>
                  <a:ext uri="{FF2B5EF4-FFF2-40B4-BE49-F238E27FC236}">
                    <a16:creationId xmlns:a16="http://schemas.microsoft.com/office/drawing/2014/main" id="{8B14DCCE-FFC5-51E3-DCBE-852C08890A66}"/>
                  </a:ext>
                </a:extLst>
              </p:cNvPr>
              <p:cNvSpPr>
                <a:spLocks noGrp="1" noRot="1" noChangeAspect="1" noMove="1" noResize="1" noEditPoints="1" noAdjustHandles="1" noChangeArrowheads="1" noChangeShapeType="1" noTextEdit="1"/>
              </p:cNvSpPr>
              <p:nvPr>
                <p:ph idx="1"/>
              </p:nvPr>
            </p:nvSpPr>
            <p:spPr>
              <a:xfrm>
                <a:off x="407988" y="1146775"/>
                <a:ext cx="11376024" cy="5162545"/>
              </a:xfrm>
              <a:blipFill>
                <a:blip r:embed="rId2"/>
                <a:stretch>
                  <a:fillRect l="-1004" t="-1720"/>
                </a:stretch>
              </a:blipFill>
            </p:spPr>
            <p:txBody>
              <a:bodyPr/>
              <a:lstStyle/>
              <a:p>
                <a:r>
                  <a:rPr lang="en-CH">
                    <a:noFill/>
                  </a:rPr>
                  <a:t> </a:t>
                </a:r>
              </a:p>
            </p:txBody>
          </p:sp>
        </mc:Fallback>
      </mc:AlternateContent>
      <p:sp>
        <p:nvSpPr>
          <p:cNvPr id="3" name="Title 2">
            <a:extLst>
              <a:ext uri="{FF2B5EF4-FFF2-40B4-BE49-F238E27FC236}">
                <a16:creationId xmlns:a16="http://schemas.microsoft.com/office/drawing/2014/main" id="{1884533D-C980-65B7-BCDC-9A56E5DC95B3}"/>
              </a:ext>
            </a:extLst>
          </p:cNvPr>
          <p:cNvSpPr>
            <a:spLocks noGrp="1"/>
          </p:cNvSpPr>
          <p:nvPr>
            <p:ph type="title"/>
          </p:nvPr>
        </p:nvSpPr>
        <p:spPr/>
        <p:txBody>
          <a:bodyPr/>
          <a:lstStyle/>
          <a:p>
            <a:r>
              <a:rPr lang="en-CH" dirty="0"/>
              <a:t>基于激光剥离的多维度相空间分布测量新方法</a:t>
            </a:r>
          </a:p>
        </p:txBody>
      </p:sp>
      <p:sp>
        <p:nvSpPr>
          <p:cNvPr id="4" name="Date Placeholder 3">
            <a:extLst>
              <a:ext uri="{FF2B5EF4-FFF2-40B4-BE49-F238E27FC236}">
                <a16:creationId xmlns:a16="http://schemas.microsoft.com/office/drawing/2014/main" id="{6EF248C6-B6EF-DB73-9E94-6225E893129B}"/>
              </a:ext>
            </a:extLst>
          </p:cNvPr>
          <p:cNvSpPr>
            <a:spLocks noGrp="1"/>
          </p:cNvSpPr>
          <p:nvPr>
            <p:ph type="dt" sz="half" idx="10"/>
          </p:nvPr>
        </p:nvSpPr>
        <p:spPr/>
        <p:txBody>
          <a:bodyPr/>
          <a:lstStyle/>
          <a:p>
            <a:fld id="{34152D04-6D66-C849-9683-785AC0596E15}" type="datetime1">
              <a:rPr lang="de-CH" smtClean="0"/>
              <a:t>04.01.24</a:t>
            </a:fld>
            <a:endParaRPr lang="en-US" dirty="0"/>
          </a:p>
        </p:txBody>
      </p:sp>
      <p:sp>
        <p:nvSpPr>
          <p:cNvPr id="5" name="Footer Placeholder 4">
            <a:extLst>
              <a:ext uri="{FF2B5EF4-FFF2-40B4-BE49-F238E27FC236}">
                <a16:creationId xmlns:a16="http://schemas.microsoft.com/office/drawing/2014/main" id="{166B816C-51AC-E1BD-9EBC-753E96B360EF}"/>
              </a:ext>
            </a:extLst>
          </p:cNvPr>
          <p:cNvSpPr>
            <a:spLocks noGrp="1"/>
          </p:cNvSpPr>
          <p:nvPr>
            <p:ph type="ftr" sz="quarter" idx="11"/>
          </p:nvPr>
        </p:nvSpPr>
        <p:spPr/>
        <p:txBody>
          <a:bodyPr/>
          <a:lstStyle/>
          <a:p>
            <a:r>
              <a:rPr lang="zh-CN" altLang="en-US"/>
              <a:t>杨仁俊 </a:t>
            </a:r>
            <a:r>
              <a:rPr lang="en-US" altLang="zh-CN"/>
              <a:t>| </a:t>
            </a:r>
            <a:r>
              <a:rPr lang="zh-CN" altLang="en-US"/>
              <a:t>基于激光剥离的非拦截式多维度负氢束流相空间分布测量技术</a:t>
            </a:r>
            <a:endParaRPr lang="en-US" dirty="0"/>
          </a:p>
        </p:txBody>
      </p:sp>
      <p:sp>
        <p:nvSpPr>
          <p:cNvPr id="6" name="Slide Number Placeholder 5">
            <a:extLst>
              <a:ext uri="{FF2B5EF4-FFF2-40B4-BE49-F238E27FC236}">
                <a16:creationId xmlns:a16="http://schemas.microsoft.com/office/drawing/2014/main" id="{45C9BF77-EE46-FE21-8EE6-0130D9AF87FB}"/>
              </a:ext>
            </a:extLst>
          </p:cNvPr>
          <p:cNvSpPr>
            <a:spLocks noGrp="1"/>
          </p:cNvSpPr>
          <p:nvPr>
            <p:ph type="sldNum" sz="quarter" idx="12"/>
          </p:nvPr>
        </p:nvSpPr>
        <p:spPr/>
        <p:txBody>
          <a:bodyPr/>
          <a:lstStyle/>
          <a:p>
            <a:fld id="{36B5EA5A-BC32-A742-B11B-8E7414D5B535}" type="slidenum">
              <a:rPr lang="en-US" smtClean="0"/>
              <a:pPr/>
              <a:t>9</a:t>
            </a:fld>
            <a:endParaRPr lang="en-US" dirty="0"/>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FFE8171-6B64-FDC1-4F5C-7FDB0DC2E615}"/>
                  </a:ext>
                </a:extLst>
              </p:cNvPr>
              <p:cNvSpPr txBox="1"/>
              <p:nvPr/>
            </p:nvSpPr>
            <p:spPr>
              <a:xfrm>
                <a:off x="1818361" y="2559958"/>
                <a:ext cx="3712520" cy="492443"/>
              </a:xfrm>
              <a:prstGeom prst="rect">
                <a:avLst/>
              </a:prstGeom>
              <a:noFill/>
            </p:spPr>
            <p:txBody>
              <a:bodyPr wrap="square" lIns="0" tIns="0" rIns="0" bIns="0" rtlCol="0">
                <a:spAutoFit/>
              </a:bodyPr>
              <a:lstStyle/>
              <a:p>
                <a:pPr algn="l"/>
                <a:r>
                  <a:rPr lang="en-CH" altLang="zh-CN" sz="1600" dirty="0">
                    <a:sym typeface="Wingdings" pitchFamily="2" charset="2"/>
                  </a:rPr>
                  <a:t>BSM</a:t>
                </a:r>
                <a:r>
                  <a:rPr lang="zh-CN" altLang="en-US" sz="1600" dirty="0">
                    <a:sym typeface="Wingdings" pitchFamily="2" charset="2"/>
                  </a:rPr>
                  <a:t>探测剥离</a:t>
                </a:r>
                <a:r>
                  <a:rPr lang="en-US" altLang="zh-CN" sz="1600" dirty="0">
                    <a:sym typeface="Wingdings" pitchFamily="2" charset="2"/>
                  </a:rPr>
                  <a:t>e</a:t>
                </a:r>
                <a:r>
                  <a:rPr lang="en-US" altLang="zh-CN" sz="1600" baseline="30000" dirty="0">
                    <a:sym typeface="Wingdings" pitchFamily="2" charset="2"/>
                  </a:rPr>
                  <a:t>-</a:t>
                </a:r>
                <a:r>
                  <a:rPr lang="zh-CN" altLang="en-US" sz="1600" dirty="0">
                    <a:sym typeface="Wingdings" pitchFamily="2" charset="2"/>
                  </a:rPr>
                  <a:t>纵向分布 </a:t>
                </a:r>
                <a:r>
                  <a:rPr lang="en-US" altLang="zh-CN" sz="1600" dirty="0">
                    <a:sym typeface="Wingdings" pitchFamily="2" charset="2"/>
                  </a:rPr>
                  <a:t>=&gt;</a:t>
                </a:r>
                <a:r>
                  <a:rPr lang="zh-CN" altLang="en-US" sz="1600" dirty="0">
                    <a:sym typeface="Wingdings" pitchFamily="2" charset="2"/>
                  </a:rPr>
                  <a:t> </a:t>
                </a:r>
                <a14:m>
                  <m:oMath xmlns:m="http://schemas.openxmlformats.org/officeDocument/2006/math">
                    <m:r>
                      <a:rPr lang="en-US" altLang="zh-CN" sz="1600" b="0" i="1" smtClean="0">
                        <a:latin typeface="Cambria Math" panose="02040503050406030204" pitchFamily="18" charset="0"/>
                        <a:sym typeface="Wingdings" pitchFamily="2" charset="2"/>
                      </a:rPr>
                      <m:t>𝑓</m:t>
                    </m:r>
                    <m:r>
                      <a:rPr lang="en-US" altLang="zh-CN" sz="1600" b="0" i="1" smtClean="0">
                        <a:latin typeface="Cambria Math" panose="02040503050406030204" pitchFamily="18" charset="0"/>
                        <a:sym typeface="Wingdings" pitchFamily="2" charset="2"/>
                      </a:rPr>
                      <m:t>(</m:t>
                    </m:r>
                    <m:r>
                      <a:rPr lang="en-US" altLang="zh-CN" sz="1600" b="0" i="1" smtClean="0">
                        <a:latin typeface="Cambria Math" panose="02040503050406030204" pitchFamily="18" charset="0"/>
                        <a:sym typeface="Wingdings" pitchFamily="2" charset="2"/>
                      </a:rPr>
                      <m:t>𝑧</m:t>
                    </m:r>
                    <m:r>
                      <a:rPr lang="en-US" altLang="zh-CN" sz="1600" b="0" i="1" smtClean="0">
                        <a:latin typeface="Cambria Math" panose="02040503050406030204" pitchFamily="18" charset="0"/>
                        <a:sym typeface="Wingdings" pitchFamily="2" charset="2"/>
                      </a:rPr>
                      <m:t>)</m:t>
                    </m:r>
                  </m:oMath>
                </a14:m>
                <a:endParaRPr lang="en-US" altLang="zh-CN" sz="1600" dirty="0">
                  <a:sym typeface="Wingdings" pitchFamily="2" charset="2"/>
                </a:endParaRPr>
              </a:p>
              <a:p>
                <a:r>
                  <a:rPr lang="zh-CN" altLang="en-US" sz="1600" dirty="0">
                    <a:sym typeface="Wingdings" pitchFamily="2" charset="2"/>
                  </a:rPr>
                  <a:t>矩形偏转铁色散调制</a:t>
                </a:r>
                <a:r>
                  <a:rPr lang="en-US" altLang="zh-CN" sz="1600" dirty="0">
                    <a:sym typeface="Wingdings" pitchFamily="2" charset="2"/>
                  </a:rPr>
                  <a:t>+e</a:t>
                </a:r>
                <a:r>
                  <a:rPr lang="en-US" altLang="zh-CN" sz="1600" baseline="30000" dirty="0">
                    <a:sym typeface="Wingdings" pitchFamily="2" charset="2"/>
                  </a:rPr>
                  <a:t>-</a:t>
                </a:r>
                <a:r>
                  <a:rPr lang="zh-CN" altLang="en-US" sz="1600" dirty="0">
                    <a:sym typeface="Wingdings" pitchFamily="2" charset="2"/>
                  </a:rPr>
                  <a:t>横向分布 </a:t>
                </a:r>
                <a:r>
                  <a:rPr lang="en-US" altLang="zh-CN" sz="1600" dirty="0">
                    <a:sym typeface="Wingdings" pitchFamily="2" charset="2"/>
                  </a:rPr>
                  <a:t>=&gt;</a:t>
                </a:r>
                <a:r>
                  <a:rPr lang="zh-CN" altLang="en-US" sz="1600" dirty="0">
                    <a:sym typeface="Wingdings" pitchFamily="2" charset="2"/>
                  </a:rPr>
                  <a:t> </a:t>
                </a:r>
                <a14:m>
                  <m:oMath xmlns:m="http://schemas.openxmlformats.org/officeDocument/2006/math">
                    <m:r>
                      <a:rPr lang="en-US" altLang="zh-CN" sz="1600" b="0" i="1" smtClean="0">
                        <a:latin typeface="Cambria Math" panose="02040503050406030204" pitchFamily="18" charset="0"/>
                        <a:sym typeface="Wingdings" pitchFamily="2" charset="2"/>
                      </a:rPr>
                      <m:t>𝑓</m:t>
                    </m:r>
                    <m:r>
                      <a:rPr lang="en-US" altLang="zh-CN" sz="1600" b="0" i="1" smtClean="0">
                        <a:latin typeface="Cambria Math" panose="02040503050406030204" pitchFamily="18" charset="0"/>
                        <a:sym typeface="Wingdings" pitchFamily="2" charset="2"/>
                      </a:rPr>
                      <m:t>(</m:t>
                    </m:r>
                    <m:r>
                      <a:rPr lang="el-GR" altLang="zh-CN" sz="1600" b="0" i="1" smtClean="0">
                        <a:latin typeface="Cambria Math" panose="02040503050406030204" pitchFamily="18" charset="0"/>
                        <a:sym typeface="Wingdings" pitchFamily="2" charset="2"/>
                      </a:rPr>
                      <m:t>𝛿</m:t>
                    </m:r>
                    <m:r>
                      <a:rPr lang="en-US" altLang="zh-CN" sz="1600" b="0" i="1" smtClean="0">
                        <a:latin typeface="Cambria Math" panose="02040503050406030204" pitchFamily="18" charset="0"/>
                        <a:sym typeface="Wingdings" pitchFamily="2" charset="2"/>
                      </a:rPr>
                      <m:t>)</m:t>
                    </m:r>
                  </m:oMath>
                </a14:m>
                <a:endParaRPr lang="en-US" altLang="zh-CN" sz="1600" dirty="0">
                  <a:sym typeface="Wingdings" pitchFamily="2" charset="2"/>
                </a:endParaRPr>
              </a:p>
            </p:txBody>
          </p:sp>
        </mc:Choice>
        <mc:Fallback>
          <p:sp>
            <p:nvSpPr>
              <p:cNvPr id="12" name="TextBox 11">
                <a:extLst>
                  <a:ext uri="{FF2B5EF4-FFF2-40B4-BE49-F238E27FC236}">
                    <a16:creationId xmlns:a16="http://schemas.microsoft.com/office/drawing/2014/main" id="{CFFE8171-6B64-FDC1-4F5C-7FDB0DC2E615}"/>
                  </a:ext>
                </a:extLst>
              </p:cNvPr>
              <p:cNvSpPr txBox="1">
                <a:spLocks noRot="1" noChangeAspect="1" noMove="1" noResize="1" noEditPoints="1" noAdjustHandles="1" noChangeArrowheads="1" noChangeShapeType="1" noTextEdit="1"/>
              </p:cNvSpPr>
              <p:nvPr/>
            </p:nvSpPr>
            <p:spPr>
              <a:xfrm>
                <a:off x="1818361" y="2559958"/>
                <a:ext cx="3712520" cy="492443"/>
              </a:xfrm>
              <a:prstGeom prst="rect">
                <a:avLst/>
              </a:prstGeom>
              <a:blipFill>
                <a:blip r:embed="rId3"/>
                <a:stretch>
                  <a:fillRect l="-3413" t="-15000" r="-1706" b="-25000"/>
                </a:stretch>
              </a:blipFill>
            </p:spPr>
            <p:txBody>
              <a:bodyPr/>
              <a:lstStyle/>
              <a:p>
                <a:r>
                  <a:rPr lang="en-CH">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3302ABF0-0D72-07C3-AA90-68CFC4C42D25}"/>
                  </a:ext>
                </a:extLst>
              </p:cNvPr>
              <p:cNvSpPr txBox="1"/>
              <p:nvPr/>
            </p:nvSpPr>
            <p:spPr>
              <a:xfrm>
                <a:off x="5709572" y="2395663"/>
                <a:ext cx="3842811" cy="492443"/>
              </a:xfrm>
              <a:prstGeom prst="rect">
                <a:avLst/>
              </a:prstGeom>
              <a:noFill/>
            </p:spPr>
            <p:txBody>
              <a:bodyPr wrap="square" lIns="0" tIns="0" rIns="0" bIns="0" rtlCol="0">
                <a:spAutoFit/>
              </a:bodyPr>
              <a:lstStyle/>
              <a:p>
                <a:pPr algn="l"/>
                <a:r>
                  <a:rPr lang="en-US" altLang="zh-CN" sz="1600" b="0" dirty="0"/>
                  <a:t>1D</a:t>
                </a:r>
                <a:r>
                  <a:rPr lang="zh-CN" altLang="en-US" sz="1600" b="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𝑧</m:t>
                        </m:r>
                      </m:e>
                    </m:d>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𝑓</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𝛿</m:t>
                    </m:r>
                    <m:r>
                      <a:rPr lang="en-US" altLang="zh-CN" sz="1600" b="0" i="1" smtClean="0">
                        <a:latin typeface="Cambria Math" panose="02040503050406030204" pitchFamily="18" charset="0"/>
                      </a:rPr>
                      <m:t>)</m:t>
                    </m:r>
                  </m:oMath>
                </a14:m>
                <a:endParaRPr lang="en-US" altLang="zh-CN" sz="1600" b="0" dirty="0"/>
              </a:p>
              <a:p>
                <a:pPr algn="l"/>
                <a:r>
                  <a:rPr lang="el-GR" altLang="zh-CN" sz="1600" b="0" dirty="0"/>
                  <a:t>2D</a:t>
                </a:r>
                <a:r>
                  <a:rPr lang="zh-CN" altLang="en-US" sz="1600" dirty="0"/>
                  <a:t>：</a:t>
                </a:r>
                <a14:m>
                  <m:oMath xmlns:m="http://schemas.openxmlformats.org/officeDocument/2006/math">
                    <m:r>
                      <a:rPr lang="zh-CN" altLang="en-US" sz="1600" b="0" i="0"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𝑧</m:t>
                        </m:r>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𝛿</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𝑧</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l-GR" altLang="zh-CN" sz="1600" b="0" i="1" smtClean="0">
                            <a:latin typeface="Cambria Math" panose="02040503050406030204" pitchFamily="18" charset="0"/>
                          </a:rPr>
                          <m:t>𝛿</m:t>
                        </m:r>
                      </m:e>
                    </m:d>
                    <m:r>
                      <a:rPr lang="en-US" altLang="zh-CN" sz="1600" b="0" i="0" smtClean="0">
                        <a:latin typeface="Cambria Math" panose="02040503050406030204" pitchFamily="18" charset="0"/>
                      </a:rPr>
                      <m:t>,</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𝑦</m:t>
                            </m:r>
                          </m:e>
                          <m:sup>
                            <m:r>
                              <a:rPr lang="en-US" altLang="zh-CN" sz="1600" b="0" i="1" smtClean="0">
                                <a:latin typeface="Cambria Math" panose="02040503050406030204" pitchFamily="18" charset="0"/>
                              </a:rPr>
                              <m:t>′</m:t>
                            </m:r>
                          </m:sup>
                        </m:sSup>
                        <m:r>
                          <a:rPr lang="en-US" altLang="zh-CN" sz="1600" b="0" i="1" smtClean="0">
                            <a:latin typeface="Cambria Math" panose="02040503050406030204" pitchFamily="18" charset="0"/>
                          </a:rPr>
                          <m:t>,</m:t>
                        </m:r>
                        <m:r>
                          <a:rPr lang="el-GR" altLang="zh-CN" sz="1600" b="0" i="1" smtClean="0">
                            <a:latin typeface="Cambria Math" panose="02040503050406030204" pitchFamily="18" charset="0"/>
                          </a:rPr>
                          <m:t>𝛿</m:t>
                        </m:r>
                      </m:e>
                    </m:d>
                  </m:oMath>
                </a14:m>
                <a:endParaRPr lang="en-US" altLang="zh-CN" sz="1600" b="0" dirty="0"/>
              </a:p>
            </p:txBody>
          </p:sp>
        </mc:Choice>
        <mc:Fallback>
          <p:sp>
            <p:nvSpPr>
              <p:cNvPr id="17" name="TextBox 16">
                <a:extLst>
                  <a:ext uri="{FF2B5EF4-FFF2-40B4-BE49-F238E27FC236}">
                    <a16:creationId xmlns:a16="http://schemas.microsoft.com/office/drawing/2014/main" id="{3302ABF0-0D72-07C3-AA90-68CFC4C42D25}"/>
                  </a:ext>
                </a:extLst>
              </p:cNvPr>
              <p:cNvSpPr txBox="1">
                <a:spLocks noRot="1" noChangeAspect="1" noMove="1" noResize="1" noEditPoints="1" noAdjustHandles="1" noChangeArrowheads="1" noChangeShapeType="1" noTextEdit="1"/>
              </p:cNvSpPr>
              <p:nvPr/>
            </p:nvSpPr>
            <p:spPr>
              <a:xfrm>
                <a:off x="5709572" y="2395663"/>
                <a:ext cx="3842811" cy="492443"/>
              </a:xfrm>
              <a:prstGeom prst="rect">
                <a:avLst/>
              </a:prstGeom>
              <a:blipFill>
                <a:blip r:embed="rId4"/>
                <a:stretch>
                  <a:fillRect l="-3289" t="-15000" b="-25000"/>
                </a:stretch>
              </a:blipFill>
            </p:spPr>
            <p:txBody>
              <a:bodyPr/>
              <a:lstStyle/>
              <a:p>
                <a:r>
                  <a:rPr lang="en-CH">
                    <a:noFill/>
                  </a:rPr>
                  <a:t> </a:t>
                </a:r>
              </a:p>
            </p:txBody>
          </p:sp>
        </mc:Fallback>
      </mc:AlternateContent>
      <p:sp>
        <p:nvSpPr>
          <p:cNvPr id="18" name="TextBox 17">
            <a:extLst>
              <a:ext uri="{FF2B5EF4-FFF2-40B4-BE49-F238E27FC236}">
                <a16:creationId xmlns:a16="http://schemas.microsoft.com/office/drawing/2014/main" id="{77D106EF-7186-13A0-6956-B45F2E624CB5}"/>
              </a:ext>
            </a:extLst>
          </p:cNvPr>
          <p:cNvSpPr txBox="1"/>
          <p:nvPr/>
        </p:nvSpPr>
        <p:spPr>
          <a:xfrm>
            <a:off x="2529856" y="1985259"/>
            <a:ext cx="2837631" cy="246221"/>
          </a:xfrm>
          <a:prstGeom prst="rect">
            <a:avLst/>
          </a:prstGeom>
          <a:noFill/>
        </p:spPr>
        <p:txBody>
          <a:bodyPr wrap="square" lIns="0" tIns="0" rIns="0" bIns="0" rtlCol="0">
            <a:spAutoFit/>
          </a:bodyPr>
          <a:lstStyle/>
          <a:p>
            <a:pPr algn="l"/>
            <a:r>
              <a:rPr lang="en-CH" sz="1600" dirty="0"/>
              <a:t>H</a:t>
            </a:r>
            <a:r>
              <a:rPr lang="en-US" altLang="zh-CN" sz="1600" baseline="30000" dirty="0"/>
              <a:t>0</a:t>
            </a:r>
            <a:r>
              <a:rPr lang="zh-CN" altLang="en-US" sz="1600" dirty="0"/>
              <a:t>横向分布 </a:t>
            </a:r>
            <a:r>
              <a:rPr lang="en-US" altLang="zh-CN" sz="1600" dirty="0">
                <a:sym typeface="Wingdings" pitchFamily="2" charset="2"/>
              </a:rPr>
              <a:t>=&gt;</a:t>
            </a:r>
            <a:r>
              <a:rPr lang="zh-CN" altLang="en-US" sz="1600" dirty="0">
                <a:sym typeface="Wingdings" pitchFamily="2" charset="2"/>
              </a:rPr>
              <a:t> 横向相空间分布</a:t>
            </a:r>
            <a:endParaRPr lang="en-CH" sz="1600" dirty="0"/>
          </a:p>
        </p:txBody>
      </p:sp>
      <p:sp>
        <p:nvSpPr>
          <p:cNvPr id="19" name="Left Brace 18">
            <a:extLst>
              <a:ext uri="{FF2B5EF4-FFF2-40B4-BE49-F238E27FC236}">
                <a16:creationId xmlns:a16="http://schemas.microsoft.com/office/drawing/2014/main" id="{FFEDF40E-0E86-1588-AB73-CD5146D8E02A}"/>
              </a:ext>
            </a:extLst>
          </p:cNvPr>
          <p:cNvSpPr/>
          <p:nvPr/>
        </p:nvSpPr>
        <p:spPr>
          <a:xfrm>
            <a:off x="5513362" y="1890994"/>
            <a:ext cx="144016" cy="38021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350F74B-CDA3-AF48-7EA0-52AE3C74491C}"/>
                  </a:ext>
                </a:extLst>
              </p:cNvPr>
              <p:cNvSpPr txBox="1"/>
              <p:nvPr/>
            </p:nvSpPr>
            <p:spPr>
              <a:xfrm>
                <a:off x="5724872" y="1842564"/>
                <a:ext cx="2450927" cy="492443"/>
              </a:xfrm>
              <a:prstGeom prst="rect">
                <a:avLst/>
              </a:prstGeom>
              <a:noFill/>
            </p:spPr>
            <p:txBody>
              <a:bodyPr wrap="square" lIns="0" tIns="0" rIns="0" bIns="0" rtlCol="0">
                <a:spAutoFit/>
              </a:bodyPr>
              <a:lstStyle/>
              <a:p>
                <a:pPr algn="l"/>
                <a:r>
                  <a:rPr lang="en-US" altLang="zh-CN" sz="1600" dirty="0"/>
                  <a:t>1D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𝑥</m:t>
                            </m:r>
                          </m:e>
                          <m:sup>
                            <m:r>
                              <a:rPr lang="en-US" altLang="zh-CN" sz="1600" b="0" i="1" smtClean="0">
                                <a:latin typeface="Cambria Math" panose="02040503050406030204" pitchFamily="18" charset="0"/>
                              </a:rPr>
                              <m:t>′</m:t>
                            </m:r>
                          </m:sup>
                        </m:sSup>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𝑦</m:t>
                            </m:r>
                          </m:e>
                          <m:sup>
                            <m:r>
                              <a:rPr lang="en-US" altLang="zh-CN" sz="1600" b="0" i="1" smtClean="0">
                                <a:latin typeface="Cambria Math" panose="02040503050406030204" pitchFamily="18" charset="0"/>
                              </a:rPr>
                              <m:t>′</m:t>
                            </m:r>
                          </m:sup>
                        </m:sSup>
                      </m:e>
                    </m:d>
                  </m:oMath>
                </a14:m>
                <a:endParaRPr lang="en-CH" altLang="zh-CN" sz="1600" b="0" dirty="0"/>
              </a:p>
              <a:p>
                <a:pPr algn="l"/>
                <a:r>
                  <a:rPr lang="en-US" altLang="zh-CN" sz="1600" dirty="0"/>
                  <a:t>2D</a:t>
                </a:r>
                <a:r>
                  <a:rPr lang="zh-CN" altLang="en-US" sz="1600" dirty="0"/>
                  <a:t>：</a:t>
                </a:r>
                <a14:m>
                  <m:oMath xmlns:m="http://schemas.openxmlformats.org/officeDocument/2006/math">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𝑥</m:t>
                            </m:r>
                          </m:e>
                          <m:sup>
                            <m:r>
                              <a:rPr lang="en-US" altLang="zh-CN" sz="1600" b="0" i="1" smtClean="0">
                                <a:latin typeface="Cambria Math" panose="02040503050406030204" pitchFamily="18" charset="0"/>
                              </a:rPr>
                              <m:t>′</m:t>
                            </m:r>
                          </m:sup>
                        </m:sSup>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b="0" i="1" smtClean="0">
                        <a:latin typeface="Cambria Math" panose="02040503050406030204" pitchFamily="18" charset="0"/>
                      </a:rPr>
                      <m:t>𝑓</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𝑦</m:t>
                        </m:r>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sSup>
                          <m:sSupPr>
                            <m:ctrlPr>
                              <a:rPr lang="en-US" altLang="zh-CN" sz="1600" b="0" i="1" smtClean="0">
                                <a:latin typeface="Cambria Math" panose="02040503050406030204" pitchFamily="18" charset="0"/>
                              </a:rPr>
                            </m:ctrlPr>
                          </m:sSupPr>
                          <m:e>
                            <m:r>
                              <a:rPr lang="en-US" altLang="zh-CN" sz="1600" b="0" i="1" smtClean="0">
                                <a:latin typeface="Cambria Math" panose="02040503050406030204" pitchFamily="18" charset="0"/>
                              </a:rPr>
                              <m:t>𝑦</m:t>
                            </m:r>
                          </m:e>
                          <m:sup>
                            <m:r>
                              <a:rPr lang="en-US" altLang="zh-CN" sz="1600" b="0" i="1" smtClean="0">
                                <a:latin typeface="Cambria Math" panose="02040503050406030204" pitchFamily="18" charset="0"/>
                              </a:rPr>
                              <m:t>′</m:t>
                            </m:r>
                          </m:sup>
                        </m:sSup>
                      </m:e>
                    </m:d>
                  </m:oMath>
                </a14:m>
                <a:endParaRPr lang="en-US" altLang="zh-CN" sz="1600" b="0" dirty="0"/>
              </a:p>
            </p:txBody>
          </p:sp>
        </mc:Choice>
        <mc:Fallback>
          <p:sp>
            <p:nvSpPr>
              <p:cNvPr id="20" name="TextBox 19">
                <a:extLst>
                  <a:ext uri="{FF2B5EF4-FFF2-40B4-BE49-F238E27FC236}">
                    <a16:creationId xmlns:a16="http://schemas.microsoft.com/office/drawing/2014/main" id="{E350F74B-CDA3-AF48-7EA0-52AE3C74491C}"/>
                  </a:ext>
                </a:extLst>
              </p:cNvPr>
              <p:cNvSpPr txBox="1">
                <a:spLocks noRot="1" noChangeAspect="1" noMove="1" noResize="1" noEditPoints="1" noAdjustHandles="1" noChangeArrowheads="1" noChangeShapeType="1" noTextEdit="1"/>
              </p:cNvSpPr>
              <p:nvPr/>
            </p:nvSpPr>
            <p:spPr>
              <a:xfrm>
                <a:off x="5724872" y="1842564"/>
                <a:ext cx="2450927" cy="492443"/>
              </a:xfrm>
              <a:prstGeom prst="rect">
                <a:avLst/>
              </a:prstGeom>
              <a:blipFill>
                <a:blip r:embed="rId5"/>
                <a:stretch>
                  <a:fillRect l="-4639" t="-12500" b="-25000"/>
                </a:stretch>
              </a:blipFill>
            </p:spPr>
            <p:txBody>
              <a:bodyPr/>
              <a:lstStyle/>
              <a:p>
                <a:r>
                  <a:rPr lang="en-CH">
                    <a:noFill/>
                  </a:rPr>
                  <a:t> </a:t>
                </a:r>
              </a:p>
            </p:txBody>
          </p:sp>
        </mc:Fallback>
      </mc:AlternateContent>
      <p:sp>
        <p:nvSpPr>
          <p:cNvPr id="21" name="Left Brace 20">
            <a:extLst>
              <a:ext uri="{FF2B5EF4-FFF2-40B4-BE49-F238E27FC236}">
                <a16:creationId xmlns:a16="http://schemas.microsoft.com/office/drawing/2014/main" id="{D1DD3757-9BEE-12EF-5703-D0421977B56C}"/>
              </a:ext>
            </a:extLst>
          </p:cNvPr>
          <p:cNvSpPr/>
          <p:nvPr/>
        </p:nvSpPr>
        <p:spPr>
          <a:xfrm>
            <a:off x="5518082" y="2459343"/>
            <a:ext cx="144016" cy="67498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2" name="TextBox 21">
            <a:extLst>
              <a:ext uri="{FF2B5EF4-FFF2-40B4-BE49-F238E27FC236}">
                <a16:creationId xmlns:a16="http://schemas.microsoft.com/office/drawing/2014/main" id="{48F69753-6C5A-4993-532D-EADBA05A3A95}"/>
              </a:ext>
            </a:extLst>
          </p:cNvPr>
          <p:cNvSpPr txBox="1"/>
          <p:nvPr/>
        </p:nvSpPr>
        <p:spPr>
          <a:xfrm>
            <a:off x="8832303" y="2656718"/>
            <a:ext cx="1296143" cy="215444"/>
          </a:xfrm>
          <a:prstGeom prst="rect">
            <a:avLst/>
          </a:prstGeom>
          <a:noFill/>
        </p:spPr>
        <p:txBody>
          <a:bodyPr wrap="square" lIns="0" tIns="0" rIns="0" bIns="0" rtlCol="0">
            <a:spAutoFit/>
          </a:bodyPr>
          <a:lstStyle/>
          <a:p>
            <a:pPr algn="ctr"/>
            <a:r>
              <a:rPr lang="en-US" altLang="zh-CN" sz="1400" dirty="0" err="1">
                <a:solidFill>
                  <a:srgbClr val="C00000"/>
                </a:solidFill>
              </a:rPr>
              <a:t>xz</a:t>
            </a:r>
            <a:r>
              <a:rPr lang="zh-CN" altLang="en-US" sz="1400" dirty="0">
                <a:solidFill>
                  <a:srgbClr val="C00000"/>
                </a:solidFill>
              </a:rPr>
              <a:t>偏转</a:t>
            </a:r>
            <a:endParaRPr lang="en-CH" sz="1400" dirty="0">
              <a:solidFill>
                <a:srgbClr val="C00000"/>
              </a:solidFill>
            </a:endParaRPr>
          </a:p>
        </p:txBody>
      </p:sp>
      <p:grpSp>
        <p:nvGrpSpPr>
          <p:cNvPr id="39" name="Group 38">
            <a:extLst>
              <a:ext uri="{FF2B5EF4-FFF2-40B4-BE49-F238E27FC236}">
                <a16:creationId xmlns:a16="http://schemas.microsoft.com/office/drawing/2014/main" id="{115C7D84-C597-DD56-3E89-080121890E58}"/>
              </a:ext>
            </a:extLst>
          </p:cNvPr>
          <p:cNvGrpSpPr/>
          <p:nvPr/>
        </p:nvGrpSpPr>
        <p:grpSpPr>
          <a:xfrm>
            <a:off x="999777" y="3906000"/>
            <a:ext cx="1063775" cy="216024"/>
            <a:chOff x="965000" y="3801709"/>
            <a:chExt cx="1063775" cy="216024"/>
          </a:xfrm>
        </p:grpSpPr>
        <p:cxnSp>
          <p:nvCxnSpPr>
            <p:cNvPr id="26" name="Straight Connector 25">
              <a:extLst>
                <a:ext uri="{FF2B5EF4-FFF2-40B4-BE49-F238E27FC236}">
                  <a16:creationId xmlns:a16="http://schemas.microsoft.com/office/drawing/2014/main" id="{FC3442AD-2171-F313-6E18-0ECA4825423B}"/>
                </a:ext>
              </a:extLst>
            </p:cNvPr>
            <p:cNvCxnSpPr>
              <a:cxnSpLocks/>
            </p:cNvCxnSpPr>
            <p:nvPr/>
          </p:nvCxnSpPr>
          <p:spPr>
            <a:xfrm flipV="1">
              <a:off x="965000" y="3801709"/>
              <a:ext cx="1063775" cy="2160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5CAA92-4522-7459-2AF0-C3D3822816F1}"/>
                </a:ext>
              </a:extLst>
            </p:cNvPr>
            <p:cNvCxnSpPr>
              <a:cxnSpLocks/>
            </p:cNvCxnSpPr>
            <p:nvPr/>
          </p:nvCxnSpPr>
          <p:spPr>
            <a:xfrm>
              <a:off x="965000" y="3801709"/>
              <a:ext cx="1063775" cy="2160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0F85779D-AE2F-CC5D-988C-4445FD868F9E}"/>
              </a:ext>
            </a:extLst>
          </p:cNvPr>
          <p:cNvPicPr>
            <a:picLocks noChangeAspect="1"/>
          </p:cNvPicPr>
          <p:nvPr/>
        </p:nvPicPr>
        <p:blipFill>
          <a:blip r:embed="rId6"/>
          <a:stretch>
            <a:fillRect/>
          </a:stretch>
        </p:blipFill>
        <p:spPr>
          <a:xfrm>
            <a:off x="5924499" y="3429000"/>
            <a:ext cx="5539814" cy="2545956"/>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D5F0CACF-2E50-58BF-9E1D-ECF0408A6773}"/>
                  </a:ext>
                </a:extLst>
              </p:cNvPr>
              <p:cNvSpPr txBox="1"/>
              <p:nvPr/>
            </p:nvSpPr>
            <p:spPr>
              <a:xfrm>
                <a:off x="6106467" y="2897450"/>
                <a:ext cx="2465362" cy="338554"/>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𝑓</m:t>
                      </m:r>
                      <m:d>
                        <m:dPr>
                          <m:ctrlPr>
                            <a:rPr lang="en-US" altLang="zh-CN" sz="1600" i="1">
                              <a:latin typeface="Cambria Math" panose="02040503050406030204" pitchFamily="18" charset="0"/>
                            </a:rPr>
                          </m:ctrlPr>
                        </m:dPr>
                        <m:e>
                          <m:r>
                            <a:rPr lang="en-US" altLang="zh-CN" sz="1600" i="1">
                              <a:latin typeface="Cambria Math" panose="02040503050406030204" pitchFamily="18" charset="0"/>
                            </a:rPr>
                            <m:t>𝑧</m:t>
                          </m:r>
                          <m:r>
                            <a:rPr lang="en-US" altLang="zh-CN" sz="1600" i="1">
                              <a:latin typeface="Cambria Math" panose="02040503050406030204" pitchFamily="18" charset="0"/>
                            </a:rPr>
                            <m:t>,</m:t>
                          </m:r>
                          <m:r>
                            <a:rPr lang="el-GR" altLang="zh-CN" sz="1600" i="1">
                              <a:latin typeface="Cambria Math" panose="02040503050406030204" pitchFamily="18" charset="0"/>
                            </a:rPr>
                            <m:t>𝛿</m:t>
                          </m:r>
                        </m:e>
                      </m:d>
                      <m:r>
                        <a:rPr lang="en-US" altLang="zh-CN" sz="1600" b="0" i="1" smtClean="0">
                          <a:latin typeface="Cambria Math" panose="02040503050406030204" pitchFamily="18" charset="0"/>
                        </a:rPr>
                        <m:t>,</m:t>
                      </m:r>
                      <m:r>
                        <a:rPr lang="zh-CN" altLang="en-US" sz="1600" b="0" i="1" smtClean="0">
                          <a:latin typeface="Cambria Math" panose="02040503050406030204" pitchFamily="18" charset="0"/>
                        </a:rPr>
                        <m:t> </m:t>
                      </m:r>
                      <m:r>
                        <a:rPr lang="en-US" altLang="zh-CN" sz="1600" i="1">
                          <a:solidFill>
                            <a:srgbClr val="0033A0"/>
                          </a:solidFill>
                          <a:latin typeface="Cambria Math" panose="02040503050406030204" pitchFamily="18" charset="0"/>
                        </a:rPr>
                        <m:t>𝑓</m:t>
                      </m:r>
                      <m:d>
                        <m:dPr>
                          <m:ctrlPr>
                            <a:rPr lang="en-US" altLang="zh-CN" sz="1600" i="1">
                              <a:solidFill>
                                <a:srgbClr val="0033A0"/>
                              </a:solidFill>
                              <a:latin typeface="Cambria Math" panose="02040503050406030204" pitchFamily="18" charset="0"/>
                            </a:rPr>
                          </m:ctrlPr>
                        </m:dPr>
                        <m:e>
                          <m:r>
                            <a:rPr lang="en-US" altLang="zh-CN" sz="1600" i="1">
                              <a:solidFill>
                                <a:srgbClr val="0033A0"/>
                              </a:solidFill>
                              <a:latin typeface="Cambria Math" panose="02040503050406030204" pitchFamily="18" charset="0"/>
                            </a:rPr>
                            <m:t>𝑥</m:t>
                          </m:r>
                          <m:r>
                            <a:rPr lang="en-US" altLang="zh-CN" sz="1600" i="1">
                              <a:solidFill>
                                <a:srgbClr val="0033A0"/>
                              </a:solidFill>
                              <a:latin typeface="Cambria Math" panose="02040503050406030204" pitchFamily="18" charset="0"/>
                            </a:rPr>
                            <m:t>,</m:t>
                          </m:r>
                          <m:r>
                            <a:rPr lang="el-GR" altLang="zh-CN" sz="1600" i="1">
                              <a:solidFill>
                                <a:srgbClr val="0033A0"/>
                              </a:solidFill>
                              <a:latin typeface="Cambria Math" panose="02040503050406030204" pitchFamily="18" charset="0"/>
                            </a:rPr>
                            <m:t>𝛿</m:t>
                          </m:r>
                        </m:e>
                      </m:d>
                      <m:r>
                        <a:rPr lang="en-US" altLang="zh-CN" sz="1600" i="1">
                          <a:solidFill>
                            <a:srgbClr val="0033A0"/>
                          </a:solidFill>
                          <a:latin typeface="Cambria Math" panose="02040503050406030204" pitchFamily="18" charset="0"/>
                        </a:rPr>
                        <m:t>,</m:t>
                      </m:r>
                      <m:r>
                        <a:rPr lang="zh-CN" altLang="en-US" sz="1600" i="1">
                          <a:solidFill>
                            <a:srgbClr val="0033A0"/>
                          </a:solidFill>
                          <a:latin typeface="Cambria Math" panose="02040503050406030204" pitchFamily="18" charset="0"/>
                        </a:rPr>
                        <m:t> </m:t>
                      </m:r>
                      <m:r>
                        <a:rPr lang="en-US" altLang="zh-CN" sz="1600" i="1">
                          <a:solidFill>
                            <a:srgbClr val="0033A0"/>
                          </a:solidFill>
                          <a:latin typeface="Cambria Math" panose="02040503050406030204" pitchFamily="18" charset="0"/>
                        </a:rPr>
                        <m:t>𝑓</m:t>
                      </m:r>
                      <m:r>
                        <a:rPr lang="en-US" altLang="zh-CN" sz="1600" i="1">
                          <a:solidFill>
                            <a:srgbClr val="0033A0"/>
                          </a:solidFill>
                          <a:latin typeface="Cambria Math" panose="02040503050406030204" pitchFamily="18" charset="0"/>
                        </a:rPr>
                        <m:t>(</m:t>
                      </m:r>
                      <m:sSup>
                        <m:sSupPr>
                          <m:ctrlPr>
                            <a:rPr lang="en-US" altLang="zh-CN" sz="1600" i="1">
                              <a:solidFill>
                                <a:srgbClr val="0033A0"/>
                              </a:solidFill>
                              <a:latin typeface="Cambria Math" panose="02040503050406030204" pitchFamily="18" charset="0"/>
                            </a:rPr>
                          </m:ctrlPr>
                        </m:sSupPr>
                        <m:e>
                          <m:r>
                            <a:rPr lang="en-US" altLang="zh-CN" sz="1600" i="1">
                              <a:solidFill>
                                <a:srgbClr val="0033A0"/>
                              </a:solidFill>
                              <a:latin typeface="Cambria Math" panose="02040503050406030204" pitchFamily="18" charset="0"/>
                            </a:rPr>
                            <m:t>𝑥</m:t>
                          </m:r>
                        </m:e>
                        <m:sup>
                          <m:r>
                            <a:rPr lang="en-US" altLang="zh-CN" sz="1600" i="1">
                              <a:solidFill>
                                <a:srgbClr val="0033A0"/>
                              </a:solidFill>
                              <a:latin typeface="Cambria Math" panose="02040503050406030204" pitchFamily="18" charset="0"/>
                            </a:rPr>
                            <m:t>′</m:t>
                          </m:r>
                        </m:sup>
                      </m:sSup>
                      <m:r>
                        <a:rPr lang="en-US" altLang="zh-CN" sz="1600" i="1">
                          <a:solidFill>
                            <a:srgbClr val="0033A0"/>
                          </a:solidFill>
                          <a:latin typeface="Cambria Math" panose="02040503050406030204" pitchFamily="18" charset="0"/>
                        </a:rPr>
                        <m:t>,</m:t>
                      </m:r>
                      <m:r>
                        <a:rPr lang="el-GR" altLang="zh-CN" sz="1600" i="1">
                          <a:solidFill>
                            <a:srgbClr val="0033A0"/>
                          </a:solidFill>
                          <a:latin typeface="Cambria Math" panose="02040503050406030204" pitchFamily="18" charset="0"/>
                        </a:rPr>
                        <m:t>𝛿</m:t>
                      </m:r>
                      <m:r>
                        <a:rPr lang="en-US" altLang="zh-CN" sz="1600" i="1">
                          <a:solidFill>
                            <a:srgbClr val="0033A0"/>
                          </a:solidFill>
                          <a:latin typeface="Cambria Math" panose="02040503050406030204" pitchFamily="18" charset="0"/>
                        </a:rPr>
                        <m:t>)</m:t>
                      </m:r>
                      <m:r>
                        <a:rPr lang="en-US" altLang="zh-CN" sz="1600" i="1">
                          <a:solidFill>
                            <a:srgbClr val="0033A0"/>
                          </a:solidFill>
                          <a:latin typeface="Cambria Math" panose="02040503050406030204" pitchFamily="18" charset="0"/>
                        </a:rPr>
                        <m:t>𝑓</m:t>
                      </m:r>
                      <m:d>
                        <m:dPr>
                          <m:ctrlPr>
                            <a:rPr lang="en-US" altLang="zh-CN" sz="1600" i="1">
                              <a:solidFill>
                                <a:srgbClr val="0033A0"/>
                              </a:solidFill>
                              <a:latin typeface="Cambria Math" panose="02040503050406030204" pitchFamily="18" charset="0"/>
                            </a:rPr>
                          </m:ctrlPr>
                        </m:dPr>
                        <m:e>
                          <m:r>
                            <a:rPr lang="en-US" altLang="zh-CN" sz="1600" i="1">
                              <a:solidFill>
                                <a:srgbClr val="0033A0"/>
                              </a:solidFill>
                              <a:latin typeface="Cambria Math" panose="02040503050406030204" pitchFamily="18" charset="0"/>
                            </a:rPr>
                            <m:t>𝑦</m:t>
                          </m:r>
                          <m:r>
                            <a:rPr lang="en-US" altLang="zh-CN" sz="1600" i="1">
                              <a:solidFill>
                                <a:srgbClr val="0033A0"/>
                              </a:solidFill>
                              <a:latin typeface="Cambria Math" panose="02040503050406030204" pitchFamily="18" charset="0"/>
                            </a:rPr>
                            <m:t>,</m:t>
                          </m:r>
                          <m:r>
                            <a:rPr lang="en-US" altLang="zh-CN" sz="1600" i="1">
                              <a:solidFill>
                                <a:srgbClr val="0033A0"/>
                              </a:solidFill>
                              <a:latin typeface="Cambria Math" panose="02040503050406030204" pitchFamily="18" charset="0"/>
                            </a:rPr>
                            <m:t>𝑧</m:t>
                          </m:r>
                        </m:e>
                      </m:d>
                    </m:oMath>
                  </m:oMathPara>
                </a14:m>
                <a:endParaRPr lang="en-CH" dirty="0"/>
              </a:p>
            </p:txBody>
          </p:sp>
        </mc:Choice>
        <mc:Fallback>
          <p:sp>
            <p:nvSpPr>
              <p:cNvPr id="37" name="TextBox 36">
                <a:extLst>
                  <a:ext uri="{FF2B5EF4-FFF2-40B4-BE49-F238E27FC236}">
                    <a16:creationId xmlns:a16="http://schemas.microsoft.com/office/drawing/2014/main" id="{D5F0CACF-2E50-58BF-9E1D-ECF0408A6773}"/>
                  </a:ext>
                </a:extLst>
              </p:cNvPr>
              <p:cNvSpPr txBox="1">
                <a:spLocks noRot="1" noChangeAspect="1" noMove="1" noResize="1" noEditPoints="1" noAdjustHandles="1" noChangeArrowheads="1" noChangeShapeType="1" noTextEdit="1"/>
              </p:cNvSpPr>
              <p:nvPr/>
            </p:nvSpPr>
            <p:spPr>
              <a:xfrm>
                <a:off x="6106467" y="2897450"/>
                <a:ext cx="2465362" cy="338554"/>
              </a:xfrm>
              <a:prstGeom prst="rect">
                <a:avLst/>
              </a:prstGeom>
              <a:blipFill>
                <a:blip r:embed="rId7"/>
                <a:stretch>
                  <a:fillRect r="-7179" b="-18519"/>
                </a:stretch>
              </a:blipFill>
            </p:spPr>
            <p:txBody>
              <a:bodyPr/>
              <a:lstStyle/>
              <a:p>
                <a:r>
                  <a:rPr lang="en-CH">
                    <a:noFill/>
                  </a:rPr>
                  <a:t> </a:t>
                </a:r>
              </a:p>
            </p:txBody>
          </p:sp>
        </mc:Fallback>
      </mc:AlternateContent>
      <p:sp>
        <p:nvSpPr>
          <p:cNvPr id="38" name="TextBox 37">
            <a:extLst>
              <a:ext uri="{FF2B5EF4-FFF2-40B4-BE49-F238E27FC236}">
                <a16:creationId xmlns:a16="http://schemas.microsoft.com/office/drawing/2014/main" id="{17066526-4B86-E482-FEC6-813EDBF99850}"/>
              </a:ext>
            </a:extLst>
          </p:cNvPr>
          <p:cNvSpPr txBox="1"/>
          <p:nvPr/>
        </p:nvSpPr>
        <p:spPr>
          <a:xfrm>
            <a:off x="8832303" y="2958498"/>
            <a:ext cx="1296143" cy="215444"/>
          </a:xfrm>
          <a:prstGeom prst="rect">
            <a:avLst/>
          </a:prstGeom>
          <a:noFill/>
        </p:spPr>
        <p:txBody>
          <a:bodyPr wrap="square" lIns="0" tIns="0" rIns="0" bIns="0" rtlCol="0">
            <a:spAutoFit/>
          </a:bodyPr>
          <a:lstStyle/>
          <a:p>
            <a:pPr algn="ctr"/>
            <a:r>
              <a:rPr lang="en-US" altLang="zh-CN" sz="1400" dirty="0" err="1">
                <a:solidFill>
                  <a:srgbClr val="C00000"/>
                </a:solidFill>
              </a:rPr>
              <a:t>yz</a:t>
            </a:r>
            <a:r>
              <a:rPr lang="zh-CN" altLang="en-US" sz="1400" dirty="0">
                <a:solidFill>
                  <a:srgbClr val="C00000"/>
                </a:solidFill>
              </a:rPr>
              <a:t>偏转</a:t>
            </a:r>
            <a:endParaRPr lang="en-CH" sz="1400" dirty="0">
              <a:solidFill>
                <a:srgbClr val="C00000"/>
              </a:solidFill>
            </a:endParaRPr>
          </a:p>
        </p:txBody>
      </p:sp>
    </p:spTree>
    <p:extLst>
      <p:ext uri="{BB962C8B-B14F-4D97-AF65-F5344CB8AC3E}">
        <p14:creationId xmlns:p14="http://schemas.microsoft.com/office/powerpoint/2010/main" val="3267189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mimic_CERN_16-9" id="{B9393490-C2B8-7D4F-B234-671AD63CF1C6}" vid="{2AEFECBA-DAED-F243-AAB0-827E549752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4581</TotalTime>
  <Words>2793</Words>
  <Application>Microsoft Macintosh PowerPoint</Application>
  <PresentationFormat>Widescreen</PresentationFormat>
  <Paragraphs>355</Paragraphs>
  <Slides>17</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等线</vt:lpstr>
      <vt:lpstr>SimSong</vt:lpstr>
      <vt:lpstr>Songti TC</vt:lpstr>
      <vt:lpstr>Abadi</vt:lpstr>
      <vt:lpstr>Arial</vt:lpstr>
      <vt:lpstr>Calibri</vt:lpstr>
      <vt:lpstr>Cambria Math</vt:lpstr>
      <vt:lpstr>Wingdings</vt:lpstr>
      <vt:lpstr>Office Theme</vt:lpstr>
      <vt:lpstr>Graph</vt:lpstr>
      <vt:lpstr>基于激光剥离的非拦截式多维度 负氢束流相空间分布测量技术 </vt:lpstr>
      <vt:lpstr>负氢直线加速器驱动大型质子加速器装置</vt:lpstr>
      <vt:lpstr>加速器物理与技术前沿挑战</vt:lpstr>
      <vt:lpstr>ORNL首次束流6维相空间分布测量实验</vt:lpstr>
      <vt:lpstr>非拦截式束流多维度相空间观测</vt:lpstr>
      <vt:lpstr>激光剥离在H-束流测量中应用（1/3）</vt:lpstr>
      <vt:lpstr>激光剥离在H-束流测量中应用（2/3）</vt:lpstr>
      <vt:lpstr>激光剥离在H-束流测量中应用（3/3）</vt:lpstr>
      <vt:lpstr>基于激光剥离的多维度相空间分布测量新方法</vt:lpstr>
      <vt:lpstr>方案可行性分析</vt:lpstr>
      <vt:lpstr>研究内容</vt:lpstr>
      <vt:lpstr>创新点、技术指标</vt:lpstr>
      <vt:lpstr>研究基础（1/2）</vt:lpstr>
      <vt:lpstr>研究基础（2/2）</vt:lpstr>
      <vt:lpstr>研究计划 &amp; 预期研究成果</vt:lpstr>
      <vt:lpstr>经费预算 &amp; 人员分配</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基于激光剥离的非拦截式多维度 负氢束流相空间分布测量技术 </dc:title>
  <dc:creator>b092118</dc:creator>
  <cp:lastModifiedBy>b092118</cp:lastModifiedBy>
  <cp:revision>2094</cp:revision>
  <cp:lastPrinted>2020-01-30T13:49:18Z</cp:lastPrinted>
  <dcterms:created xsi:type="dcterms:W3CDTF">2023-12-29T07:34:39Z</dcterms:created>
  <dcterms:modified xsi:type="dcterms:W3CDTF">2024-01-04T07:18:49Z</dcterms:modified>
</cp:coreProperties>
</file>