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1" r:id="rId1"/>
  </p:sldMasterIdLst>
  <p:notesMasterIdLst>
    <p:notesMasterId r:id="rId85"/>
  </p:notesMasterIdLst>
  <p:handoutMasterIdLst>
    <p:handoutMasterId r:id="rId86"/>
  </p:handoutMasterIdLst>
  <p:sldIdLst>
    <p:sldId id="464" r:id="rId2"/>
    <p:sldId id="562" r:id="rId3"/>
    <p:sldId id="518" r:id="rId4"/>
    <p:sldId id="519" r:id="rId5"/>
    <p:sldId id="520" r:id="rId6"/>
    <p:sldId id="471" r:id="rId7"/>
    <p:sldId id="270" r:id="rId8"/>
    <p:sldId id="733" r:id="rId9"/>
    <p:sldId id="758" r:id="rId10"/>
    <p:sldId id="734" r:id="rId11"/>
    <p:sldId id="703" r:id="rId12"/>
    <p:sldId id="542" r:id="rId13"/>
    <p:sldId id="466" r:id="rId14"/>
    <p:sldId id="306" r:id="rId15"/>
    <p:sldId id="563" r:id="rId16"/>
    <p:sldId id="544" r:id="rId17"/>
    <p:sldId id="491" r:id="rId18"/>
    <p:sldId id="492" r:id="rId19"/>
    <p:sldId id="493" r:id="rId20"/>
    <p:sldId id="494" r:id="rId21"/>
    <p:sldId id="495" r:id="rId22"/>
    <p:sldId id="546" r:id="rId23"/>
    <p:sldId id="547" r:id="rId24"/>
    <p:sldId id="548" r:id="rId25"/>
    <p:sldId id="499" r:id="rId26"/>
    <p:sldId id="549" r:id="rId27"/>
    <p:sldId id="500" r:id="rId28"/>
    <p:sldId id="501" r:id="rId29"/>
    <p:sldId id="503" r:id="rId30"/>
    <p:sldId id="559" r:id="rId31"/>
    <p:sldId id="505" r:id="rId32"/>
    <p:sldId id="506" r:id="rId33"/>
    <p:sldId id="507" r:id="rId34"/>
    <p:sldId id="552" r:id="rId35"/>
    <p:sldId id="509" r:id="rId36"/>
    <p:sldId id="744" r:id="rId37"/>
    <p:sldId id="553" r:id="rId38"/>
    <p:sldId id="551" r:id="rId39"/>
    <p:sldId id="514" r:id="rId40"/>
    <p:sldId id="564" r:id="rId41"/>
    <p:sldId id="521" r:id="rId42"/>
    <p:sldId id="755" r:id="rId43"/>
    <p:sldId id="522" r:id="rId44"/>
    <p:sldId id="523" r:id="rId45"/>
    <p:sldId id="524" r:id="rId46"/>
    <p:sldId id="746" r:id="rId47"/>
    <p:sldId id="747" r:id="rId48"/>
    <p:sldId id="529" r:id="rId49"/>
    <p:sldId id="751" r:id="rId50"/>
    <p:sldId id="525" r:id="rId51"/>
    <p:sldId id="750" r:id="rId52"/>
    <p:sldId id="533" r:id="rId53"/>
    <p:sldId id="530" r:id="rId54"/>
    <p:sldId id="532" r:id="rId55"/>
    <p:sldId id="556" r:id="rId56"/>
    <p:sldId id="534" r:id="rId57"/>
    <p:sldId id="545" r:id="rId58"/>
    <p:sldId id="555" r:id="rId59"/>
    <p:sldId id="753" r:id="rId60"/>
    <p:sldId id="538" r:id="rId61"/>
    <p:sldId id="754" r:id="rId62"/>
    <p:sldId id="736" r:id="rId63"/>
    <p:sldId id="742" r:id="rId64"/>
    <p:sldId id="743" r:id="rId65"/>
    <p:sldId id="539" r:id="rId66"/>
    <p:sldId id="558" r:id="rId67"/>
    <p:sldId id="497" r:id="rId68"/>
    <p:sldId id="488" r:id="rId69"/>
    <p:sldId id="425" r:id="rId70"/>
    <p:sldId id="557" r:id="rId71"/>
    <p:sldId id="319" r:id="rId72"/>
    <p:sldId id="363" r:id="rId73"/>
    <p:sldId id="343" r:id="rId74"/>
    <p:sldId id="526" r:id="rId75"/>
    <p:sldId id="528" r:id="rId76"/>
    <p:sldId id="451" r:id="rId77"/>
    <p:sldId id="474" r:id="rId78"/>
    <p:sldId id="571" r:id="rId79"/>
    <p:sldId id="482" r:id="rId80"/>
    <p:sldId id="487" r:id="rId81"/>
    <p:sldId id="449" r:id="rId82"/>
    <p:sldId id="450" r:id="rId83"/>
    <p:sldId id="756" r:id="rId8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30302"/>
    <a:srgbClr val="00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494"/>
  </p:normalViewPr>
  <p:slideViewPr>
    <p:cSldViewPr snapToGrid="0">
      <p:cViewPr varScale="1">
        <p:scale>
          <a:sx n="121" d="100"/>
          <a:sy n="121" d="100"/>
        </p:scale>
        <p:origin x="776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8AE3C5-1DFD-2E80-DC85-F058D0DAB6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E672E-0806-8FBD-B03C-5028D3951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EA083-27D5-B64F-BEC4-9632F984A3C1}" type="datetime1">
              <a:rPr lang="en-US" smtClean="0"/>
              <a:t>12/10/23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7DFCC-817E-173C-1761-A5D718C0CD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0DB0E-7659-A104-A030-2E2643F23F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EC40-8073-9944-B87A-FD1C95CE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50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0877f681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00877f681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9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3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Google Shape;56;p14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7" name="Google Shape;57;p14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58" name="Google Shape;58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" name="Google Shape;59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0" name="Google Shape;60;p14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61" name="Google Shape;61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62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384F-E0C4-2CB3-E175-BC32A034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1023"/>
            <a:ext cx="8520600" cy="707400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8EA06-447B-9496-E197-BDABAB165C5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9791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42" y="57026"/>
            <a:ext cx="8229600" cy="599346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82" y="889436"/>
            <a:ext cx="8531060" cy="3715222"/>
          </a:xfrm>
        </p:spPr>
        <p:txBody>
          <a:bodyPr/>
          <a:lstStyle>
            <a:lvl1pPr>
              <a:defRPr sz="2100"/>
            </a:lvl1pPr>
            <a:lvl2pPr marL="557213" indent="-214313">
              <a:buFont typeface="Wingdings" charset="2"/>
              <a:buChar char="Ø"/>
              <a:defRPr sz="1800"/>
            </a:lvl2pPr>
            <a:lvl3pPr marL="857250" indent="-171450">
              <a:buFont typeface="Wingdings" charset="2"/>
              <a:buChar char="v"/>
              <a:defRPr sz="15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6C14-3291-8045-84A3-A0CB0D091111}" type="datetime1">
              <a:rPr lang="en-US" smtClean="0"/>
              <a:t>12/10/23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Yanlin Liu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3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158129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69276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03030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" name="Google Shape;92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17053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 descr="18 Disciplines at Shandong University Among Top One Percent on ESI ...">
            <a:extLst>
              <a:ext uri="{FF2B5EF4-FFF2-40B4-BE49-F238E27FC236}">
                <a16:creationId xmlns:a16="http://schemas.microsoft.com/office/drawing/2014/main" id="{00F62273-AD75-B450-4328-1F10E1ED5B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7"/>
            <a:ext cx="993884" cy="9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3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sng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5736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1501.03157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9.0284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25.061802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9.png"/><Relationship Id="rId7" Type="http://schemas.openxmlformats.org/officeDocument/2006/relationships/image" Target="../media/image5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66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hyperlink" Target="https://journals.aps.org/prl/abstract/10.1103/PhysRevLett.119.051802" TargetMode="External"/><Relationship Id="rId4" Type="http://schemas.openxmlformats.org/officeDocument/2006/relationships/hyperlink" Target="https://www.sciencedirect.com/science/article/pii/S0370269320307838?via=ihub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2-04893-w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pdf/1907.02078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82132/files/ATLAS-CONF-2023-071.pd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82132/files/ATLAS-CONF-2023-071.pdf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ontent/pdf/10.1140/epjc/s10052-016-4099-4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JHEP07(2023)040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cdsweb.cern.ch/record/2786865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016/j.physletb.2023.137745" TargetMode="Externa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arxiv.org/abs/2311.15956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dico.cern.ch/event/1135177/contributions/4788694/attachments/2474678/4246383/HiggsJul4CERN2022_NAH.pdf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ds.cern.ch/record/2841244/files/ATL-PHYS-PUB-2022-053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5736.pdf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record/2273281" TargetMode="External"/><Relationship Id="rId2" Type="http://schemas.openxmlformats.org/officeDocument/2006/relationships/hyperlink" Target="http://cdsweb.cern.ch/record/2255226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hyperlink" Target="https://journals.aps.org/prl/abstract/10.1103/PhysRevLett.121.191801" TargetMode="External"/><Relationship Id="rId4" Type="http://schemas.openxmlformats.org/officeDocument/2006/relationships/hyperlink" Target="https://cds.cern.ch/record/2688062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ctrTitle"/>
          </p:nvPr>
        </p:nvSpPr>
        <p:spPr>
          <a:xfrm>
            <a:off x="99848" y="1549350"/>
            <a:ext cx="8944303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 dirty="0">
                <a:latin typeface="+mj-lt"/>
              </a:rPr>
              <a:t>Studies on Higgs Boson Yukawa Couplings and Self-coupling at ATLAS Experiment</a:t>
            </a:r>
            <a:endParaRPr sz="3200" u="none" dirty="0">
              <a:latin typeface="+mj-lt"/>
            </a:endParaRPr>
          </a:p>
        </p:txBody>
      </p:sp>
      <p:sp>
        <p:nvSpPr>
          <p:cNvPr id="112" name="Google Shape;112;p25"/>
          <p:cNvSpPr txBox="1">
            <a:spLocks noGrp="1"/>
          </p:cNvSpPr>
          <p:nvPr>
            <p:ph type="subTitle" idx="1"/>
          </p:nvPr>
        </p:nvSpPr>
        <p:spPr>
          <a:xfrm>
            <a:off x="1830093" y="2775933"/>
            <a:ext cx="52749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70C0"/>
                </a:solidFill>
                <a:latin typeface="+mj-lt"/>
                <a:ea typeface="PingFang SC" panose="020B0400000000000000" pitchFamily="34" charset="-122"/>
              </a:rPr>
              <a:t>刘彦麟</a:t>
            </a:r>
            <a:endParaRPr lang="en-US" sz="3200" b="1" dirty="0">
              <a:solidFill>
                <a:srgbClr val="0070C0"/>
              </a:solidFill>
              <a:latin typeface="+mj-lt"/>
              <a:ea typeface="PingFang SC" panose="020B0400000000000000" pitchFamily="34" charset="-12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70C0"/>
                </a:solidFill>
                <a:latin typeface="+mj-lt"/>
                <a:ea typeface="PingFang SC" panose="020B0400000000000000" pitchFamily="34" charset="-122"/>
              </a:rPr>
              <a:t>山东大学</a:t>
            </a:r>
            <a:endParaRPr sz="3200" b="1" dirty="0">
              <a:solidFill>
                <a:srgbClr val="0070C0"/>
              </a:solidFill>
              <a:latin typeface="+mj-lt"/>
              <a:ea typeface="PingFang SC" panose="020B0400000000000000" pitchFamily="34" charset="-122"/>
            </a:endParaRPr>
          </a:p>
        </p:txBody>
      </p:sp>
      <p:sp>
        <p:nvSpPr>
          <p:cNvPr id="113" name="Google Shape;113;p25"/>
          <p:cNvSpPr txBox="1"/>
          <p:nvPr/>
        </p:nvSpPr>
        <p:spPr>
          <a:xfrm>
            <a:off x="1031173" y="4367605"/>
            <a:ext cx="708165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solidFill>
                  <a:srgbClr val="0070C0"/>
                </a:solidFill>
              </a:rPr>
              <a:t>北京大学核物理前沿与交叉专题</a:t>
            </a:r>
            <a:r>
              <a:rPr lang="zh-CN" altLang="en-US" sz="2000" dirty="0">
                <a:solidFill>
                  <a:srgbClr val="0070C0"/>
                </a:solidFill>
              </a:rPr>
              <a:t>，</a:t>
            </a:r>
            <a:r>
              <a:rPr lang="en" sz="2000" dirty="0">
                <a:solidFill>
                  <a:srgbClr val="0070C0"/>
                </a:solidFill>
              </a:rPr>
              <a:t>2023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  <a:r>
              <a:rPr lang="en-US" altLang="zh-CN" sz="2000" dirty="0">
                <a:solidFill>
                  <a:srgbClr val="0070C0"/>
                </a:solidFill>
              </a:rPr>
              <a:t>12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  <a:r>
              <a:rPr lang="en-US" altLang="zh-CN" sz="2000" dirty="0">
                <a:solidFill>
                  <a:srgbClr val="0070C0"/>
                </a:solidFill>
              </a:rPr>
              <a:t>11</a:t>
            </a:r>
            <a:endParaRPr sz="200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0A7C5-EF7F-000E-63E6-C026F7E1E5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3" name="Picture 2" descr="18 Disciplines at Shandong University Among Top One Percent on ESI ...">
            <a:extLst>
              <a:ext uri="{FF2B5EF4-FFF2-40B4-BE49-F238E27FC236}">
                <a16:creationId xmlns:a16="http://schemas.microsoft.com/office/drawing/2014/main" id="{615E3251-A554-94AF-E5F2-4F021F8A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7"/>
            <a:ext cx="993884" cy="9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5"/>
    </mc:Choice>
    <mc:Fallback xmlns="">
      <p:transition spd="slow" advTm="76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9E58-586D-3885-6332-DF662EC5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Not the End…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79ACB-CE8C-7DCD-3E54-7045468A2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14673"/>
            <a:ext cx="8520600" cy="374854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A New Chapter</a:t>
            </a:r>
            <a:r>
              <a:rPr lang="en-US" dirty="0">
                <a:latin typeface="+mn-lt"/>
              </a:rPr>
              <a:t>: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measuring Higgs boson properties including couplings is crucial for our understanding on origin of mass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and new physics probe</a:t>
            </a:r>
          </a:p>
          <a:p>
            <a:pPr lvl="1"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Does it also couple to all the massive particles (including fermions) as predicted by the SM ? </a:t>
            </a:r>
          </a:p>
          <a:p>
            <a:pPr lvl="1"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What are its mass, width, rate, and other quantum numbers (spin and parity) ?</a:t>
            </a:r>
          </a:p>
          <a:p>
            <a:pPr lvl="1"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Is it an elementary or composite particle ?</a:t>
            </a:r>
          </a:p>
          <a:p>
            <a:pPr lvl="1"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Will it decay to other final states not predicted by the SM ? </a:t>
            </a:r>
          </a:p>
          <a:p>
            <a:pPr lvl="1"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How to access the structure of the Higgs potential?</a:t>
            </a:r>
          </a:p>
          <a:p>
            <a:pPr lvl="1"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00000"/>
                </a:solidFill>
                <a:latin typeface="+mn-lt"/>
              </a:rPr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5F38D-E632-1E4A-0C29-7AFB1D8148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434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0814D-F9F7-FBE4-A27C-0F05EF9A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Production and Decay at LHC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DC51B-0920-7623-04D7-E8AAA2EC3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8" y="975079"/>
            <a:ext cx="8408754" cy="39413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93BB0-2681-680A-4F7C-0D6D77E97C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4617A1-5F9C-171F-6437-49CC0394C02C}"/>
              </a:ext>
            </a:extLst>
          </p:cNvPr>
          <p:cNvSpPr txBox="1"/>
          <p:nvPr/>
        </p:nvSpPr>
        <p:spPr>
          <a:xfrm>
            <a:off x="178198" y="1282262"/>
            <a:ext cx="64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ggF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17DCF-79AE-619C-7CEE-991BE4DEAC4E}"/>
              </a:ext>
            </a:extLst>
          </p:cNvPr>
          <p:cNvSpPr txBox="1"/>
          <p:nvPr/>
        </p:nvSpPr>
        <p:spPr>
          <a:xfrm>
            <a:off x="178198" y="2220933"/>
            <a:ext cx="64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VBF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59213-C51B-1F7B-9A03-9D290D4D12E9}"/>
              </a:ext>
            </a:extLst>
          </p:cNvPr>
          <p:cNvSpPr txBox="1"/>
          <p:nvPr/>
        </p:nvSpPr>
        <p:spPr>
          <a:xfrm>
            <a:off x="177720" y="3399573"/>
            <a:ext cx="64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6FE58-E337-8985-73DD-92ED847E667C}"/>
              </a:ext>
            </a:extLst>
          </p:cNvPr>
          <p:cNvSpPr txBox="1"/>
          <p:nvPr/>
        </p:nvSpPr>
        <p:spPr>
          <a:xfrm>
            <a:off x="198740" y="4363422"/>
            <a:ext cx="64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ttH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3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884C8-CBDD-0BD5-D8A8-77FC7502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58" y="152698"/>
            <a:ext cx="8520600" cy="707400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Higgs Yukawa Couplings and Self-coupling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987E2-36B8-832F-C503-0E56FDADCC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D586FC-E520-43AA-9F79-9E2777B6B0EE}"/>
              </a:ext>
            </a:extLst>
          </p:cNvPr>
          <p:cNvSpPr txBox="1">
            <a:spLocks/>
          </p:cNvSpPr>
          <p:nvPr/>
        </p:nvSpPr>
        <p:spPr>
          <a:xfrm>
            <a:off x="916482" y="1071244"/>
            <a:ext cx="5101044" cy="370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Higgs boson couples to fermions through Yukawa interactions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Giving masses to quarks and leptons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Coupling strength is proportional to fermion’s mass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Higgs potential: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In SM,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λ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≈ 0.13 give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m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H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≈ 125 GeV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HH productions provide directly access to Higgs self-coupling </a:t>
            </a:r>
            <a:r>
              <a:rPr lang="en-US" dirty="0" err="1">
                <a:latin typeface="+mn-lt"/>
              </a:rPr>
              <a:t>κ</a:t>
            </a:r>
            <a:r>
              <a:rPr lang="en-US" baseline="-25000" dirty="0" err="1">
                <a:latin typeface="+mn-lt"/>
              </a:rPr>
              <a:t>λ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λ</a:t>
            </a:r>
            <a:r>
              <a:rPr lang="en-US" baseline="-25000" dirty="0" err="1">
                <a:latin typeface="+mn-lt"/>
              </a:rPr>
              <a:t>HHH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λ</a:t>
            </a:r>
            <a:r>
              <a:rPr lang="en-US" baseline="-25000" dirty="0" err="1">
                <a:latin typeface="+mn-lt"/>
              </a:rPr>
              <a:t>SM</a:t>
            </a:r>
            <a:r>
              <a:rPr lang="en-US" dirty="0">
                <a:latin typeface="+mn-lt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1" indent="0">
              <a:buFont typeface="Open Sans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BEFA127-6A37-20E5-B1C8-2FE78C9A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18" y="925548"/>
            <a:ext cx="1408257" cy="1061396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2FC13D-127E-E0AA-53FF-898A0AD27F9E}"/>
              </a:ext>
            </a:extLst>
          </p:cNvPr>
          <p:cNvSpPr txBox="1">
            <a:spLocks/>
          </p:cNvSpPr>
          <p:nvPr/>
        </p:nvSpPr>
        <p:spPr>
          <a:xfrm>
            <a:off x="1250156" y="2816327"/>
            <a:ext cx="6536531" cy="19966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sz="1800" dirty="0"/>
          </a:p>
          <a:p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49B2C-0942-5F23-322B-4F5D4E9CB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028" y="3577871"/>
            <a:ext cx="1138238" cy="965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BB0AD-A52F-1637-5595-15B389995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588" y="2085799"/>
            <a:ext cx="1408257" cy="1438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3410C5-3513-BE78-19D1-85761DB18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572" y="2568334"/>
            <a:ext cx="2578610" cy="42976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B49375-910D-BF8A-745A-CDC3BBF3E237}"/>
              </a:ext>
            </a:extLst>
          </p:cNvPr>
          <p:cNvCxnSpPr>
            <a:cxnSpLocks/>
          </p:cNvCxnSpPr>
          <p:nvPr/>
        </p:nvCxnSpPr>
        <p:spPr>
          <a:xfrm>
            <a:off x="4771697" y="2890345"/>
            <a:ext cx="2427889" cy="114562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26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4AC8-1029-3015-C062-169A1A7D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0775"/>
            <a:ext cx="8520600" cy="707400"/>
          </a:xfrm>
        </p:spPr>
        <p:txBody>
          <a:bodyPr>
            <a:normAutofit/>
          </a:bodyPr>
          <a:lstStyle/>
          <a:p>
            <a:r>
              <a:rPr lang="en-US" dirty="0"/>
              <a:t>Topics to be Covered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0B990-A25F-2657-C468-980005458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CP Property of the Top-quark Yukawa Coupling via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(H</a:t>
            </a:r>
            <a:r>
              <a:rPr lang="en-US" dirty="0">
                <a:latin typeface="+mn-lt"/>
                <a:sym typeface="Wingdings" pitchFamily="2" charset="2"/>
              </a:rPr>
              <a:t></a:t>
            </a:r>
            <a:r>
              <a:rPr lang="en-US" dirty="0">
                <a:latin typeface="+mn-lt"/>
              </a:rPr>
              <a:t>𝛾𝛾):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Yukawa coupling to 3</a:t>
            </a:r>
            <a:r>
              <a:rPr lang="en-US" baseline="30000" dirty="0">
                <a:solidFill>
                  <a:srgbClr val="FF0000"/>
                </a:solidFill>
                <a:latin typeface="+mn-lt"/>
              </a:rPr>
              <a:t>rd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generation fermion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Search for SM H</a:t>
            </a:r>
            <a:r>
              <a:rPr lang="en-US" dirty="0">
                <a:latin typeface="+mn-lt"/>
                <a:sym typeface="Wingdings" pitchFamily="2" charset="2"/>
              </a:rPr>
              <a:t></a:t>
            </a:r>
            <a:r>
              <a:rPr lang="el-GR" dirty="0" err="1">
                <a:latin typeface="+mn-lt"/>
              </a:rPr>
              <a:t>μμ</a:t>
            </a:r>
            <a:r>
              <a:rPr lang="en-US" dirty="0">
                <a:latin typeface="+mn-lt"/>
              </a:rPr>
              <a:t>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Yukawa coupling to 2</a:t>
            </a:r>
            <a:r>
              <a:rPr lang="en-US" baseline="30000" dirty="0">
                <a:solidFill>
                  <a:srgbClr val="FF0000"/>
                </a:solidFill>
                <a:latin typeface="+mn-lt"/>
              </a:rPr>
              <a:t>nd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generation fermion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HH</a:t>
            </a:r>
            <a:r>
              <a:rPr lang="en-US" dirty="0" err="1">
                <a:latin typeface="+mn-lt"/>
                <a:sym typeface="Wingdings" pitchFamily="2" charset="2"/>
              </a:rPr>
              <a:t>bb</a:t>
            </a:r>
            <a:r>
              <a:rPr lang="en-US" dirty="0">
                <a:latin typeface="+mn-lt"/>
                <a:sym typeface="Wingdings" pitchFamily="2" charset="2"/>
              </a:rPr>
              <a:t>𝜏𝜏 and HH(+H) combination: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Higgs boson trilinear self coupling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819B0-1070-EA15-977E-E15C27DCE8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2" descr="18 Disciplines at Shandong University Among Top One Percent on ESI ...">
            <a:extLst>
              <a:ext uri="{FF2B5EF4-FFF2-40B4-BE49-F238E27FC236}">
                <a16:creationId xmlns:a16="http://schemas.microsoft.com/office/drawing/2014/main" id="{BBAA205B-DA91-35FA-23F6-04B150800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7"/>
            <a:ext cx="993884" cy="9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41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HC_map-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" y="10511"/>
            <a:ext cx="9125312" cy="5132989"/>
          </a:xfrm>
          <a:prstGeom prst="rect">
            <a:avLst/>
          </a:prstGeom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6C18-1836-8B4F-B0AC-712355DC7863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302535" y="689777"/>
            <a:ext cx="793807" cy="3231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zh-CN" sz="1500" dirty="0">
                <a:solidFill>
                  <a:schemeClr val="bg1"/>
                </a:solidFill>
              </a:rPr>
              <a:t>ATLAS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  <p:cxnSp>
        <p:nvCxnSpPr>
          <p:cNvPr id="12" name="直线箭头连接符 11"/>
          <p:cNvCxnSpPr>
            <a:cxnSpLocks/>
          </p:cNvCxnSpPr>
          <p:nvPr/>
        </p:nvCxnSpPr>
        <p:spPr>
          <a:xfrm flipH="1">
            <a:off x="6991599" y="1021389"/>
            <a:ext cx="682552" cy="12278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985694" y="3363717"/>
            <a:ext cx="570990" cy="3231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zh-CN" sz="1500" dirty="0">
                <a:solidFill>
                  <a:schemeClr val="bg1"/>
                </a:solidFill>
              </a:rPr>
              <a:t>LHC</a:t>
            </a:r>
            <a:endParaRPr kumimoji="1" lang="zh-CN" alt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3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7E64-BCAE-B1C4-4009-5000CE97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5597"/>
            <a:ext cx="8520600" cy="707400"/>
          </a:xfrm>
        </p:spPr>
        <p:txBody>
          <a:bodyPr/>
          <a:lstStyle/>
          <a:p>
            <a:r>
              <a:rPr lang="en-US" dirty="0"/>
              <a:t>Our “Camara”: ATLAS Detector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54410-5E41-3903-D7C1-CA97072D2A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93547-3B42-B267-D3B3-F77C75BAA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49" y="639135"/>
            <a:ext cx="6494256" cy="4174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DB48FF-3971-20B3-4DE2-93002FA2A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244" y="220353"/>
            <a:ext cx="1414056" cy="13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3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8409-AC28-F8AD-F6C9-30346D3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5597"/>
            <a:ext cx="8520600" cy="707400"/>
          </a:xfrm>
        </p:spPr>
        <p:txBody>
          <a:bodyPr/>
          <a:lstStyle/>
          <a:p>
            <a:r>
              <a:rPr lang="en-US" dirty="0"/>
              <a:t>Particle Identifications at ATLAS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D5697-BB6F-7730-3C4F-C0362884DA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E03D0BC-C444-FFA2-6E04-EB8713C34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74" y="955825"/>
            <a:ext cx="4390297" cy="35610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A6FBEB-A281-A7B7-A6E1-9DB482015120}"/>
              </a:ext>
            </a:extLst>
          </p:cNvPr>
          <p:cNvSpPr/>
          <p:nvPr/>
        </p:nvSpPr>
        <p:spPr>
          <a:xfrm>
            <a:off x="5524636" y="2713182"/>
            <a:ext cx="28219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Different types of particles interact with certain sensitive sub-detectors and give different responses in the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DEBA21-5BDC-C6EA-C881-C71480FC0B75}"/>
                  </a:ext>
                </a:extLst>
              </p:cNvPr>
              <p:cNvSpPr txBox="1"/>
              <p:nvPr/>
            </p:nvSpPr>
            <p:spPr>
              <a:xfrm>
                <a:off x="5524636" y="865529"/>
                <a:ext cx="2821922" cy="176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70C0"/>
                    </a:solidFill>
                  </a:rPr>
                  <a:t>The main final-state particles used for the physics analysis: </a:t>
                </a:r>
                <a:r>
                  <a:rPr lang="en-US" sz="1800" dirty="0">
                    <a:solidFill>
                      <a:srgbClr val="FF0000"/>
                    </a:solidFill>
                  </a:rPr>
                  <a:t>electron, muon, tau, jet, b-jet, and missing transverse energy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DEBA21-5BDC-C6EA-C881-C71480FC0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636" y="865529"/>
                <a:ext cx="2821922" cy="1769459"/>
              </a:xfrm>
              <a:prstGeom prst="rect">
                <a:avLst/>
              </a:prstGeom>
              <a:blipFill>
                <a:blip r:embed="rId3"/>
                <a:stretch>
                  <a:fillRect l="-1339" t="-1429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801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E60C-0B11-59CD-8C2B-A6472480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4331"/>
            <a:ext cx="8520600" cy="707400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Run 2 Dataset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73662-2289-EC40-AC2E-C5CC030D44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8B0E6-4BCE-BB30-113F-EC7D7F90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630" y="763532"/>
            <a:ext cx="2557740" cy="2056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B42C58-16FF-6E74-AAD2-0FC2B604A064}"/>
              </a:ext>
            </a:extLst>
          </p:cNvPr>
          <p:cNvSpPr/>
          <p:nvPr/>
        </p:nvSpPr>
        <p:spPr>
          <a:xfrm>
            <a:off x="871376" y="868946"/>
            <a:ext cx="44102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Great performance of ATLAS detector and operation of the LHC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139 fb</a:t>
            </a:r>
            <a:r>
              <a:rPr lang="en-US" sz="1800" baseline="30000" dirty="0"/>
              <a:t>-1</a:t>
            </a:r>
            <a:r>
              <a:rPr lang="en-US" sz="1800" dirty="0"/>
              <a:t> of 13 </a:t>
            </a:r>
            <a:r>
              <a:rPr lang="en-US" sz="1800" dirty="0" err="1"/>
              <a:t>TeV</a:t>
            </a:r>
            <a:r>
              <a:rPr lang="en-US" sz="1800" dirty="0"/>
              <a:t> pp collision data collected for physics by the ATLAS detector during the LHC Run 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39542-07F1-63AB-FC73-48C491BA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98" y="2734360"/>
            <a:ext cx="6907356" cy="229343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B7184-233C-01EF-1C78-DBB7E7EB0DAE}"/>
              </a:ext>
            </a:extLst>
          </p:cNvPr>
          <p:cNvCxnSpPr/>
          <p:nvPr/>
        </p:nvCxnSpPr>
        <p:spPr>
          <a:xfrm>
            <a:off x="5040689" y="3881078"/>
            <a:ext cx="0" cy="600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1BDDFA-EF87-F4C6-F6F2-CB9C7F56DADF}"/>
              </a:ext>
            </a:extLst>
          </p:cNvPr>
          <p:cNvSpPr txBox="1"/>
          <p:nvPr/>
        </p:nvSpPr>
        <p:spPr>
          <a:xfrm>
            <a:off x="4289158" y="4503240"/>
            <a:ext cx="16502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Where we are now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F8B533-CD90-DC26-7E88-BE1D321782CD}"/>
              </a:ext>
            </a:extLst>
          </p:cNvPr>
          <p:cNvCxnSpPr>
            <a:cxnSpLocks/>
          </p:cNvCxnSpPr>
          <p:nvPr/>
        </p:nvCxnSpPr>
        <p:spPr>
          <a:xfrm flipV="1">
            <a:off x="2865084" y="1949950"/>
            <a:ext cx="3860757" cy="87024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881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926246" y="1403498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CP Property of the Top-quark Yukawa Coupling via </a:t>
            </a:r>
            <a:r>
              <a:rPr lang="en-US" u="none" dirty="0" err="1">
                <a:latin typeface="+mn-lt"/>
              </a:rPr>
              <a:t>ttH</a:t>
            </a:r>
            <a:r>
              <a:rPr lang="en-US" u="none" dirty="0">
                <a:latin typeface="+mn-lt"/>
              </a:rPr>
              <a:t>/</a:t>
            </a:r>
            <a:r>
              <a:rPr lang="en-US" u="none" dirty="0" err="1">
                <a:latin typeface="+mn-lt"/>
              </a:rPr>
              <a:t>tH</a:t>
            </a:r>
            <a:r>
              <a:rPr lang="en-US" u="none" dirty="0">
                <a:latin typeface="+mn-lt"/>
              </a:rPr>
              <a:t> (H</a:t>
            </a:r>
            <a:r>
              <a:rPr lang="en-US" u="none" dirty="0">
                <a:latin typeface="+mn-lt"/>
                <a:sym typeface="Wingdings" pitchFamily="2" charset="2"/>
              </a:rPr>
              <a:t></a:t>
            </a:r>
            <a:r>
              <a:rPr lang="en-US" u="none" dirty="0">
                <a:latin typeface="+mn-lt"/>
              </a:rPr>
              <a:t>𝛾𝛾)</a:t>
            </a:r>
          </a:p>
          <a:p>
            <a:endParaRPr lang="en-US" sz="3200" u="none" dirty="0"/>
          </a:p>
        </p:txBody>
      </p:sp>
    </p:spTree>
    <p:extLst>
      <p:ext uri="{BB962C8B-B14F-4D97-AF65-F5344CB8AC3E}">
        <p14:creationId xmlns:p14="http://schemas.microsoft.com/office/powerpoint/2010/main" val="3300341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9F381-985B-043C-26E4-56BA3931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Doing This?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C176D-6A90-9650-84B4-9AED7A0CB3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6A16C5-3BC9-B448-CA86-E7367E13A714}"/>
              </a:ext>
            </a:extLst>
          </p:cNvPr>
          <p:cNvSpPr txBox="1">
            <a:spLocks/>
          </p:cNvSpPr>
          <p:nvPr/>
        </p:nvSpPr>
        <p:spPr>
          <a:xfrm>
            <a:off x="592993" y="954287"/>
            <a:ext cx="7879465" cy="370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Large matter-antimatter asymmetry in universe: crucial to look for additional CP violation sources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Yukawa couplings provide an unambiguous and more sensitive probe of a CP-mixed state compared to Higgs-gauge-boson couplings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First direct probe to the CP property of the top-Higgs Yukawa coupling (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strongest one</a:t>
            </a:r>
            <a:r>
              <a:rPr lang="en-US" dirty="0">
                <a:latin typeface="+mn-lt"/>
              </a:rPr>
              <a:t>) using </a:t>
            </a:r>
            <a:r>
              <a:rPr lang="en-US" dirty="0" err="1">
                <a:latin typeface="+mn-lt"/>
              </a:rPr>
              <a:t>ttH</a:t>
            </a:r>
            <a:r>
              <a:rPr lang="en-US" altLang="zh-CN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at tree level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30302"/>
                </a:solidFill>
                <a:latin typeface="+mn-lt"/>
              </a:rPr>
              <a:t>Lagrangian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written as: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(&gt;0): Yukawa coupling strength; 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α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: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CP-mixing angle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In SM,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= 1, 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α = 0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(</a:t>
            </a:r>
            <a:r>
              <a:rPr lang="en-US" altLang="zh-CN" sz="1600" dirty="0">
                <a:solidFill>
                  <a:srgbClr val="0070C0"/>
                </a:solidFill>
                <a:latin typeface="+mn-lt"/>
              </a:rPr>
              <a:t>CP is purely even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)</a:t>
            </a:r>
            <a:endParaRPr lang="en-US" sz="1600" dirty="0">
              <a:solidFill>
                <a:srgbClr val="030302"/>
              </a:solidFill>
              <a:latin typeface="+mn-lt"/>
            </a:endParaRPr>
          </a:p>
          <a:p>
            <a:pPr marL="114300" indent="0">
              <a:buNone/>
            </a:pPr>
            <a:endParaRPr lang="en-US" dirty="0"/>
          </a:p>
          <a:p>
            <a:pPr marL="342900" lvl="1" indent="0">
              <a:buFont typeface="Open Sans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C3753-C0FB-1BD3-830A-3E5931595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148" y="2916560"/>
            <a:ext cx="2743201" cy="347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0F9F4-DFB3-7E15-CEF9-302CDAAF0DFB}"/>
              </a:ext>
            </a:extLst>
          </p:cNvPr>
          <p:cNvSpPr txBox="1"/>
          <p:nvPr/>
        </p:nvSpPr>
        <p:spPr>
          <a:xfrm>
            <a:off x="6462431" y="2925101"/>
            <a:ext cx="152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Ellis et al.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8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926246" y="1808597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What’s the fundamental building block of matter? And what’s the origin of mass?</a:t>
            </a:r>
          </a:p>
          <a:p>
            <a:endParaRPr lang="en-US" u="none" dirty="0">
              <a:latin typeface="+mn-lt"/>
            </a:endParaRPr>
          </a:p>
          <a:p>
            <a:endParaRPr lang="en-US" sz="3200" u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A22D9-E79A-8267-62DD-7B602368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87" y="3104355"/>
            <a:ext cx="3864523" cy="18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47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9727-B3C7-C8C2-5513-DEFE6EE8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Probe this?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9416-9905-1F1E-A50B-D7FEA3705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887" y="882193"/>
            <a:ext cx="8160758" cy="402874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presence of a CP-odd component in the t-H coupling have impact on: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rate and kinematics of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ggF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process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rate of H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𝛾𝛾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decay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rate and kinematics of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ttH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and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tH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processes</a:t>
            </a:r>
          </a:p>
          <a:p>
            <a:pPr marL="596900" lvl="1" indent="0">
              <a:buNone/>
            </a:pPr>
            <a:endParaRPr lang="en-US" sz="16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Measure the rate of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processes and shapes of observables sensitive to the CP nature of the t-H coupling</a:t>
            </a:r>
          </a:p>
          <a:p>
            <a:endParaRPr lang="en-US" sz="205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FFFFD-2118-30F8-F324-9C7A20334A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91771-BA7A-0635-780F-ABCA212B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873" y="2312986"/>
            <a:ext cx="6135344" cy="1124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4BE74-C81D-EFD5-7A5D-16E597A40CC6}"/>
              </a:ext>
            </a:extLst>
          </p:cNvPr>
          <p:cNvSpPr txBox="1"/>
          <p:nvPr/>
        </p:nvSpPr>
        <p:spPr>
          <a:xfrm>
            <a:off x="1462288" y="2739222"/>
            <a:ext cx="53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ggF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F7111-66AE-B3CA-2EE3-62BFBF5F703A}"/>
              </a:ext>
            </a:extLst>
          </p:cNvPr>
          <p:cNvSpPr txBox="1"/>
          <p:nvPr/>
        </p:nvSpPr>
        <p:spPr>
          <a:xfrm>
            <a:off x="3127502" y="3046999"/>
            <a:ext cx="74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𝛾𝛾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5DE38-D62C-C188-6A70-F9A32B948DEC}"/>
              </a:ext>
            </a:extLst>
          </p:cNvPr>
          <p:cNvSpPr txBox="1"/>
          <p:nvPr/>
        </p:nvSpPr>
        <p:spPr>
          <a:xfrm>
            <a:off x="5450895" y="2875289"/>
            <a:ext cx="74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203F8-514A-2E2D-992D-953B152FBBF1}"/>
              </a:ext>
            </a:extLst>
          </p:cNvPr>
          <p:cNvSpPr txBox="1"/>
          <p:nvPr/>
        </p:nvSpPr>
        <p:spPr>
          <a:xfrm>
            <a:off x="6937433" y="2687341"/>
            <a:ext cx="74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8B294F5-0F2C-4BF0-2A41-F52C45F539B9}"/>
              </a:ext>
            </a:extLst>
          </p:cNvPr>
          <p:cNvSpPr/>
          <p:nvPr/>
        </p:nvSpPr>
        <p:spPr>
          <a:xfrm>
            <a:off x="4509545" y="2213393"/>
            <a:ext cx="3331779" cy="13663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10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BCCC4-1F3E-494D-5BDA-BA92FA83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in H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𝛾𝛾</a:t>
            </a:r>
            <a:r>
              <a:rPr lang="en-US" b="1" dirty="0">
                <a:sym typeface="Wingdings" pitchFamily="2" charset="2"/>
              </a:rPr>
              <a:t> Channel?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5350B-1EFB-91DD-5A60-BC98B477AD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E8998C-3105-EC9F-3C41-62B83E4ED4DB}"/>
              </a:ext>
            </a:extLst>
          </p:cNvPr>
          <p:cNvSpPr txBox="1">
            <a:spLocks/>
          </p:cNvSpPr>
          <p:nvPr/>
        </p:nvSpPr>
        <p:spPr>
          <a:xfrm>
            <a:off x="760853" y="1076487"/>
            <a:ext cx="7415583" cy="377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𝛾𝛾 channel: s</a:t>
            </a:r>
            <a:r>
              <a:rPr lang="en-US" dirty="0">
                <a:latin typeface="+mn-lt"/>
              </a:rPr>
              <a:t>mall rate, but clean signature and good resolution; solid bkg. estimation from data sideband </a:t>
            </a:r>
            <a:r>
              <a:rPr lang="en-US" dirty="0">
                <a:latin typeface="+mn-lt"/>
                <a:sym typeface="Wingdings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most sensitive channel to study </a:t>
            </a:r>
            <a:r>
              <a:rPr lang="en-US" dirty="0" err="1">
                <a:solidFill>
                  <a:srgbClr val="0070C0"/>
                </a:solidFill>
                <a:latin typeface="+mn-lt"/>
              </a:rPr>
              <a:t>ttH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𝛾𝛾 </a:t>
            </a:r>
            <a:r>
              <a:rPr lang="en-US" dirty="0">
                <a:latin typeface="+mn-lt"/>
              </a:rPr>
              <a:t>selection: two isolated photons with </a:t>
            </a: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 &gt; 35/25 GeV; 105 GeV &lt; m</a:t>
            </a:r>
            <a:r>
              <a:rPr lang="en-US" baseline="-25000" dirty="0">
                <a:latin typeface="+mn-lt"/>
                <a:sym typeface="Wingdings" pitchFamily="2" charset="2"/>
              </a:rPr>
              <a:t>𝛾𝛾 </a:t>
            </a:r>
            <a:r>
              <a:rPr lang="en-US" dirty="0">
                <a:latin typeface="+mn-lt"/>
                <a:sym typeface="Wingdings" pitchFamily="2" charset="2"/>
              </a:rPr>
              <a:t>&lt; 160 GeV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sym typeface="Wingdings" pitchFamily="2" charset="2"/>
              </a:rPr>
              <a:t>ttH</a:t>
            </a:r>
            <a:r>
              <a:rPr lang="en-US" dirty="0">
                <a:latin typeface="+mn-lt"/>
                <a:sym typeface="Wingdings" pitchFamily="2" charset="2"/>
              </a:rPr>
              <a:t>/</a:t>
            </a:r>
            <a:r>
              <a:rPr lang="en-US" dirty="0" err="1">
                <a:latin typeface="+mn-lt"/>
                <a:sym typeface="Wingdings" pitchFamily="2" charset="2"/>
              </a:rPr>
              <a:t>tH</a:t>
            </a:r>
            <a:r>
              <a:rPr lang="en-US" dirty="0">
                <a:latin typeface="+mn-lt"/>
                <a:sym typeface="Wingdings" pitchFamily="2" charset="2"/>
              </a:rPr>
              <a:t> selection: ≥1 b-tagged jet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Wingdings" pitchFamily="2" charset="2"/>
              </a:rPr>
              <a:t>“</a:t>
            </a:r>
            <a:r>
              <a:rPr lang="en-US" sz="1600" dirty="0" err="1">
                <a:solidFill>
                  <a:srgbClr val="0070C0"/>
                </a:solidFill>
                <a:latin typeface="+mn-lt"/>
                <a:sym typeface="Wingdings" pitchFamily="2" charset="2"/>
              </a:rPr>
              <a:t>Lep</a:t>
            </a:r>
            <a:r>
              <a:rPr lang="en-US" sz="1600" dirty="0">
                <a:solidFill>
                  <a:srgbClr val="0070C0"/>
                </a:solidFill>
                <a:latin typeface="+mn-lt"/>
                <a:sym typeface="Wingdings" pitchFamily="2" charset="2"/>
              </a:rPr>
              <a:t>” region 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(≥1 top decay leptonically): ≥ 1 isolated electron or muon with </a:t>
            </a:r>
            <a:r>
              <a:rPr lang="en-US" sz="1600" dirty="0" err="1">
                <a:solidFill>
                  <a:srgbClr val="030302"/>
                </a:solidFill>
                <a:latin typeface="+mn-lt"/>
                <a:sym typeface="Wingdings" pitchFamily="2" charset="2"/>
              </a:rPr>
              <a:t>p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  <a:sym typeface="Wingdings" pitchFamily="2" charset="2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 &gt; 15 GeV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Wingdings" pitchFamily="2" charset="2"/>
              </a:rPr>
              <a:t>“Had” region 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(both tops decay hadronically): 0 selected lepton, ≥ 3 jets</a:t>
            </a:r>
            <a:endParaRPr lang="en-US" sz="1600" dirty="0">
              <a:solidFill>
                <a:srgbClr val="030302"/>
              </a:solidFill>
              <a:latin typeface="+mn-lt"/>
            </a:endParaRPr>
          </a:p>
          <a:p>
            <a:endParaRPr lang="en-US" sz="19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36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E1E32-7B13-7421-AF56-4AFE036CC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385B3-75E8-4141-21DF-29EF8844A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248" y="1123821"/>
            <a:ext cx="4643072" cy="349394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 each region, trained two BDTs: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+mn-lt"/>
              </a:rPr>
              <a:t>Bkg. rejection BDT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: separate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ttH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-like events from 𝛾𝛾+jets/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𝛾𝛾 bkg.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+mn-lt"/>
              </a:rPr>
              <a:t>CP BDT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: separate CP-even and CP-odd couplings using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ttH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/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tH</a:t>
            </a:r>
            <a:endParaRPr lang="en-US" sz="16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Categorize events based on 2D BDTs: 12 categories in Had and 8 in </a:t>
            </a:r>
            <a:r>
              <a:rPr lang="en-US" dirty="0" err="1">
                <a:latin typeface="+mn-lt"/>
              </a:rPr>
              <a:t>Lep</a:t>
            </a: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Signal extraction: simultaneous fit to m</a:t>
            </a:r>
            <a:r>
              <a:rPr lang="en-US" sz="1800" baseline="-25000" dirty="0">
                <a:solidFill>
                  <a:srgbClr val="030302"/>
                </a:solidFill>
                <a:latin typeface="+mn-lt"/>
              </a:rPr>
              <a:t>𝛾𝛾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 spectra in all 20 categories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9B9E5-0D68-E031-D233-EE1C5A3DFF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5C4BF-D5EF-B0DE-29CB-778AB7C4C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15" y="791104"/>
            <a:ext cx="3313418" cy="195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4E8AD-4A48-1880-6997-807BBE3C7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972" y="2880119"/>
            <a:ext cx="2210772" cy="213103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A5824-E514-CD69-8D5B-607E0D00E20C}"/>
              </a:ext>
            </a:extLst>
          </p:cNvPr>
          <p:cNvCxnSpPr/>
          <p:nvPr/>
        </p:nvCxnSpPr>
        <p:spPr>
          <a:xfrm flipH="1">
            <a:off x="7102549" y="1771364"/>
            <a:ext cx="138223" cy="109942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664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0BBF-F91B-9860-2547-E2FCB451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Rejection BDT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3BC46-B2A8-7A2B-06C6-6D44B674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65529"/>
            <a:ext cx="8520600" cy="116529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Trained with low-level input variable like 4 vector info of </a:t>
            </a:r>
            <a:r>
              <a:rPr lang="el-GR" dirty="0">
                <a:latin typeface="+mn-lt"/>
              </a:rPr>
              <a:t>γ, </a:t>
            </a:r>
            <a:r>
              <a:rPr lang="en-US" dirty="0">
                <a:latin typeface="+mn-lt"/>
              </a:rPr>
              <a:t>j, l, and MET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Good separation power between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and background, no strong dependence on CP mixing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1DDA5-25EE-697E-430C-CFDF600D74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4ADA6-F121-EA48-42EA-9A6922BF0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552" y="2280330"/>
            <a:ext cx="3410448" cy="1997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663FD-0267-6C15-FF14-5E4EBC6E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7460"/>
            <a:ext cx="2790431" cy="2004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DC703-5228-99E3-F81F-5BD05ABD5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431" y="2186125"/>
            <a:ext cx="2790431" cy="2033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5DCF34-746A-CD5E-5DEB-AAFD835D2934}"/>
              </a:ext>
            </a:extLst>
          </p:cNvPr>
          <p:cNvSpPr txBox="1"/>
          <p:nvPr/>
        </p:nvSpPr>
        <p:spPr>
          <a:xfrm>
            <a:off x="1578319" y="3173473"/>
            <a:ext cx="102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,𝛾1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/m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𝛾𝛾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E4746-F8AA-6532-7C5E-53A7FBDF72EC}"/>
              </a:ext>
            </a:extLst>
          </p:cNvPr>
          <p:cNvSpPr txBox="1"/>
          <p:nvPr/>
        </p:nvSpPr>
        <p:spPr>
          <a:xfrm>
            <a:off x="4762196" y="3148081"/>
            <a:ext cx="712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+mn-lt"/>
              </a:rPr>
              <a:t>η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𝛾1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D790F-1C5F-FFA3-1A9F-CFC653C6BAA4}"/>
              </a:ext>
            </a:extLst>
          </p:cNvPr>
          <p:cNvSpPr txBox="1"/>
          <p:nvPr/>
        </p:nvSpPr>
        <p:spPr>
          <a:xfrm>
            <a:off x="6757385" y="3342750"/>
            <a:ext cx="161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Bkg. </a:t>
            </a:r>
            <a:r>
              <a:rPr lang="en-US" sz="1600" dirty="0" err="1">
                <a:solidFill>
                  <a:srgbClr val="FF0000"/>
                </a:solidFill>
                <a:latin typeface="+mn-lt"/>
              </a:rPr>
              <a:t>rej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. BDT</a:t>
            </a:r>
            <a:endParaRPr lang="en-US" sz="1600" baseline="-25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0401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681CD-672D-4610-1DAA-72C926D3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BDT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6A426-A079-D227-3740-812562875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77868"/>
            <a:ext cx="8520600" cy="112105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Training variables: </a:t>
            </a: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η</a:t>
            </a:r>
            <a:r>
              <a:rPr lang="en-US" dirty="0">
                <a:latin typeface="+mn-lt"/>
              </a:rPr>
              <a:t> of 𝛾𝛾 system and two top candidates (t1, t2); </a:t>
            </a:r>
            <a:r>
              <a:rPr lang="en-US" dirty="0" err="1">
                <a:latin typeface="+mn-lt"/>
              </a:rPr>
              <a:t>ϕ</a:t>
            </a:r>
            <a:r>
              <a:rPr lang="en-US" baseline="-25000" dirty="0">
                <a:latin typeface="+mn-lt"/>
              </a:rPr>
              <a:t>𝛾𝛾,t1</a:t>
            </a:r>
            <a:r>
              <a:rPr lang="en-US" dirty="0">
                <a:latin typeface="+mn-lt"/>
              </a:rPr>
              <a:t> and </a:t>
            </a:r>
            <a:r>
              <a:rPr lang="en-US" dirty="0" err="1">
                <a:latin typeface="+mn-lt"/>
              </a:rPr>
              <a:t>ϕ</a:t>
            </a:r>
            <a:r>
              <a:rPr lang="en-US" baseline="-25000" dirty="0">
                <a:latin typeface="+mn-lt"/>
              </a:rPr>
              <a:t>𝛾𝛾,t2</a:t>
            </a:r>
            <a:r>
              <a:rPr lang="en-US" dirty="0">
                <a:latin typeface="+mn-lt"/>
              </a:rPr>
              <a:t>; Δη</a:t>
            </a:r>
            <a:r>
              <a:rPr lang="en-US" baseline="-25000" dirty="0">
                <a:latin typeface="+mn-lt"/>
              </a:rPr>
              <a:t>t1t2</a:t>
            </a:r>
            <a:r>
              <a:rPr lang="en-US" dirty="0">
                <a:latin typeface="+mn-lt"/>
              </a:rPr>
              <a:t> and Δϕ</a:t>
            </a:r>
            <a:r>
              <a:rPr lang="en-US" baseline="-25000" dirty="0">
                <a:latin typeface="+mn-lt"/>
              </a:rPr>
              <a:t>t1t2</a:t>
            </a:r>
            <a:r>
              <a:rPr lang="en-US" dirty="0">
                <a:latin typeface="+mn-lt"/>
              </a:rPr>
              <a:t>; m</a:t>
            </a:r>
            <a:r>
              <a:rPr lang="en-US" baseline="-25000" dirty="0">
                <a:latin typeface="+mn-lt"/>
                <a:sym typeface="Wingdings" pitchFamily="2" charset="2"/>
              </a:rPr>
              <a:t>𝛾𝛾, t1</a:t>
            </a:r>
            <a:r>
              <a:rPr lang="en-US" dirty="0">
                <a:latin typeface="+mn-lt"/>
                <a:sym typeface="Wingdings" pitchFamily="2" charset="2"/>
              </a:rPr>
              <a:t>, </a:t>
            </a:r>
            <a:r>
              <a:rPr lang="en-US" dirty="0">
                <a:latin typeface="+mn-lt"/>
              </a:rPr>
              <a:t>m</a:t>
            </a:r>
            <a:r>
              <a:rPr lang="en-US" baseline="-25000" dirty="0">
                <a:latin typeface="+mn-lt"/>
              </a:rPr>
              <a:t>t1t2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etc</a:t>
            </a: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73CE3-AF2D-E928-348B-EDEBEF36E5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75B8A-633F-67F2-EBE7-0C4BC835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6" y="1796599"/>
            <a:ext cx="2838450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E49F3-A4B7-34B7-30AE-52C893FE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07" y="1802663"/>
            <a:ext cx="2838450" cy="2568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F846AF-85B9-4DEB-4D54-27EC44991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0" y="2209605"/>
            <a:ext cx="3308350" cy="191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19047-1B7E-0A60-1B28-307C3F686B1E}"/>
              </a:ext>
            </a:extLst>
          </p:cNvPr>
          <p:cNvSpPr txBox="1"/>
          <p:nvPr/>
        </p:nvSpPr>
        <p:spPr>
          <a:xfrm>
            <a:off x="1765005" y="3094070"/>
            <a:ext cx="59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n-lt"/>
              </a:rPr>
              <a:t>T,H</a:t>
            </a:r>
            <a:endParaRPr lang="en-US" sz="16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40CA4-F7C7-C95C-DD6F-ED6F1BF06EC3}"/>
              </a:ext>
            </a:extLst>
          </p:cNvPr>
          <p:cNvSpPr txBox="1"/>
          <p:nvPr/>
        </p:nvSpPr>
        <p:spPr>
          <a:xfrm>
            <a:off x="4125433" y="3094070"/>
            <a:ext cx="712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Δϕ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t1t2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5C2C6-D3C6-D25F-9CDF-CB6AEB887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323" y="2827328"/>
            <a:ext cx="1321887" cy="4912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C0DB20-B72A-2821-C172-E48D5BD9DF78}"/>
              </a:ext>
            </a:extLst>
          </p:cNvPr>
          <p:cNvSpPr txBox="1"/>
          <p:nvPr/>
        </p:nvSpPr>
        <p:spPr>
          <a:xfrm>
            <a:off x="7778803" y="2734395"/>
            <a:ext cx="968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CP BDT</a:t>
            </a:r>
            <a:endParaRPr lang="en-US" sz="16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6F856D-2728-35BA-5641-CF3639C61A61}"/>
              </a:ext>
            </a:extLst>
          </p:cNvPr>
          <p:cNvSpPr txBox="1"/>
          <p:nvPr/>
        </p:nvSpPr>
        <p:spPr>
          <a:xfrm>
            <a:off x="1854800" y="4379428"/>
            <a:ext cx="3398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Ref: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92, 015019 (2015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8392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B802-B7F1-359E-9666-DB50F4B7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Signal</a:t>
            </a:r>
            <a:r>
              <a:rPr lang="zh-CN" altLang="en-US" b="1" dirty="0"/>
              <a:t> </a:t>
            </a:r>
            <a:r>
              <a:rPr lang="en-US" b="1" dirty="0"/>
              <a:t>Significance for </a:t>
            </a:r>
            <a:r>
              <a:rPr lang="en-US" b="1" dirty="0" err="1"/>
              <a:t>ttH</a:t>
            </a:r>
            <a:r>
              <a:rPr lang="en-US" b="1" dirty="0"/>
              <a:t>(</a:t>
            </a:r>
            <a:r>
              <a:rPr lang="en-US" b="1" dirty="0">
                <a:sym typeface="Wingdings" pitchFamily="2" charset="2"/>
              </a:rPr>
              <a:t>𝛾𝛾)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D898F-CEDD-2281-C087-7B1722B7DA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1B94DB-5011-8B5B-2BD8-CE771BF2A5C7}"/>
              </a:ext>
            </a:extLst>
          </p:cNvPr>
          <p:cNvSpPr txBox="1">
            <a:spLocks/>
          </p:cNvSpPr>
          <p:nvPr/>
        </p:nvSpPr>
        <p:spPr>
          <a:xfrm>
            <a:off x="502979" y="995103"/>
            <a:ext cx="5532051" cy="3177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0" tIns="34290" rIns="68580" bIns="3429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3429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2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742950" marR="0" lvl="1" indent="-28575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charset="2"/>
              <a:buChar char="Ø"/>
              <a:defRPr sz="24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143000" marR="0" lvl="2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charset="2"/>
              <a:buChar char="v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600200" marR="0" lvl="3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–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057400" marR="0" lvl="4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5pPr>
            <a:lvl6pPr marL="2514600" marR="0" lvl="5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6pPr>
            <a:lvl7pPr marL="2971800" marR="0" lvl="6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7pPr>
            <a:lvl8pPr marL="3429000" marR="0" lvl="7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8pPr>
            <a:lvl9pPr marL="3886200" marR="0" lvl="8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sz="1800" dirty="0">
                <a:solidFill>
                  <a:srgbClr val="030302"/>
                </a:solidFill>
              </a:rPr>
              <a:t>Assuming CP-even coupling, the measured signal strength (</a:t>
            </a:r>
            <a:r>
              <a:rPr lang="en-US" sz="1800" dirty="0" err="1">
                <a:solidFill>
                  <a:srgbClr val="030302"/>
                </a:solidFill>
              </a:rPr>
              <a:t>μ</a:t>
            </a:r>
            <a:r>
              <a:rPr lang="en-US" sz="1800" dirty="0">
                <a:solidFill>
                  <a:srgbClr val="030302"/>
                </a:solidFill>
              </a:rPr>
              <a:t>=</a:t>
            </a:r>
            <a:r>
              <a:rPr lang="en-US" sz="1800" dirty="0" err="1">
                <a:solidFill>
                  <a:srgbClr val="030302"/>
                </a:solidFill>
              </a:rPr>
              <a:t>σ</a:t>
            </a:r>
            <a:r>
              <a:rPr lang="en-US" sz="1800" baseline="-25000" dirty="0" err="1">
                <a:solidFill>
                  <a:srgbClr val="030302"/>
                </a:solidFill>
              </a:rPr>
              <a:t>obs</a:t>
            </a:r>
            <a:r>
              <a:rPr lang="en-US" sz="1800" dirty="0">
                <a:solidFill>
                  <a:srgbClr val="030302"/>
                </a:solidFill>
              </a:rPr>
              <a:t>/</a:t>
            </a:r>
            <a:r>
              <a:rPr lang="en-US" sz="1800" dirty="0" err="1">
                <a:solidFill>
                  <a:srgbClr val="030302"/>
                </a:solidFill>
              </a:rPr>
              <a:t>σ</a:t>
            </a:r>
            <a:r>
              <a:rPr lang="en-US" sz="1800" baseline="-25000" dirty="0" err="1">
                <a:solidFill>
                  <a:srgbClr val="030302"/>
                </a:solidFill>
              </a:rPr>
              <a:t>SM</a:t>
            </a:r>
            <a:r>
              <a:rPr lang="en-US" sz="1800" dirty="0">
                <a:solidFill>
                  <a:srgbClr val="030302"/>
                </a:solidFill>
              </a:rPr>
              <a:t>) for </a:t>
            </a:r>
            <a:r>
              <a:rPr lang="en-US" sz="1800" dirty="0" err="1">
                <a:solidFill>
                  <a:srgbClr val="030302"/>
                </a:solidFill>
              </a:rPr>
              <a:t>ttH</a:t>
            </a:r>
            <a:r>
              <a:rPr lang="en-US" sz="1800" dirty="0">
                <a:solidFill>
                  <a:srgbClr val="030302"/>
                </a:solidFill>
              </a:rPr>
              <a:t> via H</a:t>
            </a:r>
            <a:r>
              <a:rPr lang="en-US" sz="1800" dirty="0">
                <a:solidFill>
                  <a:srgbClr val="030302"/>
                </a:solidFill>
                <a:sym typeface="Wingdings" pitchFamily="2" charset="2"/>
              </a:rPr>
              <a:t>𝛾𝛾 </a:t>
            </a:r>
            <a:r>
              <a:rPr lang="en-US" sz="1800" dirty="0">
                <a:solidFill>
                  <a:srgbClr val="030302"/>
                </a:solidFill>
              </a:rPr>
              <a:t>is: </a:t>
            </a:r>
          </a:p>
          <a:p>
            <a:pPr marL="0" indent="0">
              <a:buFont typeface="Arial"/>
              <a:buNone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sz="1800" dirty="0"/>
          </a:p>
          <a:p>
            <a:r>
              <a:rPr lang="en-US" sz="1800" dirty="0">
                <a:solidFill>
                  <a:srgbClr val="030302"/>
                </a:solidFill>
              </a:rPr>
              <a:t>The background-only hypothesis is rejected with an observed (expected) significance of 5.2σ (4.4σ) </a:t>
            </a:r>
            <a:r>
              <a:rPr lang="en-US" sz="1800" dirty="0">
                <a:solidFill>
                  <a:srgbClr val="030302"/>
                </a:solidFill>
                <a:sym typeface="Wingdings" pitchFamily="2" charset="2"/>
              </a:rPr>
              <a:t> </a:t>
            </a:r>
            <a:r>
              <a:rPr lang="en-US" sz="1800" dirty="0" err="1">
                <a:solidFill>
                  <a:srgbClr val="0070C0"/>
                </a:solidFill>
                <a:sym typeface="Wingdings" pitchFamily="2" charset="2"/>
              </a:rPr>
              <a:t>ttH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 observation in single Higgs decay channel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3AF2AF-6FDA-6DFA-B81C-42A1A5C5A972}"/>
                  </a:ext>
                </a:extLst>
              </p:cNvPr>
              <p:cNvSpPr txBox="1"/>
              <p:nvPr/>
            </p:nvSpPr>
            <p:spPr>
              <a:xfrm>
                <a:off x="2761420" y="1967308"/>
                <a:ext cx="1224694" cy="384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𝟑𝟑</m:t>
                            </m:r>
                          </m:e>
                        </m:mr>
                        <m:mr>
                          <m:e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e>
                        </m:mr>
                      </m:m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𝒔𝒕𝒂𝒕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5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3AF2AF-6FDA-6DFA-B81C-42A1A5C5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20" y="1967308"/>
                <a:ext cx="1224694" cy="384849"/>
              </a:xfrm>
              <a:prstGeom prst="rect">
                <a:avLst/>
              </a:prstGeom>
              <a:blipFill>
                <a:blip r:embed="rId2"/>
                <a:stretch>
                  <a:fillRect l="-2062" t="-3226" r="-5155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576AAA-8EEF-5D33-FD83-C5FAA76F0E91}"/>
                  </a:ext>
                </a:extLst>
              </p:cNvPr>
              <p:cNvSpPr txBox="1"/>
              <p:nvPr/>
            </p:nvSpPr>
            <p:spPr>
              <a:xfrm>
                <a:off x="3979735" y="1963856"/>
                <a:ext cx="1155766" cy="384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e>
                        </m:mr>
                        <m:mr>
                          <m:e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e>
                        </m:mr>
                      </m:m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𝒔𝒚𝒔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5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576AAA-8EEF-5D33-FD83-C5FAA76F0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735" y="1963856"/>
                <a:ext cx="1155766" cy="384914"/>
              </a:xfrm>
              <a:prstGeom prst="rect">
                <a:avLst/>
              </a:prstGeom>
              <a:blipFill>
                <a:blip r:embed="rId3"/>
                <a:stretch>
                  <a:fillRect l="-2174" t="-3226" r="-4348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B518F6C-2A08-9A4C-BA7B-4F53646A849F}"/>
              </a:ext>
            </a:extLst>
          </p:cNvPr>
          <p:cNvSpPr/>
          <p:nvPr/>
        </p:nvSpPr>
        <p:spPr>
          <a:xfrm>
            <a:off x="1876460" y="2006272"/>
            <a:ext cx="8947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</a:rPr>
              <a:t>μ</a:t>
            </a:r>
            <a:r>
              <a:rPr lang="en-US" sz="1500" b="1" dirty="0">
                <a:solidFill>
                  <a:srgbClr val="0070C0"/>
                </a:solidFill>
              </a:rPr>
              <a:t> = 1.43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C6616-5E09-0385-0D75-D399B8985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030" y="1397642"/>
            <a:ext cx="3077071" cy="177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9298-2584-F94E-66F1-61C30D3B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ttH</a:t>
            </a:r>
            <a:r>
              <a:rPr lang="en-US" dirty="0"/>
              <a:t>/</a:t>
            </a:r>
            <a:r>
              <a:rPr lang="en-US" dirty="0" err="1"/>
              <a:t>tH</a:t>
            </a:r>
            <a:r>
              <a:rPr lang="en-US" dirty="0"/>
              <a:t> Signal Yield Parametrization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EECE0-499F-B268-2045-C81271C12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480" y="847197"/>
            <a:ext cx="8520600" cy="14368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yields parametrized into </a:t>
            </a:r>
            <a:r>
              <a:rPr lang="en-US" sz="18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n-US" sz="18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 and </a:t>
            </a:r>
            <a:r>
              <a:rPr lang="el-GR" sz="1800" dirty="0">
                <a:solidFill>
                  <a:srgbClr val="030302"/>
                </a:solidFill>
                <a:latin typeface="+mn-lt"/>
              </a:rPr>
              <a:t>α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 in each category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following the form: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Need to consider the interference between t-H and W-H couplings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05F77-44FA-1C06-445F-073AA26AE4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07D35-D421-3FCB-9318-D7475F13D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367" y="1269252"/>
            <a:ext cx="3865473" cy="321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BD5059-22BB-B2A4-8C80-15CEF3716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51" y="2305300"/>
            <a:ext cx="1513957" cy="1074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0DAA4-0F0D-E92A-FA1A-A9137EAFD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451" y="3627130"/>
            <a:ext cx="1513957" cy="1084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C4BF3C-E361-E2F3-C092-AB56FFF38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671" y="2465026"/>
            <a:ext cx="3083625" cy="2195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98CCCF-83C8-5056-943D-377636068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447" y="1590631"/>
            <a:ext cx="6438014" cy="2861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9CD2D-F65D-9122-95E4-A8B5D07A3716}"/>
              </a:ext>
            </a:extLst>
          </p:cNvPr>
          <p:cNvSpPr txBox="1"/>
          <p:nvPr/>
        </p:nvSpPr>
        <p:spPr>
          <a:xfrm>
            <a:off x="7330483" y="3562951"/>
            <a:ext cx="70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tH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B59224-9667-3D7F-6A63-87F688531139}"/>
              </a:ext>
            </a:extLst>
          </p:cNvPr>
          <p:cNvSpPr txBox="1"/>
          <p:nvPr/>
        </p:nvSpPr>
        <p:spPr>
          <a:xfrm>
            <a:off x="4777011" y="2465026"/>
            <a:ext cx="70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t-H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74160C-7685-A14A-5126-B45BC5ADE93E}"/>
              </a:ext>
            </a:extLst>
          </p:cNvPr>
          <p:cNvSpPr txBox="1"/>
          <p:nvPr/>
        </p:nvSpPr>
        <p:spPr>
          <a:xfrm>
            <a:off x="4722209" y="3457853"/>
            <a:ext cx="70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W-H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E9F5C4-49CB-624F-2AB7-E47621F18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20" y="2362814"/>
            <a:ext cx="3017663" cy="21958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466467-0E12-B6B4-6D0C-3BE70E3B0863}"/>
              </a:ext>
            </a:extLst>
          </p:cNvPr>
          <p:cNvSpPr txBox="1"/>
          <p:nvPr/>
        </p:nvSpPr>
        <p:spPr>
          <a:xfrm>
            <a:off x="2869435" y="2969402"/>
            <a:ext cx="70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ttH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7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AB76-8E0D-0B02-0372-3EF5B5CE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 on CP Constraint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D7E28-01F4-8475-14F2-C25E6F2ABF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BDAE9AE-03BB-2DEA-20A0-BFCFB7343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06" y="865529"/>
            <a:ext cx="3948406" cy="29064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828DC-47AE-389A-3F2E-0DED4B80BDFC}"/>
              </a:ext>
            </a:extLst>
          </p:cNvPr>
          <p:cNvSpPr txBox="1"/>
          <p:nvPr/>
        </p:nvSpPr>
        <p:spPr>
          <a:xfrm>
            <a:off x="1525298" y="3977889"/>
            <a:ext cx="6406593" cy="646331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The measurements consistent with the SM prediction, and no sign of CP violation in the top-Yukawa interaction observed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6A4BC-AA8F-4B7C-D75E-F6ECDDEB60B3}"/>
              </a:ext>
            </a:extLst>
          </p:cNvPr>
          <p:cNvSpPr txBox="1"/>
          <p:nvPr/>
        </p:nvSpPr>
        <p:spPr>
          <a:xfrm>
            <a:off x="6688877" y="2085119"/>
            <a:ext cx="2263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𝛾𝛾/</a:t>
            </a:r>
            <a:r>
              <a:rPr lang="en-US" dirty="0" err="1">
                <a:sym typeface="Wingdings" pitchFamily="2" charset="2"/>
              </a:rPr>
              <a:t>ggF</a:t>
            </a:r>
            <a:r>
              <a:rPr lang="en-US" dirty="0">
                <a:sym typeface="Wingdings" pitchFamily="2" charset="2"/>
              </a:rPr>
              <a:t> loops constrained by the Higgs combination result (</a:t>
            </a:r>
            <a:r>
              <a:rPr lang="en-US" dirty="0">
                <a:sym typeface="Wingdings" pitchFamily="2" charset="2"/>
                <a:hlinkClick r:id="rId3"/>
              </a:rPr>
              <a:t>link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01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32AB-351D-6BE1-6963-D00C239D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Exclusions for CP-odd Component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89C7A-B9D7-BDA7-76DE-4B64D01BF7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9D9B7B7-A46A-7CD6-2AC2-3C46D2BC5EB4}"/>
              </a:ext>
            </a:extLst>
          </p:cNvPr>
          <p:cNvSpPr txBox="1">
            <a:spLocks/>
          </p:cNvSpPr>
          <p:nvPr/>
        </p:nvSpPr>
        <p:spPr>
          <a:xfrm>
            <a:off x="948230" y="1033673"/>
            <a:ext cx="3623770" cy="362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Likelihood scan of α with </a:t>
            </a:r>
            <a:r>
              <a:rPr lang="en-US" dirty="0" err="1">
                <a:latin typeface="+mn-lt"/>
              </a:rPr>
              <a:t>κ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baseline="-25000" dirty="0">
                <a:latin typeface="+mn-lt"/>
              </a:rPr>
              <a:t> </a:t>
            </a:r>
            <a:r>
              <a:rPr lang="en-US" dirty="0">
                <a:latin typeface="+mn-lt"/>
                <a:sym typeface="Wingdings" pitchFamily="2" charset="2"/>
              </a:rPr>
              <a:t>floating in the fit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|α|&gt;43° is excluded at 95% C.L.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Pure CP-odd hypothesis is excluded at 3.9σ</a:t>
            </a:r>
            <a:r>
              <a:rPr lang="zh-CN" altLang="en-US" dirty="0">
                <a:latin typeface="+mn-lt"/>
                <a:sym typeface="Wingdings" pitchFamily="2" charset="2"/>
              </a:rPr>
              <a:t> </a:t>
            </a:r>
            <a:r>
              <a:rPr lang="en-US" altLang="zh-CN" dirty="0">
                <a:latin typeface="+mn-lt"/>
                <a:sym typeface="Wingdings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stringent exclusion result for CP-odd component in the top-Yukawa interaction to date</a:t>
            </a:r>
            <a:endParaRPr lang="en-US" dirty="0">
              <a:solidFill>
                <a:srgbClr val="0070C0"/>
              </a:solidFill>
              <a:latin typeface="+mn-lt"/>
              <a:sym typeface="Wingdings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AADC5-C9FB-83BE-6D43-F30B124E6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89" y="1122066"/>
            <a:ext cx="3111239" cy="2252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50A14-881A-4FEB-7B9B-74FFC0234DFA}"/>
              </a:ext>
            </a:extLst>
          </p:cNvPr>
          <p:cNvSpPr txBox="1"/>
          <p:nvPr/>
        </p:nvSpPr>
        <p:spPr>
          <a:xfrm>
            <a:off x="5055592" y="3867545"/>
            <a:ext cx="311124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125 (2020) 061802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01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926246" y="1169581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Search for SM H</a:t>
            </a:r>
            <a:r>
              <a:rPr lang="en-US" u="none" dirty="0">
                <a:latin typeface="+mn-lt"/>
                <a:sym typeface="Wingdings" pitchFamily="2" charset="2"/>
              </a:rPr>
              <a:t></a:t>
            </a:r>
            <a:r>
              <a:rPr lang="el-GR" u="none" dirty="0" err="1">
                <a:latin typeface="+mn-lt"/>
              </a:rPr>
              <a:t>μμ</a:t>
            </a:r>
            <a:endParaRPr lang="en-US" u="none" dirty="0">
              <a:latin typeface="+mn-lt"/>
            </a:endParaRPr>
          </a:p>
          <a:p>
            <a:endParaRPr lang="en-US" sz="3200" u="none" dirty="0"/>
          </a:p>
        </p:txBody>
      </p:sp>
    </p:spTree>
    <p:extLst>
      <p:ext uri="{BB962C8B-B14F-4D97-AF65-F5344CB8AC3E}">
        <p14:creationId xmlns:p14="http://schemas.microsoft.com/office/powerpoint/2010/main" val="343102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1EA8-8577-B1ED-7524-4861FE5D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Long Time Ago…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6930C-3C6E-9994-55CA-29B00D2CE5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09C65B-4BB0-4EC0-DB2E-82AD88D656EE}"/>
              </a:ext>
            </a:extLst>
          </p:cNvPr>
          <p:cNvSpPr txBox="1">
            <a:spLocks/>
          </p:cNvSpPr>
          <p:nvPr/>
        </p:nvSpPr>
        <p:spPr>
          <a:xfrm>
            <a:off x="967477" y="900421"/>
            <a:ext cx="4660073" cy="371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Our Chinese ancestors: Fire, Water, Wood, Metal and Earth are the Five Elements (referred as “</a:t>
            </a:r>
            <a:r>
              <a:rPr lang="en-US" dirty="0" err="1">
                <a:latin typeface="+mn-lt"/>
              </a:rPr>
              <a:t>Wuxing</a:t>
            </a:r>
            <a:r>
              <a:rPr lang="en-US" dirty="0">
                <a:latin typeface="+mn-lt"/>
              </a:rPr>
              <a:t>”)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Greek philosophers: everything is composed of “uncuttable” elementary particles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After going through a long Dark Ages, then followed by the Renaissance and Scientific Revolution…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5E4DD2-3BE4-9A2D-CA2D-3CD003837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58" y="766029"/>
            <a:ext cx="1255653" cy="125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mocritus / pupil of Leucippus (Floruit 460 BCE) &amp; Leucippus of Miletus  (if he really existed; fl. 500… | History of philosophy, Leucippus and  democritus, History">
            <a:extLst>
              <a:ext uri="{FF2B5EF4-FFF2-40B4-BE49-F238E27FC236}">
                <a16:creationId xmlns:a16="http://schemas.microsoft.com/office/drawing/2014/main" id="{54E1391D-9807-0B6D-788A-5975B1F0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87" y="2118060"/>
            <a:ext cx="1804019" cy="113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11A0E6A-44E1-0C1B-BFA4-259D9ADB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86" y="3540088"/>
            <a:ext cx="1804019" cy="9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97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C4CE1-D4EB-4308-E0F5-CE2E449C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Learned about the Higgs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2EAE3-2415-925D-D272-97C5E898B3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7C83F-EBC9-FEC2-2937-A973E884B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48" y="2767485"/>
            <a:ext cx="1804851" cy="2106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A1DA07-FEA1-E50A-98B2-7763F4984760}"/>
              </a:ext>
            </a:extLst>
          </p:cNvPr>
          <p:cNvSpPr txBox="1"/>
          <p:nvPr/>
        </p:nvSpPr>
        <p:spPr>
          <a:xfrm>
            <a:off x="2157773" y="3354758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WW</a:t>
            </a:r>
            <a:endParaRPr lang="en-US" sz="105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A60D40-FA94-FACA-45C8-0D57D1F38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79" y="2882920"/>
            <a:ext cx="2076551" cy="1961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516F02-4FE0-4C99-5F8E-37E2ACD1E8E3}"/>
              </a:ext>
            </a:extLst>
          </p:cNvPr>
          <p:cNvSpPr txBox="1"/>
          <p:nvPr/>
        </p:nvSpPr>
        <p:spPr>
          <a:xfrm>
            <a:off x="6556658" y="3505078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𝜏𝜏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0FF70-B06E-BB2C-6299-F0C320D6B848}"/>
              </a:ext>
            </a:extLst>
          </p:cNvPr>
          <p:cNvSpPr txBox="1"/>
          <p:nvPr/>
        </p:nvSpPr>
        <p:spPr>
          <a:xfrm>
            <a:off x="3067345" y="3599406"/>
            <a:ext cx="2880890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One of the next big milestones: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Higgs couplings to the 2</a:t>
            </a:r>
            <a:r>
              <a:rPr lang="en-US" b="1" baseline="30000" dirty="0">
                <a:solidFill>
                  <a:srgbClr val="FF0000"/>
                </a:solidFill>
              </a:rPr>
              <a:t>nd </a:t>
            </a:r>
            <a:r>
              <a:rPr lang="en-US" b="1" dirty="0">
                <a:solidFill>
                  <a:srgbClr val="FF0000"/>
                </a:solidFill>
              </a:rPr>
              <a:t>generation fermions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F0270-D7EF-DBFA-31EA-29075FF87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504" y="1217302"/>
            <a:ext cx="2486720" cy="145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AB1454-CFF0-84F4-D2B1-90A4F17B5F92}"/>
              </a:ext>
            </a:extLst>
          </p:cNvPr>
          <p:cNvSpPr txBox="1"/>
          <p:nvPr/>
        </p:nvSpPr>
        <p:spPr>
          <a:xfrm>
            <a:off x="4795990" y="1699232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rgbClr val="FF0000"/>
                </a:solidFill>
              </a:rPr>
              <a:t>ttH</a:t>
            </a:r>
            <a:r>
              <a:rPr lang="en-US" sz="1050" b="1" dirty="0">
                <a:solidFill>
                  <a:srgbClr val="FF0000"/>
                </a:solidFill>
              </a:rPr>
              <a:t> 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1050" b="1" dirty="0" err="1">
                <a:solidFill>
                  <a:srgbClr val="FF0000"/>
                </a:solidFill>
                <a:sym typeface="Wingdings"/>
              </a:rPr>
              <a:t>Hγγ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)</a:t>
            </a:r>
            <a:endParaRPr lang="en-US" sz="105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654CF-F010-AB05-E4A7-B822709A3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029" y="944029"/>
            <a:ext cx="1936877" cy="18234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149C2D-154A-A2C5-DBF2-CD672735742B}"/>
              </a:ext>
            </a:extLst>
          </p:cNvPr>
          <p:cNvSpPr txBox="1"/>
          <p:nvPr/>
        </p:nvSpPr>
        <p:spPr>
          <a:xfrm>
            <a:off x="1864832" y="1424597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ZZ4l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1C88EA-F169-C4D7-5CC2-8F87561B41BF}"/>
              </a:ext>
            </a:extLst>
          </p:cNvPr>
          <p:cNvSpPr/>
          <p:nvPr/>
        </p:nvSpPr>
        <p:spPr>
          <a:xfrm>
            <a:off x="1137184" y="2490135"/>
            <a:ext cx="2238854" cy="58507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Higgs coupling to gauge bosons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CD9E92-3754-E727-2D3D-75989C165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523" y="940058"/>
            <a:ext cx="1957207" cy="19057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C2B3-0488-56C6-8A92-8A39E9D2F8F5}"/>
              </a:ext>
            </a:extLst>
          </p:cNvPr>
          <p:cNvSpPr txBox="1"/>
          <p:nvPr/>
        </p:nvSpPr>
        <p:spPr>
          <a:xfrm>
            <a:off x="7017127" y="1593464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rgbClr val="FF0000"/>
                </a:solidFill>
              </a:rPr>
              <a:t>H</a:t>
            </a:r>
            <a:r>
              <a:rPr lang="en-US" sz="1050" b="1" dirty="0" err="1">
                <a:solidFill>
                  <a:srgbClr val="FF0000"/>
                </a:solidFill>
                <a:sym typeface="Wingdings"/>
              </a:rPr>
              <a:t>bb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06D062-77F0-DCE9-E178-4F53E626362D}"/>
              </a:ext>
            </a:extLst>
          </p:cNvPr>
          <p:cNvSpPr/>
          <p:nvPr/>
        </p:nvSpPr>
        <p:spPr>
          <a:xfrm>
            <a:off x="4913702" y="2421430"/>
            <a:ext cx="2819645" cy="576974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Higgs couplings to the 3</a:t>
            </a:r>
            <a:r>
              <a:rPr lang="en-US" sz="1200" b="1" baseline="30000" dirty="0">
                <a:solidFill>
                  <a:srgbClr val="0070C0"/>
                </a:solidFill>
              </a:rPr>
              <a:t>rd</a:t>
            </a:r>
            <a:r>
              <a:rPr lang="en-US" sz="1200" b="1" dirty="0">
                <a:solidFill>
                  <a:srgbClr val="0070C0"/>
                </a:solidFill>
              </a:rPr>
              <a:t>  generation fermions</a:t>
            </a:r>
          </a:p>
        </p:txBody>
      </p:sp>
    </p:spTree>
    <p:extLst>
      <p:ext uri="{BB962C8B-B14F-4D97-AF65-F5344CB8AC3E}">
        <p14:creationId xmlns:p14="http://schemas.microsoft.com/office/powerpoint/2010/main" val="1072637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923B-25FC-ED00-6DD8-2652F692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5597"/>
            <a:ext cx="8520600" cy="707400"/>
          </a:xfrm>
        </p:spPr>
        <p:txBody>
          <a:bodyPr/>
          <a:lstStyle/>
          <a:p>
            <a:r>
              <a:rPr lang="en-US" dirty="0"/>
              <a:t>Physics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1B245-E378-BF2D-27C5-85E9BC49F5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46BC49-F2E2-89B1-567A-87E9898D0438}"/>
              </a:ext>
            </a:extLst>
          </p:cNvPr>
          <p:cNvSpPr txBox="1">
            <a:spLocks/>
          </p:cNvSpPr>
          <p:nvPr/>
        </p:nvSpPr>
        <p:spPr>
          <a:xfrm>
            <a:off x="926180" y="679017"/>
            <a:ext cx="7525012" cy="381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H</a:t>
            </a:r>
            <a:r>
              <a:rPr lang="en-US" dirty="0" err="1">
                <a:latin typeface="+mn-lt"/>
                <a:sym typeface="Wingdings"/>
              </a:rPr>
              <a:t>μμ</a:t>
            </a:r>
            <a:r>
              <a:rPr lang="en-US" dirty="0">
                <a:latin typeface="+mn-lt"/>
                <a:sym typeface="Wingdings"/>
              </a:rPr>
              <a:t>: most promising channel to explore Yukawa coupling to the 2</a:t>
            </a:r>
            <a:r>
              <a:rPr lang="en-US" baseline="30000" dirty="0">
                <a:latin typeface="+mn-lt"/>
                <a:sym typeface="Wingdings"/>
              </a:rPr>
              <a:t>nd</a:t>
            </a:r>
            <a:r>
              <a:rPr lang="en-US" dirty="0">
                <a:latin typeface="+mn-lt"/>
                <a:sym typeface="Wingdings"/>
              </a:rPr>
              <a:t> generation fermions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30302"/>
                </a:solidFill>
                <a:latin typeface="+mn-lt"/>
                <a:sym typeface="Wingdings"/>
              </a:rPr>
              <a:t>H</a:t>
            </a:r>
            <a:r>
              <a:rPr lang="en-US" sz="1600" dirty="0" err="1">
                <a:solidFill>
                  <a:srgbClr val="030302"/>
                </a:solidFill>
                <a:latin typeface="+mn-lt"/>
                <a:sym typeface="Wingdings" pitchFamily="2" charset="2"/>
              </a:rPr>
              <a:t></a:t>
            </a:r>
            <a:r>
              <a:rPr lang="en-US" sz="1600" dirty="0" err="1">
                <a:solidFill>
                  <a:srgbClr val="030302"/>
                </a:solidFill>
                <a:latin typeface="+mn-lt"/>
                <a:sym typeface="Wingdings"/>
              </a:rPr>
              <a:t>cc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/>
              </a:rPr>
              <a:t> not very sensible under the current luminosity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/>
              </a:rPr>
              <a:t>Major challenge for </a:t>
            </a:r>
            <a:r>
              <a:rPr lang="en-US" dirty="0" err="1">
                <a:latin typeface="+mn-lt"/>
              </a:rPr>
              <a:t>H</a:t>
            </a:r>
            <a:r>
              <a:rPr lang="en-US" dirty="0" err="1">
                <a:latin typeface="+mn-lt"/>
                <a:sym typeface="Wingdings"/>
              </a:rPr>
              <a:t>μμ</a:t>
            </a:r>
            <a:r>
              <a:rPr lang="en-US" dirty="0">
                <a:latin typeface="+mn-lt"/>
                <a:sym typeface="Wingdings"/>
              </a:rPr>
              <a:t>: low branching ratio and large irreducible background from </a:t>
            </a:r>
            <a:r>
              <a:rPr lang="en-US" dirty="0" err="1">
                <a:latin typeface="+mn-lt"/>
                <a:sym typeface="Wingdings"/>
              </a:rPr>
              <a:t>Drell</a:t>
            </a:r>
            <a:r>
              <a:rPr lang="en-US" dirty="0">
                <a:latin typeface="+mn-lt"/>
                <a:sym typeface="Wingdings"/>
              </a:rPr>
              <a:t>-Yan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6596B4-A74D-189A-B1B9-AC671F39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01" y="2574584"/>
            <a:ext cx="2753915" cy="22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8BCAB6-3D3E-BC0A-BDDC-8075478E702C}"/>
              </a:ext>
            </a:extLst>
          </p:cNvPr>
          <p:cNvSpPr txBox="1"/>
          <p:nvPr/>
        </p:nvSpPr>
        <p:spPr>
          <a:xfrm>
            <a:off x="6779419" y="3569657"/>
            <a:ext cx="1414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S/B: ~0.1%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CEB609-6083-3FF6-8107-23932C9DF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060" y="2585803"/>
            <a:ext cx="2407610" cy="227910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4ED847-1DF7-420D-55F9-38C5C27EEA33}"/>
              </a:ext>
            </a:extLst>
          </p:cNvPr>
          <p:cNvCxnSpPr>
            <a:cxnSpLocks/>
          </p:cNvCxnSpPr>
          <p:nvPr/>
        </p:nvCxnSpPr>
        <p:spPr>
          <a:xfrm flipV="1">
            <a:off x="3230981" y="2909678"/>
            <a:ext cx="0" cy="170854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17EF12F-93F3-EC67-4210-8DEE052C0216}"/>
              </a:ext>
            </a:extLst>
          </p:cNvPr>
          <p:cNvSpPr txBox="1"/>
          <p:nvPr/>
        </p:nvSpPr>
        <p:spPr>
          <a:xfrm>
            <a:off x="3209879" y="4075116"/>
            <a:ext cx="1071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2.17×10</a:t>
            </a:r>
            <a:r>
              <a:rPr lang="en-US" sz="1600" baseline="30000" dirty="0">
                <a:solidFill>
                  <a:srgbClr val="FF0000"/>
                </a:solidFill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2923039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2187-366A-4710-3CE6-45284236F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Overview of Analysis Strategy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DB9D5-79E0-4C12-A3F3-03CDE65B9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C2D1C-5D95-0955-DA68-0086D1C7C37D}"/>
              </a:ext>
            </a:extLst>
          </p:cNvPr>
          <p:cNvSpPr txBox="1">
            <a:spLocks/>
          </p:cNvSpPr>
          <p:nvPr/>
        </p:nvSpPr>
        <p:spPr>
          <a:xfrm>
            <a:off x="801923" y="1070732"/>
            <a:ext cx="7540153" cy="295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Sig. signatures: two isolated muons with opposite charge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BDT-based categorization to enhance signal sensitivity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Driven by the different Higgs boson production modes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Data driven approach used for bkg. estimation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Sig.+</a:t>
            </a:r>
            <a:r>
              <a:rPr lang="en-US" sz="2000" dirty="0" err="1">
                <a:latin typeface="+mn-lt"/>
              </a:rPr>
              <a:t>Bkg</a:t>
            </a:r>
            <a:r>
              <a:rPr lang="en-US" sz="2000" dirty="0">
                <a:latin typeface="+mn-lt"/>
              </a:rPr>
              <a:t>. PDF used to fit the observed </a:t>
            </a:r>
            <a:r>
              <a:rPr lang="en-US" sz="2000" dirty="0" err="1">
                <a:latin typeface="+mn-lt"/>
              </a:rPr>
              <a:t>m</a:t>
            </a:r>
            <a:r>
              <a:rPr lang="en-US" sz="2000" baseline="-25000" dirty="0" err="1">
                <a:latin typeface="+mn-lt"/>
              </a:rPr>
              <a:t>μμ</a:t>
            </a:r>
            <a:r>
              <a:rPr lang="en-US" sz="2000" dirty="0">
                <a:latin typeface="+mn-lt"/>
              </a:rPr>
              <a:t> spectra simultaneously in all the categories to extract the signal</a:t>
            </a:r>
            <a:endParaRPr lang="en-US" sz="2000" baseline="-25000" dirty="0">
              <a:latin typeface="+mn-lt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Sig. and bkg. modeled by analytic functions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71369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52A5A-B4A3-24F8-F429-577A8F0F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Selection for </a:t>
            </a: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81A49-65FC-5189-AB7B-05D914ECC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C41CD-26A1-CCE8-3F4B-A3ED2552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75" y="1355119"/>
            <a:ext cx="6643253" cy="239039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35A3FC-65AC-D57D-C28D-6AA658DFED8C}"/>
              </a:ext>
            </a:extLst>
          </p:cNvPr>
          <p:cNvCxnSpPr>
            <a:cxnSpLocks/>
          </p:cNvCxnSpPr>
          <p:nvPr/>
        </p:nvCxnSpPr>
        <p:spPr>
          <a:xfrm>
            <a:off x="1252239" y="3016366"/>
            <a:ext cx="0" cy="69635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6AA1-250D-B2FC-CD3F-ABFCE4FD01A7}"/>
              </a:ext>
            </a:extLst>
          </p:cNvPr>
          <p:cNvSpPr txBox="1">
            <a:spLocks/>
          </p:cNvSpPr>
          <p:nvPr/>
        </p:nvSpPr>
        <p:spPr>
          <a:xfrm>
            <a:off x="1050192" y="811103"/>
            <a:ext cx="7328263" cy="108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Single muon trigger with </a:t>
            </a: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 threshold of 26 or 50 GeV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8A73C-1825-E7D8-7015-E7BFF8860B1A}"/>
              </a:ext>
            </a:extLst>
          </p:cNvPr>
          <p:cNvSpPr txBox="1"/>
          <p:nvPr/>
        </p:nvSpPr>
        <p:spPr>
          <a:xfrm>
            <a:off x="1156373" y="3911941"/>
            <a:ext cx="722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Selected events sorted into 20 categories in total, which are mutually exclusive and in the order of </a:t>
            </a:r>
            <a:r>
              <a:rPr lang="en-US" sz="1800" dirty="0" err="1">
                <a:solidFill>
                  <a:srgbClr val="0070C0"/>
                </a:solidFill>
              </a:rPr>
              <a:t>ttH</a:t>
            </a:r>
            <a:r>
              <a:rPr lang="en-US" sz="1800" dirty="0">
                <a:solidFill>
                  <a:srgbClr val="0070C0"/>
                </a:solidFill>
              </a:rPr>
              <a:t>(1) 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VH(3)VBF(4)</a:t>
            </a:r>
            <a:r>
              <a:rPr lang="en-US" sz="1800" dirty="0" err="1">
                <a:solidFill>
                  <a:srgbClr val="0070C0"/>
                </a:solidFill>
                <a:sym typeface="Wingdings" pitchFamily="2" charset="2"/>
              </a:rPr>
              <a:t>ggF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(12)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7737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2000-8E21-0E8F-C9EC-A6225D7EE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ttH</a:t>
            </a:r>
            <a:r>
              <a:rPr lang="en-US" dirty="0"/>
              <a:t>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2BA9B-2686-0CBB-675C-1EEB67C0C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D45C11-7673-7804-E874-94C4BAF079F8}"/>
              </a:ext>
            </a:extLst>
          </p:cNvPr>
          <p:cNvSpPr txBox="1">
            <a:spLocks/>
          </p:cNvSpPr>
          <p:nvPr/>
        </p:nvSpPr>
        <p:spPr>
          <a:xfrm>
            <a:off x="612339" y="1033175"/>
            <a:ext cx="4961744" cy="345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Target semi/dileptonic decays of top pair</a:t>
            </a:r>
            <a:endParaRPr lang="en-US" i="1" dirty="0">
              <a:latin typeface="+mn-lt"/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≥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1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extra e/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μ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and 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≥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1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b-tagged jet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Two highest-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muons with opposite charge as the Higgs candidate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BDT trained to distinguish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sig. from all </a:t>
            </a:r>
            <a:r>
              <a:rPr lang="en-US" dirty="0" err="1">
                <a:latin typeface="+mn-lt"/>
              </a:rPr>
              <a:t>bkgs</a:t>
            </a:r>
            <a:r>
              <a:rPr lang="en-US" dirty="0">
                <a:latin typeface="+mn-lt"/>
              </a:rPr>
              <a:t>. (ttbar, </a:t>
            </a:r>
            <a:r>
              <a:rPr lang="en-US" dirty="0" err="1">
                <a:latin typeface="+mn-lt"/>
              </a:rPr>
              <a:t>ttZ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diboson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etc</a:t>
            </a:r>
            <a:r>
              <a:rPr lang="en-US" dirty="0">
                <a:latin typeface="+mn-lt"/>
              </a:rPr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Training variables: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of e/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μ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, invariant masses of leptons/tops, as well as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N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jet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and N</a:t>
            </a:r>
            <a:r>
              <a:rPr lang="en-US" sz="1600" baseline="-25000" dirty="0">
                <a:solidFill>
                  <a:srgbClr val="030302"/>
                </a:solidFill>
                <a:latin typeface="+mn-lt"/>
              </a:rPr>
              <a:t>b-jet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, and H</a:t>
            </a:r>
            <a:r>
              <a:rPr lang="en-US" sz="1600" baseline="-25000" dirty="0">
                <a:solidFill>
                  <a:srgbClr val="030302"/>
                </a:solidFill>
                <a:latin typeface="+mn-lt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2DB3B-E03B-36F2-2BC9-360859CF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568" y="865529"/>
            <a:ext cx="2611919" cy="1926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9A7504-97B1-121E-D60F-3CACCC867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065" y="2903236"/>
            <a:ext cx="2692422" cy="2028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AF640-7CFB-78F3-FE56-4A70A57E4AFC}"/>
              </a:ext>
            </a:extLst>
          </p:cNvPr>
          <p:cNvSpPr txBox="1"/>
          <p:nvPr/>
        </p:nvSpPr>
        <p:spPr>
          <a:xfrm>
            <a:off x="6797489" y="1422717"/>
            <a:ext cx="44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US" sz="1400" baseline="-25000" dirty="0">
                <a:solidFill>
                  <a:srgbClr val="FF0000"/>
                </a:solidFill>
                <a:latin typeface="+mn-lt"/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06B2E-5959-F3A6-C311-7541019D8739}"/>
              </a:ext>
            </a:extLst>
          </p:cNvPr>
          <p:cNvSpPr txBox="1"/>
          <p:nvPr/>
        </p:nvSpPr>
        <p:spPr>
          <a:xfrm>
            <a:off x="7322028" y="3609539"/>
            <a:ext cx="44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sz="1400" baseline="-25000" dirty="0" err="1">
                <a:solidFill>
                  <a:srgbClr val="FF0000"/>
                </a:solidFill>
                <a:latin typeface="+mn-lt"/>
              </a:rPr>
              <a:t>jet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21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5827-88BC-D051-13DF-08F027AD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AA501-B73B-F56B-79FF-379D838785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5C90E44-BBD9-72CB-2A52-91CB8AC4C6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628" y="1019918"/>
                <a:ext cx="8300672" cy="3840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Target WH/ZH in leptonic decays: 1/2 additional leptons except muon pair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Two BDTs trained for WH and ZH using invariant mass and angular variables of lepton systems </a:t>
                </a: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as well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  <m:r>
                      <a:rPr lang="en-US" i="1">
                        <a:solidFill>
                          <a:srgbClr val="03030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and </a:t>
                </a:r>
                <a:r>
                  <a:rPr lang="en-US" dirty="0" err="1">
                    <a:solidFill>
                      <a:srgbClr val="030302"/>
                    </a:solidFill>
                    <a:latin typeface="+mn-lt"/>
                  </a:rPr>
                  <a:t>N</a:t>
                </a:r>
                <a:r>
                  <a:rPr lang="en-US" baseline="-25000" dirty="0" err="1">
                    <a:solidFill>
                      <a:srgbClr val="030302"/>
                    </a:solidFill>
                    <a:latin typeface="+mn-lt"/>
                  </a:rPr>
                  <a:t>jet</a:t>
                </a:r>
                <a:endParaRPr lang="en-US" baseline="-25000" dirty="0">
                  <a:latin typeface="+mn-lt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5C90E44-BBD9-72CB-2A52-91CB8AC4C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8" y="1019918"/>
                <a:ext cx="8300672" cy="3840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86DDD02C-154E-5544-82C1-45DD492A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80" y="2306506"/>
            <a:ext cx="2493071" cy="240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50300EF-3443-98EF-ACAE-A4A0ADEF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33" y="2306506"/>
            <a:ext cx="2588347" cy="24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707F8-1F7D-1F03-1961-6C5620303F95}"/>
              </a:ext>
            </a:extLst>
          </p:cNvPr>
          <p:cNvSpPr txBox="1"/>
          <p:nvPr/>
        </p:nvSpPr>
        <p:spPr>
          <a:xfrm>
            <a:off x="2297209" y="3043763"/>
            <a:ext cx="1843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 Cate. for WH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5B26A-033B-DBA6-3ED5-D67863A62463}"/>
              </a:ext>
            </a:extLst>
          </p:cNvPr>
          <p:cNvSpPr txBox="1"/>
          <p:nvPr/>
        </p:nvSpPr>
        <p:spPr>
          <a:xfrm>
            <a:off x="5604737" y="3982439"/>
            <a:ext cx="1677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1 Cate. for ZH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0BDB88-0758-DE46-213C-6582132680B2}"/>
              </a:ext>
            </a:extLst>
          </p:cNvPr>
          <p:cNvCxnSpPr/>
          <p:nvPr/>
        </p:nvCxnSpPr>
        <p:spPr>
          <a:xfrm>
            <a:off x="5446923" y="3847077"/>
            <a:ext cx="76701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3D1814-E4C9-52A6-5BA5-AF08CE4486E0}"/>
              </a:ext>
            </a:extLst>
          </p:cNvPr>
          <p:cNvCxnSpPr/>
          <p:nvPr/>
        </p:nvCxnSpPr>
        <p:spPr>
          <a:xfrm>
            <a:off x="2557928" y="3832790"/>
            <a:ext cx="76701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67BCE3-61F0-D37D-6060-BF470D3A5D18}"/>
              </a:ext>
            </a:extLst>
          </p:cNvPr>
          <p:cNvCxnSpPr>
            <a:cxnSpLocks/>
          </p:cNvCxnSpPr>
          <p:nvPr/>
        </p:nvCxnSpPr>
        <p:spPr>
          <a:xfrm>
            <a:off x="3837124" y="3847077"/>
            <a:ext cx="489227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93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AB10-154C-E042-25F6-2623EC55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6599"/>
            <a:ext cx="8520600" cy="707400"/>
          </a:xfrm>
        </p:spPr>
        <p:txBody>
          <a:bodyPr/>
          <a:lstStyle/>
          <a:p>
            <a:r>
              <a:rPr lang="en-US" dirty="0"/>
              <a:t>VBF/</a:t>
            </a:r>
            <a:r>
              <a:rPr lang="en-US" dirty="0" err="1"/>
              <a:t>ggF</a:t>
            </a:r>
            <a:r>
              <a:rPr lang="en-US" dirty="0"/>
              <a:t> Categorization 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C42BB-166B-E2AF-59EC-951DB29599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F7747A-EB8E-F090-B82E-DBF33DF0035F}"/>
              </a:ext>
            </a:extLst>
          </p:cNvPr>
          <p:cNvSpPr/>
          <p:nvPr/>
        </p:nvSpPr>
        <p:spPr>
          <a:xfrm>
            <a:off x="3210792" y="919002"/>
            <a:ext cx="2569044" cy="46972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failing </a:t>
            </a:r>
            <a:r>
              <a:rPr lang="en-US" dirty="0" err="1"/>
              <a:t>ttH</a:t>
            </a:r>
            <a:r>
              <a:rPr lang="en-US" dirty="0"/>
              <a:t>/VH selection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07B49E-7FE8-2199-834C-DD5D34EB30A8}"/>
              </a:ext>
            </a:extLst>
          </p:cNvPr>
          <p:cNvSpPr/>
          <p:nvPr/>
        </p:nvSpPr>
        <p:spPr>
          <a:xfrm>
            <a:off x="2050388" y="1714194"/>
            <a:ext cx="1231797" cy="35574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≥</a:t>
            </a:r>
            <a:r>
              <a:rPr lang="en-US" dirty="0"/>
              <a:t>2-jet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5EF4CB-96C1-DAF0-BB63-A70574242A91}"/>
              </a:ext>
            </a:extLst>
          </p:cNvPr>
          <p:cNvSpPr/>
          <p:nvPr/>
        </p:nvSpPr>
        <p:spPr>
          <a:xfrm>
            <a:off x="4645524" y="1729184"/>
            <a:ext cx="1231797" cy="35574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1-jet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3C2295A-DFE4-3D06-379C-9CDAE015AD74}"/>
              </a:ext>
            </a:extLst>
          </p:cNvPr>
          <p:cNvSpPr/>
          <p:nvPr/>
        </p:nvSpPr>
        <p:spPr>
          <a:xfrm>
            <a:off x="7240660" y="1704132"/>
            <a:ext cx="1231797" cy="35574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0-jet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64BC3B1-B736-E6C0-4D72-EE7E671F5D0C}"/>
              </a:ext>
            </a:extLst>
          </p:cNvPr>
          <p:cNvSpPr/>
          <p:nvPr/>
        </p:nvSpPr>
        <p:spPr>
          <a:xfrm>
            <a:off x="35351" y="2224453"/>
            <a:ext cx="1806761" cy="5495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a VBF BDT (VBF sig. vs bkg.)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2E2588-B80F-1E4B-146C-685DE47C1B38}"/>
              </a:ext>
            </a:extLst>
          </p:cNvPr>
          <p:cNvSpPr/>
          <p:nvPr/>
        </p:nvSpPr>
        <p:spPr>
          <a:xfrm>
            <a:off x="4339216" y="2586548"/>
            <a:ext cx="2205080" cy="5495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a </a:t>
            </a:r>
            <a:r>
              <a:rPr lang="en-US" dirty="0" err="1"/>
              <a:t>ggF</a:t>
            </a:r>
            <a:r>
              <a:rPr lang="en-US" dirty="0"/>
              <a:t> 1-jet BDT (</a:t>
            </a:r>
            <a:r>
              <a:rPr lang="en-US" dirty="0" err="1"/>
              <a:t>ggF+VBF</a:t>
            </a:r>
            <a:r>
              <a:rPr lang="en-US" dirty="0"/>
              <a:t> sig. vs bkg.)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5274865-1AD7-0240-E8F6-331C26624AD2}"/>
              </a:ext>
            </a:extLst>
          </p:cNvPr>
          <p:cNvSpPr/>
          <p:nvPr/>
        </p:nvSpPr>
        <p:spPr>
          <a:xfrm>
            <a:off x="6816732" y="2592303"/>
            <a:ext cx="2205080" cy="5495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a </a:t>
            </a:r>
            <a:r>
              <a:rPr lang="en-US" dirty="0" err="1"/>
              <a:t>ggF</a:t>
            </a:r>
            <a:r>
              <a:rPr lang="en-US" dirty="0"/>
              <a:t> 0-jet BDT (</a:t>
            </a:r>
            <a:r>
              <a:rPr lang="en-US" dirty="0" err="1"/>
              <a:t>ggF+VBF</a:t>
            </a:r>
            <a:r>
              <a:rPr lang="en-US" dirty="0"/>
              <a:t> sig. vs bkg.)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01B88F1-20F5-0174-872F-C42006E6C640}"/>
              </a:ext>
            </a:extLst>
          </p:cNvPr>
          <p:cNvSpPr/>
          <p:nvPr/>
        </p:nvSpPr>
        <p:spPr>
          <a:xfrm>
            <a:off x="128226" y="3699639"/>
            <a:ext cx="1621009" cy="4175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dirty="0"/>
              <a:t>VBF categories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2987BD5-1C17-874D-58B6-709FD7BC5CBF}"/>
              </a:ext>
            </a:extLst>
          </p:cNvPr>
          <p:cNvSpPr/>
          <p:nvPr/>
        </p:nvSpPr>
        <p:spPr>
          <a:xfrm>
            <a:off x="1988124" y="2643829"/>
            <a:ext cx="2205080" cy="5495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a </a:t>
            </a:r>
            <a:r>
              <a:rPr lang="en-US" dirty="0" err="1"/>
              <a:t>ggF</a:t>
            </a:r>
            <a:r>
              <a:rPr lang="en-US" dirty="0"/>
              <a:t> 2-jet BDT (</a:t>
            </a:r>
            <a:r>
              <a:rPr lang="en-US" dirty="0" err="1"/>
              <a:t>ggF+VBF</a:t>
            </a:r>
            <a:r>
              <a:rPr lang="en-US" dirty="0"/>
              <a:t> sig. vs bkg.)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9AA418-D4F3-F265-A158-31D970852277}"/>
              </a:ext>
            </a:extLst>
          </p:cNvPr>
          <p:cNvCxnSpPr>
            <a:cxnSpLocks/>
          </p:cNvCxnSpPr>
          <p:nvPr/>
        </p:nvCxnSpPr>
        <p:spPr>
          <a:xfrm>
            <a:off x="689767" y="2774007"/>
            <a:ext cx="0" cy="910332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DCBDAC-04C2-B6BB-7975-7226BD98762C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689767" y="2918606"/>
            <a:ext cx="12983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EE0395-5072-7CFF-79DD-4DEC7AB82B01}"/>
              </a:ext>
            </a:extLst>
          </p:cNvPr>
          <p:cNvCxnSpPr>
            <a:cxnSpLocks/>
          </p:cNvCxnSpPr>
          <p:nvPr/>
        </p:nvCxnSpPr>
        <p:spPr>
          <a:xfrm flipH="1">
            <a:off x="2840210" y="1399119"/>
            <a:ext cx="573275" cy="30548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E7C199-4F5C-7C02-AF09-EEB8BE698503}"/>
              </a:ext>
            </a:extLst>
          </p:cNvPr>
          <p:cNvCxnSpPr>
            <a:cxnSpLocks/>
          </p:cNvCxnSpPr>
          <p:nvPr/>
        </p:nvCxnSpPr>
        <p:spPr>
          <a:xfrm flipH="1">
            <a:off x="1842112" y="2079854"/>
            <a:ext cx="635539" cy="380458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5EC918-EEA5-16E4-7F9F-4915A9DCE293}"/>
              </a:ext>
            </a:extLst>
          </p:cNvPr>
          <p:cNvCxnSpPr>
            <a:cxnSpLocks/>
          </p:cNvCxnSpPr>
          <p:nvPr/>
        </p:nvCxnSpPr>
        <p:spPr>
          <a:xfrm>
            <a:off x="4736926" y="1388728"/>
            <a:ext cx="636740" cy="30548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E277F6-DE67-5A70-76C0-EB238D81A39A}"/>
              </a:ext>
            </a:extLst>
          </p:cNvPr>
          <p:cNvCxnSpPr>
            <a:cxnSpLocks/>
          </p:cNvCxnSpPr>
          <p:nvPr/>
        </p:nvCxnSpPr>
        <p:spPr>
          <a:xfrm>
            <a:off x="5813249" y="1303883"/>
            <a:ext cx="1437802" cy="39033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F45909A-B7DC-246D-EDEF-4323D8A42D41}"/>
              </a:ext>
            </a:extLst>
          </p:cNvPr>
          <p:cNvCxnSpPr>
            <a:cxnSpLocks/>
          </p:cNvCxnSpPr>
          <p:nvPr/>
        </p:nvCxnSpPr>
        <p:spPr>
          <a:xfrm>
            <a:off x="5399208" y="2107375"/>
            <a:ext cx="0" cy="46437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C2C8A33-5B28-B7B5-B8AC-8BA877E6D7BE}"/>
              </a:ext>
            </a:extLst>
          </p:cNvPr>
          <p:cNvSpPr/>
          <p:nvPr/>
        </p:nvSpPr>
        <p:spPr>
          <a:xfrm>
            <a:off x="2050388" y="3684339"/>
            <a:ext cx="1957982" cy="4175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 err="1"/>
              <a:t>ggF</a:t>
            </a:r>
            <a:r>
              <a:rPr lang="en-US" dirty="0"/>
              <a:t> 2-jet categories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FD1FE46-8491-3AFE-FD19-D9FBDE01D722}"/>
              </a:ext>
            </a:extLst>
          </p:cNvPr>
          <p:cNvSpPr/>
          <p:nvPr/>
        </p:nvSpPr>
        <p:spPr>
          <a:xfrm>
            <a:off x="4495314" y="3669039"/>
            <a:ext cx="1957982" cy="4175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 err="1"/>
              <a:t>ggF</a:t>
            </a:r>
            <a:r>
              <a:rPr lang="en-US" dirty="0"/>
              <a:t> 1-jet categories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F7ED28A-96FC-CBA4-8F57-074138EDD8FE}"/>
              </a:ext>
            </a:extLst>
          </p:cNvPr>
          <p:cNvSpPr/>
          <p:nvPr/>
        </p:nvSpPr>
        <p:spPr>
          <a:xfrm>
            <a:off x="6968031" y="3654470"/>
            <a:ext cx="1957982" cy="41755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 err="1"/>
              <a:t>ggF</a:t>
            </a:r>
            <a:r>
              <a:rPr lang="en-US" dirty="0"/>
              <a:t> 0-jet categories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4351904-40B5-C0C0-DE52-27E892DE0851}"/>
              </a:ext>
            </a:extLst>
          </p:cNvPr>
          <p:cNvCxnSpPr>
            <a:cxnSpLocks/>
          </p:cNvCxnSpPr>
          <p:nvPr/>
        </p:nvCxnSpPr>
        <p:spPr>
          <a:xfrm>
            <a:off x="7919272" y="2084931"/>
            <a:ext cx="0" cy="50161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A4AE206-985D-190F-30BC-1F3C42EBAC75}"/>
              </a:ext>
            </a:extLst>
          </p:cNvPr>
          <p:cNvCxnSpPr>
            <a:cxnSpLocks/>
          </p:cNvCxnSpPr>
          <p:nvPr/>
        </p:nvCxnSpPr>
        <p:spPr>
          <a:xfrm>
            <a:off x="3029379" y="3204664"/>
            <a:ext cx="0" cy="46437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762D891-DA7F-728D-E71A-0E7C49C25D01}"/>
              </a:ext>
            </a:extLst>
          </p:cNvPr>
          <p:cNvCxnSpPr>
            <a:cxnSpLocks/>
          </p:cNvCxnSpPr>
          <p:nvPr/>
        </p:nvCxnSpPr>
        <p:spPr>
          <a:xfrm>
            <a:off x="5386623" y="3190095"/>
            <a:ext cx="0" cy="46437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52E1F9-DC6A-4742-BAC2-4C735F099AC8}"/>
              </a:ext>
            </a:extLst>
          </p:cNvPr>
          <p:cNvCxnSpPr>
            <a:cxnSpLocks/>
          </p:cNvCxnSpPr>
          <p:nvPr/>
        </p:nvCxnSpPr>
        <p:spPr>
          <a:xfrm>
            <a:off x="7911963" y="3190094"/>
            <a:ext cx="0" cy="46437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0CEFCB-CE62-7AF9-B427-E9C214EF3D73}"/>
                  </a:ext>
                </a:extLst>
              </p:cNvPr>
              <p:cNvSpPr txBox="1"/>
              <p:nvPr/>
            </p:nvSpPr>
            <p:spPr>
              <a:xfrm>
                <a:off x="938730" y="4378295"/>
                <a:ext cx="7383435" cy="398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+mn-lt"/>
                  </a:rPr>
                  <a:t>Training variables: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𝜇𝜇</m:t>
                        </m:r>
                      </m:sup>
                    </m:sSubSup>
                  </m:oMath>
                </a14:m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y</a:t>
                </a:r>
                <a:r>
                  <a:rPr lang="en-US" sz="1600" baseline="-25000" dirty="0" err="1">
                    <a:latin typeface="+mn-lt"/>
                  </a:rPr>
                  <a:t>μμ</a:t>
                </a:r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cosθ</a:t>
                </a:r>
                <a:r>
                  <a:rPr lang="en-US" sz="1600" dirty="0">
                    <a:latin typeface="+mn-lt"/>
                  </a:rPr>
                  <a:t>*, </a:t>
                </a:r>
                <a:r>
                  <a:rPr lang="en-US" sz="1600" dirty="0" err="1">
                    <a:latin typeface="+mn-lt"/>
                  </a:rPr>
                  <a:t>p</a:t>
                </a:r>
                <a:r>
                  <a:rPr lang="en-US" sz="1600" baseline="-25000" dirty="0" err="1">
                    <a:latin typeface="+mn-lt"/>
                  </a:rPr>
                  <a:t>T</a:t>
                </a:r>
                <a:r>
                  <a:rPr lang="en-US" sz="1600" dirty="0">
                    <a:latin typeface="+mn-lt"/>
                  </a:rPr>
                  <a:t> and </a:t>
                </a:r>
                <a:r>
                  <a:rPr lang="en-US" sz="1600" dirty="0" err="1">
                    <a:latin typeface="+mn-lt"/>
                  </a:rPr>
                  <a:t>η</a:t>
                </a:r>
                <a:r>
                  <a:rPr lang="en-US" sz="1600" dirty="0">
                    <a:latin typeface="+mn-lt"/>
                  </a:rPr>
                  <a:t> of jets,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𝑗𝑗</m:t>
                        </m:r>
                      </m:sup>
                    </m:sSubSup>
                  </m:oMath>
                </a14:m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y</a:t>
                </a:r>
                <a:r>
                  <a:rPr lang="en-US" sz="1600" baseline="-25000" dirty="0" err="1">
                    <a:latin typeface="+mn-lt"/>
                  </a:rPr>
                  <a:t>jj</a:t>
                </a:r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Δɸ</a:t>
                </a:r>
                <a:r>
                  <a:rPr lang="en-US" sz="1600" baseline="-25000" dirty="0" err="1">
                    <a:latin typeface="+mn-lt"/>
                  </a:rPr>
                  <a:t>jj,μμ</a:t>
                </a:r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m</a:t>
                </a:r>
                <a:r>
                  <a:rPr lang="en-US" sz="1600" baseline="-25000" dirty="0" err="1">
                    <a:latin typeface="+mn-lt"/>
                  </a:rPr>
                  <a:t>jj</a:t>
                </a:r>
                <a:r>
                  <a:rPr lang="en-US" sz="16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𝑡𝑟𝑎𝑐𝑘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sz="1600" dirty="0">
                    <a:latin typeface="+mn-lt"/>
                  </a:rPr>
                  <a:t>, etc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0CEFCB-CE62-7AF9-B427-E9C214EF3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30" y="4378295"/>
                <a:ext cx="7383435" cy="398507"/>
              </a:xfrm>
              <a:prstGeom prst="rect">
                <a:avLst/>
              </a:prstGeom>
              <a:blipFill>
                <a:blip r:embed="rId2"/>
                <a:stretch>
                  <a:fillRect l="-34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056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3E38-D3A5-9F70-8BD4-BE3D3EEA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47496"/>
            <a:ext cx="8520600" cy="707400"/>
          </a:xfrm>
        </p:spPr>
        <p:txBody>
          <a:bodyPr/>
          <a:lstStyle/>
          <a:p>
            <a:r>
              <a:rPr lang="en-US" dirty="0"/>
              <a:t>VBF/</a:t>
            </a:r>
            <a:r>
              <a:rPr lang="en-US" dirty="0" err="1"/>
              <a:t>ggF</a:t>
            </a:r>
            <a:r>
              <a:rPr lang="en-US" dirty="0"/>
              <a:t> Categorization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12F30-BF91-3741-B8D9-5740F34440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D4615-6892-EF42-E4C6-5E8848A9C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83" y="867237"/>
            <a:ext cx="2226703" cy="205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8D4175E-B5A9-7604-6783-50E1BAC0A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59" y="870398"/>
            <a:ext cx="2226704" cy="205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6114CAE-A630-8940-BB83-60FFA28F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36" y="900048"/>
            <a:ext cx="2226704" cy="205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724AE3-C414-EAD1-EAF6-F1D56F24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22" y="2927057"/>
            <a:ext cx="2225075" cy="20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DE8A73F-A3E4-892A-CDF5-FF44FA82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40" y="2927057"/>
            <a:ext cx="2225075" cy="20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6BAB40-25BF-3CE3-42D4-971C4BF91919}"/>
              </a:ext>
            </a:extLst>
          </p:cNvPr>
          <p:cNvSpPr/>
          <p:nvPr/>
        </p:nvSpPr>
        <p:spPr>
          <a:xfrm>
            <a:off x="5581609" y="3344508"/>
            <a:ext cx="3523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Four groups of categories: VBF, </a:t>
            </a:r>
            <a:r>
              <a:rPr lang="en-US" sz="1600" dirty="0" err="1">
                <a:solidFill>
                  <a:srgbClr val="0070C0"/>
                </a:solidFill>
              </a:rPr>
              <a:t>ggF</a:t>
            </a:r>
            <a:r>
              <a:rPr lang="en-US" sz="1600" dirty="0">
                <a:solidFill>
                  <a:srgbClr val="0070C0"/>
                </a:solidFill>
              </a:rPr>
              <a:t> 2-jet, </a:t>
            </a:r>
            <a:r>
              <a:rPr lang="en-US" sz="1600" dirty="0" err="1">
                <a:solidFill>
                  <a:srgbClr val="0070C0"/>
                </a:solidFill>
              </a:rPr>
              <a:t>ggF</a:t>
            </a:r>
            <a:r>
              <a:rPr lang="en-US" sz="1600" dirty="0">
                <a:solidFill>
                  <a:srgbClr val="0070C0"/>
                </a:solidFill>
              </a:rPr>
              <a:t> 1-jet and </a:t>
            </a:r>
            <a:r>
              <a:rPr lang="en-US" sz="1600" dirty="0" err="1">
                <a:solidFill>
                  <a:srgbClr val="0070C0"/>
                </a:solidFill>
              </a:rPr>
              <a:t>ggF</a:t>
            </a:r>
            <a:r>
              <a:rPr lang="en-US" sz="1600" dirty="0">
                <a:solidFill>
                  <a:srgbClr val="0070C0"/>
                </a:solidFill>
              </a:rPr>
              <a:t> 0-jet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 each group, four categories defined based on the signal purity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BF75C-3F91-41E0-0D49-CC0B8C9C85C5}"/>
              </a:ext>
            </a:extLst>
          </p:cNvPr>
          <p:cNvSpPr txBox="1"/>
          <p:nvPr/>
        </p:nvSpPr>
        <p:spPr>
          <a:xfrm>
            <a:off x="1723070" y="3575340"/>
            <a:ext cx="96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VBF BDT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EAD3A-42E3-A665-A4BA-6F1AAA7848D7}"/>
              </a:ext>
            </a:extLst>
          </p:cNvPr>
          <p:cNvSpPr txBox="1"/>
          <p:nvPr/>
        </p:nvSpPr>
        <p:spPr>
          <a:xfrm>
            <a:off x="4192245" y="3575340"/>
            <a:ext cx="96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n-lt"/>
              </a:rPr>
              <a:t>ggF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2-jet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484C4-291E-6A43-3984-6350D17ECDBC}"/>
              </a:ext>
            </a:extLst>
          </p:cNvPr>
          <p:cNvSpPr txBox="1"/>
          <p:nvPr/>
        </p:nvSpPr>
        <p:spPr>
          <a:xfrm>
            <a:off x="1855793" y="2037164"/>
            <a:ext cx="96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n-lt"/>
              </a:rPr>
              <a:t>cosθ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18D78D-8AB1-31E0-7ED5-216F8D253A9B}"/>
                  </a:ext>
                </a:extLst>
              </p:cNvPr>
              <p:cNvSpPr txBox="1"/>
              <p:nvPr/>
            </p:nvSpPr>
            <p:spPr>
              <a:xfrm>
                <a:off x="4041622" y="2103007"/>
                <a:ext cx="962978" cy="357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18D78D-8AB1-31E0-7ED5-216F8D25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622" y="2103007"/>
                <a:ext cx="962978" cy="357855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7685BA-F6D4-E4CA-D83A-9ED19A9FDBC7}"/>
                  </a:ext>
                </a:extLst>
              </p:cNvPr>
              <p:cNvSpPr txBox="1"/>
              <p:nvPr/>
            </p:nvSpPr>
            <p:spPr>
              <a:xfrm>
                <a:off x="6806718" y="1875627"/>
                <a:ext cx="962978" cy="354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𝑗𝑗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7685BA-F6D4-E4CA-D83A-9ED19A9FD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718" y="1875627"/>
                <a:ext cx="962978" cy="3545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646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9BCD-84BD-F271-CC17-B058E649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Signal and Background Modeling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68F8C-1A88-A8EF-9895-9335F7EE9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670" y="987669"/>
            <a:ext cx="5357308" cy="387234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Signal</a:t>
            </a:r>
            <a:r>
              <a:rPr lang="en-US" dirty="0">
                <a:latin typeface="+mn-lt"/>
              </a:rPr>
              <a:t>: d</a:t>
            </a:r>
            <a:r>
              <a:rPr lang="en-US" sz="1800" dirty="0">
                <a:latin typeface="+mn-lt"/>
              </a:rPr>
              <a:t>ouble-sided Crystal Ball containing a 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Gaussian core and power-law tails (</a:t>
            </a:r>
            <a:r>
              <a:rPr lang="en-US" altLang="zh-CN" sz="1800" dirty="0" err="1">
                <a:solidFill>
                  <a:srgbClr val="030302"/>
                </a:solidFill>
                <a:latin typeface="+mn-lt"/>
              </a:rPr>
              <a:t>σ</a:t>
            </a:r>
            <a:r>
              <a:rPr lang="en-US" altLang="zh-CN" sz="1800" baseline="-25000" dirty="0" err="1">
                <a:solidFill>
                  <a:srgbClr val="030302"/>
                </a:solidFill>
                <a:latin typeface="+mn-lt"/>
              </a:rPr>
              <a:t>CB</a:t>
            </a:r>
            <a:r>
              <a:rPr lang="zh-CN" altLang="en-US" sz="18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ranging from 2.6-3.2 GeV)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Background</a:t>
            </a:r>
            <a:r>
              <a:rPr lang="en-US" dirty="0">
                <a:latin typeface="+mn-lt"/>
              </a:rPr>
              <a:t>: a “core function” multiplied by an “empirical function”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Core function: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Drell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-Yan mass shape convoluted with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Gaus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. function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Empirical function: correct for distortions of the mass shape and smaller bkg.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Potential bkg. mis-modeling treated as sys.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unc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. (“spurious signal”)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DB23C-AB3F-BD4F-6BF6-61D2F0DCDE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D1A253A-8942-33AA-BCEB-DF83C777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09" y="759263"/>
            <a:ext cx="2721742" cy="196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E5F285-0B63-650B-8C77-213AAE08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75" y="2725911"/>
            <a:ext cx="2327452" cy="225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582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A286-2103-AC6A-B96A-99F3B1BD0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r>
              <a:rPr lang="en-US" dirty="0">
                <a:sym typeface="Wingdings" pitchFamily="2" charset="2"/>
              </a:rPr>
              <a:t> 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D1C86-ABC4-8A4E-0101-A73909A68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EC6B16-D20D-EB3A-187C-8BBAD4253746}"/>
              </a:ext>
            </a:extLst>
          </p:cNvPr>
          <p:cNvSpPr txBox="1">
            <a:spLocks/>
          </p:cNvSpPr>
          <p:nvPr/>
        </p:nvSpPr>
        <p:spPr>
          <a:xfrm>
            <a:off x="548062" y="968794"/>
            <a:ext cx="5252485" cy="3055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simultaneous maximum-likelihood fit performed to the observed </a:t>
            </a:r>
            <a:r>
              <a:rPr lang="en-US" dirty="0" err="1">
                <a:latin typeface="+mn-lt"/>
              </a:rPr>
              <a:t>m</a:t>
            </a:r>
            <a:r>
              <a:rPr lang="en-US" baseline="-25000" dirty="0" err="1">
                <a:latin typeface="+mn-lt"/>
              </a:rPr>
              <a:t>μμ</a:t>
            </a:r>
            <a:r>
              <a:rPr lang="en-US" dirty="0">
                <a:latin typeface="+mn-lt"/>
              </a:rPr>
              <a:t> spectra in 20 categories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measured signal strength is: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0">
              <a:buNone/>
            </a:pPr>
            <a:endParaRPr lang="en-US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Results are statistical uncertainty dominated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obs. (exp.) significance is </a:t>
            </a:r>
            <a:r>
              <a:rPr lang="en-US" dirty="0">
                <a:solidFill>
                  <a:srgbClr val="0070C0"/>
                </a:solidFill>
                <a:latin typeface="+mn-lt"/>
                <a:sym typeface="Wingdings" pitchFamily="2" charset="2"/>
              </a:rPr>
              <a:t>2.0 (1.7)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Wingdings" pitchFamily="2" charset="2"/>
              </a:rPr>
              <a:t>σ</a:t>
            </a:r>
            <a:r>
              <a:rPr lang="en-US" dirty="0">
                <a:solidFill>
                  <a:srgbClr val="0070C0"/>
                </a:solidFill>
                <a:latin typeface="+mn-lt"/>
                <a:sym typeface="Wingdings" pitchFamily="2" charset="2"/>
              </a:rPr>
              <a:t> </a:t>
            </a:r>
            <a:endParaRPr lang="en-US" dirty="0">
              <a:solidFill>
                <a:srgbClr val="0070C0"/>
              </a:solidFill>
              <a:latin typeface="+mn-lt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A2768-A8A9-6DBD-B274-B7E1C0439164}"/>
                  </a:ext>
                </a:extLst>
              </p:cNvPr>
              <p:cNvSpPr txBox="1"/>
              <p:nvPr/>
            </p:nvSpPr>
            <p:spPr>
              <a:xfrm>
                <a:off x="4096938" y="2395330"/>
                <a:ext cx="1155766" cy="384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e>
                        </m:mr>
                        <m:mr>
                          <m:e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e>
                        </m:mr>
                      </m:m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𝒔𝒚𝒔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500" b="1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A2768-A8A9-6DBD-B274-B7E1C0439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38" y="2395330"/>
                <a:ext cx="1155766" cy="384849"/>
              </a:xfrm>
              <a:prstGeom prst="rect">
                <a:avLst/>
              </a:prstGeom>
              <a:blipFill>
                <a:blip r:embed="rId2"/>
                <a:stretch>
                  <a:fillRect l="-2174" t="-3226" r="-5435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7500293-B4FF-5759-04DD-313EB0EFB699}"/>
              </a:ext>
            </a:extLst>
          </p:cNvPr>
          <p:cNvSpPr/>
          <p:nvPr/>
        </p:nvSpPr>
        <p:spPr>
          <a:xfrm>
            <a:off x="1045278" y="2421398"/>
            <a:ext cx="1887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+mn-lt"/>
              </a:rPr>
              <a:t>Combined </a:t>
            </a:r>
            <a:r>
              <a:rPr lang="en-US" sz="1500" b="1" dirty="0" err="1">
                <a:solidFill>
                  <a:srgbClr val="0070C0"/>
                </a:solidFill>
                <a:latin typeface="+mn-lt"/>
              </a:rPr>
              <a:t>μ</a:t>
            </a:r>
            <a:r>
              <a:rPr lang="en-US" sz="1500" b="1" dirty="0">
                <a:solidFill>
                  <a:srgbClr val="0070C0"/>
                </a:solidFill>
                <a:latin typeface="+mn-lt"/>
              </a:rPr>
              <a:t> = 1.17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FB0D63-13FD-6B25-05AE-A73B82D18A86}"/>
                  </a:ext>
                </a:extLst>
              </p:cNvPr>
              <p:cNvSpPr txBox="1"/>
              <p:nvPr/>
            </p:nvSpPr>
            <p:spPr>
              <a:xfrm>
                <a:off x="2912946" y="2464823"/>
                <a:ext cx="123751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𝟓𝟖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𝑺𝒕𝒂𝒕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500" b="1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FB0D63-13FD-6B25-05AE-A73B82D18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946" y="2464823"/>
                <a:ext cx="1237518" cy="230832"/>
              </a:xfrm>
              <a:prstGeom prst="rect">
                <a:avLst/>
              </a:prstGeom>
              <a:blipFill>
                <a:blip r:embed="rId3"/>
                <a:stretch>
                  <a:fillRect l="-3061" r="-510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40F8693-3966-0831-7771-BABBAC112E9E}"/>
              </a:ext>
            </a:extLst>
          </p:cNvPr>
          <p:cNvSpPr/>
          <p:nvPr/>
        </p:nvSpPr>
        <p:spPr>
          <a:xfrm>
            <a:off x="2357170" y="4080630"/>
            <a:ext cx="3221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812 (2021) 135980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119 (2017) 051802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8D5504-0D39-85D5-1FDC-B2CEEA2C7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522" y="865529"/>
            <a:ext cx="2474936" cy="1739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D302CD-F874-B28E-9F1B-E3EBF8C02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411" y="2723038"/>
            <a:ext cx="2569241" cy="18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7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9356-22AA-3E19-3D9F-A8CD809C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Science Came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05D3-6F34-3A35-ADFA-8E19ABE499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A35D06-3919-6D02-08C1-43416E27751F}"/>
              </a:ext>
            </a:extLst>
          </p:cNvPr>
          <p:cNvSpPr txBox="1">
            <a:spLocks/>
          </p:cNvSpPr>
          <p:nvPr/>
        </p:nvSpPr>
        <p:spPr>
          <a:xfrm>
            <a:off x="1127053" y="951711"/>
            <a:ext cx="7189041" cy="371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J. Dalton proposed the atom theory in the 19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 century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 1897 J.J. Thomson discovered electron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E. Rutherford discovered the nucleus in 1911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Later Bohr model was proposed to describe the structure of atom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Proton was discovered in 1917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J. Chadwick discovered neutron in 1932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Nucleus was found to consist of protons and neutrons at the center of atom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EE20A-9984-D2AA-41F5-F5BFD441E869}"/>
              </a:ext>
            </a:extLst>
          </p:cNvPr>
          <p:cNvSpPr txBox="1"/>
          <p:nvPr/>
        </p:nvSpPr>
        <p:spPr>
          <a:xfrm>
            <a:off x="6428606" y="1396609"/>
            <a:ext cx="14825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Nobel prize in 1906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0C240-82AC-4186-D380-C12CD2C5D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441" y="1301428"/>
            <a:ext cx="427798" cy="42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44D878-37B3-12BC-097B-D67BA9545A9D}"/>
              </a:ext>
            </a:extLst>
          </p:cNvPr>
          <p:cNvSpPr txBox="1"/>
          <p:nvPr/>
        </p:nvSpPr>
        <p:spPr>
          <a:xfrm>
            <a:off x="2688604" y="2318088"/>
            <a:ext cx="1826982" cy="25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Nobel prize in 1922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24C46-54BA-097B-B2C2-611D41821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04" y="2233691"/>
            <a:ext cx="443700" cy="436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B3A24-DE21-7355-4475-3A6280A015CB}"/>
              </a:ext>
            </a:extLst>
          </p:cNvPr>
          <p:cNvSpPr txBox="1"/>
          <p:nvPr/>
        </p:nvSpPr>
        <p:spPr>
          <a:xfrm>
            <a:off x="6281439" y="2944390"/>
            <a:ext cx="17040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Nobel prize in 1935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D378A4-11BC-C2B4-F240-4079D730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073" y="2873437"/>
            <a:ext cx="427798" cy="4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5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C711-FDFC-5843-F617-5A766FFF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Couplings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FDB8B-56F8-BFD5-3D74-6BC80A27A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4745" y="1328558"/>
            <a:ext cx="4003454" cy="2434735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Up to now, five main production channels and five main decay channels observed and being used for measurements </a:t>
            </a: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Global signal strength: 1.05±0.06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E850F-9BD9-28B6-61EF-52125045F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DBEEC0A-C455-7866-A672-722D10F8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80" y="865529"/>
            <a:ext cx="3688267" cy="3788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CB5310-D261-452B-6674-C2D2C2CD47C3}"/>
              </a:ext>
            </a:extLst>
          </p:cNvPr>
          <p:cNvSpPr/>
          <p:nvPr/>
        </p:nvSpPr>
        <p:spPr>
          <a:xfrm>
            <a:off x="5463697" y="3609405"/>
            <a:ext cx="2305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  <a:latin typeface="+mn-lt"/>
                <a:ea typeface="SimSun" panose="02010600030101010101" pitchFamily="2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607, 52–59 (2022)</a:t>
            </a:r>
            <a:r>
              <a:rPr lang="en-US" dirty="0">
                <a:solidFill>
                  <a:srgbClr val="0070C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0836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958145" y="1552354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Search for </a:t>
            </a:r>
            <a:r>
              <a:rPr lang="en-US" u="none" dirty="0" err="1">
                <a:latin typeface="+mn-lt"/>
              </a:rPr>
              <a:t>HH</a:t>
            </a:r>
            <a:r>
              <a:rPr lang="en-US" u="none" dirty="0" err="1">
                <a:latin typeface="+mn-lt"/>
                <a:sym typeface="Wingdings" pitchFamily="2" charset="2"/>
              </a:rPr>
              <a:t></a:t>
            </a:r>
            <a:r>
              <a:rPr lang="en-US" u="none" dirty="0" err="1">
                <a:latin typeface="+mn-lt"/>
              </a:rPr>
              <a:t>bb</a:t>
            </a:r>
            <a:r>
              <a:rPr lang="en-US" u="none" dirty="0">
                <a:latin typeface="+mn-lt"/>
              </a:rPr>
              <a:t>𝜏𝜏</a:t>
            </a:r>
          </a:p>
          <a:p>
            <a:endParaRPr lang="en-US" u="none" dirty="0">
              <a:latin typeface="+mn-lt"/>
            </a:endParaRPr>
          </a:p>
          <a:p>
            <a:endParaRPr lang="en-US" sz="3200" u="none" dirty="0"/>
          </a:p>
        </p:txBody>
      </p:sp>
    </p:spTree>
    <p:extLst>
      <p:ext uri="{BB962C8B-B14F-4D97-AF65-F5344CB8AC3E}">
        <p14:creationId xmlns:p14="http://schemas.microsoft.com/office/powerpoint/2010/main" val="1326897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4F85-046D-B612-A206-04765DAF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Potential Not Determined Yet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23072-10E3-E565-A344-5B96B9D1CB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EEA03E-651F-AF19-CE71-AC1714FEDF70}"/>
              </a:ext>
            </a:extLst>
          </p:cNvPr>
          <p:cNvGrpSpPr/>
          <p:nvPr/>
        </p:nvGrpSpPr>
        <p:grpSpPr>
          <a:xfrm>
            <a:off x="193925" y="1054260"/>
            <a:ext cx="3053292" cy="2060303"/>
            <a:chOff x="4201695" y="1292772"/>
            <a:chExt cx="4094251" cy="24705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3F44B1-F396-1146-04F3-561BEB4E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1695" y="1380139"/>
              <a:ext cx="4094251" cy="2383221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EAEB627-1F21-2A3C-DB48-666D40FF67F5}"/>
                </a:ext>
              </a:extLst>
            </p:cNvPr>
            <p:cNvSpPr/>
            <p:nvPr/>
          </p:nvSpPr>
          <p:spPr>
            <a:xfrm>
              <a:off x="6915807" y="1292772"/>
              <a:ext cx="1051034" cy="304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1B46928-FA4D-F547-21EB-091E78730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85" y="3139151"/>
            <a:ext cx="7315449" cy="14547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36B5C-BA63-D066-02D2-9D86EFD9D951}"/>
              </a:ext>
            </a:extLst>
          </p:cNvPr>
          <p:cNvSpPr txBox="1"/>
          <p:nvPr/>
        </p:nvSpPr>
        <p:spPr>
          <a:xfrm>
            <a:off x="3121373" y="4643103"/>
            <a:ext cx="3511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+mn-lt"/>
              </a:rPr>
              <a:t>Ref: </a:t>
            </a:r>
            <a:r>
              <a:rPr lang="en-US" sz="1400" b="0" dirty="0">
                <a:solidFill>
                  <a:schemeClr val="accent5"/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 101, 075023 (2020) </a:t>
            </a:r>
            <a:endParaRPr lang="en-US" dirty="0">
              <a:solidFill>
                <a:schemeClr val="accent5"/>
              </a:solidFill>
              <a:latin typeface="+mn-lt"/>
            </a:endParaRPr>
          </a:p>
          <a:p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C5ED16A-EBCB-AB30-7AD1-A9BA2AE3E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228" y="1056114"/>
            <a:ext cx="5822930" cy="1862102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physics (e.g. first order </a:t>
            </a:r>
            <a:r>
              <a:rPr lang="en-US" dirty="0">
                <a:effectLst/>
                <a:latin typeface="+mn-lt"/>
              </a:rPr>
              <a:t>electroweak phase transition) can cause a significant deviation away from SM predicted Higgs potential </a:t>
            </a:r>
            <a:endParaRPr lang="en-US" dirty="0">
              <a:latin typeface="+mn-lt"/>
            </a:endParaRP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0" dirty="0">
                <a:effectLst/>
                <a:latin typeface="+mn-lt"/>
              </a:rPr>
              <a:t>Measurements of Higgs self-coupling can provide discrimination between different scenarios/models</a:t>
            </a:r>
            <a:endParaRPr lang="en-US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44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2F2B-2770-ED3F-01A6-357ED83E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83610-C03B-D63E-3164-CE7251CCE7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D013EA0-4A3E-B839-5DDB-1D7869EC67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8696" y="783352"/>
                <a:ext cx="7358496" cy="3784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SM non-resonant HH: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𝐻𝐻</m:t>
                        </m:r>
                      </m:sub>
                      <m:sup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𝑔𝑔𝐹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= 31.05 fb,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𝐻𝐻</m:t>
                        </m:r>
                      </m:sub>
                      <m:sup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𝑉𝐵𝐹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= 1.7</a:t>
                </a:r>
                <a:r>
                  <a:rPr lang="en-US" altLang="zh-CN" dirty="0">
                    <a:solidFill>
                      <a:srgbClr val="030302"/>
                    </a:solidFill>
                    <a:latin typeface="+mn-lt"/>
                  </a:rPr>
                  <a:t>2</a:t>
                </a: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 fb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00000"/>
                    </a:solidFill>
                    <a:latin typeface="+mn-lt"/>
                  </a:rPr>
                  <a:t>Direct access to Higgs self-coupling (</a:t>
                </a:r>
                <a:r>
                  <a:rPr lang="el-GR" sz="1600" dirty="0" err="1">
                    <a:solidFill>
                      <a:srgbClr val="0070C0"/>
                    </a:solidFill>
                    <a:latin typeface="+mn-lt"/>
                  </a:rPr>
                  <a:t>κ</a:t>
                </a:r>
                <a:r>
                  <a:rPr lang="el-GR" sz="1600" baseline="-25000" dirty="0" err="1">
                    <a:solidFill>
                      <a:srgbClr val="0070C0"/>
                    </a:solidFill>
                    <a:latin typeface="+mn-lt"/>
                  </a:rPr>
                  <a:t>λ</a:t>
                </a:r>
                <a:r>
                  <a:rPr lang="en-US" sz="1600" dirty="0">
                    <a:solidFill>
                      <a:srgbClr val="000000"/>
                    </a:solidFill>
                    <a:latin typeface="+mn-lt"/>
                  </a:rPr>
                  <a:t>) and potential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00000"/>
                    </a:solidFill>
                    <a:latin typeface="+mn-lt"/>
                  </a:rPr>
                  <a:t>VBF: unique process to probe HHVV coupling (</a:t>
                </a:r>
                <a:r>
                  <a:rPr lang="el-GR" sz="1600" dirty="0">
                    <a:solidFill>
                      <a:srgbClr val="0070C0"/>
                    </a:solidFill>
                    <a:latin typeface="+mn-lt"/>
                  </a:rPr>
                  <a:t>κ</a:t>
                </a:r>
                <a:r>
                  <a:rPr lang="en-US" sz="1600" baseline="-25000" dirty="0">
                    <a:solidFill>
                      <a:srgbClr val="0070C0"/>
                    </a:solidFill>
                    <a:latin typeface="+mn-lt"/>
                  </a:rPr>
                  <a:t>2V</a:t>
                </a:r>
                <a:r>
                  <a:rPr lang="en-US" sz="1600" dirty="0">
                    <a:solidFill>
                      <a:srgbClr val="000000"/>
                    </a:solidFill>
                    <a:latin typeface="+mn-lt"/>
                  </a:rPr>
                  <a:t>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30302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3030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30302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750" dirty="0">
                  <a:solidFill>
                    <a:srgbClr val="030302"/>
                  </a:solidFill>
                </a:endParaRPr>
              </a:p>
              <a:p>
                <a:pPr marL="114300" indent="0">
                  <a:buNone/>
                </a:pPr>
                <a:endParaRPr lang="en-US" dirty="0">
                  <a:solidFill>
                    <a:srgbClr val="030302"/>
                  </a:solidFill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Various BSM theories predict heavy resonances decaying into HH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Narrow width approximation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2HDM as benchmark model </a:t>
                </a:r>
              </a:p>
              <a:p>
                <a:endParaRPr lang="en-US" dirty="0">
                  <a:solidFill>
                    <a:srgbClr val="030302"/>
                  </a:solidFill>
                </a:endParaRPr>
              </a:p>
              <a:p>
                <a:pPr lvl="1"/>
                <a:endParaRPr lang="en-US" dirty="0">
                  <a:solidFill>
                    <a:srgbClr val="030302"/>
                  </a:solidFill>
                </a:endParaRPr>
              </a:p>
              <a:p>
                <a:endParaRPr lang="en-US" dirty="0">
                  <a:solidFill>
                    <a:srgbClr val="030302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D013EA0-4A3E-B839-5DDB-1D7869EC6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96" y="783352"/>
                <a:ext cx="7358496" cy="3784172"/>
              </a:xfrm>
              <a:prstGeom prst="rect">
                <a:avLst/>
              </a:prstGeom>
              <a:blipFill>
                <a:blip r:embed="rId2"/>
                <a:stretch>
                  <a:fillRect r="-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9FD4FD6-F242-9865-08E9-93B69B523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432" y="3611004"/>
            <a:ext cx="2588716" cy="1082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7FA47-3F70-1172-15B5-34EEB9863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697" y="1906029"/>
            <a:ext cx="5299191" cy="1078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61FA5F-0F78-6EDC-162B-2E04195B9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753" y="1910435"/>
            <a:ext cx="1570551" cy="121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36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FE942-9643-05DF-F626-66F26FC2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bb𝜏𝜏 Final State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BA9A8-7AA6-6506-DFFF-0F97054558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57AE30-F50E-12CC-501B-50D278B6177F}"/>
              </a:ext>
            </a:extLst>
          </p:cNvPr>
          <p:cNvSpPr txBox="1">
            <a:spLocks/>
          </p:cNvSpPr>
          <p:nvPr/>
        </p:nvSpPr>
        <p:spPr>
          <a:xfrm>
            <a:off x="900623" y="3797359"/>
            <a:ext cx="7342753" cy="821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bb𝜏𝜏: moderate BR, relatively clean signature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Split into two channels depending on 𝜏 decay: 𝜏</a:t>
            </a:r>
            <a:r>
              <a:rPr lang="en-US" baseline="-25000" dirty="0">
                <a:latin typeface="+mn-lt"/>
              </a:rPr>
              <a:t>had</a:t>
            </a:r>
            <a:r>
              <a:rPr lang="en-US" dirty="0">
                <a:latin typeface="+mn-lt"/>
              </a:rPr>
              <a:t>𝜏</a:t>
            </a:r>
            <a:r>
              <a:rPr lang="en-US" baseline="-25000" dirty="0">
                <a:latin typeface="+mn-lt"/>
              </a:rPr>
              <a:t>had</a:t>
            </a:r>
            <a:r>
              <a:rPr lang="en-US" dirty="0">
                <a:latin typeface="+mn-lt"/>
              </a:rPr>
              <a:t> and 𝜏</a:t>
            </a:r>
            <a:r>
              <a:rPr lang="en-US" baseline="-25000" dirty="0" err="1">
                <a:latin typeface="+mn-lt"/>
              </a:rPr>
              <a:t>lep</a:t>
            </a:r>
            <a:r>
              <a:rPr lang="en-US" dirty="0">
                <a:latin typeface="+mn-lt"/>
              </a:rPr>
              <a:t>𝜏</a:t>
            </a:r>
            <a:r>
              <a:rPr lang="en-US" baseline="-25000" dirty="0">
                <a:latin typeface="+mn-lt"/>
              </a:rPr>
              <a:t>had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64BDE81-6D92-45ED-69EC-95145AFBF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06" y="1199209"/>
            <a:ext cx="3017907" cy="2314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EB435-FCA7-A67C-B954-712E95BE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233" y="1421333"/>
            <a:ext cx="1626899" cy="16095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579328-4008-83D6-796D-0A996EA7C018}"/>
              </a:ext>
            </a:extLst>
          </p:cNvPr>
          <p:cNvSpPr/>
          <p:nvPr/>
        </p:nvSpPr>
        <p:spPr>
          <a:xfrm>
            <a:off x="1442890" y="803105"/>
            <a:ext cx="203773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HH Branching Ratios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73805-1565-2B0C-3E6F-3EAE219AAA3D}"/>
              </a:ext>
            </a:extLst>
          </p:cNvPr>
          <p:cNvSpPr/>
          <p:nvPr/>
        </p:nvSpPr>
        <p:spPr>
          <a:xfrm>
            <a:off x="4114760" y="838636"/>
            <a:ext cx="20938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Di-𝜏 Branching Ratios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1E7908-F2AA-E4C1-3EFE-EDDFF8E48597}"/>
              </a:ext>
            </a:extLst>
          </p:cNvPr>
          <p:cNvGrpSpPr/>
          <p:nvPr/>
        </p:nvGrpSpPr>
        <p:grpSpPr>
          <a:xfrm>
            <a:off x="6934068" y="393150"/>
            <a:ext cx="1172769" cy="1708976"/>
            <a:chOff x="7070607" y="429659"/>
            <a:chExt cx="1172769" cy="17089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1219A9-C5B4-BB7B-93C9-8C393F21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0607" y="529042"/>
              <a:ext cx="1096594" cy="160959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B79B83F-94AB-D361-A81A-64C54C6207C2}"/>
                </a:ext>
              </a:extLst>
            </p:cNvPr>
            <p:cNvSpPr/>
            <p:nvPr/>
          </p:nvSpPr>
          <p:spPr>
            <a:xfrm>
              <a:off x="7956331" y="429659"/>
              <a:ext cx="287045" cy="1891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F04093-34CA-279F-5002-3B6A6B850A44}"/>
              </a:ext>
            </a:extLst>
          </p:cNvPr>
          <p:cNvGrpSpPr/>
          <p:nvPr/>
        </p:nvGrpSpPr>
        <p:grpSpPr>
          <a:xfrm>
            <a:off x="6762983" y="2252446"/>
            <a:ext cx="1200331" cy="1685164"/>
            <a:chOff x="6739003" y="2356499"/>
            <a:chExt cx="1200331" cy="16851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CBC515-F84C-A0DF-DC2D-D4270332B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2740" y="2485343"/>
              <a:ext cx="1096594" cy="155632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09D6CA-EADB-6D9B-8D29-C4322A4667D9}"/>
                </a:ext>
              </a:extLst>
            </p:cNvPr>
            <p:cNvSpPr/>
            <p:nvPr/>
          </p:nvSpPr>
          <p:spPr>
            <a:xfrm>
              <a:off x="6739003" y="2356499"/>
              <a:ext cx="652034" cy="4242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0674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D975-81E7-99CC-DD66-E69EF691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Event Selection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CC966-5300-AF5E-9979-5CC62447EB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67E838C-1DE4-C068-5F3D-07E6D3B8F0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3526" y="857250"/>
                <a:ext cx="8048845" cy="3906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Signal signature: two b-jets (DNN-based tagger, 77%) and 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/𝜏</a:t>
                </a:r>
                <a:r>
                  <a:rPr lang="en-US" baseline="-25000" dirty="0" err="1">
                    <a:latin typeface="+mn-lt"/>
                  </a:rPr>
                  <a:t>lep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with opposite charge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Trigger-dependent thresholds on e/</a:t>
                </a:r>
                <a:r>
                  <a:rPr lang="el-GR" dirty="0">
                    <a:latin typeface="+mn-lt"/>
                  </a:rPr>
                  <a:t>μ/τ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and jets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e/</a:t>
                </a:r>
                <a:r>
                  <a:rPr lang="el-GR" dirty="0">
                    <a:latin typeface="+mn-lt"/>
                  </a:rPr>
                  <a:t>μ</a:t>
                </a:r>
                <a:r>
                  <a:rPr lang="en-US" dirty="0">
                    <a:latin typeface="+mn-lt"/>
                  </a:rPr>
                  <a:t> veto for 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; exactly 1 e/</a:t>
                </a:r>
                <a:r>
                  <a:rPr lang="el-GR" dirty="0">
                    <a:latin typeface="+mn-lt"/>
                  </a:rPr>
                  <a:t>μ</a:t>
                </a:r>
                <a:r>
                  <a:rPr lang="en-US" dirty="0">
                    <a:latin typeface="+mn-lt"/>
                  </a:rPr>
                  <a:t> for 𝜏</a:t>
                </a:r>
                <a:r>
                  <a:rPr lang="en-US" baseline="-25000" dirty="0" err="1">
                    <a:latin typeface="+mn-lt"/>
                  </a:rPr>
                  <a:t>lep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𝑀𝑀𝐶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 &gt; 60 GeV for all channels; </a:t>
                </a:r>
                <a:r>
                  <a:rPr lang="en-US" dirty="0" err="1">
                    <a:latin typeface="+mn-lt"/>
                  </a:rPr>
                  <a:t>m</a:t>
                </a:r>
                <a:r>
                  <a:rPr lang="en-US" baseline="-25000" dirty="0" err="1">
                    <a:latin typeface="+mn-lt"/>
                  </a:rPr>
                  <a:t>bb</a:t>
                </a:r>
                <a:r>
                  <a:rPr lang="en-US" dirty="0">
                    <a:latin typeface="+mn-lt"/>
                  </a:rPr>
                  <a:t> &lt; 150 GeV for 𝜏</a:t>
                </a:r>
                <a:r>
                  <a:rPr lang="en-US" baseline="-25000" dirty="0" err="1">
                    <a:latin typeface="+mn-lt"/>
                  </a:rPr>
                  <a:t>lep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67E838C-1DE4-C068-5F3D-07E6D3B8F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26" y="857250"/>
                <a:ext cx="8048845" cy="39061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30AA7605-0ADE-749B-86B3-EBE11E053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39759"/>
              </p:ext>
            </p:extLst>
          </p:nvPr>
        </p:nvGraphicFramePr>
        <p:xfrm>
          <a:off x="1584632" y="1620775"/>
          <a:ext cx="6069342" cy="137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303">
                  <a:extLst>
                    <a:ext uri="{9D8B030D-6E8A-4147-A177-3AD203B41FA5}">
                      <a16:colId xmlns:a16="http://schemas.microsoft.com/office/drawing/2014/main" val="4012117028"/>
                    </a:ext>
                  </a:extLst>
                </a:gridCol>
                <a:gridCol w="1750251">
                  <a:extLst>
                    <a:ext uri="{9D8B030D-6E8A-4147-A177-3AD203B41FA5}">
                      <a16:colId xmlns:a16="http://schemas.microsoft.com/office/drawing/2014/main" val="2758616193"/>
                    </a:ext>
                  </a:extLst>
                </a:gridCol>
                <a:gridCol w="2871788">
                  <a:extLst>
                    <a:ext uri="{9D8B030D-6E8A-4147-A177-3AD203B41FA5}">
                      <a16:colId xmlns:a16="http://schemas.microsoft.com/office/drawing/2014/main" val="1888482697"/>
                    </a:ext>
                  </a:extLst>
                </a:gridCol>
              </a:tblGrid>
              <a:tr h="34485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Signal region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Tau/Lepton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Trigger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5485576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>
                          <a:solidFill>
                            <a:srgbClr val="7030A0"/>
                          </a:solidFill>
                        </a:rPr>
                        <a:t>had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>
                          <a:solidFill>
                            <a:srgbClr val="7030A0"/>
                          </a:solidFill>
                        </a:rPr>
                        <a:t>had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2 hadronic 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Single or Di-tau Trigger (STT/DTT)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76761021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 err="1">
                          <a:solidFill>
                            <a:srgbClr val="7030A0"/>
                          </a:solidFill>
                        </a:rPr>
                        <a:t>lep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>
                          <a:solidFill>
                            <a:srgbClr val="7030A0"/>
                          </a:solidFill>
                        </a:rPr>
                        <a:t>had</a:t>
                      </a:r>
                      <a:r>
                        <a:rPr lang="en-US" sz="1200" baseline="0" dirty="0">
                          <a:solidFill>
                            <a:srgbClr val="7030A0"/>
                          </a:solidFill>
                        </a:rPr>
                        <a:t> SLT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1 hadronic 𝜏 + 1 e/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μ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Single lepton trigger (SLT)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3894191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 err="1">
                          <a:solidFill>
                            <a:srgbClr val="7030A0"/>
                          </a:solidFill>
                        </a:rPr>
                        <a:t>lep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>
                          <a:solidFill>
                            <a:srgbClr val="7030A0"/>
                          </a:solidFill>
                        </a:rPr>
                        <a:t>had</a:t>
                      </a:r>
                      <a:r>
                        <a:rPr lang="en-US" sz="1200" baseline="0" dirty="0">
                          <a:solidFill>
                            <a:srgbClr val="7030A0"/>
                          </a:solidFill>
                        </a:rPr>
                        <a:t> LTT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1 hadronic 𝜏 + 1 e/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μ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Lepton+tau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 trigger (LTT)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2863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636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AA435-1511-FD09-0646-262A710E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Categorization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4E3B6-D26B-3089-7C23-9A97A9729F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0D7C1-CA36-8212-BA23-0E0430785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1" y="865529"/>
            <a:ext cx="4204392" cy="3572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574961-ED9C-5242-5E38-08F2A59C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913" y="2651563"/>
            <a:ext cx="2795809" cy="2363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CD152-FB8A-771D-B17A-367357B57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649" y="865529"/>
            <a:ext cx="2795809" cy="1800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130551-FE33-0CFE-246C-261C7846E747}"/>
              </a:ext>
            </a:extLst>
          </p:cNvPr>
          <p:cNvSpPr txBox="1"/>
          <p:nvPr/>
        </p:nvSpPr>
        <p:spPr>
          <a:xfrm>
            <a:off x="6896122" y="900242"/>
            <a:ext cx="1446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strike="noStrike" dirty="0">
                <a:solidFill>
                  <a:srgbClr val="0070C0"/>
                </a:solidFill>
                <a:effectLst/>
                <a:latin typeface="+mn-lt"/>
              </a:rPr>
              <a:t>Rev. Phys. 5 (2020) 100045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7BE11-882C-81EE-562E-2C7EBFCC08CA}"/>
              </a:ext>
            </a:extLst>
          </p:cNvPr>
          <p:cNvSpPr txBox="1"/>
          <p:nvPr/>
        </p:nvSpPr>
        <p:spPr>
          <a:xfrm>
            <a:off x="6993867" y="3906507"/>
            <a:ext cx="172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ffectLst/>
                <a:latin typeface="+mn-lt"/>
              </a:rPr>
              <a:t>Phys. Lett. B 800 (2020) 135103 </a:t>
            </a:r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BABE8-51FB-9641-652B-8D101415B8E6}"/>
              </a:ext>
            </a:extLst>
          </p:cNvPr>
          <p:cNvSpPr txBox="1"/>
          <p:nvPr/>
        </p:nvSpPr>
        <p:spPr>
          <a:xfrm>
            <a:off x="737792" y="4437598"/>
            <a:ext cx="1639613" cy="461665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30302"/>
                </a:solidFill>
                <a:latin typeface="+mn-lt"/>
              </a:rPr>
              <a:t>BDT trained on </a:t>
            </a:r>
            <a:r>
              <a:rPr lang="el-GR" sz="12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l-GR" sz="1200" baseline="-25000" dirty="0" err="1">
                <a:solidFill>
                  <a:srgbClr val="030302"/>
                </a:solidFill>
                <a:latin typeface="+mn-lt"/>
              </a:rPr>
              <a:t>λ</a:t>
            </a:r>
            <a:r>
              <a:rPr lang="en-US" sz="1200" dirty="0">
                <a:solidFill>
                  <a:srgbClr val="030302"/>
                </a:solidFill>
                <a:latin typeface="+mn-lt"/>
              </a:rPr>
              <a:t>=10 </a:t>
            </a:r>
            <a:r>
              <a:rPr lang="en-US" sz="1200" dirty="0" err="1">
                <a:solidFill>
                  <a:srgbClr val="030302"/>
                </a:solidFill>
                <a:latin typeface="+mn-lt"/>
              </a:rPr>
              <a:t>ggF</a:t>
            </a:r>
            <a:r>
              <a:rPr lang="en-US" sz="1200" dirty="0">
                <a:solidFill>
                  <a:srgbClr val="030302"/>
                </a:solidFill>
                <a:latin typeface="+mn-lt"/>
              </a:rPr>
              <a:t> signal vs bkg.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9B219-256A-BB75-D6E6-59E73417D4C5}"/>
              </a:ext>
            </a:extLst>
          </p:cNvPr>
          <p:cNvSpPr txBox="1"/>
          <p:nvPr/>
        </p:nvSpPr>
        <p:spPr>
          <a:xfrm>
            <a:off x="2426763" y="4437598"/>
            <a:ext cx="1492469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30302"/>
                </a:solidFill>
                <a:latin typeface="+mn-lt"/>
              </a:rPr>
              <a:t>BDT trained on SM </a:t>
            </a:r>
            <a:r>
              <a:rPr lang="en-US" sz="1200" dirty="0" err="1">
                <a:solidFill>
                  <a:srgbClr val="030302"/>
                </a:solidFill>
                <a:latin typeface="+mn-lt"/>
              </a:rPr>
              <a:t>ggF</a:t>
            </a:r>
            <a:r>
              <a:rPr lang="en-US" sz="1200" dirty="0">
                <a:solidFill>
                  <a:srgbClr val="030302"/>
                </a:solidFill>
                <a:latin typeface="+mn-lt"/>
              </a:rPr>
              <a:t> signal vs bkg.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11906-EE6D-37DB-1FE9-96E7AB6371DF}"/>
              </a:ext>
            </a:extLst>
          </p:cNvPr>
          <p:cNvSpPr txBox="1"/>
          <p:nvPr/>
        </p:nvSpPr>
        <p:spPr>
          <a:xfrm>
            <a:off x="3968377" y="4443270"/>
            <a:ext cx="1492469" cy="46166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30302"/>
                </a:solidFill>
                <a:latin typeface="+mn-lt"/>
              </a:rPr>
              <a:t>BDT trained on SM VBF signal vs bkg.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BE8E9C-9299-1A43-57E9-78960A97226F}"/>
              </a:ext>
            </a:extLst>
          </p:cNvPr>
          <p:cNvCxnSpPr/>
          <p:nvPr/>
        </p:nvCxnSpPr>
        <p:spPr>
          <a:xfrm flipV="1">
            <a:off x="6585857" y="3855271"/>
            <a:ext cx="0" cy="840603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613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B0DBF-C8BD-2509-D0FF-AF3FB2AE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ggF</a:t>
            </a:r>
            <a:r>
              <a:rPr lang="en-US" dirty="0"/>
              <a:t> vs VBF Categorization BDT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6C44D7-7319-79A8-840C-DA22935AAAC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71542" y="1113023"/>
                <a:ext cx="4488900" cy="3302700"/>
              </a:xfrm>
            </p:spPr>
            <p:txBody>
              <a:bodyPr/>
              <a:lstStyle/>
              <a:p>
                <a:pPr>
                  <a:buClr>
                    <a:srgbClr val="030302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BDT trained to separate </a:t>
                </a:r>
                <a:r>
                  <a:rPr lang="en-US" dirty="0" err="1">
                    <a:latin typeface="+mn-lt"/>
                  </a:rPr>
                  <a:t>ggF</a:t>
                </a:r>
                <a:r>
                  <a:rPr lang="en-US" dirty="0">
                    <a:latin typeface="+mn-lt"/>
                  </a:rPr>
                  <a:t> HH from VBF HH on events with 4 jets (two VBF-jet candidates + two </a:t>
                </a:r>
                <a:r>
                  <a:rPr lang="en-US" dirty="0" err="1">
                    <a:latin typeface="+mn-lt"/>
                  </a:rPr>
                  <a:t>H→bb</a:t>
                </a:r>
                <a:r>
                  <a:rPr lang="en-US" dirty="0">
                    <a:latin typeface="+mn-lt"/>
                  </a:rPr>
                  <a:t>) </a:t>
                </a:r>
              </a:p>
              <a:p>
                <a:pPr>
                  <a:buClr>
                    <a:srgbClr val="030302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Input variables: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jj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VBF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, </a:t>
                </a:r>
                <a:r>
                  <a:rPr lang="en-US" dirty="0" err="1">
                    <a:latin typeface="+mn-lt"/>
                  </a:rPr>
                  <a:t>Δ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jj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VBF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, η</a:t>
                </a:r>
                <a:r>
                  <a:rPr lang="en-US" baseline="-25000" dirty="0">
                    <a:latin typeface="+mn-lt"/>
                  </a:rPr>
                  <a:t>j1</a:t>
                </a:r>
                <a:r>
                  <a:rPr lang="en-US" dirty="0">
                    <a:latin typeface="+mn-lt"/>
                  </a:rPr>
                  <a:t>×η</a:t>
                </a:r>
                <a:r>
                  <a:rPr lang="en-US" baseline="-25000" dirty="0">
                    <a:latin typeface="+mn-lt"/>
                  </a:rPr>
                  <a:t>j2</a:t>
                </a:r>
                <a:r>
                  <a:rPr lang="en-US" dirty="0">
                    <a:latin typeface="+mn-lt"/>
                  </a:rPr>
                  <a:t>, </a:t>
                </a:r>
                <a:r>
                  <a:rPr lang="en-US" dirty="0" err="1">
                    <a:latin typeface="+mn-lt"/>
                  </a:rPr>
                  <a:t>etc</a:t>
                </a:r>
                <a:endParaRPr lang="en-US" dirty="0">
                  <a:latin typeface="+mn-lt"/>
                </a:endParaRPr>
              </a:p>
              <a:p>
                <a:pPr>
                  <a:buClr>
                    <a:srgbClr val="030302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BDT cuts optimized in each SR to achieve the best limit on HH as well as constraint for </a:t>
                </a:r>
                <a:r>
                  <a:rPr lang="el-GR" sz="1800" dirty="0" err="1">
                    <a:latin typeface="+mn-lt"/>
                  </a:rPr>
                  <a:t>κ</a:t>
                </a:r>
                <a:r>
                  <a:rPr lang="el-GR" sz="1800" baseline="-25000" dirty="0" err="1">
                    <a:latin typeface="+mn-lt"/>
                  </a:rPr>
                  <a:t>λ</a:t>
                </a:r>
                <a:r>
                  <a:rPr lang="en-US" sz="1800" dirty="0">
                    <a:latin typeface="+mn-lt"/>
                  </a:rPr>
                  <a:t> and </a:t>
                </a:r>
                <a:r>
                  <a:rPr lang="el-GR" sz="1800" dirty="0">
                    <a:latin typeface="+mn-lt"/>
                  </a:rPr>
                  <a:t>κ</a:t>
                </a:r>
                <a:r>
                  <a:rPr lang="en-US" baseline="-25000" dirty="0">
                    <a:latin typeface="+mn-lt"/>
                  </a:rPr>
                  <a:t>2V</a:t>
                </a:r>
                <a:endParaRPr lang="en-US" dirty="0">
                  <a:latin typeface="+mn-lt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6C44D7-7319-79A8-840C-DA22935AA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71542" y="1113023"/>
                <a:ext cx="4488900" cy="3302700"/>
              </a:xfrm>
              <a:blipFill>
                <a:blip r:embed="rId2"/>
                <a:stretch>
                  <a:fillRect r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629E-6916-E242-3C74-B1EC6AF4A8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4D46D-EDCD-F692-FA70-2F42C12E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89" y="1247850"/>
            <a:ext cx="3013769" cy="303304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479744-3390-8032-0863-91DC38530D60}"/>
              </a:ext>
            </a:extLst>
          </p:cNvPr>
          <p:cNvCxnSpPr>
            <a:cxnSpLocks/>
          </p:cNvCxnSpPr>
          <p:nvPr/>
        </p:nvCxnSpPr>
        <p:spPr>
          <a:xfrm flipV="1">
            <a:off x="7293428" y="2571750"/>
            <a:ext cx="0" cy="2091467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E67EE1-C5EC-A20F-B6C2-4FBA8ADE81D7}"/>
              </a:ext>
            </a:extLst>
          </p:cNvPr>
          <p:cNvCxnSpPr/>
          <p:nvPr/>
        </p:nvCxnSpPr>
        <p:spPr>
          <a:xfrm flipH="1">
            <a:off x="6324600" y="4415723"/>
            <a:ext cx="827314" cy="0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BA12C1-7F1A-A8DB-C825-D2EB57542F7B}"/>
              </a:ext>
            </a:extLst>
          </p:cNvPr>
          <p:cNvCxnSpPr>
            <a:cxnSpLocks/>
          </p:cNvCxnSpPr>
          <p:nvPr/>
        </p:nvCxnSpPr>
        <p:spPr>
          <a:xfrm>
            <a:off x="7391400" y="4415723"/>
            <a:ext cx="838200" cy="0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58D6D8-4E91-31CD-7115-B6F73FD9C671}"/>
              </a:ext>
            </a:extLst>
          </p:cNvPr>
          <p:cNvSpPr txBox="1"/>
          <p:nvPr/>
        </p:nvSpPr>
        <p:spPr>
          <a:xfrm>
            <a:off x="7654343" y="4509650"/>
            <a:ext cx="70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ggF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2CD965-B885-5E65-EC0A-90DA3FE5297B}"/>
              </a:ext>
            </a:extLst>
          </p:cNvPr>
          <p:cNvSpPr txBox="1"/>
          <p:nvPr/>
        </p:nvSpPr>
        <p:spPr>
          <a:xfrm>
            <a:off x="6497085" y="4509328"/>
            <a:ext cx="70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VBF</a:t>
            </a:r>
          </a:p>
        </p:txBody>
      </p:sp>
    </p:spTree>
    <p:extLst>
      <p:ext uri="{BB962C8B-B14F-4D97-AF65-F5344CB8AC3E}">
        <p14:creationId xmlns:p14="http://schemas.microsoft.com/office/powerpoint/2010/main" val="3787721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3797-85A8-8C09-4D51-CE8E7AD1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Discriminant BDTs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9868B-8838-82CE-08A9-18878CBBD6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3D86858-D599-ECFC-F4E9-4173FAE9F9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995" y="794887"/>
                <a:ext cx="7520009" cy="3715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In each SR, BDTs trained in low </a:t>
                </a:r>
                <a:r>
                  <a:rPr lang="en-US" dirty="0" err="1">
                    <a:solidFill>
                      <a:srgbClr val="030302"/>
                    </a:solidFill>
                    <a:latin typeface="+mn-lt"/>
                  </a:rPr>
                  <a:t>m</a:t>
                </a:r>
                <a:r>
                  <a:rPr lang="en-US" baseline="-25000" dirty="0" err="1">
                    <a:solidFill>
                      <a:srgbClr val="030302"/>
                    </a:solidFill>
                    <a:latin typeface="+mn-lt"/>
                  </a:rPr>
                  <a:t>HH</a:t>
                </a: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, high </a:t>
                </a:r>
                <a:r>
                  <a:rPr lang="en-US" dirty="0" err="1">
                    <a:solidFill>
                      <a:srgbClr val="030302"/>
                    </a:solidFill>
                    <a:latin typeface="+mn-lt"/>
                  </a:rPr>
                  <a:t>m</a:t>
                </a:r>
                <a:r>
                  <a:rPr lang="en-US" baseline="-25000" dirty="0" err="1">
                    <a:solidFill>
                      <a:srgbClr val="030302"/>
                    </a:solidFill>
                    <a:latin typeface="+mn-lt"/>
                  </a:rPr>
                  <a:t>HH</a:t>
                </a: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 and VBF categories respectively and used as final discriminants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Input variables: </a:t>
                </a:r>
                <a:r>
                  <a:rPr lang="en-US" sz="1600" dirty="0" err="1">
                    <a:solidFill>
                      <a:srgbClr val="030302"/>
                    </a:solidFill>
                    <a:latin typeface="+mn-lt"/>
                  </a:rPr>
                  <a:t>m</a:t>
                </a:r>
                <a:r>
                  <a:rPr lang="en-US" sz="1600" baseline="-25000" dirty="0" err="1">
                    <a:solidFill>
                      <a:srgbClr val="030302"/>
                    </a:solidFill>
                    <a:latin typeface="+mn-lt"/>
                  </a:rPr>
                  <a:t>HH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, </a:t>
                </a:r>
                <a:r>
                  <a:rPr lang="en-US" sz="1600" dirty="0" err="1">
                    <a:solidFill>
                      <a:srgbClr val="030302"/>
                    </a:solidFill>
                    <a:latin typeface="+mn-lt"/>
                  </a:rPr>
                  <a:t>m</a:t>
                </a:r>
                <a:r>
                  <a:rPr lang="en-US" sz="1600" baseline="-25000" dirty="0" err="1">
                    <a:solidFill>
                      <a:srgbClr val="030302"/>
                    </a:solidFill>
                    <a:latin typeface="+mn-lt"/>
                  </a:rPr>
                  <a:t>bb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𝑀𝑀𝐶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, ΔR(</a:t>
                </a:r>
                <a:r>
                  <a:rPr lang="en-US" sz="1600" dirty="0" err="1">
                    <a:solidFill>
                      <a:srgbClr val="030302"/>
                    </a:solidFill>
                    <a:latin typeface="+mn-lt"/>
                  </a:rPr>
                  <a:t>b,b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), ΔR(𝜏,𝜏),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, </a:t>
                </a:r>
                <a:r>
                  <a:rPr lang="en-US" sz="1600" dirty="0" err="1">
                    <a:solidFill>
                      <a:srgbClr val="030302"/>
                    </a:solidFill>
                    <a:latin typeface="+mn-lt"/>
                  </a:rPr>
                  <a:t>etc</a:t>
                </a:r>
                <a:endParaRPr lang="en-US" sz="1600" dirty="0">
                  <a:solidFill>
                    <a:srgbClr val="03030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3D86858-D599-ECFC-F4E9-4173FAE9F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95" y="794887"/>
                <a:ext cx="7520009" cy="3715222"/>
              </a:xfrm>
              <a:prstGeom prst="rect">
                <a:avLst/>
              </a:prstGeom>
              <a:blipFill>
                <a:blip r:embed="rId2"/>
                <a:stretch>
                  <a:fillRect r="-5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301CD0E-3D02-FF07-7899-5927641FF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58" y="2020442"/>
            <a:ext cx="7772400" cy="24896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F560AB-6FE3-6974-A03F-BA30486C86B2}"/>
              </a:ext>
            </a:extLst>
          </p:cNvPr>
          <p:cNvSpPr txBox="1"/>
          <p:nvPr/>
        </p:nvSpPr>
        <p:spPr>
          <a:xfrm>
            <a:off x="1279601" y="2612771"/>
            <a:ext cx="1049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Low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m</a:t>
            </a:r>
            <a:r>
              <a:rPr lang="en-US" baseline="-25000" dirty="0" err="1">
                <a:solidFill>
                  <a:srgbClr val="FF0000"/>
                </a:solidFill>
                <a:latin typeface="+mn-lt"/>
              </a:rPr>
              <a:t>HH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1D79D4-DB41-6CC2-7F1C-416BC06BE92D}"/>
              </a:ext>
            </a:extLst>
          </p:cNvPr>
          <p:cNvSpPr txBox="1"/>
          <p:nvPr/>
        </p:nvSpPr>
        <p:spPr>
          <a:xfrm>
            <a:off x="6662785" y="2580548"/>
            <a:ext cx="1201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VBF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D7EB4-65DA-3FBD-7677-A01BCD40BFFD}"/>
              </a:ext>
            </a:extLst>
          </p:cNvPr>
          <p:cNvSpPr txBox="1"/>
          <p:nvPr/>
        </p:nvSpPr>
        <p:spPr>
          <a:xfrm>
            <a:off x="4061640" y="2632414"/>
            <a:ext cx="1049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High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m</a:t>
            </a:r>
            <a:r>
              <a:rPr lang="en-US" baseline="-25000" dirty="0" err="1">
                <a:solidFill>
                  <a:srgbClr val="FF0000"/>
                </a:solidFill>
                <a:latin typeface="+mn-lt"/>
              </a:rPr>
              <a:t>HH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60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8DDF-C019-B1A1-A224-2DAEDC48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Discriminant BDTs in </a:t>
            </a:r>
            <a:r>
              <a:rPr lang="en-US" dirty="0">
                <a:latin typeface="+mn-lt"/>
              </a:rPr>
              <a:t>𝜏</a:t>
            </a:r>
            <a:r>
              <a:rPr lang="en-US" baseline="-25000" dirty="0" err="1">
                <a:latin typeface="+mn-lt"/>
              </a:rPr>
              <a:t>lep</a:t>
            </a:r>
            <a:r>
              <a:rPr lang="en-US" dirty="0">
                <a:latin typeface="+mn-lt"/>
              </a:rPr>
              <a:t>𝜏</a:t>
            </a:r>
            <a:r>
              <a:rPr lang="en-US" baseline="-25000" dirty="0">
                <a:latin typeface="+mn-lt"/>
              </a:rPr>
              <a:t>had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3595DF-326D-A160-90F3-24DC0DA1E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21" y="2894049"/>
            <a:ext cx="6583513" cy="20913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14BE7-5321-BA56-2159-397AEEA23F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04DFA-5D46-71A4-CA5F-F5E30673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821" y="780494"/>
            <a:ext cx="6520543" cy="2113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62E9B6-FB57-993F-0D84-BFEF283042B6}"/>
              </a:ext>
            </a:extLst>
          </p:cNvPr>
          <p:cNvSpPr txBox="1"/>
          <p:nvPr/>
        </p:nvSpPr>
        <p:spPr>
          <a:xfrm>
            <a:off x="509942" y="3496956"/>
            <a:ext cx="70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LTT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87BDF-E4AE-F16B-CE0B-1BA81EF7DCCB}"/>
              </a:ext>
            </a:extLst>
          </p:cNvPr>
          <p:cNvSpPr txBox="1"/>
          <p:nvPr/>
        </p:nvSpPr>
        <p:spPr>
          <a:xfrm>
            <a:off x="509942" y="1418123"/>
            <a:ext cx="70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SLT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3D44CB7-C47C-63C8-3510-A7373567766D}"/>
              </a:ext>
            </a:extLst>
          </p:cNvPr>
          <p:cNvSpPr/>
          <p:nvPr/>
        </p:nvSpPr>
        <p:spPr>
          <a:xfrm>
            <a:off x="1007965" y="1550865"/>
            <a:ext cx="620487" cy="4571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689D6C4-312C-E461-2653-0DF20634B064}"/>
              </a:ext>
            </a:extLst>
          </p:cNvPr>
          <p:cNvSpPr/>
          <p:nvPr/>
        </p:nvSpPr>
        <p:spPr>
          <a:xfrm>
            <a:off x="984507" y="3627984"/>
            <a:ext cx="620487" cy="4571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8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4450-9847-B525-6459-4B132B2B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Particle Accelerators Came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3E5EB-95AB-D786-753A-0FF3DFA643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13B54D-E41C-3EBC-DB29-F6F8191E5974}"/>
              </a:ext>
            </a:extLst>
          </p:cNvPr>
          <p:cNvSpPr txBox="1">
            <a:spLocks/>
          </p:cNvSpPr>
          <p:nvPr/>
        </p:nvSpPr>
        <p:spPr>
          <a:xfrm>
            <a:off x="779719" y="947995"/>
            <a:ext cx="8066583" cy="371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large variety of particles were discovered through the collisions (referred as “particle zoo”)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To classify these particles, M. Gell-Mann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*</a:t>
            </a:r>
            <a:r>
              <a:rPr lang="en-US" dirty="0">
                <a:latin typeface="+mn-lt"/>
              </a:rPr>
              <a:t> and G. Zweig proposed the “quark model”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Later quantum chromodynamics (QCD) was developed to describe the strong interactions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S. Glashow, A. Salam and S. Weinberg developed the electroweak theory to unify electromagnetic and weak forces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W and Z bosons discovered in 1983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4790BB-7707-280F-7FF1-92E2D4F3FF34}"/>
              </a:ext>
            </a:extLst>
          </p:cNvPr>
          <p:cNvSpPr txBox="1"/>
          <p:nvPr/>
        </p:nvSpPr>
        <p:spPr>
          <a:xfrm>
            <a:off x="3390139" y="2019496"/>
            <a:ext cx="1889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[*Nobel Prize in 1969]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0C6FF-F668-5152-58D9-16B255E4446A}"/>
              </a:ext>
            </a:extLst>
          </p:cNvPr>
          <p:cNvSpPr txBox="1"/>
          <p:nvPr/>
        </p:nvSpPr>
        <p:spPr>
          <a:xfrm>
            <a:off x="6647949" y="3193399"/>
            <a:ext cx="1889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[Nobel Prize in 1979]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57819-1A23-60E8-1AFF-018FB8F53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025" y="3138603"/>
            <a:ext cx="417924" cy="41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38F167-5DC6-0D11-69B0-7D416E27D813}"/>
              </a:ext>
            </a:extLst>
          </p:cNvPr>
          <p:cNvSpPr txBox="1"/>
          <p:nvPr/>
        </p:nvSpPr>
        <p:spPr>
          <a:xfrm>
            <a:off x="5703249" y="3529781"/>
            <a:ext cx="1889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[Nobel Prize in 1984]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2128C-D4A9-56D9-DA60-1A7F47A32F88}"/>
              </a:ext>
            </a:extLst>
          </p:cNvPr>
          <p:cNvSpPr txBox="1"/>
          <p:nvPr/>
        </p:nvSpPr>
        <p:spPr>
          <a:xfrm>
            <a:off x="3936415" y="2616173"/>
            <a:ext cx="1889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[Nobel Prize in 2004]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9E0172-A9C2-E3BA-3D7A-A16D52C4C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865" y="3472386"/>
            <a:ext cx="417924" cy="411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72252-36A2-0D0A-C063-55373801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173" y="2537512"/>
            <a:ext cx="417924" cy="411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35A53A-B03D-F965-C382-B1A0CB5B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215" y="1941234"/>
            <a:ext cx="417924" cy="4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71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01A1E-5B35-E7F5-A5B6-FA02353A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0879A-F11B-1D0A-C73D-3FEA63F63F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08801E-192D-A34F-0AAC-EB79997CF656}"/>
              </a:ext>
            </a:extLst>
          </p:cNvPr>
          <p:cNvSpPr txBox="1">
            <a:spLocks/>
          </p:cNvSpPr>
          <p:nvPr/>
        </p:nvSpPr>
        <p:spPr>
          <a:xfrm>
            <a:off x="555447" y="1126867"/>
            <a:ext cx="4719084" cy="35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ttbar and </a:t>
            </a:r>
            <a:r>
              <a:rPr lang="en-US" sz="2000" dirty="0" err="1">
                <a:latin typeface="+mn-lt"/>
              </a:rPr>
              <a:t>Z+heavy-flavor</a:t>
            </a:r>
            <a:r>
              <a:rPr lang="en-US" sz="2000" dirty="0">
                <a:latin typeface="+mn-lt"/>
              </a:rPr>
              <a:t> processes: shape from simulation, normalizations determined from the </a:t>
            </a:r>
            <a:r>
              <a:rPr lang="en-US" sz="2000" dirty="0">
                <a:latin typeface="+mn-lt"/>
                <a:sym typeface="Wingdings" pitchFamily="2" charset="2"/>
              </a:rPr>
              <a:t>control region</a:t>
            </a:r>
            <a:endParaRPr lang="en-US" sz="2000" dirty="0">
              <a:latin typeface="+mn-lt"/>
            </a:endParaRP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Single Higgs and other processes: estimated from simulation</a:t>
            </a: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Jets </a:t>
            </a:r>
            <a:r>
              <a:rPr lang="en-US" sz="2000" dirty="0">
                <a:latin typeface="+mn-lt"/>
                <a:sym typeface="Wingdings" pitchFamily="2" charset="2"/>
              </a:rPr>
              <a:t> f</a:t>
            </a:r>
            <a:r>
              <a:rPr lang="en-US" sz="2000" dirty="0">
                <a:latin typeface="+mn-lt"/>
              </a:rPr>
              <a:t>ake 𝜏</a:t>
            </a:r>
            <a:r>
              <a:rPr lang="en-US" sz="2000" baseline="-25000" dirty="0">
                <a:latin typeface="+mn-lt"/>
              </a:rPr>
              <a:t>had</a:t>
            </a:r>
            <a:r>
              <a:rPr lang="en-US" sz="2000" dirty="0">
                <a:latin typeface="+mn-lt"/>
              </a:rPr>
              <a:t> background: estimated with data-driven approach (including fake factor a.k.a. ABCD method and scale factor method)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3F824-D072-B2C6-BA2D-531EBB944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115" y="1044426"/>
            <a:ext cx="3649459" cy="36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49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BB6F-B954-CF3A-FE1E-8B8F120F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Limit on Non-resonant HH XS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08B03-0330-A881-7D8B-D6FCA77F3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843" y="1006846"/>
            <a:ext cx="3988157" cy="3302700"/>
          </a:xfrm>
        </p:spPr>
        <p:txBody>
          <a:bodyPr/>
          <a:lstStyle/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No significant excess seen above the SM prediction (</a:t>
            </a:r>
            <a:r>
              <a:rPr lang="el-GR" dirty="0">
                <a:latin typeface="+mn-lt"/>
              </a:rPr>
              <a:t>μ=1) </a:t>
            </a: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Obs. (exp.) limit on HH XS is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5.9 (3.1) × </a:t>
            </a:r>
            <a:r>
              <a:rPr lang="en-US" sz="1800" dirty="0" err="1">
                <a:solidFill>
                  <a:srgbClr val="0070C0"/>
                </a:solidFill>
                <a:latin typeface="+mn-lt"/>
              </a:rPr>
              <a:t>σ</a:t>
            </a:r>
            <a:r>
              <a:rPr lang="en-US" sz="1800" baseline="-25000" dirty="0" err="1">
                <a:solidFill>
                  <a:srgbClr val="0070C0"/>
                </a:solidFill>
                <a:latin typeface="+mn-lt"/>
              </a:rPr>
              <a:t>SM</a:t>
            </a:r>
            <a:endParaRPr lang="en-US" dirty="0">
              <a:solidFill>
                <a:srgbClr val="0070C0"/>
              </a:solidFill>
              <a:latin typeface="+mn-lt"/>
            </a:endParaRPr>
          </a:p>
          <a:p>
            <a:pPr lvl="1"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+mn-lt"/>
              </a:rPr>
              <a:t>The exp. limit represents the best constraint on HH XS in single channel</a:t>
            </a:r>
          </a:p>
          <a:p>
            <a:pPr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Obs. limit higher than exp. due to a statistical fluctuation in the 𝜏</a:t>
            </a:r>
            <a:r>
              <a:rPr lang="en-US" baseline="-25000" dirty="0" err="1">
                <a:latin typeface="+mn-lt"/>
              </a:rPr>
              <a:t>lep</a:t>
            </a:r>
            <a:r>
              <a:rPr lang="en-US" dirty="0">
                <a:latin typeface="+mn-lt"/>
              </a:rPr>
              <a:t>𝜏</a:t>
            </a:r>
            <a:r>
              <a:rPr lang="en-US" baseline="-25000" dirty="0">
                <a:latin typeface="+mn-lt"/>
              </a:rPr>
              <a:t>had</a:t>
            </a:r>
            <a:r>
              <a:rPr lang="en-US" dirty="0">
                <a:latin typeface="+mn-lt"/>
              </a:rPr>
              <a:t> SLT high </a:t>
            </a:r>
            <a:r>
              <a:rPr lang="en-US" dirty="0" err="1">
                <a:latin typeface="+mn-lt"/>
              </a:rPr>
              <a:t>m</a:t>
            </a:r>
            <a:r>
              <a:rPr lang="en-US" baseline="-25000" dirty="0" err="1">
                <a:latin typeface="+mn-lt"/>
              </a:rPr>
              <a:t>HH</a:t>
            </a:r>
            <a:r>
              <a:rPr lang="en-US" dirty="0">
                <a:latin typeface="+mn-lt"/>
              </a:rPr>
              <a:t> region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7BA1B-5651-8B47-D4C7-5F8E76F318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DA994-E6F7-12E5-CCD9-5CF42D4C9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27713"/>
            <a:ext cx="4268875" cy="3073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B947A8-D5F0-B16C-3C6F-77643D67A544}"/>
              </a:ext>
            </a:extLst>
          </p:cNvPr>
          <p:cNvSpPr txBox="1"/>
          <p:nvPr/>
        </p:nvSpPr>
        <p:spPr>
          <a:xfrm>
            <a:off x="1298850" y="4343182"/>
            <a:ext cx="6546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n-lt"/>
              </a:rPr>
              <a:t>Major uncertainties coming from data/MC statistics as well as theory </a:t>
            </a:r>
            <a:r>
              <a:rPr lang="en-US" sz="1600" dirty="0" err="1">
                <a:solidFill>
                  <a:srgbClr val="0070C0"/>
                </a:solidFill>
                <a:latin typeface="+mn-lt"/>
              </a:rPr>
              <a:t>unc</a:t>
            </a:r>
            <a:r>
              <a:rPr lang="en-US" sz="1600" dirty="0">
                <a:solidFill>
                  <a:srgbClr val="0070C0"/>
                </a:solidFill>
                <a:latin typeface="+mn-lt"/>
              </a:rPr>
              <a:t>. on top and single Higgs processes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E77C3-DCE7-633B-6D36-3B78DC87B6F9}"/>
              </a:ext>
            </a:extLst>
          </p:cNvPr>
          <p:cNvSpPr txBox="1"/>
          <p:nvPr/>
        </p:nvSpPr>
        <p:spPr>
          <a:xfrm>
            <a:off x="6644343" y="921468"/>
            <a:ext cx="2401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ATLAS-CONF-2023-071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93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951D9-4C77-208C-F2AC-DF5F4CB5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Constraints for </a:t>
            </a:r>
            <a:r>
              <a:rPr lang="en-US" sz="2800" dirty="0" err="1"/>
              <a:t>κ</a:t>
            </a:r>
            <a:r>
              <a:rPr lang="en-US" sz="2800" baseline="-25000" dirty="0" err="1"/>
              <a:t>λ</a:t>
            </a:r>
            <a:r>
              <a:rPr lang="en-US" sz="2800" dirty="0"/>
              <a:t> and κ</a:t>
            </a:r>
            <a:r>
              <a:rPr lang="en-US" baseline="-25000" dirty="0"/>
              <a:t>2V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1444C-7C5A-8332-945C-3AFE05425F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249D6-89EB-6E76-BA6A-CA20AE90C813}"/>
              </a:ext>
            </a:extLst>
          </p:cNvPr>
          <p:cNvSpPr txBox="1"/>
          <p:nvPr/>
        </p:nvSpPr>
        <p:spPr>
          <a:xfrm>
            <a:off x="893417" y="3991072"/>
            <a:ext cx="3678583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Obs. (exp.) constraint on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: -3.2 ≤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≤ 9.1 (-2.5 ≤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≤ 9.2)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13A93-FB2A-B225-3672-9E6AB42A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70760"/>
            <a:ext cx="7772400" cy="2715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ED0BA7-1504-2A97-6B24-54F33DCC1B16}"/>
              </a:ext>
            </a:extLst>
          </p:cNvPr>
          <p:cNvSpPr txBox="1"/>
          <p:nvPr/>
        </p:nvSpPr>
        <p:spPr>
          <a:xfrm>
            <a:off x="5153717" y="3942169"/>
            <a:ext cx="3678583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Obs. (exp.) constraint on κ</a:t>
            </a:r>
            <a:r>
              <a:rPr lang="en-US" sz="1800" baseline="-25000" dirty="0">
                <a:solidFill>
                  <a:srgbClr val="0070C0"/>
                </a:solidFill>
              </a:rPr>
              <a:t>2V</a:t>
            </a:r>
            <a:r>
              <a:rPr lang="en-US" sz="1800" dirty="0">
                <a:solidFill>
                  <a:srgbClr val="0070C0"/>
                </a:solidFill>
              </a:rPr>
              <a:t>: -0.4 ≤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≤ 2.6 (-0.2 ≤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>
                <a:solidFill>
                  <a:srgbClr val="0070C0"/>
                </a:solidFill>
              </a:rPr>
              <a:t>≤ 2.4)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AF4C72-8FA7-1710-B475-5B5DCC0965EC}"/>
              </a:ext>
            </a:extLst>
          </p:cNvPr>
          <p:cNvSpPr txBox="1"/>
          <p:nvPr/>
        </p:nvSpPr>
        <p:spPr>
          <a:xfrm>
            <a:off x="6430686" y="773903"/>
            <a:ext cx="2401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ATLAS-CONF-2023-071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74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5C39-A43C-E522-E712-D7C18974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6230"/>
            <a:ext cx="8520600" cy="707400"/>
          </a:xfrm>
        </p:spPr>
        <p:txBody>
          <a:bodyPr/>
          <a:lstStyle/>
          <a:p>
            <a:r>
              <a:rPr lang="en-US" dirty="0"/>
              <a:t>Resonant Signal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E58AE-5E0D-F4B9-9D46-D80DA8067C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A3EEB6-876F-A46F-2C18-4D8C19079E59}"/>
              </a:ext>
            </a:extLst>
          </p:cNvPr>
          <p:cNvSpPr txBox="1">
            <a:spLocks/>
          </p:cNvSpPr>
          <p:nvPr/>
        </p:nvSpPr>
        <p:spPr>
          <a:xfrm>
            <a:off x="829247" y="2291729"/>
            <a:ext cx="4827149" cy="256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Parametrized neural networks (PNN) used as discriminant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Parametrized in mass of scalar (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θ =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m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X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)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Training variables same as non-resonant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It provides near-optimal sensitivity and continuity over the entire range</a:t>
            </a:r>
            <a:endParaRPr lang="en-US" dirty="0">
              <a:solidFill>
                <a:srgbClr val="030302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C2ED8-03F8-9885-AA9F-1204F14E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19" y="951609"/>
            <a:ext cx="2419441" cy="12623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A61646-FC7A-F92B-2E75-BE9B4AA31262}"/>
              </a:ext>
            </a:extLst>
          </p:cNvPr>
          <p:cNvSpPr/>
          <p:nvPr/>
        </p:nvSpPr>
        <p:spPr>
          <a:xfrm>
            <a:off x="2860755" y="1201893"/>
            <a:ext cx="24194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+mn-lt"/>
              </a:rPr>
              <a:t>Ref: </a:t>
            </a:r>
            <a:r>
              <a:rPr lang="en-US" sz="1050" dirty="0">
                <a:solidFill>
                  <a:srgbClr val="0070C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Eur. Phys. J. C (2016) 76:235</a:t>
            </a:r>
            <a:endParaRPr lang="en-US" sz="105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4AC82-DA8D-4CD7-FC1F-CCC97217A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179" y="801731"/>
            <a:ext cx="1972821" cy="1987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5A1EF-06EE-FB81-CBA2-2C5CCEFAB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546" y="2868947"/>
            <a:ext cx="2051975" cy="2063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9EFAFC-A2FA-9C35-E032-C82D3674AF25}"/>
              </a:ext>
            </a:extLst>
          </p:cNvPr>
          <p:cNvSpPr txBox="1"/>
          <p:nvPr/>
        </p:nvSpPr>
        <p:spPr>
          <a:xfrm>
            <a:off x="6198781" y="3311252"/>
            <a:ext cx="1148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PNN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78E86-F16D-3506-2EE1-CF736A654DE9}"/>
              </a:ext>
            </a:extLst>
          </p:cNvPr>
          <p:cNvSpPr txBox="1"/>
          <p:nvPr/>
        </p:nvSpPr>
        <p:spPr>
          <a:xfrm>
            <a:off x="6561469" y="1543511"/>
            <a:ext cx="1312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500 GeV PNN</a:t>
            </a:r>
          </a:p>
        </p:txBody>
      </p:sp>
    </p:spTree>
    <p:extLst>
      <p:ext uri="{BB962C8B-B14F-4D97-AF65-F5344CB8AC3E}">
        <p14:creationId xmlns:p14="http://schemas.microsoft.com/office/powerpoint/2010/main" val="726417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C2F3-3F88-9619-4F2E-DB0607B3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Resonant </a:t>
            </a:r>
            <a:r>
              <a:rPr lang="en-US" dirty="0" err="1"/>
              <a:t>HH</a:t>
            </a:r>
            <a:r>
              <a:rPr lang="en-US" dirty="0" err="1">
                <a:sym typeface="Wingdings" pitchFamily="2" charset="2"/>
              </a:rPr>
              <a:t>bb</a:t>
            </a:r>
            <a:r>
              <a:rPr lang="en-US" dirty="0">
                <a:sym typeface="Wingdings" pitchFamily="2" charset="2"/>
              </a:rPr>
              <a:t>𝜏𝜏 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4F5AB-757A-27BA-9E40-209725393F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8C312-F132-6B7B-202A-920F623678A2}"/>
              </a:ext>
            </a:extLst>
          </p:cNvPr>
          <p:cNvSpPr txBox="1"/>
          <p:nvPr/>
        </p:nvSpPr>
        <p:spPr>
          <a:xfrm>
            <a:off x="1157383" y="3739887"/>
            <a:ext cx="7070526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Obs. (exp.) upper limits: 920-23 fb (840-12 fb) depending on the mass region</a:t>
            </a:r>
          </a:p>
          <a:p>
            <a:r>
              <a:rPr lang="en-US" sz="1800" dirty="0">
                <a:solidFill>
                  <a:srgbClr val="0070C0"/>
                </a:solidFill>
              </a:rPr>
              <a:t>Local (global) significance for 1 </a:t>
            </a:r>
            <a:r>
              <a:rPr lang="en-US" sz="1800" dirty="0" err="1">
                <a:solidFill>
                  <a:srgbClr val="0070C0"/>
                </a:solidFill>
              </a:rPr>
              <a:t>TeV</a:t>
            </a:r>
            <a:r>
              <a:rPr lang="en-US" sz="1800" dirty="0">
                <a:solidFill>
                  <a:srgbClr val="0070C0"/>
                </a:solidFill>
              </a:rPr>
              <a:t> is 3.0σ (2.0σ)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C1A5B-6F74-F8A9-D07A-7CFDDE1E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528" y="743566"/>
            <a:ext cx="3996943" cy="2887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249C1-CEAD-5231-D919-342E32C83C01}"/>
              </a:ext>
            </a:extLst>
          </p:cNvPr>
          <p:cNvSpPr txBox="1"/>
          <p:nvPr/>
        </p:nvSpPr>
        <p:spPr>
          <a:xfrm>
            <a:off x="6844821" y="2773769"/>
            <a:ext cx="2176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70C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07 (2023) 040</a:t>
            </a:r>
            <a:endParaRPr lang="en-US" dirty="0">
              <a:solidFill>
                <a:srgbClr val="0070C0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056440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1106522" y="1158949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HH(+H) Combination</a:t>
            </a:r>
          </a:p>
          <a:p>
            <a:endParaRPr lang="en-US" u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2705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26F6-2113-609D-8124-B8E708AA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C3320-50CA-AEFA-B15E-F4EA1F7700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341BFD-DD92-2652-6010-35F12BCE1EF0}"/>
              </a:ext>
            </a:extLst>
          </p:cNvPr>
          <p:cNvSpPr txBox="1">
            <a:spLocks/>
          </p:cNvSpPr>
          <p:nvPr/>
        </p:nvSpPr>
        <p:spPr>
          <a:xfrm>
            <a:off x="913185" y="1091092"/>
            <a:ext cx="7317630" cy="367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Performed statistical combination for different HH decay channels to maximize sensitivity to HH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Considered three major channels: </a:t>
            </a:r>
            <a:r>
              <a:rPr lang="en-US" sz="2000" dirty="0" err="1">
                <a:latin typeface="+mn-lt"/>
              </a:rPr>
              <a:t>HH</a:t>
            </a:r>
            <a:r>
              <a:rPr lang="en-US" sz="2000" dirty="0" err="1">
                <a:latin typeface="+mn-lt"/>
                <a:sym typeface="Wingdings" pitchFamily="2" charset="2"/>
              </a:rPr>
              <a:t></a:t>
            </a:r>
            <a:r>
              <a:rPr lang="en-US" sz="2000" dirty="0" err="1">
                <a:latin typeface="+mn-lt"/>
              </a:rPr>
              <a:t>bb</a:t>
            </a:r>
            <a:r>
              <a:rPr lang="en-US" sz="2000" dirty="0">
                <a:latin typeface="+mn-lt"/>
              </a:rPr>
              <a:t>𝜏𝜏, </a:t>
            </a:r>
            <a:r>
              <a:rPr lang="en-US" sz="2000" dirty="0" err="1">
                <a:latin typeface="+mn-lt"/>
              </a:rPr>
              <a:t>HH</a:t>
            </a:r>
            <a:r>
              <a:rPr lang="en-US" sz="2000" dirty="0" err="1">
                <a:latin typeface="+mn-lt"/>
                <a:sym typeface="Wingdings" pitchFamily="2" charset="2"/>
              </a:rPr>
              <a:t></a:t>
            </a:r>
            <a:r>
              <a:rPr lang="en-US" sz="2000" dirty="0" err="1">
                <a:latin typeface="+mn-lt"/>
              </a:rPr>
              <a:t>bb</a:t>
            </a:r>
            <a:r>
              <a:rPr lang="en-US" sz="2000" dirty="0">
                <a:latin typeface="+mn-lt"/>
              </a:rPr>
              <a:t>𝛾𝛾 and </a:t>
            </a:r>
            <a:r>
              <a:rPr lang="en-US" sz="2000" dirty="0" err="1">
                <a:latin typeface="+mn-lt"/>
              </a:rPr>
              <a:t>HH</a:t>
            </a:r>
            <a:r>
              <a:rPr lang="en-US" sz="2000" dirty="0" err="1">
                <a:latin typeface="+mn-lt"/>
                <a:sym typeface="Wingdings" pitchFamily="2" charset="2"/>
              </a:rPr>
              <a:t></a:t>
            </a:r>
            <a:r>
              <a:rPr lang="en-US" sz="2000" dirty="0" err="1">
                <a:latin typeface="+mn-lt"/>
              </a:rPr>
              <a:t>bbbb</a:t>
            </a:r>
            <a:endParaRPr lang="en-US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Systematics correlated where appropriate (like luminosity, flavor tagging, signal theory uncertainties, </a:t>
            </a:r>
            <a:r>
              <a:rPr lang="en-US" sz="2000" dirty="0" err="1">
                <a:latin typeface="+mn-lt"/>
              </a:rPr>
              <a:t>etc</a:t>
            </a:r>
            <a:r>
              <a:rPr lang="en-US" sz="2000" dirty="0">
                <a:latin typeface="+mn-lt"/>
              </a:rPr>
              <a:t>)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38010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0B90-F460-D38C-6798-86BCFB04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64" y="158129"/>
            <a:ext cx="8520600" cy="707400"/>
          </a:xfrm>
        </p:spPr>
        <p:txBody>
          <a:bodyPr/>
          <a:lstStyle/>
          <a:p>
            <a:r>
              <a:rPr lang="en-US" sz="2800" dirty="0" err="1"/>
              <a:t>κ</a:t>
            </a:r>
            <a:r>
              <a:rPr lang="en-US" sz="2800" baseline="-25000" dirty="0" err="1"/>
              <a:t>λ</a:t>
            </a:r>
            <a:r>
              <a:rPr lang="en-US" sz="2800" baseline="-25000" dirty="0"/>
              <a:t> </a:t>
            </a:r>
            <a:r>
              <a:rPr lang="en-US" dirty="0"/>
              <a:t>Constraint from Single Higgs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9A0B4-A019-88A0-1156-90B9150EB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752" y="960508"/>
            <a:ext cx="8215612" cy="337134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n-US" sz="1800" baseline="-25000" dirty="0" err="1">
                <a:solidFill>
                  <a:srgbClr val="030302"/>
                </a:solidFill>
                <a:latin typeface="+mn-lt"/>
              </a:rPr>
              <a:t>λ</a:t>
            </a:r>
            <a:r>
              <a:rPr lang="en-US" sz="1800" baseline="-250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also can be probed through NLO EW correction of single Higgs processes (e.g. in the </a:t>
            </a:r>
            <a:r>
              <a:rPr lang="en-US" dirty="0">
                <a:latin typeface="+mn-lt"/>
              </a:rPr>
              <a:t>production, decay, 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Higgs self-energy)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 marL="114300" indent="0">
              <a:buNone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70C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  <a:latin typeface="+mn-lt"/>
              </a:rPr>
              <a:t>Combination of HH and single Higgs is expected to provide the most sensitive results of </a:t>
            </a:r>
            <a:r>
              <a:rPr lang="en-US" sz="1800" dirty="0" err="1">
                <a:solidFill>
                  <a:srgbClr val="0070C0"/>
                </a:solidFill>
                <a:latin typeface="+mn-lt"/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  <a:latin typeface="+mn-lt"/>
              </a:rPr>
              <a:t>λ</a:t>
            </a:r>
            <a:endParaRPr lang="en-US" sz="1800" dirty="0">
              <a:solidFill>
                <a:srgbClr val="0070C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4477B-07BA-DDC9-130B-6F3B228FD5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3AD93-67B3-2216-B691-963E5F81E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057" y="2040554"/>
            <a:ext cx="2663751" cy="1211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E1048-7D0B-B1B9-FC25-EBF68376C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131" y="2093134"/>
            <a:ext cx="2219865" cy="1106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AEE4C-9D6B-7F07-BE55-AB8094F14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91" y="2071868"/>
            <a:ext cx="2381997" cy="11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182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BE02-94F2-661D-5C58-E1DE6DB0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32" y="104964"/>
            <a:ext cx="8520600" cy="707400"/>
          </a:xfrm>
        </p:spPr>
        <p:txBody>
          <a:bodyPr/>
          <a:lstStyle/>
          <a:p>
            <a:r>
              <a:rPr lang="en-US" dirty="0"/>
              <a:t>Results from HH+H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98D29-C6BB-09C2-E9C0-D90AE8833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BD99C-6D86-8FAE-5856-EC2AB6A0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62" y="884806"/>
            <a:ext cx="3182247" cy="2721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C8FA1-21BE-A5E1-85A5-790C81B20394}"/>
              </a:ext>
            </a:extLst>
          </p:cNvPr>
          <p:cNvSpPr txBox="1"/>
          <p:nvPr/>
        </p:nvSpPr>
        <p:spPr>
          <a:xfrm>
            <a:off x="1182549" y="3720610"/>
            <a:ext cx="3389451" cy="34624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Obs. (exp.) limits: 2.4 (2.9) × </a:t>
            </a:r>
            <a:r>
              <a:rPr lang="en-US" sz="1650" dirty="0" err="1">
                <a:solidFill>
                  <a:srgbClr val="0070C0"/>
                </a:solidFill>
              </a:rPr>
              <a:t>σ</a:t>
            </a:r>
            <a:r>
              <a:rPr lang="en-US" sz="1650" baseline="-25000" dirty="0" err="1">
                <a:solidFill>
                  <a:srgbClr val="0070C0"/>
                </a:solidFill>
              </a:rPr>
              <a:t>SM</a:t>
            </a:r>
            <a:endParaRPr lang="en-US" sz="165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DDF8A-2C0F-4C38-D3FB-C43FDF0A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992" y="884806"/>
            <a:ext cx="3621668" cy="2721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52583E-EA78-7BB9-7BAC-A78013992997}"/>
              </a:ext>
            </a:extLst>
          </p:cNvPr>
          <p:cNvSpPr txBox="1"/>
          <p:nvPr/>
        </p:nvSpPr>
        <p:spPr>
          <a:xfrm>
            <a:off x="4936788" y="3646052"/>
            <a:ext cx="3893819" cy="60016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Obs. (exp.) </a:t>
            </a:r>
            <a:r>
              <a:rPr lang="en-US" sz="1650" dirty="0" err="1">
                <a:solidFill>
                  <a:srgbClr val="0070C0"/>
                </a:solidFill>
              </a:rPr>
              <a:t>κ</a:t>
            </a:r>
            <a:r>
              <a:rPr lang="en-US" sz="1650" baseline="-25000" dirty="0" err="1">
                <a:solidFill>
                  <a:srgbClr val="0070C0"/>
                </a:solidFill>
              </a:rPr>
              <a:t>λ</a:t>
            </a:r>
            <a:r>
              <a:rPr lang="en-US" sz="1650" dirty="0">
                <a:solidFill>
                  <a:srgbClr val="0070C0"/>
                </a:solidFill>
              </a:rPr>
              <a:t> constraint: -0.4 ≤ </a:t>
            </a:r>
            <a:r>
              <a:rPr lang="en-US" sz="1650" dirty="0" err="1">
                <a:solidFill>
                  <a:srgbClr val="0070C0"/>
                </a:solidFill>
              </a:rPr>
              <a:t>κ</a:t>
            </a:r>
            <a:r>
              <a:rPr lang="en-US" sz="1650" baseline="-25000" dirty="0" err="1">
                <a:solidFill>
                  <a:srgbClr val="0070C0"/>
                </a:solidFill>
              </a:rPr>
              <a:t>λ</a:t>
            </a:r>
            <a:r>
              <a:rPr lang="en-US" sz="1650" dirty="0">
                <a:solidFill>
                  <a:srgbClr val="0070C0"/>
                </a:solidFill>
              </a:rPr>
              <a:t> ≤ 6.3 (-1.9 ≤ </a:t>
            </a:r>
            <a:r>
              <a:rPr lang="en-US" sz="1650" dirty="0" err="1">
                <a:solidFill>
                  <a:srgbClr val="0070C0"/>
                </a:solidFill>
              </a:rPr>
              <a:t>κ</a:t>
            </a:r>
            <a:r>
              <a:rPr lang="en-US" sz="1650" baseline="-25000" dirty="0" err="1">
                <a:solidFill>
                  <a:srgbClr val="0070C0"/>
                </a:solidFill>
              </a:rPr>
              <a:t>λ</a:t>
            </a:r>
            <a:r>
              <a:rPr lang="en-US" sz="1650" dirty="0">
                <a:solidFill>
                  <a:srgbClr val="0070C0"/>
                </a:solidFill>
              </a:rPr>
              <a:t> ≤ 7.6)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C86BF-F96B-8E7B-AFC5-0F3154E770BC}"/>
              </a:ext>
            </a:extLst>
          </p:cNvPr>
          <p:cNvSpPr txBox="1"/>
          <p:nvPr/>
        </p:nvSpPr>
        <p:spPr>
          <a:xfrm>
            <a:off x="2144434" y="4360098"/>
            <a:ext cx="357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 best constraints on HH signal strength and </a:t>
            </a:r>
            <a:r>
              <a:rPr lang="en-US" sz="1800" dirty="0" err="1">
                <a:solidFill>
                  <a:srgbClr val="FF0000"/>
                </a:solidFill>
              </a:rPr>
              <a:t>κ</a:t>
            </a:r>
            <a:r>
              <a:rPr lang="en-US" sz="1800" baseline="-25000" dirty="0" err="1">
                <a:solidFill>
                  <a:srgbClr val="FF0000"/>
                </a:solidFill>
              </a:rPr>
              <a:t>λ</a:t>
            </a:r>
            <a:r>
              <a:rPr lang="en-US" sz="1800" dirty="0">
                <a:solidFill>
                  <a:srgbClr val="FF0000"/>
                </a:solidFill>
              </a:rPr>
              <a:t> to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2654B7-6D05-F206-B08D-D07A1D007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057" y="4364150"/>
            <a:ext cx="716510" cy="576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092703-E6D4-8B70-F479-60CCC64F0A0D}"/>
              </a:ext>
            </a:extLst>
          </p:cNvPr>
          <p:cNvSpPr txBox="1"/>
          <p:nvPr/>
        </p:nvSpPr>
        <p:spPr>
          <a:xfrm>
            <a:off x="6086073" y="4485815"/>
            <a:ext cx="2868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843 (2023) 137745</a:t>
            </a:r>
            <a:endParaRPr lang="en-US" dirty="0">
              <a:solidFill>
                <a:srgbClr val="0070C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93180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9457-ED2C-5E87-F636-220351E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4964"/>
            <a:ext cx="8520600" cy="707400"/>
          </a:xfrm>
        </p:spPr>
        <p:txBody>
          <a:bodyPr/>
          <a:lstStyle/>
          <a:p>
            <a:r>
              <a:rPr lang="en-US" dirty="0"/>
              <a:t>Resonant HH Combination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8B4DF-C53F-FE23-D8D4-A2F84A0AAC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E7651-9C3D-0422-05E1-ED1DEAB3DB73}"/>
              </a:ext>
            </a:extLst>
          </p:cNvPr>
          <p:cNvSpPr txBox="1"/>
          <p:nvPr/>
        </p:nvSpPr>
        <p:spPr>
          <a:xfrm>
            <a:off x="6233609" y="4125742"/>
            <a:ext cx="32112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70C0"/>
                </a:solidFill>
                <a:effectLst/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arXiv:2311.15956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lang="en-US" sz="1200" b="0" i="0" u="none" strike="noStrike" dirty="0">
                <a:solidFill>
                  <a:srgbClr val="0070C0"/>
                </a:solidFill>
                <a:effectLst/>
                <a:latin typeface="+mn-lt"/>
              </a:rPr>
              <a:t>(submitted to PRL)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14299D-DE55-D2BA-3CC5-DC1251D53A69}"/>
              </a:ext>
            </a:extLst>
          </p:cNvPr>
          <p:cNvSpPr txBox="1"/>
          <p:nvPr/>
        </p:nvSpPr>
        <p:spPr>
          <a:xfrm>
            <a:off x="6340858" y="2571750"/>
            <a:ext cx="2680300" cy="136191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No statistically significant excess found, largest excess at 1.1 </a:t>
            </a:r>
            <a:r>
              <a:rPr lang="en-US" sz="1650" dirty="0" err="1">
                <a:solidFill>
                  <a:srgbClr val="0070C0"/>
                </a:solidFill>
              </a:rPr>
              <a:t>TeV</a:t>
            </a:r>
            <a:r>
              <a:rPr lang="en-US" sz="1650" dirty="0">
                <a:solidFill>
                  <a:srgbClr val="0070C0"/>
                </a:solidFill>
              </a:rPr>
              <a:t>:  local (global) significance is 3.2</a:t>
            </a:r>
            <a:r>
              <a:rPr lang="el-GR" sz="1650" dirty="0">
                <a:solidFill>
                  <a:srgbClr val="0070C0"/>
                </a:solidFill>
              </a:rPr>
              <a:t>σ</a:t>
            </a:r>
            <a:r>
              <a:rPr lang="el-GR" sz="1650" i="1" dirty="0">
                <a:solidFill>
                  <a:srgbClr val="0070C0"/>
                </a:solidFill>
              </a:rPr>
              <a:t> </a:t>
            </a:r>
            <a:r>
              <a:rPr lang="el-GR" sz="1650" dirty="0">
                <a:solidFill>
                  <a:srgbClr val="0070C0"/>
                </a:solidFill>
              </a:rPr>
              <a:t>(2.1σ)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D8894-C752-3B68-8A38-1A48DC6FD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82" y="913504"/>
            <a:ext cx="5471827" cy="403949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1482C0-ECE5-EA70-87BA-E442AD77DD1E}"/>
              </a:ext>
            </a:extLst>
          </p:cNvPr>
          <p:cNvCxnSpPr/>
          <p:nvPr/>
        </p:nvCxnSpPr>
        <p:spPr>
          <a:xfrm>
            <a:off x="2159867" y="2253372"/>
            <a:ext cx="0" cy="1192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7831D3-9359-1854-2907-DCD17E21842D}"/>
              </a:ext>
            </a:extLst>
          </p:cNvPr>
          <p:cNvCxnSpPr/>
          <p:nvPr/>
        </p:nvCxnSpPr>
        <p:spPr>
          <a:xfrm>
            <a:off x="3288598" y="2933252"/>
            <a:ext cx="0" cy="1192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D28048B-E322-D6A2-5E9D-6DEBB1817CAD}"/>
              </a:ext>
            </a:extLst>
          </p:cNvPr>
          <p:cNvSpPr txBox="1"/>
          <p:nvPr/>
        </p:nvSpPr>
        <p:spPr>
          <a:xfrm>
            <a:off x="1222488" y="3030364"/>
            <a:ext cx="937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bb𝛾𝛾 dominates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1BA798-51C8-A340-5A1F-97F99D32962B}"/>
              </a:ext>
            </a:extLst>
          </p:cNvPr>
          <p:cNvSpPr txBox="1"/>
          <p:nvPr/>
        </p:nvSpPr>
        <p:spPr>
          <a:xfrm>
            <a:off x="2394764" y="3617942"/>
            <a:ext cx="937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B050"/>
                </a:solidFill>
              </a:rPr>
              <a:t>bb𝜏𝜏 dominates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6D8B6-C685-9B37-6AFE-E92C486224A1}"/>
              </a:ext>
            </a:extLst>
          </p:cNvPr>
          <p:cNvSpPr txBox="1"/>
          <p:nvPr/>
        </p:nvSpPr>
        <p:spPr>
          <a:xfrm>
            <a:off x="3497695" y="4087300"/>
            <a:ext cx="937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solidFill>
                  <a:srgbClr val="0070C0"/>
                </a:solidFill>
              </a:rPr>
              <a:t>bbbb</a:t>
            </a:r>
            <a:r>
              <a:rPr lang="en-US" sz="1050" dirty="0">
                <a:solidFill>
                  <a:srgbClr val="0070C0"/>
                </a:solidFill>
              </a:rPr>
              <a:t> dominates</a:t>
            </a:r>
          </a:p>
        </p:txBody>
      </p:sp>
    </p:spTree>
    <p:extLst>
      <p:ext uri="{BB962C8B-B14F-4D97-AF65-F5344CB8AC3E}">
        <p14:creationId xmlns:p14="http://schemas.microsoft.com/office/powerpoint/2010/main" val="3429662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BC99-63FE-F190-7EF5-2BC1601B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6230"/>
            <a:ext cx="8520600" cy="7074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Standard Model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A2210-E805-13E7-8D82-5FB841AEB8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FE57EEC-2217-5A87-FF0C-97854682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04" y="802844"/>
            <a:ext cx="3587795" cy="33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CC1791-4B82-2E59-08B5-FA0A471CF549}"/>
              </a:ext>
            </a:extLst>
          </p:cNvPr>
          <p:cNvSpPr txBox="1">
            <a:spLocks/>
          </p:cNvSpPr>
          <p:nvPr/>
        </p:nvSpPr>
        <p:spPr>
          <a:xfrm>
            <a:off x="727600" y="820298"/>
            <a:ext cx="3707083" cy="364429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30302"/>
                </a:solidFill>
              </a:rPr>
              <a:t>Describe the elementary particles and their interactions</a:t>
            </a:r>
          </a:p>
          <a:p>
            <a:pPr>
              <a:buFont typeface="Arial" charset="0"/>
              <a:buChar char="•"/>
            </a:pPr>
            <a:r>
              <a:rPr lang="en-US" sz="1800" dirty="0">
                <a:solidFill>
                  <a:srgbClr val="030302"/>
                </a:solidFill>
              </a:rPr>
              <a:t>The cornerstones of the SM: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Gauge invariance </a:t>
            </a:r>
            <a:r>
              <a:rPr lang="en-US" sz="1600" dirty="0">
                <a:solidFill>
                  <a:srgbClr val="030302"/>
                </a:solidFill>
              </a:rPr>
              <a:t>(based on SU(3)⨉SU(2)⨉U(1)): depicting strong and electroweak interactions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Higgs mechanism</a:t>
            </a:r>
            <a:r>
              <a:rPr lang="en-US" sz="1600" dirty="0">
                <a:solidFill>
                  <a:srgbClr val="030302"/>
                </a:solidFill>
              </a:rPr>
              <a:t>: trigger the EWSB; W, Z bosons and fermions acquire masses through EWSB; predicts the Higgs boson</a:t>
            </a:r>
          </a:p>
          <a:p>
            <a:pPr>
              <a:buFont typeface="Arial" charset="0"/>
              <a:buChar char="•"/>
            </a:pPr>
            <a:endParaRPr lang="en-US" sz="2100" dirty="0"/>
          </a:p>
          <a:p>
            <a:pPr lvl="1"/>
            <a:endParaRPr lang="en-US" sz="1800" dirty="0"/>
          </a:p>
          <a:p>
            <a:endParaRPr lang="en-US" sz="2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2A2186-2363-1AF9-90BB-B50E612A1A2F}"/>
              </a:ext>
            </a:extLst>
          </p:cNvPr>
          <p:cNvSpPr/>
          <p:nvPr/>
        </p:nvSpPr>
        <p:spPr>
          <a:xfrm>
            <a:off x="1742743" y="4340656"/>
            <a:ext cx="5933151" cy="338554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The “God Particle” Higgs boson discovered at the LHC in 2012!</a:t>
            </a:r>
          </a:p>
        </p:txBody>
      </p:sp>
    </p:spTree>
    <p:extLst>
      <p:ext uri="{BB962C8B-B14F-4D97-AF65-F5344CB8AC3E}">
        <p14:creationId xmlns:p14="http://schemas.microsoft.com/office/powerpoint/2010/main" val="35365226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DB28-0931-9C74-0744-B30FA3A2A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6DDB3-ABB1-2C1B-87EA-66EC908F90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275F5C-711C-FE10-1137-4BA6D2310A2E}"/>
              </a:ext>
            </a:extLst>
          </p:cNvPr>
          <p:cNvSpPr txBox="1">
            <a:spLocks/>
          </p:cNvSpPr>
          <p:nvPr/>
        </p:nvSpPr>
        <p:spPr>
          <a:xfrm>
            <a:off x="924605" y="839132"/>
            <a:ext cx="7190040" cy="380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Presented the Yukawa couplings and self-coupling studies </a:t>
            </a:r>
            <a:r>
              <a:rPr lang="en-US" dirty="0">
                <a:latin typeface="+mn-lt"/>
                <a:sym typeface="Wingdings" pitchFamily="2" charset="2"/>
              </a:rPr>
              <a:t>based on the Run 2 dataset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The measurements are in line with the SM prediction, and the most stringent results obtained at ATLAS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LHC Run 3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is expected to provide more room for exploring the Yukawa couplings and Higgs self-coupling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Possible evidence for </a:t>
            </a:r>
            <a:r>
              <a:rPr lang="en-US" sz="1600" dirty="0" err="1">
                <a:solidFill>
                  <a:srgbClr val="030302"/>
                </a:solidFill>
                <a:latin typeface="+mn-lt"/>
                <a:sym typeface="Wingdings" pitchFamily="2" charset="2"/>
              </a:rPr>
              <a:t>Hμμ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 at ATLAS, observation combining ATLAS and CMS analyses</a:t>
            </a:r>
            <a:endParaRPr lang="en-US" altLang="zh-CN" sz="1600" dirty="0">
              <a:solidFill>
                <a:srgbClr val="030302"/>
              </a:solidFill>
              <a:latin typeface="+mn-lt"/>
            </a:endParaRPr>
          </a:p>
          <a:p>
            <a:endParaRPr lang="en-US" sz="1950" dirty="0">
              <a:latin typeface="+mn-lt"/>
            </a:endParaRPr>
          </a:p>
          <a:p>
            <a:endParaRPr lang="en-US" dirty="0">
              <a:latin typeface="+mn-lt"/>
              <a:sym typeface="Wingdings" pitchFamily="2" charset="2"/>
            </a:endParaRPr>
          </a:p>
          <a:p>
            <a:endParaRPr lang="en-US" dirty="0">
              <a:latin typeface="+mn-lt"/>
              <a:sym typeface="Wingdings" pitchFamily="2" charset="2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85A85-4F48-11D6-8B93-65781691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13" y="3712790"/>
            <a:ext cx="3385348" cy="687649"/>
          </a:xfrm>
          <a:prstGeom prst="rect">
            <a:avLst/>
          </a:prstGeom>
        </p:spPr>
      </p:pic>
      <p:pic>
        <p:nvPicPr>
          <p:cNvPr id="7" name="Picture 2" descr="Stay tuned for some exciting news! — Finishline Creative Group, LLC">
            <a:extLst>
              <a:ext uri="{FF2B5EF4-FFF2-40B4-BE49-F238E27FC236}">
                <a16:creationId xmlns:a16="http://schemas.microsoft.com/office/drawing/2014/main" id="{83FB28E4-A16C-B00A-E39F-A7EC1D04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9" y="3411147"/>
            <a:ext cx="1712526" cy="129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662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8F16-A8B5-61D1-73E9-24373326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Continued…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A5237-0BDC-4875-6245-D9743AD27D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6A0BE-825F-48AC-162F-311B7573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17" y="872655"/>
            <a:ext cx="5420773" cy="3987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CEA8F57-8AF3-8533-B7C0-93A0E3CB7D49}"/>
              </a:ext>
            </a:extLst>
          </p:cNvPr>
          <p:cNvSpPr/>
          <p:nvPr/>
        </p:nvSpPr>
        <p:spPr>
          <a:xfrm>
            <a:off x="501042" y="3161893"/>
            <a:ext cx="6080018" cy="17733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9" name="Picture 2" descr="Why is the Universe comprehensible? Nima Arkani-Hamed embraces a deep and  beautiful mystery - YouTube">
            <a:extLst>
              <a:ext uri="{FF2B5EF4-FFF2-40B4-BE49-F238E27FC236}">
                <a16:creationId xmlns:a16="http://schemas.microsoft.com/office/drawing/2014/main" id="{4133EDB9-FDDB-CF31-AE44-6DCD9431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63" y="1683577"/>
            <a:ext cx="2942897" cy="16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FA8909-26A7-8FAE-50D1-C6B33DEF6083}"/>
              </a:ext>
            </a:extLst>
          </p:cNvPr>
          <p:cNvSpPr txBox="1"/>
          <p:nvPr/>
        </p:nvSpPr>
        <p:spPr>
          <a:xfrm>
            <a:off x="6717748" y="4003116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70C0"/>
                </a:solidFill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 Nima Arkani-Hamed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80896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E89D9-6CCD-2684-A4E8-332F46A5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93" y="171606"/>
            <a:ext cx="8520600" cy="707400"/>
          </a:xfrm>
        </p:spPr>
        <p:txBody>
          <a:bodyPr/>
          <a:lstStyle/>
          <a:p>
            <a:r>
              <a:rPr lang="en-US" dirty="0"/>
              <a:t>HL-LHC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2DCCE-E34E-C159-9E80-6B4EBB434E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32D2E-71FD-12A1-C32C-8FFFC9F0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193" y="865529"/>
            <a:ext cx="6142000" cy="1972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E856A8-12D6-C00C-BFB4-3DD9E00B5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887" y="3006388"/>
            <a:ext cx="4025862" cy="17653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34D435F-04DC-0FFE-0520-E31798491731}"/>
              </a:ext>
            </a:extLst>
          </p:cNvPr>
          <p:cNvSpPr/>
          <p:nvPr/>
        </p:nvSpPr>
        <p:spPr>
          <a:xfrm>
            <a:off x="5454869" y="1986454"/>
            <a:ext cx="367862" cy="2312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A81C32-A9A2-911A-5FE7-270FC69D867C}"/>
              </a:ext>
            </a:extLst>
          </p:cNvPr>
          <p:cNvSpPr/>
          <p:nvPr/>
        </p:nvSpPr>
        <p:spPr>
          <a:xfrm>
            <a:off x="5574082" y="3767234"/>
            <a:ext cx="814191" cy="36635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1AEFB-7EDD-0503-6025-4BA296674FDF}"/>
              </a:ext>
            </a:extLst>
          </p:cNvPr>
          <p:cNvSpPr txBox="1"/>
          <p:nvPr/>
        </p:nvSpPr>
        <p:spPr>
          <a:xfrm>
            <a:off x="6546300" y="5894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ATL-PHYS-PUB-2022-053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0326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3941F-8B3F-1DE6-6E8F-D37C0671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3" y="86683"/>
            <a:ext cx="8520600" cy="707400"/>
          </a:xfrm>
        </p:spPr>
        <p:txBody>
          <a:bodyPr/>
          <a:lstStyle/>
          <a:p>
            <a:r>
              <a:rPr lang="en-US" dirty="0"/>
              <a:t>We Were Doing Better than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8C5EF-64D2-8EC7-08C9-80092E9351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337EC-1D8A-E996-FC6D-CC0CDD7BF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132" y="794083"/>
            <a:ext cx="6738251" cy="617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479B8-D6D6-C53A-1691-F7DEF80C0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9" y="1501483"/>
            <a:ext cx="7772400" cy="988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84D9AD-B3B2-B0D1-A915-C1B9FED017FF}"/>
              </a:ext>
            </a:extLst>
          </p:cNvPr>
          <p:cNvSpPr txBox="1"/>
          <p:nvPr/>
        </p:nvSpPr>
        <p:spPr>
          <a:xfrm>
            <a:off x="6292642" y="1148965"/>
            <a:ext cx="2454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ATL-PHYS-PUB-2015-046</a:t>
            </a:r>
            <a:r>
              <a:rPr lang="en-US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C386AD-8663-4BE9-DD42-22F5107686A4}"/>
              </a:ext>
            </a:extLst>
          </p:cNvPr>
          <p:cNvCxnSpPr>
            <a:cxnSpLocks/>
          </p:cNvCxnSpPr>
          <p:nvPr/>
        </p:nvCxnSpPr>
        <p:spPr>
          <a:xfrm>
            <a:off x="3026979" y="1996966"/>
            <a:ext cx="228074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FEEDD5-A741-6D51-AC04-A91B663C5AED}"/>
              </a:ext>
            </a:extLst>
          </p:cNvPr>
          <p:cNvCxnSpPr>
            <a:cxnSpLocks/>
          </p:cNvCxnSpPr>
          <p:nvPr/>
        </p:nvCxnSpPr>
        <p:spPr>
          <a:xfrm>
            <a:off x="3326524" y="2537335"/>
            <a:ext cx="366285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0948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3941F-8B3F-1DE6-6E8F-D37C0671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3" y="86683"/>
            <a:ext cx="8520600" cy="707400"/>
          </a:xfrm>
        </p:spPr>
        <p:txBody>
          <a:bodyPr/>
          <a:lstStyle/>
          <a:p>
            <a:r>
              <a:rPr lang="en-US" dirty="0"/>
              <a:t>We Were Doing Better than Projection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8C5EF-64D2-8EC7-08C9-80092E9351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337EC-1D8A-E996-FC6D-CC0CDD7BF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132" y="794083"/>
            <a:ext cx="6738251" cy="617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479B8-D6D6-C53A-1691-F7DEF80C0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9" y="1501483"/>
            <a:ext cx="7772400" cy="988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84D9AD-B3B2-B0D1-A915-C1B9FED017FF}"/>
              </a:ext>
            </a:extLst>
          </p:cNvPr>
          <p:cNvSpPr txBox="1"/>
          <p:nvPr/>
        </p:nvSpPr>
        <p:spPr>
          <a:xfrm>
            <a:off x="6292642" y="1148965"/>
            <a:ext cx="2454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ATL-PHYS-PUB-2015-046</a:t>
            </a:r>
            <a:r>
              <a:rPr lang="en-US" dirty="0"/>
              <a:t> </a:t>
            </a:r>
          </a:p>
        </p:txBody>
      </p:sp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E28B77E2-BED3-7913-26C1-DE1D9721E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132" y="2579520"/>
            <a:ext cx="3104364" cy="23580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7763B-665A-78F5-CCDB-9785D92DEC81}"/>
              </a:ext>
            </a:extLst>
          </p:cNvPr>
          <p:cNvSpPr txBox="1"/>
          <p:nvPr/>
        </p:nvSpPr>
        <p:spPr>
          <a:xfrm>
            <a:off x="4560543" y="2948095"/>
            <a:ext cx="4268148" cy="147732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Obs. (exp.) limit on HH: 4.7 (3.9) × </a:t>
            </a:r>
            <a:r>
              <a:rPr lang="en-US" sz="1800" dirty="0" err="1">
                <a:solidFill>
                  <a:srgbClr val="0070C0"/>
                </a:solidFill>
              </a:rPr>
              <a:t>σ</a:t>
            </a:r>
            <a:r>
              <a:rPr lang="en-US" sz="1800" baseline="-25000" dirty="0" err="1">
                <a:solidFill>
                  <a:srgbClr val="0070C0"/>
                </a:solidFill>
              </a:rPr>
              <a:t>SM</a:t>
            </a:r>
            <a:endParaRPr lang="en-US" sz="1800" baseline="-25000" dirty="0">
              <a:solidFill>
                <a:srgbClr val="0070C0"/>
              </a:solidFill>
            </a:endParaRPr>
          </a:p>
          <a:p>
            <a:r>
              <a:rPr lang="en-US" sz="1800" dirty="0">
                <a:solidFill>
                  <a:srgbClr val="0070C0"/>
                </a:solidFill>
              </a:rPr>
              <a:t>Obs. (exp.)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constraint: -2.4 ≤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≤ 9.2 (-2.0 ≤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≤ 9.0)</a:t>
            </a:r>
          </a:p>
          <a:p>
            <a:r>
              <a:rPr lang="en-US" sz="1800" dirty="0">
                <a:solidFill>
                  <a:srgbClr val="0070C0"/>
                </a:solidFill>
              </a:rPr>
              <a:t>The HL-LHC projection (3 ab</a:t>
            </a:r>
            <a:r>
              <a:rPr lang="en-US" sz="1800" baseline="30000" dirty="0">
                <a:solidFill>
                  <a:srgbClr val="0070C0"/>
                </a:solidFill>
              </a:rPr>
              <a:t>-1</a:t>
            </a:r>
            <a:r>
              <a:rPr lang="en-US" sz="1800" dirty="0">
                <a:solidFill>
                  <a:srgbClr val="0070C0"/>
                </a:solidFill>
              </a:rPr>
              <a:t>) in 2015 was surpassed with just 139 fb</a:t>
            </a:r>
            <a:r>
              <a:rPr lang="en-US" sz="1800" baseline="30000" dirty="0">
                <a:solidFill>
                  <a:srgbClr val="0070C0"/>
                </a:solidFill>
              </a:rPr>
              <a:t>-1</a:t>
            </a:r>
            <a:r>
              <a:rPr lang="en-US" sz="1800" dirty="0">
                <a:solidFill>
                  <a:srgbClr val="0070C0"/>
                </a:solidFill>
              </a:rPr>
              <a:t> data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C386AD-8663-4BE9-DD42-22F5107686A4}"/>
              </a:ext>
            </a:extLst>
          </p:cNvPr>
          <p:cNvCxnSpPr>
            <a:cxnSpLocks/>
          </p:cNvCxnSpPr>
          <p:nvPr/>
        </p:nvCxnSpPr>
        <p:spPr>
          <a:xfrm>
            <a:off x="3026979" y="1996966"/>
            <a:ext cx="228074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FEEDD5-A741-6D51-AC04-A91B663C5AED}"/>
              </a:ext>
            </a:extLst>
          </p:cNvPr>
          <p:cNvCxnSpPr>
            <a:cxnSpLocks/>
          </p:cNvCxnSpPr>
          <p:nvPr/>
        </p:nvCxnSpPr>
        <p:spPr>
          <a:xfrm>
            <a:off x="3326524" y="2537335"/>
            <a:ext cx="366285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6591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B954A-A878-52FB-F19E-7832814D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C6645-EE64-F8F0-041A-52DE64CEC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721DD-5079-F962-5BD1-2AE1BD7B7F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67919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5B3F-74C5-29AA-DEB3-A5302294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369BD-DCA4-F0F3-FAF3-6FD3D4873C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B3BEF-7DF9-E253-88BF-0EAF54B8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49" y="971275"/>
            <a:ext cx="5299501" cy="38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74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6B3B-5BD5-B79D-EF9A-59439CC8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Event Categorization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BC021-A683-CDD1-CB9F-A200646DF8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3AEC4B-040A-B709-02F8-94AADD4798F6}"/>
              </a:ext>
            </a:extLst>
          </p:cNvPr>
          <p:cNvSpPr txBox="1">
            <a:spLocks/>
          </p:cNvSpPr>
          <p:nvPr/>
        </p:nvSpPr>
        <p:spPr>
          <a:xfrm>
            <a:off x="1372853" y="3412305"/>
            <a:ext cx="6398295" cy="105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boundaries are chosen to achieve a strong separation between CP-even and CP-odd signals, as well as a good sensitivity to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process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0F7AE-4D1E-D41A-7926-6CFF42733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4" y="1318453"/>
            <a:ext cx="3313418" cy="1951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CA1A5-3E2B-74D5-F00A-BA513445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98" y="1310674"/>
            <a:ext cx="3278982" cy="193616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D83C32-25C5-1E0F-D886-EC9B08D18B3C}"/>
              </a:ext>
            </a:extLst>
          </p:cNvPr>
          <p:cNvSpPr txBox="1">
            <a:spLocks/>
          </p:cNvSpPr>
          <p:nvPr/>
        </p:nvSpPr>
        <p:spPr>
          <a:xfrm>
            <a:off x="1337105" y="856638"/>
            <a:ext cx="6398295" cy="140068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30302"/>
                </a:solidFill>
              </a:rPr>
              <a:t>Categorization is done in Had and </a:t>
            </a:r>
            <a:r>
              <a:rPr lang="en-US" sz="1800" dirty="0" err="1">
                <a:solidFill>
                  <a:srgbClr val="030302"/>
                </a:solidFill>
              </a:rPr>
              <a:t>Lep</a:t>
            </a:r>
            <a:r>
              <a:rPr lang="en-US" sz="1800" dirty="0">
                <a:solidFill>
                  <a:srgbClr val="030302"/>
                </a:solidFill>
              </a:rPr>
              <a:t> regions separately</a:t>
            </a:r>
          </a:p>
        </p:txBody>
      </p:sp>
    </p:spTree>
    <p:extLst>
      <p:ext uri="{BB962C8B-B14F-4D97-AF65-F5344CB8AC3E}">
        <p14:creationId xmlns:p14="http://schemas.microsoft.com/office/powerpoint/2010/main" val="21368770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0DB59-6999-4B37-FDAD-DCA97E00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9070E-D63F-8A82-EB56-1FEFDC87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18BAF-CD85-0665-A67C-E340B6B4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4" y="1248390"/>
            <a:ext cx="3983158" cy="2927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C7272-ED82-1ED5-2CD9-B0A6F67A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60" y="1248390"/>
            <a:ext cx="4187051" cy="30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E94AA-8CFB-396D-D646-CB7CC0EBB410}"/>
              </a:ext>
            </a:extLst>
          </p:cNvPr>
          <p:cNvSpPr txBox="1"/>
          <p:nvPr/>
        </p:nvSpPr>
        <p:spPr>
          <a:xfrm>
            <a:off x="1244009" y="190322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CP even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05881-9102-4688-53D4-5AAD0E2390DF}"/>
              </a:ext>
            </a:extLst>
          </p:cNvPr>
          <p:cNvSpPr txBox="1"/>
          <p:nvPr/>
        </p:nvSpPr>
        <p:spPr>
          <a:xfrm>
            <a:off x="5479311" y="190322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CP odd</a:t>
            </a:r>
          </a:p>
        </p:txBody>
      </p:sp>
    </p:spTree>
    <p:extLst>
      <p:ext uri="{BB962C8B-B14F-4D97-AF65-F5344CB8AC3E}">
        <p14:creationId xmlns:p14="http://schemas.microsoft.com/office/powerpoint/2010/main" val="15510660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713D-C020-EB4C-AAE8-51B5C0C7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C03E-C70D-A34E-98F5-F68FDC10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CDB263-1C1F-8649-A562-4BB127CF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991" y="852724"/>
            <a:ext cx="5460206" cy="37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5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311700" y="143228"/>
            <a:ext cx="8520600" cy="707400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latin typeface="+mn-lt"/>
              </a:rPr>
              <a:t>Nobel Prize in Physics in 2013</a:t>
            </a:r>
            <a:endParaRPr kumimoji="1" lang="zh-CN" altLang="en-US" sz="2800" dirty="0">
              <a:latin typeface="+mn-lt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96C18-1836-8B4F-B0AC-712355DC7863}" type="slidenum">
              <a:rPr kumimoji="1" lang="zh-CN" altLang="en-US" smtClean="0"/>
              <a:t>7</a:t>
            </a:fld>
            <a:endParaRPr kumimoji="1" lang="zh-CN" altLang="en-US"/>
          </a:p>
        </p:txBody>
      </p:sp>
      <p:grpSp>
        <p:nvGrpSpPr>
          <p:cNvPr id="5" name="组 4"/>
          <p:cNvGrpSpPr/>
          <p:nvPr/>
        </p:nvGrpSpPr>
        <p:grpSpPr>
          <a:xfrm>
            <a:off x="311700" y="2680138"/>
            <a:ext cx="2510862" cy="2573169"/>
            <a:chOff x="4658842" y="4651408"/>
            <a:chExt cx="1908796" cy="2051090"/>
          </a:xfrm>
        </p:grpSpPr>
        <p:pic>
          <p:nvPicPr>
            <p:cNvPr id="6" name="图片 5" descr="Robert_Brou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022" y="4651408"/>
              <a:ext cx="1205198" cy="1636009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658842" y="6389254"/>
              <a:ext cx="1908796" cy="313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dirty="0" err="1"/>
                <a:t>Brout</a:t>
              </a:r>
              <a:r>
                <a:rPr kumimoji="1" lang="en-US" altLang="zh-CN" sz="1050" dirty="0"/>
                <a:t> passed away in 2011</a:t>
              </a:r>
              <a:endParaRPr kumimoji="1" lang="zh-CN" altLang="en-US" sz="1050" dirty="0"/>
            </a:p>
          </p:txBody>
        </p:sp>
      </p:grpSp>
      <p:pic>
        <p:nvPicPr>
          <p:cNvPr id="9" name="图片 8" descr="Screen Shot 2016-06-03 at 1.17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98" y="1017111"/>
            <a:ext cx="4645313" cy="33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520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D094-F07E-7A38-0455-FB412121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9088-2B24-F206-5BE1-83735A681F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AEF11-9975-9337-8CA1-F3C9D9032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09" y="1197482"/>
            <a:ext cx="4539216" cy="805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8986A2-959C-9268-D543-445D9BD412B6}"/>
              </a:ext>
            </a:extLst>
          </p:cNvPr>
          <p:cNvSpPr txBox="1"/>
          <p:nvPr/>
        </p:nvSpPr>
        <p:spPr>
          <a:xfrm>
            <a:off x="6145618" y="1350471"/>
            <a:ext cx="19032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effectLst/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04 (2014) 004 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C8BE8-EFBD-46AB-E51E-2E0A4FC5A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52" y="2193699"/>
            <a:ext cx="3597413" cy="2666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4EC2A-2D68-39EA-B0CB-6C1C22045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899" y="2226936"/>
            <a:ext cx="358392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730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2065-AA0C-2A49-A069-8900FEED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r>
              <a:rPr lang="en-US" dirty="0">
                <a:sym typeface="Wingdings" pitchFamily="2" charset="2"/>
              </a:rPr>
              <a:t>: FSR Recovery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E4305F-A7DB-C04B-A8E7-9C72DC57A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8201" y="1206303"/>
            <a:ext cx="3179658" cy="21836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0373A-D630-694E-9A1C-377A457D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861A66-79F6-374C-83A0-8CA936B8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584" y="1206303"/>
            <a:ext cx="3234707" cy="21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63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7C76-59ED-9747-A6BF-9E0769B5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Categorization Performance (1)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04558-D744-FD4D-80BF-61635CBC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752C4-5317-4148-B7BC-DCDF94C318F8}"/>
              </a:ext>
            </a:extLst>
          </p:cNvPr>
          <p:cNvSpPr txBox="1"/>
          <p:nvPr/>
        </p:nvSpPr>
        <p:spPr>
          <a:xfrm>
            <a:off x="2041377" y="4111051"/>
            <a:ext cx="58277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Calculated in the 120-130GeV region</a:t>
            </a:r>
          </a:p>
          <a:p>
            <a:r>
              <a:rPr lang="en-US" sz="1650" dirty="0">
                <a:solidFill>
                  <a:srgbClr val="0070C0"/>
                </a:solidFill>
              </a:rPr>
              <a:t>Major sensitive ones are VBF, </a:t>
            </a:r>
            <a:r>
              <a:rPr lang="en-US" sz="1650" dirty="0" err="1">
                <a:solidFill>
                  <a:srgbClr val="0070C0"/>
                </a:solidFill>
              </a:rPr>
              <a:t>ggF</a:t>
            </a:r>
            <a:r>
              <a:rPr lang="en-US" sz="1650" dirty="0">
                <a:solidFill>
                  <a:srgbClr val="0070C0"/>
                </a:solidFill>
              </a:rPr>
              <a:t> 2-jet and 1-jet categories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2E10BA2-64F8-454E-96DE-A2EAD838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53" y="842998"/>
            <a:ext cx="5898985" cy="32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365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FA22C-8E42-9E44-9582-C9D3E083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Background Model 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2B2B2-B308-2045-8E8C-5C30BCB91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537" y="975161"/>
            <a:ext cx="6510582" cy="3715222"/>
          </a:xfrm>
        </p:spPr>
        <p:txBody>
          <a:bodyPr/>
          <a:lstStyle/>
          <a:p>
            <a:r>
              <a:rPr lang="en-US" dirty="0"/>
              <a:t>P(𝝌2) &gt; 1% for background only fits with</a:t>
            </a:r>
          </a:p>
          <a:p>
            <a:pPr lvl="1"/>
            <a:r>
              <a:rPr lang="en-US" dirty="0"/>
              <a:t>Data sideband</a:t>
            </a:r>
          </a:p>
          <a:p>
            <a:pPr lvl="1"/>
            <a:r>
              <a:rPr lang="en-US" dirty="0"/>
              <a:t>Full simulation </a:t>
            </a:r>
          </a:p>
          <a:p>
            <a:pPr lvl="1"/>
            <a:r>
              <a:rPr lang="en-US" dirty="0"/>
              <a:t>Fast simulation (before and after </a:t>
            </a:r>
          </a:p>
          <a:p>
            <a:pPr marL="342900" lvl="1" indent="0">
              <a:buNone/>
            </a:pPr>
            <a:r>
              <a:rPr lang="en-US" dirty="0"/>
              <a:t>    reweighing to the data sidebands) </a:t>
            </a:r>
          </a:p>
          <a:p>
            <a:r>
              <a:rPr lang="en-US" dirty="0"/>
              <a:t>SS within 20% of the signal statistical </a:t>
            </a:r>
            <a:r>
              <a:rPr lang="en-US" dirty="0" err="1"/>
              <a:t>unc</a:t>
            </a:r>
            <a:r>
              <a:rPr lang="en-US" dirty="0"/>
              <a:t>. normalized to data statistics</a:t>
            </a:r>
          </a:p>
          <a:p>
            <a:r>
              <a:rPr lang="en-US" dirty="0"/>
              <a:t>Smallest degree of freedom</a:t>
            </a:r>
          </a:p>
          <a:p>
            <a:r>
              <a:rPr lang="en-US" dirty="0"/>
              <a:t>Smallest SS value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623B4-6E16-2E43-88E0-EEFB4A30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73</a:t>
            </a:fld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6563F82-0F5E-FB43-9228-1B5B795247C8}"/>
              </a:ext>
            </a:extLst>
          </p:cNvPr>
          <p:cNvSpPr/>
          <p:nvPr/>
        </p:nvSpPr>
        <p:spPr>
          <a:xfrm>
            <a:off x="7176238" y="1170876"/>
            <a:ext cx="289100" cy="280174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E9EE0-570D-7F4B-B634-5628B06CADBD}"/>
              </a:ext>
            </a:extLst>
          </p:cNvPr>
          <p:cNvSpPr txBox="1"/>
          <p:nvPr/>
        </p:nvSpPr>
        <p:spPr>
          <a:xfrm>
            <a:off x="7779577" y="2034644"/>
            <a:ext cx="1118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In the order of priority decreasing</a:t>
            </a:r>
          </a:p>
        </p:txBody>
      </p:sp>
    </p:spTree>
    <p:extLst>
      <p:ext uri="{BB962C8B-B14F-4D97-AF65-F5344CB8AC3E}">
        <p14:creationId xmlns:p14="http://schemas.microsoft.com/office/powerpoint/2010/main" val="17632326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D866-6052-7298-BC15-508D8603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Fake Factor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A3830-277B-B6B9-3202-9BED4739A0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AF98C-7E83-D54D-F572-0D6F9C46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349" y="918201"/>
            <a:ext cx="5050171" cy="191429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C3AC19-8CF5-FA56-6EF2-0D8C43C6F907}"/>
              </a:ext>
            </a:extLst>
          </p:cNvPr>
          <p:cNvSpPr txBox="1"/>
          <p:nvPr/>
        </p:nvSpPr>
        <p:spPr>
          <a:xfrm>
            <a:off x="5623372" y="2425392"/>
            <a:ext cx="24999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7030A0"/>
                </a:solidFill>
              </a:rPr>
              <a:t>ID: pass loose tau ID</a:t>
            </a:r>
          </a:p>
          <a:p>
            <a:r>
              <a:rPr lang="en-US" sz="1050" dirty="0">
                <a:solidFill>
                  <a:srgbClr val="7030A0"/>
                </a:solidFill>
              </a:rPr>
              <a:t>Anti-ID: fail loose but with RNN &gt; 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89239-7A29-E3D9-7E38-0670C89C81E7}"/>
              </a:ext>
            </a:extLst>
          </p:cNvPr>
          <p:cNvSpPr txBox="1"/>
          <p:nvPr/>
        </p:nvSpPr>
        <p:spPr>
          <a:xfrm>
            <a:off x="286122" y="1552184"/>
            <a:ext cx="2920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n-lt"/>
              </a:rPr>
              <a:t>Combined FFs derived for ttbar and multi-jet in 𝜏</a:t>
            </a:r>
            <a:r>
              <a:rPr lang="en-US" sz="1800" baseline="-25000" dirty="0" err="1">
                <a:solidFill>
                  <a:srgbClr val="0070C0"/>
                </a:solidFill>
                <a:latin typeface="+mn-lt"/>
              </a:rPr>
              <a:t>lep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𝜏</a:t>
            </a:r>
            <a:r>
              <a:rPr lang="en-US" sz="1800" baseline="-25000" dirty="0">
                <a:solidFill>
                  <a:srgbClr val="0070C0"/>
                </a:solidFill>
                <a:latin typeface="+mn-lt"/>
              </a:rPr>
              <a:t>had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 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5B5709-5AEE-C76B-83EC-E1C3665C2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25" y="3138051"/>
            <a:ext cx="5188152" cy="153355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CB6EE1-2A9C-AC1F-26F0-B0A39DE44AF5}"/>
              </a:ext>
            </a:extLst>
          </p:cNvPr>
          <p:cNvSpPr txBox="1"/>
          <p:nvPr/>
        </p:nvSpPr>
        <p:spPr>
          <a:xfrm>
            <a:off x="286123" y="3464704"/>
            <a:ext cx="2859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n-lt"/>
              </a:rPr>
              <a:t>FF method used for multi-jet in 𝜏</a:t>
            </a:r>
            <a:r>
              <a:rPr lang="en-US" sz="1800" baseline="-25000" dirty="0">
                <a:solidFill>
                  <a:srgbClr val="0070C0"/>
                </a:solidFill>
                <a:latin typeface="+mn-lt"/>
              </a:rPr>
              <a:t>had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𝜏</a:t>
            </a:r>
            <a:r>
              <a:rPr lang="en-US" sz="1800" baseline="-25000" dirty="0">
                <a:solidFill>
                  <a:srgbClr val="0070C0"/>
                </a:solidFill>
                <a:latin typeface="+mn-lt"/>
              </a:rPr>
              <a:t>had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 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028CBEB-A599-478F-2500-CF4A0BB7B88C}"/>
              </a:ext>
            </a:extLst>
          </p:cNvPr>
          <p:cNvSpPr/>
          <p:nvPr/>
        </p:nvSpPr>
        <p:spPr>
          <a:xfrm>
            <a:off x="3145960" y="1793686"/>
            <a:ext cx="300914" cy="16332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38BF21B-28E0-D04F-4E6A-99D491128FE9}"/>
              </a:ext>
            </a:extLst>
          </p:cNvPr>
          <p:cNvSpPr/>
          <p:nvPr/>
        </p:nvSpPr>
        <p:spPr>
          <a:xfrm>
            <a:off x="3103428" y="3706206"/>
            <a:ext cx="300914" cy="16332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64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C72FE-3A91-7E71-E063-5F6A2E2E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Factor Method in 𝜏</a:t>
            </a:r>
            <a:r>
              <a:rPr lang="en-US" baseline="-25000" dirty="0"/>
              <a:t>had</a:t>
            </a:r>
            <a:r>
              <a:rPr lang="en-US" dirty="0"/>
              <a:t>𝜏</a:t>
            </a:r>
            <a:r>
              <a:rPr lang="en-US" baseline="-25000" dirty="0"/>
              <a:t>had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9CE3E-42CF-7A0A-59C1-C7BA836208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EEB73EE-A043-C7C1-B99A-F87863F007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0705" y="2839386"/>
                <a:ext cx="7689770" cy="1823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Fake 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zh-CN" altLang="en-US" dirty="0">
                    <a:latin typeface="+mn-lt"/>
                  </a:rPr>
                  <a:t> </a:t>
                </a:r>
                <a:r>
                  <a:rPr lang="en-US" altLang="zh-CN" dirty="0">
                    <a:latin typeface="+mn-lt"/>
                  </a:rPr>
                  <a:t>from ttbar in 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  </a:t>
                </a:r>
                <a:r>
                  <a:rPr lang="en-US" altLang="zh-CN" dirty="0">
                    <a:latin typeface="+mn-lt"/>
                  </a:rPr>
                  <a:t>channel estimated using simulation</a:t>
                </a:r>
                <a:endParaRPr lang="en-US" dirty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SFs used to correct 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zh-CN" altLang="en-US" dirty="0">
                    <a:latin typeface="+mn-lt"/>
                  </a:rPr>
                  <a:t> </a:t>
                </a:r>
                <a:r>
                  <a:rPr lang="en-US" dirty="0">
                    <a:latin typeface="+mn-lt"/>
                  </a:rPr>
                  <a:t>misidentification eff.: determined by fitting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 distribution of MC to data in ttbar CR of 𝜏</a:t>
                </a:r>
                <a:r>
                  <a:rPr lang="en-US" baseline="-25000" dirty="0" err="1">
                    <a:latin typeface="+mn-lt"/>
                  </a:rPr>
                  <a:t>lep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SLT category</a:t>
                </a:r>
              </a:p>
              <a:p>
                <a:pPr lvl="1"/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1 prong: close to 1 below 40 GeV, ~0.6 above 70 GeV</a:t>
                </a:r>
              </a:p>
              <a:p>
                <a:pPr lvl="1"/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3 prong: ~20% larger than the 1 prong SFs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EEB73EE-A043-C7C1-B99A-F87863F00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05" y="2839386"/>
                <a:ext cx="7689770" cy="18238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2F8C168-A1E7-6415-0988-6CE44CD4F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7" y="865449"/>
            <a:ext cx="5041484" cy="18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327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FF11-6B96-FA9A-020C-BE569BA9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Signal Acceptance ×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5E99-9B11-D1BF-0201-B9F406695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33" y="909062"/>
            <a:ext cx="3856402" cy="3325376"/>
          </a:xfrm>
        </p:spPr>
        <p:txBody>
          <a:bodyPr>
            <a:normAutofit fontScale="85000" lnSpcReduction="20000"/>
          </a:bodyPr>
          <a:lstStyle/>
          <a:p>
            <a:r>
              <a:rPr lang="en-US" sz="1950" dirty="0"/>
              <a:t>The acceptance times efficiency for the non-resonant </a:t>
            </a:r>
            <a:r>
              <a:rPr lang="en-US" sz="1950" dirty="0" err="1"/>
              <a:t>ggF+VBF</a:t>
            </a:r>
            <a:r>
              <a:rPr lang="en-US" sz="1950" dirty="0"/>
              <a:t> evaluated </a:t>
            </a:r>
            <a:r>
              <a:rPr lang="en-US" sz="1950" dirty="0" err="1"/>
              <a:t>w.r.t.</a:t>
            </a:r>
            <a:r>
              <a:rPr lang="en-US" sz="1950" dirty="0"/>
              <a:t> targeted 𝜏 decay modes</a:t>
            </a:r>
          </a:p>
          <a:p>
            <a:pPr lvl="1"/>
            <a:r>
              <a:rPr lang="en-US" dirty="0"/>
              <a:t> </a:t>
            </a:r>
            <a:r>
              <a:rPr lang="en-US" sz="1650" dirty="0">
                <a:solidFill>
                  <a:srgbClr val="7030A0"/>
                </a:solidFill>
              </a:rPr>
              <a:t>𝜏</a:t>
            </a:r>
            <a:r>
              <a:rPr lang="en-US" sz="1650" baseline="-25000" dirty="0">
                <a:solidFill>
                  <a:srgbClr val="7030A0"/>
                </a:solidFill>
              </a:rPr>
              <a:t>had</a:t>
            </a:r>
            <a:r>
              <a:rPr lang="en-US" sz="1650" dirty="0">
                <a:solidFill>
                  <a:srgbClr val="7030A0"/>
                </a:solidFill>
              </a:rPr>
              <a:t>𝜏</a:t>
            </a:r>
            <a:r>
              <a:rPr lang="en-US" sz="1650" baseline="-25000" dirty="0">
                <a:solidFill>
                  <a:srgbClr val="7030A0"/>
                </a:solidFill>
              </a:rPr>
              <a:t>had</a:t>
            </a:r>
            <a:r>
              <a:rPr lang="en-US" sz="1650" dirty="0">
                <a:solidFill>
                  <a:srgbClr val="7030A0"/>
                </a:solidFill>
              </a:rPr>
              <a:t>: 4.0%, 𝜏</a:t>
            </a:r>
            <a:r>
              <a:rPr lang="en-US" sz="1650" baseline="-25000" dirty="0" err="1">
                <a:solidFill>
                  <a:srgbClr val="7030A0"/>
                </a:solidFill>
              </a:rPr>
              <a:t>lep</a:t>
            </a:r>
            <a:r>
              <a:rPr lang="en-US" sz="1650" dirty="0">
                <a:solidFill>
                  <a:srgbClr val="7030A0"/>
                </a:solidFill>
              </a:rPr>
              <a:t>𝜏</a:t>
            </a:r>
            <a:r>
              <a:rPr lang="en-US" sz="1650" baseline="-25000" dirty="0">
                <a:solidFill>
                  <a:srgbClr val="7030A0"/>
                </a:solidFill>
              </a:rPr>
              <a:t>had</a:t>
            </a:r>
            <a:r>
              <a:rPr lang="en-US" sz="1650" dirty="0">
                <a:solidFill>
                  <a:srgbClr val="7030A0"/>
                </a:solidFill>
              </a:rPr>
              <a:t> SLT: 4.0%, 𝜏</a:t>
            </a:r>
            <a:r>
              <a:rPr lang="en-US" sz="1650" baseline="-25000" dirty="0" err="1">
                <a:solidFill>
                  <a:srgbClr val="7030A0"/>
                </a:solidFill>
              </a:rPr>
              <a:t>lep</a:t>
            </a:r>
            <a:r>
              <a:rPr lang="en-US" sz="1650" dirty="0">
                <a:solidFill>
                  <a:srgbClr val="7030A0"/>
                </a:solidFill>
              </a:rPr>
              <a:t>𝜏</a:t>
            </a:r>
            <a:r>
              <a:rPr lang="en-US" sz="1650" baseline="-25000" dirty="0">
                <a:solidFill>
                  <a:srgbClr val="7030A0"/>
                </a:solidFill>
              </a:rPr>
              <a:t>had</a:t>
            </a:r>
            <a:r>
              <a:rPr lang="en-US" sz="1650" dirty="0">
                <a:solidFill>
                  <a:srgbClr val="7030A0"/>
                </a:solidFill>
              </a:rPr>
              <a:t> LTT: 1.0%</a:t>
            </a:r>
          </a:p>
          <a:p>
            <a:r>
              <a:rPr lang="en-US" sz="1950" dirty="0"/>
              <a:t>Around factor 2 improvement on signal acceptance compared with previous publication</a:t>
            </a:r>
            <a:r>
              <a:rPr lang="en-US" sz="1950" dirty="0">
                <a:solidFill>
                  <a:srgbClr val="0070C0"/>
                </a:solidFill>
              </a:rPr>
              <a:t>*</a:t>
            </a:r>
          </a:p>
          <a:p>
            <a:r>
              <a:rPr lang="en-US" sz="1950" dirty="0"/>
              <a:t>Driven by improved reconstruction and identification of 𝜏</a:t>
            </a:r>
            <a:r>
              <a:rPr lang="en-US" sz="1950" baseline="-25000" dirty="0"/>
              <a:t>had</a:t>
            </a:r>
            <a:r>
              <a:rPr lang="en-US" sz="1950" dirty="0"/>
              <a:t> and b-jets</a:t>
            </a:r>
            <a:r>
              <a:rPr lang="en-US" sz="1950" dirty="0">
                <a:solidFill>
                  <a:srgbClr val="0070C0"/>
                </a:solidFill>
              </a:rPr>
              <a:t>**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A63B-6DB4-3354-FF04-8BEE5ECB8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2B16B-46D2-2B74-840E-3C6BA4AF581D}"/>
              </a:ext>
            </a:extLst>
          </p:cNvPr>
          <p:cNvSpPr/>
          <p:nvPr/>
        </p:nvSpPr>
        <p:spPr>
          <a:xfrm>
            <a:off x="1017706" y="4494229"/>
            <a:ext cx="69832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050" dirty="0">
                <a:solidFill>
                  <a:srgbClr val="0070C0"/>
                </a:solidFill>
              </a:rPr>
              <a:t>**</a:t>
            </a:r>
            <a:r>
              <a:rPr lang="en-US" sz="1050" dirty="0">
                <a:solidFill>
                  <a:srgbClr val="0070C0"/>
                </a:solidFill>
                <a:hlinkClick r:id="rId2"/>
              </a:rPr>
              <a:t>ATL-PHYS-PUB-2017-003</a:t>
            </a:r>
            <a:r>
              <a:rPr lang="en-US" sz="1050" dirty="0">
                <a:solidFill>
                  <a:srgbClr val="0070C0"/>
                </a:solidFill>
              </a:rPr>
              <a:t>, </a:t>
            </a:r>
            <a:r>
              <a:rPr lang="en-US" sz="1050" dirty="0">
                <a:solidFill>
                  <a:srgbClr val="0070C0"/>
                </a:solidFill>
                <a:hlinkClick r:id="rId3"/>
              </a:rPr>
              <a:t>ATL-PHYS-PUB-2017-013</a:t>
            </a:r>
            <a:r>
              <a:rPr lang="en-US" sz="1050" dirty="0">
                <a:solidFill>
                  <a:srgbClr val="0070C0"/>
                </a:solidFill>
              </a:rPr>
              <a:t>, </a:t>
            </a:r>
            <a:r>
              <a:rPr lang="en-US" sz="1050" dirty="0">
                <a:solidFill>
                  <a:srgbClr val="0070C0"/>
                </a:solidFill>
                <a:hlinkClick r:id="rId4"/>
              </a:rPr>
              <a:t>ATL-PHYS-PUB-2019-033</a:t>
            </a:r>
            <a:r>
              <a:rPr lang="en-US" sz="105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408F15-D14F-F4FF-2587-73DFD93762F5}"/>
              </a:ext>
            </a:extLst>
          </p:cNvPr>
          <p:cNvSpPr/>
          <p:nvPr/>
        </p:nvSpPr>
        <p:spPr>
          <a:xfrm>
            <a:off x="1358537" y="4234438"/>
            <a:ext cx="20120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*</a:t>
            </a:r>
            <a:r>
              <a:rPr lang="en-US" sz="1050" dirty="0">
                <a:solidFill>
                  <a:srgbClr val="0070C0"/>
                </a:solidFill>
                <a:hlinkClick r:id="rId5"/>
              </a:rPr>
              <a:t>Phys. Rev. Lett. 121, 191801 </a:t>
            </a:r>
            <a:endParaRPr lang="en-US" sz="105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D621C4-C074-168B-8014-FF9B35BA5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01" y="1776877"/>
            <a:ext cx="2987066" cy="21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0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6DAA-5414-E3CB-EE49-9A93E0A3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κ</a:t>
            </a:r>
            <a:r>
              <a:rPr lang="en-US" baseline="-25000" dirty="0" err="1"/>
              <a:t>λ</a:t>
            </a:r>
            <a:r>
              <a:rPr lang="en-US" dirty="0"/>
              <a:t>-dependence of</a:t>
            </a:r>
            <a:r>
              <a:rPr lang="zh-CN" altLang="en-US" dirty="0"/>
              <a:t> </a:t>
            </a:r>
            <a:r>
              <a:rPr lang="en-US" dirty="0"/>
              <a:t>XS and BR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F840C-A191-058C-73F3-FB6B3D97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DDBA6A-846B-715D-6506-676ECF3AF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48" y="1074964"/>
            <a:ext cx="6767600" cy="2954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AAAB3-C856-54F2-FE1D-1FC668503904}"/>
              </a:ext>
            </a:extLst>
          </p:cNvPr>
          <p:cNvSpPr txBox="1"/>
          <p:nvPr/>
        </p:nvSpPr>
        <p:spPr>
          <a:xfrm>
            <a:off x="1957387" y="1703785"/>
            <a:ext cx="15109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Cross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CE694-BC88-FEB9-A313-7A0645136ADF}"/>
              </a:ext>
            </a:extLst>
          </p:cNvPr>
          <p:cNvSpPr txBox="1"/>
          <p:nvPr/>
        </p:nvSpPr>
        <p:spPr>
          <a:xfrm>
            <a:off x="6148388" y="1703785"/>
            <a:ext cx="12965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Decay BR</a:t>
            </a:r>
          </a:p>
        </p:txBody>
      </p:sp>
    </p:spTree>
    <p:extLst>
      <p:ext uri="{BB962C8B-B14F-4D97-AF65-F5344CB8AC3E}">
        <p14:creationId xmlns:p14="http://schemas.microsoft.com/office/powerpoint/2010/main" val="28414534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F433-7354-D0BA-C2E0-0D2A458A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58" y="108725"/>
            <a:ext cx="8520600" cy="707400"/>
          </a:xfrm>
        </p:spPr>
        <p:txBody>
          <a:bodyPr/>
          <a:lstStyle/>
          <a:p>
            <a:r>
              <a:rPr lang="en-US" dirty="0"/>
              <a:t>BSM Physics in HH Processes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F116C-AD5F-DCC5-CA99-96270607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54" y="705793"/>
            <a:ext cx="2730254" cy="22763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487ED-16C6-8C69-F320-315C5C181B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7633E1-16CB-3EC5-27AA-C93F9A1F2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501" y="2890791"/>
            <a:ext cx="2561811" cy="2166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4A2869-7F09-CA58-6F2C-49FA9FA898EA}"/>
              </a:ext>
            </a:extLst>
          </p:cNvPr>
          <p:cNvSpPr txBox="1"/>
          <p:nvPr/>
        </p:nvSpPr>
        <p:spPr>
          <a:xfrm>
            <a:off x="2518923" y="1988063"/>
            <a:ext cx="1676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ffectLst/>
                <a:latin typeface="+mn-lt"/>
              </a:rPr>
              <a:t>JHEP04 (2013) 151 </a:t>
            </a:r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B08AF-AC11-D85D-7137-88DE2941638B}"/>
              </a:ext>
            </a:extLst>
          </p:cNvPr>
          <p:cNvSpPr txBox="1"/>
          <p:nvPr/>
        </p:nvSpPr>
        <p:spPr>
          <a:xfrm>
            <a:off x="6662082" y="3901741"/>
            <a:ext cx="172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effectLst/>
                <a:latin typeface="+mn-lt"/>
              </a:rPr>
              <a:t>Phys. Lett. B 800 (2020) 135103 </a:t>
            </a:r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433722-093E-C5EB-B5F4-377F5E5EB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357" y="2979910"/>
            <a:ext cx="3224194" cy="2076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B27903-328B-8BF1-9DA5-B854C0548201}"/>
              </a:ext>
            </a:extLst>
          </p:cNvPr>
          <p:cNvSpPr txBox="1"/>
          <p:nvPr/>
        </p:nvSpPr>
        <p:spPr>
          <a:xfrm>
            <a:off x="3419911" y="3242974"/>
            <a:ext cx="1446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strike="noStrike" dirty="0">
                <a:solidFill>
                  <a:srgbClr val="0070C0"/>
                </a:solidFill>
                <a:effectLst/>
                <a:latin typeface="+mn-lt"/>
              </a:rPr>
              <a:t>Rev. Phys. 5 (2020) 100045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F78AB-F459-4E91-2C23-EC3E2191A49B}"/>
              </a:ext>
            </a:extLst>
          </p:cNvPr>
          <p:cNvSpPr txBox="1"/>
          <p:nvPr/>
        </p:nvSpPr>
        <p:spPr>
          <a:xfrm>
            <a:off x="4504905" y="1300361"/>
            <a:ext cx="42419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300"/>
                </a:solidFill>
                <a:latin typeface="+mn-lt"/>
              </a:rPr>
              <a:t>Anomalous</a:t>
            </a:r>
            <a:r>
              <a:rPr lang="en-US" sz="1800" dirty="0">
                <a:solidFill>
                  <a:srgbClr val="000300"/>
                </a:solidFill>
                <a:effectLst/>
                <a:latin typeface="+mn-lt"/>
              </a:rPr>
              <a:t> </a:t>
            </a:r>
            <a:r>
              <a:rPr lang="el-GR" sz="1800" dirty="0" err="1">
                <a:solidFill>
                  <a:srgbClr val="000300"/>
                </a:solidFill>
                <a:latin typeface="+mn-lt"/>
              </a:rPr>
              <a:t>κ</a:t>
            </a:r>
            <a:r>
              <a:rPr lang="el-GR" sz="1800" baseline="-25000" dirty="0" err="1">
                <a:solidFill>
                  <a:srgbClr val="000300"/>
                </a:solidFill>
                <a:latin typeface="+mn-lt"/>
              </a:rPr>
              <a:t>λ</a:t>
            </a:r>
            <a:r>
              <a:rPr lang="en-US" sz="1800" dirty="0">
                <a:solidFill>
                  <a:srgbClr val="000300"/>
                </a:solidFill>
                <a:effectLst/>
                <a:latin typeface="+mn-lt"/>
              </a:rPr>
              <a:t> would result in enhanced HH </a:t>
            </a:r>
            <a:r>
              <a:rPr lang="en-US" sz="1800" dirty="0">
                <a:solidFill>
                  <a:srgbClr val="000300"/>
                </a:solidFill>
                <a:latin typeface="+mn-lt"/>
              </a:rPr>
              <a:t>XS </a:t>
            </a:r>
            <a:r>
              <a:rPr lang="en-US" sz="1800" dirty="0">
                <a:solidFill>
                  <a:srgbClr val="000300"/>
                </a:solidFill>
                <a:effectLst/>
                <a:latin typeface="+mn-lt"/>
              </a:rPr>
              <a:t>and modified kinematics of the process due to different contributions and interference of diagrams </a:t>
            </a:r>
            <a:endParaRPr lang="en-US" sz="1800" dirty="0">
              <a:solidFill>
                <a:srgbClr val="000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51098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93A1-280F-7B43-5BE0-798FB338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3200-0E77-55B1-2C6F-15132DE42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ggF</a:t>
            </a:r>
            <a:r>
              <a:rPr lang="en-US" sz="1800" dirty="0"/>
              <a:t> HH cross section depends on</a:t>
            </a:r>
            <a:r>
              <a:rPr lang="zh-CN" altLang="en-US" sz="1800" dirty="0"/>
              <a:t> 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dirty="0"/>
              <a:t> and </a:t>
            </a:r>
            <a:r>
              <a:rPr lang="en-US" sz="1800" dirty="0" err="1"/>
              <a:t>κ</a:t>
            </a:r>
            <a:r>
              <a:rPr lang="en-US" sz="1800" baseline="-25000" dirty="0" err="1"/>
              <a:t>t</a:t>
            </a:r>
            <a:r>
              <a:rPr lang="en-US" sz="1800" baseline="-25000" dirty="0"/>
              <a:t> </a:t>
            </a:r>
          </a:p>
          <a:p>
            <a:endParaRPr lang="en-US" sz="1800" baseline="-25000" dirty="0"/>
          </a:p>
          <a:p>
            <a:endParaRPr lang="en-US" sz="1800" baseline="-25000" dirty="0"/>
          </a:p>
          <a:p>
            <a:endParaRPr lang="en-US" sz="1800" baseline="-25000" dirty="0"/>
          </a:p>
          <a:p>
            <a:endParaRPr lang="en-US" sz="1800" baseline="-25000" dirty="0"/>
          </a:p>
          <a:p>
            <a:endParaRPr lang="en-US" sz="1800" baseline="-25000" dirty="0"/>
          </a:p>
          <a:p>
            <a:endParaRPr lang="en-US" sz="1800" baseline="-25000" dirty="0"/>
          </a:p>
          <a:p>
            <a:r>
              <a:rPr lang="en-US" sz="1800" dirty="0"/>
              <a:t>Any (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dirty="0"/>
              <a:t> , </a:t>
            </a:r>
            <a:r>
              <a:rPr lang="en-US" sz="1800" dirty="0" err="1"/>
              <a:t>κ</a:t>
            </a:r>
            <a:r>
              <a:rPr lang="en-US" sz="1800" baseline="-25000" dirty="0" err="1"/>
              <a:t>t</a:t>
            </a:r>
            <a:r>
              <a:rPr lang="en-US" sz="1800" dirty="0"/>
              <a:t>) can be obtained via a linear combination of three basis samples at different 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baseline="-25000" dirty="0"/>
              <a:t>  </a:t>
            </a:r>
            <a:r>
              <a:rPr lang="en-US" sz="1800" dirty="0"/>
              <a:t>values with </a:t>
            </a:r>
            <a:r>
              <a:rPr lang="en-US" sz="1800" dirty="0" err="1"/>
              <a:t>κ</a:t>
            </a:r>
            <a:r>
              <a:rPr lang="en-US" sz="1800" baseline="-25000" dirty="0" err="1"/>
              <a:t>t</a:t>
            </a:r>
            <a:r>
              <a:rPr lang="en-US" sz="1800" dirty="0"/>
              <a:t> =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04BE5-1802-2EAC-768A-B7513A95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14799-179A-8674-BB1F-E0C4C81C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17" y="1261472"/>
            <a:ext cx="5711429" cy="1174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1D125-FA68-68BC-D5BA-C7EBE0CF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291479"/>
            <a:ext cx="36004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1B07-985F-3C5A-5142-1410BA73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6" y="86683"/>
            <a:ext cx="8520600" cy="707400"/>
          </a:xfrm>
        </p:spPr>
        <p:txBody>
          <a:bodyPr>
            <a:noAutofit/>
          </a:bodyPr>
          <a:lstStyle/>
          <a:p>
            <a:r>
              <a:rPr lang="en-US" altLang="zh-CN" sz="2800" dirty="0">
                <a:latin typeface="+mn-lt"/>
              </a:rPr>
              <a:t>July 4</a:t>
            </a:r>
            <a:r>
              <a:rPr lang="en-US" altLang="zh-CN" sz="2800" baseline="30000" dirty="0">
                <a:latin typeface="+mn-lt"/>
              </a:rPr>
              <a:t>th</a:t>
            </a:r>
            <a:r>
              <a:rPr lang="en-US" altLang="zh-CN" sz="2800" dirty="0">
                <a:latin typeface="+mn-lt"/>
              </a:rPr>
              <a:t>, 2022: 10</a:t>
            </a:r>
            <a:r>
              <a:rPr lang="en-US" altLang="zh-CN" sz="2800" baseline="30000" dirty="0">
                <a:latin typeface="+mn-lt"/>
              </a:rPr>
              <a:t>th</a:t>
            </a:r>
            <a:r>
              <a:rPr lang="en-US" altLang="zh-CN" sz="2800" dirty="0">
                <a:latin typeface="+mn-lt"/>
              </a:rPr>
              <a:t> Anniversary of Higgs Discovery</a:t>
            </a:r>
            <a:endParaRPr lang="en-US" sz="28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67A03F-F7B2-979A-239F-C1E7D027FF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4C5FE-8E9D-61BF-3E81-CED1F4726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28" y="1313792"/>
            <a:ext cx="3885558" cy="2915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E41C6-99C7-5B66-E824-9A09A652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16" y="1313791"/>
            <a:ext cx="3885559" cy="29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276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F3EA-0206-798C-4BEE-CBB127A5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A7B66-A5D4-A877-A307-971A48DDA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382" y="889436"/>
            <a:ext cx="4706450" cy="3715222"/>
          </a:xfrm>
        </p:spPr>
        <p:txBody>
          <a:bodyPr/>
          <a:lstStyle/>
          <a:p>
            <a:r>
              <a:rPr lang="en-US" sz="1800" dirty="0"/>
              <a:t>VBF HH XS depends on</a:t>
            </a:r>
            <a:r>
              <a:rPr lang="zh-CN" altLang="en-US" sz="1800" dirty="0"/>
              <a:t> </a:t>
            </a:r>
            <a:r>
              <a:rPr lang="en-US" sz="1800" dirty="0"/>
              <a:t>κ</a:t>
            </a:r>
            <a:r>
              <a:rPr lang="en-US" sz="1800" baseline="-25000" dirty="0"/>
              <a:t>2V</a:t>
            </a:r>
            <a:r>
              <a:rPr lang="en-US" sz="1800" dirty="0"/>
              <a:t>, 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baseline="-25000" dirty="0"/>
              <a:t> </a:t>
            </a:r>
            <a:r>
              <a:rPr lang="en-US" sz="1800" dirty="0"/>
              <a:t>and </a:t>
            </a:r>
            <a:r>
              <a:rPr lang="en-US" sz="1800" dirty="0" err="1"/>
              <a:t>κ</a:t>
            </a:r>
            <a:r>
              <a:rPr lang="en-US" sz="1800" baseline="-25000" dirty="0" err="1"/>
              <a:t>V</a:t>
            </a:r>
            <a:endParaRPr lang="en-US" sz="1800" baseline="-25000" dirty="0"/>
          </a:p>
          <a:p>
            <a:r>
              <a:rPr lang="en-US" sz="1800" dirty="0"/>
              <a:t>A linear combination of 6 samples with different (κ</a:t>
            </a:r>
            <a:r>
              <a:rPr lang="en-US" sz="1800" baseline="-25000" dirty="0"/>
              <a:t>2V</a:t>
            </a:r>
            <a:r>
              <a:rPr lang="en-US" sz="1800" dirty="0"/>
              <a:t>, 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dirty="0"/>
              <a:t>, </a:t>
            </a:r>
            <a:r>
              <a:rPr lang="en-US" sz="1800" dirty="0" err="1"/>
              <a:t>κ</a:t>
            </a:r>
            <a:r>
              <a:rPr lang="en-US" sz="1800" baseline="-25000" dirty="0" err="1"/>
              <a:t>V</a:t>
            </a:r>
            <a:r>
              <a:rPr lang="en-US" sz="1800" dirty="0"/>
              <a:t>) values</a:t>
            </a:r>
          </a:p>
          <a:p>
            <a:r>
              <a:rPr lang="en-US" sz="1800" dirty="0"/>
              <a:t>Rank 1 basis used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1029F-0AFA-D2AF-9ECB-C9E5B48CF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3F18B-8B87-015D-5966-45776344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60" y="889435"/>
            <a:ext cx="1479145" cy="3715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BF891-AFE2-5338-159B-27C22F6B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336" y="2314574"/>
            <a:ext cx="4409900" cy="229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28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EDE0-B66D-D67C-6348-3ED0C6AB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Flavor Tagging Improvement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BF688-23FD-C4DD-C80B-76E174E4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81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E519B-2849-F8DE-57AD-D33F1C7E2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81" y="1003869"/>
            <a:ext cx="3611165" cy="3462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615D2-0A03-29AB-D9DE-E05B51F9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41" y="1829093"/>
            <a:ext cx="2952932" cy="2485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25F92-9BD0-94FC-6E58-2B659CFD0421}"/>
              </a:ext>
            </a:extLst>
          </p:cNvPr>
          <p:cNvSpPr txBox="1"/>
          <p:nvPr/>
        </p:nvSpPr>
        <p:spPr>
          <a:xfrm>
            <a:off x="2493170" y="1586719"/>
            <a:ext cx="2266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Move to a higher b-tagging efficiency WP (70% </a:t>
            </a:r>
            <a:r>
              <a:rPr lang="en-US" sz="1050" dirty="0">
                <a:solidFill>
                  <a:srgbClr val="0070C0"/>
                </a:solidFill>
                <a:sym typeface="Wingdings" pitchFamily="2" charset="2"/>
              </a:rPr>
              <a:t> 77%)</a:t>
            </a:r>
            <a:endParaRPr lang="en-US" sz="105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6CE67-CC3E-4366-B321-EB7E3E266DC9}"/>
              </a:ext>
            </a:extLst>
          </p:cNvPr>
          <p:cNvSpPr/>
          <p:nvPr/>
        </p:nvSpPr>
        <p:spPr>
          <a:xfrm>
            <a:off x="5441110" y="1155050"/>
            <a:ext cx="241944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Likelihood-based calibration </a:t>
            </a:r>
          </a:p>
          <a:p>
            <a:r>
              <a:rPr lang="en-US" sz="1050" dirty="0">
                <a:solidFill>
                  <a:srgbClr val="0070C0"/>
                </a:solidFill>
              </a:rPr>
              <a:t>provides &gt;2x reduction in uncertainties </a:t>
            </a:r>
          </a:p>
        </p:txBody>
      </p:sp>
    </p:spTree>
    <p:extLst>
      <p:ext uri="{BB962C8B-B14F-4D97-AF65-F5344CB8AC3E}">
        <p14:creationId xmlns:p14="http://schemas.microsoft.com/office/powerpoint/2010/main" val="3731396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6D12-0912-D799-E337-0EEDFD129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𝜏 Identification Improvement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88C41-C72B-A869-1F4F-8AA04E1A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82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B62C7-6073-642F-1B69-B3E146DA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22" y="1146572"/>
            <a:ext cx="3850280" cy="2850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7E1F5A-FB8D-07EB-1752-57DE76F195DB}"/>
              </a:ext>
            </a:extLst>
          </p:cNvPr>
          <p:cNvSpPr txBox="1"/>
          <p:nvPr/>
        </p:nvSpPr>
        <p:spPr>
          <a:xfrm>
            <a:off x="5311379" y="1425179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RNN ID shows 2x improvement compared with BDT</a:t>
            </a:r>
          </a:p>
          <a:p>
            <a:r>
              <a:rPr lang="en-US" sz="1800" dirty="0">
                <a:solidFill>
                  <a:srgbClr val="0070C0"/>
                </a:solidFill>
              </a:rPr>
              <a:t>Moved from “medium” to “loose” WP</a:t>
            </a:r>
          </a:p>
          <a:p>
            <a:r>
              <a:rPr lang="en-US" sz="1800" dirty="0">
                <a:solidFill>
                  <a:srgbClr val="0070C0"/>
                </a:solidFill>
              </a:rPr>
              <a:t>Per-tau efficiency:</a:t>
            </a:r>
          </a:p>
          <a:p>
            <a:r>
              <a:rPr lang="en-US" sz="1800" dirty="0">
                <a:solidFill>
                  <a:srgbClr val="0070C0"/>
                </a:solidFill>
              </a:rPr>
              <a:t>1-prong: 75% 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 85%</a:t>
            </a:r>
          </a:p>
          <a:p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3-prong: 60%  75%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380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DC1B-C079-CEA4-F943-93A18C9E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1266F-BFBF-F4C4-2E0F-5E3B799BF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7" y="1251890"/>
            <a:ext cx="4044072" cy="30249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36281-F57D-843C-FA66-B79E2488B3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52099-DB68-E464-62EA-15708BB0A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70" y="1251889"/>
            <a:ext cx="4286047" cy="315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2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+mn-lt"/>
              </a:rPr>
              <a:t>A Big Discovery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38790-93F5-4AAE-BBAC-4365428DA1B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CC1EA-1101-D195-A404-A422F7EBD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554" y="680789"/>
            <a:ext cx="8531060" cy="37152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30302"/>
                </a:solidFill>
                <a:latin typeface="+mn-lt"/>
              </a:rPr>
              <a:t>Not just a discovery of another 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30302"/>
                </a:solidFill>
                <a:latin typeface="+mn-lt"/>
              </a:rPr>
              <a:t>The Higgs discovery to particle physics is like the DNA discovery to biology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5256D-E027-C261-10E5-9893F429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76" y="1412192"/>
            <a:ext cx="5870448" cy="37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36475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_template" id="{2F35E3AB-E974-E945-84C0-9E2C32F0786F}" vid="{A79D289F-ABB9-A242-9F0C-22E060E8903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15019</TotalTime>
  <Words>3781</Words>
  <Application>Microsoft Macintosh PowerPoint</Application>
  <PresentationFormat>On-screen Show (16:9)</PresentationFormat>
  <Paragraphs>537</Paragraphs>
  <Slides>83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Arial</vt:lpstr>
      <vt:lpstr>Cambria Math</vt:lpstr>
      <vt:lpstr>Helvetica</vt:lpstr>
      <vt:lpstr>Open Sans</vt:lpstr>
      <vt:lpstr>PT Sans Narrow</vt:lpstr>
      <vt:lpstr>Wingdings</vt:lpstr>
      <vt:lpstr>Tropic</vt:lpstr>
      <vt:lpstr>Studies on Higgs Boson Yukawa Couplings and Self-coupling at ATLAS Experiment</vt:lpstr>
      <vt:lpstr>PowerPoint Presentation</vt:lpstr>
      <vt:lpstr>A Long Time Ago…</vt:lpstr>
      <vt:lpstr>Modern Science Came</vt:lpstr>
      <vt:lpstr>Then Particle Accelerators Came</vt:lpstr>
      <vt:lpstr>Standard Model</vt:lpstr>
      <vt:lpstr>Nobel Prize in Physics in 2013</vt:lpstr>
      <vt:lpstr>July 4th, 2022: 10th Anniversary of Higgs Discovery</vt:lpstr>
      <vt:lpstr>A Big Discovery in Particle Physics</vt:lpstr>
      <vt:lpstr>It’s Not the End…</vt:lpstr>
      <vt:lpstr>Higgs Production and Decay at LHC</vt:lpstr>
      <vt:lpstr>Higgs Yukawa Couplings and Self-coupling</vt:lpstr>
      <vt:lpstr>Topics to be Covered Today</vt:lpstr>
      <vt:lpstr>PowerPoint Presentation</vt:lpstr>
      <vt:lpstr>Our “Camara”: ATLAS Detector </vt:lpstr>
      <vt:lpstr>Particle Identifications at ATLAS</vt:lpstr>
      <vt:lpstr>Run 2 Dataset</vt:lpstr>
      <vt:lpstr>PowerPoint Presentation</vt:lpstr>
      <vt:lpstr>Why Doing This?</vt:lpstr>
      <vt:lpstr>How to Probe this?</vt:lpstr>
      <vt:lpstr>Why in H𝛾𝛾 Channel?</vt:lpstr>
      <vt:lpstr>Analysis Methodology</vt:lpstr>
      <vt:lpstr>Background Rejection BDT</vt:lpstr>
      <vt:lpstr>CP BDT</vt:lpstr>
      <vt:lpstr>Signal Significance for ttH(𝛾𝛾)</vt:lpstr>
      <vt:lpstr>ttH/tH Signal Yield Parametrization</vt:lpstr>
      <vt:lpstr>Results on CP Constraint</vt:lpstr>
      <vt:lpstr>Exclusions for CP-odd Component</vt:lpstr>
      <vt:lpstr>PowerPoint Presentation</vt:lpstr>
      <vt:lpstr>What We’ve Learned about the Higgs</vt:lpstr>
      <vt:lpstr>Physics Motivation</vt:lpstr>
      <vt:lpstr>Overview of Analysis Strategy</vt:lpstr>
      <vt:lpstr>Event Selection for Hμμ</vt:lpstr>
      <vt:lpstr>ttH Categorization</vt:lpstr>
      <vt:lpstr>VH Categorization</vt:lpstr>
      <vt:lpstr>VBF/ggF Categorization (1)</vt:lpstr>
      <vt:lpstr>VBF/ggF Categorization (2)</vt:lpstr>
      <vt:lpstr>Signal and Background Modeling</vt:lpstr>
      <vt:lpstr>Hμμ Results</vt:lpstr>
      <vt:lpstr>Higgs Couplings</vt:lpstr>
      <vt:lpstr>PowerPoint Presentation</vt:lpstr>
      <vt:lpstr>Higgs Potential Not Determined Yet</vt:lpstr>
      <vt:lpstr>HH Production</vt:lpstr>
      <vt:lpstr>bb𝜏𝜏 Final State</vt:lpstr>
      <vt:lpstr>Event Selection</vt:lpstr>
      <vt:lpstr>Categorization Strategy</vt:lpstr>
      <vt:lpstr>ggF vs VBF Categorization BDT</vt:lpstr>
      <vt:lpstr>Discriminant BDTs</vt:lpstr>
      <vt:lpstr>Discriminant BDTs in 𝜏lep𝜏had </vt:lpstr>
      <vt:lpstr>Background Estimation</vt:lpstr>
      <vt:lpstr>Upper Limit on Non-resonant HH XS</vt:lpstr>
      <vt:lpstr>Constraints for κλ and κ2V</vt:lpstr>
      <vt:lpstr>Resonant Signal Extraction</vt:lpstr>
      <vt:lpstr>Resonant HHbb𝜏𝜏 Results</vt:lpstr>
      <vt:lpstr>PowerPoint Presentation</vt:lpstr>
      <vt:lpstr>HH Combination</vt:lpstr>
      <vt:lpstr>κλ Constraint from Single Higgs</vt:lpstr>
      <vt:lpstr>Results from HH+H Combination</vt:lpstr>
      <vt:lpstr>Resonant HH Combination Result</vt:lpstr>
      <vt:lpstr>Summary</vt:lpstr>
      <vt:lpstr>To Be Continued…</vt:lpstr>
      <vt:lpstr>HL-LHC Projection</vt:lpstr>
      <vt:lpstr>We Were Doing Better than Projection</vt:lpstr>
      <vt:lpstr>We Were Doing Better than Projection</vt:lpstr>
      <vt:lpstr>Backup</vt:lpstr>
      <vt:lpstr>PowerPoint Presentation</vt:lpstr>
      <vt:lpstr>Event Categorization</vt:lpstr>
      <vt:lpstr>PowerPoint Presentation</vt:lpstr>
      <vt:lpstr>PowerPoint Presentation</vt:lpstr>
      <vt:lpstr>PowerPoint Presentation</vt:lpstr>
      <vt:lpstr>Hμμ: FSR Recovery</vt:lpstr>
      <vt:lpstr>Categorization Performance (1)</vt:lpstr>
      <vt:lpstr>Background Model Selection Criteria</vt:lpstr>
      <vt:lpstr>Fake Factor Method</vt:lpstr>
      <vt:lpstr>Scale Factor Method in 𝜏had𝜏had </vt:lpstr>
      <vt:lpstr>Signal Acceptance × Efficiency</vt:lpstr>
      <vt:lpstr>κλ-dependence of XS and BR</vt:lpstr>
      <vt:lpstr>BSM Physics in HH Processes </vt:lpstr>
      <vt:lpstr>PowerPoint Presentation</vt:lpstr>
      <vt:lpstr>PowerPoint Presentation</vt:lpstr>
      <vt:lpstr>Flavor Tagging Improvement</vt:lpstr>
      <vt:lpstr>𝜏 Identification Improvement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HH→bb𝝉𝝉 Weekly Meeting</dc:title>
  <cp:lastModifiedBy>Liu, Yanlin</cp:lastModifiedBy>
  <cp:revision>159</cp:revision>
  <dcterms:modified xsi:type="dcterms:W3CDTF">2023-12-11T00:59:30Z</dcterms:modified>
</cp:coreProperties>
</file>