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364" r:id="rId3"/>
    <p:sldId id="365" r:id="rId5"/>
    <p:sldId id="303" r:id="rId6"/>
    <p:sldId id="298" r:id="rId7"/>
    <p:sldId id="366" r:id="rId8"/>
    <p:sldId id="405" r:id="rId9"/>
    <p:sldId id="273" r:id="rId10"/>
    <p:sldId id="396" r:id="rId11"/>
    <p:sldId id="398" r:id="rId12"/>
    <p:sldId id="387" r:id="rId13"/>
    <p:sldId id="420" r:id="rId14"/>
    <p:sldId id="421" r:id="rId15"/>
    <p:sldId id="389" r:id="rId16"/>
    <p:sldId id="403" r:id="rId17"/>
    <p:sldId id="400" r:id="rId18"/>
    <p:sldId id="392" r:id="rId19"/>
    <p:sldId id="353" r:id="rId20"/>
    <p:sldId id="404" r:id="rId21"/>
    <p:sldId id="40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1DF"/>
    <a:srgbClr val="3333FF"/>
    <a:srgbClr val="FFFFFF"/>
    <a:srgbClr val="FF00FF"/>
    <a:srgbClr val="352D99"/>
    <a:srgbClr val="CC00CC"/>
    <a:srgbClr val="0000FF"/>
    <a:srgbClr val="3366FF"/>
    <a:srgbClr val="B20E9B"/>
    <a:srgbClr val="AC1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65" autoAdjust="0"/>
    <p:restoredTop sz="95840" autoAdjust="0"/>
  </p:normalViewPr>
  <p:slideViewPr>
    <p:cSldViewPr snapToGrid="0">
      <p:cViewPr varScale="1">
        <p:scale>
          <a:sx n="133" d="100"/>
          <a:sy n="133" d="100"/>
        </p:scale>
        <p:origin x="621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7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8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3" Type="http://schemas.openxmlformats.org/officeDocument/2006/relationships/image" Target="../media/image31.wmf"/><Relationship Id="rId12" Type="http://schemas.openxmlformats.org/officeDocument/2006/relationships/image" Target="../media/image30.wmf"/><Relationship Id="rId11" Type="http://schemas.openxmlformats.org/officeDocument/2006/relationships/image" Target="../media/image29.wmf"/><Relationship Id="rId10" Type="http://schemas.openxmlformats.org/officeDocument/2006/relationships/image" Target="../media/image28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28.wmf"/><Relationship Id="rId8" Type="http://schemas.openxmlformats.org/officeDocument/2006/relationships/image" Target="../media/image27.wmf"/><Relationship Id="rId7" Type="http://schemas.openxmlformats.org/officeDocument/2006/relationships/image" Target="../media/image26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5" Type="http://schemas.openxmlformats.org/officeDocument/2006/relationships/image" Target="../media/image66.wmf"/><Relationship Id="rId24" Type="http://schemas.openxmlformats.org/officeDocument/2006/relationships/image" Target="../media/image65.wmf"/><Relationship Id="rId23" Type="http://schemas.openxmlformats.org/officeDocument/2006/relationships/image" Target="../media/image64.wmf"/><Relationship Id="rId22" Type="http://schemas.openxmlformats.org/officeDocument/2006/relationships/image" Target="../media/image63.wmf"/><Relationship Id="rId21" Type="http://schemas.openxmlformats.org/officeDocument/2006/relationships/image" Target="../media/image62.wmf"/><Relationship Id="rId20" Type="http://schemas.openxmlformats.org/officeDocument/2006/relationships/image" Target="../media/image61.wmf"/><Relationship Id="rId2" Type="http://schemas.openxmlformats.org/officeDocument/2006/relationships/image" Target="../media/image19.wmf"/><Relationship Id="rId19" Type="http://schemas.openxmlformats.org/officeDocument/2006/relationships/image" Target="../media/image60.wmf"/><Relationship Id="rId18" Type="http://schemas.openxmlformats.org/officeDocument/2006/relationships/image" Target="../media/image59.wmf"/><Relationship Id="rId17" Type="http://schemas.openxmlformats.org/officeDocument/2006/relationships/image" Target="../media/image58.wmf"/><Relationship Id="rId16" Type="http://schemas.openxmlformats.org/officeDocument/2006/relationships/image" Target="../media/image57.wmf"/><Relationship Id="rId15" Type="http://schemas.openxmlformats.org/officeDocument/2006/relationships/image" Target="../media/image56.wmf"/><Relationship Id="rId14" Type="http://schemas.openxmlformats.org/officeDocument/2006/relationships/image" Target="../media/image55.wmf"/><Relationship Id="rId13" Type="http://schemas.openxmlformats.org/officeDocument/2006/relationships/image" Target="../media/image54.wmf"/><Relationship Id="rId12" Type="http://schemas.openxmlformats.org/officeDocument/2006/relationships/image" Target="../media/image31.wmf"/><Relationship Id="rId11" Type="http://schemas.openxmlformats.org/officeDocument/2006/relationships/image" Target="../media/image30.wmf"/><Relationship Id="rId10" Type="http://schemas.openxmlformats.org/officeDocument/2006/relationships/image" Target="../media/image29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69.wmf"/><Relationship Id="rId8" Type="http://schemas.openxmlformats.org/officeDocument/2006/relationships/image" Target="../media/image28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6.wmf"/><Relationship Id="rId4" Type="http://schemas.openxmlformats.org/officeDocument/2006/relationships/image" Target="../media/image19.wmf"/><Relationship Id="rId3" Type="http://schemas.openxmlformats.org/officeDocument/2006/relationships/image" Target="../media/image20.wmf"/><Relationship Id="rId20" Type="http://schemas.openxmlformats.org/officeDocument/2006/relationships/image" Target="../media/image81.wmf"/><Relationship Id="rId2" Type="http://schemas.openxmlformats.org/officeDocument/2006/relationships/image" Target="../media/image68.wmf"/><Relationship Id="rId19" Type="http://schemas.openxmlformats.org/officeDocument/2006/relationships/image" Target="../media/image80.wmf"/><Relationship Id="rId18" Type="http://schemas.openxmlformats.org/officeDocument/2006/relationships/image" Target="../media/image79.wmf"/><Relationship Id="rId17" Type="http://schemas.openxmlformats.org/officeDocument/2006/relationships/image" Target="../media/image78.wmf"/><Relationship Id="rId16" Type="http://schemas.openxmlformats.org/officeDocument/2006/relationships/image" Target="../media/image77.wmf"/><Relationship Id="rId15" Type="http://schemas.openxmlformats.org/officeDocument/2006/relationships/image" Target="../media/image76.wmf"/><Relationship Id="rId14" Type="http://schemas.openxmlformats.org/officeDocument/2006/relationships/image" Target="../media/image74.wmf"/><Relationship Id="rId13" Type="http://schemas.openxmlformats.org/officeDocument/2006/relationships/image" Target="../media/image73.wmf"/><Relationship Id="rId12" Type="http://schemas.openxmlformats.org/officeDocument/2006/relationships/image" Target="../media/image72.wmf"/><Relationship Id="rId11" Type="http://schemas.openxmlformats.org/officeDocument/2006/relationships/image" Target="../media/image71.wmf"/><Relationship Id="rId10" Type="http://schemas.openxmlformats.org/officeDocument/2006/relationships/image" Target="../media/image70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32A1-CB0F-4E5F-B80F-4CD119AAEB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38C7-AFE7-4A00-BB37-A83FB445C4A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03872" y="137252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D58F-1A62-432D-9EC8-A4D9D7D3A982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3871-65DD-4601-9ACF-F7D2093F8D81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8B7F-85D3-4797-A17D-91208E78BB18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0" y="-17228"/>
            <a:ext cx="12192000" cy="923330"/>
          </a:xfrm>
          <a:prstGeom prst="rect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28741"/>
            <a:ext cx="10515600" cy="831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7" y="14661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9FB4-ED56-47B3-BEEF-F04138DF1429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Cambria Math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4.wmf"/><Relationship Id="rId2" Type="http://schemas.openxmlformats.org/officeDocument/2006/relationships/oleObject" Target="../embeddings/oleObject23.bin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4.wmf"/><Relationship Id="rId2" Type="http://schemas.openxmlformats.org/officeDocument/2006/relationships/oleObject" Target="../embeddings/oleObject24.bin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7.bin"/><Relationship Id="rId8" Type="http://schemas.openxmlformats.org/officeDocument/2006/relationships/tags" Target="../tags/tag25.xml"/><Relationship Id="rId77" Type="http://schemas.openxmlformats.org/officeDocument/2006/relationships/vmlDrawing" Target="../drawings/vmlDrawing8.vml"/><Relationship Id="rId76" Type="http://schemas.openxmlformats.org/officeDocument/2006/relationships/slideLayout" Target="../slideLayouts/slideLayout2.xml"/><Relationship Id="rId75" Type="http://schemas.openxmlformats.org/officeDocument/2006/relationships/image" Target="../media/image66.wmf"/><Relationship Id="rId74" Type="http://schemas.openxmlformats.org/officeDocument/2006/relationships/oleObject" Target="../embeddings/oleObject49.bin"/><Relationship Id="rId73" Type="http://schemas.openxmlformats.org/officeDocument/2006/relationships/image" Target="../media/image65.wmf"/><Relationship Id="rId72" Type="http://schemas.openxmlformats.org/officeDocument/2006/relationships/oleObject" Target="../embeddings/oleObject48.bin"/><Relationship Id="rId71" Type="http://schemas.openxmlformats.org/officeDocument/2006/relationships/tags" Target="../tags/tag46.xml"/><Relationship Id="rId70" Type="http://schemas.openxmlformats.org/officeDocument/2006/relationships/image" Target="../media/image64.wmf"/><Relationship Id="rId7" Type="http://schemas.openxmlformats.org/officeDocument/2006/relationships/image" Target="../media/image19.wmf"/><Relationship Id="rId69" Type="http://schemas.openxmlformats.org/officeDocument/2006/relationships/oleObject" Target="../embeddings/oleObject47.bin"/><Relationship Id="rId68" Type="http://schemas.openxmlformats.org/officeDocument/2006/relationships/tags" Target="../tags/tag45.xml"/><Relationship Id="rId67" Type="http://schemas.openxmlformats.org/officeDocument/2006/relationships/image" Target="../media/image63.wmf"/><Relationship Id="rId66" Type="http://schemas.openxmlformats.org/officeDocument/2006/relationships/oleObject" Target="../embeddings/oleObject46.bin"/><Relationship Id="rId65" Type="http://schemas.openxmlformats.org/officeDocument/2006/relationships/tags" Target="../tags/tag44.xml"/><Relationship Id="rId64" Type="http://schemas.openxmlformats.org/officeDocument/2006/relationships/image" Target="../media/image62.wmf"/><Relationship Id="rId63" Type="http://schemas.openxmlformats.org/officeDocument/2006/relationships/oleObject" Target="../embeddings/oleObject45.bin"/><Relationship Id="rId62" Type="http://schemas.openxmlformats.org/officeDocument/2006/relationships/tags" Target="../tags/tag43.xml"/><Relationship Id="rId61" Type="http://schemas.openxmlformats.org/officeDocument/2006/relationships/image" Target="../media/image61.wmf"/><Relationship Id="rId60" Type="http://schemas.openxmlformats.org/officeDocument/2006/relationships/oleObject" Target="../embeddings/oleObject44.bin"/><Relationship Id="rId6" Type="http://schemas.openxmlformats.org/officeDocument/2006/relationships/oleObject" Target="../embeddings/oleObject26.bin"/><Relationship Id="rId59" Type="http://schemas.openxmlformats.org/officeDocument/2006/relationships/tags" Target="../tags/tag42.xml"/><Relationship Id="rId58" Type="http://schemas.openxmlformats.org/officeDocument/2006/relationships/image" Target="../media/image60.wmf"/><Relationship Id="rId57" Type="http://schemas.openxmlformats.org/officeDocument/2006/relationships/oleObject" Target="../embeddings/oleObject43.bin"/><Relationship Id="rId56" Type="http://schemas.openxmlformats.org/officeDocument/2006/relationships/tags" Target="../tags/tag41.xml"/><Relationship Id="rId55" Type="http://schemas.openxmlformats.org/officeDocument/2006/relationships/image" Target="../media/image59.wmf"/><Relationship Id="rId54" Type="http://schemas.openxmlformats.org/officeDocument/2006/relationships/oleObject" Target="../embeddings/oleObject42.bin"/><Relationship Id="rId53" Type="http://schemas.openxmlformats.org/officeDocument/2006/relationships/tags" Target="../tags/tag40.xml"/><Relationship Id="rId52" Type="http://schemas.openxmlformats.org/officeDocument/2006/relationships/image" Target="../media/image58.wmf"/><Relationship Id="rId51" Type="http://schemas.openxmlformats.org/officeDocument/2006/relationships/oleObject" Target="../embeddings/oleObject41.bin"/><Relationship Id="rId50" Type="http://schemas.openxmlformats.org/officeDocument/2006/relationships/tags" Target="../tags/tag39.xml"/><Relationship Id="rId5" Type="http://schemas.openxmlformats.org/officeDocument/2006/relationships/tags" Target="../tags/tag24.xml"/><Relationship Id="rId49" Type="http://schemas.openxmlformats.org/officeDocument/2006/relationships/image" Target="../media/image57.wmf"/><Relationship Id="rId48" Type="http://schemas.openxmlformats.org/officeDocument/2006/relationships/oleObject" Target="../embeddings/oleObject40.bin"/><Relationship Id="rId47" Type="http://schemas.openxmlformats.org/officeDocument/2006/relationships/tags" Target="../tags/tag38.xml"/><Relationship Id="rId46" Type="http://schemas.openxmlformats.org/officeDocument/2006/relationships/image" Target="../media/image56.wmf"/><Relationship Id="rId45" Type="http://schemas.openxmlformats.org/officeDocument/2006/relationships/oleObject" Target="../embeddings/oleObject39.bin"/><Relationship Id="rId44" Type="http://schemas.openxmlformats.org/officeDocument/2006/relationships/tags" Target="../tags/tag37.xml"/><Relationship Id="rId43" Type="http://schemas.openxmlformats.org/officeDocument/2006/relationships/image" Target="../media/image55.wmf"/><Relationship Id="rId42" Type="http://schemas.openxmlformats.org/officeDocument/2006/relationships/oleObject" Target="../embeddings/oleObject38.bin"/><Relationship Id="rId41" Type="http://schemas.openxmlformats.org/officeDocument/2006/relationships/tags" Target="../tags/tag36.xml"/><Relationship Id="rId40" Type="http://schemas.openxmlformats.org/officeDocument/2006/relationships/image" Target="../media/image54.wmf"/><Relationship Id="rId4" Type="http://schemas.openxmlformats.org/officeDocument/2006/relationships/image" Target="../media/image20.wmf"/><Relationship Id="rId39" Type="http://schemas.openxmlformats.org/officeDocument/2006/relationships/oleObject" Target="../embeddings/oleObject37.bin"/><Relationship Id="rId38" Type="http://schemas.openxmlformats.org/officeDocument/2006/relationships/image" Target="../media/image31.wmf"/><Relationship Id="rId37" Type="http://schemas.openxmlformats.org/officeDocument/2006/relationships/oleObject" Target="../embeddings/oleObject36.bin"/><Relationship Id="rId36" Type="http://schemas.openxmlformats.org/officeDocument/2006/relationships/tags" Target="../tags/tag35.xml"/><Relationship Id="rId35" Type="http://schemas.openxmlformats.org/officeDocument/2006/relationships/image" Target="../media/image30.wmf"/><Relationship Id="rId34" Type="http://schemas.openxmlformats.org/officeDocument/2006/relationships/oleObject" Target="../embeddings/oleObject35.bin"/><Relationship Id="rId33" Type="http://schemas.openxmlformats.org/officeDocument/2006/relationships/tags" Target="../tags/tag34.xml"/><Relationship Id="rId32" Type="http://schemas.openxmlformats.org/officeDocument/2006/relationships/image" Target="../media/image29.wmf"/><Relationship Id="rId31" Type="http://schemas.openxmlformats.org/officeDocument/2006/relationships/oleObject" Target="../embeddings/oleObject34.bin"/><Relationship Id="rId30" Type="http://schemas.openxmlformats.org/officeDocument/2006/relationships/tags" Target="../tags/tag33.xml"/><Relationship Id="rId3" Type="http://schemas.openxmlformats.org/officeDocument/2006/relationships/oleObject" Target="../embeddings/oleObject25.bin"/><Relationship Id="rId29" Type="http://schemas.openxmlformats.org/officeDocument/2006/relationships/tags" Target="../tags/tag32.xml"/><Relationship Id="rId28" Type="http://schemas.openxmlformats.org/officeDocument/2006/relationships/image" Target="../media/image28.wmf"/><Relationship Id="rId27" Type="http://schemas.openxmlformats.org/officeDocument/2006/relationships/oleObject" Target="../embeddings/oleObject33.bin"/><Relationship Id="rId26" Type="http://schemas.openxmlformats.org/officeDocument/2006/relationships/tags" Target="../tags/tag31.xml"/><Relationship Id="rId25" Type="http://schemas.openxmlformats.org/officeDocument/2006/relationships/image" Target="../media/image27.wmf"/><Relationship Id="rId24" Type="http://schemas.openxmlformats.org/officeDocument/2006/relationships/oleObject" Target="../embeddings/oleObject32.bin"/><Relationship Id="rId23" Type="http://schemas.openxmlformats.org/officeDocument/2006/relationships/tags" Target="../tags/tag30.xml"/><Relationship Id="rId22" Type="http://schemas.openxmlformats.org/officeDocument/2006/relationships/image" Target="../media/image26.wmf"/><Relationship Id="rId21" Type="http://schemas.openxmlformats.org/officeDocument/2006/relationships/oleObject" Target="../embeddings/oleObject31.bin"/><Relationship Id="rId20" Type="http://schemas.openxmlformats.org/officeDocument/2006/relationships/tags" Target="../tags/tag29.xml"/><Relationship Id="rId2" Type="http://schemas.openxmlformats.org/officeDocument/2006/relationships/tags" Target="../tags/tag23.xml"/><Relationship Id="rId19" Type="http://schemas.openxmlformats.org/officeDocument/2006/relationships/image" Target="../media/image24.wmf"/><Relationship Id="rId18" Type="http://schemas.openxmlformats.org/officeDocument/2006/relationships/oleObject" Target="../embeddings/oleObject30.bin"/><Relationship Id="rId17" Type="http://schemas.openxmlformats.org/officeDocument/2006/relationships/tags" Target="../tags/tag28.xml"/><Relationship Id="rId16" Type="http://schemas.openxmlformats.org/officeDocument/2006/relationships/image" Target="../media/image23.wmf"/><Relationship Id="rId15" Type="http://schemas.openxmlformats.org/officeDocument/2006/relationships/oleObject" Target="../embeddings/oleObject29.bin"/><Relationship Id="rId14" Type="http://schemas.openxmlformats.org/officeDocument/2006/relationships/tags" Target="../tags/tag27.xml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28.bin"/><Relationship Id="rId11" Type="http://schemas.openxmlformats.org/officeDocument/2006/relationships/tags" Target="../tags/tag26.xml"/><Relationship Id="rId10" Type="http://schemas.openxmlformats.org/officeDocument/2006/relationships/image" Target="../media/image21.wmf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52.bin"/><Relationship Id="rId7" Type="http://schemas.openxmlformats.org/officeDocument/2006/relationships/tags" Target="../tags/tag49.xml"/><Relationship Id="rId62" Type="http://schemas.openxmlformats.org/officeDocument/2006/relationships/vmlDrawing" Target="../drawings/vmlDrawing9.vml"/><Relationship Id="rId61" Type="http://schemas.openxmlformats.org/officeDocument/2006/relationships/slideLayout" Target="../slideLayouts/slideLayout2.xml"/><Relationship Id="rId60" Type="http://schemas.openxmlformats.org/officeDocument/2006/relationships/image" Target="../media/image81.wmf"/><Relationship Id="rId6" Type="http://schemas.openxmlformats.org/officeDocument/2006/relationships/image" Target="../media/image68.wmf"/><Relationship Id="rId59" Type="http://schemas.openxmlformats.org/officeDocument/2006/relationships/oleObject" Target="../embeddings/oleObject69.bin"/><Relationship Id="rId58" Type="http://schemas.openxmlformats.org/officeDocument/2006/relationships/tags" Target="../tags/tag65.xml"/><Relationship Id="rId57" Type="http://schemas.openxmlformats.org/officeDocument/2006/relationships/image" Target="../media/image80.wmf"/><Relationship Id="rId56" Type="http://schemas.openxmlformats.org/officeDocument/2006/relationships/oleObject" Target="../embeddings/oleObject68.bin"/><Relationship Id="rId55" Type="http://schemas.openxmlformats.org/officeDocument/2006/relationships/tags" Target="../tags/tag64.xml"/><Relationship Id="rId54" Type="http://schemas.openxmlformats.org/officeDocument/2006/relationships/image" Target="../media/image79.wmf"/><Relationship Id="rId53" Type="http://schemas.openxmlformats.org/officeDocument/2006/relationships/oleObject" Target="../embeddings/oleObject67.bin"/><Relationship Id="rId52" Type="http://schemas.openxmlformats.org/officeDocument/2006/relationships/tags" Target="../tags/tag63.xml"/><Relationship Id="rId51" Type="http://schemas.openxmlformats.org/officeDocument/2006/relationships/image" Target="../media/image78.wmf"/><Relationship Id="rId50" Type="http://schemas.openxmlformats.org/officeDocument/2006/relationships/oleObject" Target="../embeddings/oleObject66.bin"/><Relationship Id="rId5" Type="http://schemas.openxmlformats.org/officeDocument/2006/relationships/oleObject" Target="../embeddings/oleObject51.bin"/><Relationship Id="rId49" Type="http://schemas.openxmlformats.org/officeDocument/2006/relationships/tags" Target="../tags/tag62.xml"/><Relationship Id="rId48" Type="http://schemas.openxmlformats.org/officeDocument/2006/relationships/image" Target="../media/image77.wmf"/><Relationship Id="rId47" Type="http://schemas.openxmlformats.org/officeDocument/2006/relationships/oleObject" Target="../embeddings/oleObject65.bin"/><Relationship Id="rId46" Type="http://schemas.openxmlformats.org/officeDocument/2006/relationships/tags" Target="../tags/tag61.xml"/><Relationship Id="rId45" Type="http://schemas.openxmlformats.org/officeDocument/2006/relationships/image" Target="../media/image76.wmf"/><Relationship Id="rId44" Type="http://schemas.openxmlformats.org/officeDocument/2006/relationships/oleObject" Target="../embeddings/oleObject64.bin"/><Relationship Id="rId43" Type="http://schemas.openxmlformats.org/officeDocument/2006/relationships/tags" Target="../tags/tag60.xml"/><Relationship Id="rId42" Type="http://schemas.openxmlformats.org/officeDocument/2006/relationships/image" Target="../media/image75.png"/><Relationship Id="rId41" Type="http://schemas.openxmlformats.org/officeDocument/2006/relationships/image" Target="../media/image74.wmf"/><Relationship Id="rId40" Type="http://schemas.openxmlformats.org/officeDocument/2006/relationships/oleObject" Target="../embeddings/oleObject63.bin"/><Relationship Id="rId4" Type="http://schemas.openxmlformats.org/officeDocument/2006/relationships/image" Target="../media/image67.wmf"/><Relationship Id="rId39" Type="http://schemas.openxmlformats.org/officeDocument/2006/relationships/tags" Target="../tags/tag59.xml"/><Relationship Id="rId38" Type="http://schemas.openxmlformats.org/officeDocument/2006/relationships/image" Target="../media/image73.wmf"/><Relationship Id="rId37" Type="http://schemas.openxmlformats.org/officeDocument/2006/relationships/oleObject" Target="../embeddings/oleObject62.bin"/><Relationship Id="rId36" Type="http://schemas.openxmlformats.org/officeDocument/2006/relationships/tags" Target="../tags/tag58.xml"/><Relationship Id="rId35" Type="http://schemas.openxmlformats.org/officeDocument/2006/relationships/image" Target="../media/image72.wmf"/><Relationship Id="rId34" Type="http://schemas.openxmlformats.org/officeDocument/2006/relationships/oleObject" Target="../embeddings/oleObject61.bin"/><Relationship Id="rId33" Type="http://schemas.openxmlformats.org/officeDocument/2006/relationships/tags" Target="../tags/tag57.xml"/><Relationship Id="rId32" Type="http://schemas.openxmlformats.org/officeDocument/2006/relationships/image" Target="../media/image71.wmf"/><Relationship Id="rId31" Type="http://schemas.openxmlformats.org/officeDocument/2006/relationships/oleObject" Target="../embeddings/oleObject60.bin"/><Relationship Id="rId30" Type="http://schemas.openxmlformats.org/officeDocument/2006/relationships/tags" Target="../tags/tag56.xml"/><Relationship Id="rId3" Type="http://schemas.openxmlformats.org/officeDocument/2006/relationships/oleObject" Target="../embeddings/oleObject50.bin"/><Relationship Id="rId29" Type="http://schemas.openxmlformats.org/officeDocument/2006/relationships/image" Target="../media/image70.wmf"/><Relationship Id="rId28" Type="http://schemas.openxmlformats.org/officeDocument/2006/relationships/oleObject" Target="../embeddings/oleObject59.bin"/><Relationship Id="rId27" Type="http://schemas.openxmlformats.org/officeDocument/2006/relationships/tags" Target="../tags/tag55.xml"/><Relationship Id="rId26" Type="http://schemas.openxmlformats.org/officeDocument/2006/relationships/image" Target="../media/image69.wmf"/><Relationship Id="rId25" Type="http://schemas.openxmlformats.org/officeDocument/2006/relationships/oleObject" Target="../embeddings/oleObject58.bin"/><Relationship Id="rId24" Type="http://schemas.openxmlformats.org/officeDocument/2006/relationships/image" Target="../media/image28.wmf"/><Relationship Id="rId23" Type="http://schemas.openxmlformats.org/officeDocument/2006/relationships/oleObject" Target="../embeddings/oleObject57.bin"/><Relationship Id="rId22" Type="http://schemas.openxmlformats.org/officeDocument/2006/relationships/tags" Target="../tags/tag54.xml"/><Relationship Id="rId21" Type="http://schemas.openxmlformats.org/officeDocument/2006/relationships/image" Target="../media/image22.wmf"/><Relationship Id="rId20" Type="http://schemas.openxmlformats.org/officeDocument/2006/relationships/oleObject" Target="../embeddings/oleObject56.bin"/><Relationship Id="rId2" Type="http://schemas.openxmlformats.org/officeDocument/2006/relationships/tags" Target="../tags/tag48.xml"/><Relationship Id="rId19" Type="http://schemas.openxmlformats.org/officeDocument/2006/relationships/tags" Target="../tags/tag53.xml"/><Relationship Id="rId18" Type="http://schemas.openxmlformats.org/officeDocument/2006/relationships/image" Target="../media/image21.wmf"/><Relationship Id="rId17" Type="http://schemas.openxmlformats.org/officeDocument/2006/relationships/oleObject" Target="../embeddings/oleObject55.bin"/><Relationship Id="rId16" Type="http://schemas.openxmlformats.org/officeDocument/2006/relationships/tags" Target="../tags/tag52.xml"/><Relationship Id="rId15" Type="http://schemas.openxmlformats.org/officeDocument/2006/relationships/image" Target="../media/image26.wmf"/><Relationship Id="rId14" Type="http://schemas.openxmlformats.org/officeDocument/2006/relationships/oleObject" Target="../embeddings/oleObject54.bin"/><Relationship Id="rId13" Type="http://schemas.openxmlformats.org/officeDocument/2006/relationships/tags" Target="../tags/tag51.xml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53.bin"/><Relationship Id="rId10" Type="http://schemas.openxmlformats.org/officeDocument/2006/relationships/tags" Target="../tags/tag50.xml"/><Relationship Id="rId1" Type="http://schemas.openxmlformats.org/officeDocument/2006/relationships/tags" Target="../tags/tag4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1.bin"/><Relationship Id="rId4" Type="http://schemas.openxmlformats.org/officeDocument/2006/relationships/tags" Target="../tags/tag67.xml"/><Relationship Id="rId3" Type="http://schemas.openxmlformats.org/officeDocument/2006/relationships/image" Target="../media/image82.wmf"/><Relationship Id="rId2" Type="http://schemas.openxmlformats.org/officeDocument/2006/relationships/oleObject" Target="../embeddings/oleObject70.bin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oleObject" Target="../embeddings/oleObject72.bin"/><Relationship Id="rId7" Type="http://schemas.openxmlformats.org/officeDocument/2006/relationships/image" Target="../media/image86.png"/><Relationship Id="rId6" Type="http://schemas.openxmlformats.org/officeDocument/2006/relationships/tags" Target="../tags/tag71.xml"/><Relationship Id="rId5" Type="http://schemas.openxmlformats.org/officeDocument/2006/relationships/image" Target="../media/image85.png"/><Relationship Id="rId4" Type="http://schemas.openxmlformats.org/officeDocument/2006/relationships/tags" Target="../tags/tag70.xml"/><Relationship Id="rId3" Type="http://schemas.openxmlformats.org/officeDocument/2006/relationships/image" Target="../media/image84.png"/><Relationship Id="rId22" Type="http://schemas.openxmlformats.org/officeDocument/2006/relationships/notesSlide" Target="../notesSlides/notesSlide7.xml"/><Relationship Id="rId21" Type="http://schemas.openxmlformats.org/officeDocument/2006/relationships/vmlDrawing" Target="../drawings/vmlDrawing11.v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9" Type="http://schemas.openxmlformats.org/officeDocument/2006/relationships/image" Target="../media/image91.png"/><Relationship Id="rId18" Type="http://schemas.openxmlformats.org/officeDocument/2006/relationships/tags" Target="../tags/tag75.xml"/><Relationship Id="rId17" Type="http://schemas.openxmlformats.org/officeDocument/2006/relationships/image" Target="../media/image90.png"/><Relationship Id="rId16" Type="http://schemas.openxmlformats.org/officeDocument/2006/relationships/tags" Target="../tags/tag74.xml"/><Relationship Id="rId15" Type="http://schemas.openxmlformats.org/officeDocument/2006/relationships/image" Target="../media/image4.wmf"/><Relationship Id="rId14" Type="http://schemas.openxmlformats.org/officeDocument/2006/relationships/oleObject" Target="../embeddings/oleObject73.bin"/><Relationship Id="rId13" Type="http://schemas.openxmlformats.org/officeDocument/2006/relationships/image" Target="../media/image89.png"/><Relationship Id="rId12" Type="http://schemas.openxmlformats.org/officeDocument/2006/relationships/tags" Target="../tags/tag73.xml"/><Relationship Id="rId11" Type="http://schemas.openxmlformats.org/officeDocument/2006/relationships/image" Target="../media/image88.png"/><Relationship Id="rId10" Type="http://schemas.openxmlformats.org/officeDocument/2006/relationships/tags" Target="../tags/tag72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tags" Target="../tags/tag76.xml"/><Relationship Id="rId3" Type="http://schemas.openxmlformats.org/officeDocument/2006/relationships/image" Target="../media/image93.png"/><Relationship Id="rId2" Type="http://schemas.openxmlformats.org/officeDocument/2006/relationships/image" Target="../media/image92.wmf"/><Relationship Id="rId1" Type="http://schemas.openxmlformats.org/officeDocument/2006/relationships/oleObject" Target="../embeddings/oleObject7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5.png"/><Relationship Id="rId1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0.wmf"/><Relationship Id="rId7" Type="http://schemas.openxmlformats.org/officeDocument/2006/relationships/oleObject" Target="../embeddings/oleObject4.bin"/><Relationship Id="rId6" Type="http://schemas.openxmlformats.org/officeDocument/2006/relationships/tags" Target="../tags/tag6.xml"/><Relationship Id="rId5" Type="http://schemas.openxmlformats.org/officeDocument/2006/relationships/image" Target="../media/image19.wmf"/><Relationship Id="rId44" Type="http://schemas.openxmlformats.org/officeDocument/2006/relationships/vmlDrawing" Target="../drawings/vmlDrawing3.vml"/><Relationship Id="rId43" Type="http://schemas.openxmlformats.org/officeDocument/2006/relationships/slideLayout" Target="../slideLayouts/slideLayout2.xml"/><Relationship Id="rId42" Type="http://schemas.openxmlformats.org/officeDocument/2006/relationships/oleObject" Target="../embeddings/oleObject16.bin"/><Relationship Id="rId41" Type="http://schemas.openxmlformats.org/officeDocument/2006/relationships/tags" Target="../tags/tag17.xml"/><Relationship Id="rId40" Type="http://schemas.openxmlformats.org/officeDocument/2006/relationships/image" Target="../media/image31.wmf"/><Relationship Id="rId4" Type="http://schemas.openxmlformats.org/officeDocument/2006/relationships/oleObject" Target="../embeddings/oleObject3.bin"/><Relationship Id="rId39" Type="http://schemas.openxmlformats.org/officeDocument/2006/relationships/oleObject" Target="../embeddings/oleObject15.bin"/><Relationship Id="rId38" Type="http://schemas.openxmlformats.org/officeDocument/2006/relationships/tags" Target="../tags/tag16.xml"/><Relationship Id="rId37" Type="http://schemas.openxmlformats.org/officeDocument/2006/relationships/image" Target="../media/image30.wmf"/><Relationship Id="rId36" Type="http://schemas.openxmlformats.org/officeDocument/2006/relationships/oleObject" Target="../embeddings/oleObject14.bin"/><Relationship Id="rId35" Type="http://schemas.openxmlformats.org/officeDocument/2006/relationships/tags" Target="../tags/tag15.xml"/><Relationship Id="rId34" Type="http://schemas.openxmlformats.org/officeDocument/2006/relationships/image" Target="../media/image29.wmf"/><Relationship Id="rId33" Type="http://schemas.openxmlformats.org/officeDocument/2006/relationships/oleObject" Target="../embeddings/oleObject13.bin"/><Relationship Id="rId32" Type="http://schemas.openxmlformats.org/officeDocument/2006/relationships/tags" Target="../tags/tag14.xml"/><Relationship Id="rId31" Type="http://schemas.openxmlformats.org/officeDocument/2006/relationships/image" Target="../media/image28.wmf"/><Relationship Id="rId30" Type="http://schemas.openxmlformats.org/officeDocument/2006/relationships/oleObject" Target="../embeddings/oleObject12.bin"/><Relationship Id="rId3" Type="http://schemas.openxmlformats.org/officeDocument/2006/relationships/tags" Target="../tags/tag5.xml"/><Relationship Id="rId29" Type="http://schemas.openxmlformats.org/officeDocument/2006/relationships/tags" Target="../tags/tag13.xml"/><Relationship Id="rId28" Type="http://schemas.openxmlformats.org/officeDocument/2006/relationships/image" Target="../media/image27.wmf"/><Relationship Id="rId27" Type="http://schemas.openxmlformats.org/officeDocument/2006/relationships/oleObject" Target="../embeddings/oleObject11.bin"/><Relationship Id="rId26" Type="http://schemas.openxmlformats.org/officeDocument/2006/relationships/tags" Target="../tags/tag12.xml"/><Relationship Id="rId25" Type="http://schemas.openxmlformats.org/officeDocument/2006/relationships/image" Target="../media/image26.wmf"/><Relationship Id="rId24" Type="http://schemas.openxmlformats.org/officeDocument/2006/relationships/oleObject" Target="../embeddings/oleObject10.bin"/><Relationship Id="rId23" Type="http://schemas.openxmlformats.org/officeDocument/2006/relationships/tags" Target="../tags/tag11.xml"/><Relationship Id="rId22" Type="http://schemas.openxmlformats.org/officeDocument/2006/relationships/image" Target="../media/image25.wmf"/><Relationship Id="rId21" Type="http://schemas.openxmlformats.org/officeDocument/2006/relationships/oleObject" Target="../embeddings/oleObject9.bin"/><Relationship Id="rId20" Type="http://schemas.openxmlformats.org/officeDocument/2006/relationships/image" Target="../media/image24.wmf"/><Relationship Id="rId2" Type="http://schemas.openxmlformats.org/officeDocument/2006/relationships/tags" Target="../tags/tag4.xml"/><Relationship Id="rId19" Type="http://schemas.openxmlformats.org/officeDocument/2006/relationships/oleObject" Target="../embeddings/oleObject8.bin"/><Relationship Id="rId18" Type="http://schemas.openxmlformats.org/officeDocument/2006/relationships/tags" Target="../tags/tag10.xml"/><Relationship Id="rId17" Type="http://schemas.openxmlformats.org/officeDocument/2006/relationships/image" Target="../media/image23.wmf"/><Relationship Id="rId16" Type="http://schemas.openxmlformats.org/officeDocument/2006/relationships/oleObject" Target="../embeddings/oleObject7.bin"/><Relationship Id="rId15" Type="http://schemas.openxmlformats.org/officeDocument/2006/relationships/tags" Target="../tags/tag9.xml"/><Relationship Id="rId14" Type="http://schemas.openxmlformats.org/officeDocument/2006/relationships/image" Target="../media/image22.wmf"/><Relationship Id="rId13" Type="http://schemas.openxmlformats.org/officeDocument/2006/relationships/oleObject" Target="../embeddings/oleObject6.bin"/><Relationship Id="rId12" Type="http://schemas.openxmlformats.org/officeDocument/2006/relationships/tags" Target="../tags/tag8.xml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tags" Target="../tags/tag20.xml"/><Relationship Id="rId4" Type="http://schemas.openxmlformats.org/officeDocument/2006/relationships/image" Target="../media/image33.png"/><Relationship Id="rId3" Type="http://schemas.openxmlformats.org/officeDocument/2006/relationships/tags" Target="../tags/tag19.xml"/><Relationship Id="rId21" Type="http://schemas.openxmlformats.org/officeDocument/2006/relationships/notesSlide" Target="../notesSlides/notesSlide2.xml"/><Relationship Id="rId20" Type="http://schemas.openxmlformats.org/officeDocument/2006/relationships/vmlDrawing" Target="../drawings/vmlDrawing4.vml"/><Relationship Id="rId2" Type="http://schemas.openxmlformats.org/officeDocument/2006/relationships/image" Target="../media/image32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39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38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37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36.png"/><Relationship Id="rId11" Type="http://schemas.openxmlformats.org/officeDocument/2006/relationships/tags" Target="../tags/tag21.xml"/><Relationship Id="rId10" Type="http://schemas.openxmlformats.org/officeDocument/2006/relationships/oleObject" Target="../embeddings/oleObject18.bin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11430"/>
            <a:ext cx="3134360" cy="11963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65" y="-123190"/>
            <a:ext cx="2236470" cy="10839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67998" y="2250966"/>
                <a:ext cx="10164582" cy="982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38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Evidence</a:t>
                </a:r>
                <a:r>
                  <a:rPr lang="en-US" altLang="zh-CN" sz="438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of the baryonic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38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438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438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438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438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438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438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438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438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438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438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98" y="2250966"/>
                <a:ext cx="10164582" cy="982257"/>
              </a:xfrm>
              <a:prstGeom prst="rect">
                <a:avLst/>
              </a:prstGeom>
              <a:blipFill rotWithShape="1">
                <a:blip r:embed="rId3"/>
                <a:stretch>
                  <a:fillRect l="-6" t="-54" r="1" b="-7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线连接符 8"/>
          <p:cNvCxnSpPr/>
          <p:nvPr/>
        </p:nvCxnSpPr>
        <p:spPr>
          <a:xfrm>
            <a:off x="1281363" y="3374858"/>
            <a:ext cx="9718432" cy="54141"/>
          </a:xfrm>
          <a:prstGeom prst="line">
            <a:avLst/>
          </a:prstGeom>
          <a:ln w="317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782" y="6303904"/>
            <a:ext cx="4027015" cy="53928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990" dirty="0">
                <a:solidFill>
                  <a:srgbClr val="0432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2202183057@stu.htu.edu.cn </a:t>
            </a:r>
            <a:endParaRPr lang="zh-CN" altLang="en-US" sz="1990" dirty="0">
              <a:solidFill>
                <a:srgbClr val="0432F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53856" y="3920550"/>
            <a:ext cx="3800808" cy="10871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7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Reporter :  Ruoyun Ma</a:t>
            </a:r>
            <a:endParaRPr lang="en-US" altLang="zh-CN" sz="27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7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Nov. 19, 2023</a:t>
            </a:r>
            <a:endParaRPr lang="en-US" altLang="zh-CN" sz="27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4" imgW="114300" imgH="215900" progId="Equation.KSEE3">
                  <p:embed/>
                </p:oleObj>
              </mc:Choice>
              <mc:Fallback>
                <p:oleObj name="" r:id="rId4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40971" y="83962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Single Tag Yields    </a:t>
            </a:r>
            <a:r>
              <a:rPr lang="en-US" altLang="zh-CN" sz="1800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4.178 GeV</a:t>
            </a:r>
            <a:endParaRPr lang="en-US" altLang="zh-CN" sz="1800" dirty="0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p:pic>
        <p:nvPicPr>
          <p:cNvPr id="9" name="图片 8" descr="DsTag400_Mass_dat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78" y="2356418"/>
            <a:ext cx="2961592" cy="2880000"/>
          </a:xfrm>
          <a:prstGeom prst="rect">
            <a:avLst/>
          </a:prstGeom>
        </p:spPr>
      </p:pic>
      <p:pic>
        <p:nvPicPr>
          <p:cNvPr id="10" name="图片 9" descr="DsTag401_Mass_da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08" y="2395153"/>
            <a:ext cx="2961592" cy="2880000"/>
          </a:xfrm>
          <a:prstGeom prst="rect">
            <a:avLst/>
          </a:prstGeom>
        </p:spPr>
      </p:pic>
      <p:pic>
        <p:nvPicPr>
          <p:cNvPr id="12" name="图片 11" descr="DsTag404_Mass_da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328" y="2376103"/>
            <a:ext cx="296159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06755" y="954405"/>
                <a:ext cx="10170795" cy="10414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Fit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distributions </a:t>
                </a:r>
                <a:r>
                  <a:rPr lang="en-US" altLang="zh-CN" sz="2400" dirty="0">
                    <a:solidFill>
                      <a:srgbClr val="2011DF"/>
                    </a:solidFill>
                    <a:cs typeface="Times New Roman" panose="02020603050405020304" pitchFamily="18" charset="0"/>
                    <a:sym typeface="+mn-ea"/>
                  </a:rPr>
                  <a:t>in data</a:t>
                </a:r>
                <a:endParaRPr lang="en-US" altLang="zh-CN" sz="2400" dirty="0">
                  <a:solidFill>
                    <a:srgbClr val="2011DF"/>
                  </a:solidFill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Truth matched signal shape      gauss   + 2</a:t>
                </a:r>
                <a:r>
                  <a:rPr lang="en-US" altLang="zh-CN" sz="2000" baseline="30000" dirty="0">
                    <a:cs typeface="Times New Roman" panose="02020603050405020304" pitchFamily="18" charset="0"/>
                    <a:sym typeface="+mn-ea"/>
                  </a:rPr>
                  <a:t>nd</a:t>
                </a: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 err="1">
                    <a:cs typeface="Times New Roman" panose="02020603050405020304" pitchFamily="18" charset="0"/>
                    <a:sym typeface="+mn-ea"/>
                  </a:rPr>
                  <a:t>Chebychev</a:t>
                </a: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Polynomial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" y="954405"/>
                <a:ext cx="10170795" cy="1041400"/>
              </a:xfrm>
              <a:prstGeom prst="rect">
                <a:avLst/>
              </a:prstGeom>
              <a:blipFill rotWithShape="1">
                <a:blip r:embed="rId4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0400" y="1728470"/>
          <a:ext cx="248285" cy="26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5" imgW="165100" imgH="177165" progId="Equation.KSEE3">
                  <p:embed/>
                </p:oleObj>
              </mc:Choice>
              <mc:Fallback>
                <p:oleObj name="" r:id="rId5" imgW="1651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0400" y="1728470"/>
                        <a:ext cx="248285" cy="26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DsTag402_Mass_data"/>
          <p:cNvPicPr/>
          <p:nvPr/>
        </p:nvPicPr>
        <p:blipFill>
          <a:blip r:embed="rId7"/>
          <a:stretch>
            <a:fillRect/>
          </a:stretch>
        </p:blipFill>
        <p:spPr>
          <a:xfrm>
            <a:off x="6262370" y="2393315"/>
            <a:ext cx="29628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40971" y="83962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Single Tag Yields    </a:t>
            </a:r>
            <a:r>
              <a:rPr lang="en-US" altLang="zh-CN" sz="1800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4.178 GeV</a:t>
            </a:r>
            <a:endParaRPr lang="en-US" altLang="zh-CN" sz="1800" dirty="0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06755" y="954405"/>
                <a:ext cx="10170795" cy="10414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Fit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distributions </a:t>
                </a:r>
                <a:r>
                  <a:rPr lang="en-US" altLang="zh-CN" sz="2400" dirty="0">
                    <a:solidFill>
                      <a:srgbClr val="2011DF"/>
                    </a:solidFill>
                    <a:cs typeface="Times New Roman" panose="02020603050405020304" pitchFamily="18" charset="0"/>
                    <a:sym typeface="+mn-ea"/>
                  </a:rPr>
                  <a:t>in data</a:t>
                </a:r>
                <a:endParaRPr lang="en-US" altLang="zh-CN" sz="2400" dirty="0">
                  <a:solidFill>
                    <a:srgbClr val="2011DF"/>
                  </a:solidFill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Truth matched signal shape      gauss   + 2</a:t>
                </a:r>
                <a:r>
                  <a:rPr lang="en-US" altLang="zh-CN" sz="2000" baseline="30000" dirty="0">
                    <a:cs typeface="Times New Roman" panose="02020603050405020304" pitchFamily="18" charset="0"/>
                    <a:sym typeface="+mn-ea"/>
                  </a:rPr>
                  <a:t>nd</a:t>
                </a: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 err="1">
                    <a:cs typeface="Times New Roman" panose="02020603050405020304" pitchFamily="18" charset="0"/>
                    <a:sym typeface="+mn-ea"/>
                  </a:rPr>
                  <a:t>Chebychev</a:t>
                </a: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Polynomial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" y="954405"/>
                <a:ext cx="10170795" cy="1041400"/>
              </a:xfrm>
              <a:prstGeom prst="rect">
                <a:avLst/>
              </a:prstGeom>
              <a:blipFill rotWithShape="1">
                <a:blip r:embed="rId1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0400" y="1728470"/>
          <a:ext cx="248285" cy="26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2" imgW="165100" imgH="177165" progId="Equation.KSEE3">
                  <p:embed/>
                </p:oleObj>
              </mc:Choice>
              <mc:Fallback>
                <p:oleObj name="" r:id="rId2" imgW="1651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0400" y="1728470"/>
                        <a:ext cx="248285" cy="26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DsTag405_Mass_dat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2407920"/>
            <a:ext cx="2961600" cy="2880000"/>
          </a:xfrm>
          <a:prstGeom prst="rect">
            <a:avLst/>
          </a:prstGeom>
        </p:spPr>
      </p:pic>
      <p:pic>
        <p:nvPicPr>
          <p:cNvPr id="7" name="图片 6" descr="DsTag406_Mass_da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005" y="2407920"/>
            <a:ext cx="2961600" cy="2880000"/>
          </a:xfrm>
          <a:prstGeom prst="rect">
            <a:avLst/>
          </a:prstGeom>
        </p:spPr>
      </p:pic>
      <p:pic>
        <p:nvPicPr>
          <p:cNvPr id="8" name="图片 7" descr="DsTag421_Mass_dat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640" y="2407920"/>
            <a:ext cx="2961600" cy="2880000"/>
          </a:xfrm>
          <a:prstGeom prst="rect">
            <a:avLst/>
          </a:prstGeom>
        </p:spPr>
      </p:pic>
      <p:pic>
        <p:nvPicPr>
          <p:cNvPr id="13" name="图片 12" descr="DsTag440_Mass_da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880" y="2407920"/>
            <a:ext cx="29616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940971" y="83962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Single Tag Yields    </a:t>
            </a:r>
            <a:r>
              <a:rPr lang="en-US" altLang="zh-CN" sz="1800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4.178 GeV</a:t>
            </a:r>
            <a:endParaRPr lang="en-US" altLang="zh-CN" sz="1800" dirty="0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706755" y="954405"/>
                <a:ext cx="10170795" cy="10414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Fit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distributions </a:t>
                </a:r>
                <a:r>
                  <a:rPr lang="en-US" altLang="zh-CN" sz="2400" dirty="0">
                    <a:solidFill>
                      <a:srgbClr val="2011DF"/>
                    </a:solidFill>
                    <a:cs typeface="Times New Roman" panose="02020603050405020304" pitchFamily="18" charset="0"/>
                    <a:sym typeface="+mn-ea"/>
                  </a:rPr>
                  <a:t>in data</a:t>
                </a:r>
                <a:endParaRPr lang="en-US" altLang="zh-CN" sz="2400" dirty="0">
                  <a:solidFill>
                    <a:srgbClr val="2011DF"/>
                  </a:solidFill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Truth matched signal shape      gauss   + 2</a:t>
                </a:r>
                <a:r>
                  <a:rPr lang="en-US" altLang="zh-CN" sz="2000" baseline="30000" dirty="0">
                    <a:cs typeface="Times New Roman" panose="02020603050405020304" pitchFamily="18" charset="0"/>
                    <a:sym typeface="+mn-ea"/>
                  </a:rPr>
                  <a:t>nd</a:t>
                </a: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 err="1">
                    <a:cs typeface="Times New Roman" panose="02020603050405020304" pitchFamily="18" charset="0"/>
                    <a:sym typeface="+mn-ea"/>
                  </a:rPr>
                  <a:t>Chebychev</a:t>
                </a: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Polynomial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55" y="954405"/>
                <a:ext cx="10170795" cy="1041400"/>
              </a:xfrm>
              <a:prstGeom prst="rect">
                <a:avLst/>
              </a:prstGeom>
              <a:blipFill rotWithShape="1">
                <a:blip r:embed="rId1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0400" y="1728470"/>
          <a:ext cx="248285" cy="26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2" imgW="165100" imgH="177165" progId="Equation.KSEE3">
                  <p:embed/>
                </p:oleObj>
              </mc:Choice>
              <mc:Fallback>
                <p:oleObj name="" r:id="rId2" imgW="165100" imgH="177165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70400" y="1728470"/>
                        <a:ext cx="248285" cy="26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DsTag441_Mass_dat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0" y="2406650"/>
            <a:ext cx="2961600" cy="2880000"/>
          </a:xfrm>
          <a:prstGeom prst="rect">
            <a:avLst/>
          </a:prstGeom>
        </p:spPr>
      </p:pic>
      <p:pic>
        <p:nvPicPr>
          <p:cNvPr id="7" name="图片 6" descr="DsTag460_Mass_dat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40" y="2406650"/>
            <a:ext cx="2961600" cy="2880000"/>
          </a:xfrm>
          <a:prstGeom prst="rect">
            <a:avLst/>
          </a:prstGeom>
        </p:spPr>
      </p:pic>
      <p:pic>
        <p:nvPicPr>
          <p:cNvPr id="8" name="图片 7" descr="DsTag480_Mass_dat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820" y="2376170"/>
            <a:ext cx="2961600" cy="2880000"/>
          </a:xfrm>
          <a:prstGeom prst="rect">
            <a:avLst/>
          </a:prstGeom>
        </p:spPr>
      </p:pic>
      <p:pic>
        <p:nvPicPr>
          <p:cNvPr id="13" name="图片 12" descr="DsTag502_Mass_da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460" y="2376170"/>
            <a:ext cx="29616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2743200" cy="365125"/>
          </a:xfrm>
        </p:spPr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192780" y="955675"/>
          <a:ext cx="5394960" cy="570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095"/>
                <a:gridCol w="2094865"/>
              </a:tblGrid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 mode</a:t>
                      </a:r>
                      <a:endParaRPr lang="en-US" altLang="zh-CN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sz="20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287669" y="1921977"/>
          <a:ext cx="1229995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3" imgW="825500" imgH="241300" progId="Equation.KSEE3">
                  <p:embed/>
                </p:oleObj>
              </mc:Choice>
              <mc:Fallback>
                <p:oleObj name="" r:id="rId3" imgW="8255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7669" y="1921977"/>
                        <a:ext cx="1229995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4205500" y="1516235"/>
          <a:ext cx="1402343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6" imgW="990600" imgH="254000" progId="Equation.KSEE3">
                  <p:embed/>
                </p:oleObj>
              </mc:Choice>
              <mc:Fallback>
                <p:oleObj name="" r:id="rId6" imgW="9906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5500" y="1516235"/>
                        <a:ext cx="1402343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4280684" y="2352190"/>
          <a:ext cx="111311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9" imgW="787400" imgH="254000" progId="Equation.KSEE3">
                  <p:embed/>
                </p:oleObj>
              </mc:Choice>
              <mc:Fallback>
                <p:oleObj name="" r:id="rId9" imgW="7874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80684" y="2352190"/>
                        <a:ext cx="111311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4071938" y="2707323"/>
          <a:ext cx="162795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2" imgW="1066800" imgH="304800" progId="Equation.KSEE3">
                  <p:embed/>
                </p:oleObj>
              </mc:Choice>
              <mc:Fallback>
                <p:oleObj name="" r:id="rId12" imgW="1066800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1938" y="2707323"/>
                        <a:ext cx="162795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4030372" y="3240872"/>
          <a:ext cx="161798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5" imgW="1143000" imgH="254000" progId="Equation.KSEE3">
                  <p:embed/>
                </p:oleObj>
              </mc:Choice>
              <mc:Fallback>
                <p:oleObj name="" r:id="rId15" imgW="11430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30372" y="3240872"/>
                        <a:ext cx="161798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4217379" y="3672672"/>
          <a:ext cx="1330325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8" imgW="939800" imgH="254000" progId="Equation.KSEE3">
                  <p:embed/>
                </p:oleObj>
              </mc:Choice>
              <mc:Fallback>
                <p:oleObj name="" r:id="rId18" imgW="9398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17379" y="3672672"/>
                        <a:ext cx="1330325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0"/>
            </p:custDataLst>
          </p:nvPr>
        </p:nvGraphicFramePr>
        <p:xfrm>
          <a:off x="4071647" y="4126062"/>
          <a:ext cx="160020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1" imgW="1130300" imgH="254000" progId="Equation.KSEE3">
                  <p:embed/>
                </p:oleObj>
              </mc:Choice>
              <mc:Fallback>
                <p:oleObj name="" r:id="rId21" imgW="11303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71647" y="4126062"/>
                        <a:ext cx="160020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4113974" y="4573397"/>
          <a:ext cx="131191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4" imgW="927100" imgH="254000" progId="Equation.KSEE3">
                  <p:embed/>
                </p:oleObj>
              </mc:Choice>
              <mc:Fallback>
                <p:oleObj name="" r:id="rId24" imgW="9271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113974" y="4573397"/>
                        <a:ext cx="131191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4255680" y="4917858"/>
          <a:ext cx="129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27" imgW="850900" imgH="304800" progId="Equation.KSEE3">
                  <p:embed/>
                </p:oleObj>
              </mc:Choice>
              <mc:Fallback>
                <p:oleObj name="" r:id="rId27" imgW="850900" imgH="304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255680" y="4917858"/>
                        <a:ext cx="12985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标题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904876" y="95416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Single Tag Yields  </a:t>
            </a:r>
            <a:r>
              <a:rPr lang="en-US" altLang="zh-CN" sz="1800" dirty="0">
                <a:solidFill>
                  <a:srgbClr val="C00000"/>
                </a:solidFill>
                <a:latin typeface="Cambria" panose="02040503050406030204" pitchFamily="18" charset="0"/>
                <a:cs typeface="+mn-cs"/>
              </a:rPr>
              <a:t>4.178 GeV</a:t>
            </a:r>
            <a:endParaRPr lang="en-US" altLang="zh-CN" sz="1800" dirty="0">
              <a:solidFill>
                <a:srgbClr val="C00000"/>
              </a:solidFill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34" name="对象 3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4196742" y="5440512"/>
          <a:ext cx="136652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31" imgW="965200" imgH="254000" progId="Equation.KSEE3">
                  <p:embed/>
                </p:oleObj>
              </mc:Choice>
              <mc:Fallback>
                <p:oleObj name="" r:id="rId31" imgW="9652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196742" y="5440512"/>
                        <a:ext cx="136652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3"/>
            </p:custDataLst>
          </p:nvPr>
        </p:nvGraphicFramePr>
        <p:xfrm>
          <a:off x="4184042" y="5893902"/>
          <a:ext cx="134874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34" imgW="952500" imgH="254000" progId="Equation.KSEE3">
                  <p:embed/>
                </p:oleObj>
              </mc:Choice>
              <mc:Fallback>
                <p:oleObj name="" r:id="rId34" imgW="9525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184042" y="5893902"/>
                        <a:ext cx="134874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112287" y="6293317"/>
          <a:ext cx="160020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37" imgW="1130300" imgH="254000" progId="Equation.KSEE3">
                  <p:embed/>
                </p:oleObj>
              </mc:Choice>
              <mc:Fallback>
                <p:oleObj name="" r:id="rId37" imgW="11303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4112287" y="6293317"/>
                        <a:ext cx="160020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814" y="1526932"/>
          <a:ext cx="1416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39" imgW="774065" imgH="177165" progId="Equation.KSEE3">
                  <p:embed/>
                </p:oleObj>
              </mc:Choice>
              <mc:Fallback>
                <p:oleObj name="" r:id="rId39" imgW="774065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858814" y="1526932"/>
                        <a:ext cx="14160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1"/>
            </p:custDataLst>
          </p:nvPr>
        </p:nvGraphicFramePr>
        <p:xfrm>
          <a:off x="6889612" y="1913013"/>
          <a:ext cx="137096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42" imgW="749300" imgH="177165" progId="Equation.KSEE3">
                  <p:embed/>
                </p:oleObj>
              </mc:Choice>
              <mc:Fallback>
                <p:oleObj name="" r:id="rId42" imgW="7493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6889612" y="1913013"/>
                        <a:ext cx="137096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4"/>
            </p:custDataLst>
          </p:nvPr>
        </p:nvGraphicFramePr>
        <p:xfrm>
          <a:off x="6890247" y="5883033"/>
          <a:ext cx="127825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45" imgW="698500" imgH="177165" progId="Equation.KSEE3">
                  <p:embed/>
                </p:oleObj>
              </mc:Choice>
              <mc:Fallback>
                <p:oleObj name="" r:id="rId45" imgW="6985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6890247" y="5883033"/>
                        <a:ext cx="127825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7"/>
            </p:custDataLst>
          </p:nvPr>
        </p:nvGraphicFramePr>
        <p:xfrm>
          <a:off x="6799760" y="3259848"/>
          <a:ext cx="1416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48" imgW="774065" imgH="177165" progId="Equation.KSEE3">
                  <p:embed/>
                </p:oleObj>
              </mc:Choice>
              <mc:Fallback>
                <p:oleObj name="" r:id="rId48" imgW="774065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799760" y="3259848"/>
                        <a:ext cx="14160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0"/>
            </p:custDataLst>
          </p:nvPr>
        </p:nvGraphicFramePr>
        <p:xfrm>
          <a:off x="6898185" y="6290703"/>
          <a:ext cx="127889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51" imgW="698500" imgH="177165" progId="Equation.KSEE3">
                  <p:embed/>
                </p:oleObj>
              </mc:Choice>
              <mc:Fallback>
                <p:oleObj name="" r:id="rId51" imgW="6985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6898185" y="6290703"/>
                        <a:ext cx="127889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3"/>
            </p:custDataLst>
          </p:nvPr>
        </p:nvGraphicFramePr>
        <p:xfrm>
          <a:off x="6910250" y="4120908"/>
          <a:ext cx="125476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54" imgW="685800" imgH="177165" progId="Equation.KSEE3">
                  <p:embed/>
                </p:oleObj>
              </mc:Choice>
              <mc:Fallback>
                <p:oleObj name="" r:id="rId54" imgW="6858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910250" y="4120908"/>
                        <a:ext cx="125476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6"/>
            </p:custDataLst>
          </p:nvPr>
        </p:nvGraphicFramePr>
        <p:xfrm>
          <a:off x="6818810" y="3689108"/>
          <a:ext cx="1416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57" imgW="774065" imgH="177165" progId="Equation.KSEE3">
                  <p:embed/>
                </p:oleObj>
              </mc:Choice>
              <mc:Fallback>
                <p:oleObj name="" r:id="rId57" imgW="774065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6818810" y="3689108"/>
                        <a:ext cx="14160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59"/>
            </p:custDataLst>
          </p:nvPr>
        </p:nvGraphicFramePr>
        <p:xfrm>
          <a:off x="6900407" y="2363863"/>
          <a:ext cx="130111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60" imgW="711200" imgH="177165" progId="Equation.KSEE3">
                  <p:embed/>
                </p:oleObj>
              </mc:Choice>
              <mc:Fallback>
                <p:oleObj name="" r:id="rId60" imgW="7112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6900407" y="2363863"/>
                        <a:ext cx="130111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2"/>
            </p:custDataLst>
          </p:nvPr>
        </p:nvGraphicFramePr>
        <p:xfrm>
          <a:off x="6967717" y="2803918"/>
          <a:ext cx="116141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63" imgW="634365" imgH="177165" progId="Equation.KSEE3">
                  <p:embed/>
                </p:oleObj>
              </mc:Choice>
              <mc:Fallback>
                <p:oleObj name="" r:id="rId63" imgW="634365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6967717" y="2803918"/>
                        <a:ext cx="116141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对象 5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5"/>
            </p:custDataLst>
          </p:nvPr>
        </p:nvGraphicFramePr>
        <p:xfrm>
          <a:off x="6906757" y="5003558"/>
          <a:ext cx="127825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66" imgW="698500" imgH="177165" progId="Equation.KSEE3">
                  <p:embed/>
                </p:oleObj>
              </mc:Choice>
              <mc:Fallback>
                <p:oleObj name="" r:id="rId66" imgW="6985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6906757" y="5003558"/>
                        <a:ext cx="127825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对象 5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68"/>
            </p:custDataLst>
          </p:nvPr>
        </p:nvGraphicFramePr>
        <p:xfrm>
          <a:off x="6854370" y="5427103"/>
          <a:ext cx="1301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69" imgW="711200" imgH="177165" progId="Equation.KSEE3">
                  <p:embed/>
                </p:oleObj>
              </mc:Choice>
              <mc:Fallback>
                <p:oleObj name="" r:id="rId69" imgW="711200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6854370" y="5427103"/>
                        <a:ext cx="13017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对象 5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1"/>
            </p:custDataLst>
          </p:nvPr>
        </p:nvGraphicFramePr>
        <p:xfrm>
          <a:off x="6791822" y="4558423"/>
          <a:ext cx="141668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72" imgW="774065" imgH="177165" progId="Equation.KSEE3">
                  <p:embed/>
                </p:oleObj>
              </mc:Choice>
              <mc:Fallback>
                <p:oleObj name="" r:id="rId72" imgW="774065" imgH="177165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6791822" y="4558423"/>
                        <a:ext cx="141668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19315" y="1026160"/>
          <a:ext cx="44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" name="" r:id="rId74" imgW="279400" imgH="228600" progId="Equation.KSEE3">
                  <p:embed/>
                </p:oleObj>
              </mc:Choice>
              <mc:Fallback>
                <p:oleObj name="" r:id="rId74" imgW="2794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5"/>
                      <a:stretch>
                        <a:fillRect/>
                      </a:stretch>
                    </p:blipFill>
                    <p:spPr>
                      <a:xfrm>
                        <a:off x="7219315" y="1026160"/>
                        <a:ext cx="440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438788" y="942315"/>
            <a:ext cx="2731132" cy="61176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cs typeface="Times New Roman" panose="02020603050405020304" pitchFamily="18" charset="0"/>
                <a:sym typeface="+mn-ea"/>
              </a:rPr>
              <a:t>ST yields of data</a:t>
            </a:r>
            <a:endParaRPr lang="en-US" altLang="zh-CN" sz="2400" dirty="0"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  <a:sym typeface="+mn-ea"/>
              </a:rPr>
              <a:t>Single Tag Efficiency </a:t>
            </a:r>
            <a:endParaRPr lang="zh-CN" altLang="en-US" dirty="0"/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2945765" y="3070860"/>
          <a:ext cx="6052185" cy="333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35"/>
                <a:gridCol w="2230120"/>
                <a:gridCol w="1789430"/>
              </a:tblGrid>
              <a:tr h="49339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 mode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en-US" altLang="zh-C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54370" y="3121660"/>
          <a:ext cx="477474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3" imgW="266700" imgH="241300" progId="Equation.KSEE3">
                  <p:embed/>
                </p:oleObj>
              </mc:Choice>
              <mc:Fallback>
                <p:oleObj name="" r:id="rId3" imgW="266700" imgH="241300" progId="Equation.KSEE3">
                  <p:embed/>
                  <p:pic>
                    <p:nvPicPr>
                      <p:cNvPr id="0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4370" y="3121660"/>
                        <a:ext cx="477474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02113" y="3146305"/>
          <a:ext cx="814705" cy="39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469900" imgH="228600" progId="Equation.KSEE3">
                  <p:embed/>
                </p:oleObj>
              </mc:Choice>
              <mc:Fallback>
                <p:oleObj name="" r:id="rId5" imgW="469900" imgH="228600" progId="Equation.KSEE3">
                  <p:embed/>
                  <p:pic>
                    <p:nvPicPr>
                      <p:cNvPr id="0" name="对象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2113" y="3146305"/>
                        <a:ext cx="814705" cy="39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318024" y="3682197"/>
          <a:ext cx="1229995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8" imgW="825500" imgH="241300" progId="Equation.KSEE3">
                  <p:embed/>
                </p:oleObj>
              </mc:Choice>
              <mc:Fallback>
                <p:oleObj name="" r:id="rId8" imgW="825500" imgH="241300" progId="Equation.KSEE3">
                  <p:embed/>
                  <p:pic>
                    <p:nvPicPr>
                      <p:cNvPr id="0" name="对象 1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8024" y="3682197"/>
                        <a:ext cx="1229995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255540" y="4152120"/>
          <a:ext cx="1402343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1" imgW="990600" imgH="254000" progId="Equation.KSEE3">
                  <p:embed/>
                </p:oleObj>
              </mc:Choice>
              <mc:Fallback>
                <p:oleObj name="" r:id="rId11" imgW="990600" imgH="254000" progId="Equation.KSEE3">
                  <p:embed/>
                  <p:pic>
                    <p:nvPicPr>
                      <p:cNvPr id="0" name="对象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55540" y="4152120"/>
                        <a:ext cx="1402343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3156612" y="4621997"/>
          <a:ext cx="160020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4" imgW="1130300" imgH="254000" progId="Equation.KSEE3">
                  <p:embed/>
                </p:oleObj>
              </mc:Choice>
              <mc:Fallback>
                <p:oleObj name="" r:id="rId14" imgW="1130300" imgH="254000" progId="Equation.KSEE3">
                  <p:embed/>
                  <p:pic>
                    <p:nvPicPr>
                      <p:cNvPr id="0" name="对象 1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56612" y="4621997"/>
                        <a:ext cx="160020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3434864" y="5092215"/>
          <a:ext cx="111311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7" imgW="787400" imgH="254000" progId="Equation.KSEE3">
                  <p:embed/>
                </p:oleObj>
              </mc:Choice>
              <mc:Fallback>
                <p:oleObj name="" r:id="rId17" imgW="787400" imgH="254000" progId="Equation.KSEE3">
                  <p:embed/>
                  <p:pic>
                    <p:nvPicPr>
                      <p:cNvPr id="0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34864" y="5092215"/>
                        <a:ext cx="111311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3255328" y="5477828"/>
          <a:ext cx="162795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20" imgW="1066800" imgH="304800" progId="Equation.KSEE3">
                  <p:embed/>
                </p:oleObj>
              </mc:Choice>
              <mc:Fallback>
                <p:oleObj name="" r:id="rId20" imgW="1066800" imgH="304800" progId="Equation.KSEE3">
                  <p:embed/>
                  <p:pic>
                    <p:nvPicPr>
                      <p:cNvPr id="0" name="对象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55328" y="5477828"/>
                        <a:ext cx="1627958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3434625" y="5974498"/>
          <a:ext cx="129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23" imgW="850900" imgH="304800" progId="Equation.KSEE3">
                  <p:embed/>
                </p:oleObj>
              </mc:Choice>
              <mc:Fallback>
                <p:oleObj name="" r:id="rId23" imgW="850900" imgH="304800" progId="Equation.KSEE3">
                  <p:embed/>
                  <p:pic>
                    <p:nvPicPr>
                      <p:cNvPr id="0" name="对象 2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434625" y="5974498"/>
                        <a:ext cx="12985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64125" y="3697923"/>
          <a:ext cx="1858064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25" imgW="914400" imgH="177165" progId="Equation.KSEE3">
                  <p:embed/>
                </p:oleObj>
              </mc:Choice>
              <mc:Fallback>
                <p:oleObj name="" r:id="rId25" imgW="914400" imgH="177165" progId="Equation.KSEE3">
                  <p:embed/>
                  <p:pic>
                    <p:nvPicPr>
                      <p:cNvPr id="0" name="对象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64125" y="3697923"/>
                        <a:ext cx="1858064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5168292" y="4143353"/>
          <a:ext cx="191008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28" imgW="939800" imgH="177165" progId="Equation.KSEE3">
                  <p:embed/>
                </p:oleObj>
              </mc:Choice>
              <mc:Fallback>
                <p:oleObj name="" r:id="rId28" imgW="939800" imgH="177165" progId="Equation.KSEE3">
                  <p:embed/>
                  <p:pic>
                    <p:nvPicPr>
                      <p:cNvPr id="0" name="对象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168292" y="4143353"/>
                        <a:ext cx="191008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5188295" y="5106013"/>
          <a:ext cx="1729105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31" imgW="850900" imgH="177165" progId="Equation.KSEE3">
                  <p:embed/>
                </p:oleObj>
              </mc:Choice>
              <mc:Fallback>
                <p:oleObj name="" r:id="rId31" imgW="850900" imgH="177165" progId="Equation.KSEE3">
                  <p:embed/>
                  <p:pic>
                    <p:nvPicPr>
                      <p:cNvPr id="0" name="对象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188295" y="5106013"/>
                        <a:ext cx="1729105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3"/>
            </p:custDataLst>
          </p:nvPr>
        </p:nvGraphicFramePr>
        <p:xfrm>
          <a:off x="5213695" y="5550513"/>
          <a:ext cx="1572895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34" imgW="774065" imgH="177165" progId="Equation.KSEE3">
                  <p:embed/>
                </p:oleObj>
              </mc:Choice>
              <mc:Fallback>
                <p:oleObj name="" r:id="rId34" imgW="774065" imgH="177165" progId="Equation.KSEE3">
                  <p:embed/>
                  <p:pic>
                    <p:nvPicPr>
                      <p:cNvPr id="0" name="对象 2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213695" y="5550513"/>
                        <a:ext cx="1572895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5192740" y="6047083"/>
          <a:ext cx="1729105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37" imgW="850900" imgH="177165" progId="Equation.KSEE3">
                  <p:embed/>
                </p:oleObj>
              </mc:Choice>
              <mc:Fallback>
                <p:oleObj name="" r:id="rId37" imgW="850900" imgH="177165" progId="Equation.KSEE3">
                  <p:embed/>
                  <p:pic>
                    <p:nvPicPr>
                      <p:cNvPr id="0" name="对象 2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192740" y="6047083"/>
                        <a:ext cx="1729105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39"/>
            </p:custDataLst>
          </p:nvPr>
        </p:nvGraphicFramePr>
        <p:xfrm>
          <a:off x="5168292" y="4624683"/>
          <a:ext cx="175387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40" imgW="862965" imgH="177165" progId="Equation.KSEE3">
                  <p:embed/>
                </p:oleObj>
              </mc:Choice>
              <mc:Fallback>
                <p:oleObj name="" r:id="rId40" imgW="862965" imgH="177165" progId="Equation.KSEE3">
                  <p:embed/>
                  <p:pic>
                    <p:nvPicPr>
                      <p:cNvPr id="0" name="对象 2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168292" y="4624683"/>
                        <a:ext cx="175387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/>
              <p:cNvSpPr txBox="1"/>
              <p:nvPr/>
            </p:nvSpPr>
            <p:spPr>
              <a:xfrm>
                <a:off x="706969" y="954089"/>
                <a:ext cx="10885457" cy="1903411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ST efficiencies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𝑆𝑇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𝑓𝑖𝑡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/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𝑔𝑒𝑛</m:t>
                        </m:r>
                      </m:sub>
                    </m:sSub>
                  </m:oMath>
                </a14:m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𝑓𝑖𝑡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is determined by fitting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distributions in inclusive MC (01 ~ 10 round)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𝑔𝑒𝑛</m:t>
                        </m:r>
                      </m:sub>
                    </m:sSub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is determined by counting according to the truth information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69" y="954089"/>
                <a:ext cx="10885457" cy="1903411"/>
              </a:xfrm>
              <a:prstGeom prst="rect">
                <a:avLst/>
              </a:prstGeom>
              <a:blipFill rotWithShape="1">
                <a:blip r:embed="rId42"/>
                <a:stretch>
                  <a:fillRect l="-2" t="-17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灯片编号占位符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45" name="对象 44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3"/>
            </p:custDataLst>
          </p:nvPr>
        </p:nvGraphicFramePr>
        <p:xfrm>
          <a:off x="7294884" y="3672817"/>
          <a:ext cx="160020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44" imgW="787400" imgH="177165" progId="Equation.KSEE3">
                  <p:embed/>
                </p:oleObj>
              </mc:Choice>
              <mc:Fallback>
                <p:oleObj name="" r:id="rId44" imgW="787400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294884" y="3672817"/>
                        <a:ext cx="160020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6"/>
            </p:custDataLst>
          </p:nvPr>
        </p:nvGraphicFramePr>
        <p:xfrm>
          <a:off x="7308855" y="4142083"/>
          <a:ext cx="160020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" name="" r:id="rId47" imgW="787400" imgH="177165" progId="Equation.KSEE3">
                  <p:embed/>
                </p:oleObj>
              </mc:Choice>
              <mc:Fallback>
                <p:oleObj name="" r:id="rId47" imgW="787400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308855" y="4142083"/>
                        <a:ext cx="160020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49"/>
            </p:custDataLst>
          </p:nvPr>
        </p:nvGraphicFramePr>
        <p:xfrm>
          <a:off x="7319649" y="4639923"/>
          <a:ext cx="160147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" name="" r:id="rId50" imgW="787400" imgH="177165" progId="Equation.KSEE3">
                  <p:embed/>
                </p:oleObj>
              </mc:Choice>
              <mc:Fallback>
                <p:oleObj name="" r:id="rId50" imgW="787400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319649" y="4639923"/>
                        <a:ext cx="160147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2"/>
            </p:custDataLst>
          </p:nvPr>
        </p:nvGraphicFramePr>
        <p:xfrm>
          <a:off x="7310760" y="5115538"/>
          <a:ext cx="160020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" name="" r:id="rId53" imgW="787400" imgH="177165" progId="Equation.KSEE3">
                  <p:embed/>
                </p:oleObj>
              </mc:Choice>
              <mc:Fallback>
                <p:oleObj name="" r:id="rId53" imgW="787400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7310760" y="5115538"/>
                        <a:ext cx="160020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对象 51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5"/>
            </p:custDataLst>
          </p:nvPr>
        </p:nvGraphicFramePr>
        <p:xfrm>
          <a:off x="7327905" y="5557498"/>
          <a:ext cx="1573530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" name="" r:id="rId56" imgW="774065" imgH="177165" progId="Equation.KSEE3">
                  <p:embed/>
                </p:oleObj>
              </mc:Choice>
              <mc:Fallback>
                <p:oleObj name="" r:id="rId56" imgW="774065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327905" y="5557498"/>
                        <a:ext cx="1573530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对象 53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58"/>
            </p:custDataLst>
          </p:nvPr>
        </p:nvGraphicFramePr>
        <p:xfrm>
          <a:off x="7300918" y="6026763"/>
          <a:ext cx="1600835" cy="359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" name="" r:id="rId59" imgW="787400" imgH="177165" progId="Equation.KSEE3">
                  <p:embed/>
                </p:oleObj>
              </mc:Choice>
              <mc:Fallback>
                <p:oleObj name="" r:id="rId59" imgW="787400" imgH="177165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0"/>
                      <a:stretch>
                        <a:fillRect/>
                      </a:stretch>
                    </p:blipFill>
                    <p:spPr>
                      <a:xfrm>
                        <a:off x="7300918" y="6026763"/>
                        <a:ext cx="1600835" cy="359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4380" y="941705"/>
            <a:ext cx="10600055" cy="48177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cs typeface="Times New Roman" panose="02020603050405020304" pitchFamily="18" charset="0"/>
              </a:rPr>
              <a:t>For the double tag, we require that there is only one track at the signal side to be identified as a proton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  <a:sym typeface="+mn-ea"/>
              </a:rPr>
              <a:t>Good charged track</a:t>
            </a:r>
            <a:endParaRPr lang="en-US" altLang="zh-CN" sz="2400" dirty="0">
              <a:cs typeface="Times New Roman" panose="02020603050405020304" pitchFamily="18" charset="0"/>
              <a:sym typeface="+mn-ea"/>
            </a:endParaRPr>
          </a:p>
          <a:p>
            <a:pPr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cm; </a:t>
            </a:r>
            <a:r>
              <a:rPr lang="en-US" altLang="zh-CN" sz="2400" dirty="0">
                <a:cs typeface="Times New Roman" panose="02020603050405020304" pitchFamily="18" charset="0"/>
                <a:sym typeface="+mn-ea"/>
              </a:rPr>
              <a:t>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cm;</a:t>
            </a:r>
            <a:endParaRPr lang="en-US" altLang="zh-CN" sz="2400" dirty="0"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Times New Roman" panose="02020603050405020304" pitchFamily="18" charset="0"/>
                <a:sym typeface="+mn-ea"/>
              </a:rPr>
              <a:t>Proton/anti-proton selection</a:t>
            </a:r>
            <a:endParaRPr lang="en-US" altLang="zh-CN" sz="2400" dirty="0">
              <a:cs typeface="Times New Roman" panose="02020603050405020304" pitchFamily="18" charset="0"/>
              <a:sym typeface="+mn-ea"/>
            </a:endParaRPr>
          </a:p>
          <a:p>
            <a:pPr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Prob(p) &gt;Prob(K)&amp;Prob(p)&gt;Prob(   )&amp;Prob(p)&gt;0.001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17881" y="11002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Double Tag Selection</a:t>
            </a:r>
            <a:endParaRPr lang="zh-CN" altLang="en-US" dirty="0"/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90809" y="3242509"/>
          <a:ext cx="2655570" cy="103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1498600" imgH="584200" progId="Equation.KSEE3">
                  <p:embed/>
                </p:oleObj>
              </mc:Choice>
              <mc:Fallback>
                <p:oleObj name="" r:id="rId2" imgW="1498600" imgH="5842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809" y="3242509"/>
                        <a:ext cx="2655570" cy="1035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5709334" y="5068759"/>
          <a:ext cx="272415" cy="27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5" imgW="139700" imgH="139700" progId="Equation.KSEE3">
                  <p:embed/>
                </p:oleObj>
              </mc:Choice>
              <mc:Fallback>
                <p:oleObj name="" r:id="rId5" imgW="139700" imgH="139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9334" y="5068759"/>
                        <a:ext cx="272415" cy="27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Background Analysis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28320" y="1102360"/>
                <a:ext cx="5114290" cy="179641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Two main backgrounds</a:t>
                </a:r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true proton/anti-proton from </a:t>
                </a:r>
                <a:r>
                  <a:rPr lang="en-US" altLang="zh-CN" sz="2000" dirty="0" err="1">
                    <a:cs typeface="Times New Roman" panose="02020603050405020304" pitchFamily="18" charset="0"/>
                    <a:sym typeface="+mn-ea"/>
                  </a:rPr>
                  <a:t>qqbar</a:t>
                </a:r>
                <a:endParaRPr lang="en-US" altLang="zh-CN" sz="2000" dirty="0" err="1">
                  <a:cs typeface="Times New Roman" panose="02020603050405020304" pitchFamily="18" charset="0"/>
                  <a:sym typeface="+mn-ea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anose="05000000000000000000" charset="0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DT yields are determined by fitting the single tag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dirty="0"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b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dirty="0"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b="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𝑚𝑖𝑠𝑠</m:t>
                        </m:r>
                      </m:sub>
                    </m:sSub>
                  </m:oMath>
                </a14:m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457200" lvl="0" indent="-457200">
                  <a:lnSpc>
                    <a:spcPct val="150000"/>
                  </a:lnSpc>
                  <a:buFont typeface="Wingdings" panose="05000000000000000000" charset="0"/>
                  <a:buChar char="p"/>
                </a:pPr>
                <a:endParaRPr lang="en-US" altLang="zh-CN" sz="2400" dirty="0">
                  <a:solidFill>
                    <a:schemeClr val="tx1"/>
                  </a:solidFill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28320" y="1102360"/>
                <a:ext cx="5114290" cy="1796415"/>
              </a:xfrm>
              <a:prstGeom prst="rect">
                <a:avLst/>
              </a:prstGeom>
              <a:blipFill rotWithShape="1">
                <a:blip r:embed="rId3"/>
                <a:stretch>
                  <a:fillRect b="-8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31785" y="1494680"/>
            <a:ext cx="3315024" cy="2304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848461" y="1549010"/>
            <a:ext cx="3346978" cy="2304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76864" y="1096276"/>
            <a:ext cx="2405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Background shape </a:t>
            </a:r>
            <a:endParaRPr lang="en-US" altLang="zh-CN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73810" y="1784985"/>
          <a:ext cx="659880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8" imgW="368300" imgH="241300" progId="Equation.KSEE3">
                  <p:embed/>
                </p:oleObj>
              </mc:Choice>
              <mc:Fallback>
                <p:oleObj name="" r:id="rId8" imgW="368300" imgH="2413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3810" y="1784985"/>
                        <a:ext cx="659880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8359140" y="3832225"/>
            <a:ext cx="0" cy="684000"/>
          </a:xfrm>
          <a:prstGeom prst="straightConnector1">
            <a:avLst/>
          </a:prstGeom>
          <a:ln w="44450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836660" y="4509135"/>
            <a:ext cx="3314271" cy="2304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919" t="469" r="4160"/>
          <a:stretch>
            <a:fillRect/>
          </a:stretch>
        </p:blipFill>
        <p:spPr>
          <a:xfrm>
            <a:off x="5643245" y="4509135"/>
            <a:ext cx="3139440" cy="2292985"/>
          </a:xfrm>
          <a:prstGeom prst="rect">
            <a:avLst/>
          </a:prstGeom>
        </p:spPr>
      </p:pic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14" imgW="114300" imgH="215900" progId="Equation.KSEE3">
                  <p:embed/>
                </p:oleObj>
              </mc:Choice>
              <mc:Fallback>
                <p:oleObj name="" r:id="rId14" imgW="114300" imgH="2159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8810625" y="3845560"/>
            <a:ext cx="2623820" cy="69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/>
              <a:t>MIssMass (0.85 ,1.00)</a:t>
            </a:r>
            <a:endParaRPr lang="en-US" altLang="zh-CN" sz="2000"/>
          </a:p>
          <a:p>
            <a:r>
              <a:rPr lang="en-US" altLang="zh-CN" sz="2000"/>
              <a:t>tagMrec    (2.05 ,2.18)</a:t>
            </a:r>
            <a:endParaRPr lang="en-US" altLang="zh-CN" sz="2000"/>
          </a:p>
        </p:txBody>
      </p:sp>
      <p:sp>
        <p:nvSpPr>
          <p:cNvPr id="17" name="文本框 16"/>
          <p:cNvSpPr txBox="1"/>
          <p:nvPr/>
        </p:nvSpPr>
        <p:spPr>
          <a:xfrm>
            <a:off x="386080" y="3911600"/>
            <a:ext cx="2574925" cy="39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Signal MC shape </a:t>
            </a:r>
            <a:r>
              <a:rPr lang="zh-CN" altLang="en-US" sz="2000">
                <a:solidFill>
                  <a:srgbClr val="C00000"/>
                </a:solidFill>
                <a:sym typeface="+mn-ea"/>
              </a:rPr>
              <a:t>：</a:t>
            </a:r>
            <a:endParaRPr lang="zh-CN" altLang="en-US" sz="2000">
              <a:solidFill>
                <a:srgbClr val="C00000"/>
              </a:solidFill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2390" y="4480560"/>
            <a:ext cx="2600751" cy="190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712085" y="4453255"/>
            <a:ext cx="2772563" cy="190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12018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Result</a:t>
            </a:r>
            <a:endParaRPr lang="zh-CN" altLang="en-US" sz="18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28031" y="6007374"/>
            <a:ext cx="4289269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cs typeface="Times New Roman" panose="02020603050405020304" pitchFamily="18" charset="0"/>
              </a:rPr>
              <a:t>Signal significance :3.8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42799" y="5568950"/>
          <a:ext cx="200088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1" imgW="1117600" imgH="241300" progId="Equation.KSEE3">
                  <p:embed/>
                </p:oleObj>
              </mc:Choice>
              <mc:Fallback>
                <p:oleObj name="" r:id="rId1" imgW="1117600" imgH="2413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42799" y="5568950"/>
                        <a:ext cx="200088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706970" y="1046235"/>
                <a:ext cx="8518358" cy="675347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solidFill>
                      <a:srgbClr val="C00000"/>
                    </a:solidFill>
                    <a:cs typeface="Times New Roman" panose="02020603050405020304" pitchFamily="18" charset="0"/>
                    <a:sym typeface="+mn-ea"/>
                  </a:rPr>
                  <a:t>Two - </a:t>
                </a:r>
                <a:r>
                  <a:rPr lang="en-US" altLang="zh-CN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dimensional 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fitting</a:t>
                </a: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𝑚𝑖𝑠𝑠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distributions</a:t>
                </a:r>
                <a:endParaRPr lang="en-US" altLang="zh-CN" sz="2400" dirty="0">
                  <a:solidFill>
                    <a:srgbClr val="2011DF"/>
                  </a:solidFill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0" y="1046235"/>
                <a:ext cx="8518358" cy="675347"/>
              </a:xfrm>
              <a:prstGeom prst="rect">
                <a:avLst/>
              </a:prstGeom>
              <a:blipFill rotWithShape="1">
                <a:blip r:embed="rId3"/>
                <a:stretch>
                  <a:fillRect l="-3" t="-58" r="1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6755" y="1816100"/>
            <a:ext cx="9206686" cy="349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12018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Result</a:t>
            </a:r>
            <a:endParaRPr lang="zh-CN" altLang="en-US" sz="1800" dirty="0">
              <a:solidFill>
                <a:srgbClr val="C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02839" y="2727577"/>
            <a:ext cx="3941123" cy="270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586363" y="5634588"/>
            <a:ext cx="7539590" cy="5737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cs typeface="Times New Roman" panose="02020603050405020304" pitchFamily="18" charset="0"/>
              </a:rPr>
              <a:t>The upper limit on the number of signal events is </a:t>
            </a:r>
            <a:r>
              <a:rPr lang="en-US" altLang="zh-CN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99.6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8201" y="1088346"/>
            <a:ext cx="11746831" cy="142023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Upper limit</a:t>
            </a:r>
            <a:endParaRPr lang="en-US" altLang="zh-CN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Profile likelihood scan on signal yields without systematic uncertainties </a:t>
            </a:r>
            <a:endParaRPr lang="en-US" altLang="zh-CN" sz="2400" dirty="0">
              <a:solidFill>
                <a:srgbClr val="C00000"/>
              </a:solidFill>
              <a:cs typeface="Times New Roman" panose="02020603050405020304" pitchFamily="18" charset="0"/>
              <a:sym typeface="+mn-ea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Estimate upper limit at 90% C.L.</a:t>
            </a:r>
            <a:endParaRPr lang="en-US" altLang="zh-CN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711" y="115101"/>
            <a:ext cx="10515600" cy="83139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  <a:sym typeface="+mn-ea"/>
              </a:rPr>
              <a:t>Summary and Next to do </a:t>
            </a:r>
            <a:endParaRPr lang="en-US" altLang="zh-CN" dirty="0">
              <a:solidFill>
                <a:srgbClr val="7030A0"/>
              </a:solidFill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972686" y="1631684"/>
                <a:ext cx="10515600" cy="349377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The expected upper limit </a:t>
                </a:r>
                <a:r>
                  <a:rPr lang="en-US" altLang="zh-CN" sz="2400" dirty="0">
                    <a:sym typeface="+mn-ea"/>
                  </a:rPr>
                  <a:t>on the number of signal events</a:t>
                </a:r>
                <a:r>
                  <a:rPr lang="en-US" altLang="zh-CN" sz="2400" dirty="0"/>
                  <a:t>  is estimated to be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@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/>
                  <a:t>90% CL 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In the current analysis, we used inclusive Monte Carlo simulation at 10 times the energy of 4.178 GeV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We will analyze the inclusive Monte Carlo simulation at 40 times in future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4.178 GeV  </a:t>
                </a:r>
                <a:r>
                  <a:rPr lang="en-US" altLang="zh-CN" sz="2400" dirty="0">
                    <a:cs typeface="Arial" panose="020B0604020202020204" pitchFamily="34" charset="0"/>
                  </a:rPr>
                  <a:t>→  </a:t>
                </a:r>
                <a:r>
                  <a:rPr lang="en-US" altLang="zh-CN" sz="2400" dirty="0"/>
                  <a:t>4.13GeV; </a:t>
                </a:r>
                <a:r>
                  <a:rPr lang="en-US" altLang="zh-CN" sz="2400" dirty="0">
                    <a:sym typeface="+mn-ea"/>
                  </a:rPr>
                  <a:t>4.16</a:t>
                </a:r>
                <a:r>
                  <a:rPr lang="en-US" altLang="zh-CN" sz="2400" dirty="0"/>
                  <a:t>GeV</a:t>
                </a:r>
                <a:r>
                  <a:rPr lang="en-US" altLang="zh-CN" sz="2400" dirty="0">
                    <a:sym typeface="+mn-ea"/>
                  </a:rPr>
                  <a:t>; 4.19</a:t>
                </a:r>
                <a:r>
                  <a:rPr lang="en-US" altLang="zh-CN" sz="2400" dirty="0"/>
                  <a:t>GeV</a:t>
                </a:r>
                <a:r>
                  <a:rPr lang="en-US" altLang="zh-CN" sz="2400" dirty="0">
                    <a:sym typeface="+mn-ea"/>
                  </a:rPr>
                  <a:t>; 4.20</a:t>
                </a:r>
                <a:r>
                  <a:rPr lang="en-US" altLang="zh-CN" sz="2400" dirty="0"/>
                  <a:t>GeV</a:t>
                </a:r>
                <a:r>
                  <a:rPr lang="en-US" altLang="zh-CN" sz="2400" dirty="0">
                    <a:sym typeface="+mn-ea"/>
                  </a:rPr>
                  <a:t>; 4.21GeV; 4.22GeV; 4.23GeV</a:t>
                </a:r>
                <a:endParaRPr lang="en-US" altLang="zh-CN" sz="2400" dirty="0"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86" y="1631684"/>
                <a:ext cx="10515600" cy="3493770"/>
              </a:xfrm>
              <a:prstGeom prst="rect">
                <a:avLst/>
              </a:prstGeom>
              <a:blipFill rotWithShape="1">
                <a:blip r:embed="rId2"/>
                <a:stretch>
                  <a:fillRect l="-5" t="-11" r="5" b="-11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17595" y="215900"/>
            <a:ext cx="3576320" cy="699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US" altLang="zh-CN" sz="4400" dirty="0">
                <a:solidFill>
                  <a:srgbClr val="7030A0"/>
                </a:solidFill>
                <a:latin typeface="Cambria Math" panose="02040503050406030204" pitchFamily="18" charset="0"/>
                <a:ea typeface="+mj-ea"/>
                <a:cs typeface="+mj-cs"/>
              </a:rPr>
              <a:t>Outline</a:t>
            </a:r>
            <a:endParaRPr lang="en-US" altLang="zh-CN" sz="4400" dirty="0">
              <a:solidFill>
                <a:srgbClr val="7030A0"/>
              </a:solidFill>
              <a:latin typeface="Cambria Math" panose="02040503050406030204" pitchFamily="18" charset="0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69745" y="1233805"/>
            <a:ext cx="9855835" cy="526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Motivation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 sample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Analysis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method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Single tag </a:t>
            </a:r>
            <a:r>
              <a:rPr lang="en-US" altLang="zh-C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election and yield</a:t>
            </a:r>
            <a:endParaRPr lang="en-US" altLang="zh-CN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C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Double tag selection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Background analysis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Summary and Next to do</a:t>
            </a:r>
            <a:endParaRPr lang="zh-CN" altLang="en-US" sz="2800" b="1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zh-CN" altLang="en-US" sz="279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96FF-995A-47A0-8902-C90DBDE5554A}" type="slidenum">
              <a:rPr lang="zh-CN" altLang="en-US" sz="1095" smtClean="0"/>
            </a:fld>
            <a:endParaRPr lang="zh-CN" altLang="en-US" sz="1095"/>
          </a:p>
        </p:txBody>
      </p:sp>
      <p:cxnSp>
        <p:nvCxnSpPr>
          <p:cNvPr id="3" name="直线连接符 2"/>
          <p:cNvCxnSpPr/>
          <p:nvPr/>
        </p:nvCxnSpPr>
        <p:spPr>
          <a:xfrm>
            <a:off x="27858" y="914102"/>
            <a:ext cx="12136284" cy="0"/>
          </a:xfrm>
          <a:prstGeom prst="line">
            <a:avLst/>
          </a:prstGeom>
          <a:ln w="38100">
            <a:solidFill>
              <a:srgbClr val="B6B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1" y="28741"/>
            <a:ext cx="10515600" cy="831392"/>
          </a:xfrm>
        </p:spPr>
        <p:txBody>
          <a:bodyPr/>
          <a:lstStyle/>
          <a:p>
            <a:r>
              <a:rPr lang="en-US" altLang="zh-CN" sz="4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Motivation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99268" y="1490770"/>
                <a:ext cx="11043553" cy="18179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 provide a probe to study of weak annihilation decays of charmed mesons</a:t>
                </a:r>
                <a:endParaRPr lang="en-US" altLang="zh-CN" sz="2400" dirty="0"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zh-CN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ℬ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altLang="zh-CN" sz="2400" dirty="0">
                    <a:solidFill>
                      <a:srgbClr val="3333FF"/>
                    </a:solidFill>
                    <a:cs typeface="Times New Roman" panose="02020603050405020304" pitchFamily="18" charset="0"/>
                  </a:rPr>
                  <a:t>None 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[PDG, PTEP 2022 (2022) 083C01]</a:t>
                </a:r>
                <a:endParaRPr lang="en-US" altLang="zh-CN" dirty="0"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cs typeface="Times New Roman" panose="02020603050405020304" pitchFamily="18" charset="0"/>
                  </a:rPr>
                  <a:t>First measurement of the baryonic decay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∗+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altLang="zh-CN" sz="24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68" y="1490770"/>
                <a:ext cx="11043553" cy="1817905"/>
              </a:xfrm>
              <a:prstGeom prst="rect">
                <a:avLst/>
              </a:prstGeom>
              <a:blipFill rotWithShape="1">
                <a:blip r:embed="rId1"/>
                <a:stretch>
                  <a:fillRect l="-1" t="-23" r="4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38930" y="3388360"/>
            <a:ext cx="368617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1" y="2874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  <a:sym typeface="+mn-ea"/>
              </a:rPr>
              <a:t>Data Sample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485900" y="1309370"/>
                <a:ext cx="9979660" cy="4623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BOSS Version:</a:t>
                </a:r>
                <a:r>
                  <a:rPr lang="zh-CN" altLang="en-US" sz="2400" dirty="0"/>
                  <a:t> </a:t>
                </a:r>
                <a:r>
                  <a:rPr lang="en-US" altLang="zh-CN" sz="2400" dirty="0">
                    <a:solidFill>
                      <a:srgbClr val="3333FF"/>
                    </a:solidFill>
                  </a:rPr>
                  <a:t>7.0.3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i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Data Sample </a:t>
                </a:r>
                <a:endParaRPr lang="en-US" altLang="zh-CN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2016: 3.19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Signal MC (Double tag efficiencies &amp; Signal shape)</a:t>
                </a:r>
                <a:endParaRPr lang="en-US" altLang="zh-CN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400" dirty="0"/>
                  <a:t> decays generically(tag models)</a:t>
                </a:r>
                <a:endParaRPr lang="en-US" altLang="zh-CN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Signal model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∗+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/>
                  <a:t> (PHSP)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/>
                  <a:t>Inclusive MC(Tag efficiencies &amp; Background check &amp; </a:t>
                </a:r>
                <a:r>
                  <a:rPr lang="en-US" altLang="zh-CN" sz="2400" dirty="0">
                    <a:solidFill>
                      <a:schemeClr val="bg2">
                        <a:lumMod val="75000"/>
                      </a:schemeClr>
                    </a:solidFill>
                  </a:rPr>
                  <a:t>IO check</a:t>
                </a:r>
                <a:r>
                  <a:rPr lang="en-US" altLang="zh-CN" sz="2400" dirty="0"/>
                  <a:t>)</a:t>
                </a:r>
                <a:endParaRPr lang="en-US" altLang="zh-CN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dirty="0"/>
                  <a:t> the data set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1309370"/>
                <a:ext cx="9979660" cy="46234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Analysis Method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682488" y="1729842"/>
                <a:ext cx="7346315" cy="9436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indent="0">
                  <a:buFont typeface="Wingdings" panose="05000000000000000000" pitchFamily="2" charset="2"/>
                  <a:buNone/>
                </a:pPr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∗+</m:t>
                            </m:r>
                          </m:sup>
                        </m:sSubSup>
                        <m:r>
                          <a:rPr lang="zh-CN" alt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</m:acc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𝑫𝑻</m:t>
                            </m:r>
                          </m:sub>
                          <m:sup>
                            <m:r>
                              <a:rPr lang="en-US" altLang="zh-CN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𝒕𝒐𝒕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𝑺𝑻</m:t>
                                </m:r>
                              </m:sub>
                              <m:sup>
                                <m:r>
                                  <a:rPr lang="en-US" altLang="zh-CN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bSup>
                          </m:e>
                        </m:nary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𝐷𝑇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400" dirty="0"/>
                  <a:t>  (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CN" sz="2400" dirty="0"/>
                  <a:t>specific tag mode)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488" y="1729842"/>
                <a:ext cx="7346315" cy="943610"/>
              </a:xfrm>
              <a:prstGeom prst="rect">
                <a:avLst/>
              </a:prstGeom>
              <a:blipFill rotWithShape="1">
                <a:blip r:embed="rId1"/>
                <a:stretch>
                  <a:fillRect l="-5" t="-11" r="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443074" y="2643543"/>
            <a:ext cx="3983990" cy="3211195"/>
            <a:chOff x="2184788" y="3844965"/>
            <a:chExt cx="3707248" cy="29328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4788" y="3844965"/>
              <a:ext cx="3707248" cy="293286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3556" y="6034815"/>
              <a:ext cx="266707" cy="3945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8108" y="6416667"/>
              <a:ext cx="266707" cy="30480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98922" y="1101687"/>
                <a:ext cx="9868351" cy="53975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ea typeface="华文楷体" panose="02010600040101010101" charset="-122"/>
                    <a:cs typeface="Times New Roman" panose="02020603050405020304" pitchFamily="18" charset="0"/>
                  </a:rPr>
                  <a:t>The branching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∗+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zh-CN" sz="2400" dirty="0">
                    <a:ea typeface="华文楷体" panose="02010600040101010101" charset="-122"/>
                    <a:cs typeface="Times New Roman" panose="02020603050405020304" pitchFamily="18" charset="0"/>
                  </a:rPr>
                  <a:t> is determined by </a:t>
                </a:r>
                <a:endParaRPr lang="en-US" altLang="zh-CN" sz="2400" dirty="0">
                  <a:ea typeface="华文楷体" panose="02010600040101010101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2" y="1101687"/>
                <a:ext cx="9868351" cy="539750"/>
              </a:xfrm>
              <a:prstGeom prst="rect">
                <a:avLst/>
              </a:prstGeom>
              <a:blipFill rotWithShape="1">
                <a:blip r:embed="rId5"/>
                <a:stretch>
                  <a:fillRect l="-1" t="-111" r="6" b="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797" y="4715008"/>
            <a:ext cx="5589961" cy="941639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21338" y="2671862"/>
          <a:ext cx="3192145" cy="177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1688465" imgH="939800" progId="Equation.KSEE3">
                  <p:embed/>
                </p:oleObj>
              </mc:Choice>
              <mc:Fallback>
                <p:oleObj name="" r:id="rId7" imgW="1688465" imgH="939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1338" y="2671862"/>
                        <a:ext cx="3192145" cy="177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</a:rPr>
              <a:t>Analysis Method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37640" y="1809750"/>
            <a:ext cx="4472305" cy="5397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400" dirty="0"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cs typeface="Times New Roman" panose="02020603050405020304" pitchFamily="18" charset="0"/>
              </a:rPr>
              <a:t>ingle tag </a:t>
            </a:r>
            <a:r>
              <a:rPr lang="en-US" altLang="zh-CN" sz="2400" dirty="0">
                <a:cs typeface="Times New Roman" panose="02020603050405020304" pitchFamily="18" charset="0"/>
              </a:rPr>
              <a:t>modes</a:t>
            </a:r>
            <a:r>
              <a:rPr lang="zh-CN" altLang="en-US" sz="2400" dirty="0">
                <a:cs typeface="Times New Roman" panose="02020603050405020304" pitchFamily="18" charset="0"/>
              </a:rPr>
              <a:t> 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58414" y="2438801"/>
            <a:ext cx="7683757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1" y="2874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  <a:sym typeface="+mn-ea"/>
              </a:rPr>
              <a:t>Single Tag Selection</a:t>
            </a:r>
            <a:endParaRPr lang="en-US" altLang="zh-CN" dirty="0">
              <a:solidFill>
                <a:srgbClr val="7030A0"/>
              </a:solidFill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54859" y="1534309"/>
                <a:ext cx="8672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3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32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3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9" y="1534309"/>
                <a:ext cx="867284" cy="584775"/>
              </a:xfrm>
              <a:prstGeom prst="rect">
                <a:avLst/>
              </a:prstGeom>
              <a:blipFill rotWithShape="1">
                <a:blip r:embed="rId1"/>
                <a:stretch>
                  <a:fillRect l="-61" t="-25" r="46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160"/>
          <a:stretch>
            <a:fillRect/>
          </a:stretch>
        </p:blipFill>
        <p:spPr>
          <a:xfrm>
            <a:off x="1359535" y="1370330"/>
            <a:ext cx="9854565" cy="48456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1" y="6938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  <a:sym typeface="+mn-ea"/>
              </a:rPr>
              <a:t>Single Tag Selection</a:t>
            </a:r>
            <a:endParaRPr lang="en-US" altLang="zh-CN" dirty="0">
              <a:solidFill>
                <a:srgbClr val="7030A0"/>
              </a:solidFill>
              <a:latin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56034" y="1043190"/>
                <a:ext cx="10568740" cy="1809664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One single tag candidate per charge per mode per event</a:t>
                </a:r>
                <a:endParaRPr lang="en-US" altLang="zh-CN" sz="2400" dirty="0"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For multiple candidates,  choose minimum|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−</m:t>
                            </m:r>
                          </m:sup>
                        </m:sSubSup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−</m:t>
                            </m:r>
                          </m:sup>
                        </m:sSubSup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| </a:t>
                </a:r>
                <a:endParaRPr lang="en-US" altLang="zh-CN" sz="2400" dirty="0"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ST mode ranges are about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𝜎</m:t>
                    </m:r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region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ea"/>
                              </a:rPr>
                              <m:t>−</m:t>
                            </m:r>
                          </m:sup>
                        </m:sSubSup>
                      </m:sub>
                    </m:sSub>
                  </m:oMath>
                </a14:m>
                <a:endParaRPr lang="en-US" altLang="zh-CN" sz="2400" dirty="0"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34" y="1043190"/>
                <a:ext cx="10568740" cy="1809664"/>
              </a:xfrm>
              <a:prstGeom prst="rect">
                <a:avLst/>
              </a:prstGeom>
              <a:blipFill rotWithShape="1">
                <a:blip r:embed="rId1"/>
                <a:stretch>
                  <a:fillRect l="-3" t="-29" r="1" b="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1543986" y="3237898"/>
            <a:ext cx="8306435" cy="2781132"/>
            <a:chOff x="1880870" y="3821430"/>
            <a:chExt cx="8306435" cy="2781132"/>
          </a:xfrm>
        </p:grpSpPr>
        <p:graphicFrame>
          <p:nvGraphicFramePr>
            <p:cNvPr id="122" name="表格 121"/>
            <p:cNvGraphicFramePr/>
            <p:nvPr>
              <p:custDataLst>
                <p:tags r:id="rId2"/>
              </p:custDataLst>
            </p:nvPr>
          </p:nvGraphicFramePr>
          <p:xfrm>
            <a:off x="1880870" y="3821430"/>
            <a:ext cx="8306435" cy="275145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827530"/>
                  <a:gridCol w="2322830"/>
                  <a:gridCol w="1886585"/>
                  <a:gridCol w="2269490"/>
                </a:tblGrid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Tag mode</a:t>
                        </a:r>
                        <a:endPara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Mass Region(GeV/   )</a:t>
                        </a:r>
                        <a:endParaRPr lang="en-US" altLang="zh-CN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a:t>Tag mode</a:t>
                        </a:r>
                        <a:endPara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rPr>
                          <a:t>Mass  Region(GeV/   )</a:t>
                        </a:r>
                        <a:endPara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(1.950 , 1.986)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 dirty="0">
                            <a:solidFill>
                              <a:schemeClr val="tx1"/>
                            </a:solidFill>
                          </a:rPr>
                          <a:t>(1.947 , 1.990)</a:t>
                        </a:r>
                        <a:endParaRPr lang="en-US" altLang="zh-CN" dirty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(1.948 , 1.991)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(1.920 , 2.000)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(1.930 , 2.000)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(1.935 , 1.990)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(1.938 , 1.997)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 dirty="0">
                            <a:solidFill>
                              <a:schemeClr val="tx1"/>
                            </a:solidFill>
                          </a:rPr>
                          <a:t>(1.953 , 1.983)</a:t>
                        </a:r>
                        <a:endParaRPr lang="en-US" altLang="zh-CN" dirty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(1.940 , 1.987)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(1.935 , 1.990)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  <a:tr h="393065"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>
                            <a:solidFill>
                              <a:schemeClr val="tx1"/>
                            </a:solidFill>
                          </a:rPr>
                          <a:t>(1.950 , 1.987)</a:t>
                        </a:r>
                        <a:endParaRPr lang="en-US" altLang="zh-CN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endParaRPr lang="zh-CN" altLang="en-US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0000"/>
                          </a:lnSpc>
                          <a:buNone/>
                        </a:pPr>
                        <a:r>
                          <a:rPr lang="en-US" altLang="zh-CN" dirty="0">
                            <a:solidFill>
                              <a:schemeClr val="tx1"/>
                            </a:solidFill>
                          </a:rPr>
                          <a:t>(1.995 , 1.982)</a:t>
                        </a:r>
                        <a:endParaRPr lang="en-US" altLang="zh-CN" dirty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lnL w="12700" cmpd="sng">
                        <a:solidFill>
                          <a:schemeClr val="tx1"/>
                        </a:solidFill>
                        <a:prstDash val="solid"/>
                      </a:lnL>
                      <a:lnR w="12700" cmpd="sng">
                        <a:solidFill>
                          <a:schemeClr val="tx1"/>
                        </a:solidFill>
                        <a:prstDash val="solid"/>
                      </a:lnR>
                      <a:lnT w="12700" cmpd="sng">
                        <a:solidFill>
                          <a:schemeClr val="tx1"/>
                        </a:solidFill>
                        <a:prstDash val="solid"/>
                      </a:lnT>
                      <a:lnB w="12700" cmpd="sng">
                        <a:solidFill>
                          <a:schemeClr val="tx1"/>
                        </a:solidFill>
                        <a:prstDash val="solid"/>
                      </a:lnB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23" name="对象 12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2102380" y="4261340"/>
            <a:ext cx="1402343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" r:id="rId4" imgW="990600" imgH="254000" progId="Equation.KSEE3">
                    <p:embed/>
                  </p:oleObj>
                </mc:Choice>
                <mc:Fallback>
                  <p:oleObj name="" r:id="rId4" imgW="9906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02380" y="4261340"/>
                          <a:ext cx="1402343" cy="3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对象 124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2225189" y="4644857"/>
            <a:ext cx="1229995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" name="" r:id="rId7" imgW="825500" imgH="241300" progId="Equation.KSEE3">
                    <p:embed/>
                  </p:oleObj>
                </mc:Choice>
                <mc:Fallback>
                  <p:oleObj name="" r:id="rId7" imgW="8255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25189" y="4644857"/>
                          <a:ext cx="1229995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对象 126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9"/>
              </p:custDataLst>
            </p:nvPr>
          </p:nvGraphicFramePr>
          <p:xfrm>
            <a:off x="2228364" y="5044590"/>
            <a:ext cx="1113110" cy="3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" r:id="rId10" imgW="787400" imgH="254000" progId="Equation.KSEE3">
                    <p:embed/>
                  </p:oleObj>
                </mc:Choice>
                <mc:Fallback>
                  <p:oleObj name="" r:id="rId10" imgW="7874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28364" y="5044590"/>
                          <a:ext cx="1113110" cy="3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对象 128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2"/>
              </p:custDataLst>
            </p:nvPr>
          </p:nvGraphicFramePr>
          <p:xfrm>
            <a:off x="2019618" y="5359083"/>
            <a:ext cx="1627958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13" imgW="1066800" imgH="304800" progId="Equation.KSEE3">
                    <p:embed/>
                  </p:oleObj>
                </mc:Choice>
                <mc:Fallback>
                  <p:oleObj name="" r:id="rId13" imgW="1066800" imgH="3048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019618" y="5359083"/>
                          <a:ext cx="1627958" cy="43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对象 130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5"/>
              </p:custDataLst>
            </p:nvPr>
          </p:nvGraphicFramePr>
          <p:xfrm>
            <a:off x="2008532" y="5841832"/>
            <a:ext cx="1617980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" r:id="rId16" imgW="1143000" imgH="254000" progId="Equation.KSEE3">
                    <p:embed/>
                  </p:oleObj>
                </mc:Choice>
                <mc:Fallback>
                  <p:oleObj name="" r:id="rId16" imgW="11430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008532" y="5841832"/>
                          <a:ext cx="1617980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对象 132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18"/>
              </p:custDataLst>
            </p:nvPr>
          </p:nvGraphicFramePr>
          <p:xfrm>
            <a:off x="2165059" y="6232992"/>
            <a:ext cx="1330325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19" imgW="939800" imgH="254000" progId="Equation.KSEE3">
                    <p:embed/>
                  </p:oleObj>
                </mc:Choice>
                <mc:Fallback>
                  <p:oleObj name="" r:id="rId19" imgW="9398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65059" y="6232992"/>
                          <a:ext cx="1330325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对象 13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37530" y="3886200"/>
            <a:ext cx="204750" cy="2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21" imgW="165100" imgH="203200" progId="Equation.KSEE3">
                    <p:embed/>
                  </p:oleObj>
                </mc:Choice>
                <mc:Fallback>
                  <p:oleObj name="" r:id="rId21" imgW="165100" imgH="203200" progId="Equation.KSEE3">
                    <p:embed/>
                    <p:pic>
                      <p:nvPicPr>
                        <p:cNvPr id="0" name="图片 409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637530" y="3886200"/>
                          <a:ext cx="204750" cy="25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对象 13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3"/>
              </p:custDataLst>
            </p:nvPr>
          </p:nvGraphicFramePr>
          <p:xfrm>
            <a:off x="6205872" y="4288757"/>
            <a:ext cx="160020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24" imgW="1130300" imgH="254000" progId="Equation.KSEE3">
                    <p:embed/>
                  </p:oleObj>
                </mc:Choice>
                <mc:Fallback>
                  <p:oleObj name="" r:id="rId24" imgW="11303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205872" y="4288757"/>
                          <a:ext cx="1600200" cy="360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对象 139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6"/>
              </p:custDataLst>
            </p:nvPr>
          </p:nvGraphicFramePr>
          <p:xfrm>
            <a:off x="6359334" y="4654677"/>
            <a:ext cx="1311910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" r:id="rId27" imgW="927100" imgH="254000" progId="Equation.KSEE3">
                    <p:embed/>
                  </p:oleObj>
                </mc:Choice>
                <mc:Fallback>
                  <p:oleObj name="" r:id="rId27" imgW="9271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6359334" y="4654677"/>
                          <a:ext cx="1311910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对象 141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29"/>
              </p:custDataLst>
            </p:nvPr>
          </p:nvGraphicFramePr>
          <p:xfrm>
            <a:off x="6358800" y="4978818"/>
            <a:ext cx="129857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" r:id="rId30" imgW="850900" imgH="304800" progId="Equation.KSEE3">
                    <p:embed/>
                  </p:oleObj>
                </mc:Choice>
                <mc:Fallback>
                  <p:oleObj name="" r:id="rId30" imgW="850900" imgH="3048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6358800" y="4978818"/>
                          <a:ext cx="1298575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对象 143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2"/>
              </p:custDataLst>
            </p:nvPr>
          </p:nvGraphicFramePr>
          <p:xfrm>
            <a:off x="6370982" y="5440512"/>
            <a:ext cx="1366520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" r:id="rId33" imgW="965200" imgH="254000" progId="Equation.KSEE3">
                    <p:embed/>
                  </p:oleObj>
                </mc:Choice>
                <mc:Fallback>
                  <p:oleObj name="" r:id="rId33" imgW="9652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6370982" y="5440512"/>
                          <a:ext cx="1366520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对象 145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5"/>
              </p:custDataLst>
            </p:nvPr>
          </p:nvGraphicFramePr>
          <p:xfrm>
            <a:off x="6388762" y="5832942"/>
            <a:ext cx="1348740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36" imgW="952500" imgH="254000" progId="Equation.KSEE3">
                    <p:embed/>
                  </p:oleObj>
                </mc:Choice>
                <mc:Fallback>
                  <p:oleObj name="" r:id="rId36" imgW="9525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6388762" y="5832942"/>
                          <a:ext cx="1348740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对象 147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38"/>
              </p:custDataLst>
            </p:nvPr>
          </p:nvGraphicFramePr>
          <p:xfrm>
            <a:off x="6205247" y="6242517"/>
            <a:ext cx="1600200" cy="3600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" r:id="rId39" imgW="1130300" imgH="254000" progId="Equation.KSEE3">
                    <p:embed/>
                  </p:oleObj>
                </mc:Choice>
                <mc:Fallback>
                  <p:oleObj name="" r:id="rId39" imgW="11303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6205247" y="6242517"/>
                          <a:ext cx="1600200" cy="3600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对象 149">
              <a:hlinkClick r:id="" action="ppaction://ole?verb=0"/>
            </p:cNvPr>
            <p:cNvGraphicFramePr>
              <a:graphicFrameLocks noChangeAspect="1"/>
            </p:cNvGraphicFramePr>
            <p:nvPr>
              <p:custDataLst>
                <p:tags r:id="rId41"/>
              </p:custDataLst>
            </p:nvPr>
          </p:nvGraphicFramePr>
          <p:xfrm>
            <a:off x="9828530" y="3881120"/>
            <a:ext cx="204750" cy="25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" r:id="rId42" imgW="165100" imgH="203200" progId="Equation.KSEE3">
                    <p:embed/>
                  </p:oleObj>
                </mc:Choice>
                <mc:Fallback>
                  <p:oleObj name="" r:id="rId42" imgW="165100" imgH="203200" progId="Equation.KSEE3">
                    <p:embed/>
                    <p:pic>
                      <p:nvPicPr>
                        <p:cNvPr id="0" name="图片 4098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9828530" y="3881120"/>
                          <a:ext cx="204750" cy="25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928B-F940-42DB-A9C8-8A3290683B9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1" y="69381"/>
            <a:ext cx="10515600" cy="831392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Cambria" panose="02040503050406030204" pitchFamily="18" charset="0"/>
                <a:cs typeface="+mn-cs"/>
                <a:sym typeface="+mn-ea"/>
              </a:rPr>
              <a:t>Single Tag Yields</a:t>
            </a:r>
            <a:endParaRPr lang="en-US" altLang="zh-CN" dirty="0">
              <a:solidFill>
                <a:srgbClr val="7030A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13075" y="2109412"/>
            <a:ext cx="10739554" cy="61655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i="0" dirty="0">
                <a:latin typeface="Cambria Math" panose="02040503050406030204" pitchFamily="18" charset="0"/>
              </a:rPr>
              <a:t>   </a:t>
            </a:r>
            <a:endParaRPr lang="en-US" altLang="zh-CN" sz="2400" i="0" dirty="0">
              <a:latin typeface="Cambria Math" panose="02040503050406030204" pitchFamily="18" charset="0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i="0" dirty="0">
                <a:latin typeface="Cambria Math" panose="02040503050406030204" pitchFamily="18" charset="0"/>
              </a:rPr>
              <a:t>      </a:t>
            </a:r>
            <a:endParaRPr lang="en-US" altLang="zh-CN" sz="2400" i="0" dirty="0">
              <a:latin typeface="Cambria Math" panose="02040503050406030204" pitchFamily="18" charset="0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16701" y="2118497"/>
            <a:ext cx="5553075" cy="10953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59359" y="3512049"/>
            <a:ext cx="3908013" cy="2844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7683" t="11020"/>
          <a:stretch>
            <a:fillRect/>
          </a:stretch>
        </p:blipFill>
        <p:spPr>
          <a:xfrm>
            <a:off x="8510470" y="2406382"/>
            <a:ext cx="2443376" cy="432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975877" y="944079"/>
                <a:ext cx="10739554" cy="1050526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ST yields are determined by fitting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𝑟𝑒𝑐</m:t>
                        </m:r>
                      </m:sub>
                    </m:sSub>
                  </m:oMath>
                </a14:m>
                <a:r>
                  <a:rPr lang="en-US" altLang="zh-CN" sz="2400" dirty="0">
                    <a:cs typeface="Times New Roman" panose="02020603050405020304" pitchFamily="18" charset="0"/>
                    <a:sym typeface="+mn-ea"/>
                  </a:rPr>
                  <a:t> distributions of each ST mode</a:t>
                </a:r>
                <a:endParaRPr lang="en-US" altLang="zh-CN" sz="2400" dirty="0">
                  <a:cs typeface="Times New Roman" panose="02020603050405020304" pitchFamily="18" charset="0"/>
                  <a:sym typeface="+mn-ea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The recoil mass of 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000" dirty="0">
                    <a:cs typeface="Times New Roman" panose="02020603050405020304" pitchFamily="18" charset="0"/>
                    <a:sym typeface="+mn-ea"/>
                  </a:rPr>
                  <a:t> mesons </a:t>
                </a:r>
                <a:endParaRPr lang="en-US" altLang="zh-CN" sz="2000" dirty="0"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7" y="944079"/>
                <a:ext cx="10739554" cy="1050526"/>
              </a:xfrm>
              <a:prstGeom prst="rect">
                <a:avLst/>
              </a:prstGeom>
              <a:blipFill rotWithShape="1">
                <a:blip r:embed="rId7"/>
                <a:stretch>
                  <a:fillRect l="-5" t="-45" r="3" b="-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8" imgW="114300" imgH="215900" progId="Equation.KSEE3">
                  <p:embed/>
                </p:oleObj>
              </mc:Choice>
              <mc:Fallback>
                <p:oleObj name="" r:id="rId8" imgW="114300" imgH="2159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10" imgW="114300" imgH="215900" progId="Equation.KSEE3">
                  <p:embed/>
                </p:oleObj>
              </mc:Choice>
              <mc:Fallback>
                <p:oleObj name="" r:id="rId10" imgW="114300" imgH="2159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558155" y="3770630"/>
            <a:ext cx="1051240" cy="360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217160" y="3682365"/>
            <a:ext cx="6497955" cy="1241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                    </a:t>
            </a:r>
            <a:r>
              <a:rPr lang="en-US" altLang="zh-CN" sz="2400" dirty="0">
                <a:cs typeface="Times New Roman" panose="02020603050405020304" pitchFamily="18" charset="0"/>
              </a:rPr>
              <a:t> is the four momentum of the         systrm;                </a:t>
            </a:r>
            <a:endParaRPr lang="en-US" altLang="zh-CN" sz="2400" dirty="0">
              <a:cs typeface="Times New Roman" panose="02020603050405020304" pitchFamily="18" charset="0"/>
            </a:endParaRPr>
          </a:p>
          <a:p>
            <a:r>
              <a:rPr lang="en-US" altLang="zh-CN" sz="2400" dirty="0">
                <a:cs typeface="Times New Roman" panose="02020603050405020304" pitchFamily="18" charset="0"/>
              </a:rPr>
              <a:t>             is the measured momentum of the ST      candidate.  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312400" y="3740785"/>
          <a:ext cx="5400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" r:id="rId13" imgW="304800" imgH="203200" progId="Equation.KSEE3">
                  <p:embed/>
                </p:oleObj>
              </mc:Choice>
              <mc:Fallback>
                <p:oleObj name="" r:id="rId13" imgW="304800" imgH="2032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12400" y="3740785"/>
                        <a:ext cx="54000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55005" y="4438015"/>
          <a:ext cx="409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" r:id="rId15" imgW="228600" imgH="241300" progId="Equation.KSEE3">
                  <p:embed/>
                </p:oleObj>
              </mc:Choice>
              <mc:Fallback>
                <p:oleObj name="" r:id="rId15" imgW="228600" imgH="241300" progId="Equation.KSEE3">
                  <p:embed/>
                  <p:pic>
                    <p:nvPicPr>
                      <p:cNvPr id="0" name="图片 409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55005" y="4438015"/>
                        <a:ext cx="4095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908030" y="4436745"/>
          <a:ext cx="386526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" r:id="rId17" imgW="215900" imgH="241300" progId="Equation.KSEE3">
                  <p:embed/>
                </p:oleObj>
              </mc:Choice>
              <mc:Fallback>
                <p:oleObj name="" r:id="rId17" imgW="215900" imgH="241300" progId="Equation.KSEE3">
                  <p:embed/>
                  <p:pic>
                    <p:nvPicPr>
                      <p:cNvPr id="0" name="图片 410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908030" y="4436745"/>
                        <a:ext cx="386526" cy="4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TABLE_ENDDRAG_ORIGIN_RECT" val="424*440"/>
  <p:tag name="TABLE_ENDDRAG_RECT" val="251*85*424*440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TABLE_ENDDRAG_ORIGIN_RECT" val="437*167"/>
  <p:tag name="TABLE_ENDDRAG_RECT" val="133*308*437*167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TABLE_ENDDRAG_ORIGIN_RECT" val="476*262"/>
  <p:tag name="TABLE_ENDDRAG_RECT" val="218*186*476*262"/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COMMONDATA" val="eyJoZGlkIjoiMjU1Mzg1NWMzY2MyODk4NjE3NGY0ODQ2ZWIwYTc5YzU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3598</Words>
  <Application>WPS 演示</Application>
  <PresentationFormat>宽屏</PresentationFormat>
  <Paragraphs>213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74</vt:i4>
      </vt:variant>
      <vt:variant>
        <vt:lpstr>幻灯片标题</vt:lpstr>
      </vt:variant>
      <vt:variant>
        <vt:i4>19</vt:i4>
      </vt:variant>
    </vt:vector>
  </HeadingPairs>
  <TitlesOfParts>
    <vt:vector size="108" baseType="lpstr">
      <vt:lpstr>Arial</vt:lpstr>
      <vt:lpstr>宋体</vt:lpstr>
      <vt:lpstr>Wingdings</vt:lpstr>
      <vt:lpstr>Cambria Math</vt:lpstr>
      <vt:lpstr>Times New Roman</vt:lpstr>
      <vt:lpstr>微软雅黑</vt:lpstr>
      <vt:lpstr>Cambria</vt:lpstr>
      <vt:lpstr>MS Mincho</vt:lpstr>
      <vt:lpstr>Segoe Print</vt:lpstr>
      <vt:lpstr>Calibri</vt:lpstr>
      <vt:lpstr>华文楷体</vt:lpstr>
      <vt:lpstr>Wingdings</vt:lpstr>
      <vt:lpstr>黑体</vt:lpstr>
      <vt:lpstr>Arial Unicode MS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Motivation</vt:lpstr>
      <vt:lpstr>Data Sample</vt:lpstr>
      <vt:lpstr>Analysis Method</vt:lpstr>
      <vt:lpstr>Analysis Method</vt:lpstr>
      <vt:lpstr>Single Tag Selection</vt:lpstr>
      <vt:lpstr>Single Tag Selection</vt:lpstr>
      <vt:lpstr>Single Tag Yields</vt:lpstr>
      <vt:lpstr>Single Tag Yields    4.178 GeV</vt:lpstr>
      <vt:lpstr>Single Tag Yields    4.178 GeV</vt:lpstr>
      <vt:lpstr>Single Tag Yields    4.178 GeV</vt:lpstr>
      <vt:lpstr>Single Tag Yields  4.178 GeV</vt:lpstr>
      <vt:lpstr>Single Tag Efficiency </vt:lpstr>
      <vt:lpstr>Double Tag Selection</vt:lpstr>
      <vt:lpstr>Background Analysis</vt:lpstr>
      <vt:lpstr>Result</vt:lpstr>
      <vt:lpstr>Result</vt:lpstr>
      <vt:lpstr>Summary and Next to do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wyl</dc:creator>
  <cp:lastModifiedBy>Administrator</cp:lastModifiedBy>
  <cp:revision>1550</cp:revision>
  <dcterms:created xsi:type="dcterms:W3CDTF">2018-07-20T02:38:00Z</dcterms:created>
  <dcterms:modified xsi:type="dcterms:W3CDTF">2023-11-19T09:25:05Z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E34C52D477B74186A86E81B1620CE02B_12</vt:lpwstr>
  </property>
  <property fmtid="{D5CDD505-2E9C-101B-9397-08002B2CF9AE}" pid="3" name="KSOProductBuildVer">
    <vt:lpwstr>2052-12.1.0.15933</vt:lpwstr>
  </property>
</Properties>
</file>