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12FA7"/>
    <a:srgbClr val="C00000"/>
    <a:srgbClr val="002FA7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00" autoAdjust="0"/>
    <p:restoredTop sz="94674"/>
  </p:normalViewPr>
  <p:slideViewPr>
    <p:cSldViewPr snapToGrid="0">
      <p:cViewPr varScale="1">
        <p:scale>
          <a:sx n="124" d="100"/>
          <a:sy n="124" d="100"/>
        </p:scale>
        <p:origin x="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34CC3-651A-47B2-99A5-A3C7067B42D0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82C0D-A8DF-4068-BD2E-82824950E9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151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D815EE-662B-47E8-9BDB-A86DF22CB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091EA31-BCAF-4CA1-A1CE-242359EEF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4B5363-EDD0-44EB-B00D-E833BBB3E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review of neutrinoless double beta decay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05BA99-2091-4699-89CD-BF5E82B2D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76B4-CE7C-4B45-9BDA-45B1B82B38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70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8245BB-C70E-49B8-8E81-EFF358E15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DC1DA08-A0EF-481B-911D-65E0FACBF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3B1269-13A3-41DD-A91F-D18DAFBDF6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CEFCBB-831F-4998-B7BE-B3D84A78D1A7}" type="datetime1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83057-0A19-4094-B1AE-01F98042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review of neutrinoless double beta decay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743F52-05ED-45DB-BDC5-66F6B01BC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76B4-CE7C-4B45-9BDA-45B1B82B38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18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A50395C-16F6-4564-9763-E968827404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887A6B8-7E9F-4A81-9AAF-C1EFE1CF7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DFCA1A-5ABB-4627-A628-9374AD274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70C11E-5B60-4077-B256-742E22C0A0D3}" type="datetime1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965AF2-349D-49A6-ACF1-79E2DE3E2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review of neutrinoless double beta decay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13334F-EF49-443B-A46D-1433B87D6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76B4-CE7C-4B45-9BDA-45B1B82B38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56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F2BBB1-37F5-4622-8322-7204A56E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4F5EEF-FD0F-40A6-B04F-5AC759CD3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0EB27B-14EF-48F2-93C6-3E1E8E4C5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41677" y="6492875"/>
            <a:ext cx="5161426" cy="365125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HCAL clustering algorithm based on cellular automaton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DD8BBF-792C-42D6-9156-197F9A073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3751" y="6492875"/>
            <a:ext cx="2743200" cy="365125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D5676B4-CE7C-4B45-9BDA-45B1B82B38B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5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B60BCA-CD1B-4B26-8A44-A64D97728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9606F0B-99A1-47F3-90BE-3ED7C88CA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07F0FD-4F16-4C40-ACFC-3DA4D8F617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C6F2FB-82E1-4AC9-84CC-DF349262F394}" type="datetime1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C1BD0C-B371-4BBF-A1B9-2DB6F9C4D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review of neutrinoless double beta decay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1BE7F8-1B12-49E1-B9A3-0DA5103B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76B4-CE7C-4B45-9BDA-45B1B82B38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91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60F264-141E-40DD-9FA8-18B441EA4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F70E4E-8DF8-4258-A5F8-39AF380F7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B7B038F-0A98-45BF-9BEE-0A22DCD94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2CAF5BA-9920-466E-83C7-6264BD6B6B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3C82C-003F-416A-AA7E-5D599409CD20}" type="datetime1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81807AA-B45F-4FCA-BDC6-088496A57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review of neutrinoless double beta decay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A591FF-A457-4622-BF6F-AA75D6D91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76B4-CE7C-4B45-9BDA-45B1B82B38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54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43CBEF-16A8-4EB2-A60E-180766ECB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4E78F97-5039-4F47-9FA0-24FB99ABB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FF85DD5-9020-44B4-B005-D02AA508B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FD2D739-FCC9-4654-B82C-A6BC94D5A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073D25F-FFEA-40E8-A45D-40B7FD6D1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546282F-E1FD-4C21-893F-D915B5A68D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B9D44B-8BD1-442F-A8CD-DFADEF3E8CAD}" type="datetime1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77F285-224B-42B0-95A0-2D37965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review of neutrinoless double beta decay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CC2CB22-975F-4C05-A7DF-C9A589EC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76B4-CE7C-4B45-9BDA-45B1B82B38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829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F0F8EF-601D-446E-868F-BC282953C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0DFF23E-6361-4E44-A6D9-2433D6F527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E5B4D-7DB0-4C18-8368-7224F1FBEA5E}" type="datetime1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EFFA37A-E5B7-46D5-8125-EEBB50B12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review of neutrinoless double beta decay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599A032-AE64-44FC-BC29-DE42AB0D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76B4-CE7C-4B45-9BDA-45B1B82B38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52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78E0639-BEE4-4158-B56B-8FD47FB473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CD658-FC51-4FF6-9E20-FE010D85B849}" type="datetime1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F28586A-5C9F-41BF-BC97-EEA947BB6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review of neutrinoless double beta decay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67DEC0-D045-4AFA-9792-3072B3D7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76B4-CE7C-4B45-9BDA-45B1B82B38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83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0F2929-4530-4039-9132-33140E084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6A84B3-9C2C-4962-9CED-2683CC3BD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33504FA-3C3E-476B-B6FA-55A509FE8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490E71-87D7-4A70-845F-5453398140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AA1DDC-2427-40EB-8575-49DA800E7EE8}" type="datetime1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5D5EDB-5FA1-4BEE-8370-AF18AC9BA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review of neutrinoless double beta decay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828300-5F5B-49C5-A7A7-36ABA779F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76B4-CE7C-4B45-9BDA-45B1B82B38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13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411AE7-600F-49B9-8088-751293AC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DF80F15-D2A2-4754-A596-3FE36C80C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CF86D6-4E48-4B69-BC4E-44202C088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CC1C8CC-5FD2-4445-B782-609495C91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AD12BE-215F-4B9E-8E60-78B637B1282A}" type="datetime1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A130E58-1DB6-40A0-979E-27623258E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review of neutrinoless double beta decay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FABED8-EC52-4821-A2EC-C27D9539C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76B4-CE7C-4B45-9BDA-45B1B82B38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6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74936DE-39B9-43EB-8B9F-D76CF37D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45" y="207183"/>
            <a:ext cx="11772207" cy="939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14CDF5-1502-4B88-98A3-F678CD931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4744" y="1253330"/>
            <a:ext cx="11772207" cy="4964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8A6BC9-FD06-4ECF-8528-3475FE566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review of neutrinoless double beta decay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FEA3FA-7CCA-4A95-8160-4FC94DECB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676B4-CE7C-4B45-9BDA-45B1B82B38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56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4C870B-41D3-402E-9560-DA037FADE4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HCAL clustering algorithm </a:t>
            </a:r>
            <a:br>
              <a:rPr lang="en-US" altLang="zh-CN" dirty="0"/>
            </a:br>
            <a:r>
              <a:rPr lang="en-US" altLang="zh-CN" dirty="0"/>
              <a:t>based on cellular automaton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C96E1C-F72C-4668-AFA3-4B4BF610B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25024"/>
            <a:ext cx="9144000" cy="1655762"/>
          </a:xfrm>
        </p:spPr>
        <p:txBody>
          <a:bodyPr/>
          <a:lstStyle/>
          <a:p>
            <a:r>
              <a:rPr lang="en-US" altLang="zh-CN" dirty="0"/>
              <a:t>Weizheng Song</a:t>
            </a:r>
          </a:p>
          <a:p>
            <a:r>
              <a:rPr lang="en-US" altLang="zh-CN" dirty="0"/>
              <a:t>23.12.6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0025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288054-8EF4-4EFE-92F2-BD9C65E29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HCAL geometry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19457B-F84A-4906-B1CD-3741D4B24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744" y="1147156"/>
            <a:ext cx="11772207" cy="562591"/>
          </a:xfrm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  <a:buSzPct val="66000"/>
              <a:buFont typeface="Wingdings" panose="05000000000000000000" pitchFamily="2" charset="2"/>
              <a:buChar char="n"/>
            </a:pPr>
            <a:r>
              <a:rPr lang="en-US" altLang="zh-CN" dirty="0"/>
              <a:t>CEPCSW &amp; DD4HEP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D778387-F6BC-49FA-915C-F8E07EB28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HCAL clustering algorithm based on cellular automaton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3B58FFD-40E7-4F2D-8E1A-62563209A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76B4-CE7C-4B45-9BDA-45B1B82B38B3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2B5AABB-5BC9-48EC-BD06-ED08E8DD6CB5}"/>
              </a:ext>
            </a:extLst>
          </p:cNvPr>
          <p:cNvSpPr/>
          <p:nvPr/>
        </p:nvSpPr>
        <p:spPr>
          <a:xfrm>
            <a:off x="607924" y="5012413"/>
            <a:ext cx="4911537" cy="92333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40 layers </a:t>
            </a: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granularity: 4cm * 4cm</a:t>
            </a: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each layer: 26.5mm: 20mm steel + 3mm scintillant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958BB22-706A-4D2E-A45B-3987BFA60BE7}"/>
              </a:ext>
            </a:extLst>
          </p:cNvPr>
          <p:cNvSpPr/>
          <p:nvPr/>
        </p:nvSpPr>
        <p:spPr>
          <a:xfrm>
            <a:off x="1978276" y="1894866"/>
            <a:ext cx="1989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prstClr val="black"/>
                </a:solidFill>
                <a:latin typeface="Segoe Script" panose="030B0504020000000003" pitchFamily="66" charset="0"/>
                <a:cs typeface="Calibri" panose="020F0502020204030204" pitchFamily="34" charset="0"/>
              </a:rPr>
              <a:t>AHCAL</a:t>
            </a:r>
            <a:endParaRPr lang="zh-CN" altLang="en-US" sz="3600" dirty="0">
              <a:latin typeface="Segoe Script" panose="030B0504020000000003" pitchFamily="66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60CAFF-77AD-4D5B-AC0F-50E987BBA581}"/>
              </a:ext>
            </a:extLst>
          </p:cNvPr>
          <p:cNvSpPr/>
          <p:nvPr/>
        </p:nvSpPr>
        <p:spPr>
          <a:xfrm>
            <a:off x="8224079" y="1894866"/>
            <a:ext cx="22557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prstClr val="black"/>
                </a:solidFill>
                <a:latin typeface="Segoe Script" panose="030B0504020000000003" pitchFamily="66" charset="0"/>
                <a:cs typeface="Calibri" panose="020F0502020204030204" pitchFamily="34" charset="0"/>
              </a:rPr>
              <a:t>GSHCAL</a:t>
            </a:r>
            <a:endParaRPr lang="zh-CN" altLang="en-US" sz="3600" dirty="0">
              <a:latin typeface="Segoe Script" panose="030B0504020000000003" pitchFamily="66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F0C5D77-BDF1-4E6A-97FC-060065F4F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61" y="2816502"/>
            <a:ext cx="1789090" cy="174778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350BE3B-2103-44D4-A1D5-5F2426A7D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506" y="2915985"/>
            <a:ext cx="2213940" cy="1747781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6C8E6501-EFB5-4529-9039-7C26073E9240}"/>
              </a:ext>
            </a:extLst>
          </p:cNvPr>
          <p:cNvCxnSpPr>
            <a:cxnSpLocks/>
          </p:cNvCxnSpPr>
          <p:nvPr/>
        </p:nvCxnSpPr>
        <p:spPr>
          <a:xfrm>
            <a:off x="1591565" y="3647221"/>
            <a:ext cx="520571" cy="0"/>
          </a:xfrm>
          <a:prstGeom prst="straightConnector1">
            <a:avLst/>
          </a:prstGeom>
          <a:ln w="38100">
            <a:solidFill>
              <a:srgbClr val="002F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D496F80C-56FB-4F59-BE1F-28EDC0F33053}"/>
              </a:ext>
            </a:extLst>
          </p:cNvPr>
          <p:cNvSpPr/>
          <p:nvPr/>
        </p:nvSpPr>
        <p:spPr>
          <a:xfrm>
            <a:off x="1391889" y="3644086"/>
            <a:ext cx="7457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prstClr val="black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2150mm</a:t>
            </a:r>
            <a:endParaRPr lang="zh-CN" altLang="en-US" sz="1200" dirty="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09A54912-A9B9-4BBE-A4CB-D9E5B5C49882}"/>
              </a:ext>
            </a:extLst>
          </p:cNvPr>
          <p:cNvCxnSpPr>
            <a:cxnSpLocks/>
          </p:cNvCxnSpPr>
          <p:nvPr/>
        </p:nvCxnSpPr>
        <p:spPr>
          <a:xfrm flipV="1">
            <a:off x="1591565" y="2816502"/>
            <a:ext cx="293415" cy="830719"/>
          </a:xfrm>
          <a:prstGeom prst="straightConnector1">
            <a:avLst/>
          </a:prstGeom>
          <a:ln w="38100">
            <a:solidFill>
              <a:srgbClr val="002F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73784C32-BEBC-4D78-B411-22C4D6326C21}"/>
              </a:ext>
            </a:extLst>
          </p:cNvPr>
          <p:cNvSpPr/>
          <p:nvPr/>
        </p:nvSpPr>
        <p:spPr>
          <a:xfrm>
            <a:off x="1808407" y="2981543"/>
            <a:ext cx="7457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prstClr val="black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3491mm</a:t>
            </a:r>
            <a:endParaRPr lang="zh-CN" altLang="en-US" sz="1200" dirty="0"/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3AD8889E-F9A4-4246-B91C-8B50EC084D4D}"/>
              </a:ext>
            </a:extLst>
          </p:cNvPr>
          <p:cNvCxnSpPr>
            <a:cxnSpLocks/>
          </p:cNvCxnSpPr>
          <p:nvPr/>
        </p:nvCxnSpPr>
        <p:spPr>
          <a:xfrm>
            <a:off x="3615852" y="2845904"/>
            <a:ext cx="1616254" cy="235123"/>
          </a:xfrm>
          <a:prstGeom prst="straightConnector1">
            <a:avLst/>
          </a:prstGeom>
          <a:ln w="38100">
            <a:solidFill>
              <a:srgbClr val="002FA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5DD9CE8F-56A7-4170-8E26-178D702AD2FA}"/>
              </a:ext>
            </a:extLst>
          </p:cNvPr>
          <p:cNvSpPr/>
          <p:nvPr/>
        </p:nvSpPr>
        <p:spPr>
          <a:xfrm>
            <a:off x="4208423" y="2691295"/>
            <a:ext cx="7457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prstClr val="black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8960mm</a:t>
            </a:r>
            <a:endParaRPr lang="zh-CN" altLang="en-US" sz="1200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F6C2B949-EEFF-456A-943D-F74F93945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556" y="2803511"/>
            <a:ext cx="1954132" cy="186025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A7130026-D5F4-4CAB-80DA-6D83F13226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65" y="2819196"/>
            <a:ext cx="1969966" cy="18445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21B48DB0-3452-4670-83D2-738613C12440}"/>
                  </a:ext>
                </a:extLst>
              </p:cNvPr>
              <p:cNvSpPr/>
              <p:nvPr/>
            </p:nvSpPr>
            <p:spPr>
              <a:xfrm>
                <a:off x="6896183" y="5012413"/>
                <a:ext cx="4151136" cy="1223989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40 layers </a:t>
                </a:r>
              </a:p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granularity: 4cm * 4cm</a:t>
                </a:r>
              </a:p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each layer: 13.85mm steel + 13.5mm glass</a:t>
                </a:r>
              </a:p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glass density: 6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altLang="zh-CN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21B48DB0-3452-4670-83D2-738613C124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183" y="5012413"/>
                <a:ext cx="4151136" cy="1223989"/>
              </a:xfrm>
              <a:prstGeom prst="rect">
                <a:avLst/>
              </a:prstGeom>
              <a:blipFill>
                <a:blip r:embed="rId6"/>
                <a:stretch>
                  <a:fillRect l="-915" t="-2041" r="-305" b="-51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>
            <a:extLst>
              <a:ext uri="{FF2B5EF4-FFF2-40B4-BE49-F238E27FC236}">
                <a16:creationId xmlns:a16="http://schemas.microsoft.com/office/drawing/2014/main" id="{12CADE25-19DE-4647-9DE0-653CAD268263}"/>
              </a:ext>
            </a:extLst>
          </p:cNvPr>
          <p:cNvSpPr/>
          <p:nvPr/>
        </p:nvSpPr>
        <p:spPr>
          <a:xfrm>
            <a:off x="10375257" y="3921085"/>
            <a:ext cx="15142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prstClr val="black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need more validation</a:t>
            </a:r>
            <a:endParaRPr lang="zh-CN" altLang="en-US" sz="1200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24F25F6-25C1-44BF-9A19-05B11B3732FD}"/>
              </a:ext>
            </a:extLst>
          </p:cNvPr>
          <p:cNvSpPr/>
          <p:nvPr/>
        </p:nvSpPr>
        <p:spPr>
          <a:xfrm>
            <a:off x="8971751" y="3325984"/>
            <a:ext cx="465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2FA7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&amp;</a:t>
            </a:r>
            <a:endParaRPr lang="zh-CN" altLang="en-US" sz="3200" dirty="0">
              <a:solidFill>
                <a:srgbClr val="002F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45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0981E5-FBC4-4497-AAA0-30A9C3606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Cellular automaton &amp; HCAL clustering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D4BC2D5-7A1F-4D20-8C6D-C24F3FA58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HCAL clustering algorithm based on cellular automaton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168741D-8565-4781-9C8D-211EF41B0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76B4-CE7C-4B45-9BDA-45B1B82B38B3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1BEB9FFE-9555-4B68-A3B5-9F56F5F60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745" y="1241601"/>
            <a:ext cx="11831294" cy="1043358"/>
          </a:xfrm>
        </p:spPr>
        <p:txBody>
          <a:bodyPr>
            <a:normAutofit/>
          </a:bodyPr>
          <a:lstStyle/>
          <a:p>
            <a:pPr>
              <a:buClr>
                <a:schemeClr val="bg1">
                  <a:lumMod val="50000"/>
                </a:schemeClr>
              </a:buClr>
              <a:buSzPct val="66000"/>
              <a:buFont typeface="Wingdings" panose="05000000000000000000" pitchFamily="2" charset="2"/>
              <a:buChar char="n"/>
            </a:pPr>
            <a:r>
              <a:rPr lang="en-US" altLang="zh-CN" dirty="0"/>
              <a:t>Cellular automaton is a discrete dynamic system whose behavior is completely determined by local mutual relations of states of these systems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E3DCF48-9ED5-4C18-963A-8BC8174DA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776" y="2345218"/>
            <a:ext cx="2659124" cy="162614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B43C63-8D21-45B5-87AC-08BF79AF8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1776" y="4195090"/>
            <a:ext cx="1895678" cy="1949737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14FBE527-365F-4969-870B-721B7B63160A}"/>
              </a:ext>
            </a:extLst>
          </p:cNvPr>
          <p:cNvSpPr/>
          <p:nvPr/>
        </p:nvSpPr>
        <p:spPr>
          <a:xfrm>
            <a:off x="6737637" y="4665438"/>
            <a:ext cx="16995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Segoe Script" panose="030B0504020000000003" pitchFamily="66" charset="0"/>
                <a:cs typeface="Calibri" panose="020F0502020204030204" pitchFamily="34" charset="0"/>
              </a:rPr>
              <a:t>Track </a:t>
            </a:r>
          </a:p>
          <a:p>
            <a:r>
              <a:rPr lang="en-US" altLang="zh-CN" sz="2800" dirty="0">
                <a:solidFill>
                  <a:prstClr val="black"/>
                </a:solidFill>
                <a:latin typeface="Segoe Script" panose="030B0504020000000003" pitchFamily="66" charset="0"/>
                <a:cs typeface="Calibri" panose="020F0502020204030204" pitchFamily="34" charset="0"/>
              </a:rPr>
              <a:t>Finding</a:t>
            </a:r>
            <a:endParaRPr lang="zh-CN" altLang="en-US" sz="2800" dirty="0">
              <a:latin typeface="Segoe Script" panose="030B0504020000000003" pitchFamily="66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EE52632-CD8B-40AC-A173-15536AC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5707" y="2379404"/>
            <a:ext cx="3195081" cy="2873339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81E6B2FD-FDF6-4BA8-86DF-1C23067BF700}"/>
              </a:ext>
            </a:extLst>
          </p:cNvPr>
          <p:cNvSpPr/>
          <p:nvPr/>
        </p:nvSpPr>
        <p:spPr>
          <a:xfrm>
            <a:off x="9389085" y="4665438"/>
            <a:ext cx="215315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Segoe Script" panose="030B0504020000000003" pitchFamily="66" charset="0"/>
                <a:cs typeface="Calibri" panose="020F0502020204030204" pitchFamily="34" charset="0"/>
              </a:rPr>
              <a:t>HCAL </a:t>
            </a:r>
          </a:p>
          <a:p>
            <a:r>
              <a:rPr lang="en-US" altLang="zh-CN" sz="2800" dirty="0">
                <a:solidFill>
                  <a:prstClr val="black"/>
                </a:solidFill>
                <a:latin typeface="Segoe Script" panose="030B0504020000000003" pitchFamily="66" charset="0"/>
                <a:cs typeface="Calibri" panose="020F0502020204030204" pitchFamily="34" charset="0"/>
              </a:rPr>
              <a:t>Clustering</a:t>
            </a:r>
            <a:endParaRPr lang="zh-CN" altLang="en-US" sz="2800" dirty="0">
              <a:latin typeface="Segoe Script" panose="030B0504020000000003" pitchFamily="66" charset="0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CBF02616-8ABA-4497-AEF4-1DAB5EB4E5A6}"/>
              </a:ext>
            </a:extLst>
          </p:cNvPr>
          <p:cNvSpPr/>
          <p:nvPr/>
        </p:nvSpPr>
        <p:spPr>
          <a:xfrm rot="19873467">
            <a:off x="9729727" y="2984817"/>
            <a:ext cx="1284662" cy="365125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99DA0852-9286-40FB-AA63-5F059B3ED092}"/>
              </a:ext>
            </a:extLst>
          </p:cNvPr>
          <p:cNvSpPr/>
          <p:nvPr/>
        </p:nvSpPr>
        <p:spPr>
          <a:xfrm rot="244000">
            <a:off x="9945918" y="3538569"/>
            <a:ext cx="1284662" cy="365125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701B6E9-8513-4642-90DE-F72CB75D5EF2}"/>
              </a:ext>
            </a:extLst>
          </p:cNvPr>
          <p:cNvSpPr/>
          <p:nvPr/>
        </p:nvSpPr>
        <p:spPr>
          <a:xfrm>
            <a:off x="10718938" y="3167379"/>
            <a:ext cx="7440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track like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7EFD047-F3E2-4516-906E-9B5617D3DC11}"/>
              </a:ext>
            </a:extLst>
          </p:cNvPr>
          <p:cNvSpPr/>
          <p:nvPr/>
        </p:nvSpPr>
        <p:spPr>
          <a:xfrm>
            <a:off x="8467324" y="5828278"/>
            <a:ext cx="3537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SzPct val="66000"/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prstClr val="black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reconstructing hadronic showers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SzPct val="66000"/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prstClr val="black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identifying individual particles</a:t>
            </a:r>
            <a:endParaRPr lang="zh-CN" altLang="en-US" dirty="0"/>
          </a:p>
        </p:txBody>
      </p:sp>
      <p:pic>
        <p:nvPicPr>
          <p:cNvPr id="24" name="屏幕录制 23">
            <a:hlinkClick r:id="" action="ppaction://media"/>
            <a:extLst>
              <a:ext uri="{FF2B5EF4-FFF2-40B4-BE49-F238E27FC236}">
                <a16:creationId xmlns:a16="http://schemas.microsoft.com/office/drawing/2014/main" id="{0EC7838F-FF36-4099-885E-BEDA92DFA2B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6152" y="2632395"/>
            <a:ext cx="2481471" cy="3339426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3C4F3BCE-4D64-4BE8-A646-496914F3448C}"/>
              </a:ext>
            </a:extLst>
          </p:cNvPr>
          <p:cNvSpPr/>
          <p:nvPr/>
        </p:nvSpPr>
        <p:spPr>
          <a:xfrm>
            <a:off x="1968752" y="4655224"/>
            <a:ext cx="2254143" cy="95410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Segoe Script" panose="030B0504020000000003" pitchFamily="66" charset="0"/>
                <a:cs typeface="Calibri" panose="020F0502020204030204" pitchFamily="34" charset="0"/>
              </a:rPr>
              <a:t>Cellular </a:t>
            </a:r>
          </a:p>
          <a:p>
            <a:r>
              <a:rPr lang="en-US" altLang="zh-CN" sz="2800" dirty="0">
                <a:solidFill>
                  <a:prstClr val="black"/>
                </a:solidFill>
                <a:latin typeface="Segoe Script" panose="030B0504020000000003" pitchFamily="66" charset="0"/>
                <a:cs typeface="Calibri" panose="020F0502020204030204" pitchFamily="34" charset="0"/>
              </a:rPr>
              <a:t>automaton</a:t>
            </a:r>
            <a:endParaRPr lang="zh-CN" altLang="en-US" sz="2800" dirty="0">
              <a:latin typeface="Segoe Script" panose="030B0504020000000003" pitchFamily="66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FA77248-CA92-45E5-9A16-8FEF632E4795}"/>
              </a:ext>
            </a:extLst>
          </p:cNvPr>
          <p:cNvSpPr/>
          <p:nvPr/>
        </p:nvSpPr>
        <p:spPr>
          <a:xfrm>
            <a:off x="2785950" y="2624621"/>
            <a:ext cx="19390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cell has two state (on or off)</a:t>
            </a:r>
            <a:endParaRPr lang="zh-CN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4184CCCF-0EDA-4B00-887B-B57409209AB0}"/>
              </a:ext>
            </a:extLst>
          </p:cNvPr>
          <p:cNvCxnSpPr>
            <a:cxnSpLocks/>
          </p:cNvCxnSpPr>
          <p:nvPr/>
        </p:nvCxnSpPr>
        <p:spPr>
          <a:xfrm flipH="1">
            <a:off x="2717623" y="2868432"/>
            <a:ext cx="209374" cy="123453"/>
          </a:xfrm>
          <a:prstGeom prst="straightConnector1">
            <a:avLst/>
          </a:prstGeom>
          <a:ln w="1270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C735317D-F293-41D0-B55A-AB18E3595780}"/>
              </a:ext>
            </a:extLst>
          </p:cNvPr>
          <p:cNvSpPr/>
          <p:nvPr/>
        </p:nvSpPr>
        <p:spPr>
          <a:xfrm>
            <a:off x="2825724" y="3125350"/>
            <a:ext cx="199526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cell updates its status in response to what happens to its neighboring cells</a:t>
            </a:r>
            <a:endParaRPr lang="zh-CN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56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1A2FAA-A110-49B1-A731-C955A84A3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Preliminary results of cellular automaton 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FEADD36D-C58B-462B-92BD-03601C86D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962" y="1258393"/>
            <a:ext cx="3178047" cy="4965700"/>
          </a:xfrm>
          <a:prstGeom prst="rect">
            <a:avLst/>
          </a:prstGeom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3BA85D3-2AF0-4653-B7C3-51A171401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HCAL clustering algorithm based on cellular automaton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B792309-89E2-4CCD-849B-D5314A090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76B4-CE7C-4B45-9BDA-45B1B82B38B3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3F28141-80E6-4B74-BDFE-E4A72BB25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268" y="2567189"/>
            <a:ext cx="5743347" cy="234810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6D447D9-0521-4986-A2B3-3B8DFCC193FB}"/>
              </a:ext>
            </a:extLst>
          </p:cNvPr>
          <p:cNvSpPr/>
          <p:nvPr/>
        </p:nvSpPr>
        <p:spPr>
          <a:xfrm>
            <a:off x="6809849" y="2088352"/>
            <a:ext cx="2077172" cy="461665"/>
          </a:xfrm>
          <a:prstGeom prst="rect">
            <a:avLst/>
          </a:prstGeom>
          <a:ln>
            <a:solidFill>
              <a:srgbClr val="012FA7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FA7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+mn-cs"/>
              </a:rPr>
              <a:t>local maximum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2FA7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EEAAC497-B263-496C-A7F6-C78ADE7F9B9F}"/>
              </a:ext>
            </a:extLst>
          </p:cNvPr>
          <p:cNvCxnSpPr>
            <a:cxnSpLocks/>
          </p:cNvCxnSpPr>
          <p:nvPr/>
        </p:nvCxnSpPr>
        <p:spPr>
          <a:xfrm flipH="1">
            <a:off x="7392473" y="2532845"/>
            <a:ext cx="168440" cy="437882"/>
          </a:xfrm>
          <a:prstGeom prst="straightConnector1">
            <a:avLst/>
          </a:prstGeom>
          <a:ln w="19050">
            <a:solidFill>
              <a:srgbClr val="002F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DBCA591E-3DDA-4EC8-B722-8413A2D03A60}"/>
              </a:ext>
            </a:extLst>
          </p:cNvPr>
          <p:cNvSpPr/>
          <p:nvPr/>
        </p:nvSpPr>
        <p:spPr>
          <a:xfrm>
            <a:off x="9750037" y="2408177"/>
            <a:ext cx="864980" cy="46166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+mn-cs"/>
              </a:rPr>
              <a:t>edge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2A0C805D-D01C-473C-952A-6C05D9E14518}"/>
              </a:ext>
            </a:extLst>
          </p:cNvPr>
          <p:cNvCxnSpPr>
            <a:cxnSpLocks/>
          </p:cNvCxnSpPr>
          <p:nvPr/>
        </p:nvCxnSpPr>
        <p:spPr>
          <a:xfrm flipH="1">
            <a:off x="9863070" y="2869842"/>
            <a:ext cx="168440" cy="43788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20EF9A58-D573-42FA-A080-C9F2B320E994}"/>
              </a:ext>
            </a:extLst>
          </p:cNvPr>
          <p:cNvSpPr/>
          <p:nvPr/>
        </p:nvSpPr>
        <p:spPr>
          <a:xfrm>
            <a:off x="9031235" y="5074310"/>
            <a:ext cx="2426498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+mn-cs"/>
              </a:rPr>
              <a:t>particle candidate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6D616BEC-FDEE-421A-B9FA-3C5505E8195E}"/>
              </a:ext>
            </a:extLst>
          </p:cNvPr>
          <p:cNvSpPr/>
          <p:nvPr/>
        </p:nvSpPr>
        <p:spPr>
          <a:xfrm>
            <a:off x="2401900" y="2999964"/>
            <a:ext cx="1032569" cy="615519"/>
          </a:xfrm>
          <a:prstGeom prst="ellipse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DDF553A6-B1CE-4049-BF09-D6D545D3D807}"/>
              </a:ext>
            </a:extLst>
          </p:cNvPr>
          <p:cNvSpPr/>
          <p:nvPr/>
        </p:nvSpPr>
        <p:spPr>
          <a:xfrm>
            <a:off x="2401900" y="3922385"/>
            <a:ext cx="1032569" cy="615519"/>
          </a:xfrm>
          <a:prstGeom prst="ellipse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89E0B635-9D11-474C-8C06-D2B62D582999}"/>
              </a:ext>
            </a:extLst>
          </p:cNvPr>
          <p:cNvSpPr/>
          <p:nvPr/>
        </p:nvSpPr>
        <p:spPr>
          <a:xfrm>
            <a:off x="2401899" y="4844806"/>
            <a:ext cx="1032569" cy="615519"/>
          </a:xfrm>
          <a:prstGeom prst="ellipse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94C7CC7C-6B00-4AD8-9D4C-92CCFA054D21}"/>
              </a:ext>
            </a:extLst>
          </p:cNvPr>
          <p:cNvCxnSpPr>
            <a:cxnSpLocks/>
          </p:cNvCxnSpPr>
          <p:nvPr/>
        </p:nvCxnSpPr>
        <p:spPr>
          <a:xfrm>
            <a:off x="5203349" y="2639009"/>
            <a:ext cx="1202138" cy="230833"/>
          </a:xfrm>
          <a:prstGeom prst="straightConnector1">
            <a:avLst/>
          </a:prstGeom>
          <a:ln w="19050">
            <a:solidFill>
              <a:srgbClr val="012FA7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271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BDAC2-B2AB-4C20-8377-5D75F7331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road ahead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FD6B0A0-17A2-46D1-9542-7793EE55F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HCAL clustering algorithm based on cellular automaton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58B91C-44E8-4B0B-89BA-9BDE9E84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76B4-CE7C-4B45-9BDA-45B1B82B38B3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pic>
        <p:nvPicPr>
          <p:cNvPr id="6" name="内容占位符 6">
            <a:extLst>
              <a:ext uri="{FF2B5EF4-FFF2-40B4-BE49-F238E27FC236}">
                <a16:creationId xmlns:a16="http://schemas.microsoft.com/office/drawing/2014/main" id="{08FB16F2-B546-41F6-8B58-C83EBC31A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082" y="1821487"/>
            <a:ext cx="5023703" cy="278133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18B3228-B5B4-4944-BED9-5252128A2ADB}"/>
              </a:ext>
            </a:extLst>
          </p:cNvPr>
          <p:cNvSpPr/>
          <p:nvPr/>
        </p:nvSpPr>
        <p:spPr>
          <a:xfrm>
            <a:off x="5102672" y="5796170"/>
            <a:ext cx="6557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SzPct val="66000"/>
              <a:buFont typeface="Wingdings" panose="05000000000000000000" pitchFamily="2" charset="2"/>
              <a:buChar char="n"/>
            </a:pPr>
            <a:r>
              <a:rPr lang="en-US" altLang="zh-CN" sz="2400" dirty="0">
                <a:solidFill>
                  <a:prstClr val="black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need more performance check and optimization </a:t>
            </a:r>
            <a:endParaRPr lang="zh-CN" altLang="en-US" sz="2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BA8E0B3-997C-7BC2-EDF9-8A7C823BB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790" y="1821487"/>
            <a:ext cx="5416128" cy="278133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14C3C78-D8FC-AA6C-5B7F-F1EB2639D5E5}"/>
              </a:ext>
            </a:extLst>
          </p:cNvPr>
          <p:cNvSpPr/>
          <p:nvPr/>
        </p:nvSpPr>
        <p:spPr>
          <a:xfrm>
            <a:off x="1968752" y="4655224"/>
            <a:ext cx="1625766" cy="95410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Segoe Script" panose="030B0504020000000003" pitchFamily="66" charset="0"/>
                <a:cs typeface="Calibri" panose="020F0502020204030204" pitchFamily="34" charset="0"/>
              </a:rPr>
              <a:t>single</a:t>
            </a:r>
          </a:p>
          <a:p>
            <a:r>
              <a:rPr lang="en-US" altLang="zh-CN" sz="2800" dirty="0">
                <a:solidFill>
                  <a:prstClr val="black"/>
                </a:solidFill>
                <a:latin typeface="Segoe Script" panose="030B0504020000000003" pitchFamily="66" charset="0"/>
                <a:cs typeface="Calibri" panose="020F0502020204030204" pitchFamily="34" charset="0"/>
              </a:rPr>
              <a:t>hadron</a:t>
            </a:r>
            <a:endParaRPr lang="zh-CN" altLang="en-US" sz="2800" dirty="0">
              <a:latin typeface="Segoe Script" panose="030B0504020000000003" pitchFamily="66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56C21E9-875F-9DDF-0A29-5B494EC7D2C3}"/>
              </a:ext>
            </a:extLst>
          </p:cNvPr>
          <p:cNvSpPr/>
          <p:nvPr/>
        </p:nvSpPr>
        <p:spPr>
          <a:xfrm>
            <a:off x="8303103" y="4662797"/>
            <a:ext cx="2468946" cy="95410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Segoe Script" panose="030B0504020000000003" pitchFamily="66" charset="0"/>
              </a:rPr>
              <a:t>overlapping</a:t>
            </a:r>
          </a:p>
          <a:p>
            <a:r>
              <a:rPr lang="en-US" altLang="zh-CN" sz="2800" dirty="0">
                <a:latin typeface="Segoe Script" panose="030B0504020000000003" pitchFamily="66" charset="0"/>
              </a:rPr>
              <a:t>particles</a:t>
            </a:r>
            <a:endParaRPr lang="zh-CN" altLang="en-US" sz="2800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18066</TotalTime>
  <Words>183</Words>
  <Application>Microsoft Macintosh PowerPoint</Application>
  <PresentationFormat>宽屏</PresentationFormat>
  <Paragraphs>50</Paragraphs>
  <Slides>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等线</vt:lpstr>
      <vt:lpstr>Arial</vt:lpstr>
      <vt:lpstr>Calibri</vt:lpstr>
      <vt:lpstr>Cambria Math</vt:lpstr>
      <vt:lpstr>Segoe Script</vt:lpstr>
      <vt:lpstr>Wingdings</vt:lpstr>
      <vt:lpstr>Office 主题​​</vt:lpstr>
      <vt:lpstr>HCAL clustering algorithm  based on cellular automaton</vt:lpstr>
      <vt:lpstr>HCAL geometry</vt:lpstr>
      <vt:lpstr>Cellular automaton &amp; HCAL clustering</vt:lpstr>
      <vt:lpstr>Preliminary results of cellular automaton </vt:lpstr>
      <vt:lpstr>The road ahead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weizheng song</dc:creator>
  <cp:lastModifiedBy>Microsoft Office User</cp:lastModifiedBy>
  <cp:revision>440</cp:revision>
  <dcterms:created xsi:type="dcterms:W3CDTF">2022-06-09T01:23:57Z</dcterms:created>
  <dcterms:modified xsi:type="dcterms:W3CDTF">2023-12-06T01:57:37Z</dcterms:modified>
</cp:coreProperties>
</file>