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1" r:id="rId7"/>
    <p:sldId id="269" r:id="rId8"/>
    <p:sldId id="263" r:id="rId9"/>
    <p:sldId id="267" r:id="rId10"/>
    <p:sldId id="268" r:id="rId11"/>
    <p:sldId id="270" r:id="rId12"/>
    <p:sldId id="272" r:id="rId13"/>
    <p:sldId id="277" r:id="rId14"/>
    <p:sldId id="273" r:id="rId15"/>
    <p:sldId id="274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2115185"/>
            <a:ext cx="10515600" cy="37953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+mn-lt"/>
                <a:cs typeface="+mn-lt"/>
              </a:rPr>
              <a:t>几何</a:t>
            </a:r>
            <a:r>
              <a:rPr lang="zh-CN" altLang="en-US">
                <a:latin typeface="+mn-lt"/>
                <a:cs typeface="+mn-lt"/>
                <a:sym typeface="+mn-ea"/>
              </a:rPr>
              <a:t>更新</a:t>
            </a:r>
            <a:endParaRPr lang="zh-CN" altLang="en-US">
              <a:latin typeface="+mn-lt"/>
              <a:cs typeface="+mn-lt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94730" y="1263650"/>
            <a:ext cx="56572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None/>
            </a:pPr>
            <a:r>
              <a:rPr lang="zh-CN" altLang="en-US">
                <a:sym typeface="+mn-ea"/>
              </a:rPr>
              <a:t>主要更新内容：</a:t>
            </a:r>
            <a:endParaRPr lang="zh-CN" altLang="en-US"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>
                <a:sym typeface="+mn-ea"/>
              </a:rPr>
              <a:t>加入球形伽马谱仪（合并陈思远开发分支）；</a:t>
            </a:r>
            <a:endParaRPr lang="zh-CN" altLang="en-US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/>
              <a:t>螺线管内径；</a:t>
            </a:r>
            <a:endParaRPr lang="zh-CN" altLang="en-US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/>
              <a:t>过滤器；</a:t>
            </a:r>
            <a:endParaRPr lang="zh-CN" alt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033895" y="3002280"/>
            <a:ext cx="31115" cy="740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23810" y="2585720"/>
            <a:ext cx="269875" cy="70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34375" y="2115185"/>
            <a:ext cx="1153795" cy="104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6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84325"/>
            <a:ext cx="5212080" cy="512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伽马谱仪结果</a:t>
            </a:r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05" y="519430"/>
            <a:ext cx="6084570" cy="29819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937250" y="3973830"/>
            <a:ext cx="533844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击中共2221个；</a:t>
            </a:r>
            <a:endParaRPr lang="zh-CN" altLang="en-US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对应触发率约110Hz（2221/20s）；</a:t>
            </a:r>
            <a:endParaRPr lang="zh-CN" altLang="en-US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本底粒子有很大一部分来自磁谱仪一侧；</a:t>
            </a:r>
            <a:endParaRPr lang="zh-CN" altLang="en-US"/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/>
              <a:t>放置屏蔽墙有望有效减少误触发。</a:t>
            </a:r>
            <a:endParaRPr lang="en-US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47700" y="201993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径迹的产生顶点</a:t>
            </a:r>
            <a:endParaRPr lang="zh-CN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2105660" y="510413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磁谱仪区域</a:t>
            </a:r>
            <a:endParaRPr lang="zh-CN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3061335" y="2643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伽马谱仪区域</a:t>
            </a:r>
            <a:endParaRPr lang="zh-CN" altLang="en-US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2768600" y="4824730"/>
            <a:ext cx="5969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3838575" y="3011805"/>
            <a:ext cx="232410" cy="612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30745" y="136525"/>
            <a:ext cx="4846955" cy="65849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8757285" y="3489960"/>
            <a:ext cx="495300" cy="2476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7981950" y="3489960"/>
            <a:ext cx="775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30cm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" y="136525"/>
            <a:ext cx="6855460" cy="3314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" y="3450590"/>
            <a:ext cx="6870065" cy="33210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299970" y="6342380"/>
            <a:ext cx="444246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4237355" y="6353175"/>
            <a:ext cx="568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4m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06260" y="4001135"/>
            <a:ext cx="0" cy="219456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906260" y="4926965"/>
            <a:ext cx="568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2m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415290" y="3244850"/>
            <a:ext cx="211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30cm</a:t>
            </a:r>
            <a:r>
              <a:rPr lang="zh-CN" altLang="en-US"/>
              <a:t>厚混凝土墙：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690" y="1253490"/>
            <a:ext cx="7411720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15" y="1253490"/>
            <a:ext cx="4285615" cy="4352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伽马谱仪结果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336165"/>
            <a:ext cx="10515600" cy="384111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放置屏蔽墙之后，重新模拟：</a:t>
            </a:r>
            <a:endParaRPr lang="zh-CN" altLang="en-US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击中共</a:t>
            </a:r>
            <a:r>
              <a:rPr lang="en-US" altLang="zh-CN">
                <a:sym typeface="+mn-ea"/>
              </a:rPr>
              <a:t>95</a:t>
            </a:r>
            <a:r>
              <a:rPr lang="zh-CN" altLang="en-US">
                <a:sym typeface="+mn-ea"/>
              </a:rPr>
              <a:t>个；</a:t>
            </a:r>
            <a:endParaRPr lang="zh-CN" altLang="en-US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对应触发率约</a:t>
            </a:r>
            <a:r>
              <a:rPr lang="en-US" altLang="zh-CN">
                <a:sym typeface="+mn-ea"/>
              </a:rPr>
              <a:t>5Hz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95/20s</a:t>
            </a:r>
            <a:r>
              <a:rPr lang="zh-CN" altLang="en-US">
                <a:sym typeface="+mn-ea"/>
              </a:rPr>
              <a:t>）；</a:t>
            </a:r>
            <a:endParaRPr lang="zh-CN" altLang="en-US"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>
                <a:sym typeface="+mn-ea"/>
              </a:rPr>
              <a:t>放墙后误触发减少</a:t>
            </a:r>
            <a:r>
              <a:rPr lang="en-US" altLang="zh-CN">
                <a:sym typeface="+mn-ea"/>
              </a:rPr>
              <a:t>96%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lvl="0" indent="0">
              <a:lnSpc>
                <a:spcPct val="150000"/>
              </a:lnSpc>
              <a:buNone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8780" y="2336165"/>
            <a:ext cx="5684520" cy="2748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/>
          <p:nvPr>
            <p:ph idx="1"/>
          </p:nvPr>
        </p:nvSpPr>
        <p:spPr>
          <a:xfrm>
            <a:off x="647700" y="2074545"/>
            <a:ext cx="4375785" cy="384175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放置屏蔽墙之后：</a:t>
            </a:r>
            <a:endParaRPr lang="zh-CN" altLang="en-US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能谱谱型与放墙之前接近；</a:t>
            </a:r>
            <a:endParaRPr lang="zh-CN" altLang="en-US"/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缪子束流带来的误触发率达到</a:t>
            </a:r>
            <a:r>
              <a:rPr lang="en-US" altLang="zh-CN">
                <a:sym typeface="+mn-ea"/>
              </a:rPr>
              <a:t>Hz</a:t>
            </a:r>
            <a:r>
              <a:rPr lang="zh-CN" altLang="en-US">
                <a:sym typeface="+mn-ea"/>
              </a:rPr>
              <a:t>级别，已经低于宇宙线导致的触发率（若不加</a:t>
            </a:r>
            <a:r>
              <a:rPr lang="en-US" altLang="zh-CN">
                <a:sym typeface="+mn-ea"/>
              </a:rPr>
              <a:t>veto</a:t>
            </a:r>
            <a:r>
              <a:rPr lang="zh-CN" altLang="en-US">
                <a:sym typeface="+mn-ea"/>
              </a:rPr>
              <a:t>）。</a:t>
            </a:r>
            <a:endParaRPr lang="zh-CN" altLang="en-US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光子主要来自于韧致辐射，中子主要来自光核反应和中子非弹散射。</a:t>
            </a:r>
            <a:endParaRPr lang="zh-CN" altLang="en-US"/>
          </a:p>
          <a:p>
            <a:pPr lv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伽马谱仪结果</a:t>
            </a:r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1775" y="365760"/>
            <a:ext cx="6083935" cy="2956560"/>
          </a:xfrm>
          <a:prstGeom prst="rect">
            <a:avLst/>
          </a:prstGeom>
        </p:spPr>
      </p:pic>
      <p:pic>
        <p:nvPicPr>
          <p:cNvPr id="12" name="Picture 11" descr="Canvas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20" y="3917315"/>
            <a:ext cx="2743200" cy="2603456"/>
          </a:xfrm>
          <a:prstGeom prst="rect">
            <a:avLst/>
          </a:prstGeom>
        </p:spPr>
      </p:pic>
      <p:pic>
        <p:nvPicPr>
          <p:cNvPr id="13" name="Picture 12" descr="Canvas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15" y="3917315"/>
            <a:ext cx="2743200" cy="2602867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5745480" y="3512185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击中的光子的产生过程</a:t>
            </a:r>
            <a:endParaRPr lang="zh-CN" altLang="en-US" sz="1600"/>
          </a:p>
        </p:txBody>
      </p:sp>
      <p:sp>
        <p:nvSpPr>
          <p:cNvPr id="15" name="Text Box 14"/>
          <p:cNvSpPr txBox="1"/>
          <p:nvPr/>
        </p:nvSpPr>
        <p:spPr>
          <a:xfrm>
            <a:off x="8728075" y="3512185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/>
              <a:t>击中的中子的产生过程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输运管内径优化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6046470" cy="4351655"/>
          </a:xfrm>
        </p:spPr>
        <p:txBody>
          <a:bodyPr/>
          <a:p>
            <a:pPr>
              <a:lnSpc>
                <a:spcPct val="200000"/>
              </a:lnSpc>
            </a:pPr>
            <a:r>
              <a:rPr lang="zh-CN" altLang="en-US">
                <a:sym typeface="+mn-ea"/>
              </a:rPr>
              <a:t>为了减少误触发，</a:t>
            </a:r>
            <a:r>
              <a:rPr lang="zh-CN" altLang="en-US">
                <a:sym typeface="+mn-ea"/>
              </a:rPr>
              <a:t>球形伽马谱仪</a:t>
            </a:r>
            <a:r>
              <a:rPr lang="zh-CN" altLang="en-US"/>
              <a:t>需参考</a:t>
            </a:r>
            <a:r>
              <a:rPr lang="zh-CN" altLang="en-US">
                <a:sym typeface="+mn-ea"/>
              </a:rPr>
              <a:t>输运管内径大小</a:t>
            </a:r>
            <a:r>
              <a:rPr lang="zh-CN" altLang="en-US"/>
              <a:t>开窗（窗比螺线管内径大）。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zh-CN" altLang="en-US"/>
              <a:t>而螺线管由低能正电子束斑大小决定。</a:t>
            </a:r>
            <a:endParaRPr lang="zh-CN" altLang="en-US"/>
          </a:p>
          <a:p>
            <a:pPr lvl="0">
              <a:lnSpc>
                <a:spcPct val="200000"/>
              </a:lnSpc>
            </a:pPr>
            <a:r>
              <a:rPr lang="zh-CN" altLang="en-US"/>
              <a:t>原本采用</a:t>
            </a:r>
            <a:r>
              <a:rPr lang="en-US" altLang="zh-CN"/>
              <a:t>150mm</a:t>
            </a:r>
            <a:r>
              <a:rPr lang="zh-CN" altLang="en-US"/>
              <a:t>内径以保证信号效率，但</a:t>
            </a:r>
            <a:r>
              <a:rPr lang="en-US" altLang="zh-CN">
                <a:sym typeface="+mn-ea"/>
              </a:rPr>
              <a:t>150mm</a:t>
            </a:r>
            <a:r>
              <a:rPr lang="zh-CN" altLang="en-US"/>
              <a:t>的窗对量能器来说太大，开窗后空间接受度只有</a:t>
            </a:r>
            <a:r>
              <a:rPr lang="en-US" altLang="zh-CN"/>
              <a:t>87.6%</a:t>
            </a:r>
            <a:r>
              <a:rPr lang="zh-CN" altLang="en-US"/>
              <a:t>；</a:t>
            </a:r>
            <a:endParaRPr lang="en-US" altLang="zh-CN"/>
          </a:p>
          <a:p>
            <a:pPr lvl="0">
              <a:lnSpc>
                <a:spcPct val="200000"/>
              </a:lnSpc>
            </a:pPr>
            <a:endParaRPr lang="en-US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115" y="2304415"/>
            <a:ext cx="5429885" cy="339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输运管内径优化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5085715" cy="4351655"/>
              </a:xfrm>
            </p:spPr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螺线管的内径由低能正电子束斑大小决定。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重新模拟了</a:t>
                </a:r>
                <a:r>
                  <a:rPr lang="zh-CN" altLang="en-US" sz="1800">
                    <a:sym typeface="+mn-ea"/>
                  </a:rPr>
                  <a:t>低能正电子</a:t>
                </a:r>
                <a:r>
                  <a:rPr lang="zh-CN" altLang="en-US" sz="1800">
                    <a:sym typeface="+mn-ea"/>
                  </a:rPr>
                  <a:t>束斑宽度；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结果：对于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xy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的缪子束流，反缪子素衰变产生的正电子束宽度为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xy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6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所以不需要这么粗的输运管。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800">
                  <a:sym typeface="+mn-ea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5085715" cy="43516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780" y="470535"/>
            <a:ext cx="3649980" cy="3084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834630" y="10223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缪子素衰变横向位置</a:t>
            </a:r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275" y="3555365"/>
            <a:ext cx="3499485" cy="3166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输运管内径优化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825625"/>
                <a:ext cx="5085715" cy="4351655"/>
              </a:xfrm>
            </p:spPr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螺线管的内径由低能正电子束斑大小决定。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重新模拟了</a:t>
                </a:r>
                <a:r>
                  <a:rPr lang="zh-CN" altLang="en-US" sz="1800">
                    <a:sym typeface="+mn-ea"/>
                  </a:rPr>
                  <a:t>低能正电子</a:t>
                </a:r>
                <a:r>
                  <a:rPr lang="zh-CN" altLang="en-US" sz="1800">
                    <a:sym typeface="+mn-ea"/>
                  </a:rPr>
                  <a:t>束斑宽度；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结果：对于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xy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的缪子束流，反缪子素衰变产生的正电子束宽度为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xy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5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6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mm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所以不需要这么粗的输运管。</a:t>
                </a:r>
                <a:endParaRPr lang="zh-CN" altLang="en-US" sz="180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sym typeface="+mn-ea"/>
                  </a:rPr>
                  <a:t>现将输运管内径减小到</a:t>
                </a:r>
                <a:r>
                  <a:rPr lang="en-US" altLang="zh-CN" sz="1800">
                    <a:sym typeface="+mn-ea"/>
                  </a:rPr>
                  <a:t>50mm</a:t>
                </a:r>
                <a:r>
                  <a:rPr lang="zh-CN" altLang="en-US" sz="1800">
                    <a:sym typeface="+mn-ea"/>
                  </a:rPr>
                  <a:t>，只损失约</a:t>
                </a:r>
                <a:r>
                  <a:rPr lang="en-US" altLang="zh-CN" sz="1800">
                    <a:sym typeface="+mn-ea"/>
                  </a:rPr>
                  <a:t>0.2%</a:t>
                </a:r>
                <a:r>
                  <a:rPr lang="zh-CN" altLang="en-US" sz="1800">
                    <a:sym typeface="+mn-ea"/>
                  </a:rPr>
                  <a:t>的正电子。</a:t>
                </a:r>
                <a:endParaRPr lang="zh-CN" altLang="en-US" sz="1800">
                  <a:sym typeface="+mn-ea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825625"/>
                <a:ext cx="5085715" cy="435165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780" y="470535"/>
            <a:ext cx="3649980" cy="3084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834630" y="10223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缪子素衰变横向位置</a:t>
            </a:r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275" y="3555365"/>
            <a:ext cx="3499485" cy="31667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561705" y="1584325"/>
            <a:ext cx="1051560" cy="795528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输运管内径优化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将输运管内径减小到</a:t>
            </a:r>
            <a:r>
              <a:rPr lang="en-US" altLang="zh-CN">
                <a:sym typeface="+mn-ea"/>
              </a:rPr>
              <a:t>50mm</a:t>
            </a:r>
            <a:r>
              <a:rPr lang="zh-CN" altLang="en-US">
                <a:sym typeface="+mn-ea"/>
              </a:rPr>
              <a:t>，只损失约</a:t>
            </a:r>
            <a:r>
              <a:rPr lang="en-US" altLang="zh-CN">
                <a:sym typeface="+mn-ea"/>
              </a:rPr>
              <a:t>0.2%</a:t>
            </a:r>
            <a:r>
              <a:rPr lang="zh-CN" altLang="en-US">
                <a:sym typeface="+mn-ea"/>
              </a:rPr>
              <a:t>的正电子。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/>
              <a:t>此时量能器只需要在前端空出一块即可让几乎全部正电子进入。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整个球只用空出前后两块即可，空间接受度达到</a:t>
            </a:r>
            <a:r>
              <a:rPr lang="en-US" altLang="zh-CN"/>
              <a:t>98.7%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090" y="3783965"/>
            <a:ext cx="3996055" cy="2773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" y="3783965"/>
            <a:ext cx="4425950" cy="27666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910580" y="5166995"/>
            <a:ext cx="3708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962910"/>
            <a:ext cx="10515600" cy="3795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80" y="1021715"/>
            <a:ext cx="4078605" cy="24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过滤器</a:t>
            </a:r>
            <a:endParaRPr lang="zh-CN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404100" y="3257550"/>
            <a:ext cx="675005" cy="1243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1328420" y="1390015"/>
            <a:ext cx="333629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材料：铜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厚度：</a:t>
            </a:r>
            <a:r>
              <a:rPr lang="en-US" altLang="zh-CN"/>
              <a:t>200</a:t>
            </a:r>
            <a:r>
              <a:rPr lang="zh-CN" altLang="en-US"/>
              <a:t>微米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间距：</a:t>
            </a:r>
            <a:r>
              <a:rPr lang="en-US" altLang="zh-CN">
                <a:solidFill>
                  <a:schemeClr val="tx1"/>
                </a:solidFill>
              </a:rPr>
              <a:t>1.6mm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401560" y="2162810"/>
            <a:ext cx="1186180" cy="429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15" y="566420"/>
            <a:ext cx="2156460" cy="2025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模拟设置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/>
              <a:t>入射了</a:t>
            </a:r>
            <a:r>
              <a:rPr lang="en-US" altLang="zh-CN"/>
              <a:t>2</a:t>
            </a:r>
            <a:r>
              <a:rPr lang="en-US" altLang="zh-CN">
                <a:latin typeface="Arial" panose="020B0604020202020204" pitchFamily="34" charset="0"/>
              </a:rPr>
              <a:t>×</a:t>
            </a:r>
            <a:r>
              <a:rPr lang="en-US" altLang="zh-CN"/>
              <a:t>10</a:t>
            </a:r>
            <a:r>
              <a:rPr lang="en-US" altLang="zh-CN" baseline="30000"/>
              <a:t>9</a:t>
            </a:r>
            <a:r>
              <a:rPr lang="zh-CN" altLang="en-US"/>
              <a:t>个缪子，无信号，无五轻子末态衰变；</a:t>
            </a:r>
            <a:endParaRPr lang="zh-CN" altLang="en-US"/>
          </a:p>
          <a:p>
            <a:pPr marL="0" lvl="1">
              <a:lnSpc>
                <a:spcPct val="150000"/>
              </a:lnSpc>
            </a:pPr>
            <a:r>
              <a:rPr lang="zh-CN" altLang="en-US" sz="2000">
                <a:sym typeface="+mn-ea"/>
              </a:rPr>
              <a:t>按</a:t>
            </a:r>
            <a:r>
              <a:rPr lang="en-US" altLang="zh-CN" sz="2000">
                <a:sym typeface="+mn-ea"/>
              </a:rPr>
              <a:t>10</a:t>
            </a:r>
            <a:r>
              <a:rPr lang="en-US" altLang="zh-CN" sz="2000" baseline="30000">
                <a:sym typeface="+mn-ea"/>
              </a:rPr>
              <a:t>8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μ</a:t>
            </a:r>
            <a:r>
              <a:rPr lang="en-US" altLang="zh-CN" sz="2000" baseline="30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</a:t>
            </a:r>
            <a:r>
              <a:rPr lang="en-US" altLang="zh-CN" sz="2000">
                <a:sym typeface="+mn-ea"/>
              </a:rPr>
              <a:t>/s</a:t>
            </a:r>
            <a:r>
              <a:rPr lang="zh-CN" altLang="en-US" sz="2000">
                <a:sym typeface="+mn-ea"/>
              </a:rPr>
              <a:t>束流计算，对应</a:t>
            </a:r>
            <a:r>
              <a:rPr lang="en-US" altLang="zh-CN" sz="2000">
                <a:sym typeface="+mn-ea"/>
              </a:rPr>
              <a:t>20s</a:t>
            </a:r>
            <a:r>
              <a:rPr lang="zh-CN" altLang="en-US" sz="2000">
                <a:sym typeface="+mn-ea"/>
              </a:rPr>
              <a:t>的束流时间。</a:t>
            </a:r>
            <a:endParaRPr lang="zh-CN" altLang="en-US" sz="2000">
              <a:sym typeface="+mn-ea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直接保存</a:t>
            </a:r>
            <a:r>
              <a:rPr lang="en-US" altLang="zh-CN"/>
              <a:t>MCP</a:t>
            </a:r>
            <a:r>
              <a:rPr lang="zh-CN" altLang="en-US"/>
              <a:t>和量能器的击中，不考虑时间符合：模拟对应的触发率和本底类型。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>
                <a:latin typeface="+mn-lt"/>
                <a:cs typeface="+mn-lt"/>
              </a:rPr>
              <a:t>MCP</a:t>
            </a:r>
            <a:r>
              <a:rPr lang="zh-CN" altLang="en-US">
                <a:latin typeface="+mn-lt"/>
                <a:cs typeface="+mn-lt"/>
              </a:rPr>
              <a:t>结果</a:t>
            </a:r>
            <a:endParaRPr lang="zh-CN" altLang="en-US"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752600"/>
            <a:ext cx="5010785" cy="4835525"/>
          </a:xfrm>
        </p:spPr>
        <p:txBody>
          <a:bodyPr>
            <a:normAutofit lnSpcReduction="10000"/>
          </a:bodyPr>
          <a:p>
            <a:pPr lvl="0">
              <a:lnSpc>
                <a:spcPct val="150000"/>
              </a:lnSpc>
            </a:pPr>
            <a:r>
              <a:rPr lang="zh-CN" altLang="en-US" sz="2000"/>
              <a:t>击中共95个；</a:t>
            </a:r>
            <a:endParaRPr lang="zh-CN" altLang="en-US" sz="2000"/>
          </a:p>
          <a:p>
            <a:pPr lvl="1">
              <a:lnSpc>
                <a:spcPct val="150000"/>
              </a:lnSpc>
            </a:pPr>
            <a:r>
              <a:rPr lang="zh-CN" altLang="en-US" sz="1800"/>
              <a:t>对应触发率约5Hz（95/20s）；</a:t>
            </a:r>
            <a:endParaRPr lang="zh-CN" altLang="en-US" sz="1800"/>
          </a:p>
          <a:p>
            <a:pPr lvl="0">
              <a:lnSpc>
                <a:spcPct val="150000"/>
              </a:lnSpc>
            </a:pPr>
            <a:r>
              <a:rPr lang="zh-CN" altLang="en-US" sz="2000"/>
              <a:t>全部为电子击中，无正电子。</a:t>
            </a:r>
            <a:endParaRPr lang="zh-CN" altLang="en-US" sz="2000"/>
          </a:p>
          <a:p>
            <a:pPr lvl="0">
              <a:lnSpc>
                <a:spcPct val="150000"/>
              </a:lnSpc>
            </a:pPr>
            <a:endParaRPr lang="zh-CN" altLang="en-US" sz="2000"/>
          </a:p>
          <a:p>
            <a:pPr lvl="0">
              <a:lnSpc>
                <a:spcPct val="150000"/>
              </a:lnSpc>
            </a:pPr>
            <a:r>
              <a:rPr lang="zh-CN" altLang="en-US" sz="1800"/>
              <a:t>作为比较，方形过滤器的结果：</a:t>
            </a:r>
            <a:endParaRPr lang="zh-CN" altLang="en-US" sz="1800"/>
          </a:p>
          <a:p>
            <a:pPr lvl="1">
              <a:lnSpc>
                <a:spcPct val="150000"/>
              </a:lnSpc>
            </a:pPr>
            <a:r>
              <a:rPr lang="zh-CN" altLang="en-US" sz="1620">
                <a:sym typeface="+mn-ea"/>
              </a:rPr>
              <a:t>击中共</a:t>
            </a:r>
            <a:r>
              <a:rPr lang="en-US" altLang="zh-CN" sz="1620">
                <a:sym typeface="+mn-ea"/>
              </a:rPr>
              <a:t>532</a:t>
            </a:r>
            <a:r>
              <a:rPr lang="zh-CN" altLang="en-US" sz="1620">
                <a:sym typeface="+mn-ea"/>
              </a:rPr>
              <a:t>个；</a:t>
            </a:r>
            <a:endParaRPr lang="zh-CN" altLang="en-US" sz="1620"/>
          </a:p>
          <a:p>
            <a:pPr lvl="2">
              <a:lnSpc>
                <a:spcPct val="150000"/>
              </a:lnSpc>
            </a:pPr>
            <a:r>
              <a:rPr lang="zh-CN" altLang="en-US" sz="1620">
                <a:sym typeface="+mn-ea"/>
              </a:rPr>
              <a:t>对应触发率约</a:t>
            </a:r>
            <a:r>
              <a:rPr lang="en-US" altLang="zh-CN" sz="1620">
                <a:sym typeface="+mn-ea"/>
              </a:rPr>
              <a:t>27Hz</a:t>
            </a:r>
            <a:r>
              <a:rPr lang="zh-CN" altLang="en-US" sz="1620">
                <a:sym typeface="+mn-ea"/>
              </a:rPr>
              <a:t>（</a:t>
            </a:r>
            <a:r>
              <a:rPr lang="en-US" altLang="zh-CN" sz="1620">
                <a:sym typeface="+mn-ea"/>
              </a:rPr>
              <a:t>532/20s</a:t>
            </a:r>
            <a:r>
              <a:rPr lang="zh-CN" altLang="en-US" sz="1620">
                <a:sym typeface="+mn-ea"/>
              </a:rPr>
              <a:t>）；</a:t>
            </a:r>
            <a:endParaRPr lang="zh-CN" altLang="en-US" sz="1620"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1800"/>
              <a:t>过滤器填满螺线管使触发率进一步降低</a:t>
            </a:r>
            <a:r>
              <a:rPr lang="en-US" altLang="zh-CN" sz="1800"/>
              <a:t>80%</a:t>
            </a:r>
            <a:r>
              <a:rPr lang="zh-CN" altLang="en-US" sz="1800"/>
              <a:t>。</a:t>
            </a:r>
            <a:endParaRPr lang="zh-CN" altLang="en-US" sz="1800"/>
          </a:p>
        </p:txBody>
      </p:sp>
      <p:pic>
        <p:nvPicPr>
          <p:cNvPr id="6" name="Picture 5" descr="Canvas_1_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0955" y="1192530"/>
            <a:ext cx="4230370" cy="2884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55" y="4217035"/>
            <a:ext cx="2989580" cy="2270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435" y="5131435"/>
            <a:ext cx="1209040" cy="1121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120" y="2005330"/>
            <a:ext cx="1141730" cy="1073150"/>
          </a:xfrm>
          <a:prstGeom prst="rect">
            <a:avLst/>
          </a:prstGeom>
        </p:spPr>
      </p:pic>
      <p:pic>
        <p:nvPicPr>
          <p:cNvPr id="22" name="Picture 21" descr="Canvas_1_n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915" y="1539875"/>
            <a:ext cx="2484755" cy="2289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345" y="4885055"/>
            <a:ext cx="1529080" cy="13677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83355" y="4408170"/>
            <a:ext cx="2234565" cy="354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Picture 22" descr="Canvas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0605" y="834390"/>
            <a:ext cx="4411980" cy="2693035"/>
          </a:xfrm>
          <a:prstGeom prst="rect">
            <a:avLst/>
          </a:prstGeom>
        </p:spPr>
      </p:pic>
      <p:pic>
        <p:nvPicPr>
          <p:cNvPr id="21" name="Picture 20" descr="Canvas_1_n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045" y="756285"/>
            <a:ext cx="4177665" cy="284924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70" y="3841115"/>
            <a:ext cx="7518400" cy="2713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+mn-lt"/>
                <a:cs typeface="+mn-lt"/>
                <a:sym typeface="+mn-ea"/>
              </a:rPr>
              <a:t>MCP</a:t>
            </a:r>
            <a:r>
              <a:rPr lang="zh-CN" altLang="en-US">
                <a:latin typeface="+mn-lt"/>
                <a:cs typeface="+mn-lt"/>
                <a:sym typeface="+mn-ea"/>
              </a:rPr>
              <a:t>结果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85" y="1664970"/>
            <a:ext cx="2990850" cy="200152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触发</a:t>
            </a:r>
            <a:r>
              <a:rPr lang="en-US" altLang="zh-CN"/>
              <a:t>MCP</a:t>
            </a:r>
            <a:r>
              <a:rPr lang="zh-CN" altLang="en-US"/>
              <a:t>的电子全部来自</a:t>
            </a:r>
            <a:r>
              <a:rPr lang="en-US" altLang="zh-CN"/>
              <a:t>degrader</a:t>
            </a:r>
            <a:r>
              <a:rPr lang="zh-CN" altLang="en-US"/>
              <a:t>和靶；均为电离出的电子。</a:t>
            </a:r>
            <a:endParaRPr lang="zh-CN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8568055" y="38798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击中</a:t>
            </a:r>
            <a:r>
              <a:rPr lang="zh-CN" altLang="en-US"/>
              <a:t>粒子</a:t>
            </a:r>
            <a:r>
              <a:rPr lang="zh-CN" altLang="en-US"/>
              <a:t>的产生顶点</a:t>
            </a:r>
            <a:endParaRPr lang="en-US" altLang="zh-CN"/>
          </a:p>
        </p:txBody>
      </p:sp>
      <p:sp>
        <p:nvSpPr>
          <p:cNvPr id="7" name="Rectangles 6"/>
          <p:cNvSpPr/>
          <p:nvPr/>
        </p:nvSpPr>
        <p:spPr>
          <a:xfrm rot="660000">
            <a:off x="5841365" y="5104765"/>
            <a:ext cx="194310" cy="18669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04230" y="3431540"/>
            <a:ext cx="1958340" cy="1616710"/>
          </a:xfrm>
          <a:prstGeom prst="lin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79490" y="3605530"/>
            <a:ext cx="4890135" cy="1505585"/>
          </a:xfrm>
          <a:prstGeom prst="lin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23885" y="1198880"/>
            <a:ext cx="137160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349740" y="1198880"/>
            <a:ext cx="2016760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223885" y="1123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61045" y="1123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349740" y="1123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366500" y="1123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10048875" y="1508760"/>
            <a:ext cx="617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Target</a:t>
            </a:r>
            <a:endParaRPr lang="en-US" sz="1200"/>
          </a:p>
        </p:txBody>
      </p:sp>
      <p:sp>
        <p:nvSpPr>
          <p:cNvPr id="19" name="Text Box 18"/>
          <p:cNvSpPr txBox="1"/>
          <p:nvPr/>
        </p:nvSpPr>
        <p:spPr>
          <a:xfrm rot="2640000">
            <a:off x="8011795" y="1508760"/>
            <a:ext cx="824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/>
              <a:t>Degrader</a:t>
            </a:r>
            <a:endParaRPr lang="en-US" sz="1200"/>
          </a:p>
        </p:txBody>
      </p:sp>
      <p:pic>
        <p:nvPicPr>
          <p:cNvPr id="22" name="Picture 21" descr="Canvas_1_n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" y="3820160"/>
            <a:ext cx="2990850" cy="2755900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4885055" y="38798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击中</a:t>
            </a:r>
            <a:r>
              <a:rPr lang="zh-CN" altLang="en-US"/>
              <a:t>粒子</a:t>
            </a:r>
            <a:r>
              <a:rPr lang="zh-CN" altLang="en-US"/>
              <a:t>的动能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WPS 演示</Application>
  <PresentationFormat>宽屏</PresentationFormat>
  <Paragraphs>118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Cambria Math</vt:lpstr>
      <vt:lpstr>Arial Black</vt:lpstr>
      <vt:lpstr>微软雅黑</vt:lpstr>
      <vt:lpstr>Arial Unicode MS</vt:lpstr>
      <vt:lpstr>Wingdings</vt:lpstr>
      <vt:lpstr>Office Theme</vt:lpstr>
      <vt:lpstr>几何更新</vt:lpstr>
      <vt:lpstr>输运管内径优化</vt:lpstr>
      <vt:lpstr>输运管内径优化</vt:lpstr>
      <vt:lpstr>输运管内径优化</vt:lpstr>
      <vt:lpstr>输运管内径优化</vt:lpstr>
      <vt:lpstr>过滤器</vt:lpstr>
      <vt:lpstr>模拟设置</vt:lpstr>
      <vt:lpstr>MCP结果</vt:lpstr>
      <vt:lpstr>MCP结果</vt:lpstr>
      <vt:lpstr>伽马谱仪结果</vt:lpstr>
      <vt:lpstr>PowerPoint 演示文稿</vt:lpstr>
      <vt:lpstr>PowerPoint 演示文稿</vt:lpstr>
      <vt:lpstr>伽马谱仪结果</vt:lpstr>
      <vt:lpstr>伽马谱仪结果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zhaoshihan</cp:lastModifiedBy>
  <cp:revision>29</cp:revision>
  <dcterms:created xsi:type="dcterms:W3CDTF">2023-12-05T15:40:27Z</dcterms:created>
  <dcterms:modified xsi:type="dcterms:W3CDTF">2023-12-05T15:40:27Z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2052-11.1.0.11711</vt:lpwstr>
  </property>
  <property fmtid="{D5CDD505-2E9C-101B-9397-08002B2CF9AE}" pid="3" name="ICV">
    <vt:lpwstr/>
  </property>
</Properties>
</file>