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  <p:sldId id="273" r:id="rId15"/>
    <p:sldId id="274" r:id="rId16"/>
    <p:sldId id="275" r:id="rId17"/>
    <p:sldId id="276" r:id="rId18"/>
    <p:sldId id="277" r:id="rId19"/>
    <p:sldId id="278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4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127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hyperlink" Target="https://docs.qq.com/sheet/DWGpBZENqTk5XVnFh" TargetMode="Externa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0.xml"/><Relationship Id="rId5" Type="http://schemas.openxmlformats.org/officeDocument/2006/relationships/image" Target="../media/image12.png"/><Relationship Id="rId4" Type="http://schemas.openxmlformats.org/officeDocument/2006/relationships/tags" Target="../tags/tag89.xml"/><Relationship Id="rId3" Type="http://schemas.openxmlformats.org/officeDocument/2006/relationships/image" Target="../media/image11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3.xml"/><Relationship Id="rId2" Type="http://schemas.openxmlformats.org/officeDocument/2006/relationships/image" Target="../media/image13.png"/><Relationship Id="rId1" Type="http://schemas.openxmlformats.org/officeDocument/2006/relationships/tags" Target="../tags/tag9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5.xml"/><Relationship Id="rId2" Type="http://schemas.openxmlformats.org/officeDocument/2006/relationships/image" Target="../media/image14.png"/><Relationship Id="rId1" Type="http://schemas.openxmlformats.org/officeDocument/2006/relationships/tags" Target="../tags/tag94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" Type="http://schemas.openxmlformats.org/officeDocument/2006/relationships/image" Target="../media/image15.png"/><Relationship Id="rId1" Type="http://schemas.openxmlformats.org/officeDocument/2006/relationships/tags" Target="../tags/tag9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0.xml"/><Relationship Id="rId4" Type="http://schemas.openxmlformats.org/officeDocument/2006/relationships/image" Target="../media/image17.png"/><Relationship Id="rId3" Type="http://schemas.openxmlformats.org/officeDocument/2006/relationships/tags" Target="../tags/tag99.xml"/><Relationship Id="rId2" Type="http://schemas.openxmlformats.org/officeDocument/2006/relationships/image" Target="../media/image16.png"/><Relationship Id="rId1" Type="http://schemas.openxmlformats.org/officeDocument/2006/relationships/tags" Target="../tags/tag98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3.xml"/><Relationship Id="rId4" Type="http://schemas.openxmlformats.org/officeDocument/2006/relationships/image" Target="../media/image19.png"/><Relationship Id="rId3" Type="http://schemas.openxmlformats.org/officeDocument/2006/relationships/tags" Target="../tags/tag102.xml"/><Relationship Id="rId2" Type="http://schemas.openxmlformats.org/officeDocument/2006/relationships/image" Target="../media/image18.png"/><Relationship Id="rId1" Type="http://schemas.openxmlformats.org/officeDocument/2006/relationships/tags" Target="../tags/tag10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5.xml"/><Relationship Id="rId2" Type="http://schemas.openxmlformats.org/officeDocument/2006/relationships/image" Target="../media/image20.png"/><Relationship Id="rId1" Type="http://schemas.openxmlformats.org/officeDocument/2006/relationships/tags" Target="../tags/tag10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3.xml"/><Relationship Id="rId3" Type="http://schemas.openxmlformats.org/officeDocument/2006/relationships/tags" Target="../tags/tag1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4.xml"/><Relationship Id="rId1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5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抗辐照</a:t>
            </a:r>
            <a:r>
              <a:rPr lang="zh-CN" altLang="en-US"/>
              <a:t>测试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p>
            <a:r>
              <a:rPr lang="en-US" altLang="zh-CN"/>
              <a:t>2023/6/3 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将该方法应用到剩余两个芯片</a:t>
            </a:r>
            <a:r>
              <a:rPr lang="zh-CN" altLang="en-US"/>
              <a:t>上</a:t>
            </a:r>
            <a:endParaRPr lang="zh-CN" altLang="en-US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608400" y="1490400"/>
          <a:ext cx="1097026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155"/>
                <a:gridCol w="1828800"/>
                <a:gridCol w="1982470"/>
                <a:gridCol w="1246082"/>
              </a:tblGrid>
              <a:tr h="64008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目标芯片</a:t>
                      </a:r>
                      <a:r>
                        <a:rPr lang="en-US" altLang="zh-CN" sz="1800">
                          <a:sym typeface="+mn-ea"/>
                        </a:rPr>
                        <a:t>\</a:t>
                      </a:r>
                      <a:r>
                        <a:rPr lang="zh-CN" altLang="en-US" sz="1800">
                          <a:sym typeface="+mn-ea"/>
                        </a:rPr>
                        <a:t>参考芯片</a:t>
                      </a:r>
                      <a:endParaRPr lang="zh-CN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1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0.08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2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0.94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0.97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9.32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9.59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14.33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14.26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14.69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694055" y="4243705"/>
            <a:ext cx="96088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对于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号芯片取</a:t>
            </a:r>
            <a:r>
              <a:rPr lang="en-US" altLang="zh-CN"/>
              <a:t>3</a:t>
            </a:r>
            <a:r>
              <a:rPr lang="zh-CN" altLang="en-US"/>
              <a:t>个值的平均值作为最后辐照结果</a:t>
            </a:r>
            <a:r>
              <a:rPr lang="en-US" altLang="zh-CN">
                <a:sym typeface="+mn-ea"/>
              </a:rPr>
              <a:t>,</a:t>
            </a:r>
            <a:r>
              <a:rPr lang="zh-CN" altLang="en-US">
                <a:sym typeface="+mn-ea"/>
              </a:rPr>
              <a:t>单位为</a:t>
            </a:r>
            <a:r>
              <a:rPr lang="en-US" b="1">
                <a:latin typeface="等线" panose="02010600030101010101" charset="-122"/>
                <a:sym typeface="+mn-ea"/>
              </a:rPr>
              <a:t>E+13 </a:t>
            </a:r>
            <a:r>
              <a:rPr lang="en-US" altLang="zh-CN">
                <a:sym typeface="+mn-ea"/>
              </a:rPr>
              <a:t>1MeV neq/cm^2</a:t>
            </a:r>
            <a:endParaRPr lang="en-US" altLang="zh-CN"/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实际接受剂量</a:t>
            </a:r>
            <a:r>
              <a:rPr lang="zh-CN" altLang="en-US"/>
              <a:t>对比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608400" y="1490400"/>
              <a:ext cx="11242040" cy="3828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9805"/>
                    <a:gridCol w="1828800"/>
                    <a:gridCol w="1938655"/>
                    <a:gridCol w="1830705"/>
                    <a:gridCol w="1614805"/>
                    <a:gridCol w="1779270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zh-CN" altLang="en-US"/>
                            <a:t>积分剂量预计</a:t>
                          </a:r>
                          <a:r>
                            <a:rPr lang="zh-CN" altLang="en-US"/>
                            <a:t>值（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𝑀𝑒𝑉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𝑆𝑖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800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）</a:t>
                          </a: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 </a:t>
                          </a:r>
                          <a:r>
                            <a:rPr lang="zh-CN" altLang="en-US" sz="1800">
                              <a:sym typeface="+mn-ea"/>
                            </a:rPr>
                            <a:t>积分剂量实际值</a:t>
                          </a:r>
                          <a:r>
                            <a:rPr lang="en-US" altLang="zh-CN" sz="1800">
                              <a:sym typeface="+mn-ea"/>
                            </a:rPr>
                            <a:t>(</a:t>
                          </a:r>
                          <a:r>
                            <a:rPr lang="zh-CN" altLang="en-US" sz="1800">
                              <a:sym typeface="+mn-ea"/>
                            </a:rPr>
                            <a:t>原数据推算</a:t>
                          </a:r>
                          <a:r>
                            <a:rPr lang="en-US" altLang="zh-CN" sz="1800">
                              <a:sym typeface="+mn-ea"/>
                            </a:rPr>
                            <a:t>)</a:t>
                          </a:r>
                          <a:endParaRPr lang="en-US" altLang="zh-CN" sz="1800">
                            <a:sym typeface="+mn-ea"/>
                          </a:endParaRPr>
                        </a:p>
                        <a:p>
                          <a:pPr>
                            <a:buNone/>
                          </a:pP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6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9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9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678815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800">
                              <a:sym typeface="+mn-ea"/>
                            </a:rPr>
                            <a:t> </a:t>
                          </a:r>
                          <a:r>
                            <a:rPr lang="zh-CN" altLang="en-US" sz="1800">
                              <a:sym typeface="+mn-ea"/>
                            </a:rPr>
                            <a:t>积分剂量实际值（测量值及推算</a:t>
                          </a:r>
                          <a:r>
                            <a:rPr lang="zh-CN" altLang="en-US" sz="1800">
                              <a:sym typeface="+mn-ea"/>
                            </a:rPr>
                            <a:t>值）</a:t>
                          </a:r>
                          <a:endParaRPr lang="zh-CN" altLang="en-US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8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34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endParaRPr lang="en-US" altLang="zh-CN" sz="1800" b="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marL="12700" marR="12700" marT="12700" vert="horz" anchor="b" anchorCtr="0"/>
                    </a:tc>
                    <a:tc>
                      <a:txBody>
                        <a:bodyPr/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53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 algn="l">
                            <a:buClrTx/>
                            <a:buSzTx/>
                            <a:buFontTx/>
                            <a:buNone/>
                          </a:pPr>
                          <a:endParaRPr lang="en-US" altLang="zh-CN" sz="1800" b="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 marL="12700" marR="12700" marT="12700" vert="horz" anchor="b" anchorCtr="0"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32</m:t>
                                    </m:r>
                                    <m:r>
                                      <a:rPr lang="en-US" altLang="zh-CN" sz="1800" b="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:endParaRPr lang="en-US" altLang="zh-CN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14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26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 b="0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  <a:p>
                          <a:pPr>
                            <a:buNone/>
                          </a:pPr>
                          <a:endParaRPr lang="en-US" altLang="zh-CN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14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69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i="1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</p:nvPr>
            </p:nvGraphicFramePr>
            <p:xfrm>
              <a:off x="608400" y="1490400"/>
              <a:ext cx="11242040" cy="382841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49805"/>
                    <a:gridCol w="1828800"/>
                    <a:gridCol w="1938655"/>
                    <a:gridCol w="1830705"/>
                    <a:gridCol w="1614805"/>
                    <a:gridCol w="1779270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678815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700" marR="12700" marT="12700" vert="horz" anchor="b" anchorCtr="0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2700" marR="12700" marT="12700" vert="horz" anchor="b" anchorCtr="0"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693420" y="4644390"/>
                <a:ext cx="10173335" cy="2038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第二行：根据之前的</a:t>
                </a:r>
                <a:r>
                  <a:rPr lang="en-US" altLang="zh-CN">
                    <a:solidFill>
                      <a:srgbClr val="FF0000"/>
                    </a:solidFill>
                  </a:rPr>
                  <a:t>10uA</a:t>
                </a:r>
                <a:r>
                  <a:rPr lang="zh-CN" altLang="en-US"/>
                  <a:t>的测量值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7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16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𝑝𝑝𝑠</m:t>
                    </m:r>
                  </m:oMath>
                </a14:m>
                <a:r>
                  <a:rPr lang="zh-CN" altLang="en-US"/>
                  <a:t>，根据本次实验平均CT值</a:t>
                </a:r>
                <a:r>
                  <a:rPr lang="zh-CN" altLang="en-US">
                    <a:solidFill>
                      <a:srgbClr val="FF0000"/>
                    </a:solidFill>
                  </a:rPr>
                  <a:t>13uA</a:t>
                </a:r>
                <a:r>
                  <a:rPr lang="zh-CN" altLang="en-US"/>
                  <a:t>,以及实际照射时间计算的结果，原预计值的</a:t>
                </a:r>
                <a:r>
                  <a:rPr lang="en-US" altLang="zh-CN">
                    <a:solidFill>
                      <a:srgbClr val="FF0000"/>
                    </a:solidFill>
                  </a:rPr>
                  <a:t>1.3</a:t>
                </a:r>
                <a:r>
                  <a:rPr lang="zh-CN" altLang="en-US"/>
                  <a:t>倍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zh-CN" altLang="en-US"/>
                  <a:t>第三行：根据本次活化片的数据，结合不同时间段的</a:t>
                </a:r>
                <a:r>
                  <a:rPr lang="en-US" altLang="zh-CN"/>
                  <a:t>CT</a:t>
                </a:r>
                <a:r>
                  <a:rPr lang="zh-CN" altLang="en-US"/>
                  <a:t>值积分比值，推算</a:t>
                </a:r>
                <a:r>
                  <a:rPr lang="en-US" altLang="zh-CN"/>
                  <a:t>1</a:t>
                </a:r>
                <a:r>
                  <a:rPr lang="zh-CN" altLang="en-US"/>
                  <a:t>，</a:t>
                </a:r>
                <a:r>
                  <a:rPr lang="en-US" altLang="zh-CN"/>
                  <a:t>2</a:t>
                </a:r>
                <a:r>
                  <a:rPr lang="zh-CN" altLang="en-US"/>
                  <a:t>号芯片的结果。平均为预计的</a:t>
                </a:r>
                <a:r>
                  <a:rPr lang="en-US" altLang="zh-CN">
                    <a:solidFill>
                      <a:srgbClr val="FF0000"/>
                    </a:solidFill>
                  </a:rPr>
                  <a:t>1.9</a:t>
                </a:r>
                <a:r>
                  <a:rPr lang="zh-CN" altLang="en-US"/>
                  <a:t>倍</a:t>
                </a:r>
                <a:endParaRPr lang="zh-CN" altLang="en-US"/>
              </a:p>
              <a:p>
                <a:endParaRPr lang="zh-CN" altLang="en-US"/>
              </a:p>
              <a:p>
                <a:r>
                  <a:rPr lang="en-US" altLang="zh-CN"/>
                  <a:t>1.9/1.3 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≈ 1.4 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多出的</a:t>
                </a:r>
                <a:r>
                  <a:rPr lang="en-US" altLang="zh-CN">
                    <a:latin typeface="Arial" panose="020B0604020202020204" pitchFamily="34" charset="0"/>
                    <a:cs typeface="Arial" panose="020B0604020202020204" pitchFamily="34" charset="0"/>
                  </a:rPr>
                  <a:t>40%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可能来自于靶材料反射的质子对活化片测量结果的</a:t>
                </a:r>
                <a:r>
                  <a:rPr lang="zh-CN" altLang="en-US">
                    <a:latin typeface="Arial" panose="020B0604020202020204" pitchFamily="34" charset="0"/>
                    <a:cs typeface="Arial" panose="020B0604020202020204" pitchFamily="34" charset="0"/>
                  </a:rPr>
                  <a:t>影响</a:t>
                </a:r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" y="4644390"/>
                <a:ext cx="10173335" cy="20383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后续计划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四块芯片已经寄到高能所，准备打线进行进一步</a:t>
            </a:r>
            <a:r>
              <a:rPr lang="zh-CN" altLang="en-US"/>
              <a:t>测量</a:t>
            </a:r>
            <a:endParaRPr lang="zh-CN" altLang="en-US"/>
          </a:p>
          <a:p>
            <a:r>
              <a:rPr lang="zh-CN" altLang="en-US"/>
              <a:t>吴天涯暂时保管，然后联系工厂打线</a:t>
            </a:r>
            <a:endParaRPr lang="zh-CN" altLang="en-US"/>
          </a:p>
          <a:p>
            <a:r>
              <a:rPr lang="zh-CN" altLang="en-US"/>
              <a:t>再找四块相同的测试板进行接下来的</a:t>
            </a:r>
            <a:r>
              <a:rPr lang="zh-CN" altLang="en-US"/>
              <a:t>测试</a:t>
            </a:r>
            <a:endParaRPr lang="zh-CN" altLang="en-US"/>
          </a:p>
          <a:p>
            <a:r>
              <a:rPr lang="zh-CN" altLang="en-US">
                <a:sym typeface="+mn-ea"/>
              </a:rPr>
              <a:t>主要测量芯片的分辨率，效率，</a:t>
            </a:r>
            <a:r>
              <a:rPr lang="en-US" altLang="zh-CN">
                <a:sym typeface="+mn-ea"/>
              </a:rPr>
              <a:t>clustersize</a:t>
            </a:r>
            <a:endParaRPr lang="en-US" altLang="zh-CN"/>
          </a:p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2023-11 Testbeam </a:t>
            </a:r>
            <a:r>
              <a:rPr lang="zh-CN" altLang="en-US"/>
              <a:t>结果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graphicFrame>
        <p:nvGraphicFramePr>
          <p:cNvPr id="6" name="表格 5"/>
          <p:cNvGraphicFramePr/>
          <p:nvPr>
            <p:custDataLst>
              <p:tags r:id="rId1"/>
            </p:custDataLst>
          </p:nvPr>
        </p:nvGraphicFramePr>
        <p:xfrm>
          <a:off x="608330" y="1313815"/>
          <a:ext cx="11303635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7130"/>
                <a:gridCol w="924560"/>
                <a:gridCol w="880745"/>
                <a:gridCol w="934720"/>
                <a:gridCol w="979805"/>
                <a:gridCol w="989965"/>
                <a:gridCol w="998220"/>
                <a:gridCol w="920750"/>
                <a:gridCol w="967740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Ni real dose from measured data</a:t>
                      </a:r>
                      <a:endParaRPr lang="en-US" altLang="zh-CN"/>
                    </a:p>
                  </a:txBody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8.34e11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9.53e12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9.32e13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14.26e13</a:t>
                      </a:r>
                      <a:endParaRPr lang="en-US" altLang="zh-CN"/>
                    </a:p>
                  </a:txBody>
                  <a:tcPr anchor="ctr" anchorCtr="0"/>
                </a:tc>
                <a:tc hMerge="1">
                  <a:tcPr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Chip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WR27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W4R19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W4R28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W4R20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W4R29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W4R21</a:t>
                      </a:r>
                      <a:endParaRPr lang="en-US" altLang="zh-CN"/>
                    </a:p>
                  </a:txBody>
                  <a:tcPr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W4R30</a:t>
                      </a:r>
                      <a:endParaRPr lang="en-US" altLang="zh-CN"/>
                    </a:p>
                  </a:txBody>
                  <a:tcPr anchor="ctr" anchorCtr="0"/>
                </a:tc>
              </a:tr>
              <a:tr h="3810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If work normal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>
                          <a:solidFill>
                            <a:srgbClr val="FF0000"/>
                          </a:solidFill>
                        </a:rPr>
                        <a:t>×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>
                          <a:sym typeface="+mn-ea"/>
                        </a:rPr>
                        <a:t>√</a:t>
                      </a: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00100" y="3683000"/>
            <a:ext cx="5100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除了</a:t>
            </a:r>
            <a:r>
              <a:rPr lang="en-US" altLang="zh-CN"/>
              <a:t>R28</a:t>
            </a:r>
            <a:r>
              <a:rPr lang="zh-CN" altLang="en-US"/>
              <a:t>外其他芯片均能正常工作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RunID </a:t>
            </a:r>
            <a:r>
              <a:rPr lang="zh-CN" altLang="en-US"/>
              <a:t>照射时间</a:t>
            </a:r>
            <a:r>
              <a:rPr lang="en-US" altLang="zh-CN"/>
              <a:t> DUT </a:t>
            </a:r>
            <a:r>
              <a:rPr lang="zh-CN" altLang="en-US"/>
              <a:t>对照</a:t>
            </a:r>
            <a:r>
              <a:rPr lang="zh-CN" altLang="en-US"/>
              <a:t>表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Testbeam</a:t>
            </a:r>
            <a:r>
              <a:rPr lang="en-US" altLang="zh-CN"/>
              <a:t> </a:t>
            </a:r>
            <a:r>
              <a:rPr lang="zh-CN" altLang="en-US">
                <a:hlinkClick r:id="rId1" action="ppaction://hlinkfile"/>
              </a:rPr>
              <a:t>https://docs.qq.com/sheet/DWGpBZENqTk5XVnFh</a:t>
            </a:r>
            <a:endParaRPr lang="zh-CN" altLang="en-US">
              <a:hlinkClick r:id="rId1" action="ppaction://hlinkfile"/>
            </a:endParaRPr>
          </a:p>
          <a:p>
            <a:endParaRPr lang="zh-CN" altLang="en-US"/>
          </a:p>
          <a:p>
            <a:r>
              <a:rPr lang="zh-CN" altLang="en-US"/>
              <a:t>从</a:t>
            </a:r>
            <a:r>
              <a:rPr lang="en-US" altLang="zh-CN"/>
              <a:t>Run0098</a:t>
            </a:r>
            <a:r>
              <a:rPr lang="zh-CN" altLang="en-US"/>
              <a:t>开始的数据是可以分析的，除了第一块芯片外，后五块芯片数据均可正常输出，所以本次实验选取后五块芯片作为</a:t>
            </a:r>
            <a:r>
              <a:rPr lang="en-US" altLang="zh-CN"/>
              <a:t>Telescope</a:t>
            </a:r>
            <a:r>
              <a:rPr lang="zh-CN" altLang="en-US"/>
              <a:t>，</a:t>
            </a:r>
            <a:r>
              <a:rPr lang="en-US" altLang="zh-CN"/>
              <a:t> </a:t>
            </a:r>
            <a:r>
              <a:rPr lang="zh-CN" altLang="en-US"/>
              <a:t>其中倒数第二块为</a:t>
            </a:r>
            <a:r>
              <a:rPr lang="en-US" altLang="zh-CN"/>
              <a:t>DUT</a:t>
            </a:r>
            <a:endParaRPr lang="en-US" altLang="zh-CN"/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选取几个重点</a:t>
            </a:r>
            <a:r>
              <a:rPr lang="en-US" altLang="zh-CN"/>
              <a:t>Run</a:t>
            </a:r>
            <a:r>
              <a:rPr lang="zh-CN" altLang="en-US"/>
              <a:t>分析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/>
              <p:nvPr>
                <p:ph idx="1"/>
                <p:custDataLst>
                  <p:tags r:id="rId1"/>
                </p:custDataLst>
              </p:nvPr>
            </p:nvGraphicFramePr>
            <p:xfrm>
              <a:off x="608330" y="1581150"/>
              <a:ext cx="6290310" cy="3244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385"/>
                    <a:gridCol w="1322705"/>
                    <a:gridCol w="774065"/>
                    <a:gridCol w="1048385"/>
                    <a:gridCol w="1048385"/>
                    <a:gridCol w="1048385"/>
                  </a:tblGrid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</a:t>
                          </a:r>
                          <a:r>
                            <a:rPr lang="en-US" altLang="zh-CN"/>
                            <a:t>unID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DUT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T</a:t>
                          </a:r>
                          <a:r>
                            <a:rPr lang="en-US" altLang="zh-CN"/>
                            <a:t>ime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hitnums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clusternums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clustersize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5024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98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R18-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 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8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.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34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∗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11</m:t>
                                  </m:r>
                                </m:sup>
                              </m:sSup>
                            </m:oMath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1.19479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2.14241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1.76233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6515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R19-</a:t>
                          </a:r>
                          <a:endParaRPr lang="en-US" altLang="zh-CN"/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53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1.14219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1.85035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1.70428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6515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136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R20-</a:t>
                          </a:r>
                          <a:endParaRPr lang="en-US" altLang="zh-CN"/>
                        </a:p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9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.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  <a:sym typeface="+mn-ea"/>
                                      </a:rPr>
                                      <m:t>32</m:t>
                                    </m:r>
                                    <m:r>
                                      <a:rPr lang="en-US" altLang="zh-CN" sz="1800" b="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 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1.28651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2.01868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1.57811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6515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R21-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14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.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  <a:sym typeface="+mn-ea"/>
                                    </a:rPr>
                                    <m:t>26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∗</m:t>
                                  </m:r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13</m:t>
                                  </m:r>
                                </m:sup>
                              </m:sSup>
                            </m:oMath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7h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1.78796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2.67358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1.56548</a:t>
                          </a: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/>
              <p:nvPr>
                <p:ph idx="1"/>
                <p:custDataLst>
                  <p:tags r:id="rId2"/>
                </p:custDataLst>
              </p:nvPr>
            </p:nvGraphicFramePr>
            <p:xfrm>
              <a:off x="608330" y="1581150"/>
              <a:ext cx="6290310" cy="32448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8385"/>
                    <a:gridCol w="1322705"/>
                    <a:gridCol w="774065"/>
                    <a:gridCol w="1048385"/>
                    <a:gridCol w="1048385"/>
                    <a:gridCol w="1048385"/>
                  </a:tblGrid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R</a:t>
                          </a:r>
                          <a:r>
                            <a:rPr lang="en-US" altLang="zh-CN"/>
                            <a:t>unID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DUT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T</a:t>
                          </a:r>
                          <a:r>
                            <a:rPr lang="en-US" altLang="zh-CN"/>
                            <a:t>ime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hitnums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clusternums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clustersize</a:t>
                          </a:r>
                          <a:endParaRPr lang="en-US" altLang="zh-CN"/>
                        </a:p>
                      </a:txBody>
                      <a:tcPr/>
                    </a:tc>
                  </a:tr>
                  <a:tr h="65024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98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1.19479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2.14241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1.76233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6515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115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1.14219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1.85035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1.70428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6515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136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1.28651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2.01868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1.57811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651510"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130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7h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/>
                            <a:t>1.78796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2.67358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zh-CN" altLang="en-US" sz="1800">
                              <a:sym typeface="+mn-ea"/>
                            </a:rPr>
                            <a:t>1.56548</a:t>
                          </a: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051040" y="1511935"/>
            <a:ext cx="4989195" cy="33839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效率与分辨率</a:t>
            </a:r>
            <a:r>
              <a:rPr lang="zh-CN" altLang="en-US"/>
              <a:t>计算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1.8GeV</a:t>
            </a:r>
            <a:r>
              <a:rPr lang="zh-CN" altLang="en-US"/>
              <a:t>电子在经过</a:t>
            </a:r>
            <a:r>
              <a:rPr lang="en-US" altLang="zh-CN"/>
              <a:t>1mm</a:t>
            </a:r>
            <a:r>
              <a:rPr lang="zh-CN" altLang="en-US"/>
              <a:t>电路板和</a:t>
            </a:r>
            <a:r>
              <a:rPr lang="en-US" altLang="zh-CN"/>
              <a:t>200um</a:t>
            </a:r>
            <a:r>
              <a:rPr lang="zh-CN" altLang="en-US"/>
              <a:t>硅物质量后，会产生约</a:t>
            </a:r>
            <a:r>
              <a:rPr lang="en-US" altLang="zh-CN"/>
              <a:t>0.002(</a:t>
            </a:r>
            <a:r>
              <a:rPr lang="zh-CN" altLang="en-US"/>
              <a:t>弧度制）的散射，在</a:t>
            </a:r>
            <a:r>
              <a:rPr lang="en-US" altLang="zh-CN"/>
              <a:t>40mm</a:t>
            </a:r>
            <a:r>
              <a:rPr lang="zh-CN" altLang="en-US"/>
              <a:t>距离上大致产生</a:t>
            </a:r>
            <a:r>
              <a:rPr lang="en-US" altLang="zh-CN"/>
              <a:t>80um</a:t>
            </a:r>
            <a:r>
              <a:rPr lang="zh-CN" altLang="en-US"/>
              <a:t>的偏移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在计算效率和计算分辨率时，都需要对径迹进行挑选，卡方过大的径迹不被认为是电子。根据上述的偏移量，可以粗略的估计该卡方大小在</a:t>
            </a:r>
            <a:r>
              <a:rPr lang="en-US" altLang="zh-CN"/>
              <a:t>100</a:t>
            </a:r>
            <a:r>
              <a:rPr lang="zh-CN" altLang="en-US"/>
              <a:t>左右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Run0098</a:t>
            </a:r>
            <a:r>
              <a:rPr lang="zh-CN" altLang="en-US"/>
              <a:t>：数据量小，但已可以</a:t>
            </a:r>
            <a:r>
              <a:rPr lang="zh-CN" altLang="en-US"/>
              <a:t>校准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分辨率：</a:t>
            </a: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效率：</a:t>
            </a:r>
            <a:r>
              <a:rPr lang="en-US" altLang="zh-CN"/>
              <a:t>385/386 = </a:t>
            </a:r>
            <a:r>
              <a:rPr lang="zh-CN" altLang="en-US"/>
              <a:t>0.997409</a:t>
            </a:r>
            <a:r>
              <a:rPr lang="en-US" altLang="zh-CN"/>
              <a:t>  </a:t>
            </a:r>
            <a:r>
              <a:rPr lang="zh-CN" altLang="en-US"/>
              <a:t>样本量过小，分子</a:t>
            </a:r>
            <a:r>
              <a:rPr lang="zh-CN" altLang="en-US"/>
              <a:t>目前不设限制，分母限定卡方</a:t>
            </a:r>
            <a:r>
              <a:rPr lang="en-US" altLang="zh-CN"/>
              <a:t>&lt;1000</a:t>
            </a:r>
            <a:r>
              <a:rPr lang="zh-CN" altLang="en-US"/>
              <a:t>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845310" y="1490345"/>
            <a:ext cx="5626735" cy="28079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R</a:t>
            </a:r>
            <a:r>
              <a:rPr lang="en-US" altLang="zh-CN"/>
              <a:t>un0150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其他四块芯片</a:t>
            </a:r>
            <a:r>
              <a:rPr lang="zh-CN" altLang="en-US"/>
              <a:t>卡方小于</a:t>
            </a:r>
            <a:r>
              <a:rPr lang="en-US" altLang="zh-CN"/>
              <a:t>2000</a:t>
            </a:r>
            <a:r>
              <a:rPr lang="zh-CN" altLang="en-US"/>
              <a:t>，效率的分子限制为</a:t>
            </a:r>
            <a:r>
              <a:rPr lang="zh-CN" altLang="en-US"/>
              <a:t>总残差小于</a:t>
            </a:r>
            <a:r>
              <a:rPr lang="en-US" altLang="zh-CN"/>
              <a:t>200</a:t>
            </a:r>
            <a:r>
              <a:rPr lang="en-US" altLang="zh-CN"/>
              <a:t>um</a:t>
            </a:r>
            <a:endParaRPr lang="en-US" altLang="zh-CN"/>
          </a:p>
          <a:p>
            <a:r>
              <a:rPr lang="zh-CN" altLang="en-US"/>
              <a:t>分辨率：</a:t>
            </a:r>
            <a:endParaRPr lang="zh-CN" altLang="en-US"/>
          </a:p>
          <a:p>
            <a:r>
              <a:rPr lang="zh-CN" altLang="en-US"/>
              <a:t>效率：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52582</a:t>
            </a:r>
            <a:r>
              <a:rPr lang="en-US" altLang="zh-CN"/>
              <a:t>/58984</a:t>
            </a:r>
            <a:endParaRPr lang="en-US" altLang="zh-CN"/>
          </a:p>
          <a:p>
            <a:pPr marL="0" indent="0">
              <a:buNone/>
            </a:pPr>
            <a:r>
              <a:rPr lang="en-US" altLang="zh-CN"/>
              <a:t>=0.891462</a:t>
            </a:r>
            <a:endParaRPr lang="en-US" altLang="zh-CN"/>
          </a:p>
          <a:p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00300" y="1965960"/>
            <a:ext cx="9791700" cy="36576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设定更严格的卡方挑选</a:t>
            </a:r>
            <a:r>
              <a:rPr lang="en-US" altLang="zh-CN"/>
              <a:t>(200)</a:t>
            </a:r>
            <a:endParaRPr lang="en-US" altLang="zh-CN"/>
          </a:p>
          <a:p>
            <a:r>
              <a:rPr lang="zh-CN" altLang="en-US"/>
              <a:t>使用双高斯拟合，只拟合（</a:t>
            </a:r>
            <a:r>
              <a:rPr lang="en-US" altLang="zh-CN"/>
              <a:t>-0.1</a:t>
            </a:r>
            <a:r>
              <a:rPr lang="zh-CN" altLang="en-US"/>
              <a:t>，</a:t>
            </a:r>
            <a:r>
              <a:rPr lang="en-US" altLang="zh-CN"/>
              <a:t>0.1</a:t>
            </a:r>
            <a:r>
              <a:rPr lang="zh-CN" altLang="en-US"/>
              <a:t>）区间</a:t>
            </a:r>
            <a:endParaRPr lang="zh-CN" altLang="en-US"/>
          </a:p>
          <a:p>
            <a:r>
              <a:rPr lang="zh-CN" altLang="en-US"/>
              <a:t>效率：3108</a:t>
            </a:r>
            <a:r>
              <a:rPr lang="en-US" altLang="zh-CN"/>
              <a:t>/</a:t>
            </a:r>
            <a:r>
              <a:rPr lang="zh-CN" altLang="en-US"/>
              <a:t>32700</a:t>
            </a:r>
            <a:r>
              <a:rPr lang="en-US" altLang="zh-CN"/>
              <a:t>=</a:t>
            </a:r>
            <a:r>
              <a:rPr lang="zh-CN" altLang="en-US"/>
              <a:t>0.950489</a:t>
            </a:r>
            <a:endParaRPr lang="zh-CN" altLang="en-US"/>
          </a:p>
          <a:p>
            <a:r>
              <a:rPr lang="zh-CN" altLang="en-US"/>
              <a:t>分辨率：</a:t>
            </a:r>
            <a:r>
              <a:rPr lang="en-US" altLang="zh-CN"/>
              <a:t>0.0493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2485" y="2958465"/>
            <a:ext cx="8753475" cy="329120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样品</a:t>
            </a:r>
            <a:r>
              <a:rPr lang="zh-CN" altLang="en-US"/>
              <a:t>安装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3605" y="5163185"/>
            <a:ext cx="78143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1-4</a:t>
            </a:r>
            <a:r>
              <a:rPr lang="zh-CN" altLang="en-US"/>
              <a:t>样品相隔</a:t>
            </a:r>
            <a:r>
              <a:rPr lang="en-US" altLang="zh-CN"/>
              <a:t>50cm</a:t>
            </a:r>
            <a:r>
              <a:rPr lang="zh-CN" altLang="en-US"/>
              <a:t>以上，保证被照射样品不会影响到其他的</a:t>
            </a:r>
            <a:r>
              <a:rPr lang="zh-CN" altLang="en-US"/>
              <a:t>样品</a:t>
            </a:r>
            <a:endParaRPr lang="zh-CN" altLang="en-US"/>
          </a:p>
        </p:txBody>
      </p:sp>
      <p:pic>
        <p:nvPicPr>
          <p:cNvPr id="7" name="内容占位符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01370" y="1490345"/>
            <a:ext cx="7612380" cy="34239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设定更严格的卡方挑选</a:t>
            </a:r>
            <a:r>
              <a:rPr lang="en-US" altLang="zh-CN">
                <a:sym typeface="+mn-ea"/>
              </a:rPr>
              <a:t>(100)</a:t>
            </a:r>
            <a:endParaRPr lang="en-US" altLang="zh-CN"/>
          </a:p>
          <a:p>
            <a:r>
              <a:rPr lang="zh-CN" altLang="en-US">
                <a:sym typeface="+mn-ea"/>
              </a:rPr>
              <a:t>使用单</a:t>
            </a:r>
            <a:r>
              <a:rPr lang="en-US" altLang="zh-CN">
                <a:sym typeface="+mn-ea"/>
              </a:rPr>
              <a:t>+</a:t>
            </a:r>
            <a:r>
              <a:rPr lang="zh-CN" altLang="en-US">
                <a:sym typeface="+mn-ea"/>
              </a:rPr>
              <a:t>双高斯拟合，只拟合（</a:t>
            </a:r>
            <a:r>
              <a:rPr lang="en-US" altLang="zh-CN">
                <a:sym typeface="+mn-ea"/>
              </a:rPr>
              <a:t>-0.1</a:t>
            </a:r>
            <a:r>
              <a:rPr lang="zh-CN" altLang="en-US">
                <a:sym typeface="+mn-ea"/>
              </a:rPr>
              <a:t>，</a:t>
            </a:r>
            <a:r>
              <a:rPr lang="en-US" altLang="zh-CN">
                <a:sym typeface="+mn-ea"/>
              </a:rPr>
              <a:t>0.1</a:t>
            </a:r>
            <a:r>
              <a:rPr lang="zh-CN" altLang="en-US">
                <a:sym typeface="+mn-ea"/>
              </a:rPr>
              <a:t>）区间</a:t>
            </a:r>
            <a:endParaRPr lang="zh-CN" altLang="en-US"/>
          </a:p>
          <a:p>
            <a:r>
              <a:rPr lang="zh-CN" altLang="en-US">
                <a:sym typeface="+mn-ea"/>
              </a:rPr>
              <a:t>效率：</a:t>
            </a:r>
            <a:r>
              <a:rPr>
                <a:sym typeface="+mn-ea"/>
              </a:rPr>
              <a:t>22536</a:t>
            </a:r>
            <a:r>
              <a:rPr lang="en-US">
                <a:sym typeface="+mn-ea"/>
              </a:rPr>
              <a:t>/</a:t>
            </a:r>
            <a:r>
              <a:rPr>
                <a:sym typeface="+mn-ea"/>
              </a:rPr>
              <a:t>23663</a:t>
            </a:r>
            <a:r>
              <a:rPr lang="en-US">
                <a:sym typeface="+mn-ea"/>
              </a:rPr>
              <a:t>=</a:t>
            </a:r>
            <a:r>
              <a:rPr>
                <a:sym typeface="+mn-ea"/>
              </a:rPr>
              <a:t>0.952373</a:t>
            </a:r>
            <a:endParaRPr>
              <a:sym typeface="+mn-ea"/>
            </a:endParaRPr>
          </a:p>
          <a:p>
            <a:r>
              <a:rPr lang="zh-CN" altLang="en-US">
                <a:sym typeface="+mn-ea"/>
              </a:rPr>
              <a:t>分辨率：</a:t>
            </a:r>
            <a:r>
              <a:rPr lang="en-US" altLang="zh-CN">
                <a:sym typeface="+mn-ea"/>
              </a:rPr>
              <a:t>0.0435</a:t>
            </a:r>
            <a:r>
              <a:rPr lang="zh-CN" altLang="en-US">
                <a:sym typeface="+mn-ea"/>
              </a:rPr>
              <a:t>双，</a:t>
            </a:r>
            <a:r>
              <a:rPr lang="en-US" altLang="zh-CN">
                <a:sym typeface="+mn-ea"/>
              </a:rPr>
              <a:t>0.0268</a:t>
            </a:r>
            <a:r>
              <a:rPr lang="zh-CN" altLang="en-US">
                <a:sym typeface="+mn-ea"/>
              </a:rPr>
              <a:t>单</a:t>
            </a:r>
            <a:endParaRPr lang="en-US" altLang="zh-CN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330" y="3616325"/>
            <a:ext cx="5560060" cy="21228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897245" y="3477895"/>
            <a:ext cx="6141085" cy="23990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相同标准套用至其他</a:t>
            </a:r>
            <a:r>
              <a:rPr lang="en-US" altLang="zh-CN"/>
              <a:t>run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457200" lvl="1" indent="0">
              <a:buNone/>
            </a:pPr>
            <a:r>
              <a:rPr lang="en-US" altLang="zh-CN"/>
              <a:t>R</a:t>
            </a:r>
            <a:r>
              <a:rPr lang="en-US" altLang="zh-CN"/>
              <a:t>un0100:</a:t>
            </a: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endParaRPr lang="en-US" altLang="zh-CN"/>
          </a:p>
          <a:p>
            <a:pPr marL="457200" lvl="1" indent="0">
              <a:buNone/>
            </a:pPr>
            <a:r>
              <a:rPr lang="en-US" altLang="zh-CN"/>
              <a:t>Run0116: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45485" y="1490345"/>
            <a:ext cx="5448300" cy="2149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568700" y="4251960"/>
            <a:ext cx="5048250" cy="19977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/>
              <a:t>Run0123: 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31465" y="1562735"/>
            <a:ext cx="7658100" cy="29756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zh-CN"/>
              <a:t>效率随剂量变化</a:t>
            </a:r>
            <a:r>
              <a:rPr lang="en-US" altLang="zh-CN"/>
              <a:t>(ITHR64)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微信图片_202312071203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5722620" cy="38023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72235" y="425005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143</a:t>
            </a:r>
            <a:endParaRPr lang="en-US" altLang="zh-CN"/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5135880" y="388175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136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372235" y="2157730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111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3006725" y="237426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5"/>
            </p:custDataLst>
          </p:nvPr>
        </p:nvSpPr>
        <p:spPr>
          <a:xfrm>
            <a:off x="4398645" y="274256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128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6"/>
            </p:custDataLst>
          </p:nvPr>
        </p:nvSpPr>
        <p:spPr>
          <a:xfrm>
            <a:off x="5849620" y="2251710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119</a:t>
            </a:r>
            <a:endParaRPr lang="en-US" altLang="zh-CN"/>
          </a:p>
        </p:txBody>
      </p:sp>
      <p:sp>
        <p:nvSpPr>
          <p:cNvPr id="11" name="文本框 10"/>
          <p:cNvSpPr txBox="1"/>
          <p:nvPr/>
        </p:nvSpPr>
        <p:spPr>
          <a:xfrm>
            <a:off x="6633845" y="1982470"/>
            <a:ext cx="4298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143,136</a:t>
            </a:r>
            <a:r>
              <a:rPr lang="zh-CN" altLang="en-US"/>
              <a:t>的效率明显</a:t>
            </a:r>
            <a:r>
              <a:rPr lang="zh-CN" altLang="en-US"/>
              <a:t>较低</a:t>
            </a:r>
            <a:endParaRPr lang="zh-CN" altLang="en-US"/>
          </a:p>
        </p:txBody>
      </p:sp>
    </p:spTree>
    <p:custDataLst>
      <p:tags r:id="rId7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检查效率较低事例</a:t>
            </a:r>
            <a:r>
              <a:rPr lang="en-US" altLang="zh-CN"/>
              <a:t>H</a:t>
            </a:r>
            <a:r>
              <a:rPr lang="en-US" altLang="zh-CN"/>
              <a:t>itmap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1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5402580" cy="3688080"/>
          </a:xfrm>
          <a:prstGeom prst="rect">
            <a:avLst/>
          </a:prstGeom>
        </p:spPr>
      </p:pic>
      <p:pic>
        <p:nvPicPr>
          <p:cNvPr id="5" name="图片 4" descr="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910" y="1490345"/>
            <a:ext cx="5379720" cy="381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15720" y="5241925"/>
            <a:ext cx="246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136</a:t>
            </a:r>
            <a:endParaRPr lang="en-US" altLang="zh-CN"/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7393940" y="5241925"/>
            <a:ext cx="2465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143</a:t>
            </a:r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2968625" y="5780405"/>
            <a:ext cx="51562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存在列信息丢失的情况，其他</a:t>
            </a:r>
            <a:r>
              <a:rPr lang="en-US" altLang="zh-CN"/>
              <a:t>run</a:t>
            </a:r>
            <a:r>
              <a:rPr lang="zh-CN" altLang="en-US"/>
              <a:t>并没有该</a:t>
            </a:r>
            <a:r>
              <a:rPr lang="zh-CN" altLang="en-US"/>
              <a:t>问题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剔除列丢失</a:t>
            </a:r>
            <a:r>
              <a:rPr lang="en-US" altLang="zh-CN"/>
              <a:t>run</a:t>
            </a:r>
            <a:r>
              <a:rPr lang="zh-CN" altLang="en-US"/>
              <a:t>后的效率</a:t>
            </a:r>
            <a:r>
              <a:rPr lang="en-US" altLang="zh-CN"/>
              <a:t>vs</a:t>
            </a:r>
            <a:r>
              <a:rPr lang="zh-CN" altLang="en-US"/>
              <a:t>剂量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ff_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6629400" cy="44958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372235" y="245046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111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120390" y="274256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106670" y="4906010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128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5805805" y="407479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119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Clustersize</a:t>
            </a:r>
            <a:r>
              <a:rPr lang="zh-CN" altLang="en-US"/>
              <a:t>随剂量</a:t>
            </a:r>
            <a:r>
              <a:rPr lang="zh-CN" altLang="en-US"/>
              <a:t>变化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lustersiz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6629400" cy="44958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2"/>
            </p:custDataLst>
          </p:nvPr>
        </p:nvSpPr>
        <p:spPr>
          <a:xfrm>
            <a:off x="1372235" y="245046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111</a:t>
            </a:r>
            <a:endParaRPr lang="en-US" altLang="zh-CN"/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3120390" y="2742565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115</a:t>
            </a:r>
            <a:endParaRPr lang="en-US" altLang="zh-CN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5106670" y="4906010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128</a:t>
            </a:r>
            <a:endParaRPr lang="en-US" altLang="zh-CN"/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694170" y="4707890"/>
            <a:ext cx="925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119</a:t>
            </a:r>
            <a:endParaRPr lang="en-US" altLang="zh-CN"/>
          </a:p>
        </p:txBody>
      </p:sp>
    </p:spTree>
    <p:custDataLst>
      <p:tags r:id="rId6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ITHR32:</a:t>
            </a:r>
            <a:r>
              <a:rPr lang="zh-CN" altLang="en-US"/>
              <a:t>第三个剂量无合适的</a:t>
            </a:r>
            <a:r>
              <a:rPr lang="zh-CN" altLang="en-US"/>
              <a:t>事例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2e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5768340" cy="38176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30340" y="2067560"/>
            <a:ext cx="384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经检查</a:t>
            </a:r>
            <a:r>
              <a:rPr lang="en-US" altLang="zh-CN"/>
              <a:t>116</a:t>
            </a:r>
            <a:r>
              <a:rPr lang="zh-CN" altLang="en-US"/>
              <a:t>并没有丢列</a:t>
            </a:r>
            <a:r>
              <a:rPr lang="zh-CN" altLang="en-US"/>
              <a:t>问题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116 DUT</a:t>
            </a:r>
            <a:r>
              <a:rPr lang="zh-CN" altLang="en-US"/>
              <a:t>残差</a:t>
            </a:r>
            <a:r>
              <a:rPr lang="zh-CN" altLang="en-US"/>
              <a:t>分布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xres1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5133340" cy="2799715"/>
          </a:xfrm>
          <a:prstGeom prst="rect">
            <a:avLst/>
          </a:prstGeom>
        </p:spPr>
      </p:pic>
      <p:pic>
        <p:nvPicPr>
          <p:cNvPr id="5" name="图片 4" descr="yres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7890" y="1490345"/>
            <a:ext cx="5129530" cy="2834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6015" y="4674870"/>
            <a:ext cx="706501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116</a:t>
            </a:r>
            <a:r>
              <a:rPr lang="zh-CN" altLang="en-US"/>
              <a:t>和</a:t>
            </a:r>
            <a:r>
              <a:rPr lang="en-US" altLang="zh-CN"/>
              <a:t>115</a:t>
            </a:r>
            <a:r>
              <a:rPr lang="zh-CN" altLang="en-US"/>
              <a:t>区别仅为修改了</a:t>
            </a:r>
            <a:r>
              <a:rPr lang="en-US" altLang="zh-CN"/>
              <a:t>ITHR</a:t>
            </a:r>
            <a:r>
              <a:rPr lang="zh-CN" altLang="en-US"/>
              <a:t>，但</a:t>
            </a:r>
            <a:r>
              <a:rPr lang="en-US" altLang="zh-CN"/>
              <a:t>116DUT</a:t>
            </a:r>
            <a:r>
              <a:rPr lang="zh-CN" altLang="en-US"/>
              <a:t>的残差分布中，</a:t>
            </a:r>
            <a:r>
              <a:rPr lang="en-US" altLang="zh-CN"/>
              <a:t>x</a:t>
            </a:r>
            <a:r>
              <a:rPr lang="zh-CN" altLang="en-US"/>
              <a:t>方向存在大量小于</a:t>
            </a:r>
            <a:r>
              <a:rPr lang="en-US" altLang="zh-CN"/>
              <a:t>0</a:t>
            </a:r>
            <a:r>
              <a:rPr lang="zh-CN" altLang="en-US"/>
              <a:t>的残差，</a:t>
            </a:r>
            <a:r>
              <a:rPr lang="en-US" altLang="zh-CN"/>
              <a:t>y</a:t>
            </a:r>
            <a:r>
              <a:rPr lang="zh-CN" altLang="en-US"/>
              <a:t>方向存在大量大于</a:t>
            </a:r>
            <a:r>
              <a:rPr lang="en-US" altLang="zh-CN"/>
              <a:t>0</a:t>
            </a:r>
            <a:r>
              <a:rPr lang="zh-CN" altLang="en-US"/>
              <a:t>的残差。套用</a:t>
            </a:r>
            <a:r>
              <a:rPr lang="en-US" altLang="zh-CN"/>
              <a:t>115</a:t>
            </a:r>
            <a:r>
              <a:rPr lang="zh-CN" altLang="en-US"/>
              <a:t>校准参数</a:t>
            </a:r>
            <a:r>
              <a:rPr lang="en-US" altLang="zh-CN"/>
              <a:t>/</a:t>
            </a:r>
            <a:r>
              <a:rPr lang="zh-CN" altLang="en-US"/>
              <a:t>设定更严格的</a:t>
            </a:r>
            <a:r>
              <a:rPr lang="en-US" altLang="zh-CN"/>
              <a:t>chi2cut</a:t>
            </a:r>
            <a:r>
              <a:rPr lang="zh-CN" altLang="en-US"/>
              <a:t>重新校准，并没有改变这种</a:t>
            </a:r>
            <a:r>
              <a:rPr lang="zh-CN" altLang="en-US"/>
              <a:t>情况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115</a:t>
            </a:r>
            <a:r>
              <a:rPr lang="zh-CN" altLang="en-US"/>
              <a:t>残差对照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xres1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5125720" cy="2759075"/>
          </a:xfrm>
          <a:prstGeom prst="rect">
            <a:avLst/>
          </a:prstGeom>
        </p:spPr>
      </p:pic>
      <p:pic>
        <p:nvPicPr>
          <p:cNvPr id="5" name="图片 4" descr="yres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7005" y="1490345"/>
            <a:ext cx="5060315" cy="2759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移动</a:t>
            </a:r>
            <a:r>
              <a:rPr lang="zh-CN" altLang="en-US"/>
              <a:t>校准</a:t>
            </a:r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1390015"/>
            <a:ext cx="5649595" cy="40309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6275" y="5591175"/>
            <a:ext cx="80962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校准时确认</a:t>
            </a:r>
            <a:r>
              <a:rPr lang="zh-CN" altLang="en-US"/>
              <a:t>横竖激光</a:t>
            </a:r>
            <a:r>
              <a:rPr lang="zh-CN" altLang="en-US"/>
              <a:t>交点位于芯片</a:t>
            </a:r>
            <a:r>
              <a:rPr lang="zh-CN" altLang="en-US"/>
              <a:t>正中间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最终辐照剂量</a:t>
            </a:r>
            <a:r>
              <a:rPr lang="zh-CN" altLang="en-US"/>
              <a:t>安排</a:t>
            </a:r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1"/>
                </p:custDataLst>
              </p:nvPr>
            </p:nvGraphicFramePr>
            <p:xfrm>
              <a:off x="608400" y="1490400"/>
              <a:ext cx="10968990" cy="1938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5047"/>
                    <a:gridCol w="1692216"/>
                    <a:gridCol w="1511372"/>
                    <a:gridCol w="1884464"/>
                    <a:gridCol w="1587945"/>
                    <a:gridCol w="1587946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zh-CN" altLang="en-US"/>
                            <a:t>积分</a:t>
                          </a:r>
                          <a:r>
                            <a:rPr lang="zh-CN" altLang="en-US"/>
                            <a:t>剂量（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𝑀𝑒𝑉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𝑆𝑖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𝑒𝑞</m:t>
                                  </m:r>
                                </m:sub>
                              </m:sSub>
                              <m:r>
                                <a:rPr lang="en-US" altLang="zh-CN" sz="1800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altLang="zh-CN" sz="1800" i="1"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altLang="en-US" sz="1800" b="0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a:t>）</a:t>
                          </a:r>
                          <a:endParaRPr lang="zh-CN" altLang="en-US" sz="1800" b="0">
                            <a:latin typeface="Cambria Math" panose="02040503050406030204" charset="0"/>
                            <a:cs typeface="Cambria Math" panose="0204050305040603020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7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.</m:t>
                                </m:r>
                                <m:r>
                                  <a:rPr lang="en-US" altLang="zh-CN" sz="1800" i="1">
                                    <a:latin typeface="Cambria Math" panose="02040503050406030204" charset="0"/>
                                    <a:cs typeface="Cambria Math" panose="02040503050406030204" charset="0"/>
                                  </a:rPr>
                                  <m:t>5</m:t>
                                </m:r>
                                <m:sSup>
                                  <m:sSupPr>
                                    <m:ctrlP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∗</m:t>
                                    </m:r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p>
                          <a:pPr>
                            <a:buNone/>
                          </a:pPr>
                          <a14:m>
                            <m:oMath xmlns:m="http://schemas.openxmlformats.org/officeDocument/2006/math"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𝛥</m:t>
                              </m:r>
                              <m:r>
                                <a:rPr lang="en-US" altLang="zh-CN" sz="1800" i="1">
                                  <a:latin typeface="Cambria Math" panose="02040503050406030204" charset="0"/>
                                  <a:ea typeface="MS Mincho" charset="0"/>
                                  <a:cs typeface="Cambria Math" panose="02040503050406030204" charset="0"/>
                                </a:rPr>
                                <m:t>𝑡</m:t>
                              </m:r>
                            </m:oMath>
                          </a14:m>
                          <a:r>
                            <a:rPr lang="en-US" altLang="zh-CN"/>
                            <a:t> </a:t>
                          </a:r>
                          <a:r>
                            <a:rPr lang="zh-CN" altLang="en-US"/>
                            <a:t>辐照时间</a:t>
                          </a:r>
                          <a:r>
                            <a:rPr lang="en-US" altLang="zh-CN" sz="1800">
                              <a:sym typeface="+mn-ea"/>
                            </a:rPr>
                            <a:t>(s)</a:t>
                          </a: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4502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45024</a:t>
                          </a:r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67536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67536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/>
              <p:cNvGraphicFramePr>
                <a:graphicFrameLocks noGrp="1"/>
              </p:cNvGraphicFramePr>
              <p:nvPr>
                <p:ph idx="1"/>
                <p:custDataLst>
                  <p:tags r:id="rId2"/>
                </p:custDataLst>
              </p:nvPr>
            </p:nvGraphicFramePr>
            <p:xfrm>
              <a:off x="608400" y="1490400"/>
              <a:ext cx="10968990" cy="1938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05047"/>
                    <a:gridCol w="1692216"/>
                    <a:gridCol w="1511372"/>
                    <a:gridCol w="1884464"/>
                    <a:gridCol w="1587945"/>
                    <a:gridCol w="1587946"/>
                  </a:tblGrid>
                  <a:tr h="372110">
                    <a:tc>
                      <a:txBody>
                        <a:bodyPr/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1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2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3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4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5</a:t>
                          </a:r>
                          <a:r>
                            <a:rPr lang="zh-CN" altLang="en-US"/>
                            <a:t>（测试</a:t>
                          </a:r>
                          <a:r>
                            <a:rPr lang="zh-CN" altLang="en-US"/>
                            <a:t>板）</a:t>
                          </a:r>
                          <a:endParaRPr lang="zh-CN" altLang="en-US"/>
                        </a:p>
                      </a:txBody>
                      <a:tcPr/>
                    </a:tc>
                  </a:tr>
                  <a:tr h="92583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</a:blipFill>
                      </a:tcPr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>
                              <a:sym typeface="+mn-ea"/>
                            </a:rPr>
                            <a:t>4502</a:t>
                          </a:r>
                          <a:endParaRPr lang="en-US" altLang="zh-CN" sz="1800">
                            <a:sym typeface="+mn-ea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45024</a:t>
                          </a:r>
                          <a:endParaRPr lang="en-US" altLang="zh-CN" sz="1800"/>
                        </a:p>
                        <a:p>
                          <a:pPr>
                            <a:buNone/>
                          </a:pP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/>
                            <a:t>67536</a:t>
                          </a:r>
                          <a:endParaRPr lang="en-US" altLang="zh-CN"/>
                        </a:p>
                      </a:txBody>
                      <a:tcPr/>
                    </a:tc>
                    <a:tc>
                      <a:txBody>
                        <a:bodyPr/>
                        <a:p>
                          <a:pPr>
                            <a:buNone/>
                          </a:pPr>
                          <a:r>
                            <a:rPr lang="en-US" altLang="zh-CN" sz="1800"/>
                            <a:t>67536</a:t>
                          </a:r>
                          <a:endParaRPr lang="zh-CN" altLang="en-US" sz="1800"/>
                        </a:p>
                        <a:p>
                          <a:pPr>
                            <a:buNone/>
                          </a:pPr>
                          <a:endParaRPr lang="zh-CN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08330" y="3932555"/>
                <a:ext cx="8401685" cy="2743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以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7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.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charset="0"/>
                      </a:rPr>
                      <m:t>16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×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8</m:t>
                        </m:r>
                      </m:sup>
                    </m:sSup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𝑝𝑝𝑠</m:t>
                    </m:r>
                  </m:oMath>
                </a14:m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的预期束流流率，和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1.551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等效中子系数，计算的辐照时间。使用</a:t>
                </a:r>
                <a:r>
                  <a:rPr lang="en-US" altLang="zh-CN">
                    <a:solidFill>
                      <a:srgbClr val="FF0000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70MeV, 5*5cm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束斑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𝛥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𝑡</m:t>
                    </m:r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𝑁𝑖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ea typeface="MS Mincho" charset="0"/>
                            <a:cs typeface="Cambria Math" panose="02040503050406030204" charset="0"/>
                          </a:rPr>
                          <m:t>𝑛</m:t>
                        </m:r>
                      </m:den>
                    </m:f>
                    <m:r>
                      <a:rPr lang="en-US" altLang="zh-CN" i="1">
                        <a:latin typeface="Cambria Math" panose="02040503050406030204" charset="0"/>
                        <a:ea typeface="MS Mincho" charset="0"/>
                        <a:cs typeface="Cambria Math" panose="0204050305040603020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𝜙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𝑆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)∙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𝐸</m:t>
                        </m:r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CN" i="1">
                    <a:latin typeface="Cambria Math" panose="02040503050406030204" charset="0"/>
                    <a:ea typeface="MS Mincho" charset="0"/>
                    <a:cs typeface="Cambria Math" panose="02040503050406030204" charset="0"/>
                    <a:sym typeface="+mn-ea"/>
                  </a:rPr>
                  <a:t>(s)</a:t>
                </a:r>
                <a:endParaRPr lang="en-US" altLang="zh-CN" i="1">
                  <a:latin typeface="Cambria Math" panose="02040503050406030204" charset="0"/>
                  <a:ea typeface="MS Mincho" charset="0"/>
                  <a:cs typeface="Cambria Math" panose="02040503050406030204" charset="0"/>
                  <a:sym typeface="+mn-ea"/>
                </a:endParaRPr>
              </a:p>
              <a:p>
                <a:endParaRPr lang="en-US" altLang="zh-CN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ambria Math" panose="02040503050406030204" charset="0"/>
                  <a:ea typeface="MS Mincho" charset="0"/>
                  <a:cs typeface="Cambria Math" panose="02040503050406030204" charset="0"/>
                </a:endParaRPr>
              </a:p>
              <a:p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该流率是按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CT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值为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10uA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时的实验数据为参考的，本次实验平均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CT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值在</a:t>
                </a:r>
                <a:r>
                  <a:rPr lang="en-US" altLang="zh-CN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13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左右，实际照射剂量可能略大于预期。该测量值为仅照射活化片时测得的</a:t>
                </a:r>
                <a:r>
                  <a:rPr lang="zh-CN" altLang="en-US">
                    <a:solidFill>
                      <a:schemeClr val="tx1"/>
                    </a:solidFill>
                    <a:latin typeface="Cambria Math" panose="02040503050406030204" charset="0"/>
                    <a:cs typeface="Cambria Math" panose="02040503050406030204" charset="0"/>
                  </a:rPr>
                  <a:t>结果</a:t>
                </a:r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zh-CN" altLang="en-US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endParaRPr lang="en-US" altLang="zh-CN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330" y="3932555"/>
                <a:ext cx="8401685" cy="27438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束流工作</a:t>
            </a:r>
            <a:r>
              <a:rPr lang="zh-CN" altLang="en-US"/>
              <a:t>状态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cepc-pixel芯片抗辐照测试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8330" y="1490345"/>
            <a:ext cx="7639050" cy="37922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30885" y="5254625"/>
            <a:ext cx="78047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CT</a:t>
            </a:r>
            <a:r>
              <a:rPr lang="zh-CN" altLang="en-US"/>
              <a:t>值基本工作在</a:t>
            </a:r>
            <a:r>
              <a:rPr lang="en-US" altLang="zh-CN"/>
              <a:t>13</a:t>
            </a:r>
            <a:r>
              <a:rPr lang="zh-CN" altLang="en-US"/>
              <a:t>，除了</a:t>
            </a:r>
            <a:r>
              <a:rPr lang="en-US" altLang="zh-CN"/>
              <a:t>23</a:t>
            </a:r>
            <a:r>
              <a:rPr lang="zh-CN" altLang="en-US"/>
              <a:t>号下午停束</a:t>
            </a:r>
            <a:r>
              <a:rPr lang="en-US" altLang="zh-CN"/>
              <a:t>3</a:t>
            </a:r>
            <a:r>
              <a:rPr lang="zh-CN" altLang="en-US"/>
              <a:t>小时外，其他时间基本没有超过十分钟的停束流。停束三小时的芯片已补</a:t>
            </a:r>
            <a:r>
              <a:rPr lang="zh-CN" altLang="en-US"/>
              <a:t>时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辐照后样品残余</a:t>
            </a:r>
            <a:r>
              <a:rPr lang="zh-CN" altLang="en-US"/>
              <a:t>辐照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Font typeface="Wingdings" panose="05000000000000000000" charset="0"/>
              <a:buNone/>
            </a:pPr>
            <a:r>
              <a:rPr lang="zh-CN" altLang="en-US"/>
              <a:t>测试板：</a:t>
            </a:r>
            <a:r>
              <a:rPr lang="en-US" altLang="zh-CN"/>
              <a:t>1.91kcps</a:t>
            </a:r>
            <a:r>
              <a:rPr lang="zh-CN" altLang="en-US"/>
              <a:t>（</a:t>
            </a:r>
            <a:r>
              <a:rPr lang="en-US" altLang="zh-CN"/>
              <a:t>βγ</a:t>
            </a:r>
            <a:r>
              <a:rPr lang="zh-CN" altLang="en-US"/>
              <a:t>）</a:t>
            </a:r>
            <a:r>
              <a:rPr lang="en-US" altLang="zh-CN"/>
              <a:t>		 	  </a:t>
            </a:r>
            <a:r>
              <a:rPr lang="zh-CN" altLang="en-US"/>
              <a:t>第三块裸片：</a:t>
            </a:r>
            <a:r>
              <a:rPr lang="en-US" altLang="zh-CN"/>
              <a:t>179.5cps					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3650" y="2084070"/>
            <a:ext cx="4892040" cy="299910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70" y="2084070"/>
            <a:ext cx="4924425" cy="29819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21690" y="5391150"/>
            <a:ext cx="77679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安全标准为</a:t>
            </a:r>
            <a:r>
              <a:rPr lang="en-US" altLang="zh-CN"/>
              <a:t>115</a:t>
            </a:r>
            <a:r>
              <a:rPr lang="zh-CN" altLang="en-US"/>
              <a:t>，四个裸片将等待几周后送回进行接下来的</a:t>
            </a:r>
            <a:r>
              <a:rPr lang="zh-CN" altLang="en-US"/>
              <a:t>测试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辐照剂量</a:t>
            </a:r>
            <a:r>
              <a:rPr lang="zh-CN" altLang="en-US"/>
              <a:t>检验</a:t>
            </a:r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p>
                <a:r>
                  <a:rPr lang="en-US" altLang="zh-CN"/>
                  <a:t>3</a:t>
                </a:r>
                <a:r>
                  <a:rPr lang="zh-CN" altLang="en-US"/>
                  <a:t>，</a:t>
                </a:r>
                <a:r>
                  <a:rPr lang="en-US" altLang="zh-CN"/>
                  <a:t>4</a:t>
                </a:r>
                <a:r>
                  <a:rPr lang="zh-CN" altLang="en-US"/>
                  <a:t>，</a:t>
                </a:r>
                <a:r>
                  <a:rPr lang="en-US" altLang="zh-CN"/>
                  <a:t>5</a:t>
                </a:r>
                <a:r>
                  <a:rPr lang="zh-CN" altLang="en-US"/>
                  <a:t>号芯片安放了铜箔片，通过计量一定时间内的特定光谱计数，即可推算接受到的剂</a:t>
                </a:r>
                <a:r>
                  <a:rPr lang="zh-CN" altLang="en-US"/>
                  <a:t>量</a:t>
                </a:r>
                <a:endParaRPr lang="zh-CN" altLang="en-US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fPr>
                      <m:num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𝑵</m:t>
                        </m:r>
                        <m:d>
                          <m:dPr>
                            <m:ctrlPr>
                              <a:rPr lang="en-US" altLang="zh-CN" b="1" i="1" smtClean="0">
                                <a:latin typeface="Cambria Math" panose="02040503050406030204" charset="0"/>
                              </a:rPr>
                            </m:ctrlPr>
                          </m:dPr>
                          <m:e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𝒕</m:t>
                            </m:r>
                          </m:e>
                        </m:d>
                      </m:num>
                      <m:den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𝛜</m:t>
                        </m:r>
                      </m:den>
                    </m:f>
                    <m:r>
                      <a:rPr lang="en-US" altLang="zh-CN" b="1" i="1" smtClean="0">
                        <a:latin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𝐱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𝐂𝐮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𝐩𝐫𝐨𝐭𝐨𝐧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𝐒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𝐈𝐑𝐑</m:t>
                        </m:r>
                      </m:sub>
                    </m:sSub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d>
                      <m:d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𝟏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b="1" i="1" smtClean="0">
                                <a:latin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zh-CN" b="1" i="0" smtClean="0">
                                <a:latin typeface="Cambria Math" panose="02040503050406030204" charset="0"/>
                              </a:rPr>
                              <m:t>−</m:t>
                            </m:r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𝝀</m:t>
                            </m:r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altLang="zh-CN" b="1" i="1" smtClean="0">
                                    <a:latin typeface="Cambria Math" panose="02040503050406030204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 smtClean="0">
                                    <a:latin typeface="Cambria Math" panose="02040503050406030204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zh-CN" b="1" i="1" smtClean="0">
                                    <a:latin typeface="Cambria Math" panose="02040503050406030204" charset="0"/>
                                  </a:rPr>
                                  <m:t>𝑰𝑹𝑹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b="1" i="0" smtClean="0">
                        <a:latin typeface="Cambria Math" panose="02040503050406030204" charset="0"/>
                      </a:rPr>
                      <m:t>∗</m:t>
                    </m:r>
                    <m:sSup>
                      <m:sSup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𝒆</m:t>
                        </m:r>
                      </m:e>
                      <m:sup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−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𝝀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altLang="zh-CN" b="1" i="1" smtClean="0">
                                <a:latin typeface="Cambria Math" panose="02040503050406030204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zh-CN" b="1" i="1" smtClean="0">
                                <a:latin typeface="Cambria Math" panose="02040503050406030204" charset="0"/>
                              </a:rPr>
                              <m:t>𝑾𝑨𝑰𝑻</m:t>
                            </m:r>
                          </m:sub>
                        </m:sSub>
                      </m:sup>
                    </m:sSup>
                  </m:oMath>
                </a14:m>
                <a:endParaRPr lang="en-US" altLang="zh-CN" b="1" dirty="0"/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𝑰𝑹𝑹</m:t>
                        </m:r>
                      </m:sub>
                    </m:sSub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sym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  <m:sub>
                        <m:r>
                          <a:rPr lang="en-US" altLang="zh-CN" b="1" i="1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𝑾𝑨𝑰𝑻</m:t>
                        </m:r>
                      </m:sub>
                    </m:sSub>
                  </m:oMath>
                </a14:m>
                <a:r>
                  <a:rPr lang="en-US" altLang="zh-CN">
                    <a:sym typeface="+mn-ea"/>
                  </a:rPr>
                  <a:t>:</a:t>
                </a:r>
                <a:r>
                  <a:rPr lang="zh-CN" altLang="en-US">
                    <a:sym typeface="+mn-ea"/>
                  </a:rPr>
                  <a:t>辐照时间，辐照结束与测量时间间隔</a:t>
                </a:r>
                <a:r>
                  <a:rPr lang="en-US" altLang="zh-CN">
                    <a:sym typeface="+mn-ea"/>
                  </a:rPr>
                  <a:t> </a:t>
                </a:r>
                <a:endParaRPr lang="en-US" altLang="zh-CN">
                  <a:sym typeface="+mn-ea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𝑵</m:t>
                    </m:r>
                    <m:d>
                      <m:d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charset="0"/>
                          </a:rPr>
                          <m:t>𝒕</m:t>
                        </m:r>
                      </m:e>
                    </m:d>
                    <m:r>
                      <a:rPr lang="en-US" altLang="zh-CN" b="1" i="1" smtClean="0">
                        <a:solidFill>
                          <a:srgbClr val="C00000"/>
                        </a:solidFill>
                        <a:latin typeface="Cambria Math" panose="02040503050406030204" charset="0"/>
                      </a:rPr>
                      <m:t>:</m:t>
                    </m:r>
                  </m:oMath>
                </a14:m>
                <a:r>
                  <a:rPr lang="zh-CN" altLang="en-US" smtClean="0">
                    <a:solidFill>
                      <a:schemeClr val="tx1"/>
                    </a:solidFill>
                    <a:latin typeface="Cambria Math" panose="02040503050406030204" charset="0"/>
                    <a:sym typeface="+mn-ea"/>
                  </a:rPr>
                  <a:t>计数率</a:t>
                </a:r>
                <a:endParaRPr lang="zh-CN" altLang="en-US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1" i="0" smtClean="0">
                        <a:latin typeface="Cambria Math" panose="02040503050406030204" charset="0"/>
                      </a:rPr>
                      <m:t>𝛜</m:t>
                    </m:r>
                  </m:oMath>
                </a14:m>
                <a:r>
                  <a:rPr lang="en-US" altLang="zh-CN"/>
                  <a:t>:</a:t>
                </a:r>
                <a:r>
                  <a:rPr lang="zh-CN" altLang="en-US"/>
                  <a:t>计量</a:t>
                </a:r>
                <a:r>
                  <a:rPr lang="zh-CN" altLang="en-US"/>
                  <a:t>效率</a:t>
                </a:r>
                <a:endParaRPr lang="zh-CN" altLang="en-US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𝑵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𝐱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,</m:t>
                        </m:r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𝐂𝐮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：铜箔</a:t>
                </a:r>
                <a:r>
                  <a:rPr lang="zh-CN" altLang="en-US" smtClean="0">
                    <a:latin typeface="Cambria Math" panose="02040503050406030204" charset="0"/>
                  </a:rPr>
                  <a:t>面密度</a:t>
                </a:r>
                <a:endParaRPr lang="zh-CN" altLang="en-US" smtClean="0">
                  <a:latin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𝑪</m:t>
                        </m:r>
                        <m:r>
                          <a:rPr lang="en-US" altLang="zh-CN" b="1" i="1" smtClean="0">
                            <a:latin typeface="Cambria Math" panose="02040503050406030204" charset="0"/>
                            <a:cs typeface="Cambria Math" panose="02040503050406030204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  <a:cs typeface="Cambria Math" panose="02040503050406030204" charset="0"/>
                  </a:rPr>
                  <a:t>：</a:t>
                </a:r>
                <a:r>
                  <a:rPr lang="zh-CN" altLang="en-US" smtClean="0">
                    <a:latin typeface="Cambria Math" panose="02040503050406030204" charset="0"/>
                    <a:cs typeface="Cambria Math" panose="02040503050406030204" charset="0"/>
                  </a:rPr>
                  <a:t>散射截面</a:t>
                </a:r>
                <a:endParaRPr lang="zh-CN" altLang="en-US" smtClean="0"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charset="0"/>
                          </a:rPr>
                          <m:t>𝝓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𝐩𝐫𝐨𝐭𝐨𝐧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：待求的质子源</a:t>
                </a:r>
                <a:r>
                  <a:rPr lang="zh-CN" altLang="en-US" smtClean="0">
                    <a:latin typeface="Cambria Math" panose="02040503050406030204" charset="0"/>
                  </a:rPr>
                  <a:t>流率</a:t>
                </a:r>
                <a:endParaRPr lang="zh-CN" altLang="en-US" smtClean="0">
                  <a:latin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𝐒</m:t>
                        </m:r>
                      </m:e>
                      <m:sub>
                        <m:r>
                          <a:rPr lang="en-US" altLang="zh-CN" b="1" i="0" smtClean="0">
                            <a:latin typeface="Cambria Math" panose="02040503050406030204" charset="0"/>
                          </a:rPr>
                          <m:t>𝐈𝐑𝐑</m:t>
                        </m:r>
                      </m:sub>
                    </m:sSub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</a:t>
                </a:r>
                <a:r>
                  <a:rPr lang="zh-CN" altLang="en-US" smtClean="0">
                    <a:latin typeface="Cambria Math" panose="02040503050406030204" charset="0"/>
                  </a:rPr>
                  <a:t>样品面积</a:t>
                </a:r>
                <a:endParaRPr lang="zh-CN" altLang="en-US" smtClean="0">
                  <a:latin typeface="Cambria Math" panose="0204050305040603020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charset="0"/>
                      </a:rPr>
                      <m:t>𝝀</m:t>
                    </m:r>
                  </m:oMath>
                </a14:m>
                <a:r>
                  <a:rPr lang="zh-CN" altLang="en-US" smtClean="0">
                    <a:latin typeface="Cambria Math" panose="02040503050406030204" charset="0"/>
                  </a:rPr>
                  <a:t>：衰变常数</a:t>
                </a:r>
                <a:r>
                  <a:rPr lang="en-US" altLang="zh-CN" smtClean="0">
                    <a:latin typeface="Cambria Math" panose="02040503050406030204" charset="0"/>
                  </a:rPr>
                  <a:t>  </a:t>
                </a:r>
                <a:endParaRPr lang="en-US" altLang="zh-CN" smtClean="0">
                  <a:latin typeface="Cambria Math" panose="02040503050406030204" charset="0"/>
                </a:endParaRPr>
              </a:p>
            </p:txBody>
          </p:sp>
        </mc:Choice>
        <mc:Fallback>
          <p:sp>
            <p:nvSpPr>
              <p:cNvPr id="3" name="内容占位符 2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1"/>
                <a:stretch>
                  <a:fillRect l="-1" t="-1" r="3" b="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芯片实际照射</a:t>
            </a:r>
            <a:r>
              <a:rPr lang="zh-CN" altLang="en-US"/>
              <a:t>时间</a:t>
            </a:r>
            <a:endParaRPr lang="zh-CN" altLang="en-US"/>
          </a:p>
        </p:txBody>
      </p:sp>
      <p:graphicFrame>
        <p:nvGraphicFramePr>
          <p:cNvPr id="4" name="内容占位符 3"/>
          <p:cNvGraphicFramePr/>
          <p:nvPr>
            <p:ph idx="1"/>
            <p:custDataLst>
              <p:tags r:id="rId1"/>
            </p:custDataLst>
          </p:nvPr>
        </p:nvGraphicFramePr>
        <p:xfrm>
          <a:off x="608400" y="1490400"/>
          <a:ext cx="1096962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3925"/>
                <a:gridCol w="2193925"/>
                <a:gridCol w="2193925"/>
                <a:gridCol w="2193925"/>
                <a:gridCol w="2193925"/>
              </a:tblGrid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样品编号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预期辐照时间/秒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实际开始辐照日期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实际结束日期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备注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450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9:09:30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9:16:00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4502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9:16:37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10:31:39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45024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10:32:27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23:03:51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4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67536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2023/5/23 23:04:39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2023/5/24 20:59:15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停束</a:t>
                      </a:r>
                      <a:r>
                        <a:rPr lang="en-US" altLang="zh-CN"/>
                        <a:t>3h9min</a:t>
                      </a:r>
                      <a:r>
                        <a:rPr lang="zh-CN" altLang="en-US"/>
                        <a:t>已补</a:t>
                      </a:r>
                      <a:r>
                        <a:rPr lang="zh-CN" altLang="en-US"/>
                        <a:t>时</a:t>
                      </a:r>
                      <a:endParaRPr lang="zh-CN" alt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67536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2023/5/24 21:00:48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2023/5/25 15:46:26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根据实验测量值推算其他芯片</a:t>
            </a:r>
            <a:r>
              <a:rPr lang="zh-CN" altLang="en-US"/>
              <a:t>剂量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由于</a:t>
            </a:r>
            <a:r>
              <a:rPr lang="en-US" altLang="zh-CN"/>
              <a:t>1</a:t>
            </a:r>
            <a:r>
              <a:rPr lang="zh-CN" altLang="en-US"/>
              <a:t>，</a:t>
            </a:r>
            <a:r>
              <a:rPr lang="en-US" altLang="zh-CN"/>
              <a:t>2</a:t>
            </a:r>
            <a:r>
              <a:rPr lang="zh-CN" altLang="en-US"/>
              <a:t>号芯片没有粘贴活化片，需要通过其他芯片测量值，结合记录的</a:t>
            </a:r>
            <a:r>
              <a:rPr lang="en-US" altLang="zh-CN"/>
              <a:t>CT</a:t>
            </a:r>
            <a:r>
              <a:rPr lang="zh-CN" altLang="en-US"/>
              <a:t>值推算</a:t>
            </a:r>
            <a:r>
              <a:rPr lang="zh-CN" altLang="en-US"/>
              <a:t>剂量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（默认</a:t>
            </a:r>
            <a:r>
              <a:rPr lang="en-US" altLang="zh-CN"/>
              <a:t>CT</a:t>
            </a:r>
            <a:r>
              <a:rPr lang="zh-CN" altLang="en-US"/>
              <a:t>值</a:t>
            </a:r>
            <a:r>
              <a:rPr lang="zh-CN" altLang="en-US"/>
              <a:t>积分和接受的剂量成</a:t>
            </a:r>
            <a:r>
              <a:rPr lang="zh-CN" altLang="en-US"/>
              <a:t>正比）</a:t>
            </a:r>
            <a:endParaRPr lang="zh-CN" altLang="en-US"/>
          </a:p>
          <a:p>
            <a:r>
              <a:rPr lang="zh-CN" altLang="en-US"/>
              <a:t>检验该方法可信度，用有测量值的</a:t>
            </a:r>
            <a:r>
              <a:rPr lang="en-US" altLang="zh-CN"/>
              <a:t>3</a:t>
            </a:r>
            <a:r>
              <a:rPr lang="zh-CN" altLang="en-US"/>
              <a:t>，</a:t>
            </a:r>
            <a:r>
              <a:rPr lang="en-US" altLang="zh-CN"/>
              <a:t>4</a:t>
            </a:r>
            <a:r>
              <a:rPr lang="zh-CN" altLang="en-US"/>
              <a:t>，</a:t>
            </a:r>
            <a:r>
              <a:rPr lang="en-US" altLang="zh-CN"/>
              <a:t>5</a:t>
            </a:r>
            <a:r>
              <a:rPr lang="zh-CN" altLang="en-US"/>
              <a:t>号芯片推算彼此剂量，并和测量值</a:t>
            </a:r>
            <a:r>
              <a:rPr lang="zh-CN" altLang="en-US"/>
              <a:t>对比</a:t>
            </a:r>
            <a:endParaRPr lang="zh-CN" altLang="en-US"/>
          </a:p>
          <a:p>
            <a:endParaRPr lang="zh-CN" altLang="en-US"/>
          </a:p>
        </p:txBody>
      </p:sp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672465" y="3295650"/>
          <a:ext cx="8531860" cy="1882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965"/>
                <a:gridCol w="2132965"/>
                <a:gridCol w="2132965"/>
                <a:gridCol w="2132965"/>
              </a:tblGrid>
              <a:tr h="480695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/>
                        <a:t>目标芯片</a:t>
                      </a:r>
                      <a:r>
                        <a:rPr lang="en-US" altLang="zh-CN"/>
                        <a:t>\</a:t>
                      </a:r>
                      <a:r>
                        <a:rPr lang="zh-CN" altLang="en-US"/>
                        <a:t>参考</a:t>
                      </a:r>
                      <a:r>
                        <a:rPr lang="zh-CN" altLang="en-US"/>
                        <a:t>芯片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3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9.32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9.59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4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14.33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14.26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14.75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  <a:tr h="3810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5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14.27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000000"/>
                          </a:solidFill>
                          <a:latin typeface="等线" panose="02010600030101010101" charset="-122"/>
                        </a:rPr>
                        <a:t>14.20</a:t>
                      </a:r>
                      <a:endParaRPr lang="en-US" altLang="en-US" sz="1100" b="0">
                        <a:solidFill>
                          <a:srgbClr val="00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100" b="0">
                          <a:solidFill>
                            <a:srgbClr val="FF0000"/>
                          </a:solidFill>
                          <a:latin typeface="等线" panose="02010600030101010101" charset="-122"/>
                        </a:rPr>
                        <a:t>14.69</a:t>
                      </a:r>
                      <a:endParaRPr lang="en-US" altLang="en-US" sz="1100" b="0">
                        <a:solidFill>
                          <a:srgbClr val="FF0000"/>
                        </a:solidFill>
                        <a:latin typeface="等线" panose="02010600030101010101" charset="-122"/>
                      </a:endParaRPr>
                    </a:p>
                  </a:txBody>
                  <a:tcPr marL="12700" marR="12700" marT="12700" vert="horz" anchor="b" anchorCtr="0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08330" y="5180965"/>
            <a:ext cx="8970645" cy="1841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红色为测量值，黑色为根据测量值和</a:t>
            </a:r>
            <a:r>
              <a:rPr lang="en-US" altLang="zh-CN"/>
              <a:t>CT</a:t>
            </a:r>
            <a:r>
              <a:rPr lang="zh-CN" altLang="en-US"/>
              <a:t>值积分推测的剂量</a:t>
            </a:r>
            <a:r>
              <a:rPr lang="en-US" altLang="zh-CN"/>
              <a:t>,</a:t>
            </a:r>
            <a:r>
              <a:rPr lang="zh-CN" altLang="en-US"/>
              <a:t>单位为</a:t>
            </a:r>
            <a:r>
              <a:rPr lang="en-US" b="1">
                <a:latin typeface="等线" panose="02010600030101010101" charset="-122"/>
                <a:sym typeface="+mn-ea"/>
              </a:rPr>
              <a:t>E+13 </a:t>
            </a:r>
            <a:r>
              <a:rPr lang="en-US" altLang="zh-CN"/>
              <a:t>1MeV neq/cm^2</a:t>
            </a:r>
            <a:endParaRPr lang="en-US" altLang="zh-CN"/>
          </a:p>
          <a:p>
            <a:endParaRPr lang="en-US" altLang="zh-CN" b="1"/>
          </a:p>
          <a:p>
            <a:r>
              <a:rPr lang="en-US" altLang="zh-CN" b="1"/>
              <a:t> </a:t>
            </a:r>
            <a:endParaRPr lang="en-US" altLang="en-US" b="0">
              <a:latin typeface="等线" panose="02010600030101010101" charset="-122"/>
            </a:endParaRPr>
          </a:p>
          <a:p>
            <a:endParaRPr lang="en-US" altLang="en-US" b="0">
              <a:latin typeface="等线" panose="0201060003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COMMONDATA" val="eyJoZGlkIjoiMDYwZTJjNzUyYmI4MDVlNmU3YzBjOWNiNmZiNzQ4ZjIifQ=="/>
  <p:tag name="KSO_WPP_MARK_KEY" val="4f572a17-1246-4826-a3b9-25c8665b5bda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UNIT_TABLE_BEAUTIFY" val="smartTable{bb71435e-c9ce-4214-aeda-decfc0869a22}"/>
  <p:tag name="TABLE_ENDDRAG_ORIGIN_RECT" val="882*134"/>
  <p:tag name="TABLE_ENDDRAG_RECT" val="28*117*882*134"/>
  <p:tag name="KSO_WM_BEAUTIFY_FLAG" val=""/>
</p:tagLst>
</file>

<file path=ppt/tags/tag69.xml><?xml version="1.0" encoding="utf-8"?>
<p:tagLst xmlns:p="http://schemas.openxmlformats.org/presentationml/2006/main">
  <p:tag name="KSO_WM_UNIT_TABLE_BEAUTIFY" val="smartTable{bb71435e-c9ce-4214-aeda-decfc0869a22}"/>
  <p:tag name="TABLE_ENDDRAG_ORIGIN_RECT" val="882*134"/>
  <p:tag name="TABLE_ENDDRAG_RECT" val="28*117*882*134"/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UNIT_TABLE_BEAUTIFY" val="smartTable{e4b8cee5-a099-4ca9-9740-537b72ddea88}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UNIT_TABLE_BEAUTIFY" val="smartTable{365cbb07-0268-481d-b67d-d08f899ae465}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UNIT_TABLE_BEAUTIFY" val="smartTable{8d4a5b70-2185-46b0-8ac1-b27aa9aa9cb9}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TABLE_BEAUTIFY" val="smartTable{931cae93-ee39-4b85-8020-855f1fb783ba}"/>
</p:tagLst>
</file>

<file path=ppt/tags/tag81.xml><?xml version="1.0" encoding="utf-8"?>
<p:tagLst xmlns:p="http://schemas.openxmlformats.org/presentationml/2006/main">
  <p:tag name="KSO_WM_UNIT_TABLE_BEAUTIFY" val="smartTable{931cae93-ee39-4b85-8020-855f1fb783ba}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TABLE_ENDDRAG_ORIGIN_RECT" val="890*90"/>
  <p:tag name="TABLE_ENDDRAG_RECT" val="47*103*890*90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7.xml><?xml version="1.0" encoding="utf-8"?>
<p:tagLst xmlns:p="http://schemas.openxmlformats.org/presentationml/2006/main">
  <p:tag name="TABLE_ENDDRAG_ORIGIN_RECT" val="495*251"/>
  <p:tag name="TABLE_ENDDRAG_RECT" val="47*128*495*251"/>
</p:tagLst>
</file>

<file path=ppt/tags/tag88.xml><?xml version="1.0" encoding="utf-8"?>
<p:tagLst xmlns:p="http://schemas.openxmlformats.org/presentationml/2006/main">
  <p:tag name="TABLE_ENDDRAG_ORIGIN_RECT" val="495*251"/>
  <p:tag name="TABLE_ENDDRAG_RECT" val="47*128*495*251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3309</Words>
  <Application>WPS 演示</Application>
  <PresentationFormat>宽屏</PresentationFormat>
  <Paragraphs>546</Paragraphs>
  <Slides>29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1" baseType="lpstr">
      <vt:lpstr>Arial</vt:lpstr>
      <vt:lpstr>宋体</vt:lpstr>
      <vt:lpstr>Wingdings</vt:lpstr>
      <vt:lpstr>Wingdings</vt:lpstr>
      <vt:lpstr>Cambria Math</vt:lpstr>
      <vt:lpstr>MS Mincho</vt:lpstr>
      <vt:lpstr>Segoe Print</vt:lpstr>
      <vt:lpstr>等线</vt:lpstr>
      <vt:lpstr>微软雅黑</vt:lpstr>
      <vt:lpstr>Arial Unicode MS</vt:lpstr>
      <vt:lpstr>Calibri</vt:lpstr>
      <vt:lpstr>Office 主题​​</vt:lpstr>
      <vt:lpstr>抗辐照测试</vt:lpstr>
      <vt:lpstr>样品安装</vt:lpstr>
      <vt:lpstr>移动校准</vt:lpstr>
      <vt:lpstr>最终辐照剂量安排</vt:lpstr>
      <vt:lpstr>束流工作状态</vt:lpstr>
      <vt:lpstr>辐照后样品残余辐照</vt:lpstr>
      <vt:lpstr>辐照剂量检验</vt:lpstr>
      <vt:lpstr>芯片实际照射时间</vt:lpstr>
      <vt:lpstr>根据实验测量值推算其他芯片剂量</vt:lpstr>
      <vt:lpstr>将该方法应用到剩余两个芯片上</vt:lpstr>
      <vt:lpstr>实际接受剂量对比</vt:lpstr>
      <vt:lpstr>后续计划</vt:lpstr>
      <vt:lpstr>2023-11 Testbeam 结果</vt:lpstr>
      <vt:lpstr>RunID 照射时间 DUT 对照表</vt:lpstr>
      <vt:lpstr>选取几个重点Run分析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Valar</cp:lastModifiedBy>
  <cp:revision>371</cp:revision>
  <dcterms:created xsi:type="dcterms:W3CDTF">2019-06-19T02:08:00Z</dcterms:created>
  <dcterms:modified xsi:type="dcterms:W3CDTF">2023-12-07T04:17:38Z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483AFDD3C54746B2B29BB0CAD3E39BD5_11</vt:lpwstr>
  </property>
</Properties>
</file>