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image32.jpg" ContentType="image/jpeg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1166" r:id="rId2"/>
    <p:sldId id="1334" r:id="rId3"/>
    <p:sldId id="489" r:id="rId4"/>
    <p:sldId id="1213" r:id="rId5"/>
    <p:sldId id="1332" r:id="rId6"/>
    <p:sldId id="1219" r:id="rId7"/>
    <p:sldId id="1333" r:id="rId8"/>
    <p:sldId id="1246" r:id="rId9"/>
    <p:sldId id="1257" r:id="rId10"/>
    <p:sldId id="1335" r:id="rId11"/>
    <p:sldId id="1336" r:id="rId12"/>
    <p:sldId id="1337" r:id="rId13"/>
    <p:sldId id="1338" r:id="rId14"/>
    <p:sldId id="1255" r:id="rId15"/>
    <p:sldId id="1339" r:id="rId16"/>
    <p:sldId id="1340" r:id="rId17"/>
    <p:sldId id="1341" r:id="rId18"/>
    <p:sldId id="1343" r:id="rId19"/>
    <p:sldId id="1342" r:id="rId20"/>
    <p:sldId id="1229" r:id="rId21"/>
    <p:sldId id="1243" r:id="rId22"/>
    <p:sldId id="122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huaqiao ZHANG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0" autoAdjust="0"/>
    <p:restoredTop sz="94635" autoAdjust="0"/>
  </p:normalViewPr>
  <p:slideViewPr>
    <p:cSldViewPr snapToGrid="0" snapToObjects="1">
      <p:cViewPr varScale="1">
        <p:scale>
          <a:sx n="115" d="100"/>
          <a:sy n="115" d="100"/>
        </p:scale>
        <p:origin x="19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60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EA0A9-D31D-DD41-87C5-686D8527E673}" type="datetimeFigureOut">
              <a:rPr lang="en-US" smtClean="0"/>
              <a:t>12/27/23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427F4-95AF-9048-8CF2-EA16D9D8A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51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227A8-22B9-034D-AA1B-B6AEE2569E58}" type="datetimeFigureOut">
              <a:rPr lang="en-US" smtClean="0"/>
              <a:t>12/27/23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22114-1F29-8542-B558-DE108DD02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17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3E46F-A7E3-E346-AB4D-CB98B0B213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7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2114-1F29-8542-B558-DE108DD02D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5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/>
          </p:cNvSpPr>
          <p:nvPr userDrawn="1"/>
        </p:nvSpPr>
        <p:spPr bwMode="auto">
          <a:xfrm>
            <a:off x="32989" y="6387353"/>
            <a:ext cx="9144000" cy="470647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7"/>
          <p:cNvSpPr>
            <a:spLocks/>
          </p:cNvSpPr>
          <p:nvPr userDrawn="1"/>
        </p:nvSpPr>
        <p:spPr bwMode="auto">
          <a:xfrm>
            <a:off x="0" y="1"/>
            <a:ext cx="9144000" cy="1270467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680364" y="6445973"/>
            <a:ext cx="2362489" cy="30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F3F3FF"/>
                    </a:gs>
                    <a:gs pos="100000">
                      <a:srgbClr val="CDCD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7" tIns="45693" rIns="91387" bIns="45693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221615" algn="r"/>
              </a:tabLst>
              <a:defRPr/>
            </a:pPr>
            <a:r>
              <a:rPr lang="en-US" altLang="zh-CN" dirty="0">
                <a:solidFill>
                  <a:srgbClr val="3333CC"/>
                </a:solidFill>
                <a:latin typeface="Verdana" charset="0"/>
                <a:ea typeface="ＭＳ Ｐゴシック" charset="0"/>
                <a:cs typeface="ＭＳ Ｐゴシック" charset="0"/>
              </a:rPr>
              <a:t>Dec. 27, 2023</a:t>
            </a:r>
            <a:endParaRPr lang="en-US" dirty="0">
              <a:solidFill>
                <a:srgbClr val="3333CC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5749" y="6413967"/>
            <a:ext cx="1066511" cy="376798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D724E99C-43B4-1049-9341-75BB63957E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7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7AEBE-12DE-9C49-A23B-4C00E6B0C0B7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8815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757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757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204DE-26BD-1F4C-B9B3-633EC119B0A4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9818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2353"/>
            <a:ext cx="9144000" cy="58858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59A8C-5399-C24D-ADAD-27EE22BEEC5E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4313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33" indent="0">
              <a:buNone/>
              <a:defRPr sz="1800"/>
            </a:lvl2pPr>
            <a:lvl3pPr marL="913865" indent="0">
              <a:buNone/>
              <a:defRPr sz="1600"/>
            </a:lvl3pPr>
            <a:lvl4pPr marL="1370799" indent="0">
              <a:buNone/>
              <a:defRPr sz="1400"/>
            </a:lvl4pPr>
            <a:lvl5pPr marL="1827731" indent="0">
              <a:buNone/>
              <a:defRPr sz="1400"/>
            </a:lvl5pPr>
            <a:lvl6pPr marL="2284665" indent="0">
              <a:buNone/>
              <a:defRPr sz="1400"/>
            </a:lvl6pPr>
            <a:lvl7pPr marL="2741596" indent="0">
              <a:buNone/>
              <a:defRPr sz="1400"/>
            </a:lvl7pPr>
            <a:lvl8pPr marL="3198530" indent="0">
              <a:buNone/>
              <a:defRPr sz="1400"/>
            </a:lvl8pPr>
            <a:lvl9pPr marL="365546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F04E-BD2F-9445-9855-9374703E389D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932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919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919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43343-BA29-864D-878A-1410C584F534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1194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3" indent="0">
              <a:buNone/>
              <a:defRPr sz="2000" b="1"/>
            </a:lvl2pPr>
            <a:lvl3pPr marL="913865" indent="0">
              <a:buNone/>
              <a:defRPr sz="1800" b="1"/>
            </a:lvl3pPr>
            <a:lvl4pPr marL="1370799" indent="0">
              <a:buNone/>
              <a:defRPr sz="1600" b="1"/>
            </a:lvl4pPr>
            <a:lvl5pPr marL="1827731" indent="0">
              <a:buNone/>
              <a:defRPr sz="1600" b="1"/>
            </a:lvl5pPr>
            <a:lvl6pPr marL="2284665" indent="0">
              <a:buNone/>
              <a:defRPr sz="1600" b="1"/>
            </a:lvl6pPr>
            <a:lvl7pPr marL="2741596" indent="0">
              <a:buNone/>
              <a:defRPr sz="1600" b="1"/>
            </a:lvl7pPr>
            <a:lvl8pPr marL="3198530" indent="0">
              <a:buNone/>
              <a:defRPr sz="1600" b="1"/>
            </a:lvl8pPr>
            <a:lvl9pPr marL="36554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3" indent="0">
              <a:buNone/>
              <a:defRPr sz="2000" b="1"/>
            </a:lvl2pPr>
            <a:lvl3pPr marL="913865" indent="0">
              <a:buNone/>
              <a:defRPr sz="1800" b="1"/>
            </a:lvl3pPr>
            <a:lvl4pPr marL="1370799" indent="0">
              <a:buNone/>
              <a:defRPr sz="1600" b="1"/>
            </a:lvl4pPr>
            <a:lvl5pPr marL="1827731" indent="0">
              <a:buNone/>
              <a:defRPr sz="1600" b="1"/>
            </a:lvl5pPr>
            <a:lvl6pPr marL="2284665" indent="0">
              <a:buNone/>
              <a:defRPr sz="1600" b="1"/>
            </a:lvl6pPr>
            <a:lvl7pPr marL="2741596" indent="0">
              <a:buNone/>
              <a:defRPr sz="1600" b="1"/>
            </a:lvl7pPr>
            <a:lvl8pPr marL="3198530" indent="0">
              <a:buNone/>
              <a:defRPr sz="1600" b="1"/>
            </a:lvl8pPr>
            <a:lvl9pPr marL="36554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617ED-A5A2-CF41-B4AF-9E1D98BB1F1B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587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F083-8278-9043-AA70-04875DD9CCE6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2429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6D630-3D86-5144-AC43-CC9BCFCDC107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6500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33" indent="0">
              <a:buNone/>
              <a:defRPr sz="1200"/>
            </a:lvl2pPr>
            <a:lvl3pPr marL="913865" indent="0">
              <a:buNone/>
              <a:defRPr sz="1000"/>
            </a:lvl3pPr>
            <a:lvl4pPr marL="1370799" indent="0">
              <a:buNone/>
              <a:defRPr sz="900"/>
            </a:lvl4pPr>
            <a:lvl5pPr marL="1827731" indent="0">
              <a:buNone/>
              <a:defRPr sz="900"/>
            </a:lvl5pPr>
            <a:lvl6pPr marL="2284665" indent="0">
              <a:buNone/>
              <a:defRPr sz="900"/>
            </a:lvl6pPr>
            <a:lvl7pPr marL="2741596" indent="0">
              <a:buNone/>
              <a:defRPr sz="900"/>
            </a:lvl7pPr>
            <a:lvl8pPr marL="3198530" indent="0">
              <a:buNone/>
              <a:defRPr sz="900"/>
            </a:lvl8pPr>
            <a:lvl9pPr marL="36554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5D56D-B036-454F-B1FC-28890D422F86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0215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3" indent="0">
              <a:buNone/>
              <a:defRPr sz="2800"/>
            </a:lvl2pPr>
            <a:lvl3pPr marL="913865" indent="0">
              <a:buNone/>
              <a:defRPr sz="2400"/>
            </a:lvl3pPr>
            <a:lvl4pPr marL="1370799" indent="0">
              <a:buNone/>
              <a:defRPr sz="2000"/>
            </a:lvl4pPr>
            <a:lvl5pPr marL="1827731" indent="0">
              <a:buNone/>
              <a:defRPr sz="2000"/>
            </a:lvl5pPr>
            <a:lvl6pPr marL="2284665" indent="0">
              <a:buNone/>
              <a:defRPr sz="2000"/>
            </a:lvl6pPr>
            <a:lvl7pPr marL="2741596" indent="0">
              <a:buNone/>
              <a:defRPr sz="2000"/>
            </a:lvl7pPr>
            <a:lvl8pPr marL="3198530" indent="0">
              <a:buNone/>
              <a:defRPr sz="2000"/>
            </a:lvl8pPr>
            <a:lvl9pPr marL="365546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33" indent="0">
              <a:buNone/>
              <a:defRPr sz="1200"/>
            </a:lvl2pPr>
            <a:lvl3pPr marL="913865" indent="0">
              <a:buNone/>
              <a:defRPr sz="1000"/>
            </a:lvl3pPr>
            <a:lvl4pPr marL="1370799" indent="0">
              <a:buNone/>
              <a:defRPr sz="900"/>
            </a:lvl4pPr>
            <a:lvl5pPr marL="1827731" indent="0">
              <a:buNone/>
              <a:defRPr sz="900"/>
            </a:lvl5pPr>
            <a:lvl6pPr marL="2284665" indent="0">
              <a:buNone/>
              <a:defRPr sz="900"/>
            </a:lvl6pPr>
            <a:lvl7pPr marL="2741596" indent="0">
              <a:buNone/>
              <a:defRPr sz="900"/>
            </a:lvl7pPr>
            <a:lvl8pPr marL="3198530" indent="0">
              <a:buNone/>
              <a:defRPr sz="900"/>
            </a:lvl8pPr>
            <a:lvl9pPr marL="36554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89059"/>
            <a:ext cx="9144000" cy="201706"/>
          </a:xfrm>
          <a:prstGeom prst="rect">
            <a:avLst/>
          </a:prstGeom>
        </p:spPr>
        <p:txBody>
          <a:bodyPr lIns="82030" tIns="41015" rIns="82030" bIns="41015"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A5FC0-DD62-4542-940A-37FE232E4473}" type="slidenum">
              <a:rPr lang="en-US"/>
              <a:pPr>
                <a:defRPr/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4722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/>
          </p:cNvSpPr>
          <p:nvPr userDrawn="1"/>
        </p:nvSpPr>
        <p:spPr bwMode="auto">
          <a:xfrm>
            <a:off x="0" y="6521824"/>
            <a:ext cx="9144000" cy="336176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72353"/>
            <a:ext cx="9144000" cy="616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35636" y="6558243"/>
            <a:ext cx="1066511" cy="29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66"/>
                </a:solidFill>
                <a:latin typeface="Symbo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67CD5DA-0697-7446-880E-7E6AD085621C}" type="slidenum">
              <a:rPr 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943023" y="6552640"/>
            <a:ext cx="2134466" cy="30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F3F3FF"/>
                    </a:gs>
                    <a:gs pos="100000">
                      <a:srgbClr val="CDCD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7" tIns="45693" rIns="91387" bIns="45693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221615" algn="r"/>
              </a:tabLst>
              <a:defRPr/>
            </a:pPr>
            <a:r>
              <a:rPr lang="en-US" sz="1400" baseline="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Dec</a:t>
            </a:r>
            <a:r>
              <a:rPr lang="en-US" sz="140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, 27 </a:t>
            </a:r>
            <a:r>
              <a:rPr lang="en-US" altLang="zh-CN" sz="1400" dirty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t>2023</a:t>
            </a:r>
          </a:p>
        </p:txBody>
      </p:sp>
      <p:sp>
        <p:nvSpPr>
          <p:cNvPr id="1030" name="Rectangle 10"/>
          <p:cNvSpPr>
            <a:spLocks/>
          </p:cNvSpPr>
          <p:nvPr userDrawn="1"/>
        </p:nvSpPr>
        <p:spPr bwMode="auto">
          <a:xfrm>
            <a:off x="0" y="0"/>
            <a:ext cx="9144000" cy="672353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04512" y="0"/>
            <a:ext cx="8458488" cy="66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87" name="Text Box 15"/>
          <p:cNvSpPr txBox="1">
            <a:spLocks noChangeArrowheads="1"/>
          </p:cNvSpPr>
          <p:nvPr userDrawn="1"/>
        </p:nvSpPr>
        <p:spPr bwMode="auto">
          <a:xfrm>
            <a:off x="-69272" y="6509280"/>
            <a:ext cx="3270250" cy="35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7" tIns="45693" rIns="91387" bIns="45693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7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Status of Stereo Crystal </a:t>
            </a:r>
            <a:r>
              <a:rPr lang="en-US" altLang="zh-CN" sz="17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ECal</a:t>
            </a:r>
            <a:endParaRPr lang="en-US" sz="17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325091" y="6521824"/>
            <a:ext cx="2355273" cy="329081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/>
                </a:solidFill>
                <a:latin typeface="Arial Bold" charset="0"/>
                <a:ea typeface="ＭＳ Ｐゴシック" charset="0"/>
                <a:cs typeface="ＭＳ Ｐゴシック" charset="0"/>
              </a:rPr>
              <a:t>张华桥</a:t>
            </a:r>
            <a:r>
              <a:rPr lang="en-US" altLang="zh-CN" sz="1600" dirty="0">
                <a:solidFill>
                  <a:srgbClr val="000000"/>
                </a:solidFill>
                <a:latin typeface="Arial Bold" charset="0"/>
                <a:ea typeface="ＭＳ Ｐゴシック" charset="0"/>
                <a:cs typeface="ＭＳ Ｐゴシック" charset="0"/>
              </a:rPr>
              <a:t> </a:t>
            </a:r>
            <a:endParaRPr lang="en-US" sz="1600" dirty="0">
              <a:solidFill>
                <a:srgbClr val="000000"/>
              </a:solidFill>
              <a:latin typeface="Arial Bol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3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6933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6pPr>
      <a:lvl7pPr marL="913865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7pPr>
      <a:lvl8pPr marL="1370799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8pPr>
      <a:lvl9pPr marL="1827731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0485" indent="-34048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85000"/>
        <a:buChar char="•"/>
        <a:defRPr sz="2400">
          <a:solidFill>
            <a:schemeClr val="accent2"/>
          </a:solidFill>
          <a:latin typeface="+mn-lt"/>
          <a:ea typeface="+mn-ea"/>
          <a:cs typeface="ＭＳ Ｐゴシック" charset="0"/>
        </a:defRPr>
      </a:lvl1pPr>
      <a:lvl2pPr marL="740804" indent="-2835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5000"/>
        <a:buFont typeface="Wingdings" charset="0"/>
        <a:buChar char="§"/>
        <a:defRPr sz="2000">
          <a:solidFill>
            <a:srgbClr val="FF0000"/>
          </a:solidFill>
          <a:latin typeface="+mn-lt"/>
          <a:ea typeface="+mn-ea"/>
        </a:defRPr>
      </a:lvl2pPr>
      <a:lvl3pPr marL="1141123" indent="-226515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85000"/>
        <a:buFont typeface="Arial" charset="0"/>
        <a:buChar char="–"/>
        <a:defRPr sz="2000">
          <a:solidFill>
            <a:srgbClr val="009900"/>
          </a:solidFill>
          <a:latin typeface="+mn-lt"/>
          <a:ea typeface="+mn-ea"/>
        </a:defRPr>
      </a:lvl3pPr>
      <a:lvl4pPr marL="1597002" indent="-226515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4306" indent="-226515" algn="l" rtl="0" eaLnBrk="0" fontAlgn="base" hangingPunct="0">
        <a:spcBef>
          <a:spcPct val="20000"/>
        </a:spcBef>
        <a:spcAft>
          <a:spcPct val="0"/>
        </a:spcAft>
        <a:buSzPct val="8500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130" indent="-228465" algn="l" rtl="0" fontAlgn="base">
        <a:spcBef>
          <a:spcPct val="20000"/>
        </a:spcBef>
        <a:spcAft>
          <a:spcPct val="0"/>
        </a:spcAft>
        <a:buSzPct val="8500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0064" indent="-228465" algn="l" rtl="0" fontAlgn="base">
        <a:spcBef>
          <a:spcPct val="20000"/>
        </a:spcBef>
        <a:spcAft>
          <a:spcPct val="0"/>
        </a:spcAft>
        <a:buSzPct val="8500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6996" indent="-228465" algn="l" rtl="0" fontAlgn="base">
        <a:spcBef>
          <a:spcPct val="20000"/>
        </a:spcBef>
        <a:spcAft>
          <a:spcPct val="0"/>
        </a:spcAft>
        <a:buSzPct val="8500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3927" indent="-228465" algn="l" rtl="0" fontAlgn="base">
        <a:spcBef>
          <a:spcPct val="20000"/>
        </a:spcBef>
        <a:spcAft>
          <a:spcPct val="0"/>
        </a:spcAft>
        <a:buSzPct val="8500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3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65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99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31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65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96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30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60" algn="l" defTabSz="4569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37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0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36.png"/><Relationship Id="rId5" Type="http://schemas.openxmlformats.org/officeDocument/2006/relationships/tags" Target="../tags/tag7.xml"/><Relationship Id="rId10" Type="http://schemas.openxmlformats.org/officeDocument/2006/relationships/image" Target="../media/image35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61754" y="7496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7339" y="1716174"/>
            <a:ext cx="7819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Status of Stereo Crystal </a:t>
            </a:r>
            <a:r>
              <a:rPr lang="en-US" sz="4800" dirty="0" err="1">
                <a:latin typeface="+mj-lt"/>
              </a:rPr>
              <a:t>ECal</a:t>
            </a:r>
            <a:endParaRPr lang="en-US" sz="4800" b="1" dirty="0">
              <a:solidFill>
                <a:srgbClr val="0000FF"/>
              </a:solidFill>
              <a:latin typeface="+mj-lt"/>
              <a:ea typeface="ＭＳ Ｐゴシック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24E99C-43B4-1049-9341-75BB63957EC2}" type="slidenum">
              <a:rPr lang="en-US" smtClean="0">
                <a:ea typeface="ＭＳ Ｐゴシック"/>
              </a:rPr>
              <a:pPr>
                <a:defRPr/>
              </a:pPr>
              <a:t>1</a:t>
            </a:fld>
            <a:endParaRPr lang="en-US" dirty="0">
              <a:ea typeface="ＭＳ Ｐゴシック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58283" y="3989164"/>
            <a:ext cx="7948279" cy="1322898"/>
          </a:xfrm>
        </p:spPr>
        <p:txBody>
          <a:bodyPr/>
          <a:lstStyle/>
          <a:p>
            <a:r>
              <a:rPr lang="en-US" altLang="ja-JP" u="sng" dirty="0">
                <a:solidFill>
                  <a:schemeClr val="tx1"/>
                </a:solidFill>
              </a:rPr>
              <a:t>Huaqiao Zhang</a:t>
            </a:r>
            <a:r>
              <a:rPr lang="en-US" altLang="ja-JP" dirty="0">
                <a:solidFill>
                  <a:schemeClr val="tx1"/>
                </a:solidFill>
              </a:rPr>
              <a:t>, Xiao Zhao</a:t>
            </a:r>
            <a:r>
              <a:rPr lang="en-US" altLang="zh-CN" dirty="0">
                <a:solidFill>
                  <a:schemeClr val="tx1"/>
                </a:solidFill>
              </a:rPr>
              <a:t>(IHEP, Beijing)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25A65-E916-AF4B-8D11-D425F27ADB98}"/>
              </a:ext>
            </a:extLst>
          </p:cNvPr>
          <p:cNvSpPr txBox="1"/>
          <p:nvPr/>
        </p:nvSpPr>
        <p:spPr>
          <a:xfrm>
            <a:off x="1075639" y="4650613"/>
            <a:ext cx="7483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Chengdong</a:t>
            </a:r>
            <a:r>
              <a:rPr lang="en-US" altLang="zh-CN" dirty="0"/>
              <a:t> Fu, </a:t>
            </a:r>
            <a:r>
              <a:rPr lang="en-US" altLang="zh-CN" dirty="0" err="1"/>
              <a:t>Fangyi</a:t>
            </a:r>
            <a:r>
              <a:rPr lang="en-US" altLang="zh-CN" dirty="0"/>
              <a:t> Guo (CEPC software)</a:t>
            </a:r>
          </a:p>
          <a:p>
            <a:pPr algn="ctr"/>
            <a:r>
              <a:rPr lang="en-CN" altLang="zh-CN"/>
              <a:t>Yong Liu, Gang Li, Qian Liu, Manqi, Shengsun, Jianbei, Jianchun,Joao et. al… </a:t>
            </a:r>
          </a:p>
        </p:txBody>
      </p:sp>
    </p:spTree>
    <p:extLst>
      <p:ext uri="{BB962C8B-B14F-4D97-AF65-F5344CB8AC3E}">
        <p14:creationId xmlns:p14="http://schemas.microsoft.com/office/powerpoint/2010/main" val="3864032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A8001F-5BDB-E1B3-7831-8CE2B2593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Performance of Energy and 3D positioning resolution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EA7C1D-962E-318D-3330-FFEB026B5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2354"/>
            <a:ext cx="9144000" cy="1270426"/>
          </a:xfrm>
        </p:spPr>
        <p:txBody>
          <a:bodyPr/>
          <a:lstStyle/>
          <a:p>
            <a:r>
              <a:rPr kumimoji="1"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rPr>
              <a:t>5GeV</a:t>
            </a:r>
            <a:r>
              <a:rPr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  <a:sym typeface="+mn-ea"/>
              </a:rPr>
              <a:t> gamma, phi: 10~350</a:t>
            </a:r>
            <a:r>
              <a:rPr lang="zh-CN" altLang="en-US" sz="2400" b="1" dirty="0"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  <a:sym typeface="+mn-ea"/>
              </a:rPr>
              <a:t>°</a:t>
            </a:r>
            <a:r>
              <a:rPr lang="en-US" altLang="zh-CN" sz="1400" b="1" dirty="0"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  <a:sym typeface="+mn-ea"/>
              </a:rPr>
              <a:t>(bugfix needed around 0), </a:t>
            </a:r>
            <a:r>
              <a:rPr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  <a:sym typeface="+mn-ea"/>
              </a:rPr>
              <a:t>theta: 90</a:t>
            </a:r>
            <a:r>
              <a:rPr lang="zh-CN" altLang="en-US" sz="2400" b="1" dirty="0"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  <a:sym typeface="+mn-ea"/>
              </a:rPr>
              <a:t>°</a:t>
            </a:r>
            <a:endParaRPr kumimoji="1" lang="en-US" altLang="zh-CN" sz="2400" b="1" dirty="0">
              <a:latin typeface="等线" panose="02010600030101010101" pitchFamily="2" charset="-122"/>
              <a:ea typeface="等线" panose="02010600030101010101" pitchFamily="2" charset="-122"/>
              <a:cs typeface="等线" panose="02010600030101010101" pitchFamily="2" charset="-122"/>
            </a:endParaRPr>
          </a:p>
          <a:p>
            <a:pPr marL="557213" lvl="1" indent="-214313">
              <a:buSzPct val="50000"/>
              <a:buFont typeface="Wingdings" panose="05000000000000000000" charset="0"/>
              <a:buChar char="u"/>
            </a:pPr>
            <a:r>
              <a:rPr kumimoji="1" lang="en-US" altLang="zh-CN" sz="2000" dirty="0"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rPr>
              <a:t>Z resolution ~ 0.84 mm;	Phi resolution ~ 1.9 mm</a:t>
            </a:r>
          </a:p>
          <a:p>
            <a:pPr marL="557213" lvl="1" indent="-214313">
              <a:buSzPct val="50000"/>
              <a:buFont typeface="Wingdings" panose="05000000000000000000" charset="0"/>
              <a:buChar char="u"/>
            </a:pPr>
            <a:r>
              <a:rPr kumimoji="1" lang="en-US" altLang="zh-CN" sz="2000" dirty="0"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rPr>
              <a:t>R resolution ~ 7.6 mm;	Energy resolution as function of Threshold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2FA8F4-816C-3A94-EA4D-E64DAC4EAC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10</a:t>
            </a:fld>
            <a:endParaRPr lang="en-US" sz="18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A046304-C29C-1266-B293-56C3FA14E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92" y="2337384"/>
            <a:ext cx="3011568" cy="196289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2117B78-99BB-05A3-A463-EB933F788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034" y="4348065"/>
            <a:ext cx="3144470" cy="21377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5701C55-FB48-84BD-E1D6-761184B5B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7" y="4440286"/>
            <a:ext cx="2883791" cy="1960684"/>
          </a:xfrm>
          <a:prstGeom prst="rect">
            <a:avLst/>
          </a:prstGeom>
        </p:spPr>
      </p:pic>
      <p:sp>
        <p:nvSpPr>
          <p:cNvPr id="8" name="文本框 54">
            <a:extLst>
              <a:ext uri="{FF2B5EF4-FFF2-40B4-BE49-F238E27FC236}">
                <a16:creationId xmlns:a16="http://schemas.microsoft.com/office/drawing/2014/main" id="{287DDAED-A91D-A2EE-421E-C7FD129710BF}"/>
              </a:ext>
            </a:extLst>
          </p:cNvPr>
          <p:cNvSpPr txBox="1"/>
          <p:nvPr/>
        </p:nvSpPr>
        <p:spPr>
          <a:xfrm>
            <a:off x="842747" y="2671396"/>
            <a:ext cx="12137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500" dirty="0">
                <a:solidFill>
                  <a:srgbClr val="C00000"/>
                </a:solidFill>
              </a:rPr>
              <a:t>R</a:t>
            </a:r>
            <a:r>
              <a:rPr kumimoji="1" lang="zh-CN" altLang="en-US" sz="1500" dirty="0">
                <a:solidFill>
                  <a:srgbClr val="C00000"/>
                </a:solidFill>
              </a:rPr>
              <a:t> </a:t>
            </a:r>
            <a:r>
              <a:rPr kumimoji="1" lang="en-US" altLang="zh-CN" sz="1500" dirty="0">
                <a:solidFill>
                  <a:srgbClr val="C00000"/>
                </a:solidFill>
              </a:rPr>
              <a:t>resolution</a:t>
            </a:r>
          </a:p>
        </p:txBody>
      </p:sp>
      <p:sp>
        <p:nvSpPr>
          <p:cNvPr id="9" name="文本框 55">
            <a:extLst>
              <a:ext uri="{FF2B5EF4-FFF2-40B4-BE49-F238E27FC236}">
                <a16:creationId xmlns:a16="http://schemas.microsoft.com/office/drawing/2014/main" id="{84691773-8E77-6A6D-CB7A-B42371ABA554}"/>
              </a:ext>
            </a:extLst>
          </p:cNvPr>
          <p:cNvSpPr txBox="1"/>
          <p:nvPr/>
        </p:nvSpPr>
        <p:spPr>
          <a:xfrm>
            <a:off x="1108364" y="4720298"/>
            <a:ext cx="11913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500" dirty="0">
                <a:solidFill>
                  <a:srgbClr val="C00000"/>
                </a:solidFill>
              </a:rPr>
              <a:t>Z</a:t>
            </a:r>
            <a:r>
              <a:rPr kumimoji="1" lang="zh-CN" altLang="en-US" sz="1500" dirty="0">
                <a:solidFill>
                  <a:srgbClr val="C00000"/>
                </a:solidFill>
              </a:rPr>
              <a:t> </a:t>
            </a:r>
            <a:r>
              <a:rPr kumimoji="1" lang="en-US" altLang="zh-CN" sz="1500" dirty="0">
                <a:solidFill>
                  <a:srgbClr val="C00000"/>
                </a:solidFill>
              </a:rPr>
              <a:t>resolution</a:t>
            </a:r>
          </a:p>
        </p:txBody>
      </p:sp>
      <p:pic>
        <p:nvPicPr>
          <p:cNvPr id="10" name="内容占位符 8">
            <a:extLst>
              <a:ext uri="{FF2B5EF4-FFF2-40B4-BE49-F238E27FC236}">
                <a16:creationId xmlns:a16="http://schemas.microsoft.com/office/drawing/2014/main" id="{82E2764B-9DE7-89E5-F950-A1C883626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987523" y="2289735"/>
            <a:ext cx="3036387" cy="20485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文本框 51">
            <a:extLst>
              <a:ext uri="{FF2B5EF4-FFF2-40B4-BE49-F238E27FC236}">
                <a16:creationId xmlns:a16="http://schemas.microsoft.com/office/drawing/2014/main" id="{4D11C604-6108-09AF-7873-177A2B6E9415}"/>
              </a:ext>
            </a:extLst>
          </p:cNvPr>
          <p:cNvSpPr txBox="1"/>
          <p:nvPr/>
        </p:nvSpPr>
        <p:spPr>
          <a:xfrm>
            <a:off x="3701654" y="2426693"/>
            <a:ext cx="21082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350" dirty="0">
                <a:solidFill>
                  <a:srgbClr val="C00000"/>
                </a:solidFill>
              </a:rPr>
              <a:t>E</a:t>
            </a:r>
            <a:r>
              <a:rPr kumimoji="1" lang="zh-CN" altLang="en-US" sz="1350" dirty="0">
                <a:solidFill>
                  <a:srgbClr val="C00000"/>
                </a:solidFill>
              </a:rPr>
              <a:t> </a:t>
            </a:r>
            <a:r>
              <a:rPr kumimoji="1" lang="en-US" altLang="zh-CN" sz="1350" dirty="0">
                <a:solidFill>
                  <a:srgbClr val="C00000"/>
                </a:solidFill>
              </a:rPr>
              <a:t>resolution with </a:t>
            </a:r>
            <a:r>
              <a:rPr kumimoji="1" lang="en-US" altLang="zh-CN" sz="1350" dirty="0" err="1">
                <a:solidFill>
                  <a:srgbClr val="C00000"/>
                </a:solidFill>
              </a:rPr>
              <a:t>gaus</a:t>
            </a:r>
            <a:r>
              <a:rPr kumimoji="1" lang="en-US" altLang="zh-CN" sz="1350" dirty="0">
                <a:solidFill>
                  <a:srgbClr val="C00000"/>
                </a:solidFill>
              </a:rPr>
              <a:t>. fit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069E109-EE71-96EF-4E3D-A30B845D81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5762" y="2247617"/>
            <a:ext cx="3036386" cy="206416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9FB26CE-DBB1-4942-6857-E2E953583130}"/>
              </a:ext>
            </a:extLst>
          </p:cNvPr>
          <p:cNvSpPr txBox="1"/>
          <p:nvPr/>
        </p:nvSpPr>
        <p:spPr>
          <a:xfrm>
            <a:off x="4825113" y="3073731"/>
            <a:ext cx="98777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50" dirty="0"/>
              <a:t>Threshold</a:t>
            </a:r>
            <a:r>
              <a:rPr lang="zh-CN" altLang="en-US" sz="750" dirty="0"/>
              <a:t>：</a:t>
            </a:r>
            <a:r>
              <a:rPr lang="en-US" altLang="zh-CN" sz="750" dirty="0"/>
              <a:t>0.1MeV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38FE4BC-8364-2925-2EFE-8985A13B4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2843" y="4412734"/>
            <a:ext cx="3017635" cy="2089038"/>
          </a:xfrm>
          <a:prstGeom prst="rect">
            <a:avLst/>
          </a:prstGeom>
        </p:spPr>
      </p:pic>
      <p:sp>
        <p:nvSpPr>
          <p:cNvPr id="15" name="文本框 55">
            <a:extLst>
              <a:ext uri="{FF2B5EF4-FFF2-40B4-BE49-F238E27FC236}">
                <a16:creationId xmlns:a16="http://schemas.microsoft.com/office/drawing/2014/main" id="{32F02480-BDFC-D933-1B60-84F308F415F0}"/>
              </a:ext>
            </a:extLst>
          </p:cNvPr>
          <p:cNvSpPr txBox="1"/>
          <p:nvPr/>
        </p:nvSpPr>
        <p:spPr>
          <a:xfrm>
            <a:off x="3783091" y="4561586"/>
            <a:ext cx="13532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500" dirty="0">
                <a:solidFill>
                  <a:srgbClr val="C00000"/>
                </a:solidFill>
              </a:rPr>
              <a:t>Phi</a:t>
            </a:r>
            <a:r>
              <a:rPr kumimoji="1" lang="zh-CN" altLang="en-US" sz="1500" dirty="0">
                <a:solidFill>
                  <a:srgbClr val="C00000"/>
                </a:solidFill>
              </a:rPr>
              <a:t> </a:t>
            </a:r>
            <a:r>
              <a:rPr kumimoji="1" lang="en-US" altLang="zh-CN" sz="1500" dirty="0">
                <a:solidFill>
                  <a:srgbClr val="C00000"/>
                </a:solidFill>
              </a:rPr>
              <a:t>resolution</a:t>
            </a:r>
          </a:p>
        </p:txBody>
      </p:sp>
      <p:sp>
        <p:nvSpPr>
          <p:cNvPr id="16" name="文本框 55">
            <a:extLst>
              <a:ext uri="{FF2B5EF4-FFF2-40B4-BE49-F238E27FC236}">
                <a16:creationId xmlns:a16="http://schemas.microsoft.com/office/drawing/2014/main" id="{2CAB28FF-E591-FC1B-ADBF-4B0AB798AEBE}"/>
              </a:ext>
            </a:extLst>
          </p:cNvPr>
          <p:cNvSpPr txBox="1"/>
          <p:nvPr/>
        </p:nvSpPr>
        <p:spPr>
          <a:xfrm>
            <a:off x="6833063" y="4697765"/>
            <a:ext cx="12025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500" dirty="0">
                <a:solidFill>
                  <a:srgbClr val="C00000"/>
                </a:solidFill>
              </a:rPr>
              <a:t>E</a:t>
            </a:r>
            <a:r>
              <a:rPr kumimoji="1" lang="zh-CN" altLang="en-US" sz="1500" dirty="0">
                <a:solidFill>
                  <a:srgbClr val="C00000"/>
                </a:solidFill>
              </a:rPr>
              <a:t> </a:t>
            </a:r>
            <a:r>
              <a:rPr kumimoji="1" lang="en-US" altLang="zh-CN" sz="1500" dirty="0">
                <a:solidFill>
                  <a:srgbClr val="C00000"/>
                </a:solidFill>
              </a:rPr>
              <a:t>resolution</a:t>
            </a:r>
          </a:p>
        </p:txBody>
      </p:sp>
      <p:sp>
        <p:nvSpPr>
          <p:cNvPr id="17" name="文本框 55">
            <a:extLst>
              <a:ext uri="{FF2B5EF4-FFF2-40B4-BE49-F238E27FC236}">
                <a16:creationId xmlns:a16="http://schemas.microsoft.com/office/drawing/2014/main" id="{8C84AAE5-DA08-175B-E9D4-79BC30D8D39A}"/>
              </a:ext>
            </a:extLst>
          </p:cNvPr>
          <p:cNvSpPr txBox="1"/>
          <p:nvPr/>
        </p:nvSpPr>
        <p:spPr>
          <a:xfrm>
            <a:off x="6982668" y="2348627"/>
            <a:ext cx="12025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500" dirty="0">
                <a:solidFill>
                  <a:srgbClr val="C00000"/>
                </a:solidFill>
              </a:rPr>
              <a:t>E</a:t>
            </a:r>
            <a:r>
              <a:rPr kumimoji="1" lang="zh-CN" altLang="en-US" sz="1500" dirty="0">
                <a:solidFill>
                  <a:srgbClr val="C00000"/>
                </a:solidFill>
              </a:rPr>
              <a:t> </a:t>
            </a:r>
            <a:r>
              <a:rPr kumimoji="1" lang="en-US" altLang="zh-CN" sz="1500" dirty="0">
                <a:solidFill>
                  <a:srgbClr val="C00000"/>
                </a:solidFill>
              </a:rPr>
              <a:t>resolution</a:t>
            </a:r>
          </a:p>
        </p:txBody>
      </p:sp>
    </p:spTree>
    <p:extLst>
      <p:ext uri="{BB962C8B-B14F-4D97-AF65-F5344CB8AC3E}">
        <p14:creationId xmlns:p14="http://schemas.microsoft.com/office/powerpoint/2010/main" val="3870125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1A0463-0D21-CC2E-7A0D-34A61D30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Simplified</a:t>
            </a:r>
            <a:r>
              <a:rPr lang="en-CN" altLang="zh-CN"/>
              <a:t> </a:t>
            </a:r>
            <a:r>
              <a:rPr lang="en-US" altLang="zh-CN" dirty="0"/>
              <a:t>R</a:t>
            </a:r>
            <a:r>
              <a:rPr lang="en-CN" altLang="zh-CN"/>
              <a:t>eco method</a:t>
            </a:r>
            <a:r>
              <a:rPr lang="en-US" altLang="zh-CN" dirty="0"/>
              <a:t> for 2 particle separation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5D7D8B-AD7B-7EAD-4FC5-0858AB35B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For each layer (along Z):Find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two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locations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with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maximum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energy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deposition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and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separate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them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by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the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min.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value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between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Merge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clusters in individual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layers use layer matching alg.</a:t>
            </a:r>
          </a:p>
          <a:p>
            <a:pPr marL="686069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Criteria on delta phi according to its point angle direction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7273DF-B981-AF90-6715-0FD12DAB3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11</a:t>
            </a:fld>
            <a:endParaRPr lang="en-US" sz="1800"/>
          </a:p>
        </p:txBody>
      </p:sp>
      <p:pic>
        <p:nvPicPr>
          <p:cNvPr id="5" name="ECB019B1-382A-4266-B25C-5B523AA43C14-1" descr="wpp">
            <a:extLst>
              <a:ext uri="{FF2B5EF4-FFF2-40B4-BE49-F238E27FC236}">
                <a16:creationId xmlns:a16="http://schemas.microsoft.com/office/drawing/2014/main" id="{3E39BA0B-0374-7D19-8540-F0EE5A5B5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654" y="2650732"/>
            <a:ext cx="3922251" cy="348796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AD53BA9-B678-E37F-DFA7-8C4B3E67F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965" y="2697679"/>
            <a:ext cx="5106035" cy="3394075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57C447B3-F325-C4DD-97C4-804C6844E010}"/>
              </a:ext>
            </a:extLst>
          </p:cNvPr>
          <p:cNvSpPr/>
          <p:nvPr/>
        </p:nvSpPr>
        <p:spPr>
          <a:xfrm>
            <a:off x="5364102" y="3811918"/>
            <a:ext cx="635635" cy="12890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CF3F5E8-5985-1B7E-F68F-20AFB220C9F6}"/>
              </a:ext>
            </a:extLst>
          </p:cNvPr>
          <p:cNvSpPr/>
          <p:nvPr/>
        </p:nvSpPr>
        <p:spPr>
          <a:xfrm>
            <a:off x="6180981" y="3750191"/>
            <a:ext cx="635635" cy="12890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390520-C39B-DEDB-7EED-9A79226F5D9B}"/>
              </a:ext>
            </a:extLst>
          </p:cNvPr>
          <p:cNvSpPr txBox="1"/>
          <p:nvPr/>
        </p:nvSpPr>
        <p:spPr>
          <a:xfrm>
            <a:off x="8151631" y="6004076"/>
            <a:ext cx="47625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Phi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07C2C44-2CAA-3B44-8602-B8A2F1A73214}"/>
              </a:ext>
            </a:extLst>
          </p:cNvPr>
          <p:cNvSpPr txBox="1"/>
          <p:nvPr/>
        </p:nvSpPr>
        <p:spPr>
          <a:xfrm rot="10800000" flipV="1">
            <a:off x="3740806" y="2963054"/>
            <a:ext cx="428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Z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5149A9E-2FF0-18B5-E224-B6FE4BD8467C}"/>
              </a:ext>
            </a:extLst>
          </p:cNvPr>
          <p:cNvSpPr txBox="1"/>
          <p:nvPr/>
        </p:nvSpPr>
        <p:spPr>
          <a:xfrm>
            <a:off x="6498799" y="3108915"/>
            <a:ext cx="142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Two 5GeV </a:t>
            </a:r>
            <a:r>
              <a:rPr kumimoji="1" lang="en-US" altLang="zh-CN" dirty="0" err="1">
                <a:solidFill>
                  <a:schemeClr val="accent1">
                    <a:lumMod val="75000"/>
                  </a:schemeClr>
                </a:solidFill>
                <a:sym typeface="+mn-ea"/>
              </a:rPr>
              <a:t>γ</a:t>
            </a:r>
            <a:endParaRPr kumimoji="1" lang="en-US" altLang="zh-CN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760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EEC16-1341-CB95-5D0B-D89982166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Separation between two 5 GeV photons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988715-3A32-DEFE-2D6C-87D7E757E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Two 5 GeV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photon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s, vary distance in between them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Success reconstruction: </a:t>
            </a:r>
            <a:r>
              <a:rPr lang="en-US" altLang="zh-CN" sz="2400" dirty="0"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2 neutral particles, 3.3GeV&lt;</a:t>
            </a:r>
            <a:r>
              <a:rPr lang="en-US" altLang="zh-CN" sz="2400" dirty="0" err="1"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Eγ</a:t>
            </a:r>
            <a:r>
              <a:rPr lang="en-US" altLang="zh-CN" sz="2400" dirty="0"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&lt;6.6GeV </a:t>
            </a:r>
            <a:r>
              <a:rPr lang="en-US" altLang="zh-CN" sz="2400" dirty="0"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  <a:sym typeface="+mn-ea"/>
              </a:rPr>
              <a:t>for each photon</a:t>
            </a:r>
            <a:endParaRPr lang="en-US" altLang="zh-CN" sz="2400" dirty="0">
              <a:highlight>
                <a:srgbClr val="FFFF00"/>
              </a:highlight>
              <a:latin typeface="等线" panose="02010600030101010101" pitchFamily="2" charset="-122"/>
              <a:ea typeface="等线" panose="02010600030101010101" pitchFamily="2" charset="-122"/>
              <a:cs typeface="Calibri" panose="020F0502020204030204" charset="0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F0A396-E957-E6CE-6C0D-61E216D90E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12</a:t>
            </a:fld>
            <a:endParaRPr lang="en-US" sz="18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F3EEDB-5E30-F985-823B-D4B3461FA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982" y="2659381"/>
            <a:ext cx="2390299" cy="230552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BBC7DDC-3157-A650-1105-62A04C1D80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43" r="516"/>
          <a:stretch>
            <a:fillRect/>
          </a:stretch>
        </p:blipFill>
        <p:spPr>
          <a:xfrm>
            <a:off x="95523" y="2414969"/>
            <a:ext cx="4688145" cy="328094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8029CA4-87E0-D4D6-C86F-A731CDA36A5C}"/>
              </a:ext>
            </a:extLst>
          </p:cNvPr>
          <p:cNvSpPr txBox="1"/>
          <p:nvPr/>
        </p:nvSpPr>
        <p:spPr>
          <a:xfrm>
            <a:off x="2333148" y="4337825"/>
            <a:ext cx="1435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Threshold: 2MeV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2CC056-44E7-757B-6F7D-2E1F5320FA49}"/>
              </a:ext>
            </a:extLst>
          </p:cNvPr>
          <p:cNvSpPr txBox="1"/>
          <p:nvPr/>
        </p:nvSpPr>
        <p:spPr>
          <a:xfrm>
            <a:off x="5674519" y="5163979"/>
            <a:ext cx="11115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50" dirty="0" err="1">
                <a:sym typeface="+mn-ea"/>
              </a:rPr>
              <a:t> two γ from </a:t>
            </a:r>
            <a:r>
              <a:rPr kumimoji="1" lang="en-US" altLang="zh-CN" sz="1050" dirty="0"/>
              <a:t>IP</a:t>
            </a:r>
            <a:endParaRPr kumimoji="1" lang="zh-CN" altLang="en-US" sz="1050" dirty="0"/>
          </a:p>
        </p:txBody>
      </p:sp>
      <p:cxnSp>
        <p:nvCxnSpPr>
          <p:cNvPr id="9" name="直接箭头连接符 15">
            <a:extLst>
              <a:ext uri="{FF2B5EF4-FFF2-40B4-BE49-F238E27FC236}">
                <a16:creationId xmlns:a16="http://schemas.microsoft.com/office/drawing/2014/main" id="{4DE933BD-F217-9EF1-D2ED-F16069548858}"/>
              </a:ext>
            </a:extLst>
          </p:cNvPr>
          <p:cNvCxnSpPr/>
          <p:nvPr/>
        </p:nvCxnSpPr>
        <p:spPr>
          <a:xfrm flipH="1" flipV="1">
            <a:off x="5861685" y="4433888"/>
            <a:ext cx="26194" cy="745331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椭圆 9">
            <a:extLst>
              <a:ext uri="{FF2B5EF4-FFF2-40B4-BE49-F238E27FC236}">
                <a16:creationId xmlns:a16="http://schemas.microsoft.com/office/drawing/2014/main" id="{6EA01EDE-0659-8A10-FB07-E8B751F1CAF4}"/>
              </a:ext>
            </a:extLst>
          </p:cNvPr>
          <p:cNvSpPr/>
          <p:nvPr/>
        </p:nvSpPr>
        <p:spPr>
          <a:xfrm rot="240000">
            <a:off x="5744051" y="3156585"/>
            <a:ext cx="387668" cy="1277303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1" name="直接箭头连接符 22">
            <a:extLst>
              <a:ext uri="{FF2B5EF4-FFF2-40B4-BE49-F238E27FC236}">
                <a16:creationId xmlns:a16="http://schemas.microsoft.com/office/drawing/2014/main" id="{8FB3AF11-A96C-36D3-3723-6B52B1EDB020}"/>
              </a:ext>
            </a:extLst>
          </p:cNvPr>
          <p:cNvCxnSpPr/>
          <p:nvPr/>
        </p:nvCxnSpPr>
        <p:spPr>
          <a:xfrm flipV="1">
            <a:off x="6657975" y="4433887"/>
            <a:ext cx="0" cy="696278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椭圆 11">
            <a:extLst>
              <a:ext uri="{FF2B5EF4-FFF2-40B4-BE49-F238E27FC236}">
                <a16:creationId xmlns:a16="http://schemas.microsoft.com/office/drawing/2014/main" id="{43152A17-8B17-9646-0E89-6FC88D039ED5}"/>
              </a:ext>
            </a:extLst>
          </p:cNvPr>
          <p:cNvSpPr/>
          <p:nvPr/>
        </p:nvSpPr>
        <p:spPr>
          <a:xfrm rot="420000">
            <a:off x="6527006" y="3138011"/>
            <a:ext cx="387668" cy="1277303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4" name="图片 13" descr="图表, 折线图&#10;&#10;描述已自动生成">
            <a:extLst>
              <a:ext uri="{FF2B5EF4-FFF2-40B4-BE49-F238E27FC236}">
                <a16:creationId xmlns:a16="http://schemas.microsoft.com/office/drawing/2014/main" id="{27F04E15-7637-7258-3187-AF0E07D530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95"/>
          <a:stretch/>
        </p:blipFill>
        <p:spPr>
          <a:xfrm>
            <a:off x="169579" y="5563834"/>
            <a:ext cx="3193053" cy="129416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6B0CDB9-76FF-8711-E264-682C258219CD}"/>
              </a:ext>
            </a:extLst>
          </p:cNvPr>
          <p:cNvSpPr txBox="1"/>
          <p:nvPr/>
        </p:nvSpPr>
        <p:spPr>
          <a:xfrm>
            <a:off x="1466251" y="6294617"/>
            <a:ext cx="274706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SiW</a:t>
            </a:r>
            <a:r>
              <a:rPr kumimoji="1" lang="en-US" altLang="zh-CN" dirty="0"/>
              <a:t>/</a:t>
            </a:r>
            <a:r>
              <a:rPr kumimoji="1" lang="en-US" altLang="zh-CN" dirty="0">
                <a:solidFill>
                  <a:srgbClr val="FF0000"/>
                </a:solidFill>
              </a:rPr>
              <a:t>1cm^3 cubes </a:t>
            </a:r>
            <a:r>
              <a:rPr kumimoji="1" lang="en-US" altLang="zh-CN" dirty="0" err="1">
                <a:solidFill>
                  <a:srgbClr val="FF0000"/>
                </a:solidFill>
              </a:rPr>
              <a:t>Crys</a:t>
            </a:r>
            <a:r>
              <a:rPr kumimoji="1" lang="en-US" altLang="zh-CN" dirty="0">
                <a:solidFill>
                  <a:srgbClr val="FF0000"/>
                </a:solidFill>
              </a:rPr>
              <a:t>.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57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004A32-A43D-3D47-B18D-2046C342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Separation between </a:t>
            </a:r>
            <a:r>
              <a:rPr kumimoji="1" lang="en-US" altLang="zh-CN" sz="2400" dirty="0" err="1">
                <a:sym typeface="+mn-ea"/>
              </a:rPr>
              <a:t>γ</a:t>
            </a:r>
            <a:r>
              <a:rPr kumimoji="1" lang="en-US" altLang="zh-CN" sz="2400" dirty="0">
                <a:sym typeface="+mn-ea"/>
              </a:rPr>
              <a:t>/π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33091E-AC55-FAAB-12E5-FD284CE68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2354"/>
            <a:ext cx="9144000" cy="152234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5 GeV </a:t>
            </a:r>
            <a:r>
              <a:rPr lang="en-US" altLang="zh-CN" sz="2400" dirty="0" err="1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γ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/10GeV 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  <a:sym typeface="+mn-ea"/>
              </a:rPr>
              <a:t>π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, vary distance in between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Success reconstruction: </a:t>
            </a:r>
            <a:r>
              <a:rPr lang="en-US" altLang="zh-CN" sz="2400" dirty="0">
                <a:solidFill>
                  <a:schemeClr val="tx1"/>
                </a:solidFill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3.3GeV&lt;</a:t>
            </a:r>
            <a:r>
              <a:rPr lang="en-US" altLang="zh-CN" sz="2400" dirty="0" err="1">
                <a:solidFill>
                  <a:schemeClr val="tx1"/>
                </a:solidFill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E</a:t>
            </a:r>
            <a:r>
              <a:rPr lang="en-US" altLang="zh-CN" sz="2400" baseline="-25000" dirty="0" err="1">
                <a:solidFill>
                  <a:schemeClr val="tx1"/>
                </a:solidFill>
                <a:highlight>
                  <a:srgbClr val="FFFF00"/>
                </a:highlight>
                <a:uFillTx/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γ</a:t>
            </a:r>
            <a:r>
              <a:rPr lang="en-US" altLang="zh-CN" sz="2400" dirty="0">
                <a:solidFill>
                  <a:schemeClr val="tx1"/>
                </a:solidFill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charset="0"/>
              </a:rPr>
              <a:t>&lt;6.6GeV </a:t>
            </a:r>
            <a:endParaRPr lang="en-US" altLang="zh-CN" sz="2400" dirty="0">
              <a:solidFill>
                <a:srgbClr val="FFC000"/>
              </a:solidFill>
              <a:latin typeface="等线" panose="02010600030101010101" pitchFamily="2" charset="-122"/>
              <a:ea typeface="等线" panose="02010600030101010101" pitchFamily="2" charset="-122"/>
              <a:cs typeface="Calibri" panose="020F050202020403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Different π/</a:t>
            </a:r>
            <a:r>
              <a:rPr lang="en-US" altLang="zh-CN" sz="2400" dirty="0" err="1"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γ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 separation power: pointing angle / magnetic field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2271C0-982D-2844-ED39-16BE84E6E6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13</a:t>
            </a:fld>
            <a:endParaRPr lang="en-US" sz="1800"/>
          </a:p>
        </p:txBody>
      </p:sp>
      <p:pic>
        <p:nvPicPr>
          <p:cNvPr id="5" name="图片 4" descr="neff_gg">
            <a:extLst>
              <a:ext uri="{FF2B5EF4-FFF2-40B4-BE49-F238E27FC236}">
                <a16:creationId xmlns:a16="http://schemas.microsoft.com/office/drawing/2014/main" id="{395435CE-5833-F5E8-5AE2-85F569378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240" y="2290804"/>
            <a:ext cx="5274310" cy="375729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E491609-DF6F-6E87-2D9B-C6EA08F934BA}"/>
              </a:ext>
            </a:extLst>
          </p:cNvPr>
          <p:cNvSpPr txBox="1"/>
          <p:nvPr/>
        </p:nvSpPr>
        <p:spPr>
          <a:xfrm>
            <a:off x="5100955" y="4880017"/>
            <a:ext cx="153797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Threshold: 2MeV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C5074CA-07C7-4B58-58A6-FD4A5A2DF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" y="2606245"/>
            <a:ext cx="1791480" cy="1351681"/>
          </a:xfrm>
          <a:prstGeom prst="rect">
            <a:avLst/>
          </a:prstGeom>
        </p:spPr>
      </p:pic>
      <p:cxnSp>
        <p:nvCxnSpPr>
          <p:cNvPr id="8" name="直接箭头连接符 22">
            <a:extLst>
              <a:ext uri="{FF2B5EF4-FFF2-40B4-BE49-F238E27FC236}">
                <a16:creationId xmlns:a16="http://schemas.microsoft.com/office/drawing/2014/main" id="{503B5E65-F858-DBE5-01DF-25EC559F849F}"/>
              </a:ext>
            </a:extLst>
          </p:cNvPr>
          <p:cNvCxnSpPr/>
          <p:nvPr/>
        </p:nvCxnSpPr>
        <p:spPr>
          <a:xfrm flipH="1" flipV="1">
            <a:off x="668655" y="3757972"/>
            <a:ext cx="17145" cy="6699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26">
            <a:extLst>
              <a:ext uri="{FF2B5EF4-FFF2-40B4-BE49-F238E27FC236}">
                <a16:creationId xmlns:a16="http://schemas.microsoft.com/office/drawing/2014/main" id="{4D845AA0-E2FC-51D9-4900-3F54DA705ABB}"/>
              </a:ext>
            </a:extLst>
          </p:cNvPr>
          <p:cNvCxnSpPr/>
          <p:nvPr/>
        </p:nvCxnSpPr>
        <p:spPr>
          <a:xfrm flipH="1" flipV="1">
            <a:off x="1173480" y="3757972"/>
            <a:ext cx="2540" cy="69596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D95104F3-4C66-6E0E-12FB-47EA5AB61A23}"/>
              </a:ext>
            </a:extLst>
          </p:cNvPr>
          <p:cNvSpPr txBox="1"/>
          <p:nvPr/>
        </p:nvSpPr>
        <p:spPr>
          <a:xfrm>
            <a:off x="290195" y="4053264"/>
            <a:ext cx="4737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sym typeface="+mn-ea"/>
              </a:rPr>
              <a:t>π+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E449E85-88ED-B53C-4EAA-5577A6E9CE61}"/>
              </a:ext>
            </a:extLst>
          </p:cNvPr>
          <p:cNvSpPr txBox="1"/>
          <p:nvPr/>
        </p:nvSpPr>
        <p:spPr>
          <a:xfrm>
            <a:off x="1112597" y="4076036"/>
            <a:ext cx="297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 err="1">
                <a:sym typeface="+mn-ea"/>
              </a:rPr>
              <a:t>γ</a:t>
            </a:r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42E7F9B0-58F4-B64B-9663-0B65F8908735}"/>
              </a:ext>
            </a:extLst>
          </p:cNvPr>
          <p:cNvSpPr/>
          <p:nvPr/>
        </p:nvSpPr>
        <p:spPr>
          <a:xfrm rot="21420000">
            <a:off x="438150" y="2792137"/>
            <a:ext cx="375285" cy="95631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E361D11-73F9-081E-3A82-600DE66D434E}"/>
              </a:ext>
            </a:extLst>
          </p:cNvPr>
          <p:cNvSpPr/>
          <p:nvPr/>
        </p:nvSpPr>
        <p:spPr>
          <a:xfrm>
            <a:off x="1078230" y="2830237"/>
            <a:ext cx="241300" cy="89535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F088DB6-AB73-ECB8-226F-30A6A990E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0" y="4411281"/>
            <a:ext cx="1763395" cy="1490980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3582A7FC-5CF6-13A3-4DED-75B197A42BE0}"/>
              </a:ext>
            </a:extLst>
          </p:cNvPr>
          <p:cNvSpPr/>
          <p:nvPr/>
        </p:nvSpPr>
        <p:spPr>
          <a:xfrm rot="480000">
            <a:off x="586740" y="4678616"/>
            <a:ext cx="375285" cy="95631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33">
            <a:extLst>
              <a:ext uri="{FF2B5EF4-FFF2-40B4-BE49-F238E27FC236}">
                <a16:creationId xmlns:a16="http://schemas.microsoft.com/office/drawing/2014/main" id="{B6CB06FD-0E64-B348-9B5C-1ACA87C428A2}"/>
              </a:ext>
            </a:extLst>
          </p:cNvPr>
          <p:cNvCxnSpPr/>
          <p:nvPr/>
        </p:nvCxnSpPr>
        <p:spPr>
          <a:xfrm flipH="1" flipV="1">
            <a:off x="765810" y="5634926"/>
            <a:ext cx="17145" cy="6699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889FE3FF-EF09-5832-A397-33F18BFAAAD9}"/>
              </a:ext>
            </a:extLst>
          </p:cNvPr>
          <p:cNvSpPr txBox="1"/>
          <p:nvPr/>
        </p:nvSpPr>
        <p:spPr>
          <a:xfrm>
            <a:off x="290195" y="5982271"/>
            <a:ext cx="4165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sym typeface="+mn-ea"/>
              </a:rPr>
              <a:t>π-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17F9249-E6C3-9FCB-B2D8-4FF48ACBD23D}"/>
              </a:ext>
            </a:extLst>
          </p:cNvPr>
          <p:cNvSpPr txBox="1"/>
          <p:nvPr/>
        </p:nvSpPr>
        <p:spPr>
          <a:xfrm>
            <a:off x="1278255" y="5956871"/>
            <a:ext cx="297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 err="1">
                <a:sym typeface="+mn-ea"/>
              </a:rPr>
              <a:t>γ</a:t>
            </a:r>
            <a:endParaRPr lang="zh-CN" altLang="en-US"/>
          </a:p>
        </p:txBody>
      </p:sp>
      <p:cxnSp>
        <p:nvCxnSpPr>
          <p:cNvPr id="19" name="直接箭头连接符 36">
            <a:extLst>
              <a:ext uri="{FF2B5EF4-FFF2-40B4-BE49-F238E27FC236}">
                <a16:creationId xmlns:a16="http://schemas.microsoft.com/office/drawing/2014/main" id="{BED49EAA-7665-BBE2-8E65-3B0B21CDBEEA}"/>
              </a:ext>
            </a:extLst>
          </p:cNvPr>
          <p:cNvCxnSpPr/>
          <p:nvPr/>
        </p:nvCxnSpPr>
        <p:spPr>
          <a:xfrm flipH="1" flipV="1">
            <a:off x="1268095" y="5654611"/>
            <a:ext cx="2540" cy="69596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:a16="http://schemas.microsoft.com/office/drawing/2014/main" id="{BBBDB203-6AEE-EF8E-DFBC-82C98233E40B}"/>
              </a:ext>
            </a:extLst>
          </p:cNvPr>
          <p:cNvSpPr/>
          <p:nvPr/>
        </p:nvSpPr>
        <p:spPr>
          <a:xfrm rot="180000">
            <a:off x="1155700" y="4783391"/>
            <a:ext cx="252095" cy="85344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8AFBFFD7-0A5D-7FBE-ACC4-E56F44B92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408" y="4347887"/>
            <a:ext cx="1708150" cy="1371600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B23CBF27-0E90-4775-40DD-8F098C0EA9A7}"/>
              </a:ext>
            </a:extLst>
          </p:cNvPr>
          <p:cNvSpPr/>
          <p:nvPr/>
        </p:nvSpPr>
        <p:spPr>
          <a:xfrm rot="540000">
            <a:off x="8307118" y="4606967"/>
            <a:ext cx="375285" cy="95631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A367D3DD-290B-1D6D-EC85-57415B0B87A9}"/>
              </a:ext>
            </a:extLst>
          </p:cNvPr>
          <p:cNvSpPr/>
          <p:nvPr/>
        </p:nvSpPr>
        <p:spPr>
          <a:xfrm rot="240000">
            <a:off x="7809913" y="4707297"/>
            <a:ext cx="252095" cy="85344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41">
            <a:extLst>
              <a:ext uri="{FF2B5EF4-FFF2-40B4-BE49-F238E27FC236}">
                <a16:creationId xmlns:a16="http://schemas.microsoft.com/office/drawing/2014/main" id="{E24CE218-9B4F-98A5-0F47-60242E2504BA}"/>
              </a:ext>
            </a:extLst>
          </p:cNvPr>
          <p:cNvCxnSpPr/>
          <p:nvPr/>
        </p:nvCxnSpPr>
        <p:spPr>
          <a:xfrm flipH="1" flipV="1">
            <a:off x="7911513" y="5572802"/>
            <a:ext cx="17145" cy="6699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直接箭头连接符 42">
            <a:extLst>
              <a:ext uri="{FF2B5EF4-FFF2-40B4-BE49-F238E27FC236}">
                <a16:creationId xmlns:a16="http://schemas.microsoft.com/office/drawing/2014/main" id="{818AA0C2-24FF-3A99-8052-762EB48E0EA7}"/>
              </a:ext>
            </a:extLst>
          </p:cNvPr>
          <p:cNvCxnSpPr/>
          <p:nvPr/>
        </p:nvCxnSpPr>
        <p:spPr>
          <a:xfrm flipH="1" flipV="1">
            <a:off x="8437928" y="5586772"/>
            <a:ext cx="17145" cy="6699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44B2B223-15B3-A45B-45E3-68CE072504A2}"/>
              </a:ext>
            </a:extLst>
          </p:cNvPr>
          <p:cNvSpPr txBox="1"/>
          <p:nvPr/>
        </p:nvSpPr>
        <p:spPr>
          <a:xfrm>
            <a:off x="7582583" y="5876332"/>
            <a:ext cx="297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 err="1">
                <a:sym typeface="+mn-ea"/>
              </a:rPr>
              <a:t>γ</a:t>
            </a:r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C3514C7-3D5E-FB37-3172-5CBEBA02BA7D}"/>
              </a:ext>
            </a:extLst>
          </p:cNvPr>
          <p:cNvSpPr txBox="1"/>
          <p:nvPr/>
        </p:nvSpPr>
        <p:spPr>
          <a:xfrm>
            <a:off x="8461423" y="5876332"/>
            <a:ext cx="4165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sym typeface="+mn-ea"/>
              </a:rPr>
              <a:t>π-</a:t>
            </a:r>
            <a:endParaRPr lang="zh-CN" altLang="en-US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ADE2F028-DB37-8DF2-8BB7-C54831518D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1278" y="2390817"/>
            <a:ext cx="1835785" cy="1353820"/>
          </a:xfrm>
          <a:prstGeom prst="rect">
            <a:avLst/>
          </a:prstGeom>
        </p:spPr>
      </p:pic>
      <p:sp>
        <p:nvSpPr>
          <p:cNvPr id="29" name="椭圆 28">
            <a:extLst>
              <a:ext uri="{FF2B5EF4-FFF2-40B4-BE49-F238E27FC236}">
                <a16:creationId xmlns:a16="http://schemas.microsoft.com/office/drawing/2014/main" id="{22E43CA2-7BE6-C178-AEDA-189FFB88234D}"/>
              </a:ext>
            </a:extLst>
          </p:cNvPr>
          <p:cNvSpPr/>
          <p:nvPr/>
        </p:nvSpPr>
        <p:spPr>
          <a:xfrm rot="300000">
            <a:off x="7899448" y="2615607"/>
            <a:ext cx="252095" cy="85344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箭头连接符 47">
            <a:extLst>
              <a:ext uri="{FF2B5EF4-FFF2-40B4-BE49-F238E27FC236}">
                <a16:creationId xmlns:a16="http://schemas.microsoft.com/office/drawing/2014/main" id="{4758E42E-D0B4-6261-DC53-40826FE0A6C1}"/>
              </a:ext>
            </a:extLst>
          </p:cNvPr>
          <p:cNvCxnSpPr/>
          <p:nvPr/>
        </p:nvCxnSpPr>
        <p:spPr>
          <a:xfrm flipH="1" flipV="1">
            <a:off x="8004223" y="3499527"/>
            <a:ext cx="17145" cy="6699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71A5F9BD-0CD9-6995-A117-8CEF11B36086}"/>
              </a:ext>
            </a:extLst>
          </p:cNvPr>
          <p:cNvSpPr txBox="1"/>
          <p:nvPr/>
        </p:nvSpPr>
        <p:spPr>
          <a:xfrm>
            <a:off x="7707043" y="3849412"/>
            <a:ext cx="297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 err="1">
                <a:sym typeface="+mn-ea"/>
              </a:rPr>
              <a:t>γ</a:t>
            </a:r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8AD41615-0E31-304B-3AA6-5C3C90C9EF0C}"/>
              </a:ext>
            </a:extLst>
          </p:cNvPr>
          <p:cNvSpPr/>
          <p:nvPr/>
        </p:nvSpPr>
        <p:spPr>
          <a:xfrm>
            <a:off x="8307118" y="2571792"/>
            <a:ext cx="375285" cy="95631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箭头连接符 50">
            <a:extLst>
              <a:ext uri="{FF2B5EF4-FFF2-40B4-BE49-F238E27FC236}">
                <a16:creationId xmlns:a16="http://schemas.microsoft.com/office/drawing/2014/main" id="{3A67D7F6-D848-6C98-3DB0-F44C7ECF3694}"/>
              </a:ext>
            </a:extLst>
          </p:cNvPr>
          <p:cNvCxnSpPr/>
          <p:nvPr/>
        </p:nvCxnSpPr>
        <p:spPr>
          <a:xfrm flipH="1" flipV="1">
            <a:off x="8463963" y="3521117"/>
            <a:ext cx="17145" cy="6699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6739F24E-1FE4-C6AB-8B25-B111DF2BEF2F}"/>
              </a:ext>
            </a:extLst>
          </p:cNvPr>
          <p:cNvSpPr txBox="1"/>
          <p:nvPr/>
        </p:nvSpPr>
        <p:spPr>
          <a:xfrm>
            <a:off x="8463963" y="3822742"/>
            <a:ext cx="4737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sym typeface="+mn-ea"/>
              </a:rPr>
              <a:t>π+</a:t>
            </a:r>
            <a:endParaRPr lang="zh-CN" altLang="en-US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863DA61B-A8DE-632B-AB2E-35841A9E88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1128" y="6010824"/>
            <a:ext cx="5062775" cy="833780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D9CC4C38-141D-ED3C-8E16-D6D38647634C}"/>
              </a:ext>
            </a:extLst>
          </p:cNvPr>
          <p:cNvSpPr txBox="1"/>
          <p:nvPr/>
        </p:nvSpPr>
        <p:spPr>
          <a:xfrm>
            <a:off x="4401180" y="6369131"/>
            <a:ext cx="274706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SiW</a:t>
            </a:r>
            <a:r>
              <a:rPr kumimoji="1" lang="en-US" altLang="zh-CN" dirty="0"/>
              <a:t>/</a:t>
            </a:r>
            <a:r>
              <a:rPr kumimoji="1" lang="en-US" altLang="zh-CN" dirty="0">
                <a:solidFill>
                  <a:srgbClr val="FF0000"/>
                </a:solidFill>
              </a:rPr>
              <a:t>1cm^3 cubes </a:t>
            </a:r>
            <a:r>
              <a:rPr kumimoji="1" lang="en-US" altLang="zh-CN" dirty="0" err="1">
                <a:solidFill>
                  <a:srgbClr val="FF0000"/>
                </a:solidFill>
              </a:rPr>
              <a:t>Crys</a:t>
            </a:r>
            <a:r>
              <a:rPr kumimoji="1" lang="en-US" altLang="zh-CN" dirty="0">
                <a:solidFill>
                  <a:srgbClr val="FF0000"/>
                </a:solidFill>
              </a:rPr>
              <a:t>.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29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AFE58-4D36-B442-AFE8-13FEC078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display of s</a:t>
            </a:r>
            <a:r>
              <a:rPr lang="en-CN"/>
              <a:t>hower seperation</a:t>
            </a:r>
            <a:endParaRPr lang="en-CN" dirty="0"/>
          </a:p>
        </p:txBody>
      </p:sp>
      <p:pic>
        <p:nvPicPr>
          <p:cNvPr id="6" name="Content Placeholder 5" descr="Chart&#10;&#10;Description automatically generated with low confidence">
            <a:extLst>
              <a:ext uri="{FF2B5EF4-FFF2-40B4-BE49-F238E27FC236}">
                <a16:creationId xmlns:a16="http://schemas.microsoft.com/office/drawing/2014/main" id="{CFA84AC0-59B4-5E4C-AE33-555965E5F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83" y="1050802"/>
            <a:ext cx="3687158" cy="23749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2132F-00EE-D54F-8BF2-379FC57672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14</a:t>
            </a:fld>
            <a:endParaRPr lang="en-US" sz="1800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DD29A2E1-A21F-3E40-A14C-E14DC3A1C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50802"/>
            <a:ext cx="4270695" cy="28384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8FCDCD-A36A-5749-80D7-0391B63B3B9C}"/>
              </a:ext>
            </a:extLst>
          </p:cNvPr>
          <p:cNvSpPr txBox="1"/>
          <p:nvPr/>
        </p:nvSpPr>
        <p:spPr>
          <a:xfrm>
            <a:off x="15554" y="758589"/>
            <a:ext cx="385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5 GeV photon, 66 mm distance</a:t>
            </a:r>
            <a:endParaRPr lang="en-C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8EF750-6C53-9A40-8FA4-764DCE09B8F7}"/>
              </a:ext>
            </a:extLst>
          </p:cNvPr>
          <p:cNvSpPr txBox="1"/>
          <p:nvPr/>
        </p:nvSpPr>
        <p:spPr>
          <a:xfrm>
            <a:off x="4781550" y="723025"/>
            <a:ext cx="406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5 GeV photon, 165 mm distance</a:t>
            </a:r>
            <a:endParaRPr lang="en-C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C46996-CC95-1445-8DA3-C24EFD06137B}"/>
              </a:ext>
            </a:extLst>
          </p:cNvPr>
          <p:cNvSpPr txBox="1"/>
          <p:nvPr/>
        </p:nvSpPr>
        <p:spPr>
          <a:xfrm>
            <a:off x="4520913" y="3835154"/>
            <a:ext cx="432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GeV photon and 10 GeV pi</a:t>
            </a:r>
            <a:r>
              <a:rPr lang="en-US" altLang="zh-CN" dirty="0"/>
              <a:t>-</a:t>
            </a:r>
            <a:r>
              <a:rPr lang="en-US" dirty="0"/>
              <a:t>, </a:t>
            </a:r>
            <a:r>
              <a:rPr lang="en-US" altLang="zh-CN" dirty="0"/>
              <a:t>195</a:t>
            </a:r>
            <a:r>
              <a:rPr lang="en-US" dirty="0"/>
              <a:t>mm</a:t>
            </a:r>
            <a:endParaRPr lang="en-CN" dirty="0"/>
          </a:p>
        </p:txBody>
      </p:sp>
      <p:pic>
        <p:nvPicPr>
          <p:cNvPr id="15" name="Picture 14" descr="Chart, histogram&#10;&#10;Description automatically generated">
            <a:extLst>
              <a:ext uri="{FF2B5EF4-FFF2-40B4-BE49-F238E27FC236}">
                <a16:creationId xmlns:a16="http://schemas.microsoft.com/office/drawing/2014/main" id="{941F902D-4F67-4045-88EE-1518AA49D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087" y="4180897"/>
            <a:ext cx="4219608" cy="24009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C353F2C-703F-7D41-B690-DFB810EB1D55}"/>
              </a:ext>
            </a:extLst>
          </p:cNvPr>
          <p:cNvSpPr txBox="1"/>
          <p:nvPr/>
        </p:nvSpPr>
        <p:spPr>
          <a:xfrm>
            <a:off x="48479" y="3693335"/>
            <a:ext cx="432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GeV photon and 10 GeV pi</a:t>
            </a:r>
            <a:r>
              <a:rPr lang="en-US" altLang="zh-CN" dirty="0"/>
              <a:t>-</a:t>
            </a:r>
            <a:r>
              <a:rPr lang="en-US" dirty="0"/>
              <a:t>, </a:t>
            </a:r>
            <a:r>
              <a:rPr lang="en-US" altLang="zh-CN" dirty="0"/>
              <a:t>66</a:t>
            </a:r>
            <a:r>
              <a:rPr lang="en-US" dirty="0"/>
              <a:t>mm</a:t>
            </a:r>
            <a:endParaRPr lang="en-CN" dirty="0"/>
          </a:p>
        </p:txBody>
      </p:sp>
      <p:pic>
        <p:nvPicPr>
          <p:cNvPr id="18" name="Picture 17" descr="Chart, histogram&#10;&#10;Description automatically generated">
            <a:extLst>
              <a:ext uri="{FF2B5EF4-FFF2-40B4-BE49-F238E27FC236}">
                <a16:creationId xmlns:a16="http://schemas.microsoft.com/office/drawing/2014/main" id="{2467742F-F3E2-F243-99E1-753314CFE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62667"/>
            <a:ext cx="4321782" cy="2483976"/>
          </a:xfrm>
          <a:prstGeom prst="rect">
            <a:avLst/>
          </a:prstGeom>
        </p:spPr>
      </p:pic>
      <p:sp>
        <p:nvSpPr>
          <p:cNvPr id="19" name="Down Arrow 18">
            <a:extLst>
              <a:ext uri="{FF2B5EF4-FFF2-40B4-BE49-F238E27FC236}">
                <a16:creationId xmlns:a16="http://schemas.microsoft.com/office/drawing/2014/main" id="{C3152994-402A-A24A-8678-85E78883421B}"/>
              </a:ext>
            </a:extLst>
          </p:cNvPr>
          <p:cNvSpPr/>
          <p:nvPr/>
        </p:nvSpPr>
        <p:spPr bwMode="auto">
          <a:xfrm>
            <a:off x="2120837" y="5199052"/>
            <a:ext cx="134253" cy="3829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F849D282-BC9E-D34B-9631-044B8CA5F95C}"/>
              </a:ext>
            </a:extLst>
          </p:cNvPr>
          <p:cNvSpPr/>
          <p:nvPr/>
        </p:nvSpPr>
        <p:spPr bwMode="auto">
          <a:xfrm>
            <a:off x="1785221" y="4157307"/>
            <a:ext cx="134253" cy="3829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BE16F921-E1FF-824D-AAE6-EF9722B4498D}"/>
              </a:ext>
            </a:extLst>
          </p:cNvPr>
          <p:cNvSpPr/>
          <p:nvPr/>
        </p:nvSpPr>
        <p:spPr bwMode="auto">
          <a:xfrm>
            <a:off x="1633504" y="1050802"/>
            <a:ext cx="134253" cy="3829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1DBA3A38-7F1C-2245-B3C1-4F3B2FDC02A1}"/>
              </a:ext>
            </a:extLst>
          </p:cNvPr>
          <p:cNvSpPr/>
          <p:nvPr/>
        </p:nvSpPr>
        <p:spPr bwMode="auto">
          <a:xfrm>
            <a:off x="1836067" y="1050802"/>
            <a:ext cx="134253" cy="3829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327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858B3E-CF3A-85D5-7452-2DE63011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2400" dirty="0">
                <a:sym typeface="+mn-ea"/>
              </a:rPr>
              <a:t>Boson mass resolution in H</a:t>
            </a:r>
            <a:r>
              <a:rPr kumimoji="1" lang="en-US" altLang="zh-CN" sz="2400" dirty="0">
                <a:sym typeface="Wingdings" pitchFamily="2" charset="2"/>
              </a:rPr>
              <a:t></a:t>
            </a:r>
            <a:r>
              <a:rPr kumimoji="1" lang="en-US" altLang="zh-CN" sz="2400" dirty="0">
                <a:sym typeface="+mn-ea"/>
              </a:rPr>
              <a:t> </a:t>
            </a:r>
            <a:r>
              <a:rPr kumimoji="1" lang="en-US" altLang="zh-CN" sz="2400" dirty="0" err="1">
                <a:sym typeface="+mn-ea"/>
              </a:rPr>
              <a:t>γγ</a:t>
            </a:r>
            <a:r>
              <a:rPr kumimoji="1" lang="en-US" altLang="zh-CN" sz="2400" dirty="0">
                <a:sym typeface="+mn-ea"/>
              </a:rPr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9372C7-435F-7A6F-7CE1-2FA91AC77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Sample: ZH-&gt;2neutrinos + </a:t>
            </a:r>
            <a:r>
              <a:rPr kumimoji="1" lang="en-US" altLang="zh-CN" sz="2400" b="0" dirty="0" err="1">
                <a:sym typeface="+mn-ea"/>
              </a:rPr>
              <a:t>γγ</a:t>
            </a:r>
            <a:r>
              <a:rPr kumimoji="1" lang="en-US" altLang="zh-CN" sz="2400" b="0" dirty="0">
                <a:sym typeface="+mn-ea"/>
              </a:rPr>
              <a:t>  </a:t>
            </a:r>
            <a:r>
              <a:rPr kumimoji="1" lang="en-US" altLang="zh-CN" dirty="0"/>
              <a:t>at 240 GeV</a:t>
            </a:r>
          </a:p>
          <a:p>
            <a:r>
              <a:rPr kumimoji="1" lang="en-US" altLang="zh-CN" dirty="0"/>
              <a:t>Energy, position reconstruction and separation using simplified reconstruction method described above</a:t>
            </a:r>
          </a:p>
          <a:p>
            <a:r>
              <a:rPr kumimoji="1" lang="en-US" altLang="zh-CN" dirty="0"/>
              <a:t>Crystal energy threshold: 2 MeV/50MeV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48F65F-C3D7-1596-9F1C-88E3A82D20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15</a:t>
            </a:fld>
            <a:endParaRPr lang="en-US" sz="18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4796C0F-D842-0225-1E4F-DEFD11B30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560" y="3184200"/>
            <a:ext cx="4409440" cy="28035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712997-EAE5-8D1B-6C0E-AB845EF3E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1327"/>
            <a:ext cx="4314819" cy="274657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E9F59AE-EE2A-814B-B6D3-3B6C63976CC3}"/>
              </a:ext>
            </a:extLst>
          </p:cNvPr>
          <p:cNvSpPr txBox="1"/>
          <p:nvPr/>
        </p:nvSpPr>
        <p:spPr>
          <a:xfrm>
            <a:off x="304512" y="3278112"/>
            <a:ext cx="1634423" cy="33718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BMR = 0.33%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CAC3351-3890-D59B-4D20-CE2178A59A90}"/>
              </a:ext>
            </a:extLst>
          </p:cNvPr>
          <p:cNvSpPr txBox="1"/>
          <p:nvPr/>
        </p:nvSpPr>
        <p:spPr>
          <a:xfrm>
            <a:off x="5011392" y="3286516"/>
            <a:ext cx="1506374" cy="33718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BMR = 1.3%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9A929FF-D298-4893-3A84-A1F6EE9457BB}"/>
              </a:ext>
            </a:extLst>
          </p:cNvPr>
          <p:cNvSpPr txBox="1"/>
          <p:nvPr/>
        </p:nvSpPr>
        <p:spPr>
          <a:xfrm>
            <a:off x="418893" y="3623701"/>
            <a:ext cx="152004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highlight>
                  <a:srgbClr val="00FFFF"/>
                </a:highlight>
              </a:rPr>
              <a:t>Threshold: 2MeV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50A4711-4B91-FC66-4EF6-366F6802208E}"/>
              </a:ext>
            </a:extLst>
          </p:cNvPr>
          <p:cNvSpPr txBox="1"/>
          <p:nvPr/>
        </p:nvSpPr>
        <p:spPr>
          <a:xfrm>
            <a:off x="5057776" y="3635640"/>
            <a:ext cx="1615719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highlight>
                  <a:srgbClr val="00FFFF"/>
                </a:highlight>
              </a:rPr>
              <a:t>Threshold: 50MeV</a:t>
            </a:r>
          </a:p>
        </p:txBody>
      </p:sp>
    </p:spTree>
    <p:extLst>
      <p:ext uri="{BB962C8B-B14F-4D97-AF65-F5344CB8AC3E}">
        <p14:creationId xmlns:p14="http://schemas.microsoft.com/office/powerpoint/2010/main" val="2435060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9648A7-87CC-29D1-7E58-8A4727810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2400" dirty="0" err="1">
                <a:sym typeface="+mn-ea"/>
              </a:rPr>
              <a:t>γ</a:t>
            </a:r>
            <a:r>
              <a:rPr kumimoji="1" lang="en-US" altLang="zh-CN" sz="2400" dirty="0">
                <a:sym typeface="+mn-ea"/>
              </a:rPr>
              <a:t>/</a:t>
            </a:r>
            <a:r>
              <a:rPr kumimoji="1" lang="en-US" altLang="zh-CN" sz="2400" dirty="0" err="1">
                <a:sym typeface="+mn-ea"/>
              </a:rPr>
              <a:t>γ</a:t>
            </a:r>
            <a:r>
              <a:rPr kumimoji="1" lang="en-US" altLang="zh-CN" sz="2400" dirty="0">
                <a:sym typeface="+mn-ea"/>
              </a:rPr>
              <a:t> performance using CLUE algorithm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93E62A-1A6D-41B2-FA26-A27150A5B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2354"/>
            <a:ext cx="4683512" cy="3230574"/>
          </a:xfrm>
        </p:spPr>
        <p:txBody>
          <a:bodyPr/>
          <a:lstStyle/>
          <a:p>
            <a:pPr marL="285750" indent="-285750">
              <a:buSzPct val="50000"/>
              <a:buFont typeface="Wingdings" panose="05000000000000000000" charset="0"/>
              <a:buChar char="u"/>
            </a:pPr>
            <a:r>
              <a:rPr lang="zh-CN" altLang="en-US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CLUE (CLUstering of Energy)</a:t>
            </a:r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</a:rPr>
              <a:t>:</a:t>
            </a:r>
            <a:endParaRPr lang="zh-CN" altLang="en-US" sz="1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742950" lvl="1" indent="-285750">
              <a:buSzPct val="50000"/>
              <a:buFont typeface="Wingdings" panose="05000000000000000000" charset="0"/>
              <a:buChar char="u"/>
            </a:pP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I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nput parameters to determine cluster seeds, outliers and follower hits</a:t>
            </a:r>
          </a:p>
          <a:p>
            <a:pPr marL="742950" lvl="1" indent="-285750">
              <a:buSzPct val="50000"/>
              <a:buFont typeface="Wingdings" panose="05000000000000000000" charset="0"/>
              <a:buChar char="u"/>
            </a:pP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the cut-off distance in the calculation of local energy density (dc);</a:t>
            </a:r>
          </a:p>
          <a:p>
            <a:pPr marL="742950" lvl="1" indent="-285750">
              <a:buSzPct val="50000"/>
              <a:buFont typeface="Wingdings" panose="05000000000000000000" charset="0"/>
              <a:buChar char="u"/>
            </a:pP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the minimum density to promote a hit as a seed or the maximum density to demote a hit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as an outlier (ρc);</a:t>
            </a:r>
          </a:p>
          <a:p>
            <a:pPr marL="742950" lvl="1" indent="-285750">
              <a:buSzPct val="50000"/>
              <a:buFont typeface="Wingdings" panose="05000000000000000000" charset="0"/>
              <a:buChar char="u"/>
            </a:pP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the maximum distance for a hit to be linked to a nearest higher point (δo);</a:t>
            </a:r>
          </a:p>
          <a:p>
            <a:pPr marL="742950" lvl="1" indent="-285750">
              <a:buSzPct val="50000"/>
              <a:buFont typeface="Wingdings" panose="05000000000000000000" charset="0"/>
              <a:buChar char="u"/>
            </a:pP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the minimum distance for a local high density hit to be promoted as a seed (δc).</a:t>
            </a:r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A177BA-FAFC-E7B5-997B-179A3C56F3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16</a:t>
            </a:fld>
            <a:endParaRPr lang="en-US" sz="180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D503E54-3D42-EE95-EA97-A9F16DD217E0}"/>
              </a:ext>
            </a:extLst>
          </p:cNvPr>
          <p:cNvSpPr txBox="1"/>
          <p:nvPr/>
        </p:nvSpPr>
        <p:spPr>
          <a:xfrm>
            <a:off x="2059194" y="5972328"/>
            <a:ext cx="4564227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dirty="0"/>
              <a:t>[1] </a:t>
            </a:r>
            <a:r>
              <a:rPr lang="zh-CN" altLang="en-US" sz="1200" dirty="0"/>
              <a:t>https://cds.cern.ch/record/2802590/files/CR2022_027.pdf</a:t>
            </a:r>
          </a:p>
        </p:txBody>
      </p:sp>
      <p:sp>
        <p:nvSpPr>
          <p:cNvPr id="14" name="流程图: 过程 15">
            <a:extLst>
              <a:ext uri="{FF2B5EF4-FFF2-40B4-BE49-F238E27FC236}">
                <a16:creationId xmlns:a16="http://schemas.microsoft.com/office/drawing/2014/main" id="{C2C6AFEC-A06F-8715-DC7F-A1003851A93F}"/>
              </a:ext>
            </a:extLst>
          </p:cNvPr>
          <p:cNvSpPr/>
          <p:nvPr/>
        </p:nvSpPr>
        <p:spPr>
          <a:xfrm>
            <a:off x="2334079" y="3730373"/>
            <a:ext cx="2393950" cy="587375"/>
          </a:xfrm>
          <a:prstGeom prst="flowChartProcess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3B9B5AD-738E-F8DB-9B64-B1759B189149}"/>
              </a:ext>
            </a:extLst>
          </p:cNvPr>
          <p:cNvSpPr txBox="1"/>
          <p:nvPr/>
        </p:nvSpPr>
        <p:spPr>
          <a:xfrm>
            <a:off x="2409644" y="3779903"/>
            <a:ext cx="237617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Separate the 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raw 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data into odd and even 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modules</a:t>
            </a:r>
          </a:p>
        </p:txBody>
      </p:sp>
      <p:sp>
        <p:nvSpPr>
          <p:cNvPr id="16" name="下箭头 15">
            <a:extLst>
              <a:ext uri="{FF2B5EF4-FFF2-40B4-BE49-F238E27FC236}">
                <a16:creationId xmlns:a16="http://schemas.microsoft.com/office/drawing/2014/main" id="{C439D458-D014-06EF-C5AB-20A836D29B3A}"/>
              </a:ext>
            </a:extLst>
          </p:cNvPr>
          <p:cNvSpPr/>
          <p:nvPr/>
        </p:nvSpPr>
        <p:spPr>
          <a:xfrm>
            <a:off x="3042739" y="4324733"/>
            <a:ext cx="784860" cy="17399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过程 23">
            <a:extLst>
              <a:ext uri="{FF2B5EF4-FFF2-40B4-BE49-F238E27FC236}">
                <a16:creationId xmlns:a16="http://schemas.microsoft.com/office/drawing/2014/main" id="{CE7E5BCD-4E49-7ED5-9FA0-FAEFBB4EB1A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34079" y="4498723"/>
            <a:ext cx="2393950" cy="587375"/>
          </a:xfrm>
          <a:prstGeom prst="flowChartProcess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495F952-F770-7344-B6C6-2E703C75901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09644" y="4661918"/>
            <a:ext cx="2318385" cy="3067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CLUE clustering </a:t>
            </a:r>
            <a:r>
              <a:rPr lang="en-US" sz="1400" dirty="0">
                <a:latin typeface="等线" panose="02010600030101010101" pitchFamily="2" charset="-122"/>
                <a:ea typeface="等线" panose="02010600030101010101" pitchFamily="2" charset="-122"/>
                <a:sym typeface="+mn-ea"/>
              </a:rPr>
              <a:t>algorithm</a:t>
            </a:r>
            <a:endParaRPr lang="en-US" sz="1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9" name="下箭头 18">
            <a:extLst>
              <a:ext uri="{FF2B5EF4-FFF2-40B4-BE49-F238E27FC236}">
                <a16:creationId xmlns:a16="http://schemas.microsoft.com/office/drawing/2014/main" id="{4858DB6D-2E00-C88B-F3C3-5B9178B504C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42739" y="5072128"/>
            <a:ext cx="784860" cy="17399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过程 26">
            <a:extLst>
              <a:ext uri="{FF2B5EF4-FFF2-40B4-BE49-F238E27FC236}">
                <a16:creationId xmlns:a16="http://schemas.microsoft.com/office/drawing/2014/main" id="{4B4DCDD2-AB45-A03A-1A78-EE9D49541C2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334079" y="5254373"/>
            <a:ext cx="2393950" cy="587375"/>
          </a:xfrm>
          <a:prstGeom prst="flowChartProcess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02CAF84-7FC8-D0DE-4D14-0C755A7B8EB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09009" y="5335653"/>
            <a:ext cx="220535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等线" panose="02010600030101010101" pitchFamily="2" charset="-122"/>
                <a:ea typeface="等线" panose="02010600030101010101" pitchFamily="2" charset="-122"/>
              </a:rPr>
              <a:t>Merge odd/e</a:t>
            </a:r>
            <a:r>
              <a:rPr lang="en-US" altLang="zh-CN" sz="1400">
                <a:latin typeface="等线" panose="02010600030101010101" pitchFamily="2" charset="-122"/>
                <a:ea typeface="等线" panose="02010600030101010101" pitchFamily="2" charset="-122"/>
              </a:rPr>
              <a:t>ven </a:t>
            </a:r>
            <a:r>
              <a:rPr lang="en-US" sz="1400">
                <a:latin typeface="等线" panose="02010600030101010101" pitchFamily="2" charset="-122"/>
                <a:ea typeface="等线" panose="02010600030101010101" pitchFamily="2" charset="-122"/>
              </a:rPr>
              <a:t>sub-Clusters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03EA249-C1C9-F80E-E438-FE4C75E9D4AB}"/>
              </a:ext>
            </a:extLst>
          </p:cNvPr>
          <p:cNvSpPr txBox="1"/>
          <p:nvPr/>
        </p:nvSpPr>
        <p:spPr>
          <a:xfrm>
            <a:off x="3211551" y="653993"/>
            <a:ext cx="341187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Current CMS </a:t>
            </a:r>
            <a:r>
              <a:rPr kumimoji="1" lang="en-US" altLang="zh-CN" dirty="0" err="1"/>
              <a:t>HGCal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reco</a:t>
            </a:r>
            <a:r>
              <a:rPr kumimoji="1" lang="en-US" altLang="zh-CN" dirty="0"/>
              <a:t>. alg.</a:t>
            </a:r>
            <a:endParaRPr kumimoji="1"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1E65FD4-8B69-208E-84A4-345D380AE8C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screen"/>
          <a:stretch>
            <a:fillRect/>
          </a:stretch>
        </p:blipFill>
        <p:spPr>
          <a:xfrm>
            <a:off x="5395595" y="1129404"/>
            <a:ext cx="2978971" cy="2086347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B689C4F-533A-6F40-D850-FD5C18C67C65}"/>
              </a:ext>
            </a:extLst>
          </p:cNvPr>
          <p:cNvSpPr txBox="1"/>
          <p:nvPr/>
        </p:nvSpPr>
        <p:spPr>
          <a:xfrm>
            <a:off x="5704205" y="1240529"/>
            <a:ext cx="156273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kumimoji="1" lang="en-US" sz="1600" dirty="0">
                <a:sym typeface="+mn-ea"/>
              </a:rPr>
              <a:t>γ/γ separation</a:t>
            </a:r>
            <a:endParaRPr kumimoji="1" lang="en-US" altLang="zh-CN" sz="16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  <a:cs typeface="Calibri" panose="020F0502020204030204" charset="0"/>
              <a:sym typeface="+mn-e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C685A73-4C54-D32E-982E-73518847B938}"/>
              </a:ext>
            </a:extLst>
          </p:cNvPr>
          <p:cNvSpPr txBox="1"/>
          <p:nvPr/>
        </p:nvSpPr>
        <p:spPr>
          <a:xfrm>
            <a:off x="5322627" y="3102994"/>
            <a:ext cx="35425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highlight>
                  <a:srgbClr val="00FFFF"/>
                </a:highlight>
              </a:rPr>
              <a:t>even</a:t>
            </a:r>
            <a:r>
              <a:rPr lang="en-US" altLang="zh-CN" sz="1400" dirty="0"/>
              <a:t> dc :1 rho: 2 </a:t>
            </a:r>
            <a:r>
              <a:rPr lang="en-US" altLang="zh-CN" sz="1400" dirty="0" err="1"/>
              <a:t>delta_c</a:t>
            </a:r>
            <a:r>
              <a:rPr lang="en-US" altLang="zh-CN" sz="1400" dirty="0"/>
              <a:t>: 2 delta_o:3</a:t>
            </a:r>
          </a:p>
          <a:p>
            <a:r>
              <a:rPr lang="en-US" altLang="zh-CN" sz="1400" dirty="0">
                <a:highlight>
                  <a:srgbClr val="00FFFF"/>
                </a:highlight>
                <a:sym typeface="+mn-ea"/>
              </a:rPr>
              <a:t>odd</a:t>
            </a:r>
            <a:r>
              <a:rPr lang="en-US" altLang="zh-CN" sz="1400" dirty="0">
                <a:sym typeface="+mn-ea"/>
              </a:rPr>
              <a:t>   dc :1 rho: 0.2 </a:t>
            </a:r>
            <a:r>
              <a:rPr lang="en-US" altLang="zh-CN" sz="1400" dirty="0" err="1">
                <a:sym typeface="+mn-ea"/>
              </a:rPr>
              <a:t>delta_c</a:t>
            </a:r>
            <a:r>
              <a:rPr lang="en-US" altLang="zh-CN" sz="1400" dirty="0">
                <a:sym typeface="+mn-ea"/>
              </a:rPr>
              <a:t>: 2 </a:t>
            </a:r>
            <a:r>
              <a:rPr lang="en-US" altLang="zh-CN" sz="1400" dirty="0" err="1">
                <a:sym typeface="+mn-ea"/>
              </a:rPr>
              <a:t>delta_o</a:t>
            </a:r>
            <a:r>
              <a:rPr lang="en-US" altLang="zh-CN" sz="1400" dirty="0">
                <a:sym typeface="+mn-ea"/>
              </a:rPr>
              <a:t>: 2</a:t>
            </a:r>
            <a:endParaRPr lang="en-US" altLang="zh-CN" sz="1400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FF253183-1DCA-0FAA-CFA9-908AA47351B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361124" y="3569402"/>
            <a:ext cx="3330575" cy="2473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1205254-B549-C965-71F2-AC05D8D1F84C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5624649" y="3753552"/>
                <a:ext cx="124714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err="1"/>
                  <a:t>higgs</a:t>
                </a:r>
                <a:r>
                  <a:rPr lang="en-US" altLang="zh-CN" dirty="0"/>
                  <a:t>-&gt;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𝛾𝛾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1205254-B549-C965-71F2-AC05D8D1F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5624649" y="3753552"/>
                <a:ext cx="1247140" cy="368300"/>
              </a:xfrm>
              <a:prstGeom prst="rect">
                <a:avLst/>
              </a:prstGeom>
              <a:blipFill>
                <a:blip r:embed="rId13"/>
                <a:stretch>
                  <a:fillRect l="-5102"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id="{F0383D4E-F23E-4EEF-C116-219CDD4F8E32}"/>
              </a:ext>
            </a:extLst>
          </p:cNvPr>
          <p:cNvSpPr txBox="1"/>
          <p:nvPr/>
        </p:nvSpPr>
        <p:spPr>
          <a:xfrm>
            <a:off x="6569529" y="5021012"/>
            <a:ext cx="18878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等线" panose="02010600030101010101" pitchFamily="2" charset="-122"/>
                <a:ea typeface="等线" panose="02010600030101010101" pitchFamily="2" charset="-122"/>
              </a:rPr>
              <a:t>BMR: 0.35%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0F8A601-04DC-B1D4-336A-D7F3BFDBE023}"/>
              </a:ext>
            </a:extLst>
          </p:cNvPr>
          <p:cNvSpPr txBox="1"/>
          <p:nvPr/>
        </p:nvSpPr>
        <p:spPr>
          <a:xfrm>
            <a:off x="1962615" y="6193269"/>
            <a:ext cx="6322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</a:rPr>
              <a:t>Consistent with simplified method, further tunning possible</a:t>
            </a:r>
          </a:p>
        </p:txBody>
      </p:sp>
      <p:sp>
        <p:nvSpPr>
          <p:cNvPr id="30" name="爆炸形 1 29">
            <a:extLst>
              <a:ext uri="{FF2B5EF4-FFF2-40B4-BE49-F238E27FC236}">
                <a16:creationId xmlns:a16="http://schemas.microsoft.com/office/drawing/2014/main" id="{538E7288-D060-5043-FE97-321C19C3ACC9}"/>
              </a:ext>
            </a:extLst>
          </p:cNvPr>
          <p:cNvSpPr/>
          <p:nvPr/>
        </p:nvSpPr>
        <p:spPr bwMode="auto">
          <a:xfrm>
            <a:off x="7727795" y="0"/>
            <a:ext cx="1349857" cy="800301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rPr>
              <a:t>New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pic>
        <p:nvPicPr>
          <p:cNvPr id="32" name="图片 31" descr="图片包含 散点图&#10;&#10;描述已自动生成">
            <a:extLst>
              <a:ext uri="{FF2B5EF4-FFF2-40B4-BE49-F238E27FC236}">
                <a16:creationId xmlns:a16="http://schemas.microsoft.com/office/drawing/2014/main" id="{84A9E910-CBEB-07CF-C3D5-5544BFCE05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5260" y="3606665"/>
            <a:ext cx="1520413" cy="3135397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E4A0395E-A632-E072-47BA-F44E47954078}"/>
              </a:ext>
            </a:extLst>
          </p:cNvPr>
          <p:cNvSpPr txBox="1"/>
          <p:nvPr/>
        </p:nvSpPr>
        <p:spPr>
          <a:xfrm>
            <a:off x="218934" y="5021012"/>
            <a:ext cx="1975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science.1242072</a:t>
            </a:r>
          </a:p>
        </p:txBody>
      </p:sp>
    </p:spTree>
    <p:extLst>
      <p:ext uri="{BB962C8B-B14F-4D97-AF65-F5344CB8AC3E}">
        <p14:creationId xmlns:p14="http://schemas.microsoft.com/office/powerpoint/2010/main" val="2337153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6CD761-594A-C60B-9A29-128053918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Multiple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particle separation (PFA)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E08A42-1335-EEE6-0C00-D80ED44B0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2353"/>
            <a:ext cx="9144000" cy="5315492"/>
          </a:xfrm>
        </p:spPr>
        <p:txBody>
          <a:bodyPr/>
          <a:lstStyle/>
          <a:p>
            <a:r>
              <a:rPr kumimoji="1" lang="en-US" altLang="zh-CN" dirty="0"/>
              <a:t>Separation of multiple particle within jet is crucial for PFA</a:t>
            </a:r>
          </a:p>
          <a:p>
            <a:r>
              <a:rPr kumimoji="1" lang="en-US" altLang="zh-CN" dirty="0"/>
              <a:t>Suffering from 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Ghost hits</a:t>
            </a:r>
            <a:r>
              <a:rPr kumimoji="1" lang="zh-CN" altLang="en-US" dirty="0">
                <a:solidFill>
                  <a:schemeClr val="tx1"/>
                </a:solidFill>
              </a:rPr>
              <a:t> （</a:t>
            </a:r>
            <a:r>
              <a:rPr kumimoji="1" lang="en-US" altLang="zh-CN" dirty="0">
                <a:solidFill>
                  <a:schemeClr val="tx1"/>
                </a:solidFill>
              </a:rPr>
              <a:t>multiple hit solution)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Multiple particle shower deposit energy in the same crystal</a:t>
            </a:r>
          </a:p>
          <a:p>
            <a:pPr lvl="2"/>
            <a:r>
              <a:rPr kumimoji="1" lang="en-US" altLang="zh-CN" dirty="0">
                <a:solidFill>
                  <a:schemeClr val="tx1"/>
                </a:solidFill>
              </a:rPr>
              <a:t>Fine tuning of hit definition</a:t>
            </a:r>
          </a:p>
          <a:p>
            <a:pPr lvl="2"/>
            <a:r>
              <a:rPr kumimoji="1" lang="en-US" altLang="zh-CN" dirty="0">
                <a:solidFill>
                  <a:schemeClr val="tx1"/>
                </a:solidFill>
              </a:rPr>
              <a:t>Add timing? Add readout in front of crystal(double-side readout)?</a:t>
            </a:r>
          </a:p>
          <a:p>
            <a:endParaRPr kumimoji="1" lang="en-US" altLang="zh-CN" dirty="0">
              <a:solidFill>
                <a:schemeClr val="tx1"/>
              </a:solidFill>
            </a:endParaRPr>
          </a:p>
          <a:p>
            <a:r>
              <a:rPr kumimoji="1" lang="en-US" altLang="zh-CN" dirty="0"/>
              <a:t>Still (long) way to be mature for PFA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Checked clustering algorithm: calo only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Which tracker? Which </a:t>
            </a:r>
            <a:r>
              <a:rPr kumimoji="1" lang="en-US" altLang="zh-CN" dirty="0" err="1">
                <a:solidFill>
                  <a:schemeClr val="tx1"/>
                </a:solidFill>
              </a:rPr>
              <a:t>HCal</a:t>
            </a:r>
            <a:r>
              <a:rPr kumimoji="1" lang="en-US" altLang="zh-CN" dirty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Which PFA?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Detail tuning of algorithm 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8ECFB6-D9E4-C99B-DF41-9B14736E3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17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15282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E10734-FB8F-1AC1-19FC-16F5EF63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Thoughts about Ghost hits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018640-4B0B-5FAB-111A-DC4D02BF2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2353"/>
            <a:ext cx="5806333" cy="5885889"/>
          </a:xfrm>
        </p:spPr>
        <p:txBody>
          <a:bodyPr/>
          <a:lstStyle/>
          <a:p>
            <a:r>
              <a:rPr kumimoji="1" lang="en-US" altLang="zh-CN" dirty="0"/>
              <a:t>Confusion of red hit with yellow ones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Happens only in small phi/R range</a:t>
            </a:r>
          </a:p>
          <a:p>
            <a:pPr lvl="2"/>
            <a:r>
              <a:rPr kumimoji="1" lang="en-US" altLang="zh-CN" dirty="0"/>
              <a:t>R-range:     0-30CM</a:t>
            </a:r>
          </a:p>
          <a:p>
            <a:pPr lvl="2"/>
            <a:r>
              <a:rPr kumimoji="1" lang="en-US" altLang="zh-CN" dirty="0"/>
              <a:t>Phi-range: -4.5 cm - +4.5 cm (10 layer)</a:t>
            </a:r>
          </a:p>
          <a:p>
            <a:r>
              <a:rPr kumimoji="1" lang="en-US" altLang="zh-CN" dirty="0"/>
              <a:t>Large probability have hits in middle shower depth, small chance to have hits in small or large shower depth</a:t>
            </a:r>
          </a:p>
          <a:p>
            <a:r>
              <a:rPr kumimoji="1" lang="en-US" altLang="zh-CN" dirty="0"/>
              <a:t>Big energy deposited in middle shower depth hit, small in inner/outer depth</a:t>
            </a:r>
          </a:p>
          <a:p>
            <a:r>
              <a:rPr kumimoji="1" lang="en-US" altLang="zh-CN" dirty="0"/>
              <a:t>If ghost hits happens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largest change of phi: ~4.5 cm, 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Largest change of R: ~15cm</a:t>
            </a:r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F5F78D-98F6-FFD8-F2B0-8A6D326DA8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18</a:t>
            </a:fld>
            <a:endParaRPr lang="en-US" sz="1800"/>
          </a:p>
        </p:txBody>
      </p:sp>
      <p:grpSp>
        <p:nvGrpSpPr>
          <p:cNvPr id="5" name="Group 54">
            <a:extLst>
              <a:ext uri="{FF2B5EF4-FFF2-40B4-BE49-F238E27FC236}">
                <a16:creationId xmlns:a16="http://schemas.microsoft.com/office/drawing/2014/main" id="{20F8392E-4D4A-AD67-BB3B-4F28CF54016F}"/>
              </a:ext>
            </a:extLst>
          </p:cNvPr>
          <p:cNvGrpSpPr/>
          <p:nvPr/>
        </p:nvGrpSpPr>
        <p:grpSpPr>
          <a:xfrm>
            <a:off x="4800608" y="1122197"/>
            <a:ext cx="4238227" cy="3842823"/>
            <a:chOff x="1838790" y="1505656"/>
            <a:chExt cx="4238227" cy="3842823"/>
          </a:xfrm>
        </p:grpSpPr>
        <p:sp>
          <p:nvSpPr>
            <p:cNvPr id="6" name="矩形 19">
              <a:extLst>
                <a:ext uri="{FF2B5EF4-FFF2-40B4-BE49-F238E27FC236}">
                  <a16:creationId xmlns:a16="http://schemas.microsoft.com/office/drawing/2014/main" id="{725C7189-71A0-6339-8FA3-616470933B4D}"/>
                </a:ext>
              </a:extLst>
            </p:cNvPr>
            <p:cNvSpPr/>
            <p:nvPr/>
          </p:nvSpPr>
          <p:spPr>
            <a:xfrm rot="19922988" flipH="1">
              <a:off x="4600133" y="1649844"/>
              <a:ext cx="200327" cy="2804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40">
              <a:extLst>
                <a:ext uri="{FF2B5EF4-FFF2-40B4-BE49-F238E27FC236}">
                  <a16:creationId xmlns:a16="http://schemas.microsoft.com/office/drawing/2014/main" id="{7FD75380-26A2-5397-1176-D56255F5AB03}"/>
                </a:ext>
              </a:extLst>
            </p:cNvPr>
            <p:cNvSpPr/>
            <p:nvPr/>
          </p:nvSpPr>
          <p:spPr>
            <a:xfrm rot="19922988" flipH="1">
              <a:off x="3454659" y="1762567"/>
              <a:ext cx="200327" cy="2804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34">
              <a:extLst>
                <a:ext uri="{FF2B5EF4-FFF2-40B4-BE49-F238E27FC236}">
                  <a16:creationId xmlns:a16="http://schemas.microsoft.com/office/drawing/2014/main" id="{0249FF6A-CDCA-FD32-79ED-DA6C56062F0E}"/>
                </a:ext>
              </a:extLst>
            </p:cNvPr>
            <p:cNvSpPr/>
            <p:nvPr/>
          </p:nvSpPr>
          <p:spPr>
            <a:xfrm rot="19922988" flipH="1">
              <a:off x="3699945" y="1757558"/>
              <a:ext cx="200327" cy="2804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20">
              <a:extLst>
                <a:ext uri="{FF2B5EF4-FFF2-40B4-BE49-F238E27FC236}">
                  <a16:creationId xmlns:a16="http://schemas.microsoft.com/office/drawing/2014/main" id="{83039A2E-C571-C9C7-22A3-21B0315BCA6D}"/>
                </a:ext>
              </a:extLst>
            </p:cNvPr>
            <p:cNvSpPr/>
            <p:nvPr/>
          </p:nvSpPr>
          <p:spPr>
            <a:xfrm rot="19922988" flipH="1">
              <a:off x="3938647" y="1748343"/>
              <a:ext cx="200327" cy="2804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19">
              <a:extLst>
                <a:ext uri="{FF2B5EF4-FFF2-40B4-BE49-F238E27FC236}">
                  <a16:creationId xmlns:a16="http://schemas.microsoft.com/office/drawing/2014/main" id="{86477F72-7E6E-E0C0-E267-444D1FDB9650}"/>
                </a:ext>
              </a:extLst>
            </p:cNvPr>
            <p:cNvSpPr/>
            <p:nvPr/>
          </p:nvSpPr>
          <p:spPr>
            <a:xfrm rot="19922988" flipH="1">
              <a:off x="4390453" y="1723998"/>
              <a:ext cx="200327" cy="2804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7">
              <a:extLst>
                <a:ext uri="{FF2B5EF4-FFF2-40B4-BE49-F238E27FC236}">
                  <a16:creationId xmlns:a16="http://schemas.microsoft.com/office/drawing/2014/main" id="{B614838C-037D-73FC-90C3-C00BAD0CA4F6}"/>
                </a:ext>
              </a:extLst>
            </p:cNvPr>
            <p:cNvSpPr/>
            <p:nvPr/>
          </p:nvSpPr>
          <p:spPr>
            <a:xfrm rot="19922988" flipH="1">
              <a:off x="4168254" y="1714898"/>
              <a:ext cx="200327" cy="2804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2">
              <a:extLst>
                <a:ext uri="{FF2B5EF4-FFF2-40B4-BE49-F238E27FC236}">
                  <a16:creationId xmlns:a16="http://schemas.microsoft.com/office/drawing/2014/main" id="{F125CC24-2AEE-620C-03F4-5C0804C2BC07}"/>
                </a:ext>
              </a:extLst>
            </p:cNvPr>
            <p:cNvSpPr/>
            <p:nvPr/>
          </p:nvSpPr>
          <p:spPr>
            <a:xfrm rot="1445045" flipH="1">
              <a:off x="4668654" y="1753626"/>
              <a:ext cx="200327" cy="280459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3">
              <a:extLst>
                <a:ext uri="{FF2B5EF4-FFF2-40B4-BE49-F238E27FC236}">
                  <a16:creationId xmlns:a16="http://schemas.microsoft.com/office/drawing/2014/main" id="{92ABA506-557F-28A2-9106-E701A9C909E9}"/>
                </a:ext>
              </a:extLst>
            </p:cNvPr>
            <p:cNvSpPr/>
            <p:nvPr/>
          </p:nvSpPr>
          <p:spPr>
            <a:xfrm rot="1445045" flipH="1">
              <a:off x="4454651" y="1742873"/>
              <a:ext cx="200327" cy="280459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4">
              <a:extLst>
                <a:ext uri="{FF2B5EF4-FFF2-40B4-BE49-F238E27FC236}">
                  <a16:creationId xmlns:a16="http://schemas.microsoft.com/office/drawing/2014/main" id="{5FB9DE4F-156A-10ED-34B0-BC12D516AF8D}"/>
                </a:ext>
              </a:extLst>
            </p:cNvPr>
            <p:cNvSpPr/>
            <p:nvPr/>
          </p:nvSpPr>
          <p:spPr>
            <a:xfrm rot="1445045" flipH="1">
              <a:off x="4240646" y="1732122"/>
              <a:ext cx="200327" cy="280459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矩形 15">
              <a:extLst>
                <a:ext uri="{FF2B5EF4-FFF2-40B4-BE49-F238E27FC236}">
                  <a16:creationId xmlns:a16="http://schemas.microsoft.com/office/drawing/2014/main" id="{78896888-9618-97B3-81EB-4078573D57FD}"/>
                </a:ext>
              </a:extLst>
            </p:cNvPr>
            <p:cNvSpPr/>
            <p:nvPr/>
          </p:nvSpPr>
          <p:spPr>
            <a:xfrm rot="1445045" flipH="1">
              <a:off x="4026642" y="1721373"/>
              <a:ext cx="200327" cy="280459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 16">
              <a:extLst>
                <a:ext uri="{FF2B5EF4-FFF2-40B4-BE49-F238E27FC236}">
                  <a16:creationId xmlns:a16="http://schemas.microsoft.com/office/drawing/2014/main" id="{80B0FD2F-AA0D-D5C3-22A5-D6B5C86D9E12}"/>
                </a:ext>
              </a:extLst>
            </p:cNvPr>
            <p:cNvSpPr/>
            <p:nvPr/>
          </p:nvSpPr>
          <p:spPr>
            <a:xfrm rot="1445045" flipH="1">
              <a:off x="3810347" y="1730056"/>
              <a:ext cx="200327" cy="280459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矩形 17">
              <a:extLst>
                <a:ext uri="{FF2B5EF4-FFF2-40B4-BE49-F238E27FC236}">
                  <a16:creationId xmlns:a16="http://schemas.microsoft.com/office/drawing/2014/main" id="{FC4E175F-3BDD-DA46-94F4-927CE9D5CA55}"/>
                </a:ext>
              </a:extLst>
            </p:cNvPr>
            <p:cNvSpPr/>
            <p:nvPr/>
          </p:nvSpPr>
          <p:spPr>
            <a:xfrm rot="1445045" flipH="1">
              <a:off x="3579175" y="1736988"/>
              <a:ext cx="200327" cy="280459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21">
              <a:extLst>
                <a:ext uri="{FF2B5EF4-FFF2-40B4-BE49-F238E27FC236}">
                  <a16:creationId xmlns:a16="http://schemas.microsoft.com/office/drawing/2014/main" id="{6367D62E-6353-FB5F-C60B-AEC5293341B8}"/>
                </a:ext>
              </a:extLst>
            </p:cNvPr>
            <p:cNvSpPr/>
            <p:nvPr/>
          </p:nvSpPr>
          <p:spPr>
            <a:xfrm rot="403350">
              <a:off x="3982921" y="2198580"/>
              <a:ext cx="180985" cy="20040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椭圆 22">
              <a:extLst>
                <a:ext uri="{FF2B5EF4-FFF2-40B4-BE49-F238E27FC236}">
                  <a16:creationId xmlns:a16="http://schemas.microsoft.com/office/drawing/2014/main" id="{DBE0C694-4DFA-D456-C39D-3BF33E951176}"/>
                </a:ext>
              </a:extLst>
            </p:cNvPr>
            <p:cNvSpPr/>
            <p:nvPr/>
          </p:nvSpPr>
          <p:spPr>
            <a:xfrm rot="403350">
              <a:off x="4568907" y="3328797"/>
              <a:ext cx="180985" cy="20040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椭圆 46">
              <a:extLst>
                <a:ext uri="{FF2B5EF4-FFF2-40B4-BE49-F238E27FC236}">
                  <a16:creationId xmlns:a16="http://schemas.microsoft.com/office/drawing/2014/main" id="{D46FC092-DC9C-B836-96DB-41A4D182C245}"/>
                </a:ext>
              </a:extLst>
            </p:cNvPr>
            <p:cNvSpPr/>
            <p:nvPr/>
          </p:nvSpPr>
          <p:spPr>
            <a:xfrm rot="403350">
              <a:off x="4237497" y="4014330"/>
              <a:ext cx="180985" cy="20040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1" name="椭圆 22">
              <a:extLst>
                <a:ext uri="{FF2B5EF4-FFF2-40B4-BE49-F238E27FC236}">
                  <a16:creationId xmlns:a16="http://schemas.microsoft.com/office/drawing/2014/main" id="{8421CE82-B75B-3D5E-866F-AADABC437CE4}"/>
                </a:ext>
              </a:extLst>
            </p:cNvPr>
            <p:cNvSpPr/>
            <p:nvPr/>
          </p:nvSpPr>
          <p:spPr>
            <a:xfrm rot="403350">
              <a:off x="3632890" y="2934894"/>
              <a:ext cx="180985" cy="20040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2" name="Straight Arrow Connector 46">
              <a:extLst>
                <a:ext uri="{FF2B5EF4-FFF2-40B4-BE49-F238E27FC236}">
                  <a16:creationId xmlns:a16="http://schemas.microsoft.com/office/drawing/2014/main" id="{9964356C-DCBD-5901-4BC6-285763245DC7}"/>
                </a:ext>
              </a:extLst>
            </p:cNvPr>
            <p:cNvCxnSpPr/>
            <p:nvPr/>
          </p:nvCxnSpPr>
          <p:spPr bwMode="auto">
            <a:xfrm>
              <a:off x="1838790" y="4572000"/>
              <a:ext cx="423822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47">
              <a:extLst>
                <a:ext uri="{FF2B5EF4-FFF2-40B4-BE49-F238E27FC236}">
                  <a16:creationId xmlns:a16="http://schemas.microsoft.com/office/drawing/2014/main" id="{662EB97B-F992-94D3-655C-D69BFC45E1FF}"/>
                </a:ext>
              </a:extLst>
            </p:cNvPr>
            <p:cNvCxnSpPr/>
            <p:nvPr/>
          </p:nvCxnSpPr>
          <p:spPr bwMode="auto">
            <a:xfrm flipV="1">
              <a:off x="2689122" y="1558144"/>
              <a:ext cx="0" cy="37903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TextBox 49">
              <a:extLst>
                <a:ext uri="{FF2B5EF4-FFF2-40B4-BE49-F238E27FC236}">
                  <a16:creationId xmlns:a16="http://schemas.microsoft.com/office/drawing/2014/main" id="{9083EB01-E0D6-404C-FAD7-64D8D21C4A6C}"/>
                </a:ext>
              </a:extLst>
            </p:cNvPr>
            <p:cNvSpPr txBox="1"/>
            <p:nvPr/>
          </p:nvSpPr>
          <p:spPr>
            <a:xfrm>
              <a:off x="2358955" y="1505656"/>
              <a:ext cx="48398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25" name="TextBox 50">
              <a:extLst>
                <a:ext uri="{FF2B5EF4-FFF2-40B4-BE49-F238E27FC236}">
                  <a16:creationId xmlns:a16="http://schemas.microsoft.com/office/drawing/2014/main" id="{DF655E1A-CBC5-5055-B0F3-7371AB1DE605}"/>
                </a:ext>
              </a:extLst>
            </p:cNvPr>
            <p:cNvSpPr txBox="1"/>
            <p:nvPr/>
          </p:nvSpPr>
          <p:spPr>
            <a:xfrm>
              <a:off x="5509468" y="4202668"/>
              <a:ext cx="56754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Phi</a:t>
              </a:r>
            </a:p>
          </p:txBody>
        </p:sp>
      </p:grpSp>
      <p:cxnSp>
        <p:nvCxnSpPr>
          <p:cNvPr id="26" name="Straight Connector 58">
            <a:extLst>
              <a:ext uri="{FF2B5EF4-FFF2-40B4-BE49-F238E27FC236}">
                <a16:creationId xmlns:a16="http://schemas.microsoft.com/office/drawing/2014/main" id="{9B01DBFB-939A-A026-3A11-32FA110B2B05}"/>
              </a:ext>
            </a:extLst>
          </p:cNvPr>
          <p:cNvCxnSpPr/>
          <p:nvPr/>
        </p:nvCxnSpPr>
        <p:spPr bwMode="auto">
          <a:xfrm>
            <a:off x="6638114" y="2750528"/>
            <a:ext cx="0" cy="2015613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60">
            <a:extLst>
              <a:ext uri="{FF2B5EF4-FFF2-40B4-BE49-F238E27FC236}">
                <a16:creationId xmlns:a16="http://schemas.microsoft.com/office/drawing/2014/main" id="{E06CF771-A45A-D284-A827-B4639426FC19}"/>
              </a:ext>
            </a:extLst>
          </p:cNvPr>
          <p:cNvCxnSpPr/>
          <p:nvPr/>
        </p:nvCxnSpPr>
        <p:spPr bwMode="auto">
          <a:xfrm>
            <a:off x="7691764" y="2750528"/>
            <a:ext cx="0" cy="2015613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61">
            <a:extLst>
              <a:ext uri="{FF2B5EF4-FFF2-40B4-BE49-F238E27FC236}">
                <a16:creationId xmlns:a16="http://schemas.microsoft.com/office/drawing/2014/main" id="{8829B4C0-D00B-775A-70EF-326716E229A3}"/>
              </a:ext>
            </a:extLst>
          </p:cNvPr>
          <p:cNvSpPr txBox="1"/>
          <p:nvPr/>
        </p:nvSpPr>
        <p:spPr>
          <a:xfrm>
            <a:off x="6593166" y="4385645"/>
            <a:ext cx="1191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Phi range</a:t>
            </a:r>
          </a:p>
        </p:txBody>
      </p:sp>
      <p:sp>
        <p:nvSpPr>
          <p:cNvPr id="30" name="TextBox 62">
            <a:extLst>
              <a:ext uri="{FF2B5EF4-FFF2-40B4-BE49-F238E27FC236}">
                <a16:creationId xmlns:a16="http://schemas.microsoft.com/office/drawing/2014/main" id="{57EC81E9-38B4-308B-C935-5A35C3C726B1}"/>
              </a:ext>
            </a:extLst>
          </p:cNvPr>
          <p:cNvSpPr txBox="1"/>
          <p:nvPr/>
        </p:nvSpPr>
        <p:spPr>
          <a:xfrm>
            <a:off x="114012" y="6129861"/>
            <a:ext cx="88394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CN" dirty="0"/>
              <a:t>ot yet estimated, but should be very small chance to have ghost hit have big impact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88914BB-6750-F0B4-BA96-B016682156A0}"/>
              </a:ext>
            </a:extLst>
          </p:cNvPr>
          <p:cNvSpPr txBox="1"/>
          <p:nvPr/>
        </p:nvSpPr>
        <p:spPr>
          <a:xfrm>
            <a:off x="5028854" y="5030626"/>
            <a:ext cx="400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highlight>
                  <a:srgbClr val="00FFFF"/>
                </a:highlight>
              </a:rPr>
              <a:t>Ghost hit in Z*phi plane: 1cm * 9cm </a:t>
            </a:r>
            <a:endParaRPr kumimoji="1" lang="zh-CN" altLang="en-US" dirty="0">
              <a:highlight>
                <a:srgbClr val="00FFFF"/>
              </a:highlight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F880424-6588-D8BF-28D5-920A0C07EC77}"/>
              </a:ext>
            </a:extLst>
          </p:cNvPr>
          <p:cNvSpPr txBox="1"/>
          <p:nvPr/>
        </p:nvSpPr>
        <p:spPr>
          <a:xfrm>
            <a:off x="5061955" y="5413166"/>
            <a:ext cx="400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highlight>
                  <a:srgbClr val="00FF00"/>
                </a:highlight>
              </a:rPr>
              <a:t>Ghost hit in R*phi plane: 30cm * 9cm </a:t>
            </a:r>
            <a:endParaRPr kumimoji="1" lang="zh-CN" altLang="en-US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54555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E0C89F-9E82-9974-D023-C7DBACA5E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FB4267-C0B1-CA6E-C853-AA587C765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Stereo Crystal </a:t>
            </a:r>
            <a:r>
              <a:rPr kumimoji="1" lang="en-US" altLang="zh-CN" dirty="0" err="1"/>
              <a:t>Ecal</a:t>
            </a:r>
            <a:endParaRPr kumimoji="1" lang="en-US" altLang="zh-CN" dirty="0"/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2D readout, 3D position reconstruction of particle shower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Mounting and readout behind </a:t>
            </a:r>
            <a:r>
              <a:rPr kumimoji="1" lang="en-US" altLang="zh-CN" dirty="0" err="1">
                <a:solidFill>
                  <a:schemeClr val="tx1"/>
                </a:solidFill>
              </a:rPr>
              <a:t>Ecal</a:t>
            </a:r>
            <a:endParaRPr kumimoji="1" lang="en-US" altLang="zh-CN" dirty="0">
              <a:solidFill>
                <a:schemeClr val="tx1"/>
              </a:solidFill>
            </a:endParaRPr>
          </a:p>
          <a:p>
            <a:pPr lvl="2"/>
            <a:r>
              <a:rPr kumimoji="1" lang="en-US" altLang="zh-CN" dirty="0">
                <a:solidFill>
                  <a:schemeClr val="tx1"/>
                </a:solidFill>
              </a:rPr>
              <a:t>Radiation shielding, minimize material budget</a:t>
            </a:r>
          </a:p>
          <a:p>
            <a:pPr lvl="2"/>
            <a:r>
              <a:rPr kumimoji="1" lang="en-US" altLang="zh-CN" dirty="0">
                <a:solidFill>
                  <a:schemeClr val="tx1"/>
                </a:solidFill>
              </a:rPr>
              <a:t>Uniform along Z, phi, and R: no dead regions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Calorimeter only can provide:</a:t>
            </a:r>
          </a:p>
          <a:p>
            <a:pPr lvl="2"/>
            <a:r>
              <a:rPr kumimoji="1" lang="en-US" altLang="zh-CN" dirty="0">
                <a:solidFill>
                  <a:schemeClr val="tx1"/>
                </a:solidFill>
              </a:rPr>
              <a:t>Good energy, 3D position resolution of shower</a:t>
            </a:r>
          </a:p>
          <a:p>
            <a:pPr lvl="2"/>
            <a:r>
              <a:rPr kumimoji="1" lang="en-US" altLang="zh-CN" dirty="0">
                <a:solidFill>
                  <a:schemeClr val="tx1"/>
                </a:solidFill>
              </a:rPr>
              <a:t>Good di-photon, photon-pion separation</a:t>
            </a:r>
          </a:p>
          <a:p>
            <a:pPr lvl="2"/>
            <a:r>
              <a:rPr kumimoji="1" lang="en-US" altLang="zh-CN" dirty="0">
                <a:solidFill>
                  <a:schemeClr val="tx1"/>
                </a:solidFill>
              </a:rPr>
              <a:t>Good </a:t>
            </a:r>
            <a:r>
              <a:rPr kumimoji="1" lang="en-US" altLang="zh-CN" dirty="0" err="1">
                <a:solidFill>
                  <a:schemeClr val="tx1"/>
                </a:solidFill>
              </a:rPr>
              <a:t>higgs</a:t>
            </a:r>
            <a:r>
              <a:rPr kumimoji="1" lang="en-US" altLang="zh-CN" dirty="0">
                <a:solidFill>
                  <a:schemeClr val="tx1"/>
                </a:solidFill>
              </a:rPr>
              <a:t> mass resolution in di-photon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PFA Higgs--&gt; di-jet mass resolution need further work</a:t>
            </a:r>
          </a:p>
          <a:p>
            <a:pPr lvl="2"/>
            <a:r>
              <a:rPr kumimoji="1" lang="en-US" altLang="zh-CN" dirty="0">
                <a:solidFill>
                  <a:schemeClr val="tx1"/>
                </a:solidFill>
              </a:rPr>
              <a:t>Key: Multi-particle shower separation </a:t>
            </a:r>
          </a:p>
          <a:p>
            <a:r>
              <a:rPr kumimoji="1" lang="en-US" altLang="zh-CN" dirty="0">
                <a:solidFill>
                  <a:schemeClr val="tx1"/>
                </a:solidFill>
              </a:rPr>
              <a:t>Choice of crystal, </a:t>
            </a:r>
            <a:r>
              <a:rPr kumimoji="1" lang="en-US" altLang="zh-CN" dirty="0" err="1">
                <a:solidFill>
                  <a:schemeClr val="tx1"/>
                </a:solidFill>
              </a:rPr>
              <a:t>SiPM</a:t>
            </a:r>
            <a:r>
              <a:rPr kumimoji="1" lang="en-US" altLang="zh-CN" dirty="0">
                <a:solidFill>
                  <a:schemeClr val="tx1"/>
                </a:solidFill>
              </a:rPr>
              <a:t> et. al can benefit from other studies</a:t>
            </a:r>
          </a:p>
          <a:p>
            <a:r>
              <a:rPr kumimoji="1" lang="en-US" altLang="zh-CN" dirty="0">
                <a:solidFill>
                  <a:schemeClr val="tx1"/>
                </a:solidFill>
              </a:rPr>
              <a:t>Simplified prototype: </a:t>
            </a:r>
            <a:r>
              <a:rPr kumimoji="1" lang="en-US" altLang="zh-CN" dirty="0" err="1">
                <a:solidFill>
                  <a:schemeClr val="tx1"/>
                </a:solidFill>
              </a:rPr>
              <a:t>SiPM</a:t>
            </a:r>
            <a:r>
              <a:rPr kumimoji="1" lang="en-US" altLang="zh-CN" dirty="0">
                <a:solidFill>
                  <a:schemeClr val="tx1"/>
                </a:solidFill>
              </a:rPr>
              <a:t> + Sci. + NIM equipment just arrived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581FC0-F51F-B90D-F7C6-5C28A7BFA8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19</a:t>
            </a:fld>
            <a:endParaRPr lang="en-US" sz="18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54F331B-FBA9-2816-C660-FDD76AC62273}"/>
              </a:ext>
            </a:extLst>
          </p:cNvPr>
          <p:cNvSpPr txBox="1"/>
          <p:nvPr/>
        </p:nvSpPr>
        <p:spPr>
          <a:xfrm>
            <a:off x="1560693" y="5954814"/>
            <a:ext cx="594612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Searching personal power to work on this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0693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F8BB50-BE25-E6B9-CF57-BB154862E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43CFCC-4D9C-3E04-6A5A-A0EEE85C9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475" y="932661"/>
            <a:ext cx="6501161" cy="4992678"/>
          </a:xfrm>
        </p:spPr>
        <p:txBody>
          <a:bodyPr/>
          <a:lstStyle/>
          <a:p>
            <a:r>
              <a:rPr kumimoji="1" lang="en-US" altLang="zh-CN" dirty="0"/>
              <a:t>The design of </a:t>
            </a:r>
            <a:r>
              <a:rPr kumimoji="1" lang="en-US" altLang="zh-CN" dirty="0" err="1"/>
              <a:t>SCEcal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The simulation of </a:t>
            </a:r>
            <a:r>
              <a:rPr kumimoji="1" lang="en-US" altLang="zh-CN" dirty="0" err="1"/>
              <a:t>SCEcal</a:t>
            </a:r>
            <a:endParaRPr kumimoji="1" lang="en-US" altLang="zh-CN" dirty="0"/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Energy and 3D position resolution</a:t>
            </a:r>
          </a:p>
          <a:p>
            <a:pPr lvl="1"/>
            <a:r>
              <a:rPr kumimoji="1" lang="en-US" altLang="zh-CN" sz="2000" dirty="0" err="1">
                <a:solidFill>
                  <a:schemeClr val="tx1"/>
                </a:solidFill>
                <a:sym typeface="+mn-ea"/>
              </a:rPr>
              <a:t>γ</a:t>
            </a:r>
            <a:r>
              <a:rPr kumimoji="1" lang="en-US" altLang="zh-CN" sz="2000" dirty="0">
                <a:solidFill>
                  <a:schemeClr val="tx1"/>
                </a:solidFill>
                <a:sym typeface="+mn-ea"/>
              </a:rPr>
              <a:t>/</a:t>
            </a:r>
            <a:r>
              <a:rPr kumimoji="1" lang="en-US" altLang="zh-CN" sz="2000" dirty="0" err="1">
                <a:solidFill>
                  <a:schemeClr val="tx1"/>
                </a:solidFill>
                <a:sym typeface="+mn-ea"/>
              </a:rPr>
              <a:t>γ</a:t>
            </a:r>
            <a:r>
              <a:rPr kumimoji="1" lang="en-US" altLang="zh-CN" sz="2000" dirty="0">
                <a:solidFill>
                  <a:schemeClr val="tx1"/>
                </a:solidFill>
                <a:sym typeface="+mn-ea"/>
              </a:rPr>
              <a:t>  and </a:t>
            </a:r>
            <a:r>
              <a:rPr kumimoji="1" lang="en-US" altLang="zh-CN" sz="2000" b="0" dirty="0" err="1">
                <a:solidFill>
                  <a:schemeClr val="tx1"/>
                </a:solidFill>
                <a:sym typeface="+mn-ea"/>
              </a:rPr>
              <a:t>γ</a:t>
            </a:r>
            <a:r>
              <a:rPr kumimoji="1" lang="en-US" altLang="zh-CN" sz="2000" b="0" dirty="0">
                <a:solidFill>
                  <a:schemeClr val="tx1"/>
                </a:solidFill>
                <a:sym typeface="+mn-ea"/>
              </a:rPr>
              <a:t>/π</a:t>
            </a:r>
            <a:r>
              <a:rPr kumimoji="1" lang="en-US" altLang="zh-CN" dirty="0">
                <a:solidFill>
                  <a:schemeClr val="tx1"/>
                </a:solidFill>
              </a:rPr>
              <a:t> separation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Higgs </a:t>
            </a:r>
            <a:r>
              <a:rPr kumimoji="1" lang="en-US" altLang="zh-CN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kumimoji="1" lang="en-US" altLang="zh-CN" sz="2000" dirty="0" err="1">
                <a:solidFill>
                  <a:schemeClr val="tx1"/>
                </a:solidFill>
                <a:sym typeface="+mn-ea"/>
              </a:rPr>
              <a:t>γγ</a:t>
            </a:r>
            <a:r>
              <a:rPr kumimoji="1" lang="en-US" altLang="zh-CN" dirty="0">
                <a:solidFill>
                  <a:schemeClr val="tx1"/>
                </a:solidFill>
                <a:sym typeface="Wingdings" pitchFamily="2" charset="2"/>
              </a:rPr>
              <a:t> mass resolution</a:t>
            </a:r>
          </a:p>
          <a:p>
            <a:pPr lvl="1"/>
            <a:endParaRPr kumimoji="1" lang="en-US" altLang="zh-CN" dirty="0">
              <a:sym typeface="Wingdings" pitchFamily="2" charset="2"/>
            </a:endParaRPr>
          </a:p>
          <a:p>
            <a:pPr lvl="1"/>
            <a:r>
              <a:rPr kumimoji="1" lang="en-US" altLang="zh-CN" dirty="0">
                <a:sym typeface="Wingdings" pitchFamily="2" charset="2"/>
              </a:rPr>
              <a:t>PFA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H</a:t>
            </a:r>
            <a:r>
              <a:rPr kumimoji="1" lang="en-US" altLang="zh-CN" dirty="0" err="1">
                <a:sym typeface="Wingdings" pitchFamily="2" charset="2"/>
              </a:rPr>
              <a:t>di-</a:t>
            </a:r>
            <a:r>
              <a:rPr kumimoji="1" lang="en-US" altLang="zh-CN" dirty="0" err="1"/>
              <a:t>jet</a:t>
            </a:r>
            <a:r>
              <a:rPr kumimoji="1" lang="en-US" altLang="zh-CN" dirty="0"/>
              <a:t> mass resolution (developing)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Summary</a:t>
            </a:r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50AC7B-7EA1-F4F9-F943-1FF12CF474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2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38626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4509A6-862C-F9F9-4A5A-579B8ACFE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Backup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F571BB-8B78-87A4-3DAB-D9B2B6E45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9137F3-14CC-99D3-8D07-6B6335243E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20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85808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196CE-A622-A944-A666-A5BC3314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CN" dirty="0"/>
              <a:t>xisting crystal ecal performance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4B7C65D-A93C-794D-AA8F-C3061CFFC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663949"/>
            <a:ext cx="4304666" cy="223827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552DC-1D52-6D4B-92E3-809DE05ECE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21</a:t>
            </a:fld>
            <a:endParaRPr lang="en-US" sz="1800"/>
          </a:p>
        </p:txBody>
      </p:sp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E86AC70-3606-8843-85DA-435027019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3" y="3955774"/>
            <a:ext cx="4609862" cy="2602469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5017716E-B546-4748-ADAA-6D456D200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995" y="4024556"/>
            <a:ext cx="4402152" cy="24649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AEE99D-1A33-BB42-BE32-F8583CD1E678}"/>
              </a:ext>
            </a:extLst>
          </p:cNvPr>
          <p:cNvSpPr txBox="1"/>
          <p:nvPr/>
        </p:nvSpPr>
        <p:spPr>
          <a:xfrm>
            <a:off x="2703443" y="3150704"/>
            <a:ext cx="5088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indico.ihep.ac.cn</a:t>
            </a:r>
            <a:r>
              <a:rPr lang="en-US" dirty="0"/>
              <a:t>/event/15229/session/15/contribution/11/material/slides/0.pdf</a:t>
            </a:r>
            <a:endParaRPr lang="en-CN" dirty="0"/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31B7E6FF-61F6-7A43-A2D9-4752973A7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604394"/>
            <a:ext cx="4609862" cy="243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33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63F7-A174-5440-BA62-4DA43D087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CN" dirty="0"/>
              <a:t>ypical crystals (From Ren-yuan Zhu’s slides)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FD9A1C7B-420D-E441-957D-B4BB549A3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49" y="673100"/>
            <a:ext cx="8832502" cy="58848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573FE-1C1A-594A-BBC4-5524ACE99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22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7823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5E8CB-0990-F948-9DC2-DAC8EAD4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of a CEPC PFA calorimeter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0FAE3-D250-7449-8970-55896924E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2353"/>
            <a:ext cx="6590371" cy="5885889"/>
          </a:xfrm>
        </p:spPr>
        <p:txBody>
          <a:bodyPr/>
          <a:lstStyle/>
          <a:p>
            <a:r>
              <a:rPr lang="en-US" dirty="0"/>
              <a:t>CEPC Physics requirements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Precision measurements with Higgs and Z/W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Jet energy resolution (</a:t>
            </a:r>
            <a:r>
              <a:rPr lang="en-US" dirty="0" err="1">
                <a:solidFill>
                  <a:schemeClr val="tx1"/>
                </a:solidFill>
              </a:rPr>
              <a:t>dEjet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Ejet</a:t>
            </a:r>
            <a:r>
              <a:rPr lang="en-US" dirty="0">
                <a:solidFill>
                  <a:schemeClr val="tx1"/>
                </a:solidFill>
              </a:rPr>
              <a:t>- 3~4%)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Charged particles </a:t>
            </a:r>
            <a:r>
              <a:rPr lang="el-GR" dirty="0">
                <a:solidFill>
                  <a:schemeClr val="tx1"/>
                </a:solidFill>
              </a:rPr>
              <a:t>: 65% (</a:t>
            </a:r>
            <a:r>
              <a:rPr lang="en-US" dirty="0">
                <a:solidFill>
                  <a:schemeClr val="tx1"/>
                </a:solidFill>
              </a:rPr>
              <a:t>tracker)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Photons: 25% (ECAL)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Neutral Hadrons: 10% (HCAL + ECAL)</a:t>
            </a:r>
          </a:p>
          <a:p>
            <a:r>
              <a:rPr lang="en-US" dirty="0"/>
              <a:t>PFA based Calorimeter (CEPC)</a:t>
            </a:r>
          </a:p>
          <a:p>
            <a:pPr lvl="1"/>
            <a:r>
              <a:rPr lang="en-US" dirty="0"/>
              <a:t>Good Shower separation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Small Moliere radius (Dense detector)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High lateral granularity (~Moliere radius)</a:t>
            </a:r>
            <a:endParaRPr lang="en-US" dirty="0"/>
          </a:p>
          <a:p>
            <a:pPr lvl="1"/>
            <a:r>
              <a:rPr lang="en-US" dirty="0"/>
              <a:t>Good Energy resolution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Critical in some special process</a:t>
            </a:r>
            <a:endParaRPr lang="en-US" dirty="0"/>
          </a:p>
          <a:p>
            <a:pPr lvl="1"/>
            <a:r>
              <a:rPr lang="en-US" dirty="0"/>
              <a:t>Sophisticate algorithm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Multi-million channels(energy and timing)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Multi-Dimensional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3A1F9-82BC-5647-A6F0-6C0A3EFE4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612" y="3249007"/>
            <a:ext cx="3329255" cy="3292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7B1ECE-864A-2148-966A-E29C0441C5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270" r="2457"/>
          <a:stretch/>
        </p:blipFill>
        <p:spPr>
          <a:xfrm>
            <a:off x="6096143" y="763978"/>
            <a:ext cx="3047857" cy="22866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AB15D8-541B-3840-8A9C-41050F547337}"/>
              </a:ext>
            </a:extLst>
          </p:cNvPr>
          <p:cNvSpPr txBox="1"/>
          <p:nvPr/>
        </p:nvSpPr>
        <p:spPr>
          <a:xfrm>
            <a:off x="6733761" y="2871271"/>
            <a:ext cx="193467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Overlap removal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872CC81-0215-334A-9493-1B37B3C86C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35636" y="6558243"/>
            <a:ext cx="1066511" cy="299757"/>
          </a:xfrm>
        </p:spPr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3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9974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8B546B3-C205-A245-A001-51FAD4779961}"/>
              </a:ext>
            </a:extLst>
          </p:cNvPr>
          <p:cNvSpPr/>
          <p:nvPr/>
        </p:nvSpPr>
        <p:spPr bwMode="auto">
          <a:xfrm>
            <a:off x="3495117" y="1520689"/>
            <a:ext cx="4641574" cy="445273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8EEB7-EF1D-4A45-A5C0-CF2C6840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S</a:t>
            </a:r>
            <a:r>
              <a:rPr kumimoji="1" lang="en-US" altLang="zh-CN" dirty="0"/>
              <a:t>tereo </a:t>
            </a:r>
            <a:r>
              <a:rPr kumimoji="1" lang="en-US" altLang="zh-CN" dirty="0">
                <a:solidFill>
                  <a:srgbClr val="FF0000"/>
                </a:solidFill>
              </a:rPr>
              <a:t>C</a:t>
            </a:r>
            <a:r>
              <a:rPr kumimoji="1" lang="en-US" altLang="zh-CN" dirty="0"/>
              <a:t>rystal </a:t>
            </a:r>
            <a:r>
              <a:rPr kumimoji="1" lang="en-US" altLang="zh-CN" dirty="0">
                <a:solidFill>
                  <a:srgbClr val="FF0000"/>
                </a:solidFill>
              </a:rPr>
              <a:t>E</a:t>
            </a:r>
            <a:r>
              <a:rPr kumimoji="1" lang="en-US" altLang="zh-CN" dirty="0"/>
              <a:t>lectromagnetic </a:t>
            </a:r>
            <a:r>
              <a:rPr kumimoji="1" lang="en-US" altLang="zh-CN" dirty="0">
                <a:solidFill>
                  <a:srgbClr val="FF0000"/>
                </a:solidFill>
              </a:rPr>
              <a:t>Cal</a:t>
            </a:r>
            <a:r>
              <a:rPr kumimoji="1" lang="en-US" altLang="zh-CN" dirty="0"/>
              <a:t>orimeter: Basic idea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54208-1710-0C4B-8A86-6139FA835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2354"/>
            <a:ext cx="9144000" cy="6090396"/>
          </a:xfrm>
        </p:spPr>
        <p:txBody>
          <a:bodyPr/>
          <a:lstStyle/>
          <a:p>
            <a:r>
              <a:rPr lang="en-US" dirty="0"/>
              <a:t>Crystal not pointing back to IP(Z axis)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Angle with inner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det. radius is 𝛼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𝛼 = 0; point to IP(Z axis)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𝛼 &lt;= 90 degrees</a:t>
            </a:r>
          </a:p>
          <a:p>
            <a:r>
              <a:rPr lang="en-US" dirty="0"/>
              <a:t>Segmentation along 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Ex: </a:t>
            </a:r>
            <a:r>
              <a:rPr lang="en-US" dirty="0" err="1">
                <a:solidFill>
                  <a:schemeClr val="tx1"/>
                </a:solidFill>
              </a:rPr>
              <a:t>N_l</a:t>
            </a:r>
            <a:r>
              <a:rPr lang="en-US" dirty="0">
                <a:solidFill>
                  <a:schemeClr val="tx1"/>
                </a:solidFill>
              </a:rPr>
              <a:t> = 10 layers </a:t>
            </a:r>
          </a:p>
          <a:p>
            <a:r>
              <a:rPr lang="en-US" dirty="0"/>
              <a:t>Uniform along Z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Ex: 1 cm each seg.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CN" dirty="0"/>
              <a:t>Total crystal volumme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CN" dirty="0">
                <a:solidFill>
                  <a:schemeClr val="tx1"/>
                </a:solidFill>
              </a:rPr>
              <a:t>i*(r2^2-r1^2) * Z</a:t>
            </a:r>
          </a:p>
          <a:p>
            <a:r>
              <a:rPr lang="en-US" dirty="0"/>
              <a:t>U</a:t>
            </a:r>
            <a:r>
              <a:rPr lang="en-CN" dirty="0"/>
              <a:t>se BGO as baseline</a:t>
            </a:r>
          </a:p>
          <a:p>
            <a:pPr lvl="1"/>
            <a:r>
              <a:rPr lang="en-CN" dirty="0">
                <a:solidFill>
                  <a:schemeClr val="tx1"/>
                </a:solidFill>
              </a:rPr>
              <a:t>~20.5 radiation length</a:t>
            </a:r>
          </a:p>
          <a:p>
            <a:r>
              <a:rPr lang="en-US" dirty="0">
                <a:solidFill>
                  <a:schemeClr val="tx1"/>
                </a:solidFill>
                <a:highlight>
                  <a:srgbClr val="00FFFF"/>
                </a:highlight>
              </a:rPr>
              <a:t>R</a:t>
            </a:r>
            <a:r>
              <a:rPr lang="en-CN">
                <a:solidFill>
                  <a:schemeClr val="tx1"/>
                </a:solidFill>
                <a:highlight>
                  <a:srgbClr val="00FFFF"/>
                </a:highlight>
              </a:rPr>
              <a:t>eadout </a:t>
            </a:r>
            <a:r>
              <a:rPr lang="en-US" dirty="0">
                <a:solidFill>
                  <a:schemeClr val="tx1"/>
                </a:solidFill>
                <a:highlight>
                  <a:srgbClr val="00FFFF"/>
                </a:highlight>
              </a:rPr>
              <a:t>and mounting </a:t>
            </a:r>
            <a:r>
              <a:rPr lang="en-CN">
                <a:solidFill>
                  <a:schemeClr val="tx1"/>
                </a:solidFill>
                <a:highlight>
                  <a:srgbClr val="00FFFF"/>
                </a:highlight>
              </a:rPr>
              <a:t>at </a:t>
            </a:r>
            <a:r>
              <a:rPr lang="en-CN" dirty="0">
                <a:solidFill>
                  <a:schemeClr val="tx1"/>
                </a:solidFill>
                <a:highlight>
                  <a:srgbClr val="00FFFF"/>
                </a:highlight>
              </a:rPr>
              <a:t>R2 surface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1477B-D4C9-2B44-A00A-4F2D78FF5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4</a:t>
            </a:fld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E8F04A-EF59-784C-8014-4C2B1C618D0D}"/>
              </a:ext>
            </a:extLst>
          </p:cNvPr>
          <p:cNvSpPr/>
          <p:nvPr/>
        </p:nvSpPr>
        <p:spPr bwMode="auto">
          <a:xfrm>
            <a:off x="3220350" y="1292280"/>
            <a:ext cx="5267595" cy="489336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01BCC3-3F53-C445-9E5B-D7BE09153D48}"/>
              </a:ext>
            </a:extLst>
          </p:cNvPr>
          <p:cNvCxnSpPr/>
          <p:nvPr/>
        </p:nvCxnSpPr>
        <p:spPr bwMode="auto">
          <a:xfrm flipV="1">
            <a:off x="5815904" y="2713383"/>
            <a:ext cx="2055887" cy="10255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BF6FFD-249E-3C42-8E72-64A064B3C9A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825628" y="1265867"/>
            <a:ext cx="38243" cy="24705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D40D69-3ABE-0741-A707-ADB58A567BBA}"/>
              </a:ext>
            </a:extLst>
          </p:cNvPr>
          <p:cNvSpPr txBox="1"/>
          <p:nvPr/>
        </p:nvSpPr>
        <p:spPr>
          <a:xfrm>
            <a:off x="6558097" y="2856841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4F818-F463-B743-894B-9C71504DA268}"/>
              </a:ext>
            </a:extLst>
          </p:cNvPr>
          <p:cNvSpPr txBox="1"/>
          <p:nvPr/>
        </p:nvSpPr>
        <p:spPr>
          <a:xfrm>
            <a:off x="5416825" y="2218754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F8DE00-DCC3-C04C-86DB-977A712203FC}"/>
              </a:ext>
            </a:extLst>
          </p:cNvPr>
          <p:cNvCxnSpPr/>
          <p:nvPr/>
        </p:nvCxnSpPr>
        <p:spPr bwMode="auto">
          <a:xfrm>
            <a:off x="5815904" y="1510752"/>
            <a:ext cx="1141272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292727-7DC3-BA47-9235-3EE80E6B6EB6}"/>
              </a:ext>
            </a:extLst>
          </p:cNvPr>
          <p:cNvCxnSpPr>
            <a:cxnSpLocks/>
          </p:cNvCxnSpPr>
          <p:nvPr/>
        </p:nvCxnSpPr>
        <p:spPr bwMode="auto">
          <a:xfrm flipV="1">
            <a:off x="5854147" y="1510753"/>
            <a:ext cx="1103029" cy="22363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06066D7-E8EE-124A-A5ED-CB8E0F226278}"/>
              </a:ext>
            </a:extLst>
          </p:cNvPr>
          <p:cNvSpPr txBox="1"/>
          <p:nvPr/>
        </p:nvSpPr>
        <p:spPr>
          <a:xfrm>
            <a:off x="6195932" y="1213149"/>
            <a:ext cx="54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64B1FB-C291-5E4D-AD0C-80F2E470034F}"/>
              </a:ext>
            </a:extLst>
          </p:cNvPr>
          <p:cNvCxnSpPr>
            <a:cxnSpLocks/>
          </p:cNvCxnSpPr>
          <p:nvPr/>
        </p:nvCxnSpPr>
        <p:spPr bwMode="auto">
          <a:xfrm>
            <a:off x="6843847" y="1752604"/>
            <a:ext cx="1027944" cy="46615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007643-3CA7-8A42-B7E2-AB9EA54DA68B}"/>
              </a:ext>
            </a:extLst>
          </p:cNvPr>
          <p:cNvCxnSpPr>
            <a:cxnSpLocks/>
          </p:cNvCxnSpPr>
          <p:nvPr/>
        </p:nvCxnSpPr>
        <p:spPr bwMode="auto">
          <a:xfrm>
            <a:off x="6600571" y="1654591"/>
            <a:ext cx="962692" cy="24969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5C1855-120F-9C46-8B4B-5F47F049B4C8}"/>
              </a:ext>
            </a:extLst>
          </p:cNvPr>
          <p:cNvCxnSpPr>
            <a:cxnSpLocks/>
          </p:cNvCxnSpPr>
          <p:nvPr/>
        </p:nvCxnSpPr>
        <p:spPr bwMode="auto">
          <a:xfrm>
            <a:off x="6434921" y="1598272"/>
            <a:ext cx="950629" cy="12825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36C1236-3BA1-764E-8A23-7B1D58313B0D}"/>
              </a:ext>
            </a:extLst>
          </p:cNvPr>
          <p:cNvSpPr txBox="1"/>
          <p:nvPr/>
        </p:nvSpPr>
        <p:spPr>
          <a:xfrm>
            <a:off x="5882993" y="2648135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phi</a:t>
            </a:r>
            <a:endParaRPr lang="en-CN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C2454F-69BF-CA49-B6A6-B1DD7644B51E}"/>
              </a:ext>
            </a:extLst>
          </p:cNvPr>
          <p:cNvCxnSpPr>
            <a:cxnSpLocks/>
          </p:cNvCxnSpPr>
          <p:nvPr/>
        </p:nvCxnSpPr>
        <p:spPr bwMode="auto">
          <a:xfrm>
            <a:off x="8080382" y="4256690"/>
            <a:ext cx="331076" cy="8408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DCA615-645B-224D-A918-3CE71401C1FA}"/>
              </a:ext>
            </a:extLst>
          </p:cNvPr>
          <p:cNvCxnSpPr>
            <a:cxnSpLocks/>
          </p:cNvCxnSpPr>
          <p:nvPr/>
        </p:nvCxnSpPr>
        <p:spPr bwMode="auto">
          <a:xfrm>
            <a:off x="8035636" y="4363498"/>
            <a:ext cx="375822" cy="13204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75DF10-41C1-C543-AEEB-CD1805C0B881}"/>
              </a:ext>
            </a:extLst>
          </p:cNvPr>
          <p:cNvCxnSpPr>
            <a:cxnSpLocks/>
          </p:cNvCxnSpPr>
          <p:nvPr/>
        </p:nvCxnSpPr>
        <p:spPr bwMode="auto">
          <a:xfrm>
            <a:off x="8014616" y="4473265"/>
            <a:ext cx="308497" cy="13204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7A7CBD-48C4-1A4C-B224-71C3E317AC91}"/>
              </a:ext>
            </a:extLst>
          </p:cNvPr>
          <p:cNvCxnSpPr>
            <a:cxnSpLocks/>
          </p:cNvCxnSpPr>
          <p:nvPr/>
        </p:nvCxnSpPr>
        <p:spPr bwMode="auto">
          <a:xfrm>
            <a:off x="7965577" y="4614439"/>
            <a:ext cx="308497" cy="15386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BD9DFA9-1D3C-0F48-AB89-F89DD14C4DD8}"/>
              </a:ext>
            </a:extLst>
          </p:cNvPr>
          <p:cNvSpPr/>
          <p:nvPr/>
        </p:nvSpPr>
        <p:spPr bwMode="auto">
          <a:xfrm>
            <a:off x="7685495" y="4088785"/>
            <a:ext cx="1177159" cy="1598348"/>
          </a:xfrm>
          <a:prstGeom prst="rect">
            <a:avLst/>
          </a:prstGeom>
          <a:noFill/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84D537-B83C-0449-BE7E-5F98D37F037B}"/>
              </a:ext>
            </a:extLst>
          </p:cNvPr>
          <p:cNvSpPr txBox="1"/>
          <p:nvPr/>
        </p:nvSpPr>
        <p:spPr>
          <a:xfrm>
            <a:off x="8035268" y="4908632"/>
            <a:ext cx="89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𝛼=0</a:t>
            </a:r>
            <a:endParaRPr lang="en-CN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44A611-3E15-0C46-AFBE-E46ACE3D0291}"/>
              </a:ext>
            </a:extLst>
          </p:cNvPr>
          <p:cNvCxnSpPr>
            <a:cxnSpLocks/>
          </p:cNvCxnSpPr>
          <p:nvPr/>
        </p:nvCxnSpPr>
        <p:spPr bwMode="auto">
          <a:xfrm>
            <a:off x="7896270" y="4724405"/>
            <a:ext cx="304273" cy="1854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775272-743A-DB40-910E-3D7EC34D05EE}"/>
              </a:ext>
            </a:extLst>
          </p:cNvPr>
          <p:cNvCxnSpPr>
            <a:cxnSpLocks/>
          </p:cNvCxnSpPr>
          <p:nvPr/>
        </p:nvCxnSpPr>
        <p:spPr bwMode="auto">
          <a:xfrm>
            <a:off x="7833174" y="4849700"/>
            <a:ext cx="249886" cy="20125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7BC2D9-0B9F-CE43-9EC9-9417B6B11C23}"/>
              </a:ext>
            </a:extLst>
          </p:cNvPr>
          <p:cNvCxnSpPr>
            <a:cxnSpLocks/>
          </p:cNvCxnSpPr>
          <p:nvPr/>
        </p:nvCxnSpPr>
        <p:spPr bwMode="auto">
          <a:xfrm>
            <a:off x="7761793" y="4990736"/>
            <a:ext cx="224717" cy="2344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27C5DCE-F94C-F140-9A65-6E1FCFC29C54}"/>
              </a:ext>
            </a:extLst>
          </p:cNvPr>
          <p:cNvCxnSpPr>
            <a:cxnSpLocks/>
          </p:cNvCxnSpPr>
          <p:nvPr/>
        </p:nvCxnSpPr>
        <p:spPr bwMode="auto">
          <a:xfrm flipH="1">
            <a:off x="6757639" y="925678"/>
            <a:ext cx="253463" cy="585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01FA286-EB65-CA47-9C60-410D72E475D9}"/>
              </a:ext>
            </a:extLst>
          </p:cNvPr>
          <p:cNvSpPr txBox="1"/>
          <p:nvPr/>
        </p:nvSpPr>
        <p:spPr>
          <a:xfrm>
            <a:off x="6142008" y="654194"/>
            <a:ext cx="18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CN" dirty="0"/>
              <a:t>rystal</a:t>
            </a:r>
            <a:r>
              <a:rPr lang="zh-CN" altLang="en-US" dirty="0"/>
              <a:t> </a:t>
            </a:r>
            <a:r>
              <a:rPr lang="en-CN" dirty="0"/>
              <a:t>module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4BA281-A392-B046-82D5-F3E1017BD07F}"/>
              </a:ext>
            </a:extLst>
          </p:cNvPr>
          <p:cNvSpPr txBox="1"/>
          <p:nvPr/>
        </p:nvSpPr>
        <p:spPr>
          <a:xfrm>
            <a:off x="5802023" y="1203953"/>
            <a:ext cx="414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𝛼</a:t>
            </a:r>
            <a:endParaRPr lang="en-C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2F4E82-E77D-6C43-9ED6-57FB8D140692}"/>
              </a:ext>
            </a:extLst>
          </p:cNvPr>
          <p:cNvSpPr txBox="1"/>
          <p:nvPr/>
        </p:nvSpPr>
        <p:spPr>
          <a:xfrm>
            <a:off x="4375353" y="4114065"/>
            <a:ext cx="285881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CEPC:   Z = 6.7 m</a:t>
            </a:r>
          </a:p>
          <a:p>
            <a:r>
              <a:rPr lang="en-US" dirty="0"/>
              <a:t>r1 = 1.9 m,  r2 = 2.2 m</a:t>
            </a:r>
            <a:endParaRPr lang="en-C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8200D-B90E-7444-AFC0-C1FB7EFCDB02}"/>
              </a:ext>
            </a:extLst>
          </p:cNvPr>
          <p:cNvSpPr txBox="1"/>
          <p:nvPr/>
        </p:nvSpPr>
        <p:spPr>
          <a:xfrm>
            <a:off x="7685495" y="1135538"/>
            <a:ext cx="100374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N" dirty="0"/>
              <a:t>readout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7D31DB13-6D28-E240-9D46-457152F43A32}"/>
              </a:ext>
            </a:extLst>
          </p:cNvPr>
          <p:cNvSpPr/>
          <p:nvPr/>
        </p:nvSpPr>
        <p:spPr bwMode="auto">
          <a:xfrm rot="9580951">
            <a:off x="7327832" y="1507600"/>
            <a:ext cx="420927" cy="28898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FB7EE9-A533-E849-834E-54A2564F5775}"/>
              </a:ext>
            </a:extLst>
          </p:cNvPr>
          <p:cNvSpPr txBox="1"/>
          <p:nvPr/>
        </p:nvSpPr>
        <p:spPr>
          <a:xfrm>
            <a:off x="5965864" y="6186582"/>
            <a:ext cx="319479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CN" dirty="0"/>
              <a:t>Cylindrical coordinate system</a:t>
            </a:r>
          </a:p>
          <a:p>
            <a:pPr algn="ctr"/>
            <a:r>
              <a:rPr lang="zh-CN" altLang="en-US" dirty="0"/>
              <a:t>（</a:t>
            </a:r>
            <a:r>
              <a:rPr lang="en-US" altLang="zh-CN" dirty="0"/>
              <a:t>Z, R, phi</a:t>
            </a:r>
            <a:r>
              <a:rPr lang="zh-CN" altLang="en-US" dirty="0"/>
              <a:t>）</a:t>
            </a:r>
            <a:endParaRPr lang="en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AC58372-58DC-0344-A9AC-6D9F9D4B8802}"/>
              </a:ext>
            </a:extLst>
          </p:cNvPr>
          <p:cNvSpPr txBox="1"/>
          <p:nvPr/>
        </p:nvSpPr>
        <p:spPr>
          <a:xfrm>
            <a:off x="4553344" y="4868679"/>
            <a:ext cx="245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highlight>
                  <a:srgbClr val="00FFFF"/>
                </a:highlight>
              </a:rPr>
              <a:t>Total volume: 26 m</a:t>
            </a:r>
            <a:r>
              <a:rPr kumimoji="1" lang="en-US" altLang="zh-CN" baseline="30000" dirty="0">
                <a:highlight>
                  <a:srgbClr val="00FFFF"/>
                </a:highlight>
              </a:rPr>
              <a:t>3</a:t>
            </a:r>
            <a:endParaRPr kumimoji="1" lang="zh-CN" altLang="en-US" baseline="30000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6131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A1F1A8-1B09-6603-FF64-95163B658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S</a:t>
            </a:r>
            <a:r>
              <a:rPr kumimoji="1" lang="en-US" altLang="zh-CN" dirty="0"/>
              <a:t>tereo </a:t>
            </a:r>
            <a:r>
              <a:rPr kumimoji="1" lang="en-US" altLang="zh-CN" dirty="0">
                <a:solidFill>
                  <a:srgbClr val="FF0000"/>
                </a:solidFill>
              </a:rPr>
              <a:t>C</a:t>
            </a:r>
            <a:r>
              <a:rPr kumimoji="1" lang="en-US" altLang="zh-CN" dirty="0"/>
              <a:t>rystal </a:t>
            </a:r>
            <a:r>
              <a:rPr kumimoji="1" lang="en-US" altLang="zh-CN" dirty="0">
                <a:solidFill>
                  <a:srgbClr val="FF0000"/>
                </a:solidFill>
              </a:rPr>
              <a:t>E</a:t>
            </a:r>
            <a:r>
              <a:rPr kumimoji="1" lang="en-US" altLang="zh-CN" dirty="0"/>
              <a:t>lectromagnetic </a:t>
            </a:r>
            <a:r>
              <a:rPr kumimoji="1" lang="en-US" altLang="zh-CN" dirty="0">
                <a:solidFill>
                  <a:srgbClr val="FF0000"/>
                </a:solidFill>
              </a:rPr>
              <a:t>Cal</a:t>
            </a:r>
            <a:r>
              <a:rPr kumimoji="1" lang="en-US" altLang="zh-CN" dirty="0"/>
              <a:t>orimeter: Design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3317CF-2DA7-3F8C-5D05-5C59AB0D5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2500"/>
            <a:ext cx="6044126" cy="1973973"/>
          </a:xfrm>
        </p:spPr>
        <p:txBody>
          <a:bodyPr/>
          <a:lstStyle/>
          <a:p>
            <a:r>
              <a:rPr kumimoji="1" lang="en-US" altLang="zh-CN" dirty="0"/>
              <a:t>To improve the 3D position resolution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Pointing angle of </a:t>
            </a:r>
            <a:r>
              <a:rPr kumimoji="1" lang="en-US" altLang="zh-CN" dirty="0">
                <a:solidFill>
                  <a:schemeClr val="accent2"/>
                </a:solidFill>
              </a:rPr>
              <a:t>even layers</a:t>
            </a:r>
            <a:r>
              <a:rPr kumimoji="1" lang="en-US" altLang="zh-CN" dirty="0">
                <a:solidFill>
                  <a:schemeClr val="tx1"/>
                </a:solidFill>
              </a:rPr>
              <a:t> alone Z: </a:t>
            </a:r>
            <a:r>
              <a:rPr lang="en-US" altLang="zh-CN" dirty="0">
                <a:solidFill>
                  <a:schemeClr val="accent2"/>
                </a:solidFill>
              </a:rPr>
              <a:t>𝛼</a:t>
            </a:r>
            <a:endParaRPr kumimoji="1" lang="en-US" altLang="zh-CN" dirty="0">
              <a:solidFill>
                <a:schemeClr val="accent2"/>
              </a:solidFill>
            </a:endParaRP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Pointing angle of </a:t>
            </a:r>
            <a:r>
              <a:rPr kumimoji="1" lang="en-US" altLang="zh-CN" dirty="0"/>
              <a:t>odd layers </a:t>
            </a:r>
            <a:r>
              <a:rPr kumimoji="1" lang="en-US" altLang="zh-CN" dirty="0">
                <a:solidFill>
                  <a:schemeClr val="tx1"/>
                </a:solidFill>
              </a:rPr>
              <a:t>alone Z</a:t>
            </a:r>
            <a:r>
              <a:rPr kumimoji="1" lang="zh-CN" altLang="en-US" dirty="0">
                <a:solidFill>
                  <a:schemeClr val="tx1"/>
                </a:solidFill>
              </a:rPr>
              <a:t>： </a:t>
            </a:r>
            <a:r>
              <a:rPr lang="en-US" altLang="zh-CN" dirty="0"/>
              <a:t>𝛼</a:t>
            </a:r>
            <a:r>
              <a:rPr kumimoji="1" lang="en-US" altLang="zh-CN" dirty="0"/>
              <a:t>’= -</a:t>
            </a:r>
            <a:r>
              <a:rPr lang="en-US" altLang="zh-CN" dirty="0"/>
              <a:t>𝛼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D0C836-8DFE-FF45-32D6-252CE0F3EB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5</a:t>
            </a:fld>
            <a:endParaRPr lang="en-US" sz="18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D97D003-6219-8614-B977-DF677E2BB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650" y="4115064"/>
            <a:ext cx="3088887" cy="20656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319B057-69BD-9CD0-29AA-682541F1C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920" y="763649"/>
            <a:ext cx="3154378" cy="30402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7068FB4-03CB-52D8-D522-2CA8E26AC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26" y="4211673"/>
            <a:ext cx="2622039" cy="187241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3C35946-BFA5-844C-5C23-A2834B4FD690}"/>
              </a:ext>
            </a:extLst>
          </p:cNvPr>
          <p:cNvSpPr txBox="1"/>
          <p:nvPr/>
        </p:nvSpPr>
        <p:spPr>
          <a:xfrm>
            <a:off x="7906215" y="4360127"/>
            <a:ext cx="123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highlight>
                  <a:srgbClr val="00FFFF"/>
                </a:highlight>
              </a:rPr>
              <a:t>Left eye</a:t>
            </a:r>
            <a:endParaRPr kumimoji="1" lang="zh-CN" altLang="en-US" dirty="0">
              <a:highlight>
                <a:srgbClr val="00FFFF"/>
              </a:highlight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9766D23-558B-5B24-3B13-0F9CB78F7267}"/>
              </a:ext>
            </a:extLst>
          </p:cNvPr>
          <p:cNvSpPr txBox="1"/>
          <p:nvPr/>
        </p:nvSpPr>
        <p:spPr>
          <a:xfrm>
            <a:off x="7906215" y="5274519"/>
            <a:ext cx="123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highlight>
                  <a:srgbClr val="00FFFF"/>
                </a:highlight>
              </a:rPr>
              <a:t>Right eye</a:t>
            </a:r>
            <a:endParaRPr kumimoji="1" lang="zh-CN" altLang="en-US" dirty="0">
              <a:highlight>
                <a:srgbClr val="00FFFF"/>
              </a:highlight>
            </a:endParaRPr>
          </a:p>
        </p:txBody>
      </p:sp>
      <p:sp>
        <p:nvSpPr>
          <p:cNvPr id="14" name="右箭头 13">
            <a:extLst>
              <a:ext uri="{FF2B5EF4-FFF2-40B4-BE49-F238E27FC236}">
                <a16:creationId xmlns:a16="http://schemas.microsoft.com/office/drawing/2014/main" id="{D01063D6-C9ED-0F61-9CE0-355BEE9519CC}"/>
              </a:ext>
            </a:extLst>
          </p:cNvPr>
          <p:cNvSpPr/>
          <p:nvPr/>
        </p:nvSpPr>
        <p:spPr bwMode="auto">
          <a:xfrm>
            <a:off x="7192537" y="4544793"/>
            <a:ext cx="713678" cy="7940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15" name="右箭头 14">
            <a:extLst>
              <a:ext uri="{FF2B5EF4-FFF2-40B4-BE49-F238E27FC236}">
                <a16:creationId xmlns:a16="http://schemas.microsoft.com/office/drawing/2014/main" id="{70852E8F-0257-7A19-7AC9-AE62742D420E}"/>
              </a:ext>
            </a:extLst>
          </p:cNvPr>
          <p:cNvSpPr/>
          <p:nvPr/>
        </p:nvSpPr>
        <p:spPr bwMode="auto">
          <a:xfrm>
            <a:off x="7192537" y="5433333"/>
            <a:ext cx="713678" cy="7940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16" name="右箭头 15">
            <a:extLst>
              <a:ext uri="{FF2B5EF4-FFF2-40B4-BE49-F238E27FC236}">
                <a16:creationId xmlns:a16="http://schemas.microsoft.com/office/drawing/2014/main" id="{E227C105-158B-182C-B6E0-E22CFD445454}"/>
              </a:ext>
            </a:extLst>
          </p:cNvPr>
          <p:cNvSpPr/>
          <p:nvPr/>
        </p:nvSpPr>
        <p:spPr bwMode="auto">
          <a:xfrm>
            <a:off x="3072161" y="4798032"/>
            <a:ext cx="713678" cy="50647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F43A0A9-5061-C8DB-8371-E3EDACBA877F}"/>
              </a:ext>
            </a:extLst>
          </p:cNvPr>
          <p:cNvSpPr txBox="1"/>
          <p:nvPr/>
        </p:nvSpPr>
        <p:spPr>
          <a:xfrm>
            <a:off x="298936" y="3807472"/>
            <a:ext cx="262203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Traditional Crystal </a:t>
            </a:r>
            <a:r>
              <a:rPr kumimoji="1" lang="en-US" altLang="zh-CN" dirty="0" err="1"/>
              <a:t>Ecal</a:t>
            </a:r>
            <a:endParaRPr kumimoji="1"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3E34EBF-D59D-0A21-8CCA-5249876F9E2B}"/>
              </a:ext>
            </a:extLst>
          </p:cNvPr>
          <p:cNvSpPr txBox="1"/>
          <p:nvPr/>
        </p:nvSpPr>
        <p:spPr>
          <a:xfrm>
            <a:off x="5066730" y="3770894"/>
            <a:ext cx="97739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SCEcal</a:t>
            </a:r>
            <a:endParaRPr kumimoji="1" lang="zh-CN" altLang="en-US" dirty="0"/>
          </a:p>
        </p:txBody>
      </p:sp>
      <p:pic>
        <p:nvPicPr>
          <p:cNvPr id="19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D3D95E1F-24CD-F237-1931-227D5F1BF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2728" y="2006792"/>
            <a:ext cx="1850430" cy="1608528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47A0341D-C902-4C57-8276-B7D1BA1488DA}"/>
              </a:ext>
            </a:extLst>
          </p:cNvPr>
          <p:cNvSpPr txBox="1"/>
          <p:nvPr/>
        </p:nvSpPr>
        <p:spPr>
          <a:xfrm>
            <a:off x="6574234" y="2006792"/>
            <a:ext cx="200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Not proportional to real angle/size</a:t>
            </a:r>
            <a:endParaRPr kumimoji="1" lang="zh-CN" altLang="en-US" dirty="0"/>
          </a:p>
        </p:txBody>
      </p:sp>
      <p:sp>
        <p:nvSpPr>
          <p:cNvPr id="21" name="右箭头 20">
            <a:extLst>
              <a:ext uri="{FF2B5EF4-FFF2-40B4-BE49-F238E27FC236}">
                <a16:creationId xmlns:a16="http://schemas.microsoft.com/office/drawing/2014/main" id="{A9DCCDB4-12B2-902A-F81E-858969C07D34}"/>
              </a:ext>
            </a:extLst>
          </p:cNvPr>
          <p:cNvSpPr/>
          <p:nvPr/>
        </p:nvSpPr>
        <p:spPr bwMode="auto">
          <a:xfrm>
            <a:off x="5066730" y="2414588"/>
            <a:ext cx="892190" cy="20002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14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16CCE-9695-ED41-A8DB-F382953D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Analytical</a:t>
            </a:r>
            <a:r>
              <a:rPr lang="zh-CN" altLang="en-US" dirty="0"/>
              <a:t> </a:t>
            </a:r>
            <a:r>
              <a:rPr lang="en-US" altLang="zh-CN" dirty="0"/>
              <a:t>optimization of </a:t>
            </a:r>
            <a:r>
              <a:rPr lang="en-US" altLang="zh-CN" dirty="0" err="1"/>
              <a:t>SCECal</a:t>
            </a:r>
            <a:r>
              <a:rPr lang="en-US" altLang="zh-CN" dirty="0"/>
              <a:t> geometry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51E92-A240-7547-B376-E41FDEB2B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3 DoF. determined the full barrel design (</a:t>
            </a:r>
            <a:r>
              <a:rPr lang="en-CN" dirty="0">
                <a:solidFill>
                  <a:schemeClr val="tx1"/>
                </a:solidFill>
              </a:rPr>
              <a:t>For a given R1, R2</a:t>
            </a:r>
            <a:r>
              <a:rPr lang="en-CN" dirty="0"/>
              <a:t>)</a:t>
            </a:r>
          </a:p>
          <a:p>
            <a:pPr lvl="1"/>
            <a:r>
              <a:rPr lang="en-US" altLang="zh-CN" dirty="0"/>
              <a:t>𝛼: [0,90] : pointing angle</a:t>
            </a:r>
          </a:p>
          <a:p>
            <a:pPr lvl="1"/>
            <a:r>
              <a:rPr lang="en-US" altLang="zh-CN" dirty="0" err="1">
                <a:solidFill>
                  <a:schemeClr val="tx1"/>
                </a:solidFill>
              </a:rPr>
              <a:t>N_l</a:t>
            </a:r>
            <a:r>
              <a:rPr lang="en-US" altLang="zh-CN" dirty="0">
                <a:solidFill>
                  <a:schemeClr val="tx1"/>
                </a:solidFill>
              </a:rPr>
              <a:t>:[1,2,3….]: samplings along R </a:t>
            </a:r>
          </a:p>
          <a:p>
            <a:pPr lvl="2"/>
            <a:r>
              <a:rPr lang="en-US" altLang="zh-CN" dirty="0">
                <a:solidFill>
                  <a:schemeClr val="tx1"/>
                </a:solidFill>
              </a:rPr>
              <a:t>correlate with the crystal size along phi and </a:t>
            </a:r>
            <a:r>
              <a:rPr lang="en-US" altLang="zh-CN" dirty="0">
                <a:solidFill>
                  <a:srgbClr val="FF0000"/>
                </a:solidFill>
              </a:rPr>
              <a:t>𝛼; </a:t>
            </a:r>
            <a:r>
              <a:rPr lang="en-US" altLang="zh-CN" dirty="0">
                <a:solidFill>
                  <a:schemeClr val="tx1"/>
                </a:solidFill>
              </a:rPr>
              <a:t>Typically ~1 cm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Z: for the moment choose 1 cm segmentation, uniformly</a:t>
            </a:r>
          </a:p>
          <a:p>
            <a:r>
              <a:rPr lang="en-US" altLang="zh-CN" dirty="0"/>
              <a:t>Crystal length </a:t>
            </a:r>
            <a:r>
              <a:rPr lang="en-US" altLang="zh-CN" dirty="0">
                <a:solidFill>
                  <a:schemeClr val="tx1"/>
                </a:solidFill>
                <a:highlight>
                  <a:srgbClr val="FFFF00"/>
                </a:highlight>
              </a:rPr>
              <a:t>D = sqrt(r2^2 – r1^2*sin(𝛼)^2) – r1*cos𝛼</a:t>
            </a:r>
            <a:endParaRPr lang="en-CN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en-US" dirty="0"/>
              <a:t>C</a:t>
            </a:r>
            <a:r>
              <a:rPr lang="en-CN" dirty="0"/>
              <a:t>rystal bar open phi </a:t>
            </a:r>
            <a:r>
              <a:rPr lang="en-CN"/>
              <a:t>angle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phi</a:t>
            </a:r>
            <a:r>
              <a:rPr lang="en-CN">
                <a:solidFill>
                  <a:schemeClr val="tx1"/>
                </a:solidFill>
                <a:highlight>
                  <a:srgbClr val="FFFF00"/>
                </a:highlight>
              </a:rPr>
              <a:t>=</a:t>
            </a:r>
            <a:r>
              <a:rPr lang="en-US" altLang="zh-CN" dirty="0" err="1">
                <a:solidFill>
                  <a:schemeClr val="tx1"/>
                </a:solidFill>
                <a:highlight>
                  <a:srgbClr val="FFFF00"/>
                </a:highlight>
              </a:rPr>
              <a:t>acos</a:t>
            </a:r>
            <a:r>
              <a:rPr lang="en-US" altLang="zh-CN" dirty="0">
                <a:solidFill>
                  <a:schemeClr val="tx1"/>
                </a:solidFill>
                <a:highlight>
                  <a:srgbClr val="FFFF00"/>
                </a:highlight>
              </a:rPr>
              <a:t>(r2^2 + r1^2 -D^2)/(2*r1*r2)</a:t>
            </a:r>
          </a:p>
          <a:p>
            <a:r>
              <a:rPr lang="en-US" dirty="0"/>
              <a:t>Phi segmentation = </a:t>
            </a:r>
            <a:r>
              <a:rPr lang="en-US" altLang="zh-CN" dirty="0">
                <a:solidFill>
                  <a:schemeClr val="tx1"/>
                </a:solidFill>
                <a:highlight>
                  <a:srgbClr val="FFFF00"/>
                </a:highlight>
              </a:rPr>
              <a:t>phi/</a:t>
            </a:r>
            <a:r>
              <a:rPr lang="en-US" altLang="zh-CN" dirty="0" err="1">
                <a:solidFill>
                  <a:schemeClr val="tx1"/>
                </a:solidFill>
                <a:highlight>
                  <a:srgbClr val="FFFF00"/>
                </a:highlight>
              </a:rPr>
              <a:t>N_l</a:t>
            </a:r>
            <a:endParaRPr lang="en-US" altLang="zh-CN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en-US" dirty="0"/>
              <a:t>Total number of crystal bars per Z segmentation: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2*pi*</a:t>
            </a:r>
            <a:r>
              <a:rPr lang="en-US" dirty="0" err="1">
                <a:solidFill>
                  <a:schemeClr val="tx1"/>
                </a:solidFill>
                <a:highlight>
                  <a:srgbClr val="FFFF00"/>
                </a:highlight>
              </a:rPr>
              <a:t>N_l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/phi</a:t>
            </a:r>
            <a:endParaRPr lang="en-US" altLang="zh-CN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en-US" dirty="0"/>
              <a:t>Shower depth along r S</a:t>
            </a:r>
            <a:r>
              <a:rPr lang="en-US" baseline="-25000" dirty="0"/>
              <a:t>n</a:t>
            </a:r>
            <a:r>
              <a:rPr lang="en-US" dirty="0"/>
              <a:t> at n</a:t>
            </a:r>
            <a:r>
              <a:rPr lang="en-US" baseline="30000" dirty="0"/>
              <a:t>th</a:t>
            </a:r>
            <a:r>
              <a:rPr lang="en-US" dirty="0"/>
              <a:t> layer: </a:t>
            </a:r>
          </a:p>
          <a:p>
            <a:pPr lvl="1"/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S</a:t>
            </a:r>
            <a:r>
              <a:rPr lang="en-US" baseline="-25000" dirty="0">
                <a:solidFill>
                  <a:schemeClr val="tx1"/>
                </a:solidFill>
                <a:highlight>
                  <a:srgbClr val="FFFF00"/>
                </a:highlight>
              </a:rPr>
              <a:t>n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 = F</a:t>
            </a:r>
            <a:r>
              <a:rPr lang="en-US" baseline="-25000" dirty="0">
                <a:solidFill>
                  <a:schemeClr val="tx1"/>
                </a:solidFill>
                <a:highlight>
                  <a:srgbClr val="FFFF00"/>
                </a:highlight>
              </a:rPr>
              <a:t>n+1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 – </a:t>
            </a:r>
            <a:r>
              <a:rPr lang="en-US" dirty="0" err="1">
                <a:solidFill>
                  <a:schemeClr val="tx1"/>
                </a:solidFill>
                <a:highlight>
                  <a:srgbClr val="FFFF00"/>
                </a:highlight>
              </a:rPr>
              <a:t>F</a:t>
            </a:r>
            <a:r>
              <a:rPr lang="en-US" baseline="-25000" dirty="0" err="1">
                <a:solidFill>
                  <a:schemeClr val="tx1"/>
                </a:solidFill>
                <a:highlight>
                  <a:srgbClr val="FFFF00"/>
                </a:highlight>
              </a:rPr>
              <a:t>n</a:t>
            </a:r>
            <a:endParaRPr lang="en-US" baseline="-250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F</a:t>
            </a:r>
            <a:r>
              <a:rPr lang="en-US" baseline="-25000" dirty="0" err="1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= r1* ( sin</a:t>
            </a:r>
            <a:r>
              <a:rPr lang="en-US" altLang="zh-CN" dirty="0">
                <a:solidFill>
                  <a:schemeClr val="tx1"/>
                </a:solidFill>
              </a:rPr>
              <a:t>𝛼</a:t>
            </a:r>
            <a:r>
              <a:rPr lang="en-US" dirty="0">
                <a:solidFill>
                  <a:schemeClr val="tx1"/>
                </a:solidFill>
              </a:rPr>
              <a:t> /sin(</a:t>
            </a:r>
            <a:r>
              <a:rPr lang="en-US" altLang="zh-CN" dirty="0">
                <a:solidFill>
                  <a:schemeClr val="tx1"/>
                </a:solidFill>
              </a:rPr>
              <a:t>𝛼 –n*phi/</a:t>
            </a:r>
            <a:r>
              <a:rPr lang="en-US" altLang="zh-CN" dirty="0" err="1">
                <a:solidFill>
                  <a:schemeClr val="tx1"/>
                </a:solidFill>
              </a:rPr>
              <a:t>N_l</a:t>
            </a:r>
            <a:r>
              <a:rPr lang="en-US" dirty="0">
                <a:solidFill>
                  <a:schemeClr val="tx1"/>
                </a:solidFill>
              </a:rPr>
              <a:t>) – 1 )</a:t>
            </a:r>
            <a:endParaRPr lang="en-US" baseline="-25000" dirty="0">
              <a:solidFill>
                <a:schemeClr val="tx1"/>
              </a:solidFill>
            </a:endParaRPr>
          </a:p>
          <a:p>
            <a:r>
              <a:rPr lang="en-US" dirty="0"/>
              <a:t>Crystal thickness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:</a:t>
            </a:r>
          </a:p>
          <a:p>
            <a:pPr lvl="1"/>
            <a:r>
              <a:rPr lang="en-US" dirty="0" err="1">
                <a:solidFill>
                  <a:schemeClr val="tx1"/>
                </a:solidFill>
                <a:highlight>
                  <a:srgbClr val="FFFF00"/>
                </a:highlight>
              </a:rPr>
              <a:t>x</a:t>
            </a:r>
            <a:r>
              <a:rPr lang="en-US" baseline="-25000" dirty="0" err="1">
                <a:solidFill>
                  <a:schemeClr val="tx1"/>
                </a:solidFill>
                <a:highlight>
                  <a:srgbClr val="FFFF00"/>
                </a:highlight>
              </a:rPr>
              <a:t>n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=S</a:t>
            </a:r>
            <a:r>
              <a:rPr lang="en-US" baseline="-25000" dirty="0">
                <a:solidFill>
                  <a:schemeClr val="tx1"/>
                </a:solidFill>
                <a:highlight>
                  <a:srgbClr val="FFFF00"/>
                </a:highlight>
              </a:rPr>
              <a:t>n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*sin(</a:t>
            </a:r>
            <a:r>
              <a:rPr lang="en-US" altLang="zh-CN" dirty="0">
                <a:solidFill>
                  <a:schemeClr val="tx1"/>
                </a:solidFill>
                <a:highlight>
                  <a:srgbClr val="FFFF00"/>
                </a:highlight>
              </a:rPr>
              <a:t>𝛼 –n*phi/</a:t>
            </a:r>
            <a:r>
              <a:rPr lang="en-US" altLang="zh-CN" dirty="0" err="1">
                <a:solidFill>
                  <a:schemeClr val="tx1"/>
                </a:solidFill>
                <a:highlight>
                  <a:srgbClr val="FFFF00"/>
                </a:highlight>
              </a:rPr>
              <a:t>N_l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CN" dirty="0"/>
          </a:p>
          <a:p>
            <a:endParaRPr lang="en-CN" dirty="0"/>
          </a:p>
          <a:p>
            <a:endParaRPr lang="en-US" altLang="zh-CN" dirty="0"/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5C252-75A7-9E4D-86A5-47CB15DFC1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6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88810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B8E68F-862D-2746-F0AD-25B8B5952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12" y="0"/>
            <a:ext cx="8092356" cy="663949"/>
          </a:xfrm>
        </p:spPr>
        <p:txBody>
          <a:bodyPr/>
          <a:lstStyle/>
          <a:p>
            <a:r>
              <a:rPr kumimoji="1" lang="en-US" altLang="zh-CN" dirty="0"/>
              <a:t>Design of Endcap </a:t>
            </a:r>
            <a:r>
              <a:rPr kumimoji="1" lang="en-US" altLang="zh-CN" dirty="0" err="1"/>
              <a:t>SCECal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A976AC-D630-08AC-1F12-F91F6545E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2354"/>
            <a:ext cx="9144000" cy="4490662"/>
          </a:xfrm>
        </p:spPr>
        <p:txBody>
          <a:bodyPr/>
          <a:lstStyle/>
          <a:p>
            <a:r>
              <a:rPr kumimoji="1" lang="en-US" altLang="zh-CN" dirty="0"/>
              <a:t>Total shape looks like bottle stopper</a:t>
            </a:r>
          </a:p>
          <a:p>
            <a:r>
              <a:rPr kumimoji="1" lang="en-US" altLang="zh-CN" dirty="0"/>
              <a:t>Option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1: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Similar idea of pointing angle definition along phi for each layer with same polar angle. 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Adjacent layers(same polar angle) with reversed pointing angle</a:t>
            </a:r>
          </a:p>
          <a:p>
            <a:r>
              <a:rPr kumimoji="1" lang="en-US" altLang="zh-CN" dirty="0"/>
              <a:t>Option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2: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The pointing angle defined as angle between beam direction in (ex. Horizontal plane) for crystals in the same horizontal plate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Adjacent layers(same horizontal plane) with reversed pointing angle</a:t>
            </a:r>
          </a:p>
          <a:p>
            <a:pPr lvl="1"/>
            <a:endParaRPr kumimoji="1" lang="en-US" altLang="zh-CN" dirty="0"/>
          </a:p>
          <a:p>
            <a:r>
              <a:rPr kumimoji="1" lang="en-US" altLang="zh-CN" dirty="0" err="1"/>
              <a:t>SiPM</a:t>
            </a:r>
            <a:r>
              <a:rPr kumimoji="1" lang="en-US" altLang="zh-CN" dirty="0"/>
              <a:t> Readout and mounting at outside plane(same as Barrel)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D7F8EF-C7BB-9A9E-9995-24B063FF7A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7</a:t>
            </a:fld>
            <a:endParaRPr lang="en-US" sz="180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EC080DB-325E-D12C-4C3C-56C56A38A5D5}"/>
              </a:ext>
            </a:extLst>
          </p:cNvPr>
          <p:cNvSpPr txBox="1"/>
          <p:nvPr/>
        </p:nvSpPr>
        <p:spPr>
          <a:xfrm>
            <a:off x="6931201" y="76947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highlight>
                  <a:srgbClr val="00FFFF"/>
                </a:highlight>
              </a:rPr>
              <a:t>not in Simulation yet</a:t>
            </a:r>
            <a:endParaRPr kumimoji="1" lang="zh-CN" altLang="en-US" dirty="0">
              <a:highlight>
                <a:srgbClr val="00FFFF"/>
              </a:highlight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E88DB99-4EA4-773B-6A76-801FF4D56E8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3139" y="5330814"/>
            <a:ext cx="1119661" cy="101148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D916A41-FE17-938C-A6F4-BE8BA71D889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65851" y="5376341"/>
            <a:ext cx="6454175" cy="80930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D9A8C8C-8130-D337-71AF-F835B80699C0}"/>
              </a:ext>
            </a:extLst>
          </p:cNvPr>
          <p:cNvSpPr txBox="1"/>
          <p:nvPr/>
        </p:nvSpPr>
        <p:spPr>
          <a:xfrm>
            <a:off x="4251952" y="5303900"/>
            <a:ext cx="1520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highlight>
                  <a:srgbClr val="FFFF00"/>
                </a:highlight>
              </a:rPr>
              <a:t>BGO+SiPM</a:t>
            </a:r>
            <a:endParaRPr lang="en-US" altLang="zh-CN" sz="1600" dirty="0">
              <a:highlight>
                <a:srgbClr val="FFFF00"/>
              </a:highlight>
            </a:endParaRPr>
          </a:p>
        </p:txBody>
      </p:sp>
      <p:sp>
        <p:nvSpPr>
          <p:cNvPr id="10" name="右箭头 9">
            <a:extLst>
              <a:ext uri="{FF2B5EF4-FFF2-40B4-BE49-F238E27FC236}">
                <a16:creationId xmlns:a16="http://schemas.microsoft.com/office/drawing/2014/main" id="{A97F3D3C-6536-5AED-EDB6-CE47B81C9CC7}"/>
              </a:ext>
            </a:extLst>
          </p:cNvPr>
          <p:cNvSpPr/>
          <p:nvPr/>
        </p:nvSpPr>
        <p:spPr>
          <a:xfrm rot="10800000">
            <a:off x="1806808" y="5780993"/>
            <a:ext cx="871220" cy="11112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爆炸形 1 10">
            <a:extLst>
              <a:ext uri="{FF2B5EF4-FFF2-40B4-BE49-F238E27FC236}">
                <a16:creationId xmlns:a16="http://schemas.microsoft.com/office/drawing/2014/main" id="{361DDB4E-35FB-B5B4-720F-E218042ADECB}"/>
              </a:ext>
            </a:extLst>
          </p:cNvPr>
          <p:cNvSpPr/>
          <p:nvPr/>
        </p:nvSpPr>
        <p:spPr bwMode="auto">
          <a:xfrm>
            <a:off x="7837115" y="0"/>
            <a:ext cx="1240537" cy="800301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old" charset="0"/>
                <a:ea typeface="ＭＳ Ｐゴシック" charset="0"/>
              </a:rPr>
              <a:t>New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ol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57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24E0-360B-514A-A0FF-186211761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zh-CN" altLang="en-US" dirty="0"/>
              <a:t> </a:t>
            </a:r>
            <a:r>
              <a:rPr lang="en-US" altLang="zh-CN" dirty="0"/>
              <a:t>of </a:t>
            </a:r>
            <a:r>
              <a:rPr lang="en-US" altLang="zh-CN" dirty="0" err="1"/>
              <a:t>SCECal</a:t>
            </a:r>
            <a:r>
              <a:rPr lang="en-US" altLang="zh-CN" dirty="0"/>
              <a:t> simulation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16308-4AD2-F646-9C5E-28D21F57D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 and reconstruction done using</a:t>
            </a:r>
            <a:r>
              <a:rPr lang="en-CN" dirty="0"/>
              <a:t> CEPCSW </a:t>
            </a:r>
          </a:p>
          <a:p>
            <a:pPr lvl="1"/>
            <a:r>
              <a:rPr lang="en-CN" dirty="0">
                <a:solidFill>
                  <a:schemeClr val="tx1"/>
                </a:solidFill>
              </a:rPr>
              <a:t>Geometry implemented by </a:t>
            </a:r>
            <a:r>
              <a:rPr lang="en-CN">
                <a:solidFill>
                  <a:schemeClr val="tx1"/>
                </a:solidFill>
              </a:rPr>
              <a:t>Chengdong FU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Crystals without wrapper/gap etc. (not reality)</a:t>
            </a:r>
          </a:p>
          <a:p>
            <a:pPr lvl="1"/>
            <a:r>
              <a:rPr lang="en-CN">
                <a:solidFill>
                  <a:schemeClr val="tx1"/>
                </a:solidFill>
              </a:rPr>
              <a:t>Simulation </a:t>
            </a:r>
            <a:r>
              <a:rPr lang="en-CN" dirty="0">
                <a:solidFill>
                  <a:schemeClr val="tx1"/>
                </a:solidFill>
              </a:rPr>
              <a:t>readout using carloStep info (no digitization)</a:t>
            </a:r>
          </a:p>
          <a:p>
            <a:pPr lvl="1"/>
            <a:r>
              <a:rPr lang="en-CN" dirty="0">
                <a:solidFill>
                  <a:schemeClr val="tx1"/>
                </a:solidFill>
              </a:rPr>
              <a:t>Reconstruction code initially provided by Fangyi Guo</a:t>
            </a:r>
          </a:p>
          <a:p>
            <a:pPr lvl="1"/>
            <a:r>
              <a:rPr lang="en-CN" dirty="0">
                <a:solidFill>
                  <a:schemeClr val="tx1"/>
                </a:solidFill>
              </a:rPr>
              <a:t>Development and reconfiguration by Huaqiao Zhang and X</a:t>
            </a:r>
            <a:r>
              <a:rPr lang="en-CN">
                <a:solidFill>
                  <a:schemeClr val="tx1"/>
                </a:solidFill>
              </a:rPr>
              <a:t>. Zhao</a:t>
            </a:r>
            <a:endParaRPr lang="en-US" dirty="0"/>
          </a:p>
          <a:p>
            <a:r>
              <a:rPr lang="en-US" dirty="0"/>
              <a:t>P</a:t>
            </a:r>
            <a:r>
              <a:rPr lang="en-CN" dirty="0"/>
              <a:t>erformance of Energy, position resolution of photon:</a:t>
            </a:r>
          </a:p>
          <a:p>
            <a:pPr lvl="1"/>
            <a:r>
              <a:rPr lang="en-CN" dirty="0">
                <a:solidFill>
                  <a:schemeClr val="tx1"/>
                </a:solidFill>
              </a:rPr>
              <a:t>Different </a:t>
            </a:r>
            <a:r>
              <a:rPr lang="en-CN">
                <a:solidFill>
                  <a:schemeClr val="tx1"/>
                </a:solidFill>
              </a:rPr>
              <a:t>R segmentations</a:t>
            </a:r>
            <a:r>
              <a:rPr lang="en-US" dirty="0">
                <a:solidFill>
                  <a:schemeClr val="tx1"/>
                </a:solidFill>
              </a:rPr>
              <a:t> tested</a:t>
            </a:r>
            <a:r>
              <a:rPr lang="en-CN">
                <a:solidFill>
                  <a:schemeClr val="tx1"/>
                </a:solidFill>
              </a:rPr>
              <a:t>: 5/10/14 layers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altLang="zh-CN" dirty="0">
                <a:solidFill>
                  <a:schemeClr val="tx1"/>
                </a:solidFill>
              </a:rPr>
              <a:t>10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layers turn out to be the best</a:t>
            </a:r>
            <a:endParaRPr lang="en-CN" dirty="0">
              <a:solidFill>
                <a:schemeClr val="tx1"/>
              </a:solidFill>
            </a:endParaRPr>
          </a:p>
          <a:p>
            <a:pPr lvl="1"/>
            <a:r>
              <a:rPr lang="en-CN" dirty="0">
                <a:solidFill>
                  <a:schemeClr val="tx1"/>
                </a:solidFill>
              </a:rPr>
              <a:t>Different recontruction </a:t>
            </a:r>
            <a:r>
              <a:rPr lang="en-CN">
                <a:solidFill>
                  <a:schemeClr val="tx1"/>
                </a:solidFill>
              </a:rPr>
              <a:t>method: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Under developing</a:t>
            </a:r>
          </a:p>
          <a:p>
            <a:pPr lvl="1"/>
            <a:endParaRPr lang="en-CN" dirty="0">
              <a:solidFill>
                <a:schemeClr val="tx1"/>
              </a:solidFill>
            </a:endParaRPr>
          </a:p>
          <a:p>
            <a:r>
              <a:rPr lang="en-US" dirty="0">
                <a:highlight>
                  <a:srgbClr val="00FFFF"/>
                </a:highlight>
              </a:rPr>
              <a:t>The following study based on 10 layers segmentation on R</a:t>
            </a:r>
          </a:p>
          <a:p>
            <a:endParaRPr lang="en-CN" dirty="0">
              <a:highlight>
                <a:srgbClr val="00FFFF"/>
              </a:highlight>
            </a:endParaRPr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765F4-E48D-BF46-BF9B-5C16233A68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8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9980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8247B-89EC-2940-90F0-3CD92F29B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</a:t>
            </a:r>
            <a:r>
              <a:rPr lang="en-CN"/>
              <a:t> </a:t>
            </a:r>
            <a:r>
              <a:rPr lang="en-US" dirty="0"/>
              <a:t>R</a:t>
            </a:r>
            <a:r>
              <a:rPr lang="en-CN"/>
              <a:t>eco method</a:t>
            </a:r>
            <a:r>
              <a:rPr lang="en-US" dirty="0"/>
              <a:t> for isolated particle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E6D4B-E8B2-004C-B4D4-7AF0ED6E7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2353"/>
            <a:ext cx="9144000" cy="2904023"/>
          </a:xfrm>
        </p:spPr>
        <p:txBody>
          <a:bodyPr/>
          <a:lstStyle/>
          <a:p>
            <a:r>
              <a:rPr kumimoji="1" lang="en-US" altLang="zh-CN" dirty="0"/>
              <a:t>Find a Cluster,  energy is the sum of crystals about 30 MeV</a:t>
            </a:r>
          </a:p>
          <a:p>
            <a:r>
              <a:rPr kumimoji="1" lang="en-US" altLang="zh-CN" dirty="0"/>
              <a:t>Hit</a:t>
            </a:r>
            <a:r>
              <a:rPr kumimoji="1" lang="zh-CN" altLang="en-US" dirty="0"/>
              <a:t> </a:t>
            </a:r>
            <a:r>
              <a:rPr kumimoji="1" lang="en-US" altLang="zh-CN" dirty="0"/>
              <a:t>(red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points): The cross</a:t>
            </a:r>
            <a:r>
              <a:rPr kumimoji="1" lang="zh-CN" altLang="en-US" dirty="0"/>
              <a:t> </a:t>
            </a:r>
            <a:r>
              <a:rPr kumimoji="1" lang="en-US" altLang="zh-CN" dirty="0"/>
              <a:t>point of two nearby cluster crystal 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Geometric center of hit define its z, phi, R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Assign hit energy as sum of the two crossed crystals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Renormalize the total energy to the Energy of cluster</a:t>
            </a:r>
          </a:p>
          <a:p>
            <a:r>
              <a:rPr kumimoji="1" lang="en-US" altLang="zh-CN" dirty="0">
                <a:solidFill>
                  <a:schemeClr val="tx1"/>
                </a:solidFill>
              </a:rPr>
              <a:t>Cluster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Phi/Z/R: energy weighted phi/Z/R of all hits</a:t>
            </a:r>
          </a:p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130F9-5D01-F94E-9461-F6B2DE4954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pPr>
                <a:defRPr/>
              </a:pPr>
              <a:t>9</a:t>
            </a:fld>
            <a:endParaRPr lang="en-US" sz="1800"/>
          </a:p>
        </p:txBody>
      </p:sp>
      <p:grpSp>
        <p:nvGrpSpPr>
          <p:cNvPr id="5" name="组合 49">
            <a:extLst>
              <a:ext uri="{FF2B5EF4-FFF2-40B4-BE49-F238E27FC236}">
                <a16:creationId xmlns:a16="http://schemas.microsoft.com/office/drawing/2014/main" id="{9A906A76-BB81-6943-8029-7F282B6CE9FF}"/>
              </a:ext>
            </a:extLst>
          </p:cNvPr>
          <p:cNvGrpSpPr/>
          <p:nvPr/>
        </p:nvGrpSpPr>
        <p:grpSpPr>
          <a:xfrm rot="403350">
            <a:off x="2938245" y="3373749"/>
            <a:ext cx="1404928" cy="2955584"/>
            <a:chOff x="9130816" y="1913206"/>
            <a:chExt cx="2123340" cy="3024554"/>
          </a:xfrm>
        </p:grpSpPr>
        <p:sp>
          <p:nvSpPr>
            <p:cNvPr id="6" name="矩形 40">
              <a:extLst>
                <a:ext uri="{FF2B5EF4-FFF2-40B4-BE49-F238E27FC236}">
                  <a16:creationId xmlns:a16="http://schemas.microsoft.com/office/drawing/2014/main" id="{0470551A-7D6F-4F40-96DC-97F974A31609}"/>
                </a:ext>
              </a:extLst>
            </p:cNvPr>
            <p:cNvSpPr/>
            <p:nvPr/>
          </p:nvSpPr>
          <p:spPr>
            <a:xfrm rot="19519638" flipH="1">
              <a:off x="9130816" y="2067720"/>
              <a:ext cx="302764" cy="287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34">
              <a:extLst>
                <a:ext uri="{FF2B5EF4-FFF2-40B4-BE49-F238E27FC236}">
                  <a16:creationId xmlns:a16="http://schemas.microsoft.com/office/drawing/2014/main" id="{5BAEF2D9-FB04-5E47-A510-3DAA78F505CE}"/>
                </a:ext>
              </a:extLst>
            </p:cNvPr>
            <p:cNvSpPr/>
            <p:nvPr/>
          </p:nvSpPr>
          <p:spPr>
            <a:xfrm rot="19519638" flipH="1">
              <a:off x="9498094" y="2033246"/>
              <a:ext cx="302764" cy="287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20">
              <a:extLst>
                <a:ext uri="{FF2B5EF4-FFF2-40B4-BE49-F238E27FC236}">
                  <a16:creationId xmlns:a16="http://schemas.microsoft.com/office/drawing/2014/main" id="{6453F4B1-41C3-644F-8591-B74CA76B6D43}"/>
                </a:ext>
              </a:extLst>
            </p:cNvPr>
            <p:cNvSpPr/>
            <p:nvPr/>
          </p:nvSpPr>
          <p:spPr>
            <a:xfrm rot="19519638" flipH="1">
              <a:off x="9854745" y="1995286"/>
              <a:ext cx="302764" cy="287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19">
              <a:extLst>
                <a:ext uri="{FF2B5EF4-FFF2-40B4-BE49-F238E27FC236}">
                  <a16:creationId xmlns:a16="http://schemas.microsoft.com/office/drawing/2014/main" id="{45136D51-6900-4D46-9F93-7772EAB2C76F}"/>
                </a:ext>
              </a:extLst>
            </p:cNvPr>
            <p:cNvSpPr/>
            <p:nvPr/>
          </p:nvSpPr>
          <p:spPr>
            <a:xfrm rot="19519638" flipH="1">
              <a:off x="10528581" y="1916422"/>
              <a:ext cx="302764" cy="287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7">
              <a:extLst>
                <a:ext uri="{FF2B5EF4-FFF2-40B4-BE49-F238E27FC236}">
                  <a16:creationId xmlns:a16="http://schemas.microsoft.com/office/drawing/2014/main" id="{FD1E5638-FA6B-C34F-8E55-BE76A8717535}"/>
                </a:ext>
              </a:extLst>
            </p:cNvPr>
            <p:cNvSpPr/>
            <p:nvPr/>
          </p:nvSpPr>
          <p:spPr>
            <a:xfrm rot="19519638" flipH="1">
              <a:off x="10193460" y="1933791"/>
              <a:ext cx="302764" cy="287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2">
              <a:extLst>
                <a:ext uri="{FF2B5EF4-FFF2-40B4-BE49-F238E27FC236}">
                  <a16:creationId xmlns:a16="http://schemas.microsoft.com/office/drawing/2014/main" id="{4E2D4B23-40EC-1447-8B50-29F4040BCA5B}"/>
                </a:ext>
              </a:extLst>
            </p:cNvPr>
            <p:cNvSpPr/>
            <p:nvPr/>
          </p:nvSpPr>
          <p:spPr>
            <a:xfrm rot="1041695" flipH="1">
              <a:off x="10951392" y="1913206"/>
              <a:ext cx="302764" cy="287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8BB9F6C7-6324-084D-A4BA-9AC6DE19AD62}"/>
                </a:ext>
              </a:extLst>
            </p:cNvPr>
            <p:cNvSpPr/>
            <p:nvPr/>
          </p:nvSpPr>
          <p:spPr>
            <a:xfrm rot="1041695" flipH="1">
              <a:off x="10628279" y="1927914"/>
              <a:ext cx="302764" cy="287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4">
              <a:extLst>
                <a:ext uri="{FF2B5EF4-FFF2-40B4-BE49-F238E27FC236}">
                  <a16:creationId xmlns:a16="http://schemas.microsoft.com/office/drawing/2014/main" id="{3C94044C-EA4A-B349-979D-58D5A8624312}"/>
                </a:ext>
              </a:extLst>
            </p:cNvPr>
            <p:cNvSpPr/>
            <p:nvPr/>
          </p:nvSpPr>
          <p:spPr>
            <a:xfrm rot="1041695" flipH="1">
              <a:off x="10305165" y="1942624"/>
              <a:ext cx="302764" cy="287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5">
              <a:extLst>
                <a:ext uri="{FF2B5EF4-FFF2-40B4-BE49-F238E27FC236}">
                  <a16:creationId xmlns:a16="http://schemas.microsoft.com/office/drawing/2014/main" id="{659C4246-26E6-ED4A-AD0A-097B51AEA948}"/>
                </a:ext>
              </a:extLst>
            </p:cNvPr>
            <p:cNvSpPr/>
            <p:nvPr/>
          </p:nvSpPr>
          <p:spPr>
            <a:xfrm rot="1041695" flipH="1">
              <a:off x="9982051" y="1957336"/>
              <a:ext cx="302764" cy="287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矩形 16">
              <a:extLst>
                <a:ext uri="{FF2B5EF4-FFF2-40B4-BE49-F238E27FC236}">
                  <a16:creationId xmlns:a16="http://schemas.microsoft.com/office/drawing/2014/main" id="{4B356673-DA02-5C4B-A8D7-21C4788F9825}"/>
                </a:ext>
              </a:extLst>
            </p:cNvPr>
            <p:cNvSpPr/>
            <p:nvPr/>
          </p:nvSpPr>
          <p:spPr>
            <a:xfrm rot="1041695" flipH="1">
              <a:off x="9658937" y="1992071"/>
              <a:ext cx="302764" cy="287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 17">
              <a:extLst>
                <a:ext uri="{FF2B5EF4-FFF2-40B4-BE49-F238E27FC236}">
                  <a16:creationId xmlns:a16="http://schemas.microsoft.com/office/drawing/2014/main" id="{193E5D4D-960A-FA41-8563-76A2F2375DFC}"/>
                </a:ext>
              </a:extLst>
            </p:cNvPr>
            <p:cNvSpPr/>
            <p:nvPr/>
          </p:nvSpPr>
          <p:spPr>
            <a:xfrm rot="1041695" flipH="1">
              <a:off x="9313184" y="2026808"/>
              <a:ext cx="302764" cy="287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18">
              <a:extLst>
                <a:ext uri="{FF2B5EF4-FFF2-40B4-BE49-F238E27FC236}">
                  <a16:creationId xmlns:a16="http://schemas.microsoft.com/office/drawing/2014/main" id="{6C32FBE0-C747-DC49-92F4-1EF77323D309}"/>
                </a:ext>
              </a:extLst>
            </p:cNvPr>
            <p:cNvSpPr/>
            <p:nvPr/>
          </p:nvSpPr>
          <p:spPr>
            <a:xfrm>
              <a:off x="10568255" y="4305614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21">
              <a:extLst>
                <a:ext uri="{FF2B5EF4-FFF2-40B4-BE49-F238E27FC236}">
                  <a16:creationId xmlns:a16="http://schemas.microsoft.com/office/drawing/2014/main" id="{6B354F75-D224-8D40-B166-FA87247B0B8D}"/>
                </a:ext>
              </a:extLst>
            </p:cNvPr>
            <p:cNvSpPr/>
            <p:nvPr/>
          </p:nvSpPr>
          <p:spPr>
            <a:xfrm>
              <a:off x="10711137" y="3978683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椭圆 22">
              <a:extLst>
                <a:ext uri="{FF2B5EF4-FFF2-40B4-BE49-F238E27FC236}">
                  <a16:creationId xmlns:a16="http://schemas.microsoft.com/office/drawing/2014/main" id="{4D943200-9916-2A48-86C1-5E0E63DEA389}"/>
                </a:ext>
              </a:extLst>
            </p:cNvPr>
            <p:cNvSpPr/>
            <p:nvPr/>
          </p:nvSpPr>
          <p:spPr>
            <a:xfrm>
              <a:off x="10841787" y="3637708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椭圆 23">
              <a:extLst>
                <a:ext uri="{FF2B5EF4-FFF2-40B4-BE49-F238E27FC236}">
                  <a16:creationId xmlns:a16="http://schemas.microsoft.com/office/drawing/2014/main" id="{05FDC705-B4DD-2545-8515-A15A852D1C38}"/>
                </a:ext>
              </a:extLst>
            </p:cNvPr>
            <p:cNvSpPr/>
            <p:nvPr/>
          </p:nvSpPr>
          <p:spPr>
            <a:xfrm>
              <a:off x="10625071" y="3328415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椭圆 24">
              <a:extLst>
                <a:ext uri="{FF2B5EF4-FFF2-40B4-BE49-F238E27FC236}">
                  <a16:creationId xmlns:a16="http://schemas.microsoft.com/office/drawing/2014/main" id="{F7368549-8742-6840-8B37-16851446E55C}"/>
                </a:ext>
              </a:extLst>
            </p:cNvPr>
            <p:cNvSpPr/>
            <p:nvPr/>
          </p:nvSpPr>
          <p:spPr>
            <a:xfrm>
              <a:off x="10503264" y="3667167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椭圆 25">
              <a:extLst>
                <a:ext uri="{FF2B5EF4-FFF2-40B4-BE49-F238E27FC236}">
                  <a16:creationId xmlns:a16="http://schemas.microsoft.com/office/drawing/2014/main" id="{7A858FA8-64B3-FA45-A9D3-CBBC13816E1C}"/>
                </a:ext>
              </a:extLst>
            </p:cNvPr>
            <p:cNvSpPr/>
            <p:nvPr/>
          </p:nvSpPr>
          <p:spPr>
            <a:xfrm>
              <a:off x="10375368" y="3975388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椭圆 26">
              <a:extLst>
                <a:ext uri="{FF2B5EF4-FFF2-40B4-BE49-F238E27FC236}">
                  <a16:creationId xmlns:a16="http://schemas.microsoft.com/office/drawing/2014/main" id="{95F50B33-24A4-A44A-9593-2D09BE1E8B31}"/>
                </a:ext>
              </a:extLst>
            </p:cNvPr>
            <p:cNvSpPr/>
            <p:nvPr/>
          </p:nvSpPr>
          <p:spPr>
            <a:xfrm>
              <a:off x="10406430" y="3051824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椭圆 27">
              <a:extLst>
                <a:ext uri="{FF2B5EF4-FFF2-40B4-BE49-F238E27FC236}">
                  <a16:creationId xmlns:a16="http://schemas.microsoft.com/office/drawing/2014/main" id="{407A262D-E0E7-7A41-8E62-7228571BEF05}"/>
                </a:ext>
              </a:extLst>
            </p:cNvPr>
            <p:cNvSpPr/>
            <p:nvPr/>
          </p:nvSpPr>
          <p:spPr>
            <a:xfrm>
              <a:off x="10276988" y="3362955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椭圆 28">
              <a:extLst>
                <a:ext uri="{FF2B5EF4-FFF2-40B4-BE49-F238E27FC236}">
                  <a16:creationId xmlns:a16="http://schemas.microsoft.com/office/drawing/2014/main" id="{BA8D4B9E-5D51-D449-B384-193BF48E13DF}"/>
                </a:ext>
              </a:extLst>
            </p:cNvPr>
            <p:cNvSpPr/>
            <p:nvPr/>
          </p:nvSpPr>
          <p:spPr>
            <a:xfrm>
              <a:off x="10173392" y="3692143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椭圆 29">
              <a:extLst>
                <a:ext uri="{FF2B5EF4-FFF2-40B4-BE49-F238E27FC236}">
                  <a16:creationId xmlns:a16="http://schemas.microsoft.com/office/drawing/2014/main" id="{B8AEB278-CFC5-CB4D-8BDC-DFC2FE8D8867}"/>
                </a:ext>
              </a:extLst>
            </p:cNvPr>
            <p:cNvSpPr/>
            <p:nvPr/>
          </p:nvSpPr>
          <p:spPr>
            <a:xfrm>
              <a:off x="10160846" y="2822454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椭圆 30">
              <a:extLst>
                <a:ext uri="{FF2B5EF4-FFF2-40B4-BE49-F238E27FC236}">
                  <a16:creationId xmlns:a16="http://schemas.microsoft.com/office/drawing/2014/main" id="{94573BF0-5723-FD41-A668-FD1AB8D4467F}"/>
                </a:ext>
              </a:extLst>
            </p:cNvPr>
            <p:cNvSpPr/>
            <p:nvPr/>
          </p:nvSpPr>
          <p:spPr>
            <a:xfrm>
              <a:off x="10034929" y="3161282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8" name="椭圆 31">
              <a:extLst>
                <a:ext uri="{FF2B5EF4-FFF2-40B4-BE49-F238E27FC236}">
                  <a16:creationId xmlns:a16="http://schemas.microsoft.com/office/drawing/2014/main" id="{4221B02A-AE34-A746-AD73-DC33C5F04123}"/>
                </a:ext>
              </a:extLst>
            </p:cNvPr>
            <p:cNvSpPr/>
            <p:nvPr/>
          </p:nvSpPr>
          <p:spPr>
            <a:xfrm>
              <a:off x="9939347" y="3462087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椭圆 32">
              <a:extLst>
                <a:ext uri="{FF2B5EF4-FFF2-40B4-BE49-F238E27FC236}">
                  <a16:creationId xmlns:a16="http://schemas.microsoft.com/office/drawing/2014/main" id="{DCA28FF2-61EB-6A49-9B85-EB4EDF4613E1}"/>
                </a:ext>
              </a:extLst>
            </p:cNvPr>
            <p:cNvSpPr/>
            <p:nvPr/>
          </p:nvSpPr>
          <p:spPr>
            <a:xfrm>
              <a:off x="9862524" y="2763310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椭圆 33">
              <a:extLst>
                <a:ext uri="{FF2B5EF4-FFF2-40B4-BE49-F238E27FC236}">
                  <a16:creationId xmlns:a16="http://schemas.microsoft.com/office/drawing/2014/main" id="{9BE572FC-71A3-7643-885A-C31D59E46F4D}"/>
                </a:ext>
              </a:extLst>
            </p:cNvPr>
            <p:cNvSpPr/>
            <p:nvPr/>
          </p:nvSpPr>
          <p:spPr>
            <a:xfrm>
              <a:off x="9737849" y="3124563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椭圆 35">
              <a:extLst>
                <a:ext uri="{FF2B5EF4-FFF2-40B4-BE49-F238E27FC236}">
                  <a16:creationId xmlns:a16="http://schemas.microsoft.com/office/drawing/2014/main" id="{77D348B6-AA17-0E46-9699-6F80801902DA}"/>
                </a:ext>
              </a:extLst>
            </p:cNvPr>
            <p:cNvSpPr/>
            <p:nvPr/>
          </p:nvSpPr>
          <p:spPr>
            <a:xfrm>
              <a:off x="9500554" y="2863773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椭圆 36">
              <a:extLst>
                <a:ext uri="{FF2B5EF4-FFF2-40B4-BE49-F238E27FC236}">
                  <a16:creationId xmlns:a16="http://schemas.microsoft.com/office/drawing/2014/main" id="{C3919C10-102C-384D-8633-A436A538D754}"/>
                </a:ext>
              </a:extLst>
            </p:cNvPr>
            <p:cNvSpPr/>
            <p:nvPr/>
          </p:nvSpPr>
          <p:spPr>
            <a:xfrm>
              <a:off x="9387142" y="3172564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椭圆 37">
              <a:extLst>
                <a:ext uri="{FF2B5EF4-FFF2-40B4-BE49-F238E27FC236}">
                  <a16:creationId xmlns:a16="http://schemas.microsoft.com/office/drawing/2014/main" id="{17EA1C41-4895-E342-867A-8780F51303E0}"/>
                </a:ext>
              </a:extLst>
            </p:cNvPr>
            <p:cNvSpPr/>
            <p:nvPr/>
          </p:nvSpPr>
          <p:spPr>
            <a:xfrm>
              <a:off x="9628541" y="3486226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椭圆 38">
              <a:extLst>
                <a:ext uri="{FF2B5EF4-FFF2-40B4-BE49-F238E27FC236}">
                  <a16:creationId xmlns:a16="http://schemas.microsoft.com/office/drawing/2014/main" id="{CE1F7D7E-19A2-E344-B220-A02FEE5C039D}"/>
                </a:ext>
              </a:extLst>
            </p:cNvPr>
            <p:cNvSpPr/>
            <p:nvPr/>
          </p:nvSpPr>
          <p:spPr>
            <a:xfrm>
              <a:off x="9837261" y="3742399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椭圆 39">
              <a:extLst>
                <a:ext uri="{FF2B5EF4-FFF2-40B4-BE49-F238E27FC236}">
                  <a16:creationId xmlns:a16="http://schemas.microsoft.com/office/drawing/2014/main" id="{ECE5D482-C333-6E41-BE82-A6A6E71B2A93}"/>
                </a:ext>
              </a:extLst>
            </p:cNvPr>
            <p:cNvSpPr/>
            <p:nvPr/>
          </p:nvSpPr>
          <p:spPr>
            <a:xfrm>
              <a:off x="10024080" y="3991606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椭圆 41">
              <a:extLst>
                <a:ext uri="{FF2B5EF4-FFF2-40B4-BE49-F238E27FC236}">
                  <a16:creationId xmlns:a16="http://schemas.microsoft.com/office/drawing/2014/main" id="{F7D43DCB-3B44-3747-A5DC-B63022004B68}"/>
                </a:ext>
              </a:extLst>
            </p:cNvPr>
            <p:cNvSpPr/>
            <p:nvPr/>
          </p:nvSpPr>
          <p:spPr>
            <a:xfrm>
              <a:off x="9288347" y="3505257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椭圆 42">
              <a:extLst>
                <a:ext uri="{FF2B5EF4-FFF2-40B4-BE49-F238E27FC236}">
                  <a16:creationId xmlns:a16="http://schemas.microsoft.com/office/drawing/2014/main" id="{BC4BEE44-2D19-D148-B67B-82BC5D5D37AD}"/>
                </a:ext>
              </a:extLst>
            </p:cNvPr>
            <p:cNvSpPr/>
            <p:nvPr/>
          </p:nvSpPr>
          <p:spPr>
            <a:xfrm>
              <a:off x="9516736" y="3754464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椭圆 43">
              <a:extLst>
                <a:ext uri="{FF2B5EF4-FFF2-40B4-BE49-F238E27FC236}">
                  <a16:creationId xmlns:a16="http://schemas.microsoft.com/office/drawing/2014/main" id="{64EC9A6F-C9A1-BB49-A46E-EA0B8348BD1C}"/>
                </a:ext>
              </a:extLst>
            </p:cNvPr>
            <p:cNvSpPr/>
            <p:nvPr/>
          </p:nvSpPr>
          <p:spPr>
            <a:xfrm>
              <a:off x="9687027" y="4065746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椭圆 44">
              <a:extLst>
                <a:ext uri="{FF2B5EF4-FFF2-40B4-BE49-F238E27FC236}">
                  <a16:creationId xmlns:a16="http://schemas.microsoft.com/office/drawing/2014/main" id="{1F0DE3CA-99E8-A246-8B1C-95607EC5ECEB}"/>
                </a:ext>
              </a:extLst>
            </p:cNvPr>
            <p:cNvSpPr/>
            <p:nvPr/>
          </p:nvSpPr>
          <p:spPr>
            <a:xfrm>
              <a:off x="10023267" y="4286318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椭圆 45">
              <a:extLst>
                <a:ext uri="{FF2B5EF4-FFF2-40B4-BE49-F238E27FC236}">
                  <a16:creationId xmlns:a16="http://schemas.microsoft.com/office/drawing/2014/main" id="{441C3CCE-71C1-9F49-A374-ABCCEF063B1E}"/>
                </a:ext>
              </a:extLst>
            </p:cNvPr>
            <p:cNvSpPr/>
            <p:nvPr/>
          </p:nvSpPr>
          <p:spPr>
            <a:xfrm>
              <a:off x="10322748" y="4284775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椭圆 46">
              <a:extLst>
                <a:ext uri="{FF2B5EF4-FFF2-40B4-BE49-F238E27FC236}">
                  <a16:creationId xmlns:a16="http://schemas.microsoft.com/office/drawing/2014/main" id="{283DDC38-6DEF-A449-AB95-A1B183121759}"/>
                </a:ext>
              </a:extLst>
            </p:cNvPr>
            <p:cNvSpPr/>
            <p:nvPr/>
          </p:nvSpPr>
          <p:spPr>
            <a:xfrm>
              <a:off x="10468314" y="4550701"/>
              <a:ext cx="273532" cy="2050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2" name="组合 59">
            <a:extLst>
              <a:ext uri="{FF2B5EF4-FFF2-40B4-BE49-F238E27FC236}">
                <a16:creationId xmlns:a16="http://schemas.microsoft.com/office/drawing/2014/main" id="{4C32F6B3-E9DF-8D47-8505-4D797A8F9858}"/>
              </a:ext>
            </a:extLst>
          </p:cNvPr>
          <p:cNvGrpSpPr/>
          <p:nvPr/>
        </p:nvGrpSpPr>
        <p:grpSpPr>
          <a:xfrm>
            <a:off x="5505986" y="3289610"/>
            <a:ext cx="3257014" cy="3290128"/>
            <a:chOff x="4365939" y="2721395"/>
            <a:chExt cx="4258531" cy="3176040"/>
          </a:xfrm>
        </p:grpSpPr>
        <p:pic>
          <p:nvPicPr>
            <p:cNvPr id="43" name="图片 54">
              <a:extLst>
                <a:ext uri="{FF2B5EF4-FFF2-40B4-BE49-F238E27FC236}">
                  <a16:creationId xmlns:a16="http://schemas.microsoft.com/office/drawing/2014/main" id="{B290117B-0E97-2841-AD81-1FB31138D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5629" y="2721395"/>
              <a:ext cx="4028841" cy="3072295"/>
            </a:xfrm>
            <a:prstGeom prst="rect">
              <a:avLst/>
            </a:prstGeom>
          </p:spPr>
        </p:pic>
        <p:pic>
          <p:nvPicPr>
            <p:cNvPr id="44" name="图片 56">
              <a:extLst>
                <a:ext uri="{FF2B5EF4-FFF2-40B4-BE49-F238E27FC236}">
                  <a16:creationId xmlns:a16="http://schemas.microsoft.com/office/drawing/2014/main" id="{2D575DB6-F0C2-6244-B9F3-10292AFFF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5939" y="2822539"/>
              <a:ext cx="254000" cy="863600"/>
            </a:xfrm>
            <a:prstGeom prst="rect">
              <a:avLst/>
            </a:prstGeom>
          </p:spPr>
        </p:pic>
        <p:pic>
          <p:nvPicPr>
            <p:cNvPr id="45" name="图片 58">
              <a:extLst>
                <a:ext uri="{FF2B5EF4-FFF2-40B4-BE49-F238E27FC236}">
                  <a16:creationId xmlns:a16="http://schemas.microsoft.com/office/drawing/2014/main" id="{9FEE4F92-4568-2040-A56E-3C9A06D6E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46137" y="5732335"/>
              <a:ext cx="457200" cy="165100"/>
            </a:xfrm>
            <a:prstGeom prst="rect">
              <a:avLst/>
            </a:prstGeom>
          </p:spPr>
        </p:pic>
      </p:grpSp>
      <p:sp>
        <p:nvSpPr>
          <p:cNvPr id="46" name="右箭头 60">
            <a:extLst>
              <a:ext uri="{FF2B5EF4-FFF2-40B4-BE49-F238E27FC236}">
                <a16:creationId xmlns:a16="http://schemas.microsoft.com/office/drawing/2014/main" id="{3F9DBF88-4761-854C-9972-BCEC86C1C999}"/>
              </a:ext>
            </a:extLst>
          </p:cNvPr>
          <p:cNvSpPr/>
          <p:nvPr/>
        </p:nvSpPr>
        <p:spPr>
          <a:xfrm>
            <a:off x="4815132" y="4596449"/>
            <a:ext cx="912943" cy="5675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7" name="直线箭头连接符 62">
            <a:extLst>
              <a:ext uri="{FF2B5EF4-FFF2-40B4-BE49-F238E27FC236}">
                <a16:creationId xmlns:a16="http://schemas.microsoft.com/office/drawing/2014/main" id="{20749424-2189-174B-9FBF-9510C9CBCF2B}"/>
              </a:ext>
            </a:extLst>
          </p:cNvPr>
          <p:cNvCxnSpPr>
            <a:cxnSpLocks/>
          </p:cNvCxnSpPr>
          <p:nvPr/>
        </p:nvCxnSpPr>
        <p:spPr>
          <a:xfrm flipH="1" flipV="1">
            <a:off x="3453784" y="3462548"/>
            <a:ext cx="358353" cy="2876802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文本框 78">
            <a:extLst>
              <a:ext uri="{FF2B5EF4-FFF2-40B4-BE49-F238E27FC236}">
                <a16:creationId xmlns:a16="http://schemas.microsoft.com/office/drawing/2014/main" id="{0E4B1CF8-5942-7249-B1EE-0CA5F659080F}"/>
              </a:ext>
            </a:extLst>
          </p:cNvPr>
          <p:cNvSpPr txBox="1"/>
          <p:nvPr/>
        </p:nvSpPr>
        <p:spPr>
          <a:xfrm>
            <a:off x="5268887" y="3231716"/>
            <a:ext cx="5469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00" dirty="0"/>
              <a:t>R</a:t>
            </a:r>
            <a:r>
              <a:rPr kumimoji="1" lang="zh-CN" altLang="en-US" sz="900" dirty="0"/>
              <a:t> </a:t>
            </a:r>
            <a:r>
              <a:rPr kumimoji="1" lang="en-US" altLang="zh-CN" sz="900" dirty="0"/>
              <a:t>[mm]</a:t>
            </a:r>
            <a:endParaRPr kumimoji="1" lang="zh-CN" altLang="en-US" sz="900" dirty="0"/>
          </a:p>
        </p:txBody>
      </p:sp>
      <p:pic>
        <p:nvPicPr>
          <p:cNvPr id="55" name="图片 15">
            <a:extLst>
              <a:ext uri="{FF2B5EF4-FFF2-40B4-BE49-F238E27FC236}">
                <a16:creationId xmlns:a16="http://schemas.microsoft.com/office/drawing/2014/main" id="{CEBF4F68-D928-CD47-BB42-EF0621405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26109"/>
            <a:ext cx="1575481" cy="1301613"/>
          </a:xfrm>
          <a:prstGeom prst="rect">
            <a:avLst/>
          </a:prstGeom>
        </p:spPr>
      </p:pic>
      <p:sp>
        <p:nvSpPr>
          <p:cNvPr id="56" name="右箭头 60">
            <a:extLst>
              <a:ext uri="{FF2B5EF4-FFF2-40B4-BE49-F238E27FC236}">
                <a16:creationId xmlns:a16="http://schemas.microsoft.com/office/drawing/2014/main" id="{D39A14B6-CF36-AC4B-BB40-A6B0FBDF57EF}"/>
              </a:ext>
            </a:extLst>
          </p:cNvPr>
          <p:cNvSpPr/>
          <p:nvPr/>
        </p:nvSpPr>
        <p:spPr>
          <a:xfrm>
            <a:off x="1612636" y="4609404"/>
            <a:ext cx="912943" cy="5675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76524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cms_pres">
  <a:themeElements>
    <a:clrScheme name="cms_p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ms_pr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 Bol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 Bold" charset="0"/>
            <a:ea typeface="ＭＳ Ｐゴシック" charset="0"/>
          </a:defRPr>
        </a:defPPr>
      </a:lstStyle>
    </a:lnDef>
  </a:objectDefaults>
  <a:extraClrSchemeLst>
    <a:extraClrScheme>
      <a:clrScheme name="cms_p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s_pr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ms_pr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s_pr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s_pr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s_pr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s_pr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86902</TotalTime>
  <Words>1735</Words>
  <Application>Microsoft Macintosh PowerPoint</Application>
  <PresentationFormat>全屏显示(4:3)</PresentationFormat>
  <Paragraphs>264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Arial Bold</vt:lpstr>
      <vt:lpstr>Arial</vt:lpstr>
      <vt:lpstr>Calibri</vt:lpstr>
      <vt:lpstr>Cambria Math</vt:lpstr>
      <vt:lpstr>Symbol</vt:lpstr>
      <vt:lpstr>Verdana</vt:lpstr>
      <vt:lpstr>Wingdings</vt:lpstr>
      <vt:lpstr>cms_pres</vt:lpstr>
      <vt:lpstr>PowerPoint 演示文稿</vt:lpstr>
      <vt:lpstr>Outline</vt:lpstr>
      <vt:lpstr>Requirement of a CEPC PFA calorimeter</vt:lpstr>
      <vt:lpstr>Stereo Crystal Electromagnetic Calorimeter: Basic idea</vt:lpstr>
      <vt:lpstr>Stereo Crystal Electromagnetic Calorimeter: Design</vt:lpstr>
      <vt:lpstr>Analytical optimization of SCECal geometry</vt:lpstr>
      <vt:lpstr>Design of Endcap SCECal</vt:lpstr>
      <vt:lpstr>Introduction of SCECal simulation</vt:lpstr>
      <vt:lpstr>Simplified Reco method for isolated particle</vt:lpstr>
      <vt:lpstr>Performance of Energy and 3D positioning resolution</vt:lpstr>
      <vt:lpstr>Simplified Reco method for 2 particle separation</vt:lpstr>
      <vt:lpstr>Separation between two 5 GeV photons</vt:lpstr>
      <vt:lpstr>Separation between γ/π</vt:lpstr>
      <vt:lpstr>Event display of shower seperation</vt:lpstr>
      <vt:lpstr>Boson mass resolution in H γγ </vt:lpstr>
      <vt:lpstr>γ/γ performance using CLUE algorithm</vt:lpstr>
      <vt:lpstr>Multiple particle separation (PFA)</vt:lpstr>
      <vt:lpstr>Thoughts about Ghost hits</vt:lpstr>
      <vt:lpstr>Summary</vt:lpstr>
      <vt:lpstr>Backup</vt:lpstr>
      <vt:lpstr>Existing crystal ecal performance</vt:lpstr>
      <vt:lpstr>Typical crystals (From Ren-yuan Zhu’s slides)</vt:lpstr>
    </vt:vector>
  </TitlesOfParts>
  <Company>IHEP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Granularity Calorimeter Module assembly </dc:title>
  <dc:creator>huaqiao ZHANG</dc:creator>
  <cp:lastModifiedBy>Huaqiao Zhang</cp:lastModifiedBy>
  <cp:revision>821</cp:revision>
  <dcterms:created xsi:type="dcterms:W3CDTF">2016-01-26T17:22:33Z</dcterms:created>
  <dcterms:modified xsi:type="dcterms:W3CDTF">2023-12-27T03:15:06Z</dcterms:modified>
</cp:coreProperties>
</file>