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742" r:id="rId2"/>
    <p:sldId id="1001" r:id="rId3"/>
    <p:sldId id="994" r:id="rId4"/>
    <p:sldId id="1002" r:id="rId5"/>
    <p:sldId id="1005" r:id="rId6"/>
    <p:sldId id="1006" r:id="rId7"/>
    <p:sldId id="1000" r:id="rId8"/>
    <p:sldId id="991" r:id="rId9"/>
    <p:sldId id="999" r:id="rId10"/>
    <p:sldId id="998" r:id="rId11"/>
    <p:sldId id="995" r:id="rId12"/>
    <p:sldId id="996" r:id="rId13"/>
    <p:sldId id="997" r:id="rId14"/>
    <p:sldId id="992" r:id="rId15"/>
    <p:sldId id="1007" r:id="rId16"/>
    <p:sldId id="1011" r:id="rId17"/>
    <p:sldId id="1012" r:id="rId18"/>
    <p:sldId id="1009" r:id="rId19"/>
    <p:sldId id="1003" r:id="rId20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00"/>
    <a:srgbClr val="0000FF"/>
    <a:srgbClr val="66AAD7"/>
    <a:srgbClr val="003399"/>
    <a:srgbClr val="FFFFFF"/>
    <a:srgbClr val="E6E6E6"/>
    <a:srgbClr val="0070C0"/>
    <a:srgbClr val="4D8357"/>
    <a:srgbClr val="005800"/>
    <a:srgbClr val="FDC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3" autoAdjust="0"/>
    <p:restoredTop sz="92033" autoAdjust="0"/>
  </p:normalViewPr>
  <p:slideViewPr>
    <p:cSldViewPr>
      <p:cViewPr varScale="1">
        <p:scale>
          <a:sx n="62" d="100"/>
          <a:sy n="62" d="100"/>
        </p:scale>
        <p:origin x="678" y="3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2023/12/31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39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550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139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260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25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49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033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881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5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152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189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696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540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77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96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909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148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773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9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04F-8AD4-479F-AEA8-8482ADD4E909}" type="datetime1">
              <a:rPr lang="zh-CN" altLang="en-US" smtClean="0"/>
              <a:t>2023/12/31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D5169-62AA-4FF9-9A8A-C7359445FABC}" type="datetime1">
              <a:rPr lang="zh-CN" altLang="en-US" smtClean="0"/>
              <a:t>2023/12/31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25EB-4841-4E9D-8A09-A9E0164D403E}" type="datetime1">
              <a:rPr lang="zh-CN" altLang="en-US" smtClean="0"/>
              <a:t>2023/12/31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F4B0-6814-47B5-B80E-B3FD3D029F65}" type="datetime1">
              <a:rPr lang="zh-CN" altLang="en-US" smtClean="0"/>
              <a:t>2023/12/31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0F47-47A5-4280-96FB-C46B9C8A3E02}" type="datetime1">
              <a:rPr lang="zh-CN" altLang="en-US" smtClean="0"/>
              <a:t>2023/12/31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5EDA7-7C90-4D61-AB9A-8B453C17719B}" type="datetime1">
              <a:rPr lang="zh-CN" altLang="en-US" smtClean="0"/>
              <a:t>2023/12/31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39642" y="4797152"/>
            <a:ext cx="12112080" cy="132055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00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沙   鹏，</a:t>
            </a: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20231227</a:t>
            </a:r>
            <a:endParaRPr lang="zh-CN" altLang="en-US" dirty="0">
              <a:solidFill>
                <a:srgbClr val="003399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</a:rPr>
              <a:pPr/>
              <a:t>1</a:t>
            </a:fld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24680" y="2355845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800" b="1" dirty="0">
                <a:solidFill>
                  <a:srgbClr val="C00000"/>
                </a:solidFill>
              </a:rPr>
              <a:t>The plans of the superconducting RF cavity R&amp;D for the CEPC EDR</a:t>
            </a:r>
            <a:endParaRPr lang="zh-CN" altLang="en-US" sz="4800" b="1" dirty="0">
              <a:solidFill>
                <a:srgbClr val="C00000"/>
              </a:solidFill>
            </a:endParaRPr>
          </a:p>
          <a:p>
            <a:endParaRPr lang="zh-CN" altLang="en-US" sz="6600" b="1" dirty="0">
              <a:solidFill>
                <a:srgbClr val="C00000"/>
              </a:solidFill>
            </a:endParaRPr>
          </a:p>
        </p:txBody>
      </p:sp>
      <p:pic>
        <p:nvPicPr>
          <p:cNvPr id="14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0" y="0"/>
            <a:ext cx="12191365" cy="211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AI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方法进行超导腔缺陷识别（</a:t>
            </a: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3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10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0D152623-200F-4F5E-90BF-9F73986B1BA1}"/>
              </a:ext>
            </a:extLst>
          </p:cNvPr>
          <p:cNvSpPr txBox="1"/>
          <p:nvPr/>
        </p:nvSpPr>
        <p:spPr>
          <a:xfrm>
            <a:off x="119336" y="1052736"/>
            <a:ext cx="11953328" cy="3096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indent="-342900" algn="l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KEK</a:t>
            </a: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已经取得了不错的结果。</a:t>
            </a:r>
            <a:endParaRPr lang="en-US" altLang="zh-CN" sz="2400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39" y="1594096"/>
            <a:ext cx="11336159" cy="510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29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高精度柔性机械抛光（</a:t>
            </a: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1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11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0D152623-200F-4F5E-90BF-9F73986B1BA1}"/>
              </a:ext>
            </a:extLst>
          </p:cNvPr>
          <p:cNvSpPr txBox="1"/>
          <p:nvPr/>
        </p:nvSpPr>
        <p:spPr>
          <a:xfrm>
            <a:off x="119336" y="1052736"/>
            <a:ext cx="11953328" cy="3096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indent="-342900" algn="l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目前，超导腔都要经过缓冲化学抛光或者电化学抛光处理（</a:t>
            </a:r>
            <a:r>
              <a:rPr lang="en-US" altLang="zh-CN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~200um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）：不够环保（</a:t>
            </a:r>
            <a:r>
              <a:rPr lang="en-US" altLang="zh-CN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HF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）、费用高、距离远（宁夏</a:t>
            </a:r>
            <a:r>
              <a:rPr lang="en-US" altLang="zh-CN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——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北京）</a:t>
            </a:r>
            <a:r>
              <a:rPr lang="en-US" altLang="zh-CN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……</a:t>
            </a:r>
            <a:r>
              <a:rPr lang="en-US" altLang="zh-CN" sz="2000" b="0" dirty="0">
                <a:ea typeface="微软雅黑" panose="020B0503020204020204" pitchFamily="34" charset="-122"/>
              </a:rPr>
              <a:t>SHINE</a:t>
            </a:r>
            <a:r>
              <a:rPr lang="zh-CN" altLang="en-US" sz="2000" b="0" dirty="0">
                <a:ea typeface="微软雅黑" panose="020B0503020204020204" pitchFamily="34" charset="-122"/>
              </a:rPr>
              <a:t>的</a:t>
            </a:r>
            <a:r>
              <a:rPr lang="en-US" altLang="zh-CN" sz="2000" b="0" dirty="0">
                <a:ea typeface="微软雅黑" panose="020B0503020204020204" pitchFamily="34" charset="-122"/>
              </a:rPr>
              <a:t>600</a:t>
            </a:r>
            <a:r>
              <a:rPr lang="zh-CN" altLang="en-US" sz="2000" b="0" dirty="0">
                <a:ea typeface="微软雅黑" panose="020B0503020204020204" pitchFamily="34" charset="-122"/>
              </a:rPr>
              <a:t>多只超导腔（无锡到上海）。。。</a:t>
            </a:r>
            <a:endParaRPr lang="en-US" altLang="zh-CN" sz="2000" b="0" dirty="0"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采用柔性机械抛光后，可以将超导腔的酸洗量减少到</a:t>
            </a:r>
            <a:r>
              <a:rPr lang="en-US" altLang="zh-CN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~20 um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。</a:t>
            </a:r>
            <a:endParaRPr lang="en-US" altLang="zh-CN" sz="2000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1" y="2396613"/>
            <a:ext cx="6643463" cy="381341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C80DBFC-FB60-C108-9077-AEACE26CE6F9}"/>
              </a:ext>
            </a:extLst>
          </p:cNvPr>
          <p:cNvSpPr txBox="1"/>
          <p:nvPr/>
        </p:nvSpPr>
        <p:spPr>
          <a:xfrm>
            <a:off x="758044" y="6233289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>
                <a:cs typeface="Times New Roman" panose="02020603050405020304" pitchFamily="18" charset="0"/>
              </a:rPr>
              <a:t>650 MHz</a:t>
            </a:r>
            <a:r>
              <a:rPr lang="zh-CN" altLang="en-US" sz="2000" dirty="0">
                <a:cs typeface="Times New Roman" panose="02020603050405020304" pitchFamily="18" charset="0"/>
              </a:rPr>
              <a:t>超导腔测试结果</a:t>
            </a:r>
            <a:endParaRPr lang="en-US" altLang="zh-CN" sz="2000" dirty="0"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185" y="2564904"/>
            <a:ext cx="560947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34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高精度柔性机械抛光（</a:t>
            </a: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2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12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0D152623-200F-4F5E-90BF-9F73986B1BA1}"/>
              </a:ext>
            </a:extLst>
          </p:cNvPr>
          <p:cNvSpPr txBox="1"/>
          <p:nvPr/>
        </p:nvSpPr>
        <p:spPr>
          <a:xfrm>
            <a:off x="119336" y="1052736"/>
            <a:ext cx="11953328" cy="20162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indent="-342900" algn="l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2023</a:t>
            </a: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年，完成了正式抛光设备的研制。超导腔经过抛光后，表面粗糙度可以达到</a:t>
            </a:r>
            <a:r>
              <a:rPr lang="en-US" altLang="zh-CN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100nm</a:t>
            </a: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，与电化学抛光相当。</a:t>
            </a:r>
            <a:endParaRPr lang="en-US" altLang="zh-CN" sz="2400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C6ABFEA-CB79-2DC7-E144-962111CE1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2420888"/>
            <a:ext cx="4320480" cy="32416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9F65E0F-8615-99DD-97E2-2377B829F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3" y="2039240"/>
            <a:ext cx="7272808" cy="4193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030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高精度柔性机械抛光（</a:t>
            </a: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3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13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E075DF3-FA12-526E-5C1D-A451D6D93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9" y="1268760"/>
            <a:ext cx="3312368" cy="441649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3562A43-F57A-C82B-3E2B-9AEEE24FB987}"/>
              </a:ext>
            </a:extLst>
          </p:cNvPr>
          <p:cNvSpPr txBox="1"/>
          <p:nvPr/>
        </p:nvSpPr>
        <p:spPr>
          <a:xfrm>
            <a:off x="4007768" y="1057374"/>
            <a:ext cx="78488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调试过程中遇到以及已经解决的问题有：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）抛光过程中产生的碎屑会造成腔体二次划伤</a:t>
            </a:r>
            <a:r>
              <a: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通过调整冷却液流量及时将抛光残留物质带出；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）内窥镜进出过程中可能会碰伤腔体</a:t>
            </a:r>
            <a:r>
              <a: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重新设计了内窥镜进出工装；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）定位准确度不够</a:t>
            </a:r>
            <a:r>
              <a: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新增多个光栅定位；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）抛光效率不高</a:t>
            </a:r>
            <a:r>
              <a: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通过调整抛光介质和参数设定；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）镀膜腔体抛光效果不佳</a:t>
            </a:r>
            <a:r>
              <a: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更换抛光介质，重新调整参数。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6F698F4-FEFE-E5C4-828F-941E650CA3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20111" b="-12847"/>
          <a:stretch/>
        </p:blipFill>
        <p:spPr>
          <a:xfrm>
            <a:off x="3683569" y="3703154"/>
            <a:ext cx="1129878" cy="1224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A2117BB-56D0-2CEC-7242-6750163FCC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26917" r="33201" b="40766"/>
          <a:stretch/>
        </p:blipFill>
        <p:spPr>
          <a:xfrm>
            <a:off x="4968174" y="3703860"/>
            <a:ext cx="1090979" cy="101824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F1FB71A-7D22-0955-551A-977C2E72AA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3257" y="4672257"/>
            <a:ext cx="1101804" cy="148478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33CFD87-FB6D-FD69-5D29-B6F259C24F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23" y="4779362"/>
            <a:ext cx="1470634" cy="11861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803C3B-6CCA-EEAA-0774-653FDFDAA9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8" t="84650" r="50000"/>
          <a:stretch/>
        </p:blipFill>
        <p:spPr>
          <a:xfrm>
            <a:off x="6257811" y="3703154"/>
            <a:ext cx="954112" cy="101824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DC718F8-3E09-25BD-CD93-16DA273C0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3669501"/>
            <a:ext cx="2704771" cy="229605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>
            <a:off x="7410581" y="4927290"/>
            <a:ext cx="1421723" cy="0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3">
            <a:extLst>
              <a:ext uri="{FF2B5EF4-FFF2-40B4-BE49-F238E27FC236}">
                <a16:creationId xmlns:a16="http://schemas.microsoft.com/office/drawing/2014/main" id="{0D152623-200F-4F5E-90BF-9F73986B1BA1}"/>
              </a:ext>
            </a:extLst>
          </p:cNvPr>
          <p:cNvSpPr txBox="1"/>
          <p:nvPr/>
        </p:nvSpPr>
        <p:spPr>
          <a:xfrm>
            <a:off x="1235259" y="6019962"/>
            <a:ext cx="8821181" cy="7596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20000"/>
              </a:lnSpc>
              <a:buClr>
                <a:srgbClr val="C00000"/>
              </a:buClr>
              <a:buSzPct val="80000"/>
            </a:pP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近期将运回高能所，用于</a:t>
            </a:r>
            <a:r>
              <a:rPr lang="en-US" altLang="zh-CN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650 MHz</a:t>
            </a: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和</a:t>
            </a:r>
            <a:r>
              <a:rPr lang="en-US" altLang="zh-CN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1.3 GHz</a:t>
            </a: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超导腔的批量处理。</a:t>
            </a:r>
            <a:endParaRPr lang="en-US" altLang="zh-CN" sz="2400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825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6"/>
            <a:ext cx="7916416" cy="147002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6000" kern="0" dirty="0">
                <a:latin typeface="Arial Black" panose="020B0A04020102020204" pitchFamily="34" charset="0"/>
              </a:rPr>
              <a:t>目录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14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605245" y="1554527"/>
            <a:ext cx="1057857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650 MHz &amp; 1.3 GHz SRF Cavity</a:t>
            </a:r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超导腔的工程化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Nb3Sn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超导腔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390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14300" r="3800" b="4851"/>
          <a:stretch/>
        </p:blipFill>
        <p:spPr>
          <a:xfrm>
            <a:off x="138506" y="2865618"/>
            <a:ext cx="2645126" cy="3452114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铌三锡镀膜（</a:t>
            </a: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1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15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0D152623-200F-4F5E-90BF-9F73986B1BA1}"/>
              </a:ext>
            </a:extLst>
          </p:cNvPr>
          <p:cNvSpPr txBox="1"/>
          <p:nvPr/>
        </p:nvSpPr>
        <p:spPr>
          <a:xfrm>
            <a:off x="119336" y="1055427"/>
            <a:ext cx="11953328" cy="20162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indent="-342900" algn="l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在</a:t>
            </a:r>
            <a:r>
              <a:rPr lang="en-US" altLang="zh-CN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PAPS</a:t>
            </a: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进行铌三锡超导腔镀膜技术的研究：优化工艺参数、预先阳极化、后处理</a:t>
            </a:r>
            <a:r>
              <a:rPr lang="en-US" altLang="zh-CN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……</a:t>
            </a: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。</a:t>
            </a:r>
            <a:endParaRPr lang="en-US" altLang="zh-CN" sz="2400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822973C-3896-4D77-9AD5-A7C3022A633C}"/>
              </a:ext>
            </a:extLst>
          </p:cNvPr>
          <p:cNvSpPr txBox="1"/>
          <p:nvPr/>
        </p:nvSpPr>
        <p:spPr>
          <a:xfrm>
            <a:off x="9081830" y="2114486"/>
            <a:ext cx="29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铌三锡晶粒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604" y="1530564"/>
            <a:ext cx="2304256" cy="17281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F78CE6A-6095-4F16-B1D9-9CBBA84890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/>
          <a:stretch/>
        </p:blipFill>
        <p:spPr>
          <a:xfrm>
            <a:off x="1293902" y="2028597"/>
            <a:ext cx="1489730" cy="149311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822973C-3896-4D77-9AD5-A7C3022A633C}"/>
              </a:ext>
            </a:extLst>
          </p:cNvPr>
          <p:cNvSpPr txBox="1"/>
          <p:nvPr/>
        </p:nvSpPr>
        <p:spPr>
          <a:xfrm>
            <a:off x="75159" y="6356351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阳极化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822973C-3896-4D77-9AD5-A7C3022A633C}"/>
              </a:ext>
            </a:extLst>
          </p:cNvPr>
          <p:cNvSpPr txBox="1"/>
          <p:nvPr/>
        </p:nvSpPr>
        <p:spPr>
          <a:xfrm>
            <a:off x="2990064" y="6328168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/>
              <a:t>1.3 GHz 1-cell</a:t>
            </a:r>
            <a:r>
              <a:rPr lang="zh-CN" altLang="en-US" sz="2000" dirty="0"/>
              <a:t>超导腔镀</a:t>
            </a:r>
            <a:r>
              <a:rPr lang="en-US" altLang="zh-CN" sz="2000" dirty="0"/>
              <a:t>Nb3Sn</a:t>
            </a:r>
            <a:endParaRPr lang="zh-CN" altLang="en-US" sz="2000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2114486"/>
            <a:ext cx="3057804" cy="407707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3308650"/>
            <a:ext cx="4497257" cy="345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6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铌三锡镀膜（</a:t>
            </a: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2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16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0D152623-200F-4F5E-90BF-9F73986B1BA1}"/>
              </a:ext>
            </a:extLst>
          </p:cNvPr>
          <p:cNvSpPr txBox="1"/>
          <p:nvPr/>
        </p:nvSpPr>
        <p:spPr>
          <a:xfrm>
            <a:off x="78280" y="1025435"/>
            <a:ext cx="7961936" cy="20162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indent="-342900" algn="l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在</a:t>
            </a:r>
            <a:r>
              <a:rPr lang="en-US" altLang="zh-CN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CEPC MOST3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等经费的支持下，全力开展铌三锡镀膜超导腔技术的研究，提高铌三锡超导腔（</a:t>
            </a:r>
            <a:r>
              <a:rPr lang="en-US" altLang="zh-CN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0.65 ~ 8 GHz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）的</a:t>
            </a:r>
            <a:r>
              <a:rPr lang="en-US" altLang="zh-CN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Q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值和</a:t>
            </a:r>
            <a:r>
              <a:rPr lang="en-US" altLang="zh-CN" sz="2000" b="0" dirty="0" err="1">
                <a:solidFill>
                  <a:schemeClr val="tx1"/>
                </a:solidFill>
                <a:ea typeface="微软雅黑" panose="020B0503020204020204" pitchFamily="34" charset="-122"/>
              </a:rPr>
              <a:t>Eacc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。</a:t>
            </a:r>
            <a:endParaRPr lang="en-US" altLang="zh-CN" sz="2000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6" y="1355759"/>
            <a:ext cx="3956363" cy="50005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1900971"/>
            <a:ext cx="5896491" cy="443242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822973C-3896-4D77-9AD5-A7C3022A633C}"/>
              </a:ext>
            </a:extLst>
          </p:cNvPr>
          <p:cNvSpPr txBox="1"/>
          <p:nvPr/>
        </p:nvSpPr>
        <p:spPr>
          <a:xfrm>
            <a:off x="2880022" y="2798662"/>
            <a:ext cx="31683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/>
              <a:t>1.3 GHz Nb3Sn</a:t>
            </a:r>
            <a:r>
              <a:rPr lang="zh-CN" altLang="en-US" sz="2000" dirty="0"/>
              <a:t>超导腔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C80DBFC-FB60-C108-9077-AEACE26CE6F9}"/>
              </a:ext>
            </a:extLst>
          </p:cNvPr>
          <p:cNvSpPr txBox="1"/>
          <p:nvPr/>
        </p:nvSpPr>
        <p:spPr>
          <a:xfrm>
            <a:off x="78280" y="6317343"/>
            <a:ext cx="796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 err="1"/>
              <a:t>Physica</a:t>
            </a:r>
            <a:r>
              <a:rPr lang="en-US" altLang="zh-CN" dirty="0"/>
              <a:t> C: Superconductivity and its applications 600 (2022) 1354107</a:t>
            </a:r>
            <a:endParaRPr lang="en-US" altLang="zh-CN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026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铌三锡镀膜（</a:t>
            </a: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3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17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0D152623-200F-4F5E-90BF-9F73986B1BA1}"/>
              </a:ext>
            </a:extLst>
          </p:cNvPr>
          <p:cNvSpPr txBox="1"/>
          <p:nvPr/>
        </p:nvSpPr>
        <p:spPr>
          <a:xfrm>
            <a:off x="78280" y="1025435"/>
            <a:ext cx="11778360" cy="6753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indent="-342900" algn="l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除了目前的气相扩散法（表面粗糙度、</a:t>
            </a:r>
            <a:r>
              <a:rPr lang="en-US" altLang="zh-CN" sz="2000" b="0" dirty="0" err="1">
                <a:solidFill>
                  <a:schemeClr val="tx1"/>
                </a:solidFill>
                <a:ea typeface="微软雅黑" panose="020B0503020204020204" pitchFamily="34" charset="-122"/>
              </a:rPr>
              <a:t>Nb</a:t>
            </a:r>
            <a:r>
              <a:rPr lang="en-US" altLang="zh-CN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/Sn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比例、杂质</a:t>
            </a:r>
            <a:r>
              <a:rPr lang="en-US" altLang="zh-CN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……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），还将研究电化学合成的方法</a:t>
            </a:r>
            <a:r>
              <a:rPr lang="en-US" altLang="zh-CN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(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更均匀、杂质少</a:t>
            </a:r>
            <a:r>
              <a:rPr lang="en-US" altLang="zh-CN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)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。</a:t>
            </a:r>
            <a:endParaRPr lang="en-US" altLang="zh-CN" sz="2000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682" y="1402284"/>
            <a:ext cx="5124981" cy="51366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136" y="2154692"/>
            <a:ext cx="2612779" cy="4697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26" y="2374560"/>
            <a:ext cx="2209800" cy="1952625"/>
          </a:xfrm>
          <a:prstGeom prst="rect">
            <a:avLst/>
          </a:prstGeom>
        </p:spPr>
      </p:pic>
      <p:cxnSp>
        <p:nvCxnSpPr>
          <p:cNvPr id="11" name="直接箭头连接符 10"/>
          <p:cNvCxnSpPr>
            <a:stCxn id="8" idx="3"/>
          </p:cNvCxnSpPr>
          <p:nvPr/>
        </p:nvCxnSpPr>
        <p:spPr>
          <a:xfrm flipV="1">
            <a:off x="2322726" y="3350872"/>
            <a:ext cx="999608" cy="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0822973C-3896-4D77-9AD5-A7C3022A633C}"/>
              </a:ext>
            </a:extLst>
          </p:cNvPr>
          <p:cNvSpPr txBox="1"/>
          <p:nvPr/>
        </p:nvSpPr>
        <p:spPr>
          <a:xfrm>
            <a:off x="2238851" y="5091200"/>
            <a:ext cx="140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退火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12640" r="26720" b="11520"/>
          <a:stretch/>
        </p:blipFill>
        <p:spPr>
          <a:xfrm rot="5400000">
            <a:off x="97048" y="4586749"/>
            <a:ext cx="2172264" cy="2005168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 flipV="1">
            <a:off x="2312736" y="5517232"/>
            <a:ext cx="1087854" cy="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176272" y="1813823"/>
            <a:ext cx="641512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zh-CN" altLang="en-US" sz="19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</a:t>
            </a:r>
            <a:r>
              <a:rPr lang="zh-CN" altLang="en-US" sz="19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zh-CN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zh-CN" altLang="en-US" sz="19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zh-CN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zh-CN" altLang="en-US" sz="19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zh-CN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CN" altLang="en-US" sz="19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zh-CN" altLang="en-US" sz="19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zh-CN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zh-CN" altLang="en-US" sz="19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3− </a:t>
            </a:r>
            <a:r>
              <a:rPr lang="zh-CN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+ 5H</a:t>
            </a:r>
            <a:r>
              <a:rPr lang="zh-CN" altLang="en-US" sz="19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+ 4e</a:t>
            </a:r>
            <a:r>
              <a:rPr lang="zh-CN" altLang="en-US" sz="19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 </a:t>
            </a:r>
            <a:r>
              <a:rPr lang="zh-CN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2Sn + 2[(C</a:t>
            </a:r>
            <a:r>
              <a:rPr lang="zh-CN" altLang="en-US" sz="19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zh-CN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zh-CN" altLang="en-US" sz="19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zh-CN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zh-CN" altLang="en-US" sz="19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zh-CN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)H</a:t>
            </a:r>
            <a:r>
              <a:rPr lang="zh-CN" altLang="en-US" sz="19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zh-CN" altLang="en-US" sz="19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822973C-3896-4D77-9AD5-A7C3022A633C}"/>
              </a:ext>
            </a:extLst>
          </p:cNvPr>
          <p:cNvSpPr txBox="1"/>
          <p:nvPr/>
        </p:nvSpPr>
        <p:spPr>
          <a:xfrm>
            <a:off x="2195669" y="2976685"/>
            <a:ext cx="140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退火</a:t>
            </a:r>
          </a:p>
        </p:txBody>
      </p:sp>
    </p:spTree>
    <p:extLst>
      <p:ext uri="{BB962C8B-B14F-4D97-AF65-F5344CB8AC3E}">
        <p14:creationId xmlns:p14="http://schemas.microsoft.com/office/powerpoint/2010/main" val="4095220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基于铌三锡超导腔的传导冷却加速器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18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0D152623-200F-4F5E-90BF-9F73986B1BA1}"/>
              </a:ext>
            </a:extLst>
          </p:cNvPr>
          <p:cNvSpPr txBox="1"/>
          <p:nvPr/>
        </p:nvSpPr>
        <p:spPr>
          <a:xfrm>
            <a:off x="119336" y="1052736"/>
            <a:ext cx="11953328" cy="20162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indent="-342900" algn="l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基于</a:t>
            </a:r>
            <a:r>
              <a:rPr lang="en-US" altLang="zh-CN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650 MHz</a:t>
            </a: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铌三锡超导腔，与低温同事合作开展超导腔传导冷却技术的研究。</a:t>
            </a:r>
            <a:endParaRPr lang="en-US" altLang="zh-CN" sz="2400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4C3BD3-DC15-4C43-BD0D-1852287F4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178" y="3871868"/>
            <a:ext cx="4347801" cy="221438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822973C-3896-4D77-9AD5-A7C3022A633C}"/>
              </a:ext>
            </a:extLst>
          </p:cNvPr>
          <p:cNvSpPr txBox="1"/>
          <p:nvPr/>
        </p:nvSpPr>
        <p:spPr>
          <a:xfrm>
            <a:off x="6019245" y="6056595"/>
            <a:ext cx="632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1800" dirty="0"/>
              <a:t>工业用超导加速器（</a:t>
            </a:r>
            <a:r>
              <a:rPr lang="en-US" altLang="zh-CN" sz="1800" dirty="0"/>
              <a:t>1~10mA</a:t>
            </a:r>
            <a:r>
              <a:rPr lang="zh-CN" altLang="en-US" sz="1800" dirty="0"/>
              <a:t>，</a:t>
            </a:r>
            <a:r>
              <a:rPr lang="en-US" altLang="zh-CN" sz="1800" dirty="0"/>
              <a:t>~MW</a:t>
            </a:r>
            <a:r>
              <a:rPr lang="zh-CN" altLang="en-US" sz="1800" dirty="0"/>
              <a:t>），采用传导冷却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355C4EE-90D4-4DCD-A20E-F7ED106F7BA3}"/>
              </a:ext>
            </a:extLst>
          </p:cNvPr>
          <p:cNvGrpSpPr/>
          <p:nvPr/>
        </p:nvGrpSpPr>
        <p:grpSpPr>
          <a:xfrm>
            <a:off x="104499" y="1757324"/>
            <a:ext cx="3355790" cy="2247445"/>
            <a:chOff x="374118" y="2395320"/>
            <a:chExt cx="6009629" cy="360354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146F5F-3004-4228-BDE4-11BFAFE7C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118" y="3819837"/>
              <a:ext cx="6009629" cy="217903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DEF610B-06E1-494E-95E1-C511FCFA4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306" b="5500"/>
            <a:stretch/>
          </p:blipFill>
          <p:spPr>
            <a:xfrm>
              <a:off x="1436488" y="2395320"/>
              <a:ext cx="3678848" cy="1551988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19732C0-C738-44C7-89D1-25D28900F985}"/>
              </a:ext>
            </a:extLst>
          </p:cNvPr>
          <p:cNvGrpSpPr>
            <a:grpSpLocks noChangeAspect="1"/>
          </p:cNvGrpSpPr>
          <p:nvPr/>
        </p:nvGrpSpPr>
        <p:grpSpPr>
          <a:xfrm>
            <a:off x="278071" y="4276449"/>
            <a:ext cx="3098632" cy="2110656"/>
            <a:chOff x="6383747" y="2278641"/>
            <a:chExt cx="5537793" cy="3720227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7D2534C8-D57F-464C-9E89-A3D988118505}"/>
                </a:ext>
              </a:extLst>
            </p:cNvPr>
            <p:cNvGrpSpPr/>
            <p:nvPr/>
          </p:nvGrpSpPr>
          <p:grpSpPr>
            <a:xfrm>
              <a:off x="6383747" y="3715503"/>
              <a:ext cx="5537793" cy="2283365"/>
              <a:chOff x="6310548" y="3708772"/>
              <a:chExt cx="5537793" cy="2283365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66CD13-97E8-4A9F-A9BC-A76C08EFE1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672" r="44970"/>
              <a:stretch/>
            </p:blipFill>
            <p:spPr>
              <a:xfrm>
                <a:off x="6310548" y="3708772"/>
                <a:ext cx="3246945" cy="228336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0EC6C3CA-8728-427B-AB53-D7DE20E5F0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2362"/>
              <a:stretch/>
            </p:blipFill>
            <p:spPr>
              <a:xfrm>
                <a:off x="9510699" y="3708772"/>
                <a:ext cx="2337642" cy="2181529"/>
              </a:xfrm>
              <a:prstGeom prst="rect">
                <a:avLst/>
              </a:prstGeom>
            </p:spPr>
          </p:pic>
        </p:grp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34DF8DF-5922-40CE-A158-459C222AB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7400" b="17808"/>
            <a:stretch/>
          </p:blipFill>
          <p:spPr>
            <a:xfrm>
              <a:off x="7169087" y="2278641"/>
              <a:ext cx="3967112" cy="1660814"/>
            </a:xfrm>
            <a:prstGeom prst="rect">
              <a:avLst/>
            </a:prstGeom>
          </p:spPr>
        </p:pic>
      </p:grpSp>
      <p:pic>
        <p:nvPicPr>
          <p:cNvPr id="70" name="图片 69">
            <a:extLst>
              <a:ext uri="{FF2B5EF4-FFF2-40B4-BE49-F238E27FC236}">
                <a16:creationId xmlns:a16="http://schemas.microsoft.com/office/drawing/2014/main" id="{5791E525-3213-4A46-8222-8624A343EB2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06" t="5153" r="4356" b="3043"/>
          <a:stretch/>
        </p:blipFill>
        <p:spPr>
          <a:xfrm>
            <a:off x="3528571" y="1959669"/>
            <a:ext cx="2349924" cy="4050844"/>
          </a:xfrm>
          <a:prstGeom prst="rect">
            <a:avLst/>
          </a:prstGeom>
        </p:spPr>
      </p:pic>
      <p:grpSp>
        <p:nvGrpSpPr>
          <p:cNvPr id="71" name="组合 70">
            <a:extLst>
              <a:ext uri="{FF2B5EF4-FFF2-40B4-BE49-F238E27FC236}">
                <a16:creationId xmlns:a16="http://schemas.microsoft.com/office/drawing/2014/main" id="{F516CA86-90FF-4D7B-9F04-E807D9B8878A}"/>
              </a:ext>
            </a:extLst>
          </p:cNvPr>
          <p:cNvGrpSpPr/>
          <p:nvPr/>
        </p:nvGrpSpPr>
        <p:grpSpPr>
          <a:xfrm>
            <a:off x="6144740" y="1639609"/>
            <a:ext cx="5661678" cy="1836709"/>
            <a:chOff x="4472253" y="357809"/>
            <a:chExt cx="6232191" cy="2021789"/>
          </a:xfrm>
        </p:grpSpPr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AC43B6AC-6DBE-43F5-8299-E4F5382F9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7824"/>
            <a:stretch/>
          </p:blipFill>
          <p:spPr>
            <a:xfrm>
              <a:off x="5059398" y="357809"/>
              <a:ext cx="1788161" cy="2021789"/>
            </a:xfrm>
            <a:prstGeom prst="rect">
              <a:avLst/>
            </a:prstGeom>
          </p:spPr>
        </p:pic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2B17BD0C-B04C-4358-B7FD-1CCBCFD9D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-1" r="3447"/>
            <a:stretch/>
          </p:blipFill>
          <p:spPr>
            <a:xfrm>
              <a:off x="6881767" y="718002"/>
              <a:ext cx="1702121" cy="1623061"/>
            </a:xfrm>
            <a:prstGeom prst="rect">
              <a:avLst/>
            </a:prstGeom>
          </p:spPr>
        </p:pic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B15BD74C-E122-4ADD-A2CF-B9A338CF4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81837" y="610336"/>
              <a:ext cx="2022607" cy="1564892"/>
            </a:xfrm>
            <a:prstGeom prst="rect">
              <a:avLst/>
            </a:prstGeom>
          </p:spPr>
        </p:pic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3FC4CAB8-3120-40F6-B74C-72BCAA8A1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72253" y="487378"/>
              <a:ext cx="595700" cy="1892220"/>
            </a:xfrm>
            <a:prstGeom prst="rect">
              <a:avLst/>
            </a:prstGeom>
          </p:spPr>
        </p:pic>
      </p:grpSp>
      <p:sp>
        <p:nvSpPr>
          <p:cNvPr id="76" name="文本框 75">
            <a:extLst>
              <a:ext uri="{FF2B5EF4-FFF2-40B4-BE49-F238E27FC236}">
                <a16:creationId xmlns:a16="http://schemas.microsoft.com/office/drawing/2014/main" id="{0822973C-3896-4D77-9AD5-A7C3022A633C}"/>
              </a:ext>
            </a:extLst>
          </p:cNvPr>
          <p:cNvSpPr txBox="1"/>
          <p:nvPr/>
        </p:nvSpPr>
        <p:spPr>
          <a:xfrm>
            <a:off x="6112127" y="3485894"/>
            <a:ext cx="632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1800" dirty="0"/>
              <a:t>采用传导冷却后</a:t>
            </a:r>
            <a:r>
              <a:rPr lang="en-US" altLang="zh-CN" sz="1800" dirty="0"/>
              <a:t>650 MHz</a:t>
            </a:r>
            <a:r>
              <a:rPr lang="zh-CN" altLang="en-US" sz="1800" dirty="0"/>
              <a:t>超导腔表面的温度分布</a:t>
            </a:r>
          </a:p>
        </p:txBody>
      </p:sp>
    </p:spTree>
    <p:extLst>
      <p:ext uri="{BB962C8B-B14F-4D97-AF65-F5344CB8AC3E}">
        <p14:creationId xmlns:p14="http://schemas.microsoft.com/office/powerpoint/2010/main" val="3964531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19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C80DBFC-FB60-C108-9077-AEACE26CE6F9}"/>
              </a:ext>
            </a:extLst>
          </p:cNvPr>
          <p:cNvSpPr txBox="1"/>
          <p:nvPr/>
        </p:nvSpPr>
        <p:spPr>
          <a:xfrm>
            <a:off x="3143672" y="2708920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8000" b="1" dirty="0">
                <a:solidFill>
                  <a:srgbClr val="C0000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83576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6"/>
            <a:ext cx="7916416" cy="147002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6000" kern="0" dirty="0">
                <a:latin typeface="Arial Black" panose="020B0A04020102020204" pitchFamily="34" charset="0"/>
              </a:rPr>
              <a:t>目录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2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605245" y="1554527"/>
            <a:ext cx="1057857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650 MHz &amp; 1.3 GHz SRF Cavity</a:t>
            </a:r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超导腔的工程化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Nb3Sn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超导腔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1.3 GHz SRF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3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0D152623-200F-4F5E-90BF-9F73986B1BA1}"/>
              </a:ext>
            </a:extLst>
          </p:cNvPr>
          <p:cNvSpPr txBox="1"/>
          <p:nvPr/>
        </p:nvSpPr>
        <p:spPr>
          <a:xfrm>
            <a:off x="131743" y="1052737"/>
            <a:ext cx="11803905" cy="3096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indent="-342900" algn="l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1.3 GHz</a:t>
            </a: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高</a:t>
            </a:r>
            <a:r>
              <a:rPr lang="en-US" altLang="zh-CN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Q</a:t>
            </a: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模组超过</a:t>
            </a:r>
            <a:r>
              <a:rPr lang="en-US" altLang="zh-CN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CEPC</a:t>
            </a: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指标。未来，进一步提高加速梯度</a:t>
            </a:r>
            <a:r>
              <a:rPr lang="en-US" altLang="zh-CN" sz="2400" b="0" dirty="0" err="1">
                <a:solidFill>
                  <a:schemeClr val="tx1"/>
                </a:solidFill>
                <a:ea typeface="微软雅黑" panose="020B0503020204020204" pitchFamily="34" charset="-122"/>
              </a:rPr>
              <a:t>Eacc</a:t>
            </a: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。</a:t>
            </a:r>
            <a:endParaRPr lang="en-US" altLang="zh-CN" sz="2400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5" b="6400"/>
          <a:stretch/>
        </p:blipFill>
        <p:spPr>
          <a:xfrm>
            <a:off x="336243" y="3286428"/>
            <a:ext cx="5630044" cy="2671973"/>
          </a:xfrm>
          <a:prstGeom prst="rect">
            <a:avLst/>
          </a:prstGeom>
        </p:spPr>
      </p:pic>
      <p:graphicFrame>
        <p:nvGraphicFramePr>
          <p:cNvPr id="7" name="内容占位符 4">
            <a:extLst>
              <a:ext uri="{FF2B5EF4-FFF2-40B4-BE49-F238E27FC236}">
                <a16:creationId xmlns:a16="http://schemas.microsoft.com/office/drawing/2014/main" id="{0F5BD2AF-36AC-3DE8-13ED-25EAE862AE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957213"/>
              </p:ext>
            </p:extLst>
          </p:nvPr>
        </p:nvGraphicFramePr>
        <p:xfrm>
          <a:off x="381067" y="1556792"/>
          <a:ext cx="11190662" cy="1626445"/>
        </p:xfrm>
        <a:graphic>
          <a:graphicData uri="http://schemas.openxmlformats.org/drawingml/2006/table">
            <a:tbl>
              <a:tblPr firstRow="1" firstCol="1" bandRow="1"/>
              <a:tblGrid>
                <a:gridCol w="3760908">
                  <a:extLst>
                    <a:ext uri="{9D8B030D-6E8A-4147-A177-3AD203B41FA5}">
                      <a16:colId xmlns:a16="http://schemas.microsoft.com/office/drawing/2014/main" val="1872722233"/>
                    </a:ext>
                  </a:extLst>
                </a:gridCol>
                <a:gridCol w="1559805">
                  <a:extLst>
                    <a:ext uri="{9D8B030D-6E8A-4147-A177-3AD203B41FA5}">
                      <a16:colId xmlns:a16="http://schemas.microsoft.com/office/drawing/2014/main" val="1600021384"/>
                    </a:ext>
                  </a:extLst>
                </a:gridCol>
                <a:gridCol w="1889239">
                  <a:extLst>
                    <a:ext uri="{9D8B030D-6E8A-4147-A177-3AD203B41FA5}">
                      <a16:colId xmlns:a16="http://schemas.microsoft.com/office/drawing/2014/main" val="3576621024"/>
                    </a:ext>
                  </a:extLst>
                </a:gridCol>
                <a:gridCol w="2108502">
                  <a:extLst>
                    <a:ext uri="{9D8B030D-6E8A-4147-A177-3AD203B41FA5}">
                      <a16:colId xmlns:a16="http://schemas.microsoft.com/office/drawing/2014/main" val="3839175128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160755099"/>
                    </a:ext>
                  </a:extLst>
                </a:gridCol>
              </a:tblGrid>
              <a:tr h="7671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Parameters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Horizontal test results</a:t>
                      </a: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CEPC Booster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Higgs  Spec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LCLS-II,</a:t>
                      </a:r>
                      <a:r>
                        <a:rPr lang="zh-CN" altLang="en-US" sz="20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SHINE 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Spec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LCLS-II-HE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Spec</a:t>
                      </a:r>
                      <a:endParaRPr lang="zh-CN" sz="20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112408"/>
                  </a:ext>
                </a:extLst>
              </a:tr>
              <a:tr h="4296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zh-CN" altLang="en-US" sz="2000" b="1" i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总腔压</a:t>
                      </a:r>
                      <a:r>
                        <a:rPr lang="en-US" altLang="zh-CN" sz="2000" b="1" i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altLang="zh-CN" sz="2000" b="1" i="0" kern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altLang="zh-CN" sz="2000" b="1" kern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1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20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MV)</a:t>
                      </a:r>
                      <a:endParaRPr lang="zh-CN" sz="2000" b="1" kern="100" baseline="-25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191.2</a:t>
                      </a:r>
                      <a:endParaRPr lang="zh-CN" sz="2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00" dirty="0">
                          <a:solidFill>
                            <a:srgbClr val="0084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3.0×10</a:t>
                      </a:r>
                      <a:r>
                        <a:rPr lang="en-US" altLang="zh-CN" sz="2000" b="1" kern="100" baseline="30000" dirty="0">
                          <a:solidFill>
                            <a:srgbClr val="0084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zh-CN" sz="2000" b="1" kern="100" baseline="0" dirty="0">
                          <a:solidFill>
                            <a:srgbClr val="0084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@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00" baseline="0" dirty="0">
                          <a:solidFill>
                            <a:srgbClr val="0084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21.8 MV/m</a:t>
                      </a:r>
                      <a:endParaRPr lang="zh-CN" altLang="zh-CN" sz="2000" b="1" kern="100" baseline="0" dirty="0">
                        <a:solidFill>
                          <a:srgbClr val="0084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2.7×10</a:t>
                      </a:r>
                      <a:r>
                        <a:rPr lang="en-US" altLang="zh-CN" sz="2000" b="1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zh-CN" sz="2000" b="1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@</a:t>
                      </a:r>
                      <a:endParaRPr lang="zh-CN" altLang="zh-CN" sz="2000" b="1" kern="1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 MV/m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41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2.7×10</a:t>
                      </a:r>
                      <a:r>
                        <a:rPr lang="en-US" altLang="zh-CN" sz="2000" b="1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@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20.8 MV/m</a:t>
                      </a: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98965"/>
                  </a:ext>
                </a:extLst>
              </a:tr>
              <a:tr h="4296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zh-CN" altLang="en-US" sz="2000" b="1" i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平均</a:t>
                      </a:r>
                      <a:r>
                        <a:rPr lang="en-US" altLang="zh-CN" sz="2000" b="1" i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altLang="zh-CN" sz="2000" b="1" kern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altLang="zh-CN" sz="2000" b="1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@ </a:t>
                      </a:r>
                      <a:r>
                        <a:rPr lang="en-US" altLang="zh-CN" sz="2000" b="1" kern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en-US" altLang="zh-CN" sz="20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MV/m</a:t>
                      </a:r>
                      <a:endParaRPr lang="zh-CN" sz="2000" b="1" kern="100" baseline="-25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3.6×10</a:t>
                      </a:r>
                      <a:r>
                        <a:rPr lang="en-US" altLang="zh-CN" sz="2000" b="1" kern="1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20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3.0×10</a:t>
                      </a:r>
                      <a:r>
                        <a:rPr lang="en-US" altLang="zh-CN" sz="1600" b="1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spcAft>
                          <a:spcPts val="0"/>
                        </a:spcAft>
                      </a:pP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545929"/>
                  </a:ext>
                </a:extLst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772" y="3284984"/>
            <a:ext cx="5052961" cy="343649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C80DBFC-FB60-C108-9077-AEACE26CE6F9}"/>
              </a:ext>
            </a:extLst>
          </p:cNvPr>
          <p:cNvSpPr txBox="1"/>
          <p:nvPr/>
        </p:nvSpPr>
        <p:spPr>
          <a:xfrm>
            <a:off x="9120336" y="3815233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200" dirty="0">
                <a:cs typeface="Times New Roman" panose="02020603050405020304" pitchFamily="18" charset="0"/>
              </a:rPr>
              <a:t>LCLS-II HE: 203 MV</a:t>
            </a:r>
            <a:r>
              <a:rPr lang="zh-CN" altLang="en-US" sz="2200" dirty="0">
                <a:cs typeface="Times New Roman" panose="02020603050405020304" pitchFamily="18" charset="0"/>
              </a:rPr>
              <a:t>，</a:t>
            </a:r>
            <a:endParaRPr lang="en-US" altLang="zh-CN" sz="2200" dirty="0">
              <a:cs typeface="Times New Roman" panose="02020603050405020304" pitchFamily="18" charset="0"/>
            </a:endParaRPr>
          </a:p>
          <a:p>
            <a:r>
              <a:rPr lang="en-US" altLang="zh-CN" sz="2200" dirty="0">
                <a:cs typeface="Times New Roman" panose="02020603050405020304" pitchFamily="18" charset="0"/>
              </a:rPr>
              <a:t>2.9E10@21 MV/m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C80DBFC-FB60-C108-9077-AEACE26CE6F9}"/>
              </a:ext>
            </a:extLst>
          </p:cNvPr>
          <p:cNvSpPr txBox="1"/>
          <p:nvPr/>
        </p:nvSpPr>
        <p:spPr>
          <a:xfrm>
            <a:off x="-165769" y="5984162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cs typeface="Times New Roman" panose="02020603050405020304" pitchFamily="18" charset="0"/>
              </a:rPr>
              <a:t>研究成果已投稿</a:t>
            </a:r>
            <a:r>
              <a:rPr lang="en-US" altLang="zh-CN" dirty="0">
                <a:cs typeface="Times New Roman" panose="02020603050405020304" pitchFamily="18" charset="0"/>
              </a:rPr>
              <a:t>《Superconductor Science and Technology》</a:t>
            </a:r>
            <a:r>
              <a:rPr lang="zh-CN" altLang="en-US" dirty="0">
                <a:cs typeface="Times New Roman" panose="02020603050405020304" pitchFamily="18" charset="0"/>
              </a:rPr>
              <a:t>，评审中</a:t>
            </a:r>
            <a:endParaRPr lang="en-US" altLang="zh-CN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135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1.3 GHz SRF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4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0D152623-200F-4F5E-90BF-9F73986B1BA1}"/>
              </a:ext>
            </a:extLst>
          </p:cNvPr>
          <p:cNvSpPr txBox="1"/>
          <p:nvPr/>
        </p:nvSpPr>
        <p:spPr>
          <a:xfrm>
            <a:off x="131743" y="1052737"/>
            <a:ext cx="11803905" cy="1584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lvl="1" indent="-342900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Build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more high Q 1.3 GHz modules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to meet CEPC Higgs spec by supporting domestic FEL (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E-XFEL?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 projects. </a:t>
            </a:r>
          </a:p>
          <a:p>
            <a:pPr marL="342900" lvl="1" indent="-342900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high Q ERL-type 1.3 GHz module for Z-pole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 In synergy with ERL-FEL EUV project. (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KEK?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l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CN" sz="2400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graphicFrame>
        <p:nvGraphicFramePr>
          <p:cNvPr id="10" name="内容占位符 3">
            <a:extLst>
              <a:ext uri="{FF2B5EF4-FFF2-40B4-BE49-F238E27FC236}">
                <a16:creationId xmlns:a16="http://schemas.microsoft.com/office/drawing/2014/main" id="{538138C8-FE89-480B-8784-D38A8F1824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953930"/>
              </p:ext>
            </p:extLst>
          </p:nvPr>
        </p:nvGraphicFramePr>
        <p:xfrm>
          <a:off x="191344" y="2190653"/>
          <a:ext cx="4896656" cy="4348260"/>
        </p:xfrm>
        <a:graphic>
          <a:graphicData uri="http://schemas.openxmlformats.org/drawingml/2006/table">
            <a:tbl>
              <a:tblPr/>
              <a:tblGrid>
                <a:gridCol w="2592000">
                  <a:extLst>
                    <a:ext uri="{9D8B030D-6E8A-4147-A177-3AD203B41FA5}">
                      <a16:colId xmlns:a16="http://schemas.microsoft.com/office/drawing/2014/main" val="925020983"/>
                    </a:ext>
                  </a:extLst>
                </a:gridCol>
                <a:gridCol w="1296656">
                  <a:extLst>
                    <a:ext uri="{9D8B030D-6E8A-4147-A177-3AD203B41FA5}">
                      <a16:colId xmlns:a16="http://schemas.microsoft.com/office/drawing/2014/main" val="1545338579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262748232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marL="7200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30/50 MW Collider SR power per beam.</a:t>
                      </a:r>
                    </a:p>
                    <a:p>
                      <a:pPr marL="7200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30 GeV injection</a:t>
                      </a:r>
                      <a:r>
                        <a:rPr lang="en-US" altLang="zh-C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. Higgs &amp; ttbar half filled.</a:t>
                      </a:r>
                    </a:p>
                    <a:p>
                      <a:pPr marL="7200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Higgs on-axis injection with bunch swapping.</a:t>
                      </a:r>
                    </a:p>
                    <a:p>
                      <a:pPr marL="7200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Z injection from empty ring.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Higgs</a:t>
                      </a:r>
                    </a:p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30/50 MW</a:t>
                      </a:r>
                    </a:p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on-axis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Z</a:t>
                      </a:r>
                    </a:p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30/50 MW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1340769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Extraction beam energy [GeV]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120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45.5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9144022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Extraction average SR power [MW]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0.5 / 0.67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0.05 / 0.1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277251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Bunch charge [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nC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]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0.78 (</a:t>
                      </a:r>
                      <a:r>
                        <a:rPr lang="en-US" altLang="zh-CN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20.3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)*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0.81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1398101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Beam current [mA]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 / 1.4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16 / 30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8793725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Injection RF voltage [GV]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0.346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0.3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3704281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Extraction RF voltage [GV]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2.17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0.46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6681073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Extraction bunch length [mm]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1.86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0.75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257400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Cavity number (1.3 GHz 9-cell)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96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32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225062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Module number (8 cavities / module)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12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4951151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n-US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Extraction </a:t>
                      </a:r>
                      <a:r>
                        <a:rPr lang="en-US" altLang="zh-CN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g</a:t>
                      </a:r>
                      <a:r>
                        <a:rPr lang="en-US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radient [MV/m]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21.8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13.8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7076971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n-US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</a:t>
                      </a:r>
                      <a:r>
                        <a:rPr lang="en-US" sz="1200" b="0" i="0" u="none" strike="noStrike" baseline="-25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0</a:t>
                      </a:r>
                      <a:r>
                        <a:rPr lang="en-US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 @ 2 K at operating gradient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3E10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3E10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4344553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</a:t>
                      </a:r>
                      <a:r>
                        <a:rPr lang="en-US" sz="12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1.2E7</a:t>
                      </a:r>
                      <a:endParaRPr lang="zh-CN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1.2E7 / 6.3E6</a:t>
                      </a:r>
                      <a:endParaRPr lang="zh-CN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46363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Cavity bandwidth [Hz]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110</a:t>
                      </a:r>
                      <a:endParaRPr lang="zh-CN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111 / 208</a:t>
                      </a:r>
                      <a:endParaRPr lang="zh-CN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1743309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Peak HOM power per cavity [W]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~ 75 / ~ </a:t>
                      </a:r>
                      <a:r>
                        <a:rPr lang="en-US" altLang="zh-CN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100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146 / </a:t>
                      </a:r>
                      <a:r>
                        <a:rPr lang="en-US" altLang="zh-CN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272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3167023"/>
                  </a:ext>
                </a:extLst>
              </a:tr>
              <a:tr h="237084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Average 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HOM power per cavity [W]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~ 10 / ~ 15 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80 / </a:t>
                      </a:r>
                      <a:r>
                        <a:rPr lang="en-US" altLang="zh-CN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150</a:t>
                      </a:r>
                    </a:p>
                  </a:txBody>
                  <a:tcPr marL="5643" marR="5643" marT="56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0751190"/>
                  </a:ext>
                </a:extLst>
              </a:tr>
            </a:tbl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6DA0E98B-F282-4DB0-9BA4-D601394E6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13" y="3140967"/>
            <a:ext cx="6716674" cy="35331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3F7655-6EB9-4F46-A681-16E3237B1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416" y="4754336"/>
            <a:ext cx="2239248" cy="18172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B66DD39-3243-4E54-8694-0B29FF5A6F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/>
          <a:stretch/>
        </p:blipFill>
        <p:spPr>
          <a:xfrm>
            <a:off x="5118949" y="2065837"/>
            <a:ext cx="3429051" cy="215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84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SRF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5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0D152623-200F-4F5E-90BF-9F73986B1BA1}"/>
              </a:ext>
            </a:extLst>
          </p:cNvPr>
          <p:cNvSpPr txBox="1"/>
          <p:nvPr/>
        </p:nvSpPr>
        <p:spPr>
          <a:xfrm>
            <a:off x="131743" y="1052737"/>
            <a:ext cx="11940921" cy="1440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lvl="1" indent="-342900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Solve coupler He cooling issue of the test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at PAPS. Achieve 2E10@15 MV/m operation with beam.</a:t>
            </a:r>
          </a:p>
          <a:p>
            <a:pPr marL="342900" lvl="1" indent="-342900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Replace with high Q cavity and variable coupler. Demonstrate 3E10@25 MV/m in the test module. </a:t>
            </a:r>
          </a:p>
          <a:p>
            <a:pPr marL="342900" lvl="1" indent="-342900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Design, build and test a CEPC 650 MHz 6x2-cell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prototype (2000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万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 and meet CEPC spec.</a:t>
            </a:r>
          </a:p>
          <a:p>
            <a:pPr marL="342900" indent="-342900" algn="l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CN" sz="2400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E41A9367-DDEE-4C80-900E-D7032010FD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440" y="2204864"/>
            <a:ext cx="4799175" cy="28376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D50F5EC-405A-49E2-9F8A-1F2E6EEAB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144" y="5229200"/>
            <a:ext cx="6214922" cy="129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r="18865"/>
          <a:stretch/>
        </p:blipFill>
        <p:spPr>
          <a:xfrm>
            <a:off x="6384032" y="2117991"/>
            <a:ext cx="5650533" cy="41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39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Future plan for CEPC SRF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6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graphicFrame>
        <p:nvGraphicFramePr>
          <p:cNvPr id="7" name="内容占位符 6">
            <a:extLst>
              <a:ext uri="{FF2B5EF4-FFF2-40B4-BE49-F238E27FC236}">
                <a16:creationId xmlns:a16="http://schemas.microsoft.com/office/drawing/2014/main" id="{0CFFBD66-E392-4DA9-9E99-3DB04AEC83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0745552"/>
              </p:ext>
            </p:extLst>
          </p:nvPr>
        </p:nvGraphicFramePr>
        <p:xfrm>
          <a:off x="162374" y="1578023"/>
          <a:ext cx="11772000" cy="40686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6000">
                  <a:extLst>
                    <a:ext uri="{9D8B030D-6E8A-4147-A177-3AD203B41FA5}">
                      <a16:colId xmlns:a16="http://schemas.microsoft.com/office/drawing/2014/main" val="224512504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66911887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527316034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90929419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671196484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31560122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08112497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82707522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5719220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95409593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9240512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32663880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03073812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826352084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417025011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50139066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268369257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2027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2028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2029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2030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2031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2032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2033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2034-2035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2036-2045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2046-2047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2048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2049-2053</a:t>
                      </a:r>
                      <a:endParaRPr lang="zh-CN" altLang="en-US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1107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EDR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378614"/>
                  </a:ext>
                </a:extLst>
              </a:tr>
              <a:tr h="279472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Civil construction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930043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Acc. construction &amp; installation 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7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61223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Commission &amp; operation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5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zh-CN" altLang="en-US" sz="105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zh-CN" altLang="en-US" sz="105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zh-CN" altLang="en-US" sz="105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ttbar</a:t>
                      </a:r>
                      <a:endParaRPr lang="zh-CN" altLang="en-US" sz="105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847334"/>
                  </a:ext>
                </a:extLst>
              </a:tr>
              <a:tr h="341929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SRF system engineering design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Layout, cost, module, beam-cavity, LLRF, interfaces …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8142550"/>
                  </a:ext>
                </a:extLst>
              </a:tr>
              <a:tr h="341929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MHz test module (2x2-cell)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operation, replace with high Q </a:t>
                      </a:r>
                      <a:r>
                        <a:rPr lang="en-US" altLang="zh-CN" sz="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</a:t>
                      </a: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variable coupler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2932811"/>
                  </a:ext>
                </a:extLst>
              </a:tr>
              <a:tr h="373998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MHz H module (6x2-cell)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pCM fabrication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pCM test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Prepare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Production of </a:t>
                      </a:r>
                      <a:r>
                        <a:rPr lang="en-US" altLang="zh-CN" sz="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CM / 192 2-cell CAV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30 MW H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Installation,</a:t>
                      </a:r>
                    </a:p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Commissioning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 &amp; +</a:t>
                      </a:r>
                      <a:r>
                        <a:rPr lang="en-US" altLang="zh-CN" sz="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CM</a:t>
                      </a:r>
                      <a:endParaRPr lang="zh-CN" altLang="en-US" sz="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</a:t>
                      </a:r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</a:t>
                      </a:r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2280355"/>
                  </a:ext>
                </a:extLst>
              </a:tr>
              <a:tr h="132822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GHz H module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Q module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Mass production of modules with SCM and BPM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pCM</a:t>
                      </a:r>
                      <a:r>
                        <a:rPr kumimoji="0" lang="en-US" altLang="zh-CN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fabrication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pCM</a:t>
                      </a:r>
                      <a:r>
                        <a:rPr kumimoji="0" lang="en-US" altLang="zh-CN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fab</a:t>
                      </a:r>
                      <a:endParaRPr kumimoji="0" lang="zh-CN" alt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pCM</a:t>
                      </a: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test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Production of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CM / 96 9-cell CAV</a:t>
                      </a:r>
                      <a:endParaRPr lang="zh-CN" altLang="en-US" sz="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Installation,</a:t>
                      </a:r>
                    </a:p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Commissioning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4183799"/>
                  </a:ext>
                </a:extLst>
              </a:tr>
              <a:tr h="3419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GHz Z module (high current)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and R&amp;D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pCM fabrication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pCM test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Production of </a:t>
                      </a:r>
                      <a:r>
                        <a:rPr lang="en-US" altLang="zh-CN" sz="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CM / 32 9-cell CAV </a:t>
                      </a:r>
                      <a:endParaRPr lang="zh-CN" altLang="en-US" sz="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Installation,</a:t>
                      </a:r>
                    </a:p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Commissioning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</a:t>
                      </a:r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1630948"/>
                  </a:ext>
                </a:extLst>
              </a:tr>
              <a:tr h="341929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MHz HL-Z module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Conceptual design.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CN" sz="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500 MHz high current module production.</a:t>
                      </a:r>
                      <a:endParaRPr lang="zh-CN" altLang="en-US" sz="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and R&amp;D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Produce and Install </a:t>
                      </a:r>
                      <a:r>
                        <a:rPr lang="en-US" altLang="zh-CN" sz="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60+40 1-cell CM</a:t>
                      </a:r>
                      <a:endParaRPr lang="zh-CN" altLang="en-US" sz="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Production</a:t>
                      </a:r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0153807"/>
                  </a:ext>
                </a:extLst>
              </a:tr>
              <a:tr h="3419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ttbar cavity and module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and R&amp;D of high gradient high Q and new material (Nb3Sn etc.)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MHz</a:t>
                      </a:r>
                      <a:r>
                        <a:rPr lang="zh-CN" alt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1.3 GHz cavities and</a:t>
                      </a:r>
                      <a:r>
                        <a:rPr lang="zh-CN" alt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</a:t>
                      </a:r>
                      <a:r>
                        <a:rPr lang="zh-CN" alt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ttbar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G &amp; Q and new material cavities for ttbar 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and R&amp;D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pCM fabrication and test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Production and Installation of</a:t>
                      </a:r>
                    </a:p>
                    <a:p>
                      <a:pPr algn="ctr"/>
                      <a:r>
                        <a:rPr lang="en-US" altLang="zh-CN" sz="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CM / 192 650 MHz 5-cell CAV</a:t>
                      </a:r>
                    </a:p>
                    <a:p>
                      <a:pPr algn="ctr"/>
                      <a:r>
                        <a:rPr lang="en-US" altLang="zh-CN" sz="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CM / 256 1.3 GHz 9-cell CAV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36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786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6"/>
            <a:ext cx="7916416" cy="147002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6000" kern="0" dirty="0">
                <a:latin typeface="Arial Black" panose="020B0A04020102020204" pitchFamily="34" charset="0"/>
              </a:rPr>
              <a:t>目录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7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605245" y="1554527"/>
            <a:ext cx="1057857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650 MHz &amp; 1.3 GHz SRF Cavity</a:t>
            </a:r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超导腔的工程化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Nb3Sn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超导腔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27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AI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方法进行超导腔缺陷识别（</a:t>
            </a: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1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8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0D152623-200F-4F5E-90BF-9F73986B1BA1}"/>
              </a:ext>
            </a:extLst>
          </p:cNvPr>
          <p:cNvSpPr txBox="1"/>
          <p:nvPr/>
        </p:nvSpPr>
        <p:spPr>
          <a:xfrm>
            <a:off x="119336" y="1052736"/>
            <a:ext cx="11953328" cy="3096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indent="-342900" algn="l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借鉴有色金属行业的经验，采用</a:t>
            </a:r>
            <a:r>
              <a:rPr lang="en-US" altLang="zh-CN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AI</a:t>
            </a: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的方法进行超导腔缺陷的识别</a:t>
            </a:r>
            <a:r>
              <a:rPr lang="en-US" altLang="zh-CN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——</a:t>
            </a:r>
            <a:r>
              <a:rPr lang="zh-CN" altLang="en-US" sz="2400" b="0" dirty="0">
                <a:solidFill>
                  <a:schemeClr val="tx1"/>
                </a:solidFill>
                <a:ea typeface="微软雅黑" panose="020B0503020204020204" pitchFamily="34" charset="-122"/>
              </a:rPr>
              <a:t>近年来成为国际上的热点。</a:t>
            </a:r>
            <a:endParaRPr lang="en-US" altLang="zh-CN" sz="2400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C80DBFC-FB60-C108-9077-AEACE26CE6F9}"/>
              </a:ext>
            </a:extLst>
          </p:cNvPr>
          <p:cNvSpPr txBox="1"/>
          <p:nvPr/>
        </p:nvSpPr>
        <p:spPr>
          <a:xfrm>
            <a:off x="119336" y="6002408"/>
            <a:ext cx="5328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dirty="0">
                <a:cs typeface="Times New Roman" panose="02020603050405020304" pitchFamily="18" charset="0"/>
              </a:rPr>
              <a:t>传统方法：人工识别，一只</a:t>
            </a:r>
            <a:r>
              <a:rPr lang="en-US" altLang="zh-CN" sz="2000" dirty="0">
                <a:cs typeface="Times New Roman" panose="02020603050405020304" pitchFamily="18" charset="0"/>
              </a:rPr>
              <a:t>650 MHz 2-cell</a:t>
            </a:r>
            <a:r>
              <a:rPr lang="zh-CN" altLang="en-US" sz="2000" dirty="0">
                <a:cs typeface="Times New Roman" panose="02020603050405020304" pitchFamily="18" charset="0"/>
              </a:rPr>
              <a:t>腔</a:t>
            </a:r>
            <a:r>
              <a:rPr lang="en-US" altLang="zh-CN" sz="2000" dirty="0">
                <a:cs typeface="Times New Roman" panose="02020603050405020304" pitchFamily="18" charset="0"/>
              </a:rPr>
              <a:t>1080</a:t>
            </a:r>
            <a:r>
              <a:rPr lang="zh-CN" altLang="en-US" sz="2000" dirty="0">
                <a:cs typeface="Times New Roman" panose="02020603050405020304" pitchFamily="18" charset="0"/>
              </a:rPr>
              <a:t>张照片</a:t>
            </a:r>
            <a:endParaRPr lang="en-US" altLang="zh-CN" sz="2000" dirty="0"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348880"/>
            <a:ext cx="5184576" cy="3425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60" y="3848536"/>
            <a:ext cx="6296835" cy="27725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b="28392"/>
          <a:stretch/>
        </p:blipFill>
        <p:spPr>
          <a:xfrm>
            <a:off x="5548357" y="1841555"/>
            <a:ext cx="6351870" cy="198124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C80DBFC-FB60-C108-9077-AEACE26CE6F9}"/>
              </a:ext>
            </a:extLst>
          </p:cNvPr>
          <p:cNvSpPr txBox="1"/>
          <p:nvPr/>
        </p:nvSpPr>
        <p:spPr>
          <a:xfrm>
            <a:off x="6873250" y="6090808"/>
            <a:ext cx="5328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>
                <a:cs typeface="Times New Roman" panose="02020603050405020304" pitchFamily="18" charset="0"/>
              </a:rPr>
              <a:t>YOLO</a:t>
            </a:r>
            <a:r>
              <a:rPr lang="zh-CN" altLang="en-US" sz="2000" dirty="0"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cs typeface="Times New Roman" panose="02020603050405020304" pitchFamily="18" charset="0"/>
              </a:rPr>
              <a:t>you only look once</a:t>
            </a:r>
            <a:r>
              <a:rPr lang="zh-CN" altLang="en-US" sz="2000" dirty="0">
                <a:cs typeface="Times New Roman" panose="02020603050405020304" pitchFamily="18" charset="0"/>
              </a:rPr>
              <a:t>）图像识别算法</a:t>
            </a:r>
            <a:endParaRPr lang="en-US" altLang="zh-CN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38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AI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方法进行超导腔缺陷识别（</a:t>
            </a: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2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9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0D152623-200F-4F5E-90BF-9F73986B1BA1}"/>
              </a:ext>
            </a:extLst>
          </p:cNvPr>
          <p:cNvSpPr txBox="1"/>
          <p:nvPr/>
        </p:nvSpPr>
        <p:spPr>
          <a:xfrm>
            <a:off x="119336" y="1052736"/>
            <a:ext cx="11953328" cy="3096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indent="-342900" algn="l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基于</a:t>
            </a:r>
            <a:r>
              <a:rPr lang="en-US" altLang="zh-CN" sz="2000" b="0" dirty="0" err="1">
                <a:solidFill>
                  <a:schemeClr val="tx1"/>
                </a:solidFill>
                <a:ea typeface="微软雅黑" panose="020B0503020204020204" pitchFamily="34" charset="-122"/>
              </a:rPr>
              <a:t>PaddlePaddle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（百度旗下国产开源）深度学习框架，收集</a:t>
            </a:r>
            <a:r>
              <a:rPr lang="en-US" altLang="zh-CN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5000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多张缺陷图片，使用</a:t>
            </a:r>
            <a:r>
              <a:rPr lang="en-US" altLang="zh-CN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YOLOv5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算法构建</a:t>
            </a:r>
            <a:r>
              <a:rPr lang="en-US" altLang="zh-CN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12</a:t>
            </a: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层神经网络进行训练，通过多次迭代优化网络参数，以获得良好的检测性能。</a:t>
            </a:r>
            <a:endParaRPr lang="en-US" altLang="zh-CN" sz="2000" b="0" dirty="0">
              <a:solidFill>
                <a:schemeClr val="tx1"/>
              </a:solidFill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 b="0" dirty="0">
                <a:solidFill>
                  <a:schemeClr val="tx1"/>
                </a:solidFill>
                <a:ea typeface="微软雅黑" panose="020B0503020204020204" pitchFamily="34" charset="-122"/>
              </a:rPr>
              <a:t>下一步，继续优化典型缺陷识别功能。</a:t>
            </a:r>
            <a:endParaRPr lang="en-US" altLang="zh-CN" sz="2000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19337" y="2348880"/>
            <a:ext cx="6624736" cy="3735688"/>
          </a:xfrm>
          <a:prstGeom prst="rect">
            <a:avLst/>
          </a:prstGeom>
        </p:spPr>
      </p:pic>
      <p:sp>
        <p:nvSpPr>
          <p:cNvPr id="13" name="TextBox 3"/>
          <p:cNvSpPr txBox="1"/>
          <p:nvPr/>
        </p:nvSpPr>
        <p:spPr>
          <a:xfrm>
            <a:off x="1848075" y="2780928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C000"/>
                </a:solidFill>
              </a:rPr>
              <a:t>像素对比功能</a:t>
            </a:r>
          </a:p>
        </p:txBody>
      </p:sp>
      <p:sp>
        <p:nvSpPr>
          <p:cNvPr id="14" name="TextBox 17"/>
          <p:cNvSpPr txBox="1"/>
          <p:nvPr/>
        </p:nvSpPr>
        <p:spPr>
          <a:xfrm>
            <a:off x="1701818" y="529203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C000"/>
                </a:solidFill>
              </a:rPr>
              <a:t>典型缺陷识别功能</a:t>
            </a:r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4737014" y="4563002"/>
            <a:ext cx="1008112" cy="1008112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/>
          <p:nvPr/>
        </p:nvPicPr>
        <p:blipFill>
          <a:blip r:embed="rId4"/>
          <a:stretch>
            <a:fillRect/>
          </a:stretch>
        </p:blipFill>
        <p:spPr>
          <a:xfrm>
            <a:off x="6934043" y="2600907"/>
            <a:ext cx="1250950" cy="2736304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554" y="2600907"/>
            <a:ext cx="1152129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17"/>
          <p:cNvPicPr/>
          <p:nvPr/>
        </p:nvPicPr>
        <p:blipFill>
          <a:blip r:embed="rId6"/>
          <a:stretch>
            <a:fillRect/>
          </a:stretch>
        </p:blipFill>
        <p:spPr>
          <a:xfrm>
            <a:off x="9571347" y="2608602"/>
            <a:ext cx="1219197" cy="2736304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7"/>
          <a:stretch>
            <a:fillRect/>
          </a:stretch>
        </p:blipFill>
        <p:spPr>
          <a:xfrm>
            <a:off x="10948948" y="2600907"/>
            <a:ext cx="1152343" cy="2736304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C80DBFC-FB60-C108-9077-AEACE26CE6F9}"/>
              </a:ext>
            </a:extLst>
          </p:cNvPr>
          <p:cNvSpPr txBox="1"/>
          <p:nvPr/>
        </p:nvSpPr>
        <p:spPr>
          <a:xfrm>
            <a:off x="6875469" y="5321822"/>
            <a:ext cx="141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cs typeface="Times New Roman" panose="02020603050405020304" pitchFamily="18" charset="0"/>
              </a:rPr>
              <a:t>化学抛光</a:t>
            </a:r>
            <a:endParaRPr lang="en-US" altLang="zh-CN" dirty="0"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C80DBFC-FB60-C108-9077-AEACE26CE6F9}"/>
              </a:ext>
            </a:extLst>
          </p:cNvPr>
          <p:cNvSpPr txBox="1"/>
          <p:nvPr/>
        </p:nvSpPr>
        <p:spPr>
          <a:xfrm>
            <a:off x="3587912" y="6218846"/>
            <a:ext cx="5328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>
                <a:cs typeface="Times New Roman" panose="02020603050405020304" pitchFamily="18" charset="0"/>
              </a:rPr>
              <a:t>650 MHz</a:t>
            </a:r>
            <a:r>
              <a:rPr lang="zh-CN" altLang="en-US" sz="2400" dirty="0">
                <a:cs typeface="Times New Roman" panose="02020603050405020304" pitchFamily="18" charset="0"/>
              </a:rPr>
              <a:t>超导腔焊缝检测</a:t>
            </a:r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C80DBFC-FB60-C108-9077-AEACE26CE6F9}"/>
              </a:ext>
            </a:extLst>
          </p:cNvPr>
          <p:cNvSpPr txBox="1"/>
          <p:nvPr/>
        </p:nvSpPr>
        <p:spPr>
          <a:xfrm>
            <a:off x="8164181" y="5337211"/>
            <a:ext cx="141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cs typeface="Times New Roman" panose="02020603050405020304" pitchFamily="18" charset="0"/>
              </a:rPr>
              <a:t>电抛光</a:t>
            </a:r>
            <a:endParaRPr lang="en-US" altLang="zh-CN" dirty="0"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C80DBFC-FB60-C108-9077-AEACE26CE6F9}"/>
              </a:ext>
            </a:extLst>
          </p:cNvPr>
          <p:cNvSpPr txBox="1"/>
          <p:nvPr/>
        </p:nvSpPr>
        <p:spPr>
          <a:xfrm>
            <a:off x="9451617" y="5376678"/>
            <a:ext cx="1416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cs typeface="Times New Roman" panose="02020603050405020304" pitchFamily="18" charset="0"/>
              </a:rPr>
              <a:t>柔性机械抛光</a:t>
            </a:r>
            <a:endParaRPr lang="en-US" altLang="zh-CN" sz="1600" dirty="0"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C80DBFC-FB60-C108-9077-AEACE26CE6F9}"/>
              </a:ext>
            </a:extLst>
          </p:cNvPr>
          <p:cNvSpPr txBox="1"/>
          <p:nvPr/>
        </p:nvSpPr>
        <p:spPr>
          <a:xfrm>
            <a:off x="10874017" y="5367989"/>
            <a:ext cx="131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cs typeface="Times New Roman" panose="02020603050405020304" pitchFamily="18" charset="0"/>
              </a:rPr>
              <a:t>柔性机械抛光</a:t>
            </a:r>
            <a:r>
              <a:rPr lang="en-US" altLang="zh-CN" sz="1600" dirty="0">
                <a:cs typeface="Times New Roman" panose="02020603050405020304" pitchFamily="18" charset="0"/>
              </a:rPr>
              <a:t>+</a:t>
            </a:r>
            <a:r>
              <a:rPr lang="zh-CN" altLang="en-US" sz="1600" dirty="0">
                <a:cs typeface="Times New Roman" panose="02020603050405020304" pitchFamily="18" charset="0"/>
              </a:rPr>
              <a:t>电抛光</a:t>
            </a:r>
            <a:endParaRPr lang="en-US" altLang="zh-CN" sz="1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46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20147</TotalTime>
  <Words>1403</Words>
  <Application>Microsoft Office PowerPoint</Application>
  <PresentationFormat>宽屏</PresentationFormat>
  <Paragraphs>257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等线</vt:lpstr>
      <vt:lpstr>黑体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Office 主题</vt:lpstr>
      <vt:lpstr>PowerPoint 演示文稿</vt:lpstr>
      <vt:lpstr>目录</vt:lpstr>
      <vt:lpstr>1.3 GHz SRF</vt:lpstr>
      <vt:lpstr>1.3 GHz SRF</vt:lpstr>
      <vt:lpstr>650 MHz SRF</vt:lpstr>
      <vt:lpstr>Future plan for CEPC SRF</vt:lpstr>
      <vt:lpstr>目录</vt:lpstr>
      <vt:lpstr>AI方法进行超导腔缺陷识别（1）</vt:lpstr>
      <vt:lpstr>AI方法进行超导腔缺陷识别（2）</vt:lpstr>
      <vt:lpstr>AI方法进行超导腔缺陷识别（3）</vt:lpstr>
      <vt:lpstr>高精度柔性机械抛光（1）</vt:lpstr>
      <vt:lpstr>高精度柔性机械抛光（2）</vt:lpstr>
      <vt:lpstr>高精度柔性机械抛光（3）</vt:lpstr>
      <vt:lpstr>目录</vt:lpstr>
      <vt:lpstr>铌三锡镀膜（1）</vt:lpstr>
      <vt:lpstr>铌三锡镀膜（2）</vt:lpstr>
      <vt:lpstr>铌三锡镀膜（3）</vt:lpstr>
      <vt:lpstr>基于铌三锡超导腔的传导冷却加速器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沙鹏</cp:lastModifiedBy>
  <cp:revision>1907</cp:revision>
  <cp:lastPrinted>2022-11-06T05:19:21Z</cp:lastPrinted>
  <dcterms:created xsi:type="dcterms:W3CDTF">2012-09-04T11:33:36Z</dcterms:created>
  <dcterms:modified xsi:type="dcterms:W3CDTF">2023-12-31T07:59:45Z</dcterms:modified>
</cp:coreProperties>
</file>