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61" r:id="rId2"/>
    <p:sldId id="332" r:id="rId3"/>
    <p:sldId id="333" r:id="rId4"/>
    <p:sldId id="488" r:id="rId5"/>
    <p:sldId id="489" r:id="rId6"/>
    <p:sldId id="490" r:id="rId7"/>
    <p:sldId id="495" r:id="rId8"/>
    <p:sldId id="496" r:id="rId9"/>
    <p:sldId id="492" r:id="rId10"/>
    <p:sldId id="493" r:id="rId11"/>
    <p:sldId id="497" r:id="rId12"/>
    <p:sldId id="498" r:id="rId13"/>
    <p:sldId id="499" r:id="rId14"/>
    <p:sldId id="494" r:id="rId15"/>
    <p:sldId id="500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0000CC"/>
    <a:srgbClr val="3E94CA"/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7931" autoAdjust="0"/>
  </p:normalViewPr>
  <p:slideViewPr>
    <p:cSldViewPr snapToGrid="0">
      <p:cViewPr varScale="1">
        <p:scale>
          <a:sx n="99" d="100"/>
          <a:sy n="99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2023/12/26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913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17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64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51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92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6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1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491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70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00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4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407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10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FR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</a:t>
            </a:r>
            <a:r>
              <a:rPr lang="en-US" altLang="zh-CN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System Development in EDR</a:t>
            </a:r>
            <a:endParaRPr lang="zh-CN" altLang="en-US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9650" y="5132823"/>
            <a:ext cx="7366818" cy="1428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Dapeng</a:t>
            </a:r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High Energy Physics, CAS, Beijing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84658" y="4209016"/>
            <a:ext cx="8516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altLang="zh-CN" sz="2800" b="1" dirty="0">
                <a:solidFill>
                  <a:srgbClr val="F4791C"/>
                </a:solidFill>
                <a:latin typeface="Arial Rounded MT Bold" panose="020F070403050403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27 Dec., 2023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69303" y="281908"/>
            <a:ext cx="5634612" cy="1161290"/>
            <a:chOff x="4088105" y="224034"/>
            <a:chExt cx="5634612" cy="116129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8105" y="224034"/>
              <a:ext cx="1972060" cy="116129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2" y="389339"/>
              <a:ext cx="36845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8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/>
                <a:t>Circular Electron Positron Collider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17331" y="233680"/>
            <a:ext cx="4360345" cy="690880"/>
          </a:xfrm>
        </p:spPr>
        <p:txBody>
          <a:bodyPr/>
          <a:lstStyle/>
          <a:p>
            <a:r>
              <a:rPr lang="en-US" altLang="zh-CN" sz="2800" dirty="0"/>
              <a:t>Control structure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183679" y="1087654"/>
            <a:ext cx="36664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Overall control &amp; zone allocation.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Automation</a:t>
            </a:r>
            <a:r>
              <a:rPr lang="en-US" altLang="zh-CN" sz="2800" b="1" dirty="0"/>
              <a:t>: development, installation, configuration, log, alarm, AI analysis, health report 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Joint development &amp; management.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950145-FCDE-468B-8FC9-D35033074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79" y="1369141"/>
            <a:ext cx="8412942" cy="46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Control platform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8BB43-DE5F-4DA0-BC08-BA1061DE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EPICS </a:t>
            </a:r>
            <a:r>
              <a:rPr lang="en-US" altLang="zh-CN" b="1" dirty="0"/>
              <a:t>is the current selection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Good structure and performance.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Good toolsets </a:t>
            </a:r>
            <a:r>
              <a:rPr lang="en-US" altLang="zh-CN" b="1" dirty="0"/>
              <a:t>to use.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Widely used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also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by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us.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0D8112-61EA-4E5F-8193-57C583C46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91" y="3262665"/>
            <a:ext cx="3751621" cy="246917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2C37D6B-063F-4251-99B5-9B6EBF7D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2763502"/>
            <a:ext cx="4820722" cy="367869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A66A47B-4E85-4D69-9A96-BE7871EF1F5F}"/>
              </a:ext>
            </a:extLst>
          </p:cNvPr>
          <p:cNvSpPr txBox="1"/>
          <p:nvPr/>
        </p:nvSpPr>
        <p:spPr>
          <a:xfrm>
            <a:off x="688359" y="5767330"/>
            <a:ext cx="302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CWS : Client WorkStation</a:t>
            </a:r>
          </a:p>
          <a:p>
            <a:r>
              <a:rPr lang="en-US" altLang="zh-CN" dirty="0"/>
              <a:t>IOC   : Input/Output Controller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2400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Control platform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63F1B06-403F-46E2-9A46-7AD53271D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675" y="1097281"/>
            <a:ext cx="5847244" cy="53100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F3DB58-6805-4A6E-B253-63043024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27" y="1097281"/>
            <a:ext cx="5781675" cy="52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8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3583" y="233680"/>
            <a:ext cx="4264093" cy="690880"/>
          </a:xfrm>
        </p:spPr>
        <p:txBody>
          <a:bodyPr/>
          <a:lstStyle/>
          <a:p>
            <a:r>
              <a:rPr lang="en-US" altLang="zh-CN" sz="2800" dirty="0"/>
              <a:t>Tunnel inspection</a:t>
            </a:r>
            <a:endParaRPr lang="zh-CN" alt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85D247-F463-4DC5-B7C4-8B8EB02D1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58BB43-DE5F-4DA0-BC08-BA1061DE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Robot </a:t>
            </a:r>
            <a:r>
              <a:rPr lang="en-US" altLang="zh-CN" b="1" dirty="0"/>
              <a:t>considered to do the inspection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Easy to </a:t>
            </a:r>
            <a:r>
              <a:rPr lang="en-US" altLang="zh-CN" sz="2800" b="1">
                <a:solidFill>
                  <a:srgbClr val="FF0000"/>
                </a:solidFill>
              </a:rPr>
              <a:t>avoid strong </a:t>
            </a:r>
            <a:r>
              <a:rPr lang="en-US" altLang="zh-CN" sz="2800" b="1" dirty="0">
                <a:solidFill>
                  <a:srgbClr val="FF0000"/>
                </a:solidFill>
              </a:rPr>
              <a:t>radiation.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Easy to install more inspection equipment.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Low cost.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FF0000"/>
                </a:solidFill>
              </a:rPr>
              <a:t>Ground guide method to be used.</a:t>
            </a:r>
          </a:p>
        </p:txBody>
      </p:sp>
    </p:spTree>
    <p:extLst>
      <p:ext uri="{BB962C8B-B14F-4D97-AF65-F5344CB8AC3E}">
        <p14:creationId xmlns:p14="http://schemas.microsoft.com/office/powerpoint/2010/main" val="336986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To integrate the </a:t>
            </a:r>
            <a:r>
              <a:rPr lang="en-US" altLang="zh-CN" sz="2800" b="1" dirty="0">
                <a:solidFill>
                  <a:srgbClr val="FF0000"/>
                </a:solidFill>
              </a:rPr>
              <a:t>timing system and reference line together</a:t>
            </a:r>
            <a:r>
              <a:rPr lang="en-US" altLang="zh-CN" sz="2800" b="1" dirty="0"/>
              <a:t>, design and development.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For timing system and reference line, </a:t>
            </a:r>
            <a:r>
              <a:rPr lang="en-US" altLang="zh-CN" sz="2800" b="1" dirty="0">
                <a:solidFill>
                  <a:srgbClr val="FF0000"/>
                </a:solidFill>
              </a:rPr>
              <a:t>long distance, long time, large temperature variation compensation &amp; test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Radiation hard optical fibers and electronics </a:t>
            </a:r>
            <a:r>
              <a:rPr lang="en-US" altLang="zh-CN" sz="2800" b="1" dirty="0"/>
              <a:t>test.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Design of </a:t>
            </a:r>
            <a:r>
              <a:rPr lang="en-US" altLang="zh-CN" sz="2800" b="1" dirty="0">
                <a:solidFill>
                  <a:srgbClr val="FF0000"/>
                </a:solidFill>
              </a:rPr>
              <a:t>software structure and development </a:t>
            </a:r>
            <a:r>
              <a:rPr lang="en-US" altLang="zh-CN" sz="2800" b="1" dirty="0"/>
              <a:t>for data acquisition, storage, analysis and display.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Design and development  of </a:t>
            </a:r>
            <a:r>
              <a:rPr lang="en-US" altLang="zh-CN" sz="2800" b="1" dirty="0">
                <a:solidFill>
                  <a:srgbClr val="FF0000"/>
                </a:solidFill>
              </a:rPr>
              <a:t>control structure and automation</a:t>
            </a:r>
            <a:r>
              <a:rPr lang="en-US" altLang="zh-CN" sz="2800" b="1" dirty="0"/>
              <a:t>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Further to do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49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Key issues </a:t>
            </a:r>
            <a:r>
              <a:rPr lang="en-US" altLang="zh-CN" sz="2800" b="1" dirty="0"/>
              <a:t>have been </a:t>
            </a:r>
            <a:r>
              <a:rPr lang="en-US" altLang="zh-CN" sz="2800" b="1" dirty="0">
                <a:solidFill>
                  <a:srgbClr val="FF0000"/>
                </a:solidFill>
              </a:rPr>
              <a:t>identified</a:t>
            </a:r>
            <a:r>
              <a:rPr lang="en-US" altLang="zh-CN" sz="2800" b="1" dirty="0"/>
              <a:t> till now, </a:t>
            </a:r>
            <a:r>
              <a:rPr lang="en-US" altLang="zh-CN" sz="2800" b="1" dirty="0">
                <a:solidFill>
                  <a:srgbClr val="FF0000"/>
                </a:solidFill>
              </a:rPr>
              <a:t>much</a:t>
            </a:r>
            <a:r>
              <a:rPr lang="en-US" altLang="zh-CN" sz="2800" b="1" dirty="0"/>
              <a:t> work need </a:t>
            </a:r>
            <a:r>
              <a:rPr lang="en-US" altLang="zh-CN" sz="2800" b="1" dirty="0">
                <a:solidFill>
                  <a:srgbClr val="FF0000"/>
                </a:solidFill>
              </a:rPr>
              <a:t>to be done </a:t>
            </a:r>
            <a:r>
              <a:rPr lang="en-US" altLang="zh-CN" sz="2800" b="1" dirty="0"/>
              <a:t>together with the related systems.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Experiences</a:t>
            </a:r>
            <a:r>
              <a:rPr lang="en-US" altLang="zh-CN" sz="2800" b="1" dirty="0"/>
              <a:t> from previous and current facilities help to the design and development, </a:t>
            </a:r>
            <a:r>
              <a:rPr lang="en-US" altLang="zh-CN" sz="2800" b="1" dirty="0">
                <a:solidFill>
                  <a:srgbClr val="FF0000"/>
                </a:solidFill>
              </a:rPr>
              <a:t>radiation-hardness and long distance transmission </a:t>
            </a:r>
            <a:r>
              <a:rPr lang="en-US" altLang="zh-CN" sz="2800" b="1" dirty="0"/>
              <a:t>needs to be studied thoroughly.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Summary</a:t>
            </a:r>
            <a:endParaRPr lang="zh-CN" altLang="en-US" sz="36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20991C-DD50-4EC5-A201-000D132BF258}"/>
              </a:ext>
            </a:extLst>
          </p:cNvPr>
          <p:cNvSpPr txBox="1"/>
          <p:nvPr/>
        </p:nvSpPr>
        <p:spPr>
          <a:xfrm>
            <a:off x="472440" y="5717406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2011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890C-4601-4C3B-825A-84CEBE39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EBEA5-18B7-4051-9B26-EA1A90F5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0879318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/>
              <a:t>Cha</a:t>
            </a:r>
            <a:r>
              <a:rPr lang="en-US" altLang="zh-CN" b="1" dirty="0"/>
              <a:t>llenges &amp; current status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Further to do</a:t>
            </a:r>
          </a:p>
          <a:p>
            <a:pPr>
              <a:lnSpc>
                <a:spcPct val="110000"/>
              </a:lnSpc>
            </a:pPr>
            <a:endParaRPr lang="en-US" altLang="zh-CN" sz="2800" b="1" dirty="0"/>
          </a:p>
          <a:p>
            <a:pPr>
              <a:lnSpc>
                <a:spcPct val="110000"/>
              </a:lnSpc>
            </a:pPr>
            <a:r>
              <a:rPr lang="en-US" altLang="zh-CN" b="1" dirty="0"/>
              <a:t>Summary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1918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975D4-5D66-4B9A-9778-F047BA21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30481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6903F8-2D22-4181-B4C4-38EE46247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6531"/>
            <a:ext cx="12192000" cy="313985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218466"/>
            <a:ext cx="11204692" cy="49679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Reliability &amp; a</a:t>
            </a:r>
            <a:r>
              <a:rPr lang="en-US" altLang="zh-CN" b="1" dirty="0">
                <a:solidFill>
                  <a:srgbClr val="FF0000"/>
                </a:solidFill>
              </a:rPr>
              <a:t>vailability 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r</a:t>
            </a:r>
            <a:r>
              <a:rPr lang="en-US" altLang="zh-CN" sz="2800" b="1" dirty="0">
                <a:solidFill>
                  <a:srgbClr val="FF0000"/>
                </a:solidFill>
              </a:rPr>
              <a:t>adiation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hardness &amp; high temperature resistance (in </a:t>
            </a:r>
            <a:r>
              <a:rPr lang="en-US" altLang="zh-CN" b="1" dirty="0">
                <a:solidFill>
                  <a:srgbClr val="FF0000"/>
                </a:solidFill>
              </a:rPr>
              <a:t>tunnel, ~32 </a:t>
            </a:r>
            <a:r>
              <a:rPr lang="zh-CN" altLang="en-US" b="1" dirty="0">
                <a:solidFill>
                  <a:srgbClr val="FF0000"/>
                </a:solidFill>
              </a:rPr>
              <a:t>℃</a:t>
            </a:r>
            <a:r>
              <a:rPr lang="en-US" altLang="zh-CN" sz="2800" b="1" dirty="0">
                <a:solidFill>
                  <a:srgbClr val="FF0000"/>
                </a:solidFill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l</a:t>
            </a:r>
            <a:r>
              <a:rPr lang="en-US" altLang="zh-CN" sz="2800" b="1" dirty="0">
                <a:solidFill>
                  <a:srgbClr val="FF0000"/>
                </a:solidFill>
              </a:rPr>
              <a:t>ow cost on large scale  (First priority).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CC"/>
                </a:solidFill>
              </a:rPr>
              <a:t>Maintainability : Flexibility : Scalability (Second priority).</a:t>
            </a:r>
          </a:p>
          <a:p>
            <a:pPr marL="0" indent="0">
              <a:lnSpc>
                <a:spcPct val="110000"/>
              </a:lnSpc>
              <a:buNone/>
            </a:pPr>
            <a:endParaRPr lang="en-US" altLang="zh-CN" b="1" dirty="0"/>
          </a:p>
          <a:p>
            <a:pPr marL="0" indent="0">
              <a:lnSpc>
                <a:spcPct val="110000"/>
              </a:lnSpc>
              <a:buNone/>
            </a:pPr>
            <a:endParaRPr lang="zh-CN" altLang="en-US" sz="2800" b="1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A13107-8842-44C1-8A86-FA8C28F9D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493" y="233680"/>
            <a:ext cx="3003182" cy="690880"/>
          </a:xfrm>
        </p:spPr>
        <p:txBody>
          <a:bodyPr/>
          <a:lstStyle/>
          <a:p>
            <a:r>
              <a:rPr lang="en-US" altLang="zh-CN" sz="2800" dirty="0"/>
              <a:t>Overall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973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830891C-0E57-43B2-B9F5-E46D5AD81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0" y="1126156"/>
            <a:ext cx="11564495" cy="50602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Optical fibers as backbone to minimize cables || routing topology</a:t>
            </a:r>
            <a:r>
              <a:rPr lang="en-US" altLang="zh-CN" b="1" dirty="0"/>
              <a:t>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4-arc routing</a:t>
            </a:r>
            <a:r>
              <a:rPr lang="en-US" altLang="zh-CN" b="1" dirty="0"/>
              <a:t>, balance between total fiber length, performance, maintainability and scalability =&gt; </a:t>
            </a:r>
            <a:r>
              <a:rPr lang="en-US" altLang="zh-CN" b="1" dirty="0">
                <a:solidFill>
                  <a:srgbClr val="FF0000"/>
                </a:solidFill>
              </a:rPr>
              <a:t>radiation hardness for those in tunnel.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FF0000"/>
                </a:solidFill>
              </a:rPr>
              <a:t>Central station at LINAC to ease the first stage beam commissioning.</a:t>
            </a:r>
          </a:p>
          <a:p>
            <a:pPr>
              <a:lnSpc>
                <a:spcPct val="110000"/>
              </a:lnSpc>
            </a:pPr>
            <a:endParaRPr lang="en-US" altLang="zh-CN" b="1" dirty="0"/>
          </a:p>
          <a:p>
            <a:pPr marL="0" indent="0">
              <a:lnSpc>
                <a:spcPct val="110000"/>
              </a:lnSpc>
              <a:buNone/>
            </a:pPr>
            <a:endParaRPr lang="zh-CN" altLang="en-US" sz="2800" b="1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23722" y="233680"/>
            <a:ext cx="3753953" cy="690880"/>
          </a:xfrm>
        </p:spPr>
        <p:txBody>
          <a:bodyPr/>
          <a:lstStyle/>
          <a:p>
            <a:r>
              <a:rPr lang="en-US" altLang="zh-CN" sz="2800" dirty="0"/>
              <a:t>Fiber routing</a:t>
            </a:r>
            <a:endParaRPr lang="zh-CN" altLang="en-US" sz="28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FDAB5F3-A744-4ECA-BC27-E1FEC13C08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6063"/>
            <a:ext cx="3727123" cy="28338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CBA800-D9B6-490D-8CEC-B14B3E643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61" y="3613832"/>
            <a:ext cx="4524369" cy="183406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6A9DD0-14ED-4701-A6B6-6A709C1D3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81" y="-68495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AED43C6-8A87-44A6-92E6-4E8693949B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23" y="3343283"/>
            <a:ext cx="3815338" cy="29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24825" y="233680"/>
            <a:ext cx="4552850" cy="690880"/>
          </a:xfrm>
        </p:spPr>
        <p:txBody>
          <a:bodyPr/>
          <a:lstStyle/>
          <a:p>
            <a:r>
              <a:rPr lang="en-US" altLang="zh-CN" sz="2800" dirty="0"/>
              <a:t>Machine protection</a:t>
            </a:r>
            <a:endParaRPr lang="zh-CN" altLang="en-US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59D60C-4369-4CD8-9EC2-8D72C0417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43" y="1526206"/>
            <a:ext cx="3746327" cy="2848416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2D0AEAF7-AF29-4FB9-8C07-34B460639903}"/>
              </a:ext>
            </a:extLst>
          </p:cNvPr>
          <p:cNvSpPr/>
          <p:nvPr/>
        </p:nvSpPr>
        <p:spPr>
          <a:xfrm>
            <a:off x="8447672" y="2003259"/>
            <a:ext cx="3343276" cy="218372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0922A2-534A-4589-9AA2-F0477F67820B}"/>
              </a:ext>
            </a:extLst>
          </p:cNvPr>
          <p:cNvSpPr txBox="1"/>
          <p:nvPr/>
        </p:nvSpPr>
        <p:spPr>
          <a:xfrm>
            <a:off x="472440" y="2127853"/>
            <a:ext cx="7064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Isolation</a:t>
            </a:r>
            <a:r>
              <a:rPr lang="en-US" altLang="zh-CN" sz="2800" b="1" dirty="0"/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of protection and monitoring</a:t>
            </a:r>
            <a:r>
              <a:rPr lang="en-US" altLang="zh-CN" sz="2800" b="1" dirty="0"/>
              <a:t>. </a:t>
            </a:r>
            <a:r>
              <a:rPr lang="en-US" altLang="zh-CN" sz="2800" b="1" dirty="0">
                <a:solidFill>
                  <a:srgbClr val="FF0000"/>
                </a:solidFill>
              </a:rPr>
              <a:t>Few and radiation-hard  chips </a:t>
            </a:r>
            <a:r>
              <a:rPr lang="en-US" altLang="zh-CN" sz="2800" b="1" dirty="0"/>
              <a:t>used for protection. Connection for protection along the whole ring, those for monitoring integrated into the overall data acquisition and control.</a:t>
            </a:r>
            <a:endParaRPr lang="zh-CN" altLang="en-US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Response speed </a:t>
            </a:r>
            <a:r>
              <a:rPr lang="en-US" altLang="zh-CN" sz="2800" b="1" dirty="0"/>
              <a:t>is the key point.</a:t>
            </a:r>
            <a:r>
              <a:rPr lang="en-US" altLang="zh-CN" sz="2800" b="1" dirty="0">
                <a:solidFill>
                  <a:srgbClr val="FF0000"/>
                </a:solidFill>
              </a:rPr>
              <a:t> Loop </a:t>
            </a:r>
            <a:r>
              <a:rPr lang="en-US" altLang="zh-CN" sz="2800" b="1" dirty="0"/>
              <a:t>structure in the tunnel </a:t>
            </a:r>
            <a:r>
              <a:rPr lang="en-US" altLang="zh-CN" sz="2800" b="1" dirty="0">
                <a:solidFill>
                  <a:srgbClr val="FF0000"/>
                </a:solidFill>
              </a:rPr>
              <a:t>with redundancy </a:t>
            </a:r>
            <a:r>
              <a:rPr lang="en-US" altLang="zh-CN" sz="2800" b="1" dirty="0"/>
              <a:t>for both </a:t>
            </a:r>
            <a:r>
              <a:rPr lang="en-US" altLang="zh-CN" sz="2800" b="1" dirty="0">
                <a:solidFill>
                  <a:srgbClr val="FF0000"/>
                </a:solidFill>
              </a:rPr>
              <a:t>reliability and availability.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04F7A2-8F78-4F70-9397-AA494628C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" y="0"/>
            <a:ext cx="7064141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79E864-12E4-41B9-9F87-53747A606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9" y="4504624"/>
            <a:ext cx="2543016" cy="19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8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Beam instrumentation along the </a:t>
            </a:r>
            <a:r>
              <a:rPr lang="en-US" altLang="zh-CN" sz="2800" b="1" dirty="0">
                <a:solidFill>
                  <a:srgbClr val="FF0000"/>
                </a:solidFill>
              </a:rPr>
              <a:t>whole ring </a:t>
            </a:r>
            <a:r>
              <a:rPr lang="en-US" altLang="zh-CN" sz="2800" b="1" dirty="0"/>
              <a:t>with  </a:t>
            </a:r>
            <a:r>
              <a:rPr lang="en-US" altLang="zh-CN" sz="2800" b="1" dirty="0">
                <a:solidFill>
                  <a:srgbClr val="FF0000"/>
                </a:solidFill>
              </a:rPr>
              <a:t>high requirements </a:t>
            </a:r>
            <a:r>
              <a:rPr lang="en-US" altLang="zh-CN" sz="2800" b="1" dirty="0"/>
              <a:t>=&gt; </a:t>
            </a:r>
            <a:r>
              <a:rPr lang="en-US" altLang="zh-CN" sz="2800" b="1" dirty="0">
                <a:solidFill>
                  <a:srgbClr val="FF0000"/>
                </a:solidFill>
              </a:rPr>
              <a:t>Performance, radiation-hardness &amp; cost.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Temperature variation induced drift compensation. </a:t>
            </a:r>
            <a:r>
              <a:rPr lang="en-US" altLang="zh-CN" sz="2800" b="1" dirty="0"/>
              <a:t>0.7ns for 10km optical fiber with 1 </a:t>
            </a:r>
            <a:r>
              <a:rPr lang="zh-CN" altLang="en-US" sz="2800" b="1" dirty="0"/>
              <a:t>℃ </a:t>
            </a:r>
            <a:r>
              <a:rPr lang="en-US" altLang="zh-CN" sz="2800" b="1" dirty="0"/>
              <a:t>change normally.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High-temperature</a:t>
            </a:r>
            <a:r>
              <a:rPr lang="en-US" altLang="zh-CN" sz="2800" b="1" dirty="0"/>
              <a:t>(~32</a:t>
            </a:r>
            <a:r>
              <a:rPr lang="zh-CN" altLang="en-US" sz="2800" b="1" dirty="0"/>
              <a:t>℃</a:t>
            </a:r>
            <a:r>
              <a:rPr lang="en-US" altLang="zh-CN" sz="2800" b="1" dirty="0"/>
              <a:t>) </a:t>
            </a:r>
            <a:r>
              <a:rPr lang="en-US" altLang="zh-CN" sz="2800" b="1" dirty="0">
                <a:solidFill>
                  <a:srgbClr val="FF0000"/>
                </a:solidFill>
              </a:rPr>
              <a:t>resistance.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Good experiences of development and application in the BEPCII &amp; HEPS.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01345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F2F1989-C948-438E-91CE-BC07B3B6E8FB}"/>
              </a:ext>
            </a:extLst>
          </p:cNvPr>
          <p:cNvSpPr txBox="1"/>
          <p:nvPr/>
        </p:nvSpPr>
        <p:spPr>
          <a:xfrm>
            <a:off x="442763" y="5981553"/>
            <a:ext cx="11377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Preliminary design of the reference line (experiences in BEPCII &amp; HEPS)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125ED2-8431-49ED-B873-2E564E8E1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01" y="1166114"/>
            <a:ext cx="9714598" cy="490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12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9280" y="268870"/>
            <a:ext cx="6522720" cy="690880"/>
          </a:xfrm>
        </p:spPr>
        <p:txBody>
          <a:bodyPr/>
          <a:lstStyle/>
          <a:p>
            <a:r>
              <a:rPr lang="en-US" altLang="zh-CN" sz="2800" dirty="0"/>
              <a:t>Timing system &amp; reference line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5871410"/>
            <a:ext cx="11247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Integration of timing system and reference line under consideration.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9BE0FBC-8E54-4BBA-BB37-1EA34768899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3078" y="1127910"/>
            <a:ext cx="10706577" cy="37153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C9EB00A-9BE2-4B4C-9CA5-1860D52E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EA1637A-D6FF-4454-8D2C-74EDA562F868}"/>
              </a:ext>
            </a:extLst>
          </p:cNvPr>
          <p:cNvSpPr txBox="1"/>
          <p:nvPr/>
        </p:nvSpPr>
        <p:spPr>
          <a:xfrm>
            <a:off x="593078" y="4926364"/>
            <a:ext cx="11005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Transmission and compensation part of the reference line in detail</a:t>
            </a:r>
          </a:p>
          <a:p>
            <a:pPr algn="ctr"/>
            <a:r>
              <a:rPr lang="en-US" altLang="zh-CN" sz="2800" b="1" dirty="0"/>
              <a:t>(Compensation for more than 1 clock cycle needs to be tested)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6070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F1026-0730-4448-8E30-97386B5E0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19537" y="233680"/>
            <a:ext cx="5958140" cy="690880"/>
          </a:xfrm>
        </p:spPr>
        <p:txBody>
          <a:bodyPr/>
          <a:lstStyle/>
          <a:p>
            <a:r>
              <a:rPr lang="en-US" altLang="zh-CN" sz="2800" dirty="0"/>
              <a:t>Data acquisition and analysis</a:t>
            </a:r>
            <a:endParaRPr lang="zh-CN" altLang="en-US" sz="28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6DAB2F-9CDA-4592-8294-DA237E982FA3}"/>
              </a:ext>
            </a:extLst>
          </p:cNvPr>
          <p:cNvSpPr txBox="1"/>
          <p:nvPr/>
        </p:nvSpPr>
        <p:spPr>
          <a:xfrm>
            <a:off x="472440" y="1049153"/>
            <a:ext cx="11247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Distributed data acquisition, </a:t>
            </a:r>
            <a:r>
              <a:rPr lang="en-US" altLang="zh-CN" sz="2800" b="1" dirty="0">
                <a:solidFill>
                  <a:srgbClr val="FF0000"/>
                </a:solidFill>
              </a:rPr>
              <a:t>online and offline analysis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Post mortem and real-time health monitoring </a:t>
            </a:r>
            <a:r>
              <a:rPr lang="en-US" altLang="zh-CN" sz="2800" b="1" dirty="0"/>
              <a:t>with time correlated data. Size of front end controllers’ data caches and accuracy of timestamp.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C88DF1-8165-44E7-B826-0FF9809547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3" y="2541916"/>
            <a:ext cx="5549754" cy="32501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6E4224C-51BA-4757-810F-6C0EFD71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732"/>
            <a:ext cx="6929387" cy="894079"/>
          </a:xfrm>
        </p:spPr>
        <p:txBody>
          <a:bodyPr/>
          <a:lstStyle/>
          <a:p>
            <a:r>
              <a:rPr lang="en-US" altLang="zh-CN" sz="3600" dirty="0"/>
              <a:t>Challenges &amp; current status</a:t>
            </a:r>
            <a:endParaRPr lang="zh-CN" altLang="en-US" sz="3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755160E-7599-4533-B9AE-6DFE7AC4B431}"/>
              </a:ext>
            </a:extLst>
          </p:cNvPr>
          <p:cNvSpPr txBox="1"/>
          <p:nvPr/>
        </p:nvSpPr>
        <p:spPr>
          <a:xfrm>
            <a:off x="131127" y="5899790"/>
            <a:ext cx="5964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</a:rPr>
              <a:t>Multi-layer network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: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control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and</a:t>
            </a:r>
            <a:r>
              <a:rPr lang="zh-CN" altLang="en-US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</a:rPr>
              <a:t>DAQ</a:t>
            </a:r>
            <a:endParaRPr lang="zh-CN" altLang="en-US" sz="2800" b="1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8B2C3C-9173-4F90-A9BF-7D7B96248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808" y="2376966"/>
            <a:ext cx="5549752" cy="41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074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849,&quot;width&quot;:8210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52566</TotalTime>
  <Words>609</Words>
  <Application>Microsoft Office PowerPoint</Application>
  <PresentationFormat>宽屏</PresentationFormat>
  <Paragraphs>90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等线</vt:lpstr>
      <vt:lpstr>黑体</vt:lpstr>
      <vt:lpstr>华文行楷</vt:lpstr>
      <vt:lpstr>华文中宋</vt:lpstr>
      <vt:lpstr>Arial</vt:lpstr>
      <vt:lpstr>Arial Rounded MT Bold</vt:lpstr>
      <vt:lpstr>Calibri</vt:lpstr>
      <vt:lpstr>Calibri Light</vt:lpstr>
      <vt:lpstr>Comic Sans MS</vt:lpstr>
      <vt:lpstr>Times New Roman</vt:lpstr>
      <vt:lpstr>Wingdings</vt:lpstr>
      <vt:lpstr>Office 主题</vt:lpstr>
      <vt:lpstr>CEPC Control System Development in EDR</vt:lpstr>
      <vt:lpstr>Outline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Challenges &amp; current status</vt:lpstr>
      <vt:lpstr>Further to do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lastModifiedBy>jindp</cp:lastModifiedBy>
  <cp:revision>692</cp:revision>
  <dcterms:created xsi:type="dcterms:W3CDTF">2016-06-16T12:03:06Z</dcterms:created>
  <dcterms:modified xsi:type="dcterms:W3CDTF">2023-12-26T00:07:48Z</dcterms:modified>
</cp:coreProperties>
</file>