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953" r:id="rId2"/>
    <p:sldId id="907" r:id="rId3"/>
    <p:sldId id="1018" r:id="rId4"/>
    <p:sldId id="1019" r:id="rId5"/>
    <p:sldId id="1020" r:id="rId6"/>
    <p:sldId id="1023" r:id="rId7"/>
    <p:sldId id="1021" r:id="rId8"/>
    <p:sldId id="1022" r:id="rId9"/>
    <p:sldId id="1024" r:id="rId10"/>
    <p:sldId id="1025" r:id="rId11"/>
    <p:sldId id="1026" r:id="rId12"/>
    <p:sldId id="1027" r:id="rId13"/>
    <p:sldId id="954" r:id="rId14"/>
    <p:sldId id="1028" r:id="rId15"/>
    <p:sldId id="1029" r:id="rId16"/>
    <p:sldId id="1031" r:id="rId17"/>
    <p:sldId id="1030" r:id="rId18"/>
    <p:sldId id="1034" r:id="rId19"/>
    <p:sldId id="1032" r:id="rId20"/>
    <p:sldId id="1033" r:id="rId21"/>
    <p:sldId id="1039" r:id="rId22"/>
    <p:sldId id="1036" r:id="rId23"/>
    <p:sldId id="1037" r:id="rId24"/>
    <p:sldId id="1038" r:id="rId25"/>
    <p:sldId id="1041" r:id="rId26"/>
    <p:sldId id="1042" r:id="rId27"/>
    <p:sldId id="1040" r:id="rId28"/>
    <p:sldId id="1043" r:id="rId29"/>
    <p:sldId id="1044" r:id="rId30"/>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沙 鹏" initials="沙" lastIdx="1" clrIdx="0">
    <p:extLst>
      <p:ext uri="{19B8F6BF-5375-455C-9EA6-DF929625EA0E}">
        <p15:presenceInfo xmlns:p15="http://schemas.microsoft.com/office/powerpoint/2012/main" userId="b8608ec0e979a9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0000FF"/>
    <a:srgbClr val="003399"/>
    <a:srgbClr val="E6E6E6"/>
    <a:srgbClr val="0070C0"/>
    <a:srgbClr val="4D8357"/>
    <a:srgbClr val="005800"/>
    <a:srgbClr val="008400"/>
    <a:srgbClr val="FDCC6D"/>
    <a:srgbClr val="00A2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33" autoAdjust="0"/>
    <p:restoredTop sz="91732" autoAdjust="0"/>
  </p:normalViewPr>
  <p:slideViewPr>
    <p:cSldViewPr>
      <p:cViewPr varScale="1">
        <p:scale>
          <a:sx n="85" d="100"/>
          <a:sy n="85" d="100"/>
        </p:scale>
        <p:origin x="90" y="438"/>
      </p:cViewPr>
      <p:guideLst>
        <p:guide orient="horz" pos="2160"/>
        <p:guide pos="3840"/>
      </p:guideLst>
    </p:cSldViewPr>
  </p:slideViewPr>
  <p:notesTextViewPr>
    <p:cViewPr>
      <p:scale>
        <a:sx n="3" d="2"/>
        <a:sy n="3" d="2"/>
      </p:scale>
      <p:origin x="0" y="0"/>
    </p:cViewPr>
  </p:notesTextViewPr>
  <p:sorterViewPr>
    <p:cViewPr>
      <p:scale>
        <a:sx n="90" d="100"/>
        <a:sy n="90" d="100"/>
      </p:scale>
      <p:origin x="0" y="9182"/>
    </p:cViewPr>
  </p:sorterViewPr>
  <p:notesViewPr>
    <p:cSldViewPr>
      <p:cViewPr varScale="1">
        <p:scale>
          <a:sx n="53" d="100"/>
          <a:sy n="53" d="100"/>
        </p:scale>
        <p:origin x="3312"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7F9E6D00-2C1C-47F1-8495-043F093F9ED6}" type="datetimeFigureOut">
              <a:rPr lang="zh-CN" altLang="en-US" smtClean="0"/>
              <a:t>2023/12/25</a:t>
            </a:fld>
            <a:endParaRPr lang="zh-CN" altLang="en-US"/>
          </a:p>
        </p:txBody>
      </p:sp>
      <p:sp>
        <p:nvSpPr>
          <p:cNvPr id="4" name="Footer Placeholder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5" name="Slide Number Placeholder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EB5A05AE-EECD-457A-A033-312F4EB81B8B}" type="slidenum">
              <a:rPr lang="zh-CN" altLang="en-US" smtClean="0"/>
              <a:t>‹#›</a:t>
            </a:fld>
            <a:endParaRPr lang="zh-CN" altLang="en-US"/>
          </a:p>
        </p:txBody>
      </p:sp>
    </p:spTree>
    <p:extLst>
      <p:ext uri="{BB962C8B-B14F-4D97-AF65-F5344CB8AC3E}">
        <p14:creationId xmlns:p14="http://schemas.microsoft.com/office/powerpoint/2010/main" val="1638617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A3E0D183-6031-4C32-B44B-14746A336CF0}" type="datetimeFigureOut">
              <a:rPr lang="zh-CN" altLang="en-US" smtClean="0"/>
              <a:pPr/>
              <a:t>2023/12/25</a:t>
            </a:fld>
            <a:endParaRPr lang="zh-CN" altLang="en-US"/>
          </a:p>
        </p:txBody>
      </p:sp>
      <p:sp>
        <p:nvSpPr>
          <p:cNvPr id="4" name="幻灯片图像占位符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03A1DF17-A28C-4D46-829F-D8D110C09314}" type="slidenum">
              <a:rPr lang="zh-CN" altLang="en-US" smtClean="0"/>
              <a:pPr/>
              <a:t>‹#›</a:t>
            </a:fld>
            <a:endParaRPr lang="zh-CN" altLang="en-US"/>
          </a:p>
        </p:txBody>
      </p:sp>
    </p:spTree>
    <p:extLst>
      <p:ext uri="{BB962C8B-B14F-4D97-AF65-F5344CB8AC3E}">
        <p14:creationId xmlns:p14="http://schemas.microsoft.com/office/powerpoint/2010/main" val="2919462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2</a:t>
            </a:fld>
            <a:endParaRPr lang="zh-CN" altLang="en-US"/>
          </a:p>
        </p:txBody>
      </p:sp>
    </p:spTree>
    <p:extLst>
      <p:ext uri="{BB962C8B-B14F-4D97-AF65-F5344CB8AC3E}">
        <p14:creationId xmlns:p14="http://schemas.microsoft.com/office/powerpoint/2010/main" val="2501384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13</a:t>
            </a:fld>
            <a:endParaRPr lang="zh-CN" altLang="en-US"/>
          </a:p>
        </p:txBody>
      </p:sp>
    </p:spTree>
    <p:extLst>
      <p:ext uri="{BB962C8B-B14F-4D97-AF65-F5344CB8AC3E}">
        <p14:creationId xmlns:p14="http://schemas.microsoft.com/office/powerpoint/2010/main" val="2199918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03A1DF17-A28C-4D46-829F-D8D110C09314}" type="slidenum">
              <a:rPr lang="zh-CN" altLang="en-US" smtClean="0"/>
              <a:pPr/>
              <a:t>25</a:t>
            </a:fld>
            <a:endParaRPr lang="zh-CN" altLang="en-US"/>
          </a:p>
        </p:txBody>
      </p:sp>
    </p:spTree>
    <p:extLst>
      <p:ext uri="{BB962C8B-B14F-4D97-AF65-F5344CB8AC3E}">
        <p14:creationId xmlns:p14="http://schemas.microsoft.com/office/powerpoint/2010/main" val="2618147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21308" y="1718148"/>
            <a:ext cx="10363200" cy="1470025"/>
          </a:xfrm>
        </p:spPr>
        <p:txBody>
          <a:bodyPr>
            <a:noAutofit/>
          </a:bodyPr>
          <a:lstStyle>
            <a:lvl1pPr>
              <a:defRPr lang="zh-CN" altLang="en-US" sz="6600" b="1" kern="1200" dirty="0">
                <a:solidFill>
                  <a:srgbClr val="3366FF"/>
                </a:solidFill>
                <a:effectLst>
                  <a:outerShdw blurRad="38100" dist="38100" dir="2700000" algn="tl">
                    <a:srgbClr val="000000">
                      <a:alpha val="43137"/>
                    </a:srgbClr>
                  </a:outerShdw>
                  <a:reflection blurRad="25400" stA="30000" endPos="30000" dist="50800" dir="5400000" sy="-100000" algn="bl" rotWithShape="0"/>
                </a:effectLst>
                <a:latin typeface="微软雅黑" pitchFamily="34" charset="-122"/>
                <a:ea typeface="微软雅黑" pitchFamily="34" charset="-122"/>
                <a:cs typeface="+mn-cs"/>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EEB30B2B-8DAF-4635-9F01-0B9C458933E3}" type="datetime1">
              <a:rPr lang="zh-CN" altLang="en-US" smtClean="0"/>
              <a:t>2023/12/25</a:t>
            </a:fld>
            <a:endParaRPr lang="zh-CN" altLang="en-US"/>
          </a:p>
        </p:txBody>
      </p:sp>
      <p:sp>
        <p:nvSpPr>
          <p:cNvPr id="6" name="灯片编号占位符 5"/>
          <p:cNvSpPr>
            <a:spLocks noGrp="1"/>
          </p:cNvSpPr>
          <p:nvPr>
            <p:ph type="sldNum" sz="quarter" idx="12"/>
          </p:nvPr>
        </p:nvSpPr>
        <p:spPr/>
        <p:txBody>
          <a:bodyPr/>
          <a:lstStyle/>
          <a:p>
            <a:fld id="{F15E9139-A00B-4B2A-98A6-095DC08F1345}" type="slidenum">
              <a:rPr lang="zh-CN" altLang="en-US" smtClean="0"/>
              <a:pPr/>
              <a:t>‹#›</a:t>
            </a:fld>
            <a:endParaRPr lang="zh-CN" altLang="en-US"/>
          </a:p>
        </p:txBody>
      </p:sp>
      <p:sp>
        <p:nvSpPr>
          <p:cNvPr id="8" name="矩形 7"/>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矩形 8"/>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矩形 9"/>
          <p:cNvSpPr/>
          <p:nvPr userDrawn="1"/>
        </p:nvSpPr>
        <p:spPr>
          <a:xfrm>
            <a:off x="-1" y="0"/>
            <a:ext cx="12192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矩形 10"/>
          <p:cNvSpPr/>
          <p:nvPr userDrawn="1"/>
        </p:nvSpPr>
        <p:spPr>
          <a:xfrm>
            <a:off x="9239272" y="-2"/>
            <a:ext cx="2952728" cy="216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页脚占位符 4"/>
          <p:cNvSpPr>
            <a:spLocks noGrp="1"/>
          </p:cNvSpPr>
          <p:nvPr>
            <p:ph type="ftr" sz="quarter" idx="11"/>
          </p:nvPr>
        </p:nvSpPr>
        <p:spPr>
          <a:xfrm>
            <a:off x="3733552" y="6356351"/>
            <a:ext cx="4738712" cy="365125"/>
          </a:xfrm>
        </p:spPr>
        <p:txBody>
          <a:bodyPr/>
          <a:lstStyle>
            <a:lvl1pPr>
              <a:defRPr>
                <a:solidFill>
                  <a:schemeClr val="tx1"/>
                </a:solidFill>
              </a:defRPr>
            </a:lvl1pPr>
          </a:lstStyle>
          <a:p>
            <a:r>
              <a:rPr lang="en-US" altLang="zh-CN"/>
              <a:t>CEPC Accelerator TDR International Review</a:t>
            </a:r>
            <a:endParaRPr lang="zh-CN" altLang="en-US" dirty="0"/>
          </a:p>
        </p:txBody>
      </p:sp>
    </p:spTree>
    <p:extLst>
      <p:ext uri="{BB962C8B-B14F-4D97-AF65-F5344CB8AC3E}">
        <p14:creationId xmlns:p14="http://schemas.microsoft.com/office/powerpoint/2010/main" val="179179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285861"/>
            <a:ext cx="10972800" cy="4840303"/>
          </a:xfrm>
        </p:spPr>
        <p:txBody>
          <a:bodyPr/>
          <a:lstStyle>
            <a:lvl1pPr>
              <a:lnSpc>
                <a:spcPct val="110000"/>
              </a:lnSpc>
              <a:spcBef>
                <a:spcPts val="0"/>
              </a:spcBef>
              <a:spcAft>
                <a:spcPts val="1000"/>
              </a:spcAft>
              <a:buClr>
                <a:srgbClr val="FFC000"/>
              </a:buClr>
              <a:buSzPct val="80000"/>
              <a:buFont typeface="Wingdings" pitchFamily="2" charset="2"/>
              <a:buChar char="n"/>
              <a:defRPr sz="2800" b="0" baseline="0">
                <a:latin typeface="Arial" panose="020B0604020202020204" pitchFamily="34" charset="0"/>
                <a:ea typeface="微软雅黑" pitchFamily="34" charset="-122"/>
              </a:defRPr>
            </a:lvl1pPr>
            <a:lvl2pPr>
              <a:defRPr sz="2400" baseline="0">
                <a:latin typeface="Arial" panose="020B0604020202020204" pitchFamily="34" charset="0"/>
                <a:ea typeface="微软雅黑" pitchFamily="34" charset="-122"/>
              </a:defRPr>
            </a:lvl2pPr>
            <a:lvl3pPr>
              <a:defRPr baseline="0"/>
            </a:lvl3pPr>
            <a:lvl4pPr>
              <a:defRPr baseline="0"/>
            </a:lvl4pPr>
            <a:lvl5pPr>
              <a:defRPr baseline="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ACAB315D-5845-4E10-96EE-900B6420E4E9}" type="datetime1">
              <a:rPr lang="zh-CN" altLang="en-US" smtClean="0"/>
              <a:t>2023/12/25</a:t>
            </a:fld>
            <a:endParaRPr lang="zh-CN" altLang="en-US"/>
          </a:p>
        </p:txBody>
      </p:sp>
      <p:sp>
        <p:nvSpPr>
          <p:cNvPr id="2" name="标题 1"/>
          <p:cNvSpPr>
            <a:spLocks noGrp="1"/>
          </p:cNvSpPr>
          <p:nvPr>
            <p:ph type="title"/>
          </p:nvPr>
        </p:nvSpPr>
        <p:spPr>
          <a:xfrm>
            <a:off x="666712" y="142852"/>
            <a:ext cx="10763325" cy="725470"/>
          </a:xfrm>
        </p:spPr>
        <p:txBody>
          <a:bodyPr>
            <a:normAutofit/>
          </a:bodyPr>
          <a:lstStyle>
            <a:lvl1pPr algn="l">
              <a:defRPr sz="3000" b="1" baseline="0">
                <a:solidFill>
                  <a:srgbClr val="FF0000"/>
                </a:solidFill>
                <a:effectLst>
                  <a:outerShdw blurRad="38100" dist="38100" dir="2700000" algn="tl">
                    <a:srgbClr val="000000">
                      <a:alpha val="43137"/>
                    </a:srgbClr>
                  </a:outerShdw>
                </a:effectLst>
                <a:latin typeface="Arial Black" pitchFamily="34" charset="0"/>
                <a:ea typeface="微软雅黑" pitchFamily="34" charset="-122"/>
              </a:defRPr>
            </a:lvl1pPr>
          </a:lstStyle>
          <a:p>
            <a:r>
              <a:rPr lang="zh-CN" altLang="en-US" dirty="0"/>
              <a:t>单击此处编辑母版标题样式</a:t>
            </a:r>
          </a:p>
        </p:txBody>
      </p:sp>
      <p:sp>
        <p:nvSpPr>
          <p:cNvPr id="15" name="矩形 14"/>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矩形 17"/>
          <p:cNvSpPr/>
          <p:nvPr userDrawn="1"/>
        </p:nvSpPr>
        <p:spPr>
          <a:xfrm>
            <a:off x="-1" y="937526"/>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 name="矩形 22"/>
          <p:cNvSpPr/>
          <p:nvPr userDrawn="1"/>
        </p:nvSpPr>
        <p:spPr>
          <a:xfrm>
            <a:off x="0" y="0"/>
            <a:ext cx="285709" cy="91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 name="灯片编号占位符 5"/>
          <p:cNvSpPr>
            <a:spLocks noGrp="1"/>
          </p:cNvSpPr>
          <p:nvPr>
            <p:ph type="sldNum" sz="quarter" idx="12"/>
          </p:nvPr>
        </p:nvSpPr>
        <p:spPr/>
        <p:txBody>
          <a:bodyPr/>
          <a:lstStyle/>
          <a:p>
            <a:fld id="{F15E9139-A00B-4B2A-98A6-095DC08F1345}"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AE8D2C3-E4EE-4507-8B92-8AE7B7B616F4}" type="datetime1">
              <a:rPr lang="zh-CN" altLang="en-US" smtClean="0"/>
              <a:t>2023/12/25</a:t>
            </a:fld>
            <a:endParaRPr lang="zh-CN" altLang="en-US"/>
          </a:p>
        </p:txBody>
      </p:sp>
      <p:sp>
        <p:nvSpPr>
          <p:cNvPr id="4" name="灯片编号占位符 3"/>
          <p:cNvSpPr>
            <a:spLocks noGrp="1"/>
          </p:cNvSpPr>
          <p:nvPr>
            <p:ph type="sldNum" sz="quarter" idx="12"/>
          </p:nvPr>
        </p:nvSpPr>
        <p:spPr/>
        <p:txBody>
          <a:bodyPr/>
          <a:lstStyle/>
          <a:p>
            <a:fld id="{F15E9139-A00B-4B2A-98A6-095DC08F1345}" type="slidenum">
              <a:rPr lang="zh-CN" altLang="en-US" smtClean="0"/>
              <a:pPr/>
              <a:t>‹#›</a:t>
            </a:fld>
            <a:endParaRPr lang="zh-CN" altLang="en-US"/>
          </a:p>
        </p:txBody>
      </p:sp>
      <p:sp>
        <p:nvSpPr>
          <p:cNvPr id="6" name="页脚占位符 4"/>
          <p:cNvSpPr>
            <a:spLocks noGrp="1"/>
          </p:cNvSpPr>
          <p:nvPr>
            <p:ph type="ftr" sz="quarter" idx="11"/>
          </p:nvPr>
        </p:nvSpPr>
        <p:spPr>
          <a:xfrm>
            <a:off x="3586586" y="6386391"/>
            <a:ext cx="5040560" cy="354977"/>
          </a:xfrm>
        </p:spPr>
        <p:txBody>
          <a:bodyPr/>
          <a:lstStyle/>
          <a:p>
            <a:r>
              <a:rPr lang="en-US" altLang="zh-CN"/>
              <a:t>CEPC Accelerator TDR International Review</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p:cNvSpPr>
            <a:spLocks noGrp="1"/>
          </p:cNvSpPr>
          <p:nvPr>
            <p:ph type="dt" sz="half" idx="10"/>
          </p:nvPr>
        </p:nvSpPr>
        <p:spPr/>
        <p:txBody>
          <a:bodyPr/>
          <a:lstStyle/>
          <a:p>
            <a:fld id="{62D92942-8651-4956-B7C0-A7B74FFC6096}" type="datetime1">
              <a:rPr lang="zh-CN" altLang="en-US" smtClean="0"/>
              <a:t>2023/12/25</a:t>
            </a:fld>
            <a:endParaRPr lang="zh-CN" altLang="en-US"/>
          </a:p>
        </p:txBody>
      </p:sp>
      <p:sp>
        <p:nvSpPr>
          <p:cNvPr id="5" name="Footer Placeholder 4"/>
          <p:cNvSpPr>
            <a:spLocks noGrp="1"/>
          </p:cNvSpPr>
          <p:nvPr>
            <p:ph type="ftr" sz="quarter" idx="11"/>
          </p:nvPr>
        </p:nvSpPr>
        <p:spPr/>
        <p:txBody>
          <a:bodyPr/>
          <a:lstStyle/>
          <a:p>
            <a:r>
              <a:rPr lang="en-US" altLang="zh-CN"/>
              <a:t>CEPC Accelerator TDR International Review</a:t>
            </a:r>
            <a:endParaRPr lang="zh-CN" altLang="en-US"/>
          </a:p>
        </p:txBody>
      </p:sp>
      <p:sp>
        <p:nvSpPr>
          <p:cNvPr id="6" name="Slide Number Placeholder 5"/>
          <p:cNvSpPr>
            <a:spLocks noGrp="1"/>
          </p:cNvSpPr>
          <p:nvPr>
            <p:ph type="sldNum" sz="quarter" idx="12"/>
          </p:nvPr>
        </p:nvSpPr>
        <p:spPr/>
        <p:txBody>
          <a:bodyPr/>
          <a:lstStyle/>
          <a:p>
            <a:fld id="{27F552FA-C358-4F70-9CE8-3E41459FCE36}" type="slidenum">
              <a:rPr lang="zh-CN" altLang="en-US" smtClean="0"/>
              <a:t>‹#›</a:t>
            </a:fld>
            <a:endParaRPr lang="zh-CN" altLang="en-US"/>
          </a:p>
        </p:txBody>
      </p:sp>
      <p:sp>
        <p:nvSpPr>
          <p:cNvPr id="7" name="Title 6"/>
          <p:cNvSpPr>
            <a:spLocks noGrp="1"/>
          </p:cNvSpPr>
          <p:nvPr>
            <p:ph type="title"/>
          </p:nvPr>
        </p:nvSpPr>
        <p:spPr/>
        <p:txBody>
          <a:bodyPr/>
          <a:lstStyle/>
          <a:p>
            <a:r>
              <a:rPr lang="en-US" altLang="zh-CN"/>
              <a:t>Click to edit Master title style</a:t>
            </a:r>
            <a:endParaRPr lang="zh-CN" altLang="en-US"/>
          </a:p>
        </p:txBody>
      </p:sp>
    </p:spTree>
    <p:extLst>
      <p:ext uri="{BB962C8B-B14F-4D97-AF65-F5344CB8AC3E}">
        <p14:creationId xmlns:p14="http://schemas.microsoft.com/office/powerpoint/2010/main" val="6896756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CE2C9-0858-40D0-852F-2215466EB8FC}" type="datetime1">
              <a:rPr lang="zh-CN" altLang="en-US" smtClean="0"/>
              <a:t>2023/12/25</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dirty="0"/>
              <a:t>CEPC Accelerator TDR International Review</a:t>
            </a:r>
            <a:endParaRPr lang="zh-CN" altLang="en-US" dirty="0"/>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E9139-A00B-4B2A-98A6-095DC08F134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50" r:id="rId2"/>
    <p:sldLayoutId id="2147483655" r:id="rId3"/>
    <p:sldLayoutId id="2147483674" r:id="rId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descr="8d5d924e275b0c7f58feed1244176003"/>
          <p:cNvPicPr>
            <a:picLocks noChangeAspect="1"/>
          </p:cNvPicPr>
          <p:nvPr/>
        </p:nvPicPr>
        <p:blipFill rotWithShape="1">
          <a:blip r:embed="rId2"/>
          <a:srcRect t="28679" b="6192"/>
          <a:stretch/>
        </p:blipFill>
        <p:spPr>
          <a:xfrm>
            <a:off x="635" y="0"/>
            <a:ext cx="12191365" cy="2118283"/>
          </a:xfrm>
          <a:prstGeom prst="rect">
            <a:avLst/>
          </a:prstGeom>
        </p:spPr>
      </p:pic>
      <p:sp>
        <p:nvSpPr>
          <p:cNvPr id="6" name="标题 3"/>
          <p:cNvSpPr txBox="1">
            <a:spLocks/>
          </p:cNvSpPr>
          <p:nvPr/>
        </p:nvSpPr>
        <p:spPr>
          <a:xfrm>
            <a:off x="1692720" y="2480570"/>
            <a:ext cx="8627534" cy="1326319"/>
          </a:xfrm>
          <a:prstGeom prst="rect">
            <a:avLst/>
          </a:prstGeom>
        </p:spPr>
        <p:txBody>
          <a:bodyPr vert="horz" lIns="68580" tIns="34290" rIns="68580" bIns="34290" rtlCol="0" anchor="ctr">
            <a:noAutofit/>
          </a:bodyPr>
          <a:lstStyle>
            <a:lvl1pPr algn="ctr" defTabSz="914354" rtl="0" eaLnBrk="1" latinLnBrk="0" hangingPunct="1">
              <a:lnSpc>
                <a:spcPct val="90000"/>
              </a:lnSpc>
              <a:spcBef>
                <a:spcPct val="0"/>
              </a:spcBef>
              <a:buNone/>
              <a:defRPr sz="4000" b="1" kern="1200">
                <a:solidFill>
                  <a:schemeClr val="accent1"/>
                </a:solidFill>
                <a:latin typeface="+mj-lt"/>
                <a:ea typeface="+mj-ea"/>
                <a:cs typeface="+mj-cs"/>
              </a:defRPr>
            </a:lvl1pPr>
          </a:lstStyle>
          <a:p>
            <a:r>
              <a:rPr lang="en-US" altLang="zh-CN" sz="6000" dirty="0">
                <a:solidFill>
                  <a:srgbClr val="C00000"/>
                </a:solidFill>
              </a:rPr>
              <a:t>CEPC Mechanics system and mockup tunnel in EDR</a:t>
            </a:r>
            <a:endParaRPr lang="zh-CN" altLang="en-US" sz="6000" dirty="0">
              <a:solidFill>
                <a:srgbClr val="C00000"/>
              </a:solidFill>
            </a:endParaRPr>
          </a:p>
        </p:txBody>
      </p:sp>
      <p:sp>
        <p:nvSpPr>
          <p:cNvPr id="7" name="文本框 7">
            <a:extLst>
              <a:ext uri="{FF2B5EF4-FFF2-40B4-BE49-F238E27FC236}">
                <a16:creationId xmlns:a16="http://schemas.microsoft.com/office/drawing/2014/main" id="{785816F2-AEF2-4FFE-A0DA-84B4490709A4}"/>
              </a:ext>
            </a:extLst>
          </p:cNvPr>
          <p:cNvSpPr txBox="1"/>
          <p:nvPr/>
        </p:nvSpPr>
        <p:spPr>
          <a:xfrm>
            <a:off x="2621737" y="4242209"/>
            <a:ext cx="6769500" cy="954107"/>
          </a:xfrm>
          <a:prstGeom prst="rect">
            <a:avLst/>
          </a:prstGeom>
          <a:noFill/>
        </p:spPr>
        <p:txBody>
          <a:bodyPr wrap="square" rtlCol="0">
            <a:spAutoFit/>
          </a:bodyPr>
          <a:lstStyle/>
          <a:p>
            <a:pPr algn="ctr"/>
            <a:r>
              <a:rPr lang="en-US" altLang="zh-CN" sz="2800" dirty="0" err="1">
                <a:latin typeface="Times New Roman" panose="02020603050405020304" pitchFamily="18" charset="0"/>
                <a:ea typeface="微软雅黑" panose="020B0503020204020204" pitchFamily="34" charset="-122"/>
              </a:rPr>
              <a:t>Haijing</a:t>
            </a:r>
            <a:r>
              <a:rPr lang="en-US" altLang="zh-CN" sz="2800" dirty="0">
                <a:latin typeface="Times New Roman" panose="02020603050405020304" pitchFamily="18" charset="0"/>
                <a:ea typeface="微软雅黑" panose="020B0503020204020204" pitchFamily="34" charset="-122"/>
              </a:rPr>
              <a:t>  Wang, </a:t>
            </a:r>
            <a:r>
              <a:rPr lang="en-US" altLang="zh-CN" sz="2800" dirty="0" err="1">
                <a:latin typeface="Times New Roman" panose="02020603050405020304" pitchFamily="18" charset="0"/>
                <a:ea typeface="微软雅黑" panose="020B0503020204020204" pitchFamily="34" charset="-122"/>
              </a:rPr>
              <a:t>Xiaolong</a:t>
            </a:r>
            <a:r>
              <a:rPr lang="en-US" altLang="zh-CN" sz="2800" dirty="0">
                <a:latin typeface="Times New Roman" panose="02020603050405020304" pitchFamily="18" charset="0"/>
                <a:ea typeface="微软雅黑" panose="020B0503020204020204" pitchFamily="34" charset="-122"/>
              </a:rPr>
              <a:t> Wang, </a:t>
            </a:r>
            <a:r>
              <a:rPr lang="en-US" altLang="zh-CN" sz="2800" dirty="0" err="1">
                <a:latin typeface="Times New Roman" panose="02020603050405020304" pitchFamily="18" charset="0"/>
                <a:ea typeface="微软雅黑" panose="020B0503020204020204" pitchFamily="34" charset="-122"/>
              </a:rPr>
              <a:t>Yongsheng</a:t>
            </a:r>
            <a:r>
              <a:rPr lang="en-US" altLang="zh-CN" sz="2800" dirty="0">
                <a:latin typeface="Times New Roman" panose="02020603050405020304" pitchFamily="18" charset="0"/>
                <a:ea typeface="微软雅黑" panose="020B0503020204020204" pitchFamily="34" charset="-122"/>
              </a:rPr>
              <a:t> Ma, </a:t>
            </a:r>
            <a:r>
              <a:rPr lang="en-US" altLang="zh-CN" sz="2800" dirty="0" err="1">
                <a:latin typeface="Times New Roman" panose="02020603050405020304" pitchFamily="18" charset="0"/>
                <a:ea typeface="微软雅黑" panose="020B0503020204020204" pitchFamily="34" charset="-122"/>
              </a:rPr>
              <a:t>Minxian</a:t>
            </a:r>
            <a:r>
              <a:rPr lang="en-US" altLang="zh-CN" sz="2800" dirty="0">
                <a:latin typeface="Times New Roman" panose="02020603050405020304" pitchFamily="18" charset="0"/>
                <a:ea typeface="微软雅黑" panose="020B0503020204020204" pitchFamily="34" charset="-122"/>
              </a:rPr>
              <a:t> Li, Lei Wu </a:t>
            </a:r>
          </a:p>
        </p:txBody>
      </p:sp>
      <p:pic>
        <p:nvPicPr>
          <p:cNvPr id="10" name="Picture 2" descr="C:\Users\Administrator\Desktop\111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342" y="35979"/>
            <a:ext cx="1548428" cy="912600"/>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6363" y="5398314"/>
            <a:ext cx="3552825" cy="672912"/>
          </a:xfrm>
          <a:prstGeom prst="rect">
            <a:avLst/>
          </a:prstGeom>
        </p:spPr>
      </p:pic>
      <p:sp>
        <p:nvSpPr>
          <p:cNvPr id="12" name="Slide Number Placeholder 11"/>
          <p:cNvSpPr>
            <a:spLocks noGrp="1"/>
          </p:cNvSpPr>
          <p:nvPr>
            <p:ph type="sldNum" sz="quarter" idx="12"/>
          </p:nvPr>
        </p:nvSpPr>
        <p:spPr/>
        <p:txBody>
          <a:bodyPr/>
          <a:lstStyle/>
          <a:p>
            <a:fld id="{27F552FA-C358-4F70-9CE8-3E41459FCE36}" type="slidenum">
              <a:rPr lang="zh-CN" altLang="en-US" smtClean="0"/>
              <a:t>1</a:t>
            </a:fld>
            <a:endParaRPr lang="zh-CN" altLang="en-US" dirty="0"/>
          </a:p>
        </p:txBody>
      </p:sp>
    </p:spTree>
    <p:extLst>
      <p:ext uri="{BB962C8B-B14F-4D97-AF65-F5344CB8AC3E}">
        <p14:creationId xmlns:p14="http://schemas.microsoft.com/office/powerpoint/2010/main" val="1692391731"/>
      </p:ext>
    </p:extLst>
  </p:cSld>
  <p:clrMapOvr>
    <a:masterClrMapping/>
  </p:clrMapOvr>
  <mc:AlternateContent xmlns:mc="http://schemas.openxmlformats.org/markup-compatibility/2006" xmlns:p14="http://schemas.microsoft.com/office/powerpoint/2010/main">
    <mc:Choice Requires="p14">
      <p:transition spd="slow" p14:dur="2000" advTm="8556"/>
    </mc:Choice>
    <mc:Fallback xmlns="">
      <p:transition spd="slow" advTm="855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14ECCB2C-1B4A-4DBD-8460-B085296D0ACA}"/>
              </a:ext>
            </a:extLst>
          </p:cNvPr>
          <p:cNvSpPr>
            <a:spLocks noGrp="1"/>
          </p:cNvSpPr>
          <p:nvPr>
            <p:ph idx="1"/>
          </p:nvPr>
        </p:nvSpPr>
        <p:spPr/>
        <p:txBody>
          <a:bodyPr/>
          <a:lstStyle/>
          <a:p>
            <a:r>
              <a:rPr lang="en-US" dirty="0"/>
              <a:t>Collimators</a:t>
            </a:r>
          </a:p>
          <a:p>
            <a:pPr lvl="1"/>
            <a:r>
              <a:rPr lang="en-US" dirty="0"/>
              <a:t>In TDR, we made a preliminary design of horizontal movable collimator for background decreasing.</a:t>
            </a:r>
          </a:p>
          <a:p>
            <a:pPr lvl="1"/>
            <a:r>
              <a:rPr lang="en-US" dirty="0"/>
              <a:t>Jaw and vacuum vessel material: </a:t>
            </a:r>
            <a:r>
              <a:rPr lang="en-US" dirty="0" err="1"/>
              <a:t>Glidcop</a:t>
            </a:r>
            <a:r>
              <a:rPr lang="en-US" dirty="0"/>
              <a:t> Al-15, can endure the SR and HOM power in normal operation.</a:t>
            </a:r>
          </a:p>
        </p:txBody>
      </p:sp>
      <p:sp>
        <p:nvSpPr>
          <p:cNvPr id="3" name="标题 2">
            <a:extLst>
              <a:ext uri="{FF2B5EF4-FFF2-40B4-BE49-F238E27FC236}">
                <a16:creationId xmlns:a16="http://schemas.microsoft.com/office/drawing/2014/main" id="{714576DB-71CB-488C-8D99-21C5A29CEA45}"/>
              </a:ext>
            </a:extLst>
          </p:cNvPr>
          <p:cNvSpPr>
            <a:spLocks noGrp="1"/>
          </p:cNvSpPr>
          <p:nvPr>
            <p:ph type="title"/>
          </p:nvPr>
        </p:nvSpPr>
        <p:spPr/>
        <p:txBody>
          <a:bodyPr/>
          <a:lstStyle/>
          <a:p>
            <a:r>
              <a:rPr lang="en-US" altLang="zh-CN" dirty="0">
                <a:latin typeface="Arial" panose="020B0604020202020204" pitchFamily="34" charset="0"/>
                <a:cs typeface="Arial" panose="020B0604020202020204" pitchFamily="34" charset="0"/>
              </a:rPr>
              <a:t>CEPC mechanics system plan in EDR </a:t>
            </a:r>
            <a:endParaRPr lang="en-US" dirty="0"/>
          </a:p>
        </p:txBody>
      </p:sp>
      <p:sp>
        <p:nvSpPr>
          <p:cNvPr id="4" name="灯片编号占位符 3">
            <a:extLst>
              <a:ext uri="{FF2B5EF4-FFF2-40B4-BE49-F238E27FC236}">
                <a16:creationId xmlns:a16="http://schemas.microsoft.com/office/drawing/2014/main" id="{EC6B1470-EC81-4304-BFBC-3322F8A48188}"/>
              </a:ext>
            </a:extLst>
          </p:cNvPr>
          <p:cNvSpPr>
            <a:spLocks noGrp="1"/>
          </p:cNvSpPr>
          <p:nvPr>
            <p:ph type="sldNum" sz="quarter" idx="12"/>
          </p:nvPr>
        </p:nvSpPr>
        <p:spPr/>
        <p:txBody>
          <a:bodyPr/>
          <a:lstStyle/>
          <a:p>
            <a:fld id="{F15E9139-A00B-4B2A-98A6-095DC08F1345}" type="slidenum">
              <a:rPr lang="zh-CN" altLang="en-US" smtClean="0"/>
              <a:pPr/>
              <a:t>10</a:t>
            </a:fld>
            <a:endParaRPr lang="zh-CN" altLang="en-US"/>
          </a:p>
        </p:txBody>
      </p:sp>
      <p:pic>
        <p:nvPicPr>
          <p:cNvPr id="7" name="图片 6">
            <a:extLst>
              <a:ext uri="{FF2B5EF4-FFF2-40B4-BE49-F238E27FC236}">
                <a16:creationId xmlns:a16="http://schemas.microsoft.com/office/drawing/2014/main" id="{AD14AFB8-3F67-4BBA-8C71-7AF6BEE9E21C}"/>
              </a:ext>
            </a:extLst>
          </p:cNvPr>
          <p:cNvPicPr>
            <a:picLocks noChangeAspect="1"/>
          </p:cNvPicPr>
          <p:nvPr/>
        </p:nvPicPr>
        <p:blipFill>
          <a:blip r:embed="rId2"/>
          <a:stretch>
            <a:fillRect/>
          </a:stretch>
        </p:blipFill>
        <p:spPr>
          <a:xfrm>
            <a:off x="583716" y="4363801"/>
            <a:ext cx="5400000" cy="1964741"/>
          </a:xfrm>
          <a:prstGeom prst="rect">
            <a:avLst/>
          </a:prstGeom>
        </p:spPr>
      </p:pic>
      <p:pic>
        <p:nvPicPr>
          <p:cNvPr id="8" name="图片 7">
            <a:extLst>
              <a:ext uri="{FF2B5EF4-FFF2-40B4-BE49-F238E27FC236}">
                <a16:creationId xmlns:a16="http://schemas.microsoft.com/office/drawing/2014/main" id="{D5B118F0-F482-4D3A-AF68-A45895DBD239}"/>
              </a:ext>
            </a:extLst>
          </p:cNvPr>
          <p:cNvPicPr>
            <a:picLocks noChangeAspect="1"/>
          </p:cNvPicPr>
          <p:nvPr/>
        </p:nvPicPr>
        <p:blipFill>
          <a:blip r:embed="rId3"/>
          <a:stretch>
            <a:fillRect/>
          </a:stretch>
        </p:blipFill>
        <p:spPr>
          <a:xfrm>
            <a:off x="6083058" y="3627382"/>
            <a:ext cx="5400000" cy="2613876"/>
          </a:xfrm>
          <a:prstGeom prst="rect">
            <a:avLst/>
          </a:prstGeom>
        </p:spPr>
      </p:pic>
    </p:spTree>
    <p:extLst>
      <p:ext uri="{BB962C8B-B14F-4D97-AF65-F5344CB8AC3E}">
        <p14:creationId xmlns:p14="http://schemas.microsoft.com/office/powerpoint/2010/main" val="4268443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DF460603-239F-4F74-BE44-02C5C6D3D05B}"/>
              </a:ext>
            </a:extLst>
          </p:cNvPr>
          <p:cNvSpPr>
            <a:spLocks noGrp="1"/>
          </p:cNvSpPr>
          <p:nvPr>
            <p:ph idx="1"/>
          </p:nvPr>
        </p:nvSpPr>
        <p:spPr/>
        <p:txBody>
          <a:bodyPr/>
          <a:lstStyle/>
          <a:p>
            <a:r>
              <a:rPr lang="en-US" dirty="0"/>
              <a:t>Collimators</a:t>
            </a:r>
          </a:p>
          <a:p>
            <a:pPr lvl="1"/>
            <a:r>
              <a:rPr lang="en-US" sz="2000" dirty="0"/>
              <a:t>For MPS collimators: beam incidence into the jaw, causing </a:t>
            </a:r>
            <a:r>
              <a:rPr lang="en-US" sz="2000" dirty="0">
                <a:solidFill>
                  <a:srgbClr val="FF0000"/>
                </a:solidFill>
              </a:rPr>
              <a:t>intense thermal shock</a:t>
            </a:r>
            <a:r>
              <a:rPr lang="en-US" sz="2000" dirty="0"/>
              <a:t>.</a:t>
            </a:r>
          </a:p>
          <a:p>
            <a:pPr lvl="1"/>
            <a:r>
              <a:rPr lang="en-US" sz="2000" dirty="0"/>
              <a:t>We are focusing on the new material similar to </a:t>
            </a:r>
            <a:r>
              <a:rPr lang="en-US" altLang="zh-CN" sz="2000" dirty="0" err="1"/>
              <a:t>MoGr</a:t>
            </a:r>
            <a:r>
              <a:rPr lang="en-US" altLang="zh-CN" sz="2000" dirty="0"/>
              <a:t> developed by LHC.</a:t>
            </a:r>
            <a:endParaRPr lang="en-US" sz="2000" dirty="0"/>
          </a:p>
        </p:txBody>
      </p:sp>
      <p:sp>
        <p:nvSpPr>
          <p:cNvPr id="3" name="标题 2">
            <a:extLst>
              <a:ext uri="{FF2B5EF4-FFF2-40B4-BE49-F238E27FC236}">
                <a16:creationId xmlns:a16="http://schemas.microsoft.com/office/drawing/2014/main" id="{D52BC84A-D030-4D09-9D84-F2CB98E36910}"/>
              </a:ext>
            </a:extLst>
          </p:cNvPr>
          <p:cNvSpPr>
            <a:spLocks noGrp="1"/>
          </p:cNvSpPr>
          <p:nvPr>
            <p:ph type="title"/>
          </p:nvPr>
        </p:nvSpPr>
        <p:spPr/>
        <p:txBody>
          <a:bodyPr/>
          <a:lstStyle/>
          <a:p>
            <a:r>
              <a:rPr lang="en-US" altLang="zh-CN" dirty="0">
                <a:latin typeface="Arial" panose="020B0604020202020204" pitchFamily="34" charset="0"/>
                <a:cs typeface="Arial" panose="020B0604020202020204" pitchFamily="34" charset="0"/>
              </a:rPr>
              <a:t>CEPC mechanics system plan in EDR </a:t>
            </a:r>
            <a:endParaRPr lang="en-US" dirty="0"/>
          </a:p>
        </p:txBody>
      </p:sp>
      <p:sp>
        <p:nvSpPr>
          <p:cNvPr id="4" name="灯片编号占位符 3">
            <a:extLst>
              <a:ext uri="{FF2B5EF4-FFF2-40B4-BE49-F238E27FC236}">
                <a16:creationId xmlns:a16="http://schemas.microsoft.com/office/drawing/2014/main" id="{8AAB79C7-CC49-4E97-8029-0BEB85EE0088}"/>
              </a:ext>
            </a:extLst>
          </p:cNvPr>
          <p:cNvSpPr>
            <a:spLocks noGrp="1"/>
          </p:cNvSpPr>
          <p:nvPr>
            <p:ph type="sldNum" sz="quarter" idx="12"/>
          </p:nvPr>
        </p:nvSpPr>
        <p:spPr/>
        <p:txBody>
          <a:bodyPr/>
          <a:lstStyle/>
          <a:p>
            <a:fld id="{F15E9139-A00B-4B2A-98A6-095DC08F1345}" type="slidenum">
              <a:rPr lang="zh-CN" altLang="en-US" smtClean="0"/>
              <a:pPr/>
              <a:t>11</a:t>
            </a:fld>
            <a:endParaRPr lang="zh-CN" altLang="en-US"/>
          </a:p>
        </p:txBody>
      </p:sp>
      <p:graphicFrame>
        <p:nvGraphicFramePr>
          <p:cNvPr id="5" name="表格 4">
            <a:extLst>
              <a:ext uri="{FF2B5EF4-FFF2-40B4-BE49-F238E27FC236}">
                <a16:creationId xmlns:a16="http://schemas.microsoft.com/office/drawing/2014/main" id="{A52BF028-4B14-4A90-8219-A5050D75B491}"/>
              </a:ext>
            </a:extLst>
          </p:cNvPr>
          <p:cNvGraphicFramePr>
            <a:graphicFrameLocks noGrp="1"/>
          </p:cNvGraphicFramePr>
          <p:nvPr>
            <p:extLst>
              <p:ext uri="{D42A27DB-BD31-4B8C-83A1-F6EECF244321}">
                <p14:modId xmlns:p14="http://schemas.microsoft.com/office/powerpoint/2010/main" val="1363259970"/>
              </p:ext>
            </p:extLst>
          </p:nvPr>
        </p:nvGraphicFramePr>
        <p:xfrm>
          <a:off x="245916" y="3773458"/>
          <a:ext cx="3401812" cy="2225040"/>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261675112"/>
                    </a:ext>
                  </a:extLst>
                </a:gridCol>
                <a:gridCol w="1961652">
                  <a:extLst>
                    <a:ext uri="{9D8B030D-6E8A-4147-A177-3AD203B41FA5}">
                      <a16:colId xmlns:a16="http://schemas.microsoft.com/office/drawing/2014/main" val="1644174787"/>
                    </a:ext>
                  </a:extLst>
                </a:gridCol>
              </a:tblGrid>
              <a:tr h="370840">
                <a:tc>
                  <a:txBody>
                    <a:bodyPr/>
                    <a:lstStyle/>
                    <a:p>
                      <a:r>
                        <a:rPr lang="en-US" dirty="0"/>
                        <a:t>Facilities</a:t>
                      </a:r>
                    </a:p>
                  </a:txBody>
                  <a:tcPr/>
                </a:tc>
                <a:tc>
                  <a:txBody>
                    <a:bodyPr/>
                    <a:lstStyle/>
                    <a:p>
                      <a:r>
                        <a:rPr lang="en-US" dirty="0"/>
                        <a:t>Material </a:t>
                      </a:r>
                    </a:p>
                  </a:txBody>
                  <a:tcPr/>
                </a:tc>
                <a:extLst>
                  <a:ext uri="{0D108BD9-81ED-4DB2-BD59-A6C34878D82A}">
                    <a16:rowId xmlns:a16="http://schemas.microsoft.com/office/drawing/2014/main" val="1230203203"/>
                  </a:ext>
                </a:extLst>
              </a:tr>
              <a:tr h="370840">
                <a:tc>
                  <a:txBody>
                    <a:bodyPr/>
                    <a:lstStyle/>
                    <a:p>
                      <a:r>
                        <a:rPr lang="en-US" dirty="0"/>
                        <a:t>LHC</a:t>
                      </a:r>
                    </a:p>
                  </a:txBody>
                  <a:tcPr/>
                </a:tc>
                <a:tc>
                  <a:txBody>
                    <a:bodyPr/>
                    <a:lstStyle/>
                    <a:p>
                      <a:r>
                        <a:rPr lang="en-US" dirty="0" err="1"/>
                        <a:t>CFC</a:t>
                      </a:r>
                      <a:r>
                        <a:rPr lang="en-US" dirty="0" err="1">
                          <a:sym typeface="Wingdings" panose="05000000000000000000" pitchFamily="2" charset="2"/>
                        </a:rPr>
                        <a:t></a:t>
                      </a:r>
                      <a:r>
                        <a:rPr lang="en-US" dirty="0" err="1"/>
                        <a:t>MoGr</a:t>
                      </a:r>
                      <a:endParaRPr lang="en-US" dirty="0"/>
                    </a:p>
                  </a:txBody>
                  <a:tcPr/>
                </a:tc>
                <a:extLst>
                  <a:ext uri="{0D108BD9-81ED-4DB2-BD59-A6C34878D82A}">
                    <a16:rowId xmlns:a16="http://schemas.microsoft.com/office/drawing/2014/main" val="1458386975"/>
                  </a:ext>
                </a:extLst>
              </a:tr>
              <a:tr h="370840">
                <a:tc>
                  <a:txBody>
                    <a:bodyPr/>
                    <a:lstStyle/>
                    <a:p>
                      <a:r>
                        <a:rPr lang="en-US" dirty="0"/>
                        <a:t>SKEKB</a:t>
                      </a:r>
                    </a:p>
                  </a:txBody>
                  <a:tcPr/>
                </a:tc>
                <a:tc>
                  <a:txBody>
                    <a:bodyPr/>
                    <a:lstStyle/>
                    <a:p>
                      <a:r>
                        <a:rPr lang="en-US" dirty="0" err="1"/>
                        <a:t>Ta</a:t>
                      </a:r>
                      <a:r>
                        <a:rPr lang="en-US" dirty="0" err="1">
                          <a:sym typeface="Wingdings" panose="05000000000000000000" pitchFamily="2" charset="2"/>
                        </a:rPr>
                        <a:t>CFCCFC+Ta</a:t>
                      </a:r>
                      <a:endParaRPr lang="en-US" dirty="0"/>
                    </a:p>
                  </a:txBody>
                  <a:tcPr/>
                </a:tc>
                <a:extLst>
                  <a:ext uri="{0D108BD9-81ED-4DB2-BD59-A6C34878D82A}">
                    <a16:rowId xmlns:a16="http://schemas.microsoft.com/office/drawing/2014/main" val="2763319502"/>
                  </a:ext>
                </a:extLst>
              </a:tr>
              <a:tr h="370840">
                <a:tc>
                  <a:txBody>
                    <a:bodyPr/>
                    <a:lstStyle/>
                    <a:p>
                      <a:r>
                        <a:rPr lang="en-US" dirty="0"/>
                        <a:t>HEPS</a:t>
                      </a:r>
                    </a:p>
                  </a:txBody>
                  <a:tcPr/>
                </a:tc>
                <a:tc>
                  <a:txBody>
                    <a:bodyPr/>
                    <a:lstStyle/>
                    <a:p>
                      <a:r>
                        <a:rPr lang="en-US" dirty="0"/>
                        <a:t>Graphite</a:t>
                      </a:r>
                    </a:p>
                  </a:txBody>
                  <a:tcPr/>
                </a:tc>
                <a:extLst>
                  <a:ext uri="{0D108BD9-81ED-4DB2-BD59-A6C34878D82A}">
                    <a16:rowId xmlns:a16="http://schemas.microsoft.com/office/drawing/2014/main" val="2016234752"/>
                  </a:ext>
                </a:extLst>
              </a:tr>
              <a:tr h="370840">
                <a:tc>
                  <a:txBody>
                    <a:bodyPr/>
                    <a:lstStyle/>
                    <a:p>
                      <a:r>
                        <a:rPr lang="en-US" dirty="0"/>
                        <a:t>APSU</a:t>
                      </a:r>
                    </a:p>
                  </a:txBody>
                  <a:tcPr/>
                </a:tc>
                <a:tc>
                  <a:txBody>
                    <a:bodyPr/>
                    <a:lstStyle/>
                    <a:p>
                      <a:r>
                        <a:rPr lang="en-US" dirty="0"/>
                        <a:t>Al or </a:t>
                      </a:r>
                      <a:r>
                        <a:rPr lang="en-US" dirty="0" err="1"/>
                        <a:t>MoGr</a:t>
                      </a:r>
                      <a:endParaRPr lang="en-US" dirty="0"/>
                    </a:p>
                  </a:txBody>
                  <a:tcPr/>
                </a:tc>
                <a:extLst>
                  <a:ext uri="{0D108BD9-81ED-4DB2-BD59-A6C34878D82A}">
                    <a16:rowId xmlns:a16="http://schemas.microsoft.com/office/drawing/2014/main" val="1472165773"/>
                  </a:ext>
                </a:extLst>
              </a:tr>
              <a:tr h="370840">
                <a:tc>
                  <a:txBody>
                    <a:bodyPr/>
                    <a:lstStyle/>
                    <a:p>
                      <a:r>
                        <a:rPr lang="en-US" dirty="0" err="1"/>
                        <a:t>Fcc-ee</a:t>
                      </a:r>
                      <a:endParaRPr lang="en-US" dirty="0"/>
                    </a:p>
                  </a:txBody>
                  <a:tcPr/>
                </a:tc>
                <a:tc>
                  <a:txBody>
                    <a:bodyPr/>
                    <a:lstStyle/>
                    <a:p>
                      <a:r>
                        <a:rPr lang="en-US" dirty="0" err="1"/>
                        <a:t>MoGr</a:t>
                      </a:r>
                      <a:endParaRPr lang="en-US" dirty="0"/>
                    </a:p>
                  </a:txBody>
                  <a:tcPr/>
                </a:tc>
                <a:extLst>
                  <a:ext uri="{0D108BD9-81ED-4DB2-BD59-A6C34878D82A}">
                    <a16:rowId xmlns:a16="http://schemas.microsoft.com/office/drawing/2014/main" val="3456330906"/>
                  </a:ext>
                </a:extLst>
              </a:tr>
            </a:tbl>
          </a:graphicData>
        </a:graphic>
      </p:graphicFrame>
      <p:sp>
        <p:nvSpPr>
          <p:cNvPr id="6" name="文本框 5">
            <a:extLst>
              <a:ext uri="{FF2B5EF4-FFF2-40B4-BE49-F238E27FC236}">
                <a16:creationId xmlns:a16="http://schemas.microsoft.com/office/drawing/2014/main" id="{A63E4CD8-8360-4AE3-9639-3E999DF4D0C5}"/>
              </a:ext>
            </a:extLst>
          </p:cNvPr>
          <p:cNvSpPr txBox="1"/>
          <p:nvPr/>
        </p:nvSpPr>
        <p:spPr>
          <a:xfrm>
            <a:off x="1278076" y="3276461"/>
            <a:ext cx="2376264" cy="369332"/>
          </a:xfrm>
          <a:prstGeom prst="rect">
            <a:avLst/>
          </a:prstGeom>
          <a:noFill/>
        </p:spPr>
        <p:txBody>
          <a:bodyPr wrap="square" rtlCol="0">
            <a:spAutoFit/>
          </a:bodyPr>
          <a:lstStyle/>
          <a:p>
            <a:r>
              <a:rPr lang="en-US" dirty="0"/>
              <a:t>Materials of jaw tips</a:t>
            </a:r>
          </a:p>
        </p:txBody>
      </p:sp>
      <p:sp>
        <p:nvSpPr>
          <p:cNvPr id="14" name="Rectangle 7">
            <a:extLst>
              <a:ext uri="{FF2B5EF4-FFF2-40B4-BE49-F238E27FC236}">
                <a16:creationId xmlns:a16="http://schemas.microsoft.com/office/drawing/2014/main" id="{D1970EC9-14EE-45A3-8B0F-569C82C04BF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9">
            <a:extLst>
              <a:ext uri="{FF2B5EF4-FFF2-40B4-BE49-F238E27FC236}">
                <a16:creationId xmlns:a16="http://schemas.microsoft.com/office/drawing/2014/main" id="{4C7BAFF1-80BA-4F2A-B347-803A53771BB5}"/>
              </a:ext>
            </a:extLst>
          </p:cNvPr>
          <p:cNvSpPr>
            <a:spLocks noChangeArrowheads="1"/>
          </p:cNvSpPr>
          <p:nvPr/>
        </p:nvSpPr>
        <p:spPr bwMode="auto">
          <a:xfrm>
            <a:off x="0" y="24907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6" name="图片 15">
            <a:extLst>
              <a:ext uri="{FF2B5EF4-FFF2-40B4-BE49-F238E27FC236}">
                <a16:creationId xmlns:a16="http://schemas.microsoft.com/office/drawing/2014/main" id="{144815E6-D8E0-4AFD-A182-A6684F68482F}"/>
              </a:ext>
            </a:extLst>
          </p:cNvPr>
          <p:cNvPicPr>
            <a:picLocks noChangeAspect="1"/>
          </p:cNvPicPr>
          <p:nvPr/>
        </p:nvPicPr>
        <p:blipFill>
          <a:blip r:embed="rId2"/>
          <a:stretch>
            <a:fillRect/>
          </a:stretch>
        </p:blipFill>
        <p:spPr>
          <a:xfrm>
            <a:off x="8208059" y="3173007"/>
            <a:ext cx="3600000" cy="1456233"/>
          </a:xfrm>
          <a:prstGeom prst="rect">
            <a:avLst/>
          </a:prstGeom>
        </p:spPr>
      </p:pic>
      <p:sp>
        <p:nvSpPr>
          <p:cNvPr id="18" name="文本框 17">
            <a:extLst>
              <a:ext uri="{FF2B5EF4-FFF2-40B4-BE49-F238E27FC236}">
                <a16:creationId xmlns:a16="http://schemas.microsoft.com/office/drawing/2014/main" id="{8449862B-A6A5-49FC-97D4-1B42A5AEF81B}"/>
              </a:ext>
            </a:extLst>
          </p:cNvPr>
          <p:cNvSpPr txBox="1"/>
          <p:nvPr/>
        </p:nvSpPr>
        <p:spPr>
          <a:xfrm>
            <a:off x="8208059" y="4700595"/>
            <a:ext cx="3600000" cy="1200329"/>
          </a:xfrm>
          <a:prstGeom prst="rect">
            <a:avLst/>
          </a:prstGeom>
          <a:noFill/>
        </p:spPr>
        <p:txBody>
          <a:bodyPr wrap="square" rtlCol="0">
            <a:spAutoFit/>
          </a:bodyPr>
          <a:lstStyle/>
          <a:p>
            <a:r>
              <a:rPr lang="en-US" dirty="0"/>
              <a:t>Samples developed recently, </a:t>
            </a:r>
            <a:r>
              <a:rPr lang="pl-PL" dirty="0"/>
              <a:t>Gr 50%，Mo 25%，Ti 25%</a:t>
            </a:r>
            <a:r>
              <a:rPr lang="en-US" dirty="0"/>
              <a:t>.</a:t>
            </a:r>
          </a:p>
          <a:p>
            <a:r>
              <a:rPr lang="en-US" dirty="0"/>
              <a:t>By vacuum hot pressing sintering method. Needs to be tested.</a:t>
            </a:r>
          </a:p>
        </p:txBody>
      </p:sp>
      <p:pic>
        <p:nvPicPr>
          <p:cNvPr id="19" name="图片 18">
            <a:extLst>
              <a:ext uri="{FF2B5EF4-FFF2-40B4-BE49-F238E27FC236}">
                <a16:creationId xmlns:a16="http://schemas.microsoft.com/office/drawing/2014/main" id="{2145A793-543C-4AAC-B3B0-9CD76E754198}"/>
              </a:ext>
            </a:extLst>
          </p:cNvPr>
          <p:cNvPicPr>
            <a:picLocks noChangeAspect="1"/>
          </p:cNvPicPr>
          <p:nvPr/>
        </p:nvPicPr>
        <p:blipFill>
          <a:blip r:embed="rId3"/>
          <a:stretch>
            <a:fillRect/>
          </a:stretch>
        </p:blipFill>
        <p:spPr>
          <a:xfrm>
            <a:off x="3764587" y="2708920"/>
            <a:ext cx="4320000" cy="4149079"/>
          </a:xfrm>
          <a:prstGeom prst="rect">
            <a:avLst/>
          </a:prstGeom>
        </p:spPr>
      </p:pic>
    </p:spTree>
    <p:extLst>
      <p:ext uri="{BB962C8B-B14F-4D97-AF65-F5344CB8AC3E}">
        <p14:creationId xmlns:p14="http://schemas.microsoft.com/office/powerpoint/2010/main" val="3462607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D1340BF3-1B4D-49CE-A81E-9D50022A19DC}"/>
              </a:ext>
            </a:extLst>
          </p:cNvPr>
          <p:cNvSpPr>
            <a:spLocks noGrp="1"/>
          </p:cNvSpPr>
          <p:nvPr>
            <p:ph idx="1"/>
          </p:nvPr>
        </p:nvSpPr>
        <p:spPr/>
        <p:txBody>
          <a:bodyPr/>
          <a:lstStyle/>
          <a:p>
            <a:r>
              <a:rPr lang="en-US" dirty="0"/>
              <a:t>Collimator plan</a:t>
            </a:r>
          </a:p>
          <a:p>
            <a:pPr lvl="1"/>
            <a:r>
              <a:rPr lang="en-US" dirty="0"/>
              <a:t>The structure design and detailed FEA of the collimator for background decreasing and MPS, cooperate with accelerator physics, beam-material interaction and impedance colleagues.</a:t>
            </a:r>
          </a:p>
          <a:p>
            <a:pPr lvl="1"/>
            <a:r>
              <a:rPr lang="en-US" dirty="0"/>
              <a:t>Begin the necessary technique study if possible (</a:t>
            </a:r>
            <a:r>
              <a:rPr lang="en-US" dirty="0" err="1"/>
              <a:t>eg.</a:t>
            </a:r>
            <a:r>
              <a:rPr lang="en-US" dirty="0"/>
              <a:t> Tip material and connecting technique with jaw body. )</a:t>
            </a:r>
          </a:p>
          <a:p>
            <a:r>
              <a:rPr lang="en-US" dirty="0"/>
              <a:t>Aim:</a:t>
            </a:r>
          </a:p>
          <a:p>
            <a:pPr lvl="1"/>
            <a:r>
              <a:rPr lang="en-US" dirty="0"/>
              <a:t>Collimators can work theoretically.</a:t>
            </a:r>
          </a:p>
          <a:p>
            <a:pPr lvl="1"/>
            <a:r>
              <a:rPr lang="en-US" dirty="0"/>
              <a:t>Thermal conductivity of new material ≥600 W/(</a:t>
            </a:r>
            <a:r>
              <a:rPr lang="en-US" dirty="0" err="1"/>
              <a:t>m.K</a:t>
            </a:r>
            <a:r>
              <a:rPr lang="zh-CN" altLang="en-US" dirty="0"/>
              <a:t>）</a:t>
            </a:r>
            <a:endParaRPr lang="en-US" altLang="zh-CN" dirty="0"/>
          </a:p>
          <a:p>
            <a:pPr lvl="1"/>
            <a:r>
              <a:rPr lang="en-US" dirty="0"/>
              <a:t>Connection strength higher than 90% strength of base material.</a:t>
            </a:r>
          </a:p>
        </p:txBody>
      </p:sp>
      <p:sp>
        <p:nvSpPr>
          <p:cNvPr id="3" name="标题 2">
            <a:extLst>
              <a:ext uri="{FF2B5EF4-FFF2-40B4-BE49-F238E27FC236}">
                <a16:creationId xmlns:a16="http://schemas.microsoft.com/office/drawing/2014/main" id="{6BC01833-62FD-47C7-A53B-9E4A3C60C57D}"/>
              </a:ext>
            </a:extLst>
          </p:cNvPr>
          <p:cNvSpPr>
            <a:spLocks noGrp="1"/>
          </p:cNvSpPr>
          <p:nvPr>
            <p:ph type="title"/>
          </p:nvPr>
        </p:nvSpPr>
        <p:spPr/>
        <p:txBody>
          <a:bodyPr/>
          <a:lstStyle/>
          <a:p>
            <a:r>
              <a:rPr lang="en-US" altLang="zh-CN" dirty="0">
                <a:latin typeface="Arial" panose="020B0604020202020204" pitchFamily="34" charset="0"/>
                <a:cs typeface="Arial" panose="020B0604020202020204" pitchFamily="34" charset="0"/>
              </a:rPr>
              <a:t>CEPC mechanics system plan in EDR </a:t>
            </a:r>
            <a:endParaRPr lang="en-US" dirty="0"/>
          </a:p>
        </p:txBody>
      </p:sp>
      <p:sp>
        <p:nvSpPr>
          <p:cNvPr id="4" name="灯片编号占位符 3">
            <a:extLst>
              <a:ext uri="{FF2B5EF4-FFF2-40B4-BE49-F238E27FC236}">
                <a16:creationId xmlns:a16="http://schemas.microsoft.com/office/drawing/2014/main" id="{FBAF4A28-3AA6-4AB7-A9B2-5ED728E6A010}"/>
              </a:ext>
            </a:extLst>
          </p:cNvPr>
          <p:cNvSpPr>
            <a:spLocks noGrp="1"/>
          </p:cNvSpPr>
          <p:nvPr>
            <p:ph type="sldNum" sz="quarter" idx="12"/>
          </p:nvPr>
        </p:nvSpPr>
        <p:spPr/>
        <p:txBody>
          <a:bodyPr/>
          <a:lstStyle/>
          <a:p>
            <a:fld id="{F15E9139-A00B-4B2A-98A6-095DC08F1345}" type="slidenum">
              <a:rPr lang="zh-CN" altLang="en-US" smtClean="0"/>
              <a:pPr/>
              <a:t>12</a:t>
            </a:fld>
            <a:endParaRPr lang="zh-CN" altLang="en-US"/>
          </a:p>
        </p:txBody>
      </p:sp>
    </p:spTree>
    <p:extLst>
      <p:ext uri="{BB962C8B-B14F-4D97-AF65-F5344CB8AC3E}">
        <p14:creationId xmlns:p14="http://schemas.microsoft.com/office/powerpoint/2010/main" val="2074279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pPr/>
              <a:t>13</a:t>
            </a:fld>
            <a:endParaRPr lang="zh-CN" altLang="en-US" dirty="0"/>
          </a:p>
        </p:txBody>
      </p:sp>
      <p:sp>
        <p:nvSpPr>
          <p:cNvPr id="4" name="Content Placeholder 3"/>
          <p:cNvSpPr>
            <a:spLocks noGrp="1"/>
          </p:cNvSpPr>
          <p:nvPr>
            <p:ph idx="1"/>
          </p:nvPr>
        </p:nvSpPr>
        <p:spPr>
          <a:xfrm>
            <a:off x="609600" y="1285861"/>
            <a:ext cx="10972800" cy="4840303"/>
          </a:xfrm>
        </p:spPr>
        <p:txBody>
          <a:bodyPr>
            <a:normAutofit lnSpcReduction="10000"/>
          </a:bodyPr>
          <a:lstStyle/>
          <a:p>
            <a:r>
              <a:rPr lang="en-US" altLang="zh-CN" dirty="0"/>
              <a:t>CEPC is a 100 km facility with huge numbers of devices. There are many techniques and construction method to be verified in the mockup. </a:t>
            </a:r>
          </a:p>
          <a:p>
            <a:pPr lvl="1"/>
            <a:r>
              <a:rPr lang="en-US" altLang="zh-CN" dirty="0"/>
              <a:t>The support stability and flexibility.</a:t>
            </a:r>
          </a:p>
          <a:p>
            <a:pPr lvl="1"/>
            <a:r>
              <a:rPr lang="en-US" altLang="zh-CN" dirty="0"/>
              <a:t>The alignment method and alignment efficiency improvement.</a:t>
            </a:r>
          </a:p>
          <a:p>
            <a:pPr lvl="1"/>
            <a:r>
              <a:rPr lang="en-US" altLang="zh-CN" dirty="0"/>
              <a:t>The installation method and operation space verification like HEPS before tunnel installation.</a:t>
            </a:r>
          </a:p>
          <a:p>
            <a:r>
              <a:rPr lang="en-US" altLang="zh-CN" dirty="0"/>
              <a:t>The tunnel mockup is a good way for CEPC exhibition, with some typical devices like magnet and support, vacuum devices and cryomodules.</a:t>
            </a:r>
          </a:p>
          <a:p>
            <a:endParaRPr lang="zh-CN" altLang="en-US" dirty="0"/>
          </a:p>
        </p:txBody>
      </p:sp>
      <p:sp>
        <p:nvSpPr>
          <p:cNvPr id="16" name="标题 2">
            <a:extLst>
              <a:ext uri="{FF2B5EF4-FFF2-40B4-BE49-F238E27FC236}">
                <a16:creationId xmlns:a16="http://schemas.microsoft.com/office/drawing/2014/main" id="{2AF13014-BBA2-41B6-9853-D7EBA92C5ACE}"/>
              </a:ext>
            </a:extLst>
          </p:cNvPr>
          <p:cNvSpPr>
            <a:spLocks noGrp="1"/>
          </p:cNvSpPr>
          <p:nvPr>
            <p:ph type="title"/>
          </p:nvPr>
        </p:nvSpPr>
        <p:spPr>
          <a:xfrm>
            <a:off x="666712" y="142852"/>
            <a:ext cx="10763325" cy="725470"/>
          </a:xfrm>
        </p:spPr>
        <p:txBody>
          <a:bodyPr vert="horz" lIns="91440" tIns="45720" rIns="91440" bIns="45720" rtlCol="0" anchor="ctr">
            <a:normAutofit/>
          </a:bodyPr>
          <a:lstStyle/>
          <a:p>
            <a:r>
              <a:rPr lang="en-US" altLang="zh-CN" dirty="0"/>
              <a:t>Mockup tunnel</a:t>
            </a:r>
            <a:endParaRPr lang="en-US" dirty="0"/>
          </a:p>
        </p:txBody>
      </p:sp>
    </p:spTree>
    <p:extLst>
      <p:ext uri="{BB962C8B-B14F-4D97-AF65-F5344CB8AC3E}">
        <p14:creationId xmlns:p14="http://schemas.microsoft.com/office/powerpoint/2010/main" val="2311489061"/>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5DF505F9-8DE8-44E3-BF4B-541E497A3FDF}"/>
              </a:ext>
            </a:extLst>
          </p:cNvPr>
          <p:cNvPicPr>
            <a:picLocks noChangeAspect="1"/>
          </p:cNvPicPr>
          <p:nvPr/>
        </p:nvPicPr>
        <p:blipFill>
          <a:blip r:embed="rId2"/>
          <a:stretch>
            <a:fillRect/>
          </a:stretch>
        </p:blipFill>
        <p:spPr>
          <a:xfrm>
            <a:off x="1631504" y="1938338"/>
            <a:ext cx="9382125" cy="4600575"/>
          </a:xfrm>
          <a:prstGeom prst="rect">
            <a:avLst/>
          </a:prstGeom>
        </p:spPr>
      </p:pic>
      <p:sp>
        <p:nvSpPr>
          <p:cNvPr id="2" name="内容占位符 1">
            <a:extLst>
              <a:ext uri="{FF2B5EF4-FFF2-40B4-BE49-F238E27FC236}">
                <a16:creationId xmlns:a16="http://schemas.microsoft.com/office/drawing/2014/main" id="{5789087F-8EAD-4B0A-865B-37E3ABB69937}"/>
              </a:ext>
            </a:extLst>
          </p:cNvPr>
          <p:cNvSpPr>
            <a:spLocks noGrp="1"/>
          </p:cNvSpPr>
          <p:nvPr>
            <p:ph idx="1"/>
          </p:nvPr>
        </p:nvSpPr>
        <p:spPr/>
        <p:txBody>
          <a:bodyPr/>
          <a:lstStyle/>
          <a:p>
            <a:r>
              <a:rPr lang="en-US" dirty="0"/>
              <a:t>A 60 m long tunnel mockup, including parts of arc section and part of RF section.</a:t>
            </a:r>
          </a:p>
        </p:txBody>
      </p:sp>
      <p:sp>
        <p:nvSpPr>
          <p:cNvPr id="3" name="标题 2">
            <a:extLst>
              <a:ext uri="{FF2B5EF4-FFF2-40B4-BE49-F238E27FC236}">
                <a16:creationId xmlns:a16="http://schemas.microsoft.com/office/drawing/2014/main" id="{08DA6C37-EFEF-4FC6-B1CB-0B060DA44B29}"/>
              </a:ext>
            </a:extLst>
          </p:cNvPr>
          <p:cNvSpPr>
            <a:spLocks noGrp="1"/>
          </p:cNvSpPr>
          <p:nvPr>
            <p:ph type="title"/>
          </p:nvPr>
        </p:nvSpPr>
        <p:spPr/>
        <p:txBody>
          <a:bodyPr/>
          <a:lstStyle/>
          <a:p>
            <a:r>
              <a:rPr lang="en-US" dirty="0"/>
              <a:t>Tunnel mockup</a:t>
            </a:r>
          </a:p>
        </p:txBody>
      </p:sp>
      <p:sp>
        <p:nvSpPr>
          <p:cNvPr id="4" name="灯片编号占位符 3">
            <a:extLst>
              <a:ext uri="{FF2B5EF4-FFF2-40B4-BE49-F238E27FC236}">
                <a16:creationId xmlns:a16="http://schemas.microsoft.com/office/drawing/2014/main" id="{BA7BD515-2F0C-4F3B-964C-287FC18B808E}"/>
              </a:ext>
            </a:extLst>
          </p:cNvPr>
          <p:cNvSpPr>
            <a:spLocks noGrp="1"/>
          </p:cNvSpPr>
          <p:nvPr>
            <p:ph type="sldNum" sz="quarter" idx="12"/>
          </p:nvPr>
        </p:nvSpPr>
        <p:spPr/>
        <p:txBody>
          <a:bodyPr/>
          <a:lstStyle/>
          <a:p>
            <a:fld id="{F15E9139-A00B-4B2A-98A6-095DC08F1345}" type="slidenum">
              <a:rPr lang="zh-CN" altLang="en-US" smtClean="0"/>
              <a:pPr/>
              <a:t>14</a:t>
            </a:fld>
            <a:endParaRPr lang="zh-CN" altLang="en-US"/>
          </a:p>
        </p:txBody>
      </p:sp>
    </p:spTree>
    <p:extLst>
      <p:ext uri="{BB962C8B-B14F-4D97-AF65-F5344CB8AC3E}">
        <p14:creationId xmlns:p14="http://schemas.microsoft.com/office/powerpoint/2010/main" val="2141350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F42DFC80-A668-4535-AFBB-E7260EF76FCC}"/>
              </a:ext>
            </a:extLst>
          </p:cNvPr>
          <p:cNvPicPr>
            <a:picLocks noChangeAspect="1"/>
          </p:cNvPicPr>
          <p:nvPr/>
        </p:nvPicPr>
        <p:blipFill>
          <a:blip r:embed="rId2"/>
          <a:stretch>
            <a:fillRect/>
          </a:stretch>
        </p:blipFill>
        <p:spPr>
          <a:xfrm>
            <a:off x="2351584" y="1647412"/>
            <a:ext cx="7058025" cy="5210175"/>
          </a:xfrm>
          <a:prstGeom prst="rect">
            <a:avLst/>
          </a:prstGeom>
        </p:spPr>
      </p:pic>
      <p:sp>
        <p:nvSpPr>
          <p:cNvPr id="2" name="内容占位符 1">
            <a:extLst>
              <a:ext uri="{FF2B5EF4-FFF2-40B4-BE49-F238E27FC236}">
                <a16:creationId xmlns:a16="http://schemas.microsoft.com/office/drawing/2014/main" id="{8167868E-191A-4D0C-A141-E9E17B92E806}"/>
              </a:ext>
            </a:extLst>
          </p:cNvPr>
          <p:cNvSpPr>
            <a:spLocks noGrp="1"/>
          </p:cNvSpPr>
          <p:nvPr>
            <p:ph idx="1"/>
          </p:nvPr>
        </p:nvSpPr>
        <p:spPr/>
        <p:txBody>
          <a:bodyPr/>
          <a:lstStyle/>
          <a:p>
            <a:r>
              <a:rPr lang="en-US" altLang="zh-CN" dirty="0"/>
              <a:t>Mockup structure</a:t>
            </a:r>
            <a:endParaRPr lang="en-US" dirty="0"/>
          </a:p>
        </p:txBody>
      </p:sp>
      <p:sp>
        <p:nvSpPr>
          <p:cNvPr id="3" name="标题 2">
            <a:extLst>
              <a:ext uri="{FF2B5EF4-FFF2-40B4-BE49-F238E27FC236}">
                <a16:creationId xmlns:a16="http://schemas.microsoft.com/office/drawing/2014/main" id="{2829527A-8292-4DA9-B4EE-C6DFAAA74F49}"/>
              </a:ext>
            </a:extLst>
          </p:cNvPr>
          <p:cNvSpPr>
            <a:spLocks noGrp="1"/>
          </p:cNvSpPr>
          <p:nvPr>
            <p:ph type="title"/>
          </p:nvPr>
        </p:nvSpPr>
        <p:spPr/>
        <p:txBody>
          <a:bodyPr/>
          <a:lstStyle/>
          <a:p>
            <a:r>
              <a:rPr lang="en-US" dirty="0"/>
              <a:t>Tunnel mockup</a:t>
            </a:r>
          </a:p>
        </p:txBody>
      </p:sp>
      <p:sp>
        <p:nvSpPr>
          <p:cNvPr id="4" name="灯片编号占位符 3">
            <a:extLst>
              <a:ext uri="{FF2B5EF4-FFF2-40B4-BE49-F238E27FC236}">
                <a16:creationId xmlns:a16="http://schemas.microsoft.com/office/drawing/2014/main" id="{47161F07-9547-42C8-A85A-6F9424EB3D3A}"/>
              </a:ext>
            </a:extLst>
          </p:cNvPr>
          <p:cNvSpPr>
            <a:spLocks noGrp="1"/>
          </p:cNvSpPr>
          <p:nvPr>
            <p:ph type="sldNum" sz="quarter" idx="12"/>
          </p:nvPr>
        </p:nvSpPr>
        <p:spPr/>
        <p:txBody>
          <a:bodyPr/>
          <a:lstStyle/>
          <a:p>
            <a:fld id="{F15E9139-A00B-4B2A-98A6-095DC08F1345}" type="slidenum">
              <a:rPr lang="zh-CN" altLang="en-US" smtClean="0"/>
              <a:pPr/>
              <a:t>15</a:t>
            </a:fld>
            <a:endParaRPr lang="zh-CN" altLang="en-US"/>
          </a:p>
        </p:txBody>
      </p:sp>
    </p:spTree>
    <p:extLst>
      <p:ext uri="{BB962C8B-B14F-4D97-AF65-F5344CB8AC3E}">
        <p14:creationId xmlns:p14="http://schemas.microsoft.com/office/powerpoint/2010/main" val="3781173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94776694-40BA-4EA2-B013-A17509870E9C}"/>
              </a:ext>
            </a:extLst>
          </p:cNvPr>
          <p:cNvSpPr>
            <a:spLocks noGrp="1"/>
          </p:cNvSpPr>
          <p:nvPr>
            <p:ph idx="1"/>
          </p:nvPr>
        </p:nvSpPr>
        <p:spPr/>
        <p:txBody>
          <a:bodyPr/>
          <a:lstStyle/>
          <a:p>
            <a:r>
              <a:rPr lang="en-US" dirty="0"/>
              <a:t>Mockup structure</a:t>
            </a:r>
          </a:p>
          <a:p>
            <a:pPr lvl="1"/>
            <a:r>
              <a:rPr lang="en-US" dirty="0"/>
              <a:t>RF section: 28 m.</a:t>
            </a:r>
          </a:p>
          <a:p>
            <a:pPr lvl="1"/>
            <a:r>
              <a:rPr lang="en-US" dirty="0"/>
              <a:t>1 Collider cryomodule, 1 Booster cryomodule, wave guides, 2 single-aperture quadrupoles and supports. </a:t>
            </a:r>
          </a:p>
          <a:p>
            <a:pPr lvl="1"/>
            <a:r>
              <a:rPr lang="en-US" dirty="0"/>
              <a:t>1:1 fake models made of plastic or steel sheets.</a:t>
            </a:r>
          </a:p>
        </p:txBody>
      </p:sp>
      <p:sp>
        <p:nvSpPr>
          <p:cNvPr id="3" name="标题 2">
            <a:extLst>
              <a:ext uri="{FF2B5EF4-FFF2-40B4-BE49-F238E27FC236}">
                <a16:creationId xmlns:a16="http://schemas.microsoft.com/office/drawing/2014/main" id="{F7AE84F8-D0B7-4437-932F-DBE80BA45F63}"/>
              </a:ext>
            </a:extLst>
          </p:cNvPr>
          <p:cNvSpPr>
            <a:spLocks noGrp="1"/>
          </p:cNvSpPr>
          <p:nvPr>
            <p:ph type="title"/>
          </p:nvPr>
        </p:nvSpPr>
        <p:spPr/>
        <p:txBody>
          <a:bodyPr/>
          <a:lstStyle/>
          <a:p>
            <a:r>
              <a:rPr lang="en-US" dirty="0"/>
              <a:t>Tunnel mockup</a:t>
            </a:r>
          </a:p>
        </p:txBody>
      </p:sp>
      <p:sp>
        <p:nvSpPr>
          <p:cNvPr id="4" name="灯片编号占位符 3">
            <a:extLst>
              <a:ext uri="{FF2B5EF4-FFF2-40B4-BE49-F238E27FC236}">
                <a16:creationId xmlns:a16="http://schemas.microsoft.com/office/drawing/2014/main" id="{7D3BA330-35CE-4DD2-99F6-D180D426C1D4}"/>
              </a:ext>
            </a:extLst>
          </p:cNvPr>
          <p:cNvSpPr>
            <a:spLocks noGrp="1"/>
          </p:cNvSpPr>
          <p:nvPr>
            <p:ph type="sldNum" sz="quarter" idx="12"/>
          </p:nvPr>
        </p:nvSpPr>
        <p:spPr/>
        <p:txBody>
          <a:bodyPr/>
          <a:lstStyle/>
          <a:p>
            <a:fld id="{F15E9139-A00B-4B2A-98A6-095DC08F1345}" type="slidenum">
              <a:rPr lang="zh-CN" altLang="en-US" smtClean="0"/>
              <a:pPr/>
              <a:t>16</a:t>
            </a:fld>
            <a:endParaRPr lang="zh-CN" altLang="en-US"/>
          </a:p>
        </p:txBody>
      </p:sp>
      <p:pic>
        <p:nvPicPr>
          <p:cNvPr id="6" name="图片 5">
            <a:extLst>
              <a:ext uri="{FF2B5EF4-FFF2-40B4-BE49-F238E27FC236}">
                <a16:creationId xmlns:a16="http://schemas.microsoft.com/office/drawing/2014/main" id="{06F2E024-C2E7-4F85-B305-482A77075BDD}"/>
              </a:ext>
            </a:extLst>
          </p:cNvPr>
          <p:cNvPicPr>
            <a:picLocks noChangeAspect="1"/>
          </p:cNvPicPr>
          <p:nvPr/>
        </p:nvPicPr>
        <p:blipFill>
          <a:blip r:embed="rId2"/>
          <a:stretch>
            <a:fillRect/>
          </a:stretch>
        </p:blipFill>
        <p:spPr>
          <a:xfrm>
            <a:off x="754401" y="4067312"/>
            <a:ext cx="5400000" cy="2471601"/>
          </a:xfrm>
          <a:prstGeom prst="rect">
            <a:avLst/>
          </a:prstGeom>
        </p:spPr>
      </p:pic>
      <p:pic>
        <p:nvPicPr>
          <p:cNvPr id="7" name="图片 6">
            <a:extLst>
              <a:ext uri="{FF2B5EF4-FFF2-40B4-BE49-F238E27FC236}">
                <a16:creationId xmlns:a16="http://schemas.microsoft.com/office/drawing/2014/main" id="{4DFF5BD2-107A-4BD2-82E4-F9B0B2FB7F1C}"/>
              </a:ext>
            </a:extLst>
          </p:cNvPr>
          <p:cNvPicPr>
            <a:picLocks noChangeAspect="1"/>
          </p:cNvPicPr>
          <p:nvPr/>
        </p:nvPicPr>
        <p:blipFill>
          <a:blip r:embed="rId3"/>
          <a:stretch>
            <a:fillRect/>
          </a:stretch>
        </p:blipFill>
        <p:spPr>
          <a:xfrm>
            <a:off x="6456040" y="3728919"/>
            <a:ext cx="5400000" cy="3102807"/>
          </a:xfrm>
          <a:prstGeom prst="rect">
            <a:avLst/>
          </a:prstGeom>
        </p:spPr>
      </p:pic>
    </p:spTree>
    <p:extLst>
      <p:ext uri="{BB962C8B-B14F-4D97-AF65-F5344CB8AC3E}">
        <p14:creationId xmlns:p14="http://schemas.microsoft.com/office/powerpoint/2010/main" val="3379075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497C623A-7FE8-41A6-BB12-D0CE961406AE}"/>
              </a:ext>
            </a:extLst>
          </p:cNvPr>
          <p:cNvSpPr>
            <a:spLocks noGrp="1"/>
          </p:cNvSpPr>
          <p:nvPr>
            <p:ph idx="1"/>
          </p:nvPr>
        </p:nvSpPr>
        <p:spPr/>
        <p:txBody>
          <a:bodyPr/>
          <a:lstStyle/>
          <a:p>
            <a:r>
              <a:rPr lang="en-US" dirty="0"/>
              <a:t>Mockup structure</a:t>
            </a:r>
          </a:p>
          <a:p>
            <a:pPr lvl="1"/>
            <a:r>
              <a:rPr lang="en-US" sz="2000" dirty="0"/>
              <a:t>Arc section: 32 m.</a:t>
            </a:r>
          </a:p>
          <a:p>
            <a:pPr lvl="1"/>
            <a:r>
              <a:rPr lang="en-US" sz="2000" dirty="0"/>
              <a:t>Collider: 1 quadrupole, 3 </a:t>
            </a:r>
            <a:r>
              <a:rPr lang="en-US" sz="2000" dirty="0" err="1"/>
              <a:t>sextupole</a:t>
            </a:r>
            <a:r>
              <a:rPr lang="en-US" sz="2000" dirty="0"/>
              <a:t>, 1 dipole (4 cores), 2 correctors and 2 BPMs, supports, vacuum devices.</a:t>
            </a:r>
          </a:p>
          <a:p>
            <a:pPr lvl="1"/>
            <a:r>
              <a:rPr lang="en-US" sz="2000" dirty="0"/>
              <a:t>Booster: 1 quadrupole, 1 </a:t>
            </a:r>
            <a:r>
              <a:rPr lang="en-US" sz="2000" dirty="0" err="1"/>
              <a:t>sextupole</a:t>
            </a:r>
            <a:r>
              <a:rPr lang="en-US" sz="2000" dirty="0"/>
              <a:t>, 5 dipoles, supports, vacuum devices.</a:t>
            </a:r>
          </a:p>
        </p:txBody>
      </p:sp>
      <p:sp>
        <p:nvSpPr>
          <p:cNvPr id="3" name="标题 2">
            <a:extLst>
              <a:ext uri="{FF2B5EF4-FFF2-40B4-BE49-F238E27FC236}">
                <a16:creationId xmlns:a16="http://schemas.microsoft.com/office/drawing/2014/main" id="{E2E3E7E4-5CC7-4FE5-AE6C-E13AB180831C}"/>
              </a:ext>
            </a:extLst>
          </p:cNvPr>
          <p:cNvSpPr>
            <a:spLocks noGrp="1"/>
          </p:cNvSpPr>
          <p:nvPr>
            <p:ph type="title"/>
          </p:nvPr>
        </p:nvSpPr>
        <p:spPr/>
        <p:txBody>
          <a:bodyPr/>
          <a:lstStyle/>
          <a:p>
            <a:r>
              <a:rPr lang="en-US" altLang="zh-CN" dirty="0"/>
              <a:t>Tunnel mockup</a:t>
            </a:r>
            <a:endParaRPr lang="en-US" dirty="0"/>
          </a:p>
        </p:txBody>
      </p:sp>
      <p:sp>
        <p:nvSpPr>
          <p:cNvPr id="4" name="灯片编号占位符 3">
            <a:extLst>
              <a:ext uri="{FF2B5EF4-FFF2-40B4-BE49-F238E27FC236}">
                <a16:creationId xmlns:a16="http://schemas.microsoft.com/office/drawing/2014/main" id="{61D6E172-A3D9-4386-84F1-0ADEF81197D3}"/>
              </a:ext>
            </a:extLst>
          </p:cNvPr>
          <p:cNvSpPr>
            <a:spLocks noGrp="1"/>
          </p:cNvSpPr>
          <p:nvPr>
            <p:ph type="sldNum" sz="quarter" idx="12"/>
          </p:nvPr>
        </p:nvSpPr>
        <p:spPr/>
        <p:txBody>
          <a:bodyPr/>
          <a:lstStyle/>
          <a:p>
            <a:fld id="{F15E9139-A00B-4B2A-98A6-095DC08F1345}" type="slidenum">
              <a:rPr lang="zh-CN" altLang="en-US" smtClean="0"/>
              <a:pPr/>
              <a:t>17</a:t>
            </a:fld>
            <a:endParaRPr lang="zh-CN" altLang="en-US"/>
          </a:p>
        </p:txBody>
      </p:sp>
      <p:pic>
        <p:nvPicPr>
          <p:cNvPr id="9" name="图片 8">
            <a:extLst>
              <a:ext uri="{FF2B5EF4-FFF2-40B4-BE49-F238E27FC236}">
                <a16:creationId xmlns:a16="http://schemas.microsoft.com/office/drawing/2014/main" id="{4141858D-2C48-4AFA-BE01-BF4929A1AB9B}"/>
              </a:ext>
            </a:extLst>
          </p:cNvPr>
          <p:cNvPicPr>
            <a:picLocks noChangeAspect="1"/>
          </p:cNvPicPr>
          <p:nvPr/>
        </p:nvPicPr>
        <p:blipFill>
          <a:blip r:embed="rId2"/>
          <a:stretch>
            <a:fillRect/>
          </a:stretch>
        </p:blipFill>
        <p:spPr>
          <a:xfrm>
            <a:off x="407969" y="3573016"/>
            <a:ext cx="5400000" cy="2235224"/>
          </a:xfrm>
          <a:prstGeom prst="rect">
            <a:avLst/>
          </a:prstGeom>
        </p:spPr>
      </p:pic>
      <p:pic>
        <p:nvPicPr>
          <p:cNvPr id="10" name="图片 9">
            <a:extLst>
              <a:ext uri="{FF2B5EF4-FFF2-40B4-BE49-F238E27FC236}">
                <a16:creationId xmlns:a16="http://schemas.microsoft.com/office/drawing/2014/main" id="{D93D07D8-DF00-4715-8305-F8545AA9102B}"/>
              </a:ext>
            </a:extLst>
          </p:cNvPr>
          <p:cNvPicPr>
            <a:picLocks noChangeAspect="1"/>
          </p:cNvPicPr>
          <p:nvPr/>
        </p:nvPicPr>
        <p:blipFill>
          <a:blip r:embed="rId3"/>
          <a:stretch>
            <a:fillRect/>
          </a:stretch>
        </p:blipFill>
        <p:spPr>
          <a:xfrm>
            <a:off x="6096000" y="3573016"/>
            <a:ext cx="5400000" cy="2494362"/>
          </a:xfrm>
          <a:prstGeom prst="rect">
            <a:avLst/>
          </a:prstGeom>
        </p:spPr>
      </p:pic>
    </p:spTree>
    <p:extLst>
      <p:ext uri="{BB962C8B-B14F-4D97-AF65-F5344CB8AC3E}">
        <p14:creationId xmlns:p14="http://schemas.microsoft.com/office/powerpoint/2010/main" val="507743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497C623A-7FE8-41A6-BB12-D0CE961406AE}"/>
              </a:ext>
            </a:extLst>
          </p:cNvPr>
          <p:cNvSpPr>
            <a:spLocks noGrp="1"/>
          </p:cNvSpPr>
          <p:nvPr>
            <p:ph idx="1"/>
          </p:nvPr>
        </p:nvSpPr>
        <p:spPr/>
        <p:txBody>
          <a:bodyPr/>
          <a:lstStyle/>
          <a:p>
            <a:r>
              <a:rPr lang="en-US" dirty="0"/>
              <a:t>Mockup structure</a:t>
            </a:r>
          </a:p>
          <a:p>
            <a:pPr lvl="1"/>
            <a:r>
              <a:rPr lang="en-US" sz="2000" dirty="0"/>
              <a:t>Arc section: 32 m.</a:t>
            </a:r>
          </a:p>
          <a:p>
            <a:pPr lvl="1"/>
            <a:r>
              <a:rPr lang="en-US" sz="2000" dirty="0"/>
              <a:t>Collider: 1 quadrupole, 3 </a:t>
            </a:r>
            <a:r>
              <a:rPr lang="en-US" sz="2000" dirty="0" err="1"/>
              <a:t>sextupole</a:t>
            </a:r>
            <a:r>
              <a:rPr lang="en-US" sz="2000" dirty="0"/>
              <a:t>, 1 dipole (4 cores), 2 correctors and 2 BPMs, supports, vacuum devices.</a:t>
            </a:r>
          </a:p>
          <a:p>
            <a:pPr lvl="1"/>
            <a:r>
              <a:rPr lang="en-US" sz="2000" dirty="0"/>
              <a:t>Booster: 1 quadrupole, 1 </a:t>
            </a:r>
            <a:r>
              <a:rPr lang="en-US" sz="2000" dirty="0" err="1"/>
              <a:t>sextupole</a:t>
            </a:r>
            <a:r>
              <a:rPr lang="en-US" sz="2000" dirty="0"/>
              <a:t>, 5 dipoles, supports, vacuum devices.</a:t>
            </a:r>
          </a:p>
        </p:txBody>
      </p:sp>
      <p:sp>
        <p:nvSpPr>
          <p:cNvPr id="3" name="标题 2">
            <a:extLst>
              <a:ext uri="{FF2B5EF4-FFF2-40B4-BE49-F238E27FC236}">
                <a16:creationId xmlns:a16="http://schemas.microsoft.com/office/drawing/2014/main" id="{E2E3E7E4-5CC7-4FE5-AE6C-E13AB180831C}"/>
              </a:ext>
            </a:extLst>
          </p:cNvPr>
          <p:cNvSpPr>
            <a:spLocks noGrp="1"/>
          </p:cNvSpPr>
          <p:nvPr>
            <p:ph type="title"/>
          </p:nvPr>
        </p:nvSpPr>
        <p:spPr/>
        <p:txBody>
          <a:bodyPr/>
          <a:lstStyle/>
          <a:p>
            <a:r>
              <a:rPr lang="en-US" altLang="zh-CN" dirty="0"/>
              <a:t>Tunnel mockup</a:t>
            </a:r>
            <a:endParaRPr lang="en-US" dirty="0"/>
          </a:p>
        </p:txBody>
      </p:sp>
      <p:sp>
        <p:nvSpPr>
          <p:cNvPr id="4" name="灯片编号占位符 3">
            <a:extLst>
              <a:ext uri="{FF2B5EF4-FFF2-40B4-BE49-F238E27FC236}">
                <a16:creationId xmlns:a16="http://schemas.microsoft.com/office/drawing/2014/main" id="{61D6E172-A3D9-4386-84F1-0ADEF81197D3}"/>
              </a:ext>
            </a:extLst>
          </p:cNvPr>
          <p:cNvSpPr>
            <a:spLocks noGrp="1"/>
          </p:cNvSpPr>
          <p:nvPr>
            <p:ph type="sldNum" sz="quarter" idx="12"/>
          </p:nvPr>
        </p:nvSpPr>
        <p:spPr/>
        <p:txBody>
          <a:bodyPr/>
          <a:lstStyle/>
          <a:p>
            <a:fld id="{F15E9139-A00B-4B2A-98A6-095DC08F1345}" type="slidenum">
              <a:rPr lang="zh-CN" altLang="en-US" smtClean="0"/>
              <a:pPr/>
              <a:t>18</a:t>
            </a:fld>
            <a:endParaRPr lang="zh-CN" altLang="en-US"/>
          </a:p>
        </p:txBody>
      </p:sp>
      <p:pic>
        <p:nvPicPr>
          <p:cNvPr id="5" name="图片 4">
            <a:extLst>
              <a:ext uri="{FF2B5EF4-FFF2-40B4-BE49-F238E27FC236}">
                <a16:creationId xmlns:a16="http://schemas.microsoft.com/office/drawing/2014/main" id="{D6C7778B-F636-431A-A7F1-7BCD8A301FF1}"/>
              </a:ext>
            </a:extLst>
          </p:cNvPr>
          <p:cNvPicPr>
            <a:picLocks noChangeAspect="1"/>
          </p:cNvPicPr>
          <p:nvPr/>
        </p:nvPicPr>
        <p:blipFill>
          <a:blip r:embed="rId2"/>
          <a:stretch>
            <a:fillRect/>
          </a:stretch>
        </p:blipFill>
        <p:spPr>
          <a:xfrm>
            <a:off x="575583" y="3501008"/>
            <a:ext cx="10800000" cy="1071466"/>
          </a:xfrm>
          <a:prstGeom prst="rect">
            <a:avLst/>
          </a:prstGeom>
        </p:spPr>
      </p:pic>
      <p:pic>
        <p:nvPicPr>
          <p:cNvPr id="6" name="图片 5">
            <a:extLst>
              <a:ext uri="{FF2B5EF4-FFF2-40B4-BE49-F238E27FC236}">
                <a16:creationId xmlns:a16="http://schemas.microsoft.com/office/drawing/2014/main" id="{C2E69F97-4F50-4EEC-99A3-D5A4F33537AB}"/>
              </a:ext>
            </a:extLst>
          </p:cNvPr>
          <p:cNvPicPr>
            <a:picLocks noChangeAspect="1"/>
          </p:cNvPicPr>
          <p:nvPr/>
        </p:nvPicPr>
        <p:blipFill>
          <a:blip r:embed="rId3"/>
          <a:stretch>
            <a:fillRect/>
          </a:stretch>
        </p:blipFill>
        <p:spPr>
          <a:xfrm>
            <a:off x="596564" y="4572474"/>
            <a:ext cx="10800000" cy="1166897"/>
          </a:xfrm>
          <a:prstGeom prst="rect">
            <a:avLst/>
          </a:prstGeom>
        </p:spPr>
      </p:pic>
      <p:sp>
        <p:nvSpPr>
          <p:cNvPr id="7" name="文本框 6">
            <a:extLst>
              <a:ext uri="{FF2B5EF4-FFF2-40B4-BE49-F238E27FC236}">
                <a16:creationId xmlns:a16="http://schemas.microsoft.com/office/drawing/2014/main" id="{4960A7BB-52DD-4FE7-829E-2A420C4976C8}"/>
              </a:ext>
            </a:extLst>
          </p:cNvPr>
          <p:cNvSpPr txBox="1"/>
          <p:nvPr/>
        </p:nvSpPr>
        <p:spPr>
          <a:xfrm>
            <a:off x="3935760" y="3501008"/>
            <a:ext cx="3456384" cy="369332"/>
          </a:xfrm>
          <a:prstGeom prst="rect">
            <a:avLst/>
          </a:prstGeom>
          <a:noFill/>
        </p:spPr>
        <p:txBody>
          <a:bodyPr wrap="square" rtlCol="0">
            <a:spAutoFit/>
          </a:bodyPr>
          <a:lstStyle/>
          <a:p>
            <a:r>
              <a:rPr lang="en-US" dirty="0"/>
              <a:t>Collider arc section devices</a:t>
            </a:r>
          </a:p>
        </p:txBody>
      </p:sp>
      <p:sp>
        <p:nvSpPr>
          <p:cNvPr id="11" name="文本框 10">
            <a:extLst>
              <a:ext uri="{FF2B5EF4-FFF2-40B4-BE49-F238E27FC236}">
                <a16:creationId xmlns:a16="http://schemas.microsoft.com/office/drawing/2014/main" id="{DC3E6770-B53F-4908-B49F-B23006D392D4}"/>
              </a:ext>
            </a:extLst>
          </p:cNvPr>
          <p:cNvSpPr txBox="1"/>
          <p:nvPr/>
        </p:nvSpPr>
        <p:spPr>
          <a:xfrm>
            <a:off x="3923597" y="4627778"/>
            <a:ext cx="3456384" cy="369332"/>
          </a:xfrm>
          <a:prstGeom prst="rect">
            <a:avLst/>
          </a:prstGeom>
          <a:noFill/>
        </p:spPr>
        <p:txBody>
          <a:bodyPr wrap="square" rtlCol="0">
            <a:spAutoFit/>
          </a:bodyPr>
          <a:lstStyle/>
          <a:p>
            <a:r>
              <a:rPr lang="en-US" dirty="0"/>
              <a:t>Booster arc section devices</a:t>
            </a:r>
          </a:p>
        </p:txBody>
      </p:sp>
    </p:spTree>
    <p:extLst>
      <p:ext uri="{BB962C8B-B14F-4D97-AF65-F5344CB8AC3E}">
        <p14:creationId xmlns:p14="http://schemas.microsoft.com/office/powerpoint/2010/main" val="619968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A9674C5-9B82-42BC-81A9-A87297F35A4F}"/>
              </a:ext>
            </a:extLst>
          </p:cNvPr>
          <p:cNvSpPr>
            <a:spLocks noGrp="1"/>
          </p:cNvSpPr>
          <p:nvPr>
            <p:ph idx="1"/>
          </p:nvPr>
        </p:nvSpPr>
        <p:spPr>
          <a:xfrm>
            <a:off x="609600" y="1285861"/>
            <a:ext cx="10972800" cy="4840303"/>
          </a:xfrm>
        </p:spPr>
        <p:txBody>
          <a:bodyPr/>
          <a:lstStyle/>
          <a:p>
            <a:r>
              <a:rPr lang="en-US" dirty="0"/>
              <a:t>Mockup structure</a:t>
            </a:r>
          </a:p>
          <a:p>
            <a:pPr lvl="1"/>
            <a:r>
              <a:rPr lang="en-US" dirty="0"/>
              <a:t>Arc section 32 m.</a:t>
            </a:r>
          </a:p>
          <a:p>
            <a:pPr lvl="2"/>
            <a:r>
              <a:rPr lang="en-US" dirty="0"/>
              <a:t>All the magnets are fake steel model with </a:t>
            </a:r>
            <a:r>
              <a:rPr lang="en-US" dirty="0">
                <a:solidFill>
                  <a:srgbClr val="FF0000"/>
                </a:solidFill>
              </a:rPr>
              <a:t>real weight</a:t>
            </a:r>
            <a:r>
              <a:rPr lang="en-US" dirty="0"/>
              <a:t>, can be replaced by magnet prototype.</a:t>
            </a:r>
          </a:p>
          <a:p>
            <a:pPr lvl="2"/>
            <a:r>
              <a:rPr lang="en-US" dirty="0"/>
              <a:t>All the supports are prototypes, and installed as real project (</a:t>
            </a:r>
            <a:r>
              <a:rPr lang="en-US" dirty="0" err="1"/>
              <a:t>eg.</a:t>
            </a:r>
            <a:r>
              <a:rPr lang="en-US" dirty="0"/>
              <a:t> grouting).</a:t>
            </a:r>
          </a:p>
          <a:p>
            <a:pPr lvl="2"/>
            <a:r>
              <a:rPr lang="en-US" dirty="0"/>
              <a:t>The vacuum tubes and bellows are prototypes.</a:t>
            </a:r>
          </a:p>
          <a:p>
            <a:pPr lvl="2"/>
            <a:r>
              <a:rPr lang="en-US" dirty="0"/>
              <a:t>Valves, pumps and BPMs are fake ones.</a:t>
            </a:r>
          </a:p>
          <a:p>
            <a:pPr lvl="1"/>
            <a:endParaRPr lang="en-US" dirty="0"/>
          </a:p>
          <a:p>
            <a:pPr lvl="1"/>
            <a:endParaRPr lang="en-US" dirty="0"/>
          </a:p>
        </p:txBody>
      </p:sp>
      <p:sp>
        <p:nvSpPr>
          <p:cNvPr id="3" name="标题 2">
            <a:extLst>
              <a:ext uri="{FF2B5EF4-FFF2-40B4-BE49-F238E27FC236}">
                <a16:creationId xmlns:a16="http://schemas.microsoft.com/office/drawing/2014/main" id="{CAB1DDEE-BEA7-4A11-8B4D-6BF8749C37B3}"/>
              </a:ext>
            </a:extLst>
          </p:cNvPr>
          <p:cNvSpPr>
            <a:spLocks noGrp="1"/>
          </p:cNvSpPr>
          <p:nvPr>
            <p:ph type="title"/>
          </p:nvPr>
        </p:nvSpPr>
        <p:spPr/>
        <p:txBody>
          <a:bodyPr/>
          <a:lstStyle/>
          <a:p>
            <a:r>
              <a:rPr lang="en-US" dirty="0"/>
              <a:t>Tunnel mockup</a:t>
            </a:r>
          </a:p>
        </p:txBody>
      </p:sp>
      <p:sp>
        <p:nvSpPr>
          <p:cNvPr id="4" name="灯片编号占位符 3">
            <a:extLst>
              <a:ext uri="{FF2B5EF4-FFF2-40B4-BE49-F238E27FC236}">
                <a16:creationId xmlns:a16="http://schemas.microsoft.com/office/drawing/2014/main" id="{5684336F-E8DB-4E9D-A485-05A98651A5C6}"/>
              </a:ext>
            </a:extLst>
          </p:cNvPr>
          <p:cNvSpPr>
            <a:spLocks noGrp="1"/>
          </p:cNvSpPr>
          <p:nvPr>
            <p:ph type="sldNum" sz="quarter" idx="12"/>
          </p:nvPr>
        </p:nvSpPr>
        <p:spPr/>
        <p:txBody>
          <a:bodyPr/>
          <a:lstStyle/>
          <a:p>
            <a:fld id="{F15E9139-A00B-4B2A-98A6-095DC08F1345}" type="slidenum">
              <a:rPr lang="zh-CN" altLang="en-US" smtClean="0"/>
              <a:pPr/>
              <a:t>19</a:t>
            </a:fld>
            <a:endParaRPr lang="zh-CN" altLang="en-US"/>
          </a:p>
        </p:txBody>
      </p:sp>
    </p:spTree>
    <p:extLst>
      <p:ext uri="{BB962C8B-B14F-4D97-AF65-F5344CB8AC3E}">
        <p14:creationId xmlns:p14="http://schemas.microsoft.com/office/powerpoint/2010/main" val="1094916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2121448" y="67537"/>
            <a:ext cx="7916416" cy="1036506"/>
          </a:xfrm>
        </p:spPr>
        <p:txBody>
          <a:bodyPr/>
          <a:lstStyle/>
          <a:p>
            <a:pPr>
              <a:lnSpc>
                <a:spcPct val="150000"/>
              </a:lnSpc>
              <a:defRPr/>
            </a:pPr>
            <a:r>
              <a:rPr lang="en-US" altLang="zh-CN" sz="6000" kern="0" dirty="0">
                <a:latin typeface="Arial Black" panose="020B0A04020102020204" pitchFamily="34" charset="0"/>
              </a:rPr>
              <a:t>Content</a:t>
            </a:r>
            <a:endParaRPr lang="zh-CN" altLang="en-US" sz="6000" kern="0" dirty="0">
              <a:latin typeface="Arial Black" panose="020B0A04020102020204" pitchFamily="34" charset="0"/>
            </a:endParaRPr>
          </a:p>
        </p:txBody>
      </p:sp>
      <p:sp>
        <p:nvSpPr>
          <p:cNvPr id="7" name="内容占位符 2"/>
          <p:cNvSpPr txBox="1">
            <a:spLocks/>
          </p:cNvSpPr>
          <p:nvPr/>
        </p:nvSpPr>
        <p:spPr>
          <a:xfrm>
            <a:off x="335360" y="1412776"/>
            <a:ext cx="10578570" cy="474723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ltLang="zh-CN" b="1" dirty="0">
                <a:latin typeface="Arial" panose="020B0604020202020204" pitchFamily="34" charset="0"/>
                <a:ea typeface="微软雅黑" panose="020B0503020204020204" pitchFamily="34" charset="-122"/>
                <a:cs typeface="Arial" panose="020B0604020202020204" pitchFamily="34" charset="0"/>
              </a:rPr>
              <a:t>CEPC mechanics system plan in EDR </a:t>
            </a:r>
          </a:p>
          <a:p>
            <a:pPr lvl="1">
              <a:lnSpc>
                <a:spcPct val="120000"/>
              </a:lnSpc>
            </a:pPr>
            <a:r>
              <a:rPr lang="en-US" altLang="zh-CN" b="1" dirty="0">
                <a:latin typeface="Arial" panose="020B0604020202020204" pitchFamily="34" charset="0"/>
                <a:ea typeface="微软雅黑" panose="020B0503020204020204" pitchFamily="34" charset="-122"/>
                <a:cs typeface="Arial" panose="020B0604020202020204" pitchFamily="34" charset="0"/>
              </a:rPr>
              <a:t>Magnet supports and mockup tunnel</a:t>
            </a:r>
          </a:p>
          <a:p>
            <a:pPr lvl="1">
              <a:lnSpc>
                <a:spcPct val="120000"/>
              </a:lnSpc>
            </a:pPr>
            <a:r>
              <a:rPr lang="en-US" altLang="zh-CN" b="1" dirty="0">
                <a:latin typeface="Arial" panose="020B0604020202020204" pitchFamily="34" charset="0"/>
                <a:ea typeface="微软雅黑" panose="020B0503020204020204" pitchFamily="34" charset="-122"/>
                <a:cs typeface="Arial" panose="020B0604020202020204" pitchFamily="34" charset="0"/>
              </a:rPr>
              <a:t>MDI mechanics</a:t>
            </a:r>
          </a:p>
          <a:p>
            <a:pPr lvl="1">
              <a:lnSpc>
                <a:spcPct val="120000"/>
              </a:lnSpc>
            </a:pPr>
            <a:r>
              <a:rPr lang="en-US" altLang="zh-CN" b="1" dirty="0">
                <a:latin typeface="Arial" panose="020B0604020202020204" pitchFamily="34" charset="0"/>
                <a:ea typeface="微软雅黑" panose="020B0503020204020204" pitchFamily="34" charset="-122"/>
                <a:cs typeface="Arial" panose="020B0604020202020204" pitchFamily="34" charset="0"/>
              </a:rPr>
              <a:t>Collimators </a:t>
            </a:r>
          </a:p>
          <a:p>
            <a:pPr>
              <a:lnSpc>
                <a:spcPct val="120000"/>
              </a:lnSpc>
            </a:pPr>
            <a:r>
              <a:rPr lang="en-US" altLang="zh-CN" b="1" dirty="0">
                <a:latin typeface="Arial" panose="020B0604020202020204" pitchFamily="34" charset="0"/>
                <a:ea typeface="微软雅黑" panose="020B0503020204020204" pitchFamily="34" charset="-122"/>
                <a:cs typeface="Arial" panose="020B0604020202020204" pitchFamily="34" charset="0"/>
              </a:rPr>
              <a:t>Mockup tunnel</a:t>
            </a:r>
          </a:p>
          <a:p>
            <a:pPr lvl="1">
              <a:lnSpc>
                <a:spcPct val="120000"/>
              </a:lnSpc>
            </a:pPr>
            <a:r>
              <a:rPr lang="en-US" altLang="zh-CN" b="1" dirty="0">
                <a:latin typeface="Arial" panose="020B0604020202020204" pitchFamily="34" charset="0"/>
                <a:ea typeface="微软雅黑" panose="020B0503020204020204" pitchFamily="34" charset="-122"/>
                <a:cs typeface="Arial" panose="020B0604020202020204" pitchFamily="34" charset="0"/>
              </a:rPr>
              <a:t>Mockup structure</a:t>
            </a:r>
          </a:p>
          <a:p>
            <a:pPr lvl="1">
              <a:lnSpc>
                <a:spcPct val="120000"/>
              </a:lnSpc>
            </a:pPr>
            <a:r>
              <a:rPr lang="en-US" altLang="zh-CN" b="1" dirty="0">
                <a:latin typeface="Arial" panose="020B0604020202020204" pitchFamily="34" charset="0"/>
                <a:ea typeface="微软雅黑" panose="020B0503020204020204" pitchFamily="34" charset="-122"/>
                <a:cs typeface="Arial" panose="020B0604020202020204" pitchFamily="34" charset="0"/>
              </a:rPr>
              <a:t>Things to verify</a:t>
            </a:r>
          </a:p>
          <a:p>
            <a:pPr>
              <a:lnSpc>
                <a:spcPct val="120000"/>
              </a:lnSpc>
            </a:pPr>
            <a:r>
              <a:rPr lang="en-US" altLang="zh-CN" b="1" dirty="0">
                <a:latin typeface="Arial" panose="020B0604020202020204" pitchFamily="34" charset="0"/>
                <a:ea typeface="微软雅黑" panose="020B0503020204020204" pitchFamily="34" charset="-122"/>
                <a:cs typeface="Arial" panose="020B0604020202020204" pitchFamily="34" charset="0"/>
              </a:rPr>
              <a:t>Cost estimation</a:t>
            </a:r>
          </a:p>
          <a:p>
            <a:pPr>
              <a:lnSpc>
                <a:spcPct val="120000"/>
              </a:lnSpc>
            </a:pPr>
            <a:r>
              <a:rPr lang="en-US" altLang="zh-CN" b="1" dirty="0">
                <a:latin typeface="Arial" panose="020B0604020202020204" pitchFamily="34" charset="0"/>
                <a:ea typeface="微软雅黑" panose="020B0503020204020204" pitchFamily="34" charset="-122"/>
                <a:cs typeface="Arial" panose="020B0604020202020204" pitchFamily="34" charset="0"/>
              </a:rPr>
              <a:t>Summary</a:t>
            </a:r>
          </a:p>
        </p:txBody>
      </p:sp>
    </p:spTree>
    <p:extLst>
      <p:ext uri="{BB962C8B-B14F-4D97-AF65-F5344CB8AC3E}">
        <p14:creationId xmlns:p14="http://schemas.microsoft.com/office/powerpoint/2010/main" val="1610262731"/>
      </p:ext>
    </p:extLst>
  </p:cSld>
  <p:clrMapOvr>
    <a:masterClrMapping/>
  </p:clrMapOvr>
  <mc:AlternateContent xmlns:mc="http://schemas.openxmlformats.org/markup-compatibility/2006" xmlns:p14="http://schemas.microsoft.com/office/powerpoint/2010/main">
    <mc:Choice Requires="p14">
      <p:transition spd="slow" p14:dur="2000" advTm="57378"/>
    </mc:Choice>
    <mc:Fallback xmlns="">
      <p:transition spd="slow" advTm="5737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a:extLst>
              <a:ext uri="{FF2B5EF4-FFF2-40B4-BE49-F238E27FC236}">
                <a16:creationId xmlns:a16="http://schemas.microsoft.com/office/drawing/2014/main" id="{C8C3F6D3-8F59-4AD8-809F-9793CD7482E1}"/>
              </a:ext>
            </a:extLst>
          </p:cNvPr>
          <p:cNvGrpSpPr/>
          <p:nvPr/>
        </p:nvGrpSpPr>
        <p:grpSpPr>
          <a:xfrm>
            <a:off x="1373725" y="1633299"/>
            <a:ext cx="10080000" cy="5000914"/>
            <a:chOff x="3148655" y="2375564"/>
            <a:chExt cx="10080000" cy="5000914"/>
          </a:xfrm>
        </p:grpSpPr>
        <p:pic>
          <p:nvPicPr>
            <p:cNvPr id="24" name="图片 23">
              <a:extLst>
                <a:ext uri="{FF2B5EF4-FFF2-40B4-BE49-F238E27FC236}">
                  <a16:creationId xmlns:a16="http://schemas.microsoft.com/office/drawing/2014/main" id="{07D19FB5-A248-43F5-9BA6-BDF5F84247CC}"/>
                </a:ext>
              </a:extLst>
            </p:cNvPr>
            <p:cNvPicPr>
              <a:picLocks noChangeAspect="1"/>
            </p:cNvPicPr>
            <p:nvPr/>
          </p:nvPicPr>
          <p:blipFill>
            <a:blip r:embed="rId2"/>
            <a:stretch>
              <a:fillRect/>
            </a:stretch>
          </p:blipFill>
          <p:spPr>
            <a:xfrm>
              <a:off x="3148655" y="2537348"/>
              <a:ext cx="10080000" cy="4839130"/>
            </a:xfrm>
            <a:prstGeom prst="rect">
              <a:avLst/>
            </a:prstGeom>
          </p:spPr>
        </p:pic>
        <p:sp>
          <p:nvSpPr>
            <p:cNvPr id="27" name="矩形 26">
              <a:extLst>
                <a:ext uri="{FF2B5EF4-FFF2-40B4-BE49-F238E27FC236}">
                  <a16:creationId xmlns:a16="http://schemas.microsoft.com/office/drawing/2014/main" id="{D111B830-03A5-45E3-91DD-9ADB1458A01A}"/>
                </a:ext>
              </a:extLst>
            </p:cNvPr>
            <p:cNvSpPr/>
            <p:nvPr/>
          </p:nvSpPr>
          <p:spPr>
            <a:xfrm>
              <a:off x="7902493" y="5455394"/>
              <a:ext cx="3615176" cy="646331"/>
            </a:xfrm>
            <a:prstGeom prst="rect">
              <a:avLst/>
            </a:prstGeom>
          </p:spPr>
          <p:txBody>
            <a:bodyPr wrap="square">
              <a:spAutoFit/>
            </a:bodyPr>
            <a:lstStyle/>
            <a:p>
              <a:pPr lvl="1"/>
              <a:r>
                <a:rPr lang="en-US" dirty="0"/>
                <a:t>Stability for dipole will be compared with 3 or 4 supports</a:t>
              </a:r>
            </a:p>
          </p:txBody>
        </p:sp>
        <p:sp>
          <p:nvSpPr>
            <p:cNvPr id="28" name="文本框 27">
              <a:extLst>
                <a:ext uri="{FF2B5EF4-FFF2-40B4-BE49-F238E27FC236}">
                  <a16:creationId xmlns:a16="http://schemas.microsoft.com/office/drawing/2014/main" id="{20A38C2F-EE2E-4247-A95E-77B5F0CB75C9}"/>
                </a:ext>
              </a:extLst>
            </p:cNvPr>
            <p:cNvSpPr txBox="1"/>
            <p:nvPr/>
          </p:nvSpPr>
          <p:spPr>
            <a:xfrm>
              <a:off x="3174317" y="5185285"/>
              <a:ext cx="1440160" cy="646331"/>
            </a:xfrm>
            <a:prstGeom prst="rect">
              <a:avLst/>
            </a:prstGeom>
            <a:noFill/>
          </p:spPr>
          <p:txBody>
            <a:bodyPr wrap="square" rtlCol="0">
              <a:spAutoFit/>
            </a:bodyPr>
            <a:lstStyle/>
            <a:p>
              <a:r>
                <a:rPr lang="en-US" dirty="0"/>
                <a:t>Quadrupole &amp; support</a:t>
              </a:r>
            </a:p>
          </p:txBody>
        </p:sp>
        <p:sp>
          <p:nvSpPr>
            <p:cNvPr id="30" name="文本框 29">
              <a:extLst>
                <a:ext uri="{FF2B5EF4-FFF2-40B4-BE49-F238E27FC236}">
                  <a16:creationId xmlns:a16="http://schemas.microsoft.com/office/drawing/2014/main" id="{AEE07168-FAFA-4529-807D-A6CEEEC03222}"/>
                </a:ext>
              </a:extLst>
            </p:cNvPr>
            <p:cNvSpPr txBox="1"/>
            <p:nvPr/>
          </p:nvSpPr>
          <p:spPr>
            <a:xfrm>
              <a:off x="6055055" y="4389338"/>
              <a:ext cx="1141841" cy="646331"/>
            </a:xfrm>
            <a:prstGeom prst="rect">
              <a:avLst/>
            </a:prstGeom>
            <a:noFill/>
          </p:spPr>
          <p:txBody>
            <a:bodyPr wrap="square" rtlCol="0">
              <a:spAutoFit/>
            </a:bodyPr>
            <a:lstStyle/>
            <a:p>
              <a:r>
                <a:rPr lang="en-US" dirty="0"/>
                <a:t>Dipole &amp; support</a:t>
              </a:r>
            </a:p>
          </p:txBody>
        </p:sp>
        <p:sp>
          <p:nvSpPr>
            <p:cNvPr id="31" name="文本框 30">
              <a:extLst>
                <a:ext uri="{FF2B5EF4-FFF2-40B4-BE49-F238E27FC236}">
                  <a16:creationId xmlns:a16="http://schemas.microsoft.com/office/drawing/2014/main" id="{3CC5C07D-3F6A-413F-854E-897B6605F898}"/>
                </a:ext>
              </a:extLst>
            </p:cNvPr>
            <p:cNvSpPr txBox="1"/>
            <p:nvPr/>
          </p:nvSpPr>
          <p:spPr>
            <a:xfrm>
              <a:off x="11547198" y="2375564"/>
              <a:ext cx="708958" cy="369332"/>
            </a:xfrm>
            <a:prstGeom prst="rect">
              <a:avLst/>
            </a:prstGeom>
            <a:noFill/>
          </p:spPr>
          <p:txBody>
            <a:bodyPr wrap="square" rtlCol="0">
              <a:spAutoFit/>
            </a:bodyPr>
            <a:lstStyle/>
            <a:p>
              <a:r>
                <a:rPr lang="en-US" dirty="0"/>
                <a:t>Valve </a:t>
              </a:r>
            </a:p>
          </p:txBody>
        </p:sp>
        <p:cxnSp>
          <p:nvCxnSpPr>
            <p:cNvPr id="32" name="直接连接符 31">
              <a:extLst>
                <a:ext uri="{FF2B5EF4-FFF2-40B4-BE49-F238E27FC236}">
                  <a16:creationId xmlns:a16="http://schemas.microsoft.com/office/drawing/2014/main" id="{79AC10ED-7E87-4FFC-BE4F-EE3837C94160}"/>
                </a:ext>
              </a:extLst>
            </p:cNvPr>
            <p:cNvCxnSpPr>
              <a:cxnSpLocks/>
            </p:cNvCxnSpPr>
            <p:nvPr/>
          </p:nvCxnSpPr>
          <p:spPr>
            <a:xfrm>
              <a:off x="12213942" y="2672704"/>
              <a:ext cx="515178" cy="257939"/>
            </a:xfrm>
            <a:prstGeom prst="line">
              <a:avLst/>
            </a:prstGeom>
          </p:spPr>
          <p:style>
            <a:lnRef idx="1">
              <a:schemeClr val="dk1"/>
            </a:lnRef>
            <a:fillRef idx="0">
              <a:schemeClr val="dk1"/>
            </a:fillRef>
            <a:effectRef idx="0">
              <a:schemeClr val="dk1"/>
            </a:effectRef>
            <a:fontRef idx="minor">
              <a:schemeClr val="tx1"/>
            </a:fontRef>
          </p:style>
        </p:cxnSp>
        <p:sp>
          <p:nvSpPr>
            <p:cNvPr id="33" name="文本框 32">
              <a:extLst>
                <a:ext uri="{FF2B5EF4-FFF2-40B4-BE49-F238E27FC236}">
                  <a16:creationId xmlns:a16="http://schemas.microsoft.com/office/drawing/2014/main" id="{5834DF19-B4CB-4183-A678-8B133F9EB538}"/>
                </a:ext>
              </a:extLst>
            </p:cNvPr>
            <p:cNvSpPr txBox="1"/>
            <p:nvPr/>
          </p:nvSpPr>
          <p:spPr>
            <a:xfrm>
              <a:off x="10671980" y="2767472"/>
              <a:ext cx="1584176" cy="369332"/>
            </a:xfrm>
            <a:prstGeom prst="rect">
              <a:avLst/>
            </a:prstGeom>
            <a:noFill/>
          </p:spPr>
          <p:txBody>
            <a:bodyPr wrap="square" rtlCol="0">
              <a:spAutoFit/>
            </a:bodyPr>
            <a:lstStyle/>
            <a:p>
              <a:r>
                <a:rPr lang="en-US" dirty="0"/>
                <a:t>Vacuum tubes</a:t>
              </a:r>
            </a:p>
          </p:txBody>
        </p:sp>
        <p:cxnSp>
          <p:nvCxnSpPr>
            <p:cNvPr id="34" name="直接连接符 33">
              <a:extLst>
                <a:ext uri="{FF2B5EF4-FFF2-40B4-BE49-F238E27FC236}">
                  <a16:creationId xmlns:a16="http://schemas.microsoft.com/office/drawing/2014/main" id="{013F01CD-8FD4-4377-9C1B-D74CA86AAFDC}"/>
                </a:ext>
              </a:extLst>
            </p:cNvPr>
            <p:cNvCxnSpPr>
              <a:cxnSpLocks/>
            </p:cNvCxnSpPr>
            <p:nvPr/>
          </p:nvCxnSpPr>
          <p:spPr>
            <a:xfrm>
              <a:off x="12200811" y="2973633"/>
              <a:ext cx="515178" cy="118794"/>
            </a:xfrm>
            <a:prstGeom prst="line">
              <a:avLst/>
            </a:prstGeom>
          </p:spPr>
          <p:style>
            <a:lnRef idx="1">
              <a:schemeClr val="dk1"/>
            </a:lnRef>
            <a:fillRef idx="0">
              <a:schemeClr val="dk1"/>
            </a:fillRef>
            <a:effectRef idx="0">
              <a:schemeClr val="dk1"/>
            </a:effectRef>
            <a:fontRef idx="minor">
              <a:schemeClr val="tx1"/>
            </a:fontRef>
          </p:style>
        </p:cxnSp>
        <p:sp>
          <p:nvSpPr>
            <p:cNvPr id="35" name="文本框 34">
              <a:extLst>
                <a:ext uri="{FF2B5EF4-FFF2-40B4-BE49-F238E27FC236}">
                  <a16:creationId xmlns:a16="http://schemas.microsoft.com/office/drawing/2014/main" id="{0F52A909-4982-4424-8516-3D0B791283E5}"/>
                </a:ext>
              </a:extLst>
            </p:cNvPr>
            <p:cNvSpPr txBox="1"/>
            <p:nvPr/>
          </p:nvSpPr>
          <p:spPr>
            <a:xfrm>
              <a:off x="8474314" y="3745752"/>
              <a:ext cx="1008112" cy="369332"/>
            </a:xfrm>
            <a:prstGeom prst="rect">
              <a:avLst/>
            </a:prstGeom>
            <a:noFill/>
          </p:spPr>
          <p:txBody>
            <a:bodyPr wrap="square" rtlCol="0">
              <a:spAutoFit/>
            </a:bodyPr>
            <a:lstStyle/>
            <a:p>
              <a:r>
                <a:rPr lang="en-US" dirty="0"/>
                <a:t>Bellows </a:t>
              </a:r>
            </a:p>
          </p:txBody>
        </p:sp>
        <p:cxnSp>
          <p:nvCxnSpPr>
            <p:cNvPr id="36" name="直接连接符 35">
              <a:extLst>
                <a:ext uri="{FF2B5EF4-FFF2-40B4-BE49-F238E27FC236}">
                  <a16:creationId xmlns:a16="http://schemas.microsoft.com/office/drawing/2014/main" id="{3BD854AC-F62C-41A6-9E6E-2025A3EAB8B4}"/>
                </a:ext>
              </a:extLst>
            </p:cNvPr>
            <p:cNvCxnSpPr/>
            <p:nvPr/>
          </p:nvCxnSpPr>
          <p:spPr>
            <a:xfrm>
              <a:off x="9095066" y="4098600"/>
              <a:ext cx="144016" cy="330901"/>
            </a:xfrm>
            <a:prstGeom prst="line">
              <a:avLst/>
            </a:prstGeom>
          </p:spPr>
          <p:style>
            <a:lnRef idx="1">
              <a:schemeClr val="dk1"/>
            </a:lnRef>
            <a:fillRef idx="0">
              <a:schemeClr val="dk1"/>
            </a:fillRef>
            <a:effectRef idx="0">
              <a:schemeClr val="dk1"/>
            </a:effectRef>
            <a:fontRef idx="minor">
              <a:schemeClr val="tx1"/>
            </a:fontRef>
          </p:style>
        </p:cxnSp>
        <p:cxnSp>
          <p:nvCxnSpPr>
            <p:cNvPr id="37" name="直接连接符 36">
              <a:extLst>
                <a:ext uri="{FF2B5EF4-FFF2-40B4-BE49-F238E27FC236}">
                  <a16:creationId xmlns:a16="http://schemas.microsoft.com/office/drawing/2014/main" id="{F98E82AB-6B76-4C1E-8085-FB2AA50A098B}"/>
                </a:ext>
              </a:extLst>
            </p:cNvPr>
            <p:cNvCxnSpPr/>
            <p:nvPr/>
          </p:nvCxnSpPr>
          <p:spPr>
            <a:xfrm>
              <a:off x="6758434" y="5005136"/>
              <a:ext cx="597045" cy="180149"/>
            </a:xfrm>
            <a:prstGeom prst="line">
              <a:avLst/>
            </a:prstGeom>
          </p:spPr>
          <p:style>
            <a:lnRef idx="1">
              <a:schemeClr val="dk1"/>
            </a:lnRef>
            <a:fillRef idx="0">
              <a:schemeClr val="dk1"/>
            </a:fillRef>
            <a:effectRef idx="0">
              <a:schemeClr val="dk1"/>
            </a:effectRef>
            <a:fontRef idx="minor">
              <a:schemeClr val="tx1"/>
            </a:fontRef>
          </p:style>
        </p:cxnSp>
        <p:cxnSp>
          <p:nvCxnSpPr>
            <p:cNvPr id="38" name="直接连接符 37">
              <a:extLst>
                <a:ext uri="{FF2B5EF4-FFF2-40B4-BE49-F238E27FC236}">
                  <a16:creationId xmlns:a16="http://schemas.microsoft.com/office/drawing/2014/main" id="{381D1963-AC09-498E-B644-0AD84A4556C3}"/>
                </a:ext>
              </a:extLst>
            </p:cNvPr>
            <p:cNvCxnSpPr/>
            <p:nvPr/>
          </p:nvCxnSpPr>
          <p:spPr>
            <a:xfrm>
              <a:off x="5132677" y="5610561"/>
              <a:ext cx="196089" cy="323166"/>
            </a:xfrm>
            <a:prstGeom prst="line">
              <a:avLst/>
            </a:prstGeom>
          </p:spPr>
          <p:style>
            <a:lnRef idx="1">
              <a:schemeClr val="dk1"/>
            </a:lnRef>
            <a:fillRef idx="0">
              <a:schemeClr val="dk1"/>
            </a:fillRef>
            <a:effectRef idx="0">
              <a:schemeClr val="dk1"/>
            </a:effectRef>
            <a:fontRef idx="minor">
              <a:schemeClr val="tx1"/>
            </a:fontRef>
          </p:style>
        </p:cxnSp>
        <p:cxnSp>
          <p:nvCxnSpPr>
            <p:cNvPr id="39" name="直接连接符 38">
              <a:extLst>
                <a:ext uri="{FF2B5EF4-FFF2-40B4-BE49-F238E27FC236}">
                  <a16:creationId xmlns:a16="http://schemas.microsoft.com/office/drawing/2014/main" id="{4A261DC1-2775-48D3-88DF-202A27A96AA1}"/>
                </a:ext>
              </a:extLst>
            </p:cNvPr>
            <p:cNvCxnSpPr/>
            <p:nvPr/>
          </p:nvCxnSpPr>
          <p:spPr>
            <a:xfrm>
              <a:off x="3862944" y="5866801"/>
              <a:ext cx="403480" cy="361781"/>
            </a:xfrm>
            <a:prstGeom prst="line">
              <a:avLst/>
            </a:prstGeom>
          </p:spPr>
          <p:style>
            <a:lnRef idx="1">
              <a:schemeClr val="dk1"/>
            </a:lnRef>
            <a:fillRef idx="0">
              <a:schemeClr val="dk1"/>
            </a:fillRef>
            <a:effectRef idx="0">
              <a:schemeClr val="dk1"/>
            </a:effectRef>
            <a:fontRef idx="minor">
              <a:schemeClr val="tx1"/>
            </a:fontRef>
          </p:style>
        </p:cxnSp>
      </p:grpSp>
      <p:sp>
        <p:nvSpPr>
          <p:cNvPr id="3" name="标题 2">
            <a:extLst>
              <a:ext uri="{FF2B5EF4-FFF2-40B4-BE49-F238E27FC236}">
                <a16:creationId xmlns:a16="http://schemas.microsoft.com/office/drawing/2014/main" id="{CAB1DDEE-BEA7-4A11-8B4D-6BF8749C37B3}"/>
              </a:ext>
            </a:extLst>
          </p:cNvPr>
          <p:cNvSpPr>
            <a:spLocks noGrp="1"/>
          </p:cNvSpPr>
          <p:nvPr>
            <p:ph type="title"/>
          </p:nvPr>
        </p:nvSpPr>
        <p:spPr/>
        <p:txBody>
          <a:bodyPr/>
          <a:lstStyle/>
          <a:p>
            <a:r>
              <a:rPr lang="en-US" dirty="0"/>
              <a:t>Tunnel mockup</a:t>
            </a:r>
          </a:p>
        </p:txBody>
      </p:sp>
      <p:sp>
        <p:nvSpPr>
          <p:cNvPr id="4" name="灯片编号占位符 3">
            <a:extLst>
              <a:ext uri="{FF2B5EF4-FFF2-40B4-BE49-F238E27FC236}">
                <a16:creationId xmlns:a16="http://schemas.microsoft.com/office/drawing/2014/main" id="{5684336F-E8DB-4E9D-A485-05A98651A5C6}"/>
              </a:ext>
            </a:extLst>
          </p:cNvPr>
          <p:cNvSpPr>
            <a:spLocks noGrp="1"/>
          </p:cNvSpPr>
          <p:nvPr>
            <p:ph type="sldNum" sz="quarter" idx="12"/>
          </p:nvPr>
        </p:nvSpPr>
        <p:spPr/>
        <p:txBody>
          <a:bodyPr/>
          <a:lstStyle/>
          <a:p>
            <a:fld id="{F15E9139-A00B-4B2A-98A6-095DC08F1345}" type="slidenum">
              <a:rPr lang="zh-CN" altLang="en-US" smtClean="0"/>
              <a:pPr/>
              <a:t>20</a:t>
            </a:fld>
            <a:endParaRPr lang="zh-CN" altLang="en-US" dirty="0"/>
          </a:p>
        </p:txBody>
      </p:sp>
      <p:sp>
        <p:nvSpPr>
          <p:cNvPr id="13" name="文本框 12">
            <a:extLst>
              <a:ext uri="{FF2B5EF4-FFF2-40B4-BE49-F238E27FC236}">
                <a16:creationId xmlns:a16="http://schemas.microsoft.com/office/drawing/2014/main" id="{24E01D5C-F8B5-48F1-8981-205B3BEF0B4E}"/>
              </a:ext>
            </a:extLst>
          </p:cNvPr>
          <p:cNvSpPr txBox="1"/>
          <p:nvPr/>
        </p:nvSpPr>
        <p:spPr>
          <a:xfrm>
            <a:off x="1127448" y="3706012"/>
            <a:ext cx="1984039" cy="369332"/>
          </a:xfrm>
          <a:prstGeom prst="rect">
            <a:avLst/>
          </a:prstGeom>
          <a:noFill/>
        </p:spPr>
        <p:txBody>
          <a:bodyPr wrap="square" rtlCol="0">
            <a:spAutoFit/>
          </a:bodyPr>
          <a:lstStyle/>
          <a:p>
            <a:endParaRPr lang="en-US" dirty="0"/>
          </a:p>
        </p:txBody>
      </p:sp>
      <p:sp>
        <p:nvSpPr>
          <p:cNvPr id="29" name="文本框 28">
            <a:extLst>
              <a:ext uri="{FF2B5EF4-FFF2-40B4-BE49-F238E27FC236}">
                <a16:creationId xmlns:a16="http://schemas.microsoft.com/office/drawing/2014/main" id="{12987092-D705-476A-80F7-C68DA2AF90CC}"/>
              </a:ext>
            </a:extLst>
          </p:cNvPr>
          <p:cNvSpPr txBox="1"/>
          <p:nvPr/>
        </p:nvSpPr>
        <p:spPr>
          <a:xfrm>
            <a:off x="2945080" y="4216813"/>
            <a:ext cx="1141841" cy="646331"/>
          </a:xfrm>
          <a:prstGeom prst="rect">
            <a:avLst/>
          </a:prstGeom>
          <a:noFill/>
        </p:spPr>
        <p:txBody>
          <a:bodyPr wrap="square" rtlCol="0">
            <a:spAutoFit/>
          </a:bodyPr>
          <a:lstStyle/>
          <a:p>
            <a:r>
              <a:rPr lang="en-US" dirty="0" err="1"/>
              <a:t>Sextupole</a:t>
            </a:r>
            <a:r>
              <a:rPr lang="en-US" dirty="0"/>
              <a:t> &amp; support</a:t>
            </a:r>
          </a:p>
        </p:txBody>
      </p:sp>
      <p:sp>
        <p:nvSpPr>
          <p:cNvPr id="2" name="内容占位符 1">
            <a:extLst>
              <a:ext uri="{FF2B5EF4-FFF2-40B4-BE49-F238E27FC236}">
                <a16:creationId xmlns:a16="http://schemas.microsoft.com/office/drawing/2014/main" id="{2A9674C5-9B82-42BC-81A9-A87297F35A4F}"/>
              </a:ext>
            </a:extLst>
          </p:cNvPr>
          <p:cNvSpPr>
            <a:spLocks noGrp="1"/>
          </p:cNvSpPr>
          <p:nvPr>
            <p:ph idx="1"/>
          </p:nvPr>
        </p:nvSpPr>
        <p:spPr>
          <a:xfrm>
            <a:off x="609600" y="1285862"/>
            <a:ext cx="8798768" cy="1612296"/>
          </a:xfrm>
        </p:spPr>
        <p:txBody>
          <a:bodyPr>
            <a:normAutofit fontScale="92500" lnSpcReduction="20000"/>
          </a:bodyPr>
          <a:lstStyle/>
          <a:p>
            <a:r>
              <a:rPr lang="en-US" dirty="0"/>
              <a:t>Things to verify</a:t>
            </a:r>
          </a:p>
          <a:p>
            <a:pPr lvl="1"/>
            <a:r>
              <a:rPr lang="en-US" dirty="0"/>
              <a:t>Collider: Installation experiment of all devices, operating space</a:t>
            </a:r>
          </a:p>
          <a:p>
            <a:pPr lvl="1"/>
            <a:r>
              <a:rPr lang="en-US" dirty="0"/>
              <a:t>Coil installation and connection on site</a:t>
            </a:r>
          </a:p>
          <a:p>
            <a:pPr lvl="1"/>
            <a:r>
              <a:rPr lang="en-US" dirty="0"/>
              <a:t>Magnet &amp; support stability</a:t>
            </a:r>
          </a:p>
          <a:p>
            <a:pPr lvl="1"/>
            <a:endParaRPr lang="en-US" dirty="0"/>
          </a:p>
        </p:txBody>
      </p:sp>
    </p:spTree>
    <p:extLst>
      <p:ext uri="{BB962C8B-B14F-4D97-AF65-F5344CB8AC3E}">
        <p14:creationId xmlns:p14="http://schemas.microsoft.com/office/powerpoint/2010/main" val="2391277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A268D299-CB18-4CD5-B0A9-7393A221E776}"/>
              </a:ext>
            </a:extLst>
          </p:cNvPr>
          <p:cNvPicPr>
            <a:picLocks noChangeAspect="1"/>
          </p:cNvPicPr>
          <p:nvPr/>
        </p:nvPicPr>
        <p:blipFill>
          <a:blip r:embed="rId2"/>
          <a:stretch>
            <a:fillRect/>
          </a:stretch>
        </p:blipFill>
        <p:spPr>
          <a:xfrm>
            <a:off x="771699" y="3352951"/>
            <a:ext cx="5400000" cy="2523273"/>
          </a:xfrm>
          <a:prstGeom prst="rect">
            <a:avLst/>
          </a:prstGeom>
        </p:spPr>
      </p:pic>
      <p:sp>
        <p:nvSpPr>
          <p:cNvPr id="2" name="内容占位符 1">
            <a:extLst>
              <a:ext uri="{FF2B5EF4-FFF2-40B4-BE49-F238E27FC236}">
                <a16:creationId xmlns:a16="http://schemas.microsoft.com/office/drawing/2014/main" id="{2A9674C5-9B82-42BC-81A9-A87297F35A4F}"/>
              </a:ext>
            </a:extLst>
          </p:cNvPr>
          <p:cNvSpPr>
            <a:spLocks noGrp="1"/>
          </p:cNvSpPr>
          <p:nvPr>
            <p:ph idx="1"/>
          </p:nvPr>
        </p:nvSpPr>
        <p:spPr>
          <a:xfrm>
            <a:off x="609600" y="1285861"/>
            <a:ext cx="10166920" cy="4840303"/>
          </a:xfrm>
        </p:spPr>
        <p:txBody>
          <a:bodyPr/>
          <a:lstStyle/>
          <a:p>
            <a:r>
              <a:rPr lang="en-US" dirty="0"/>
              <a:t>Things to verify</a:t>
            </a:r>
          </a:p>
          <a:p>
            <a:pPr lvl="1"/>
            <a:r>
              <a:rPr lang="en-US" dirty="0"/>
              <a:t>Booster: Installation experiment of all devices, operating space</a:t>
            </a:r>
          </a:p>
          <a:p>
            <a:pPr lvl="1"/>
            <a:r>
              <a:rPr lang="en-US" dirty="0"/>
              <a:t>Difficulties: installation to the ceiling, tight space between dipoles</a:t>
            </a:r>
          </a:p>
          <a:p>
            <a:pPr lvl="1"/>
            <a:r>
              <a:rPr lang="en-US" dirty="0"/>
              <a:t>Magnet &amp; support stability</a:t>
            </a:r>
          </a:p>
          <a:p>
            <a:pPr lvl="1"/>
            <a:endParaRPr lang="en-US" dirty="0"/>
          </a:p>
        </p:txBody>
      </p:sp>
      <p:sp>
        <p:nvSpPr>
          <p:cNvPr id="3" name="标题 2">
            <a:extLst>
              <a:ext uri="{FF2B5EF4-FFF2-40B4-BE49-F238E27FC236}">
                <a16:creationId xmlns:a16="http://schemas.microsoft.com/office/drawing/2014/main" id="{CAB1DDEE-BEA7-4A11-8B4D-6BF8749C37B3}"/>
              </a:ext>
            </a:extLst>
          </p:cNvPr>
          <p:cNvSpPr>
            <a:spLocks noGrp="1"/>
          </p:cNvSpPr>
          <p:nvPr>
            <p:ph type="title"/>
          </p:nvPr>
        </p:nvSpPr>
        <p:spPr/>
        <p:txBody>
          <a:bodyPr/>
          <a:lstStyle/>
          <a:p>
            <a:r>
              <a:rPr lang="en-US" dirty="0"/>
              <a:t>Tunnel mockup</a:t>
            </a:r>
          </a:p>
        </p:txBody>
      </p:sp>
      <p:sp>
        <p:nvSpPr>
          <p:cNvPr id="4" name="灯片编号占位符 3">
            <a:extLst>
              <a:ext uri="{FF2B5EF4-FFF2-40B4-BE49-F238E27FC236}">
                <a16:creationId xmlns:a16="http://schemas.microsoft.com/office/drawing/2014/main" id="{5684336F-E8DB-4E9D-A485-05A98651A5C6}"/>
              </a:ext>
            </a:extLst>
          </p:cNvPr>
          <p:cNvSpPr>
            <a:spLocks noGrp="1"/>
          </p:cNvSpPr>
          <p:nvPr>
            <p:ph type="sldNum" sz="quarter" idx="12"/>
          </p:nvPr>
        </p:nvSpPr>
        <p:spPr/>
        <p:txBody>
          <a:bodyPr/>
          <a:lstStyle/>
          <a:p>
            <a:fld id="{F15E9139-A00B-4B2A-98A6-095DC08F1345}" type="slidenum">
              <a:rPr lang="zh-CN" altLang="en-US" smtClean="0"/>
              <a:pPr/>
              <a:t>21</a:t>
            </a:fld>
            <a:endParaRPr lang="zh-CN" altLang="en-US"/>
          </a:p>
        </p:txBody>
      </p:sp>
      <p:sp>
        <p:nvSpPr>
          <p:cNvPr id="13" name="文本框 12">
            <a:extLst>
              <a:ext uri="{FF2B5EF4-FFF2-40B4-BE49-F238E27FC236}">
                <a16:creationId xmlns:a16="http://schemas.microsoft.com/office/drawing/2014/main" id="{24E01D5C-F8B5-48F1-8981-205B3BEF0B4E}"/>
              </a:ext>
            </a:extLst>
          </p:cNvPr>
          <p:cNvSpPr txBox="1"/>
          <p:nvPr/>
        </p:nvSpPr>
        <p:spPr>
          <a:xfrm>
            <a:off x="1127448" y="3706012"/>
            <a:ext cx="1984039" cy="369332"/>
          </a:xfrm>
          <a:prstGeom prst="rect">
            <a:avLst/>
          </a:prstGeom>
          <a:noFill/>
        </p:spPr>
        <p:txBody>
          <a:bodyPr wrap="square" rtlCol="0">
            <a:spAutoFit/>
          </a:bodyPr>
          <a:lstStyle/>
          <a:p>
            <a:endParaRPr lang="en-US" dirty="0"/>
          </a:p>
        </p:txBody>
      </p:sp>
      <p:sp>
        <p:nvSpPr>
          <p:cNvPr id="6" name="文本框 5">
            <a:extLst>
              <a:ext uri="{FF2B5EF4-FFF2-40B4-BE49-F238E27FC236}">
                <a16:creationId xmlns:a16="http://schemas.microsoft.com/office/drawing/2014/main" id="{58C90ED5-8DF7-4ACE-8520-F56D2EA1DC4B}"/>
              </a:ext>
            </a:extLst>
          </p:cNvPr>
          <p:cNvSpPr txBox="1"/>
          <p:nvPr/>
        </p:nvSpPr>
        <p:spPr>
          <a:xfrm>
            <a:off x="1569200" y="5704706"/>
            <a:ext cx="1381144" cy="646331"/>
          </a:xfrm>
          <a:prstGeom prst="rect">
            <a:avLst/>
          </a:prstGeom>
          <a:noFill/>
        </p:spPr>
        <p:txBody>
          <a:bodyPr wrap="square" rtlCol="0">
            <a:spAutoFit/>
          </a:bodyPr>
          <a:lstStyle/>
          <a:p>
            <a:r>
              <a:rPr lang="en-US" dirty="0"/>
              <a:t>Quadrupole &amp; support</a:t>
            </a:r>
          </a:p>
        </p:txBody>
      </p:sp>
      <p:sp>
        <p:nvSpPr>
          <p:cNvPr id="25" name="文本框 24">
            <a:extLst>
              <a:ext uri="{FF2B5EF4-FFF2-40B4-BE49-F238E27FC236}">
                <a16:creationId xmlns:a16="http://schemas.microsoft.com/office/drawing/2014/main" id="{FAE9B6B7-BAF8-4B5B-A199-FB2ACA1D8556}"/>
              </a:ext>
            </a:extLst>
          </p:cNvPr>
          <p:cNvSpPr txBox="1"/>
          <p:nvPr/>
        </p:nvSpPr>
        <p:spPr>
          <a:xfrm>
            <a:off x="2845937" y="5528081"/>
            <a:ext cx="1214942" cy="646331"/>
          </a:xfrm>
          <a:prstGeom prst="rect">
            <a:avLst/>
          </a:prstGeom>
          <a:noFill/>
        </p:spPr>
        <p:txBody>
          <a:bodyPr wrap="square" rtlCol="0">
            <a:spAutoFit/>
          </a:bodyPr>
          <a:lstStyle/>
          <a:p>
            <a:r>
              <a:rPr lang="en-US" dirty="0" err="1"/>
              <a:t>Sextupole</a:t>
            </a:r>
            <a:r>
              <a:rPr lang="en-US" dirty="0"/>
              <a:t> &amp; support</a:t>
            </a:r>
          </a:p>
        </p:txBody>
      </p:sp>
      <p:sp>
        <p:nvSpPr>
          <p:cNvPr id="26" name="文本框 25">
            <a:extLst>
              <a:ext uri="{FF2B5EF4-FFF2-40B4-BE49-F238E27FC236}">
                <a16:creationId xmlns:a16="http://schemas.microsoft.com/office/drawing/2014/main" id="{D2D65240-5ECE-4C9C-A9E2-3AD834698DFA}"/>
              </a:ext>
            </a:extLst>
          </p:cNvPr>
          <p:cNvSpPr txBox="1"/>
          <p:nvPr/>
        </p:nvSpPr>
        <p:spPr>
          <a:xfrm>
            <a:off x="5229211" y="5013176"/>
            <a:ext cx="1072139" cy="646331"/>
          </a:xfrm>
          <a:prstGeom prst="rect">
            <a:avLst/>
          </a:prstGeom>
          <a:noFill/>
        </p:spPr>
        <p:txBody>
          <a:bodyPr wrap="square" rtlCol="0">
            <a:spAutoFit/>
          </a:bodyPr>
          <a:lstStyle/>
          <a:p>
            <a:r>
              <a:rPr lang="en-US" dirty="0"/>
              <a:t>Dipole &amp; support</a:t>
            </a:r>
          </a:p>
        </p:txBody>
      </p:sp>
      <p:sp>
        <p:nvSpPr>
          <p:cNvPr id="7" name="文本框 6">
            <a:extLst>
              <a:ext uri="{FF2B5EF4-FFF2-40B4-BE49-F238E27FC236}">
                <a16:creationId xmlns:a16="http://schemas.microsoft.com/office/drawing/2014/main" id="{D29598DC-BAF6-43CA-8523-4B0CBC3DBADD}"/>
              </a:ext>
            </a:extLst>
          </p:cNvPr>
          <p:cNvSpPr txBox="1"/>
          <p:nvPr/>
        </p:nvSpPr>
        <p:spPr>
          <a:xfrm>
            <a:off x="3951021" y="5555554"/>
            <a:ext cx="1728192" cy="369332"/>
          </a:xfrm>
          <a:prstGeom prst="rect">
            <a:avLst/>
          </a:prstGeom>
          <a:noFill/>
        </p:spPr>
        <p:txBody>
          <a:bodyPr wrap="square" rtlCol="0">
            <a:spAutoFit/>
          </a:bodyPr>
          <a:lstStyle/>
          <a:p>
            <a:r>
              <a:rPr lang="en-US" dirty="0"/>
              <a:t>Vacuum devices</a:t>
            </a:r>
          </a:p>
        </p:txBody>
      </p:sp>
      <p:cxnSp>
        <p:nvCxnSpPr>
          <p:cNvPr id="21" name="直接连接符 20">
            <a:extLst>
              <a:ext uri="{FF2B5EF4-FFF2-40B4-BE49-F238E27FC236}">
                <a16:creationId xmlns:a16="http://schemas.microsoft.com/office/drawing/2014/main" id="{2C415D76-C1B1-4134-A2F6-D751B3301349}"/>
              </a:ext>
            </a:extLst>
          </p:cNvPr>
          <p:cNvCxnSpPr/>
          <p:nvPr/>
        </p:nvCxnSpPr>
        <p:spPr>
          <a:xfrm>
            <a:off x="2207568" y="5157192"/>
            <a:ext cx="0" cy="547514"/>
          </a:xfrm>
          <a:prstGeom prst="line">
            <a:avLst/>
          </a:prstGeom>
        </p:spPr>
        <p:style>
          <a:lnRef idx="1">
            <a:schemeClr val="dk1"/>
          </a:lnRef>
          <a:fillRef idx="0">
            <a:schemeClr val="dk1"/>
          </a:fillRef>
          <a:effectRef idx="0">
            <a:schemeClr val="dk1"/>
          </a:effectRef>
          <a:fontRef idx="minor">
            <a:schemeClr val="tx1"/>
          </a:fontRef>
        </p:style>
      </p:cxnSp>
      <p:cxnSp>
        <p:nvCxnSpPr>
          <p:cNvPr id="23" name="直接连接符 22">
            <a:extLst>
              <a:ext uri="{FF2B5EF4-FFF2-40B4-BE49-F238E27FC236}">
                <a16:creationId xmlns:a16="http://schemas.microsoft.com/office/drawing/2014/main" id="{54324FB8-44B3-4636-83B5-C853F63A49EB}"/>
              </a:ext>
            </a:extLst>
          </p:cNvPr>
          <p:cNvCxnSpPr>
            <a:cxnSpLocks/>
            <a:stCxn id="25" idx="0"/>
          </p:cNvCxnSpPr>
          <p:nvPr/>
        </p:nvCxnSpPr>
        <p:spPr>
          <a:xfrm flipH="1" flipV="1">
            <a:off x="3070992" y="5013176"/>
            <a:ext cx="382416" cy="514905"/>
          </a:xfrm>
          <a:prstGeom prst="line">
            <a:avLst/>
          </a:prstGeom>
        </p:spPr>
        <p:style>
          <a:lnRef idx="1">
            <a:schemeClr val="dk1"/>
          </a:lnRef>
          <a:fillRef idx="0">
            <a:schemeClr val="dk1"/>
          </a:fillRef>
          <a:effectRef idx="0">
            <a:schemeClr val="dk1"/>
          </a:effectRef>
          <a:fontRef idx="minor">
            <a:schemeClr val="tx1"/>
          </a:fontRef>
        </p:style>
      </p:cxnSp>
      <p:cxnSp>
        <p:nvCxnSpPr>
          <p:cNvPr id="41" name="直接连接符 40">
            <a:extLst>
              <a:ext uri="{FF2B5EF4-FFF2-40B4-BE49-F238E27FC236}">
                <a16:creationId xmlns:a16="http://schemas.microsoft.com/office/drawing/2014/main" id="{E3F44597-66EC-4239-9655-C4D33E5261F3}"/>
              </a:ext>
            </a:extLst>
          </p:cNvPr>
          <p:cNvCxnSpPr>
            <a:stCxn id="26" idx="0"/>
          </p:cNvCxnSpPr>
          <p:nvPr/>
        </p:nvCxnSpPr>
        <p:spPr>
          <a:xfrm flipH="1" flipV="1">
            <a:off x="5415173" y="4570790"/>
            <a:ext cx="350108" cy="442386"/>
          </a:xfrm>
          <a:prstGeom prst="line">
            <a:avLst/>
          </a:prstGeom>
        </p:spPr>
        <p:style>
          <a:lnRef idx="1">
            <a:schemeClr val="dk1"/>
          </a:lnRef>
          <a:fillRef idx="0">
            <a:schemeClr val="dk1"/>
          </a:fillRef>
          <a:effectRef idx="0">
            <a:schemeClr val="dk1"/>
          </a:effectRef>
          <a:fontRef idx="minor">
            <a:schemeClr val="tx1"/>
          </a:fontRef>
        </p:style>
      </p:cxnSp>
      <p:cxnSp>
        <p:nvCxnSpPr>
          <p:cNvPr id="46" name="直接连接符 45">
            <a:extLst>
              <a:ext uri="{FF2B5EF4-FFF2-40B4-BE49-F238E27FC236}">
                <a16:creationId xmlns:a16="http://schemas.microsoft.com/office/drawing/2014/main" id="{60817710-312D-456A-9921-80B761987DD6}"/>
              </a:ext>
            </a:extLst>
          </p:cNvPr>
          <p:cNvCxnSpPr/>
          <p:nvPr/>
        </p:nvCxnSpPr>
        <p:spPr>
          <a:xfrm>
            <a:off x="3471699" y="4791983"/>
            <a:ext cx="1343418" cy="867524"/>
          </a:xfrm>
          <a:prstGeom prst="line">
            <a:avLst/>
          </a:prstGeom>
        </p:spPr>
        <p:style>
          <a:lnRef idx="1">
            <a:schemeClr val="dk1"/>
          </a:lnRef>
          <a:fillRef idx="0">
            <a:schemeClr val="dk1"/>
          </a:fillRef>
          <a:effectRef idx="0">
            <a:schemeClr val="dk1"/>
          </a:effectRef>
          <a:fontRef idx="minor">
            <a:schemeClr val="tx1"/>
          </a:fontRef>
        </p:style>
      </p:cxnSp>
      <p:pic>
        <p:nvPicPr>
          <p:cNvPr id="47" name="图片 46">
            <a:extLst>
              <a:ext uri="{FF2B5EF4-FFF2-40B4-BE49-F238E27FC236}">
                <a16:creationId xmlns:a16="http://schemas.microsoft.com/office/drawing/2014/main" id="{15F7621C-A71E-4629-B315-A807BB49C3BA}"/>
              </a:ext>
            </a:extLst>
          </p:cNvPr>
          <p:cNvPicPr>
            <a:picLocks noChangeAspect="1"/>
          </p:cNvPicPr>
          <p:nvPr/>
        </p:nvPicPr>
        <p:blipFill>
          <a:blip r:embed="rId3"/>
          <a:stretch>
            <a:fillRect/>
          </a:stretch>
        </p:blipFill>
        <p:spPr>
          <a:xfrm>
            <a:off x="7326068" y="3329090"/>
            <a:ext cx="3162300" cy="3467100"/>
          </a:xfrm>
          <a:prstGeom prst="rect">
            <a:avLst/>
          </a:prstGeom>
        </p:spPr>
      </p:pic>
      <p:pic>
        <p:nvPicPr>
          <p:cNvPr id="48" name="图片 47">
            <a:extLst>
              <a:ext uri="{FF2B5EF4-FFF2-40B4-BE49-F238E27FC236}">
                <a16:creationId xmlns:a16="http://schemas.microsoft.com/office/drawing/2014/main" id="{A9698BCB-F8FD-4367-99A0-EDD70BE3FD3D}"/>
              </a:ext>
            </a:extLst>
          </p:cNvPr>
          <p:cNvPicPr>
            <a:picLocks noChangeAspect="1"/>
          </p:cNvPicPr>
          <p:nvPr/>
        </p:nvPicPr>
        <p:blipFill>
          <a:blip r:embed="rId4"/>
          <a:stretch>
            <a:fillRect/>
          </a:stretch>
        </p:blipFill>
        <p:spPr>
          <a:xfrm>
            <a:off x="8000000" y="2801183"/>
            <a:ext cx="2160000" cy="1549856"/>
          </a:xfrm>
          <a:prstGeom prst="rect">
            <a:avLst/>
          </a:prstGeom>
        </p:spPr>
      </p:pic>
    </p:spTree>
    <p:extLst>
      <p:ext uri="{BB962C8B-B14F-4D97-AF65-F5344CB8AC3E}">
        <p14:creationId xmlns:p14="http://schemas.microsoft.com/office/powerpoint/2010/main" val="3992257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886811C3-A920-46ED-9421-55291BCE310E}"/>
              </a:ext>
            </a:extLst>
          </p:cNvPr>
          <p:cNvSpPr>
            <a:spLocks noGrp="1"/>
          </p:cNvSpPr>
          <p:nvPr>
            <p:ph idx="1"/>
          </p:nvPr>
        </p:nvSpPr>
        <p:spPr>
          <a:xfrm>
            <a:off x="609600" y="1285861"/>
            <a:ext cx="11269376" cy="4840303"/>
          </a:xfrm>
        </p:spPr>
        <p:txBody>
          <a:bodyPr/>
          <a:lstStyle/>
          <a:p>
            <a:r>
              <a:rPr lang="en-US" dirty="0"/>
              <a:t>Things to verify</a:t>
            </a:r>
          </a:p>
          <a:p>
            <a:pPr lvl="1"/>
            <a:r>
              <a:rPr lang="en-US" sz="2000" dirty="0"/>
              <a:t>Semi-automatic adjustment and high-precision alignment field</a:t>
            </a:r>
          </a:p>
          <a:p>
            <a:pPr lvl="1"/>
            <a:r>
              <a:rPr lang="en-US" sz="2000" dirty="0"/>
              <a:t>Aim: save alignment manpower and cost.</a:t>
            </a:r>
          </a:p>
          <a:p>
            <a:pPr lvl="1"/>
            <a:r>
              <a:rPr lang="en-US" sz="2000" dirty="0"/>
              <a:t>Add some movable drivers and interface on the adjusting mechanism.</a:t>
            </a:r>
          </a:p>
          <a:p>
            <a:pPr lvl="1"/>
            <a:r>
              <a:rPr lang="en-US" sz="2000" dirty="0"/>
              <a:t>Validating the technical solution in </a:t>
            </a:r>
            <a:r>
              <a:rPr lang="en-US" altLang="zh-CN" sz="2000" dirty="0"/>
              <a:t>PAPS</a:t>
            </a:r>
            <a:r>
              <a:rPr lang="en-US" sz="2000" dirty="0"/>
              <a:t>, </a:t>
            </a:r>
            <a:r>
              <a:rPr lang="zh-CN" altLang="en-US" sz="2000" dirty="0"/>
              <a:t> </a:t>
            </a:r>
            <a:r>
              <a:rPr lang="en-US" altLang="zh-CN" sz="2000" dirty="0"/>
              <a:t>and</a:t>
            </a:r>
            <a:r>
              <a:rPr lang="zh-CN" altLang="en-US" sz="2000" dirty="0"/>
              <a:t> </a:t>
            </a:r>
            <a:r>
              <a:rPr lang="en-US" sz="2000" dirty="0"/>
              <a:t>conducting tunnel alignment simulations in mockup.</a:t>
            </a:r>
          </a:p>
          <a:p>
            <a:pPr lvl="1"/>
            <a:endParaRPr lang="en-US" dirty="0"/>
          </a:p>
          <a:p>
            <a:pPr lvl="1"/>
            <a:endParaRPr lang="en-US" dirty="0"/>
          </a:p>
        </p:txBody>
      </p:sp>
      <p:sp>
        <p:nvSpPr>
          <p:cNvPr id="3" name="标题 2">
            <a:extLst>
              <a:ext uri="{FF2B5EF4-FFF2-40B4-BE49-F238E27FC236}">
                <a16:creationId xmlns:a16="http://schemas.microsoft.com/office/drawing/2014/main" id="{7C3925E1-4841-4D18-A60F-6F705E35A2F8}"/>
              </a:ext>
            </a:extLst>
          </p:cNvPr>
          <p:cNvSpPr>
            <a:spLocks noGrp="1"/>
          </p:cNvSpPr>
          <p:nvPr>
            <p:ph type="title"/>
          </p:nvPr>
        </p:nvSpPr>
        <p:spPr/>
        <p:txBody>
          <a:bodyPr/>
          <a:lstStyle/>
          <a:p>
            <a:r>
              <a:rPr lang="en-US" dirty="0"/>
              <a:t>Tunnel mockup </a:t>
            </a:r>
          </a:p>
        </p:txBody>
      </p:sp>
      <p:sp>
        <p:nvSpPr>
          <p:cNvPr id="4" name="灯片编号占位符 3">
            <a:extLst>
              <a:ext uri="{FF2B5EF4-FFF2-40B4-BE49-F238E27FC236}">
                <a16:creationId xmlns:a16="http://schemas.microsoft.com/office/drawing/2014/main" id="{F3629B76-412C-4F68-9FCC-36AAEE92BF49}"/>
              </a:ext>
            </a:extLst>
          </p:cNvPr>
          <p:cNvSpPr>
            <a:spLocks noGrp="1"/>
          </p:cNvSpPr>
          <p:nvPr>
            <p:ph type="sldNum" sz="quarter" idx="12"/>
          </p:nvPr>
        </p:nvSpPr>
        <p:spPr/>
        <p:txBody>
          <a:bodyPr/>
          <a:lstStyle/>
          <a:p>
            <a:fld id="{F15E9139-A00B-4B2A-98A6-095DC08F1345}" type="slidenum">
              <a:rPr lang="zh-CN" altLang="en-US" smtClean="0"/>
              <a:pPr/>
              <a:t>22</a:t>
            </a:fld>
            <a:endParaRPr lang="zh-CN" altLang="en-US" dirty="0"/>
          </a:p>
        </p:txBody>
      </p:sp>
      <p:pic>
        <p:nvPicPr>
          <p:cNvPr id="8" name="图片 7">
            <a:extLst>
              <a:ext uri="{FF2B5EF4-FFF2-40B4-BE49-F238E27FC236}">
                <a16:creationId xmlns:a16="http://schemas.microsoft.com/office/drawing/2014/main" id="{6F6C6426-8B92-47FA-A52E-39D9A81CCB8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537"/>
          <a:stretch/>
        </p:blipFill>
        <p:spPr>
          <a:xfrm>
            <a:off x="609600" y="3683162"/>
            <a:ext cx="4320000" cy="3131622"/>
          </a:xfrm>
          <a:prstGeom prst="rect">
            <a:avLst/>
          </a:prstGeom>
        </p:spPr>
      </p:pic>
      <p:sp>
        <p:nvSpPr>
          <p:cNvPr id="9" name="文本框 8">
            <a:extLst>
              <a:ext uri="{FF2B5EF4-FFF2-40B4-BE49-F238E27FC236}">
                <a16:creationId xmlns:a16="http://schemas.microsoft.com/office/drawing/2014/main" id="{B40B8341-1FBF-4C15-A95C-FBF081B84FE1}"/>
              </a:ext>
            </a:extLst>
          </p:cNvPr>
          <p:cNvSpPr txBox="1"/>
          <p:nvPr/>
        </p:nvSpPr>
        <p:spPr>
          <a:xfrm>
            <a:off x="4657644" y="5085184"/>
            <a:ext cx="1368152" cy="646331"/>
          </a:xfrm>
          <a:prstGeom prst="rect">
            <a:avLst/>
          </a:prstGeom>
          <a:noFill/>
        </p:spPr>
        <p:txBody>
          <a:bodyPr wrap="square" rtlCol="0">
            <a:spAutoFit/>
          </a:bodyPr>
          <a:lstStyle/>
          <a:p>
            <a:r>
              <a:rPr lang="en-US" dirty="0"/>
              <a:t>For dipole supports</a:t>
            </a:r>
          </a:p>
        </p:txBody>
      </p:sp>
      <p:pic>
        <p:nvPicPr>
          <p:cNvPr id="10" name="图片 9">
            <a:extLst>
              <a:ext uri="{FF2B5EF4-FFF2-40B4-BE49-F238E27FC236}">
                <a16:creationId xmlns:a16="http://schemas.microsoft.com/office/drawing/2014/main" id="{3D6F19CF-871A-40D7-A857-D9981CA9BD99}"/>
              </a:ext>
            </a:extLst>
          </p:cNvPr>
          <p:cNvPicPr>
            <a:picLocks noChangeAspect="1"/>
          </p:cNvPicPr>
          <p:nvPr/>
        </p:nvPicPr>
        <p:blipFill>
          <a:blip r:embed="rId3"/>
          <a:stretch>
            <a:fillRect/>
          </a:stretch>
        </p:blipFill>
        <p:spPr>
          <a:xfrm>
            <a:off x="6772292" y="3599579"/>
            <a:ext cx="2520000" cy="2610269"/>
          </a:xfrm>
          <a:prstGeom prst="rect">
            <a:avLst/>
          </a:prstGeom>
        </p:spPr>
      </p:pic>
      <p:sp>
        <p:nvSpPr>
          <p:cNvPr id="11" name="文本框 10">
            <a:extLst>
              <a:ext uri="{FF2B5EF4-FFF2-40B4-BE49-F238E27FC236}">
                <a16:creationId xmlns:a16="http://schemas.microsoft.com/office/drawing/2014/main" id="{BF77229A-F7C8-4F29-A0AD-8E14C373A749}"/>
              </a:ext>
            </a:extLst>
          </p:cNvPr>
          <p:cNvSpPr txBox="1"/>
          <p:nvPr/>
        </p:nvSpPr>
        <p:spPr>
          <a:xfrm>
            <a:off x="6761003" y="5975243"/>
            <a:ext cx="2414727" cy="646331"/>
          </a:xfrm>
          <a:prstGeom prst="rect">
            <a:avLst/>
          </a:prstGeom>
          <a:noFill/>
        </p:spPr>
        <p:txBody>
          <a:bodyPr wrap="square" rtlCol="0">
            <a:spAutoFit/>
          </a:bodyPr>
          <a:lstStyle/>
          <a:p>
            <a:r>
              <a:rPr lang="en-US" dirty="0"/>
              <a:t>For </a:t>
            </a:r>
            <a:r>
              <a:rPr lang="en-US" dirty="0" err="1"/>
              <a:t>sextupole</a:t>
            </a:r>
            <a:r>
              <a:rPr lang="en-US" dirty="0"/>
              <a:t> girders, similar to girder of EBS</a:t>
            </a:r>
          </a:p>
        </p:txBody>
      </p:sp>
    </p:spTree>
    <p:extLst>
      <p:ext uri="{BB962C8B-B14F-4D97-AF65-F5344CB8AC3E}">
        <p14:creationId xmlns:p14="http://schemas.microsoft.com/office/powerpoint/2010/main" val="3889492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CC4C854B-0F39-43E2-9D96-1809D4C6C507}"/>
              </a:ext>
            </a:extLst>
          </p:cNvPr>
          <p:cNvSpPr>
            <a:spLocks noGrp="1"/>
          </p:cNvSpPr>
          <p:nvPr>
            <p:ph idx="1"/>
          </p:nvPr>
        </p:nvSpPr>
        <p:spPr>
          <a:xfrm>
            <a:off x="609600" y="1285861"/>
            <a:ext cx="10972800" cy="5383499"/>
          </a:xfrm>
        </p:spPr>
        <p:txBody>
          <a:bodyPr/>
          <a:lstStyle/>
          <a:p>
            <a:r>
              <a:rPr lang="en-US" dirty="0"/>
              <a:t>Things to verify</a:t>
            </a:r>
          </a:p>
          <a:p>
            <a:pPr lvl="1"/>
            <a:r>
              <a:rPr lang="en-US" dirty="0"/>
              <a:t>Pre-alignment and tunnel alignment are the most time-consuming and labor-intensive task in the alignment process.</a:t>
            </a:r>
          </a:p>
          <a:p>
            <a:pPr lvl="1"/>
            <a:r>
              <a:rPr lang="en-US" dirty="0"/>
              <a:t>The alignment method right now:</a:t>
            </a:r>
          </a:p>
        </p:txBody>
      </p:sp>
      <p:sp>
        <p:nvSpPr>
          <p:cNvPr id="3" name="标题 2">
            <a:extLst>
              <a:ext uri="{FF2B5EF4-FFF2-40B4-BE49-F238E27FC236}">
                <a16:creationId xmlns:a16="http://schemas.microsoft.com/office/drawing/2014/main" id="{3C51B084-EF51-4C93-9271-134C9FCEF315}"/>
              </a:ext>
            </a:extLst>
          </p:cNvPr>
          <p:cNvSpPr>
            <a:spLocks noGrp="1"/>
          </p:cNvSpPr>
          <p:nvPr>
            <p:ph type="title"/>
          </p:nvPr>
        </p:nvSpPr>
        <p:spPr/>
        <p:txBody>
          <a:bodyPr/>
          <a:lstStyle/>
          <a:p>
            <a:r>
              <a:rPr lang="en-US" dirty="0"/>
              <a:t>Tunnel mockup</a:t>
            </a:r>
          </a:p>
        </p:txBody>
      </p:sp>
      <p:sp>
        <p:nvSpPr>
          <p:cNvPr id="4" name="灯片编号占位符 3">
            <a:extLst>
              <a:ext uri="{FF2B5EF4-FFF2-40B4-BE49-F238E27FC236}">
                <a16:creationId xmlns:a16="http://schemas.microsoft.com/office/drawing/2014/main" id="{9FCB9B84-0F1E-4254-B933-D68F84B184D2}"/>
              </a:ext>
            </a:extLst>
          </p:cNvPr>
          <p:cNvSpPr>
            <a:spLocks noGrp="1"/>
          </p:cNvSpPr>
          <p:nvPr>
            <p:ph type="sldNum" sz="quarter" idx="12"/>
          </p:nvPr>
        </p:nvSpPr>
        <p:spPr/>
        <p:txBody>
          <a:bodyPr/>
          <a:lstStyle/>
          <a:p>
            <a:fld id="{F15E9139-A00B-4B2A-98A6-095DC08F1345}" type="slidenum">
              <a:rPr lang="zh-CN" altLang="en-US" smtClean="0"/>
              <a:pPr/>
              <a:t>23</a:t>
            </a:fld>
            <a:endParaRPr lang="zh-CN" altLang="en-US"/>
          </a:p>
        </p:txBody>
      </p:sp>
      <p:sp>
        <p:nvSpPr>
          <p:cNvPr id="6" name="内容占位符 1">
            <a:extLst>
              <a:ext uri="{FF2B5EF4-FFF2-40B4-BE49-F238E27FC236}">
                <a16:creationId xmlns:a16="http://schemas.microsoft.com/office/drawing/2014/main" id="{80170380-C2A2-4644-B7BE-ACE68BAF9468}"/>
              </a:ext>
            </a:extLst>
          </p:cNvPr>
          <p:cNvSpPr txBox="1">
            <a:spLocks/>
          </p:cNvSpPr>
          <p:nvPr/>
        </p:nvSpPr>
        <p:spPr>
          <a:xfrm>
            <a:off x="609600" y="3284985"/>
            <a:ext cx="6552728" cy="343016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r>
              <a:rPr lang="en-US" dirty="0"/>
              <a:t>Laser tracker</a:t>
            </a:r>
          </a:p>
          <a:p>
            <a:pPr lvl="2"/>
            <a:r>
              <a:rPr lang="en-US" dirty="0"/>
              <a:t>Single-point monitoring, single-point adjustment, manual operation, repeated iterations, inefficiency.</a:t>
            </a:r>
          </a:p>
          <a:p>
            <a:pPr lvl="1"/>
            <a:r>
              <a:rPr lang="en-US" altLang="zh-CN" sz="2600" dirty="0"/>
              <a:t>High-precision alignment field</a:t>
            </a:r>
          </a:p>
          <a:p>
            <a:pPr lvl="2"/>
            <a:r>
              <a:rPr lang="en-US" dirty="0"/>
              <a:t>Multi-camera photogrammetry system</a:t>
            </a:r>
          </a:p>
          <a:p>
            <a:pPr lvl="2"/>
            <a:r>
              <a:rPr lang="en-US" dirty="0">
                <a:solidFill>
                  <a:srgbClr val="FF0000"/>
                </a:solidFill>
              </a:rPr>
              <a:t>Multi-point synchronous monitoring</a:t>
            </a:r>
          </a:p>
          <a:p>
            <a:pPr lvl="2"/>
            <a:r>
              <a:rPr lang="en-US" dirty="0"/>
              <a:t>50% </a:t>
            </a:r>
            <a:r>
              <a:rPr lang="en-US" dirty="0">
                <a:solidFill>
                  <a:srgbClr val="FF0000"/>
                </a:solidFill>
              </a:rPr>
              <a:t>lower cost</a:t>
            </a:r>
            <a:r>
              <a:rPr lang="en-US" dirty="0"/>
              <a:t>, significantly larger number of synchronous monitoring points.</a:t>
            </a:r>
          </a:p>
        </p:txBody>
      </p:sp>
      <p:pic>
        <p:nvPicPr>
          <p:cNvPr id="7" name="图片 6">
            <a:extLst>
              <a:ext uri="{FF2B5EF4-FFF2-40B4-BE49-F238E27FC236}">
                <a16:creationId xmlns:a16="http://schemas.microsoft.com/office/drawing/2014/main" id="{FDC47B04-C20E-4BB7-BCFE-E2075E723AC5}"/>
              </a:ext>
            </a:extLst>
          </p:cNvPr>
          <p:cNvPicPr>
            <a:picLocks noChangeAspect="1"/>
          </p:cNvPicPr>
          <p:nvPr/>
        </p:nvPicPr>
        <p:blipFill>
          <a:blip r:embed="rId2"/>
          <a:stretch>
            <a:fillRect/>
          </a:stretch>
        </p:blipFill>
        <p:spPr>
          <a:xfrm>
            <a:off x="7752184" y="2492896"/>
            <a:ext cx="3329167" cy="2063492"/>
          </a:xfrm>
          <a:prstGeom prst="rect">
            <a:avLst/>
          </a:prstGeom>
        </p:spPr>
      </p:pic>
      <p:pic>
        <p:nvPicPr>
          <p:cNvPr id="8" name="图片 7">
            <a:extLst>
              <a:ext uri="{FF2B5EF4-FFF2-40B4-BE49-F238E27FC236}">
                <a16:creationId xmlns:a16="http://schemas.microsoft.com/office/drawing/2014/main" id="{0D97E7AB-C3BB-4DC6-B3AF-C71B64C3339B}"/>
              </a:ext>
            </a:extLst>
          </p:cNvPr>
          <p:cNvPicPr>
            <a:picLocks noChangeAspect="1"/>
          </p:cNvPicPr>
          <p:nvPr/>
        </p:nvPicPr>
        <p:blipFill>
          <a:blip r:embed="rId3"/>
          <a:stretch>
            <a:fillRect/>
          </a:stretch>
        </p:blipFill>
        <p:spPr>
          <a:xfrm>
            <a:off x="7162328" y="4734202"/>
            <a:ext cx="3605850" cy="1695466"/>
          </a:xfrm>
          <a:prstGeom prst="rect">
            <a:avLst/>
          </a:prstGeom>
        </p:spPr>
      </p:pic>
    </p:spTree>
    <p:extLst>
      <p:ext uri="{BB962C8B-B14F-4D97-AF65-F5344CB8AC3E}">
        <p14:creationId xmlns:p14="http://schemas.microsoft.com/office/powerpoint/2010/main" val="860230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C95802C1-C9F0-4F39-A7FC-8C0FF62F2744}"/>
              </a:ext>
            </a:extLst>
          </p:cNvPr>
          <p:cNvSpPr>
            <a:spLocks noGrp="1"/>
          </p:cNvSpPr>
          <p:nvPr>
            <p:ph idx="1"/>
          </p:nvPr>
        </p:nvSpPr>
        <p:spPr/>
        <p:txBody>
          <a:bodyPr>
            <a:normAutofit fontScale="85000" lnSpcReduction="20000"/>
          </a:bodyPr>
          <a:lstStyle/>
          <a:p>
            <a:r>
              <a:rPr lang="en-US" dirty="0"/>
              <a:t>Things to verify</a:t>
            </a:r>
          </a:p>
          <a:p>
            <a:pPr lvl="1"/>
            <a:r>
              <a:rPr lang="zh-CN" altLang="en-US" dirty="0"/>
              <a:t>功能</a:t>
            </a:r>
            <a:endParaRPr lang="en-US" altLang="zh-CN" dirty="0"/>
          </a:p>
          <a:p>
            <a:pPr lvl="2">
              <a:lnSpc>
                <a:spcPct val="150000"/>
              </a:lnSpc>
            </a:pPr>
            <a:r>
              <a:rPr lang="zh-CN" altLang="en-US" dirty="0"/>
              <a:t>根据被测对象类型，自动调整测量视野；</a:t>
            </a:r>
          </a:p>
          <a:p>
            <a:pPr lvl="2">
              <a:lnSpc>
                <a:spcPct val="150000"/>
              </a:lnSpc>
            </a:pPr>
            <a:r>
              <a:rPr lang="zh-CN" altLang="en-US" dirty="0"/>
              <a:t>自动标定相机内外参数和畸变系数。</a:t>
            </a:r>
          </a:p>
          <a:p>
            <a:pPr lvl="2">
              <a:lnSpc>
                <a:spcPct val="150000"/>
              </a:lnSpc>
            </a:pPr>
            <a:r>
              <a:rPr lang="zh-CN" altLang="en-US" dirty="0"/>
              <a:t>通过空间坐标提取，采集标定工装图像，自动建立多目相机空间位姿数学模型；</a:t>
            </a:r>
          </a:p>
          <a:p>
            <a:pPr lvl="2">
              <a:lnSpc>
                <a:spcPct val="150000"/>
              </a:lnSpc>
            </a:pPr>
            <a:r>
              <a:rPr lang="zh-CN" altLang="en-US" dirty="0"/>
              <a:t>高带宽图像传输，实时获取测量场内监测点实测坐标，显示</a:t>
            </a:r>
            <a:r>
              <a:rPr lang="en-US" altLang="zh-CN" dirty="0"/>
              <a:t>\</a:t>
            </a:r>
            <a:r>
              <a:rPr lang="zh-CN" altLang="en-US" dirty="0"/>
              <a:t>输出实测坐标与理论坐标的差值。</a:t>
            </a:r>
          </a:p>
          <a:p>
            <a:pPr lvl="1">
              <a:buSzPct val="75000"/>
            </a:pPr>
            <a:r>
              <a:rPr lang="zh-CN" altLang="en-US" dirty="0"/>
              <a:t>系统预期指标</a:t>
            </a:r>
            <a:endParaRPr lang="en-US" altLang="zh-CN" dirty="0"/>
          </a:p>
          <a:p>
            <a:pPr lvl="2">
              <a:lnSpc>
                <a:spcPct val="150000"/>
              </a:lnSpc>
              <a:buSzPct val="75000"/>
            </a:pPr>
            <a:r>
              <a:rPr lang="zh-CN" altLang="en-US" dirty="0"/>
              <a:t>标定场范围</a:t>
            </a:r>
            <a:r>
              <a:rPr lang="en-US" altLang="zh-CN" dirty="0"/>
              <a:t>0.5m~20m</a:t>
            </a:r>
          </a:p>
          <a:p>
            <a:pPr lvl="2">
              <a:lnSpc>
                <a:spcPct val="150000"/>
              </a:lnSpc>
              <a:buSzPct val="75000"/>
            </a:pPr>
            <a:r>
              <a:rPr lang="zh-CN" altLang="en-US" dirty="0"/>
              <a:t>采集频率：≥</a:t>
            </a:r>
            <a:r>
              <a:rPr lang="en-US" altLang="zh-CN" dirty="0"/>
              <a:t>15 Hz</a:t>
            </a:r>
          </a:p>
          <a:p>
            <a:pPr lvl="2">
              <a:lnSpc>
                <a:spcPct val="150000"/>
              </a:lnSpc>
              <a:buSzPct val="75000"/>
            </a:pPr>
            <a:r>
              <a:rPr lang="zh-CN" altLang="en-US" dirty="0"/>
              <a:t>空间单点测量误差：≤ </a:t>
            </a:r>
            <a:r>
              <a:rPr lang="en-US" altLang="zh-CN" dirty="0"/>
              <a:t>4μm+4μm/m</a:t>
            </a:r>
            <a:endParaRPr lang="zh-CN" altLang="en-US" dirty="0"/>
          </a:p>
        </p:txBody>
      </p:sp>
      <p:sp>
        <p:nvSpPr>
          <p:cNvPr id="3" name="标题 2">
            <a:extLst>
              <a:ext uri="{FF2B5EF4-FFF2-40B4-BE49-F238E27FC236}">
                <a16:creationId xmlns:a16="http://schemas.microsoft.com/office/drawing/2014/main" id="{E1E2ACDD-0745-4457-8371-A3380C5424A3}"/>
              </a:ext>
            </a:extLst>
          </p:cNvPr>
          <p:cNvSpPr>
            <a:spLocks noGrp="1"/>
          </p:cNvSpPr>
          <p:nvPr>
            <p:ph type="title"/>
          </p:nvPr>
        </p:nvSpPr>
        <p:spPr/>
        <p:txBody>
          <a:bodyPr/>
          <a:lstStyle/>
          <a:p>
            <a:r>
              <a:rPr lang="en-US" dirty="0"/>
              <a:t>Tunnel mockup</a:t>
            </a:r>
          </a:p>
        </p:txBody>
      </p:sp>
      <p:sp>
        <p:nvSpPr>
          <p:cNvPr id="4" name="灯片编号占位符 3">
            <a:extLst>
              <a:ext uri="{FF2B5EF4-FFF2-40B4-BE49-F238E27FC236}">
                <a16:creationId xmlns:a16="http://schemas.microsoft.com/office/drawing/2014/main" id="{F2014CA1-736F-46EC-AA7A-5BD231D03268}"/>
              </a:ext>
            </a:extLst>
          </p:cNvPr>
          <p:cNvSpPr>
            <a:spLocks noGrp="1"/>
          </p:cNvSpPr>
          <p:nvPr>
            <p:ph type="sldNum" sz="quarter" idx="12"/>
          </p:nvPr>
        </p:nvSpPr>
        <p:spPr/>
        <p:txBody>
          <a:bodyPr/>
          <a:lstStyle/>
          <a:p>
            <a:fld id="{F15E9139-A00B-4B2A-98A6-095DC08F1345}" type="slidenum">
              <a:rPr lang="zh-CN" altLang="en-US" smtClean="0"/>
              <a:pPr/>
              <a:t>24</a:t>
            </a:fld>
            <a:endParaRPr lang="zh-CN" altLang="en-US"/>
          </a:p>
        </p:txBody>
      </p:sp>
      <p:pic>
        <p:nvPicPr>
          <p:cNvPr id="5" name="图片 4">
            <a:extLst>
              <a:ext uri="{FF2B5EF4-FFF2-40B4-BE49-F238E27FC236}">
                <a16:creationId xmlns:a16="http://schemas.microsoft.com/office/drawing/2014/main" id="{07B230B6-FA34-4922-B073-0EDD3A1AA926}"/>
              </a:ext>
            </a:extLst>
          </p:cNvPr>
          <p:cNvPicPr>
            <a:picLocks noChangeAspect="1"/>
          </p:cNvPicPr>
          <p:nvPr/>
        </p:nvPicPr>
        <p:blipFill>
          <a:blip r:embed="rId2"/>
          <a:stretch>
            <a:fillRect/>
          </a:stretch>
        </p:blipFill>
        <p:spPr>
          <a:xfrm>
            <a:off x="7752184" y="0"/>
            <a:ext cx="3438486" cy="3168352"/>
          </a:xfrm>
          <a:prstGeom prst="rect">
            <a:avLst/>
          </a:prstGeom>
        </p:spPr>
      </p:pic>
    </p:spTree>
    <p:extLst>
      <p:ext uri="{BB962C8B-B14F-4D97-AF65-F5344CB8AC3E}">
        <p14:creationId xmlns:p14="http://schemas.microsoft.com/office/powerpoint/2010/main" val="3240278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8D440CF7-172B-4259-AC45-93135264A7B6}"/>
              </a:ext>
            </a:extLst>
          </p:cNvPr>
          <p:cNvSpPr>
            <a:spLocks noGrp="1"/>
          </p:cNvSpPr>
          <p:nvPr>
            <p:ph idx="1"/>
          </p:nvPr>
        </p:nvSpPr>
        <p:spPr/>
        <p:txBody>
          <a:bodyPr/>
          <a:lstStyle/>
          <a:p>
            <a:r>
              <a:rPr lang="en-US" dirty="0"/>
              <a:t>Things to verify</a:t>
            </a:r>
          </a:p>
          <a:p>
            <a:pPr lvl="1"/>
            <a:r>
              <a:rPr lang="en-US" dirty="0"/>
              <a:t>Magnet transport vehicles</a:t>
            </a:r>
          </a:p>
          <a:p>
            <a:pPr lvl="1"/>
            <a:r>
              <a:rPr lang="en-US" dirty="0"/>
              <a:t>Aim: efficiency of the transportation and installation of the magnets.</a:t>
            </a:r>
          </a:p>
          <a:p>
            <a:pPr lvl="1"/>
            <a:r>
              <a:rPr lang="en-US" dirty="0"/>
              <a:t>The resolution of the lifting fork is designed as better than 0.5 mm for the coarse positioning.</a:t>
            </a:r>
          </a:p>
        </p:txBody>
      </p:sp>
      <p:sp>
        <p:nvSpPr>
          <p:cNvPr id="3" name="标题 2">
            <a:extLst>
              <a:ext uri="{FF2B5EF4-FFF2-40B4-BE49-F238E27FC236}">
                <a16:creationId xmlns:a16="http://schemas.microsoft.com/office/drawing/2014/main" id="{A2F34989-6047-4653-A51F-C55CB119DD74}"/>
              </a:ext>
            </a:extLst>
          </p:cNvPr>
          <p:cNvSpPr>
            <a:spLocks noGrp="1"/>
          </p:cNvSpPr>
          <p:nvPr>
            <p:ph type="title"/>
          </p:nvPr>
        </p:nvSpPr>
        <p:spPr/>
        <p:txBody>
          <a:bodyPr/>
          <a:lstStyle/>
          <a:p>
            <a:r>
              <a:rPr lang="en-US" dirty="0"/>
              <a:t>Tunnel mockup</a:t>
            </a:r>
          </a:p>
        </p:txBody>
      </p:sp>
      <p:sp>
        <p:nvSpPr>
          <p:cNvPr id="4" name="灯片编号占位符 3">
            <a:extLst>
              <a:ext uri="{FF2B5EF4-FFF2-40B4-BE49-F238E27FC236}">
                <a16:creationId xmlns:a16="http://schemas.microsoft.com/office/drawing/2014/main" id="{AE267BDC-54B7-4363-AA7C-10E3807932A7}"/>
              </a:ext>
            </a:extLst>
          </p:cNvPr>
          <p:cNvSpPr>
            <a:spLocks noGrp="1"/>
          </p:cNvSpPr>
          <p:nvPr>
            <p:ph type="sldNum" sz="quarter" idx="12"/>
          </p:nvPr>
        </p:nvSpPr>
        <p:spPr/>
        <p:txBody>
          <a:bodyPr/>
          <a:lstStyle/>
          <a:p>
            <a:fld id="{F15E9139-A00B-4B2A-98A6-095DC08F1345}" type="slidenum">
              <a:rPr lang="zh-CN" altLang="en-US" smtClean="0"/>
              <a:pPr/>
              <a:t>25</a:t>
            </a:fld>
            <a:endParaRPr lang="zh-CN" altLang="en-US"/>
          </a:p>
        </p:txBody>
      </p:sp>
      <p:pic>
        <p:nvPicPr>
          <p:cNvPr id="5" name="图片 4">
            <a:extLst>
              <a:ext uri="{FF2B5EF4-FFF2-40B4-BE49-F238E27FC236}">
                <a16:creationId xmlns:a16="http://schemas.microsoft.com/office/drawing/2014/main" id="{09DBFA17-FB15-495E-BB51-074354BF585F}"/>
              </a:ext>
            </a:extLst>
          </p:cNvPr>
          <p:cNvPicPr>
            <a:picLocks noChangeAspect="1"/>
          </p:cNvPicPr>
          <p:nvPr/>
        </p:nvPicPr>
        <p:blipFill rotWithShape="1">
          <a:blip r:embed="rId3"/>
          <a:srcRect t="15743"/>
          <a:stretch/>
        </p:blipFill>
        <p:spPr>
          <a:xfrm>
            <a:off x="2769735" y="3976751"/>
            <a:ext cx="4320000" cy="2619129"/>
          </a:xfrm>
          <a:prstGeom prst="rect">
            <a:avLst/>
          </a:prstGeom>
        </p:spPr>
      </p:pic>
      <p:pic>
        <p:nvPicPr>
          <p:cNvPr id="6" name="图片 5">
            <a:extLst>
              <a:ext uri="{FF2B5EF4-FFF2-40B4-BE49-F238E27FC236}">
                <a16:creationId xmlns:a16="http://schemas.microsoft.com/office/drawing/2014/main" id="{792E5D8F-82F4-412E-9884-CDFADF0CFBB5}"/>
              </a:ext>
            </a:extLst>
          </p:cNvPr>
          <p:cNvPicPr/>
          <p:nvPr/>
        </p:nvPicPr>
        <p:blipFill>
          <a:blip r:embed="rId4"/>
          <a:stretch>
            <a:fillRect/>
          </a:stretch>
        </p:blipFill>
        <p:spPr>
          <a:xfrm>
            <a:off x="7536160" y="3284984"/>
            <a:ext cx="3599815" cy="3317875"/>
          </a:xfrm>
          <a:prstGeom prst="rect">
            <a:avLst/>
          </a:prstGeom>
        </p:spPr>
      </p:pic>
    </p:spTree>
    <p:extLst>
      <p:ext uri="{BB962C8B-B14F-4D97-AF65-F5344CB8AC3E}">
        <p14:creationId xmlns:p14="http://schemas.microsoft.com/office/powerpoint/2010/main" val="1414186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F178D6A1-2DB7-4414-87B4-23917EEE4E0D}"/>
              </a:ext>
            </a:extLst>
          </p:cNvPr>
          <p:cNvSpPr>
            <a:spLocks noGrp="1"/>
          </p:cNvSpPr>
          <p:nvPr>
            <p:ph type="title"/>
          </p:nvPr>
        </p:nvSpPr>
        <p:spPr/>
        <p:txBody>
          <a:bodyPr/>
          <a:lstStyle/>
          <a:p>
            <a:r>
              <a:rPr lang="en-US" dirty="0"/>
              <a:t>Cost </a:t>
            </a:r>
          </a:p>
        </p:txBody>
      </p:sp>
      <p:sp>
        <p:nvSpPr>
          <p:cNvPr id="4" name="灯片编号占位符 3">
            <a:extLst>
              <a:ext uri="{FF2B5EF4-FFF2-40B4-BE49-F238E27FC236}">
                <a16:creationId xmlns:a16="http://schemas.microsoft.com/office/drawing/2014/main" id="{8C2F096E-AEEF-48E1-93AC-3AA4FE2E76F2}"/>
              </a:ext>
            </a:extLst>
          </p:cNvPr>
          <p:cNvSpPr>
            <a:spLocks noGrp="1"/>
          </p:cNvSpPr>
          <p:nvPr>
            <p:ph type="sldNum" sz="quarter" idx="12"/>
          </p:nvPr>
        </p:nvSpPr>
        <p:spPr/>
        <p:txBody>
          <a:bodyPr/>
          <a:lstStyle/>
          <a:p>
            <a:fld id="{F15E9139-A00B-4B2A-98A6-095DC08F1345}" type="slidenum">
              <a:rPr lang="zh-CN" altLang="en-US" smtClean="0"/>
              <a:pPr/>
              <a:t>26</a:t>
            </a:fld>
            <a:endParaRPr lang="zh-CN" altLang="en-US"/>
          </a:p>
        </p:txBody>
      </p:sp>
      <p:sp>
        <p:nvSpPr>
          <p:cNvPr id="20" name="内容占位符 1">
            <a:extLst>
              <a:ext uri="{FF2B5EF4-FFF2-40B4-BE49-F238E27FC236}">
                <a16:creationId xmlns:a16="http://schemas.microsoft.com/office/drawing/2014/main" id="{DFF7C549-F95A-4FFD-BC6C-46CAE3AE9784}"/>
              </a:ext>
            </a:extLst>
          </p:cNvPr>
          <p:cNvSpPr txBox="1">
            <a:spLocks/>
          </p:cNvSpPr>
          <p:nvPr/>
        </p:nvSpPr>
        <p:spPr>
          <a:xfrm>
            <a:off x="609600" y="1285861"/>
            <a:ext cx="5414392" cy="2474465"/>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dirty="0"/>
              <a:t>模拟隧道</a:t>
            </a:r>
            <a:endParaRPr lang="en-US" altLang="zh-CN" dirty="0"/>
          </a:p>
          <a:p>
            <a:pPr lvl="1"/>
            <a:r>
              <a:rPr lang="zh-CN" altLang="en-US" sz="2000" dirty="0"/>
              <a:t>共</a:t>
            </a:r>
            <a:r>
              <a:rPr lang="en-US" altLang="zh-CN" sz="2000" dirty="0"/>
              <a:t>798</a:t>
            </a:r>
            <a:r>
              <a:rPr lang="zh-CN" altLang="en-US" sz="2000" dirty="0"/>
              <a:t>万</a:t>
            </a:r>
            <a:endParaRPr lang="en-US" altLang="zh-CN" sz="2000" dirty="0"/>
          </a:p>
          <a:p>
            <a:pPr lvl="1"/>
            <a:r>
              <a:rPr lang="zh-CN" altLang="en-US" sz="2000" dirty="0"/>
              <a:t>实验验证件</a:t>
            </a:r>
            <a:r>
              <a:rPr lang="en-US" altLang="zh-CN" sz="2000" dirty="0"/>
              <a:t>~439</a:t>
            </a:r>
            <a:r>
              <a:rPr lang="zh-CN" altLang="en-US" sz="2000" dirty="0"/>
              <a:t>万，含隧道内设备</a:t>
            </a:r>
            <a:r>
              <a:rPr lang="en-US" altLang="zh-CN" sz="2000" dirty="0"/>
              <a:t>124</a:t>
            </a:r>
            <a:r>
              <a:rPr lang="zh-CN" altLang="en-US" sz="2000" dirty="0"/>
              <a:t>万，三自由度安装运输车</a:t>
            </a:r>
            <a:r>
              <a:rPr lang="en-US" altLang="zh-CN" sz="2000" dirty="0"/>
              <a:t>35</a:t>
            </a:r>
            <a:r>
              <a:rPr lang="zh-CN" altLang="en-US" sz="2000" dirty="0"/>
              <a:t>万及准直高精度测量场</a:t>
            </a:r>
            <a:r>
              <a:rPr lang="en-US" altLang="zh-CN" sz="2000" dirty="0"/>
              <a:t>280</a:t>
            </a:r>
            <a:r>
              <a:rPr lang="zh-CN" altLang="en-US" sz="2000" dirty="0"/>
              <a:t>万。</a:t>
            </a:r>
            <a:endParaRPr lang="en-US" altLang="zh-CN" sz="2000" dirty="0"/>
          </a:p>
          <a:p>
            <a:pPr lvl="1"/>
            <a:endParaRPr lang="en-US" dirty="0"/>
          </a:p>
        </p:txBody>
      </p:sp>
      <p:graphicFrame>
        <p:nvGraphicFramePr>
          <p:cNvPr id="7" name="内容占位符 6">
            <a:extLst>
              <a:ext uri="{FF2B5EF4-FFF2-40B4-BE49-F238E27FC236}">
                <a16:creationId xmlns:a16="http://schemas.microsoft.com/office/drawing/2014/main" id="{8ACBAE01-D1C9-4476-AA1E-2331E3823DB3}"/>
              </a:ext>
            </a:extLst>
          </p:cNvPr>
          <p:cNvGraphicFramePr>
            <a:graphicFrameLocks noGrp="1"/>
          </p:cNvGraphicFramePr>
          <p:nvPr>
            <p:ph idx="1"/>
            <p:extLst>
              <p:ext uri="{D42A27DB-BD31-4B8C-83A1-F6EECF244321}">
                <p14:modId xmlns:p14="http://schemas.microsoft.com/office/powerpoint/2010/main" val="3261511311"/>
              </p:ext>
            </p:extLst>
          </p:nvPr>
        </p:nvGraphicFramePr>
        <p:xfrm>
          <a:off x="6312024" y="1445376"/>
          <a:ext cx="5599919" cy="5088506"/>
        </p:xfrm>
        <a:graphic>
          <a:graphicData uri="http://schemas.openxmlformats.org/drawingml/2006/table">
            <a:tbl>
              <a:tblPr firstRow="1" firstCol="1">
                <a:tableStyleId>{5C22544A-7EE6-4342-B048-85BDC9FD1C3A}</a:tableStyleId>
              </a:tblPr>
              <a:tblGrid>
                <a:gridCol w="1944216">
                  <a:extLst>
                    <a:ext uri="{9D8B030D-6E8A-4147-A177-3AD203B41FA5}">
                      <a16:colId xmlns:a16="http://schemas.microsoft.com/office/drawing/2014/main" val="1277127811"/>
                    </a:ext>
                  </a:extLst>
                </a:gridCol>
                <a:gridCol w="593759">
                  <a:extLst>
                    <a:ext uri="{9D8B030D-6E8A-4147-A177-3AD203B41FA5}">
                      <a16:colId xmlns:a16="http://schemas.microsoft.com/office/drawing/2014/main" val="900120168"/>
                    </a:ext>
                  </a:extLst>
                </a:gridCol>
                <a:gridCol w="523969">
                  <a:extLst>
                    <a:ext uri="{9D8B030D-6E8A-4147-A177-3AD203B41FA5}">
                      <a16:colId xmlns:a16="http://schemas.microsoft.com/office/drawing/2014/main" val="3008004319"/>
                    </a:ext>
                  </a:extLst>
                </a:gridCol>
                <a:gridCol w="687709">
                  <a:extLst>
                    <a:ext uri="{9D8B030D-6E8A-4147-A177-3AD203B41FA5}">
                      <a16:colId xmlns:a16="http://schemas.microsoft.com/office/drawing/2014/main" val="3166339406"/>
                    </a:ext>
                  </a:extLst>
                </a:gridCol>
                <a:gridCol w="1850266">
                  <a:extLst>
                    <a:ext uri="{9D8B030D-6E8A-4147-A177-3AD203B41FA5}">
                      <a16:colId xmlns:a16="http://schemas.microsoft.com/office/drawing/2014/main" val="4122128926"/>
                    </a:ext>
                  </a:extLst>
                </a:gridCol>
              </a:tblGrid>
              <a:tr h="263970">
                <a:tc>
                  <a:txBody>
                    <a:bodyPr/>
                    <a:lstStyle/>
                    <a:p>
                      <a:pPr algn="l" fontAlgn="b"/>
                      <a:r>
                        <a:rPr lang="zh-CN" altLang="en-US" sz="1600" u="none" strike="noStrike">
                          <a:effectLst/>
                        </a:rPr>
                        <a:t>子设备名称</a:t>
                      </a:r>
                      <a:endParaRPr lang="zh-CN" altLang="en-US" sz="1600" b="0" i="0" u="none" strike="noStrike">
                        <a:solidFill>
                          <a:srgbClr val="000000"/>
                        </a:solidFill>
                        <a:effectLst/>
                        <a:latin typeface="Calibri" panose="020F0502020204030204" pitchFamily="34" charset="0"/>
                      </a:endParaRPr>
                    </a:p>
                  </a:txBody>
                  <a:tcPr marL="8762" marR="8762" marT="8762" marB="0" anchor="b"/>
                </a:tc>
                <a:tc>
                  <a:txBody>
                    <a:bodyPr/>
                    <a:lstStyle/>
                    <a:p>
                      <a:pPr algn="l" fontAlgn="b"/>
                      <a:r>
                        <a:rPr lang="zh-CN" altLang="en-US" sz="1600" u="none" strike="noStrike">
                          <a:effectLst/>
                        </a:rPr>
                        <a:t>单位</a:t>
                      </a:r>
                      <a:endParaRPr lang="zh-CN" altLang="en-US" sz="1600" b="0" i="0" u="none" strike="noStrike">
                        <a:solidFill>
                          <a:srgbClr val="000000"/>
                        </a:solidFill>
                        <a:effectLst/>
                        <a:latin typeface="Calibri" panose="020F0502020204030204" pitchFamily="34" charset="0"/>
                      </a:endParaRPr>
                    </a:p>
                  </a:txBody>
                  <a:tcPr marL="8762" marR="8762" marT="8762" marB="0" anchor="b"/>
                </a:tc>
                <a:tc>
                  <a:txBody>
                    <a:bodyPr/>
                    <a:lstStyle/>
                    <a:p>
                      <a:pPr algn="l" fontAlgn="b"/>
                      <a:r>
                        <a:rPr lang="zh-CN" altLang="en-US" sz="1600" u="none" strike="noStrike">
                          <a:effectLst/>
                        </a:rPr>
                        <a:t>数量</a:t>
                      </a:r>
                      <a:endParaRPr lang="zh-CN" altLang="en-US" sz="1600" b="0" i="0" u="none" strike="noStrike">
                        <a:solidFill>
                          <a:srgbClr val="000000"/>
                        </a:solidFill>
                        <a:effectLst/>
                        <a:latin typeface="Calibri" panose="020F0502020204030204" pitchFamily="34" charset="0"/>
                      </a:endParaRPr>
                    </a:p>
                  </a:txBody>
                  <a:tcPr marL="8762" marR="8762" marT="8762" marB="0" anchor="b"/>
                </a:tc>
                <a:tc>
                  <a:txBody>
                    <a:bodyPr/>
                    <a:lstStyle/>
                    <a:p>
                      <a:pPr algn="l" fontAlgn="b"/>
                      <a:r>
                        <a:rPr lang="zh-CN" altLang="en-US" sz="1600" u="none" strike="noStrike">
                          <a:effectLst/>
                        </a:rPr>
                        <a:t>价格</a:t>
                      </a:r>
                      <a:endParaRPr lang="zh-CN" altLang="en-US" sz="1600" b="0" i="0" u="none" strike="noStrike">
                        <a:solidFill>
                          <a:srgbClr val="000000"/>
                        </a:solidFill>
                        <a:effectLst/>
                        <a:latin typeface="Calibri" panose="020F0502020204030204" pitchFamily="34" charset="0"/>
                      </a:endParaRPr>
                    </a:p>
                  </a:txBody>
                  <a:tcPr marL="8762" marR="8762" marT="8762" marB="0" anchor="b"/>
                </a:tc>
                <a:tc>
                  <a:txBody>
                    <a:bodyPr/>
                    <a:lstStyle/>
                    <a:p>
                      <a:pPr algn="l" fontAlgn="b"/>
                      <a:r>
                        <a:rPr lang="zh-CN" altLang="en-US" sz="1600" u="none" strike="noStrike" dirty="0">
                          <a:effectLst/>
                        </a:rPr>
                        <a:t>备注</a:t>
                      </a:r>
                      <a:endParaRPr lang="zh-CN" altLang="en-US" sz="1600" b="0" i="0" u="none" strike="noStrike" dirty="0">
                        <a:solidFill>
                          <a:srgbClr val="000000"/>
                        </a:solidFill>
                        <a:effectLst/>
                        <a:latin typeface="Calibri" panose="020F0502020204030204" pitchFamily="34" charset="0"/>
                      </a:endParaRPr>
                    </a:p>
                  </a:txBody>
                  <a:tcPr marL="8762" marR="8762" marT="8762" marB="0" anchor="b"/>
                </a:tc>
                <a:extLst>
                  <a:ext uri="{0D108BD9-81ED-4DB2-BD59-A6C34878D82A}">
                    <a16:rowId xmlns:a16="http://schemas.microsoft.com/office/drawing/2014/main" val="2609759066"/>
                  </a:ext>
                </a:extLst>
              </a:tr>
              <a:tr h="263970">
                <a:tc>
                  <a:txBody>
                    <a:bodyPr/>
                    <a:lstStyle/>
                    <a:p>
                      <a:pPr algn="l" fontAlgn="b"/>
                      <a:r>
                        <a:rPr lang="en-US" sz="1600" u="none" strike="noStrike" dirty="0">
                          <a:effectLst/>
                        </a:rPr>
                        <a:t>Collider</a:t>
                      </a:r>
                      <a:r>
                        <a:rPr lang="zh-CN" altLang="en-US" sz="1600" u="none" strike="noStrike" dirty="0">
                          <a:effectLst/>
                        </a:rPr>
                        <a:t>二极铁支撑</a:t>
                      </a:r>
                      <a:endParaRPr lang="zh-CN" altLang="en-US" sz="1600" b="0" i="0" u="none" strike="noStrike" dirty="0">
                        <a:solidFill>
                          <a:srgbClr val="000000"/>
                        </a:solidFill>
                        <a:effectLst/>
                        <a:latin typeface="Calibri" panose="020F0502020204030204" pitchFamily="34" charset="0"/>
                      </a:endParaRPr>
                    </a:p>
                  </a:txBody>
                  <a:tcPr marL="8762" marR="8762" marT="8762" marB="0" anchor="b"/>
                </a:tc>
                <a:tc>
                  <a:txBody>
                    <a:bodyPr/>
                    <a:lstStyle/>
                    <a:p>
                      <a:pPr algn="l" fontAlgn="b"/>
                      <a:r>
                        <a:rPr lang="zh-CN" altLang="en-US" sz="1600" u="none" strike="noStrike">
                          <a:effectLst/>
                        </a:rPr>
                        <a:t>套</a:t>
                      </a:r>
                      <a:endParaRPr lang="zh-CN" altLang="en-US" sz="1600" b="0" i="0" u="none" strike="noStrike">
                        <a:solidFill>
                          <a:srgbClr val="000000"/>
                        </a:solidFill>
                        <a:effectLst/>
                        <a:latin typeface="Calibri" panose="020F0502020204030204" pitchFamily="34" charset="0"/>
                      </a:endParaRPr>
                    </a:p>
                  </a:txBody>
                  <a:tcPr marL="8762" marR="8762" marT="8762" marB="0" anchor="b"/>
                </a:tc>
                <a:tc>
                  <a:txBody>
                    <a:bodyPr/>
                    <a:lstStyle/>
                    <a:p>
                      <a:pPr algn="l"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8762" marR="8762" marT="8762" marB="0" anchor="b"/>
                </a:tc>
                <a:tc>
                  <a:txBody>
                    <a:bodyPr/>
                    <a:lstStyle/>
                    <a:p>
                      <a:pPr algn="l" fontAlgn="b"/>
                      <a:r>
                        <a:rPr lang="en-US" sz="1600" b="0" i="0" u="none" strike="noStrike" dirty="0">
                          <a:solidFill>
                            <a:srgbClr val="000000"/>
                          </a:solidFill>
                          <a:effectLst/>
                          <a:latin typeface="Calibri" panose="020F0502020204030204" pitchFamily="34" charset="0"/>
                        </a:rPr>
                        <a:t>16</a:t>
                      </a:r>
                    </a:p>
                  </a:txBody>
                  <a:tcPr marL="8762" marR="8762" marT="8762"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8762" marR="8762" marT="8762" marB="0" anchor="b"/>
                </a:tc>
                <a:extLst>
                  <a:ext uri="{0D108BD9-81ED-4DB2-BD59-A6C34878D82A}">
                    <a16:rowId xmlns:a16="http://schemas.microsoft.com/office/drawing/2014/main" val="3880048962"/>
                  </a:ext>
                </a:extLst>
              </a:tr>
              <a:tr h="263970">
                <a:tc>
                  <a:txBody>
                    <a:bodyPr/>
                    <a:lstStyle/>
                    <a:p>
                      <a:pPr algn="l" fontAlgn="b"/>
                      <a:r>
                        <a:rPr lang="en-US" sz="1600" u="none" strike="noStrike">
                          <a:effectLst/>
                        </a:rPr>
                        <a:t>Collider</a:t>
                      </a:r>
                      <a:r>
                        <a:rPr lang="zh-CN" altLang="en-US" sz="1600" u="none" strike="noStrike">
                          <a:effectLst/>
                        </a:rPr>
                        <a:t>四极铁支撑</a:t>
                      </a:r>
                      <a:endParaRPr lang="zh-CN" altLang="en-US" sz="1600" b="0" i="0" u="none" strike="noStrike">
                        <a:solidFill>
                          <a:srgbClr val="000000"/>
                        </a:solidFill>
                        <a:effectLst/>
                        <a:latin typeface="Calibri" panose="020F0502020204030204" pitchFamily="34" charset="0"/>
                      </a:endParaRPr>
                    </a:p>
                  </a:txBody>
                  <a:tcPr marL="8762" marR="8762" marT="8762" marB="0" anchor="b"/>
                </a:tc>
                <a:tc>
                  <a:txBody>
                    <a:bodyPr/>
                    <a:lstStyle/>
                    <a:p>
                      <a:pPr algn="l" fontAlgn="b"/>
                      <a:r>
                        <a:rPr lang="zh-CN" altLang="en-US" sz="1600" u="none" strike="noStrike">
                          <a:effectLst/>
                        </a:rPr>
                        <a:t>套</a:t>
                      </a:r>
                      <a:endParaRPr lang="zh-CN" altLang="en-US" sz="1600" b="0" i="0" u="none" strike="noStrike">
                        <a:solidFill>
                          <a:srgbClr val="000000"/>
                        </a:solidFill>
                        <a:effectLst/>
                        <a:latin typeface="Calibri" panose="020F0502020204030204" pitchFamily="34" charset="0"/>
                      </a:endParaRPr>
                    </a:p>
                  </a:txBody>
                  <a:tcPr marL="8762" marR="8762" marT="8762" marB="0" anchor="b"/>
                </a:tc>
                <a:tc>
                  <a:txBody>
                    <a:bodyPr/>
                    <a:lstStyle/>
                    <a:p>
                      <a:pPr algn="l"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8762" marR="8762" marT="8762" marB="0" anchor="b"/>
                </a:tc>
                <a:tc>
                  <a:txBody>
                    <a:bodyPr/>
                    <a:lstStyle/>
                    <a:p>
                      <a:pPr algn="l" fontAlgn="b"/>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8762" marR="8762" marT="8762"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8762" marR="8762" marT="8762" marB="0" anchor="b"/>
                </a:tc>
                <a:extLst>
                  <a:ext uri="{0D108BD9-81ED-4DB2-BD59-A6C34878D82A}">
                    <a16:rowId xmlns:a16="http://schemas.microsoft.com/office/drawing/2014/main" val="869268766"/>
                  </a:ext>
                </a:extLst>
              </a:tr>
              <a:tr h="263970">
                <a:tc>
                  <a:txBody>
                    <a:bodyPr/>
                    <a:lstStyle/>
                    <a:p>
                      <a:pPr algn="l" fontAlgn="b"/>
                      <a:r>
                        <a:rPr lang="en-US" sz="1600" u="none" strike="noStrike">
                          <a:effectLst/>
                        </a:rPr>
                        <a:t>Collider</a:t>
                      </a:r>
                      <a:r>
                        <a:rPr lang="zh-CN" altLang="en-US" sz="1600" u="none" strike="noStrike">
                          <a:effectLst/>
                        </a:rPr>
                        <a:t>六极铁支撑</a:t>
                      </a:r>
                      <a:endParaRPr lang="zh-CN" altLang="en-US" sz="1600" b="0" i="0" u="none" strike="noStrike">
                        <a:solidFill>
                          <a:srgbClr val="000000"/>
                        </a:solidFill>
                        <a:effectLst/>
                        <a:latin typeface="Calibri" panose="020F0502020204030204" pitchFamily="34" charset="0"/>
                      </a:endParaRPr>
                    </a:p>
                  </a:txBody>
                  <a:tcPr marL="8762" marR="8762" marT="8762" marB="0" anchor="b"/>
                </a:tc>
                <a:tc>
                  <a:txBody>
                    <a:bodyPr/>
                    <a:lstStyle/>
                    <a:p>
                      <a:pPr algn="l" fontAlgn="b"/>
                      <a:r>
                        <a:rPr lang="zh-CN" altLang="en-US" sz="1600" u="none" strike="noStrike">
                          <a:effectLst/>
                        </a:rPr>
                        <a:t>套</a:t>
                      </a:r>
                      <a:endParaRPr lang="zh-CN" altLang="en-US" sz="1600" b="0" i="0" u="none" strike="noStrike">
                        <a:solidFill>
                          <a:srgbClr val="000000"/>
                        </a:solidFill>
                        <a:effectLst/>
                        <a:latin typeface="Calibri" panose="020F0502020204030204" pitchFamily="34" charset="0"/>
                      </a:endParaRPr>
                    </a:p>
                  </a:txBody>
                  <a:tcPr marL="8762" marR="8762" marT="8762" marB="0" anchor="b"/>
                </a:tc>
                <a:tc>
                  <a:txBody>
                    <a:bodyPr/>
                    <a:lstStyle/>
                    <a:p>
                      <a:pPr algn="l"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8762" marR="8762" marT="8762" marB="0" anchor="b"/>
                </a:tc>
                <a:tc>
                  <a:txBody>
                    <a:bodyPr/>
                    <a:lstStyle/>
                    <a:p>
                      <a:pPr algn="l" fontAlgn="b"/>
                      <a:r>
                        <a:rPr lang="en-US" sz="1600" b="0" i="0" u="none" strike="noStrike" dirty="0">
                          <a:solidFill>
                            <a:srgbClr val="000000"/>
                          </a:solidFill>
                          <a:effectLst/>
                          <a:latin typeface="Calibri" panose="020F0502020204030204" pitchFamily="34" charset="0"/>
                        </a:rPr>
                        <a:t>12</a:t>
                      </a:r>
                    </a:p>
                  </a:txBody>
                  <a:tcPr marL="8762" marR="8762" marT="8762"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8762" marR="8762" marT="8762" marB="0" anchor="b"/>
                </a:tc>
                <a:extLst>
                  <a:ext uri="{0D108BD9-81ED-4DB2-BD59-A6C34878D82A}">
                    <a16:rowId xmlns:a16="http://schemas.microsoft.com/office/drawing/2014/main" val="2611414400"/>
                  </a:ext>
                </a:extLst>
              </a:tr>
              <a:tr h="263970">
                <a:tc>
                  <a:txBody>
                    <a:bodyPr/>
                    <a:lstStyle/>
                    <a:p>
                      <a:pPr algn="l" fontAlgn="b"/>
                      <a:r>
                        <a:rPr lang="en-US" sz="1600" u="none" strike="noStrike">
                          <a:effectLst/>
                        </a:rPr>
                        <a:t>Collider</a:t>
                      </a:r>
                      <a:r>
                        <a:rPr lang="zh-CN" altLang="en-US" sz="1600" u="none" strike="noStrike">
                          <a:effectLst/>
                        </a:rPr>
                        <a:t>校正铁支撑</a:t>
                      </a:r>
                      <a:endParaRPr lang="zh-CN" altLang="en-US" sz="1600" b="0" i="0" u="none" strike="noStrike">
                        <a:solidFill>
                          <a:srgbClr val="000000"/>
                        </a:solidFill>
                        <a:effectLst/>
                        <a:latin typeface="Calibri" panose="020F0502020204030204" pitchFamily="34" charset="0"/>
                      </a:endParaRPr>
                    </a:p>
                  </a:txBody>
                  <a:tcPr marL="8762" marR="8762" marT="8762" marB="0" anchor="b"/>
                </a:tc>
                <a:tc>
                  <a:txBody>
                    <a:bodyPr/>
                    <a:lstStyle/>
                    <a:p>
                      <a:pPr algn="l" fontAlgn="b"/>
                      <a:r>
                        <a:rPr lang="zh-CN" altLang="en-US" sz="1600" u="none" strike="noStrike">
                          <a:effectLst/>
                        </a:rPr>
                        <a:t>套</a:t>
                      </a:r>
                      <a:endParaRPr lang="zh-CN" altLang="en-US" sz="1600" b="0" i="0" u="none" strike="noStrike">
                        <a:solidFill>
                          <a:srgbClr val="000000"/>
                        </a:solidFill>
                        <a:effectLst/>
                        <a:latin typeface="Calibri" panose="020F0502020204030204" pitchFamily="34" charset="0"/>
                      </a:endParaRPr>
                    </a:p>
                  </a:txBody>
                  <a:tcPr marL="8762" marR="8762" marT="8762" marB="0" anchor="b"/>
                </a:tc>
                <a:tc>
                  <a:txBody>
                    <a:bodyPr/>
                    <a:lstStyle/>
                    <a:p>
                      <a:pPr algn="l"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8762" marR="8762" marT="8762" marB="0" anchor="b"/>
                </a:tc>
                <a:tc>
                  <a:txBody>
                    <a:bodyPr/>
                    <a:lstStyle/>
                    <a:p>
                      <a:pPr algn="l" fontAlgn="b"/>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8762" marR="8762" marT="8762"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8762" marR="8762" marT="8762" marB="0" anchor="b"/>
                </a:tc>
                <a:extLst>
                  <a:ext uri="{0D108BD9-81ED-4DB2-BD59-A6C34878D82A}">
                    <a16:rowId xmlns:a16="http://schemas.microsoft.com/office/drawing/2014/main" val="2579855799"/>
                  </a:ext>
                </a:extLst>
              </a:tr>
              <a:tr h="263970">
                <a:tc>
                  <a:txBody>
                    <a:bodyPr/>
                    <a:lstStyle/>
                    <a:p>
                      <a:pPr algn="l" fontAlgn="b"/>
                      <a:r>
                        <a:rPr lang="en-US" sz="1600" u="none" strike="noStrike">
                          <a:effectLst/>
                        </a:rPr>
                        <a:t>Collider</a:t>
                      </a:r>
                      <a:r>
                        <a:rPr lang="zh-CN" altLang="en-US" sz="1600" u="none" strike="noStrike">
                          <a:effectLst/>
                        </a:rPr>
                        <a:t>二极铁配重</a:t>
                      </a:r>
                      <a:endParaRPr lang="zh-CN" altLang="en-US" sz="1600" b="0" i="0" u="none" strike="noStrike">
                        <a:solidFill>
                          <a:srgbClr val="000000"/>
                        </a:solidFill>
                        <a:effectLst/>
                        <a:latin typeface="Calibri" panose="020F0502020204030204" pitchFamily="34" charset="0"/>
                      </a:endParaRPr>
                    </a:p>
                  </a:txBody>
                  <a:tcPr marL="8762" marR="8762" marT="8762" marB="0" anchor="b"/>
                </a:tc>
                <a:tc>
                  <a:txBody>
                    <a:bodyPr/>
                    <a:lstStyle/>
                    <a:p>
                      <a:pPr algn="l" fontAlgn="b"/>
                      <a:r>
                        <a:rPr lang="zh-CN" altLang="en-US" sz="1600" u="none" strike="noStrike">
                          <a:effectLst/>
                        </a:rPr>
                        <a:t>套</a:t>
                      </a:r>
                      <a:endParaRPr lang="zh-CN" altLang="en-US" sz="1600" b="0" i="0" u="none" strike="noStrike">
                        <a:solidFill>
                          <a:srgbClr val="000000"/>
                        </a:solidFill>
                        <a:effectLst/>
                        <a:latin typeface="Calibri" panose="020F0502020204030204" pitchFamily="34" charset="0"/>
                      </a:endParaRPr>
                    </a:p>
                  </a:txBody>
                  <a:tcPr marL="8762" marR="8762" marT="8762" marB="0" anchor="b"/>
                </a:tc>
                <a:tc>
                  <a:txBody>
                    <a:bodyPr/>
                    <a:lstStyle/>
                    <a:p>
                      <a:pPr algn="l"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8762" marR="8762" marT="8762" marB="0" anchor="b"/>
                </a:tc>
                <a:tc>
                  <a:txBody>
                    <a:bodyPr/>
                    <a:lstStyle/>
                    <a:p>
                      <a:pPr algn="l" fontAlgn="b"/>
                      <a:r>
                        <a:rPr lang="en-US" sz="1600" b="0" i="0" u="none" strike="noStrike" dirty="0">
                          <a:solidFill>
                            <a:srgbClr val="000000"/>
                          </a:solidFill>
                          <a:effectLst/>
                          <a:latin typeface="Calibri" panose="020F0502020204030204" pitchFamily="34" charset="0"/>
                        </a:rPr>
                        <a:t>17</a:t>
                      </a:r>
                    </a:p>
                  </a:txBody>
                  <a:tcPr marL="8762" marR="8762" marT="8762" marB="0" anchor="b"/>
                </a:tc>
                <a:tc>
                  <a:txBody>
                    <a:bodyPr/>
                    <a:lstStyle/>
                    <a:p>
                      <a:pPr algn="l" fontAlgn="b"/>
                      <a:r>
                        <a:rPr lang="en-US" sz="1600" u="none" strike="noStrike">
                          <a:effectLst/>
                        </a:rPr>
                        <a:t>2.7ton/</a:t>
                      </a:r>
                      <a:r>
                        <a:rPr lang="zh-CN" altLang="en-US" sz="1600" u="none" strike="noStrike">
                          <a:effectLst/>
                        </a:rPr>
                        <a:t>每铁芯*</a:t>
                      </a:r>
                      <a:r>
                        <a:rPr lang="en-US" altLang="zh-CN" sz="1600" u="none" strike="noStrike">
                          <a:effectLst/>
                        </a:rPr>
                        <a:t>4</a:t>
                      </a:r>
                      <a:endParaRPr lang="en-US" altLang="zh-CN" sz="1600" b="0" i="0" u="none" strike="noStrike">
                        <a:solidFill>
                          <a:srgbClr val="000000"/>
                        </a:solidFill>
                        <a:effectLst/>
                        <a:latin typeface="Calibri" panose="020F0502020204030204" pitchFamily="34" charset="0"/>
                      </a:endParaRPr>
                    </a:p>
                  </a:txBody>
                  <a:tcPr marL="8762" marR="8762" marT="8762" marB="0" anchor="b"/>
                </a:tc>
                <a:extLst>
                  <a:ext uri="{0D108BD9-81ED-4DB2-BD59-A6C34878D82A}">
                    <a16:rowId xmlns:a16="http://schemas.microsoft.com/office/drawing/2014/main" val="1155938962"/>
                  </a:ext>
                </a:extLst>
              </a:tr>
              <a:tr h="263970">
                <a:tc>
                  <a:txBody>
                    <a:bodyPr/>
                    <a:lstStyle/>
                    <a:p>
                      <a:pPr algn="l" fontAlgn="b"/>
                      <a:r>
                        <a:rPr lang="en-US" sz="1600" u="none" strike="noStrike" dirty="0">
                          <a:effectLst/>
                        </a:rPr>
                        <a:t>Collider</a:t>
                      </a:r>
                      <a:r>
                        <a:rPr lang="zh-CN" altLang="en-US" sz="1600" u="none" strike="noStrike" dirty="0">
                          <a:effectLst/>
                        </a:rPr>
                        <a:t>四极铁配重</a:t>
                      </a:r>
                      <a:endParaRPr lang="zh-CN" altLang="en-US" sz="1600" b="0" i="0" u="none" strike="noStrike" dirty="0">
                        <a:solidFill>
                          <a:srgbClr val="000000"/>
                        </a:solidFill>
                        <a:effectLst/>
                        <a:latin typeface="Calibri" panose="020F0502020204030204" pitchFamily="34" charset="0"/>
                      </a:endParaRPr>
                    </a:p>
                  </a:txBody>
                  <a:tcPr marL="8762" marR="8762" marT="8762" marB="0" anchor="b"/>
                </a:tc>
                <a:tc>
                  <a:txBody>
                    <a:bodyPr/>
                    <a:lstStyle/>
                    <a:p>
                      <a:pPr algn="l" fontAlgn="b"/>
                      <a:r>
                        <a:rPr lang="zh-CN" altLang="en-US" sz="1600" u="none" strike="noStrike">
                          <a:effectLst/>
                        </a:rPr>
                        <a:t>套</a:t>
                      </a:r>
                      <a:endParaRPr lang="zh-CN" altLang="en-US" sz="1600" b="0" i="0" u="none" strike="noStrike">
                        <a:solidFill>
                          <a:srgbClr val="000000"/>
                        </a:solidFill>
                        <a:effectLst/>
                        <a:latin typeface="Calibri" panose="020F0502020204030204" pitchFamily="34" charset="0"/>
                      </a:endParaRPr>
                    </a:p>
                  </a:txBody>
                  <a:tcPr marL="8762" marR="8762" marT="8762" marB="0" anchor="b"/>
                </a:tc>
                <a:tc>
                  <a:txBody>
                    <a:bodyPr/>
                    <a:lstStyle/>
                    <a:p>
                      <a:pPr algn="l"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8762" marR="8762" marT="8762" marB="0" anchor="b"/>
                </a:tc>
                <a:tc>
                  <a:txBody>
                    <a:bodyPr/>
                    <a:lstStyle/>
                    <a:p>
                      <a:pPr algn="l" fontAlgn="b"/>
                      <a:r>
                        <a:rPr lang="en-US" sz="1600" b="0" i="0" u="none" strike="noStrike" dirty="0">
                          <a:solidFill>
                            <a:srgbClr val="000000"/>
                          </a:solidFill>
                          <a:effectLst/>
                          <a:latin typeface="Calibri" panose="020F0502020204030204" pitchFamily="34" charset="0"/>
                        </a:rPr>
                        <a:t>10.5</a:t>
                      </a:r>
                    </a:p>
                  </a:txBody>
                  <a:tcPr marL="8762" marR="8762" marT="8762" marB="0" anchor="b"/>
                </a:tc>
                <a:tc>
                  <a:txBody>
                    <a:bodyPr/>
                    <a:lstStyle/>
                    <a:p>
                      <a:pPr algn="l" fontAlgn="b"/>
                      <a:r>
                        <a:rPr lang="en-US" sz="1600" u="none" strike="noStrike" dirty="0">
                          <a:effectLst/>
                        </a:rPr>
                        <a:t>7ton/</a:t>
                      </a:r>
                      <a:r>
                        <a:rPr lang="zh-CN" altLang="en-US" sz="1600" u="none" strike="noStrike" dirty="0">
                          <a:effectLst/>
                        </a:rPr>
                        <a:t>每铁芯</a:t>
                      </a:r>
                      <a:endParaRPr lang="zh-CN" altLang="en-US" sz="1600" b="0" i="0" u="none" strike="noStrike" dirty="0">
                        <a:solidFill>
                          <a:srgbClr val="000000"/>
                        </a:solidFill>
                        <a:effectLst/>
                        <a:latin typeface="Calibri" panose="020F0502020204030204" pitchFamily="34" charset="0"/>
                      </a:endParaRPr>
                    </a:p>
                  </a:txBody>
                  <a:tcPr marL="8762" marR="8762" marT="8762" marB="0" anchor="b"/>
                </a:tc>
                <a:extLst>
                  <a:ext uri="{0D108BD9-81ED-4DB2-BD59-A6C34878D82A}">
                    <a16:rowId xmlns:a16="http://schemas.microsoft.com/office/drawing/2014/main" val="3036348598"/>
                  </a:ext>
                </a:extLst>
              </a:tr>
              <a:tr h="263970">
                <a:tc>
                  <a:txBody>
                    <a:bodyPr/>
                    <a:lstStyle/>
                    <a:p>
                      <a:pPr algn="l" fontAlgn="b"/>
                      <a:r>
                        <a:rPr lang="en-US" sz="1600" u="none" strike="noStrike">
                          <a:effectLst/>
                        </a:rPr>
                        <a:t>Collider</a:t>
                      </a:r>
                      <a:r>
                        <a:rPr lang="zh-CN" altLang="en-US" sz="1600" u="none" strike="noStrike">
                          <a:effectLst/>
                        </a:rPr>
                        <a:t>六极铁配重</a:t>
                      </a:r>
                      <a:endParaRPr lang="zh-CN" altLang="en-US" sz="1600" b="0" i="0" u="none" strike="noStrike">
                        <a:solidFill>
                          <a:srgbClr val="000000"/>
                        </a:solidFill>
                        <a:effectLst/>
                        <a:latin typeface="Calibri" panose="020F0502020204030204" pitchFamily="34" charset="0"/>
                      </a:endParaRPr>
                    </a:p>
                  </a:txBody>
                  <a:tcPr marL="8762" marR="8762" marT="8762" marB="0" anchor="b"/>
                </a:tc>
                <a:tc>
                  <a:txBody>
                    <a:bodyPr/>
                    <a:lstStyle/>
                    <a:p>
                      <a:pPr algn="l" fontAlgn="b"/>
                      <a:r>
                        <a:rPr lang="zh-CN" altLang="en-US" sz="1600" u="none" strike="noStrike">
                          <a:effectLst/>
                        </a:rPr>
                        <a:t>套</a:t>
                      </a:r>
                      <a:endParaRPr lang="zh-CN" altLang="en-US" sz="1600" b="0" i="0" u="none" strike="noStrike">
                        <a:solidFill>
                          <a:srgbClr val="000000"/>
                        </a:solidFill>
                        <a:effectLst/>
                        <a:latin typeface="Calibri" panose="020F0502020204030204" pitchFamily="34" charset="0"/>
                      </a:endParaRPr>
                    </a:p>
                  </a:txBody>
                  <a:tcPr marL="8762" marR="8762" marT="8762" marB="0" anchor="b"/>
                </a:tc>
                <a:tc>
                  <a:txBody>
                    <a:bodyPr/>
                    <a:lstStyle/>
                    <a:p>
                      <a:pPr algn="l"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8762" marR="8762" marT="8762" marB="0" anchor="b"/>
                </a:tc>
                <a:tc>
                  <a:txBody>
                    <a:bodyPr/>
                    <a:lstStyle/>
                    <a:p>
                      <a:pPr algn="l" fontAlgn="b"/>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8762" marR="8762" marT="8762" marB="0" anchor="b"/>
                </a:tc>
                <a:tc>
                  <a:txBody>
                    <a:bodyPr/>
                    <a:lstStyle/>
                    <a:p>
                      <a:pPr algn="l" fontAlgn="b"/>
                      <a:r>
                        <a:rPr lang="en-US" sz="1600" u="none" strike="noStrike">
                          <a:effectLst/>
                        </a:rPr>
                        <a:t>0.9ton/</a:t>
                      </a:r>
                      <a:r>
                        <a:rPr lang="zh-CN" altLang="en-US" sz="1600" u="none" strike="noStrike">
                          <a:effectLst/>
                        </a:rPr>
                        <a:t>每铁芯*</a:t>
                      </a:r>
                      <a:r>
                        <a:rPr lang="en-US" altLang="zh-CN" sz="1600" u="none" strike="noStrike">
                          <a:effectLst/>
                        </a:rPr>
                        <a:t>3</a:t>
                      </a:r>
                      <a:endParaRPr lang="en-US" altLang="zh-CN" sz="1600" b="0" i="0" u="none" strike="noStrike">
                        <a:solidFill>
                          <a:srgbClr val="000000"/>
                        </a:solidFill>
                        <a:effectLst/>
                        <a:latin typeface="Calibri" panose="020F0502020204030204" pitchFamily="34" charset="0"/>
                      </a:endParaRPr>
                    </a:p>
                  </a:txBody>
                  <a:tcPr marL="8762" marR="8762" marT="8762" marB="0" anchor="b"/>
                </a:tc>
                <a:extLst>
                  <a:ext uri="{0D108BD9-81ED-4DB2-BD59-A6C34878D82A}">
                    <a16:rowId xmlns:a16="http://schemas.microsoft.com/office/drawing/2014/main" val="789700795"/>
                  </a:ext>
                </a:extLst>
              </a:tr>
              <a:tr h="263970">
                <a:tc>
                  <a:txBody>
                    <a:bodyPr/>
                    <a:lstStyle/>
                    <a:p>
                      <a:pPr algn="l" fontAlgn="b"/>
                      <a:r>
                        <a:rPr lang="en-US" sz="1600" u="none" strike="noStrike">
                          <a:effectLst/>
                        </a:rPr>
                        <a:t>Booster</a:t>
                      </a:r>
                      <a:r>
                        <a:rPr lang="zh-CN" altLang="en-US" sz="1600" u="none" strike="noStrike">
                          <a:effectLst/>
                        </a:rPr>
                        <a:t>二极铁支撑</a:t>
                      </a:r>
                      <a:endParaRPr lang="zh-CN" altLang="en-US" sz="1600" b="0" i="0" u="none" strike="noStrike">
                        <a:solidFill>
                          <a:srgbClr val="000000"/>
                        </a:solidFill>
                        <a:effectLst/>
                        <a:latin typeface="Calibri" panose="020F0502020204030204" pitchFamily="34" charset="0"/>
                      </a:endParaRPr>
                    </a:p>
                  </a:txBody>
                  <a:tcPr marL="8762" marR="8762" marT="8762" marB="0" anchor="b"/>
                </a:tc>
                <a:tc>
                  <a:txBody>
                    <a:bodyPr/>
                    <a:lstStyle/>
                    <a:p>
                      <a:pPr algn="l" fontAlgn="b"/>
                      <a:r>
                        <a:rPr lang="zh-CN" altLang="en-US" sz="1600" u="none" strike="noStrike">
                          <a:effectLst/>
                        </a:rPr>
                        <a:t>套</a:t>
                      </a:r>
                      <a:endParaRPr lang="zh-CN" altLang="en-US" sz="1600" b="0" i="0" u="none" strike="noStrike">
                        <a:solidFill>
                          <a:srgbClr val="000000"/>
                        </a:solidFill>
                        <a:effectLst/>
                        <a:latin typeface="Calibri" panose="020F0502020204030204" pitchFamily="34" charset="0"/>
                      </a:endParaRPr>
                    </a:p>
                  </a:txBody>
                  <a:tcPr marL="8762" marR="8762" marT="8762" marB="0" anchor="b"/>
                </a:tc>
                <a:tc>
                  <a:txBody>
                    <a:bodyPr/>
                    <a:lstStyle/>
                    <a:p>
                      <a:pPr algn="l"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8762" marR="8762" marT="8762" marB="0" anchor="b"/>
                </a:tc>
                <a:tc>
                  <a:txBody>
                    <a:bodyPr/>
                    <a:lstStyle/>
                    <a:p>
                      <a:pPr algn="l" fontAlgn="b"/>
                      <a:r>
                        <a:rPr lang="en-US" sz="1600" u="none" strike="noStrike" dirty="0">
                          <a:effectLst/>
                        </a:rPr>
                        <a:t>4</a:t>
                      </a:r>
                      <a:endParaRPr lang="en-US" sz="1600" b="0" i="0" u="none" strike="noStrike" dirty="0">
                        <a:solidFill>
                          <a:srgbClr val="000000"/>
                        </a:solidFill>
                        <a:effectLst/>
                        <a:latin typeface="Calibri" panose="020F0502020204030204" pitchFamily="34" charset="0"/>
                      </a:endParaRPr>
                    </a:p>
                  </a:txBody>
                  <a:tcPr marL="8762" marR="8762" marT="8762"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8762" marR="8762" marT="8762" marB="0" anchor="b"/>
                </a:tc>
                <a:extLst>
                  <a:ext uri="{0D108BD9-81ED-4DB2-BD59-A6C34878D82A}">
                    <a16:rowId xmlns:a16="http://schemas.microsoft.com/office/drawing/2014/main" val="2112610825"/>
                  </a:ext>
                </a:extLst>
              </a:tr>
              <a:tr h="263970">
                <a:tc>
                  <a:txBody>
                    <a:bodyPr/>
                    <a:lstStyle/>
                    <a:p>
                      <a:pPr algn="l" fontAlgn="b"/>
                      <a:r>
                        <a:rPr lang="en-US" sz="1600" u="none" strike="noStrike">
                          <a:effectLst/>
                        </a:rPr>
                        <a:t>Booster</a:t>
                      </a:r>
                      <a:r>
                        <a:rPr lang="zh-CN" altLang="en-US" sz="1600" u="none" strike="noStrike">
                          <a:effectLst/>
                        </a:rPr>
                        <a:t>四极铁支撑</a:t>
                      </a:r>
                      <a:endParaRPr lang="zh-CN" altLang="en-US" sz="1600" b="0" i="0" u="none" strike="noStrike">
                        <a:solidFill>
                          <a:srgbClr val="000000"/>
                        </a:solidFill>
                        <a:effectLst/>
                        <a:latin typeface="Calibri" panose="020F0502020204030204" pitchFamily="34" charset="0"/>
                      </a:endParaRPr>
                    </a:p>
                  </a:txBody>
                  <a:tcPr marL="8762" marR="8762" marT="8762" marB="0" anchor="b"/>
                </a:tc>
                <a:tc>
                  <a:txBody>
                    <a:bodyPr/>
                    <a:lstStyle/>
                    <a:p>
                      <a:pPr algn="l" fontAlgn="b"/>
                      <a:r>
                        <a:rPr lang="zh-CN" altLang="en-US" sz="1600" u="none" strike="noStrike">
                          <a:effectLst/>
                        </a:rPr>
                        <a:t>套</a:t>
                      </a:r>
                      <a:endParaRPr lang="zh-CN" altLang="en-US" sz="1600" b="0" i="0" u="none" strike="noStrike">
                        <a:solidFill>
                          <a:srgbClr val="000000"/>
                        </a:solidFill>
                        <a:effectLst/>
                        <a:latin typeface="Calibri" panose="020F0502020204030204" pitchFamily="34" charset="0"/>
                      </a:endParaRPr>
                    </a:p>
                  </a:txBody>
                  <a:tcPr marL="8762" marR="8762" marT="8762" marB="0" anchor="b"/>
                </a:tc>
                <a:tc>
                  <a:txBody>
                    <a:bodyPr/>
                    <a:lstStyle/>
                    <a:p>
                      <a:pPr algn="l"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8762" marR="8762" marT="8762" marB="0" anchor="b"/>
                </a:tc>
                <a:tc>
                  <a:txBody>
                    <a:bodyPr/>
                    <a:lstStyle/>
                    <a:p>
                      <a:pPr algn="l" fontAlgn="b"/>
                      <a:r>
                        <a:rPr lang="en-US" sz="1600" u="none" strike="noStrike" dirty="0">
                          <a:effectLst/>
                        </a:rPr>
                        <a:t>3</a:t>
                      </a:r>
                      <a:endParaRPr lang="en-US" sz="1600" b="0" i="0" u="none" strike="noStrike" dirty="0">
                        <a:solidFill>
                          <a:srgbClr val="000000"/>
                        </a:solidFill>
                        <a:effectLst/>
                        <a:latin typeface="Calibri" panose="020F0502020204030204" pitchFamily="34" charset="0"/>
                      </a:endParaRPr>
                    </a:p>
                  </a:txBody>
                  <a:tcPr marL="8762" marR="8762" marT="8762"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8762" marR="8762" marT="8762" marB="0" anchor="b"/>
                </a:tc>
                <a:extLst>
                  <a:ext uri="{0D108BD9-81ED-4DB2-BD59-A6C34878D82A}">
                    <a16:rowId xmlns:a16="http://schemas.microsoft.com/office/drawing/2014/main" val="1527636433"/>
                  </a:ext>
                </a:extLst>
              </a:tr>
              <a:tr h="263970">
                <a:tc>
                  <a:txBody>
                    <a:bodyPr/>
                    <a:lstStyle/>
                    <a:p>
                      <a:pPr algn="l" fontAlgn="b"/>
                      <a:r>
                        <a:rPr lang="en-US" sz="1600" u="none" strike="noStrike">
                          <a:effectLst/>
                        </a:rPr>
                        <a:t>Booster</a:t>
                      </a:r>
                      <a:r>
                        <a:rPr lang="zh-CN" altLang="en-US" sz="1600" u="none" strike="noStrike">
                          <a:effectLst/>
                        </a:rPr>
                        <a:t>六极铁支撑</a:t>
                      </a:r>
                      <a:endParaRPr lang="zh-CN" altLang="en-US" sz="1600" b="0" i="0" u="none" strike="noStrike">
                        <a:solidFill>
                          <a:srgbClr val="000000"/>
                        </a:solidFill>
                        <a:effectLst/>
                        <a:latin typeface="Calibri" panose="020F0502020204030204" pitchFamily="34" charset="0"/>
                      </a:endParaRPr>
                    </a:p>
                  </a:txBody>
                  <a:tcPr marL="8762" marR="8762" marT="8762" marB="0" anchor="b"/>
                </a:tc>
                <a:tc>
                  <a:txBody>
                    <a:bodyPr/>
                    <a:lstStyle/>
                    <a:p>
                      <a:pPr algn="l" fontAlgn="b"/>
                      <a:r>
                        <a:rPr lang="zh-CN" altLang="en-US" sz="1600" u="none" strike="noStrike">
                          <a:effectLst/>
                        </a:rPr>
                        <a:t>套</a:t>
                      </a:r>
                      <a:endParaRPr lang="zh-CN" altLang="en-US" sz="1600" b="0" i="0" u="none" strike="noStrike">
                        <a:solidFill>
                          <a:srgbClr val="000000"/>
                        </a:solidFill>
                        <a:effectLst/>
                        <a:latin typeface="Calibri" panose="020F0502020204030204" pitchFamily="34" charset="0"/>
                      </a:endParaRPr>
                    </a:p>
                  </a:txBody>
                  <a:tcPr marL="8762" marR="8762" marT="8762" marB="0" anchor="b"/>
                </a:tc>
                <a:tc>
                  <a:txBody>
                    <a:bodyPr/>
                    <a:lstStyle/>
                    <a:p>
                      <a:pPr algn="l"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8762" marR="8762" marT="8762" marB="0" anchor="b"/>
                </a:tc>
                <a:tc>
                  <a:txBody>
                    <a:bodyPr/>
                    <a:lstStyle/>
                    <a:p>
                      <a:pPr algn="l" fontAlgn="b"/>
                      <a:r>
                        <a:rPr lang="en-US" sz="1600" u="none" strike="noStrike" dirty="0">
                          <a:effectLst/>
                        </a:rPr>
                        <a:t>2</a:t>
                      </a:r>
                      <a:endParaRPr lang="en-US" sz="1600" b="0" i="0" u="none" strike="noStrike" dirty="0">
                        <a:solidFill>
                          <a:srgbClr val="000000"/>
                        </a:solidFill>
                        <a:effectLst/>
                        <a:latin typeface="Calibri" panose="020F0502020204030204" pitchFamily="34" charset="0"/>
                      </a:endParaRPr>
                    </a:p>
                  </a:txBody>
                  <a:tcPr marL="8762" marR="8762" marT="8762"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8762" marR="8762" marT="8762" marB="0" anchor="b"/>
                </a:tc>
                <a:extLst>
                  <a:ext uri="{0D108BD9-81ED-4DB2-BD59-A6C34878D82A}">
                    <a16:rowId xmlns:a16="http://schemas.microsoft.com/office/drawing/2014/main" val="3375786773"/>
                  </a:ext>
                </a:extLst>
              </a:tr>
              <a:tr h="263970">
                <a:tc>
                  <a:txBody>
                    <a:bodyPr/>
                    <a:lstStyle/>
                    <a:p>
                      <a:pPr algn="l" fontAlgn="b"/>
                      <a:r>
                        <a:rPr lang="en-US" sz="1600" u="none" strike="noStrike">
                          <a:effectLst/>
                        </a:rPr>
                        <a:t>Booster</a:t>
                      </a:r>
                      <a:r>
                        <a:rPr lang="zh-CN" altLang="en-US" sz="1600" u="none" strike="noStrike">
                          <a:effectLst/>
                        </a:rPr>
                        <a:t>二极铁配重</a:t>
                      </a:r>
                      <a:endParaRPr lang="zh-CN" altLang="en-US" sz="1600" b="0" i="0" u="none" strike="noStrike">
                        <a:solidFill>
                          <a:srgbClr val="000000"/>
                        </a:solidFill>
                        <a:effectLst/>
                        <a:latin typeface="Calibri" panose="020F0502020204030204" pitchFamily="34" charset="0"/>
                      </a:endParaRPr>
                    </a:p>
                  </a:txBody>
                  <a:tcPr marL="8762" marR="8762" marT="8762" marB="0" anchor="b"/>
                </a:tc>
                <a:tc>
                  <a:txBody>
                    <a:bodyPr/>
                    <a:lstStyle/>
                    <a:p>
                      <a:pPr algn="l" fontAlgn="b"/>
                      <a:r>
                        <a:rPr lang="zh-CN" altLang="en-US" sz="1600" u="none" strike="noStrike">
                          <a:effectLst/>
                        </a:rPr>
                        <a:t>套</a:t>
                      </a:r>
                      <a:endParaRPr lang="zh-CN" altLang="en-US" sz="1600" b="0" i="0" u="none" strike="noStrike">
                        <a:solidFill>
                          <a:srgbClr val="000000"/>
                        </a:solidFill>
                        <a:effectLst/>
                        <a:latin typeface="Calibri" panose="020F0502020204030204" pitchFamily="34" charset="0"/>
                      </a:endParaRPr>
                    </a:p>
                  </a:txBody>
                  <a:tcPr marL="8762" marR="8762" marT="8762" marB="0" anchor="b"/>
                </a:tc>
                <a:tc>
                  <a:txBody>
                    <a:bodyPr/>
                    <a:lstStyle/>
                    <a:p>
                      <a:pPr algn="l"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8762" marR="8762" marT="8762" marB="0" anchor="b"/>
                </a:tc>
                <a:tc>
                  <a:txBody>
                    <a:bodyPr/>
                    <a:lstStyle/>
                    <a:p>
                      <a:pPr algn="l" fontAlgn="b"/>
                      <a:r>
                        <a:rPr lang="en-US" sz="1600" u="none" strike="noStrike" dirty="0">
                          <a:effectLst/>
                        </a:rPr>
                        <a:t>2</a:t>
                      </a:r>
                      <a:endParaRPr lang="en-US" sz="1600" b="0" i="0" u="none" strike="noStrike" dirty="0">
                        <a:solidFill>
                          <a:srgbClr val="000000"/>
                        </a:solidFill>
                        <a:effectLst/>
                        <a:latin typeface="Calibri" panose="020F0502020204030204" pitchFamily="34" charset="0"/>
                      </a:endParaRPr>
                    </a:p>
                  </a:txBody>
                  <a:tcPr marL="8762" marR="8762" marT="8762" marB="0" anchor="b"/>
                </a:tc>
                <a:tc>
                  <a:txBody>
                    <a:bodyPr/>
                    <a:lstStyle/>
                    <a:p>
                      <a:pPr algn="l" fontAlgn="b"/>
                      <a:r>
                        <a:rPr lang="en-US" sz="1600" u="none" strike="noStrike">
                          <a:effectLst/>
                        </a:rPr>
                        <a:t>1.2ton/</a:t>
                      </a:r>
                      <a:r>
                        <a:rPr lang="zh-CN" altLang="en-US" sz="1600" u="none" strike="noStrike">
                          <a:effectLst/>
                        </a:rPr>
                        <a:t>每铁芯</a:t>
                      </a:r>
                      <a:endParaRPr lang="zh-CN" altLang="en-US" sz="1600" b="0" i="0" u="none" strike="noStrike">
                        <a:solidFill>
                          <a:srgbClr val="000000"/>
                        </a:solidFill>
                        <a:effectLst/>
                        <a:latin typeface="Calibri" panose="020F0502020204030204" pitchFamily="34" charset="0"/>
                      </a:endParaRPr>
                    </a:p>
                  </a:txBody>
                  <a:tcPr marL="8762" marR="8762" marT="8762" marB="0" anchor="b"/>
                </a:tc>
                <a:extLst>
                  <a:ext uri="{0D108BD9-81ED-4DB2-BD59-A6C34878D82A}">
                    <a16:rowId xmlns:a16="http://schemas.microsoft.com/office/drawing/2014/main" val="2297454295"/>
                  </a:ext>
                </a:extLst>
              </a:tr>
              <a:tr h="263970">
                <a:tc>
                  <a:txBody>
                    <a:bodyPr/>
                    <a:lstStyle/>
                    <a:p>
                      <a:pPr algn="l" fontAlgn="b"/>
                      <a:r>
                        <a:rPr lang="en-US" sz="1600" u="none" strike="noStrike">
                          <a:effectLst/>
                        </a:rPr>
                        <a:t>Booster</a:t>
                      </a:r>
                      <a:r>
                        <a:rPr lang="zh-CN" altLang="en-US" sz="1600" u="none" strike="noStrike">
                          <a:effectLst/>
                        </a:rPr>
                        <a:t>四极铁配重</a:t>
                      </a:r>
                      <a:endParaRPr lang="zh-CN" altLang="en-US" sz="1600" b="0" i="0" u="none" strike="noStrike">
                        <a:solidFill>
                          <a:srgbClr val="000000"/>
                        </a:solidFill>
                        <a:effectLst/>
                        <a:latin typeface="Calibri" panose="020F0502020204030204" pitchFamily="34" charset="0"/>
                      </a:endParaRPr>
                    </a:p>
                  </a:txBody>
                  <a:tcPr marL="8762" marR="8762" marT="8762" marB="0" anchor="b"/>
                </a:tc>
                <a:tc>
                  <a:txBody>
                    <a:bodyPr/>
                    <a:lstStyle/>
                    <a:p>
                      <a:pPr algn="l" fontAlgn="b"/>
                      <a:r>
                        <a:rPr lang="zh-CN" altLang="en-US" sz="1600" u="none" strike="noStrike">
                          <a:effectLst/>
                        </a:rPr>
                        <a:t>套</a:t>
                      </a:r>
                      <a:endParaRPr lang="zh-CN" altLang="en-US" sz="1600" b="0" i="0" u="none" strike="noStrike">
                        <a:solidFill>
                          <a:srgbClr val="000000"/>
                        </a:solidFill>
                        <a:effectLst/>
                        <a:latin typeface="Calibri" panose="020F0502020204030204" pitchFamily="34" charset="0"/>
                      </a:endParaRPr>
                    </a:p>
                  </a:txBody>
                  <a:tcPr marL="8762" marR="8762" marT="8762" marB="0" anchor="b"/>
                </a:tc>
                <a:tc>
                  <a:txBody>
                    <a:bodyPr/>
                    <a:lstStyle/>
                    <a:p>
                      <a:pPr algn="l"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8762" marR="8762" marT="8762" marB="0" anchor="b"/>
                </a:tc>
                <a:tc>
                  <a:txBody>
                    <a:bodyPr/>
                    <a:lstStyle/>
                    <a:p>
                      <a:pPr algn="l" fontAlgn="b"/>
                      <a:r>
                        <a:rPr lang="en-US" sz="1600" u="none" strike="noStrike" dirty="0">
                          <a:effectLst/>
                        </a:rPr>
                        <a:t>3</a:t>
                      </a:r>
                      <a:endParaRPr lang="en-US" sz="1600" b="0" i="0" u="none" strike="noStrike" dirty="0">
                        <a:solidFill>
                          <a:srgbClr val="000000"/>
                        </a:solidFill>
                        <a:effectLst/>
                        <a:latin typeface="Calibri" panose="020F0502020204030204" pitchFamily="34" charset="0"/>
                      </a:endParaRPr>
                    </a:p>
                  </a:txBody>
                  <a:tcPr marL="8762" marR="8762" marT="8762" marB="0" anchor="b"/>
                </a:tc>
                <a:tc>
                  <a:txBody>
                    <a:bodyPr/>
                    <a:lstStyle/>
                    <a:p>
                      <a:pPr algn="l" fontAlgn="b"/>
                      <a:r>
                        <a:rPr lang="en-US" sz="1600" u="none" strike="noStrike" dirty="0">
                          <a:effectLst/>
                        </a:rPr>
                        <a:t>2ton/</a:t>
                      </a:r>
                      <a:r>
                        <a:rPr lang="zh-CN" altLang="en-US" sz="1600" u="none" strike="noStrike" dirty="0">
                          <a:effectLst/>
                        </a:rPr>
                        <a:t>每铁芯</a:t>
                      </a:r>
                      <a:endParaRPr lang="zh-CN" altLang="en-US" sz="1600" b="0" i="0" u="none" strike="noStrike" dirty="0">
                        <a:solidFill>
                          <a:srgbClr val="000000"/>
                        </a:solidFill>
                        <a:effectLst/>
                        <a:latin typeface="Calibri" panose="020F0502020204030204" pitchFamily="34" charset="0"/>
                      </a:endParaRPr>
                    </a:p>
                  </a:txBody>
                  <a:tcPr marL="8762" marR="8762" marT="8762" marB="0" anchor="b"/>
                </a:tc>
                <a:extLst>
                  <a:ext uri="{0D108BD9-81ED-4DB2-BD59-A6C34878D82A}">
                    <a16:rowId xmlns:a16="http://schemas.microsoft.com/office/drawing/2014/main" val="4143733365"/>
                  </a:ext>
                </a:extLst>
              </a:tr>
              <a:tr h="263970">
                <a:tc>
                  <a:txBody>
                    <a:bodyPr/>
                    <a:lstStyle/>
                    <a:p>
                      <a:pPr algn="l" fontAlgn="b"/>
                      <a:r>
                        <a:rPr lang="en-US" sz="1600" u="none" strike="noStrike">
                          <a:effectLst/>
                        </a:rPr>
                        <a:t>Booster</a:t>
                      </a:r>
                      <a:r>
                        <a:rPr lang="zh-CN" altLang="en-US" sz="1600" u="none" strike="noStrike">
                          <a:effectLst/>
                        </a:rPr>
                        <a:t>六极铁配重</a:t>
                      </a:r>
                      <a:endParaRPr lang="zh-CN" altLang="en-US" sz="1600" b="0" i="0" u="none" strike="noStrike">
                        <a:solidFill>
                          <a:srgbClr val="000000"/>
                        </a:solidFill>
                        <a:effectLst/>
                        <a:latin typeface="Calibri" panose="020F0502020204030204" pitchFamily="34" charset="0"/>
                      </a:endParaRPr>
                    </a:p>
                  </a:txBody>
                  <a:tcPr marL="8762" marR="8762" marT="8762" marB="0" anchor="b"/>
                </a:tc>
                <a:tc>
                  <a:txBody>
                    <a:bodyPr/>
                    <a:lstStyle/>
                    <a:p>
                      <a:pPr algn="l" fontAlgn="b"/>
                      <a:r>
                        <a:rPr lang="zh-CN" altLang="en-US" sz="1600" u="none" strike="noStrike">
                          <a:effectLst/>
                        </a:rPr>
                        <a:t>套</a:t>
                      </a:r>
                      <a:endParaRPr lang="zh-CN" altLang="en-US" sz="1600" b="0" i="0" u="none" strike="noStrike">
                        <a:solidFill>
                          <a:srgbClr val="000000"/>
                        </a:solidFill>
                        <a:effectLst/>
                        <a:latin typeface="Calibri" panose="020F0502020204030204" pitchFamily="34" charset="0"/>
                      </a:endParaRPr>
                    </a:p>
                  </a:txBody>
                  <a:tcPr marL="8762" marR="8762" marT="8762" marB="0" anchor="b"/>
                </a:tc>
                <a:tc>
                  <a:txBody>
                    <a:bodyPr/>
                    <a:lstStyle/>
                    <a:p>
                      <a:pPr algn="l"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8762" marR="8762" marT="8762" marB="0" anchor="b"/>
                </a:tc>
                <a:tc>
                  <a:txBody>
                    <a:bodyPr/>
                    <a:lstStyle/>
                    <a:p>
                      <a:pPr algn="l" fontAlgn="b"/>
                      <a:r>
                        <a:rPr lang="en-US" sz="1600" u="none" strike="noStrike" dirty="0">
                          <a:effectLst/>
                        </a:rPr>
                        <a:t>0</a:t>
                      </a:r>
                      <a:endParaRPr lang="en-US" sz="1600" b="0" i="0" u="none" strike="noStrike" dirty="0">
                        <a:solidFill>
                          <a:srgbClr val="000000"/>
                        </a:solidFill>
                        <a:effectLst/>
                        <a:latin typeface="Calibri" panose="020F0502020204030204" pitchFamily="34" charset="0"/>
                      </a:endParaRPr>
                    </a:p>
                  </a:txBody>
                  <a:tcPr marL="8762" marR="8762" marT="8762" marB="0" anchor="b"/>
                </a:tc>
                <a:tc>
                  <a:txBody>
                    <a:bodyPr/>
                    <a:lstStyle/>
                    <a:p>
                      <a:pPr algn="l" fontAlgn="b"/>
                      <a:r>
                        <a:rPr lang="en-US" sz="1600" u="none" strike="noStrike">
                          <a:effectLst/>
                        </a:rPr>
                        <a:t>0.25ton/</a:t>
                      </a:r>
                      <a:r>
                        <a:rPr lang="zh-CN" altLang="en-US" sz="1600" u="none" strike="noStrike">
                          <a:effectLst/>
                        </a:rPr>
                        <a:t>每铁芯</a:t>
                      </a:r>
                      <a:endParaRPr lang="zh-CN" altLang="en-US" sz="1600" b="0" i="0" u="none" strike="noStrike">
                        <a:solidFill>
                          <a:srgbClr val="000000"/>
                        </a:solidFill>
                        <a:effectLst/>
                        <a:latin typeface="Calibri" panose="020F0502020204030204" pitchFamily="34" charset="0"/>
                      </a:endParaRPr>
                    </a:p>
                  </a:txBody>
                  <a:tcPr marL="8762" marR="8762" marT="8762" marB="0" anchor="b"/>
                </a:tc>
                <a:extLst>
                  <a:ext uri="{0D108BD9-81ED-4DB2-BD59-A6C34878D82A}">
                    <a16:rowId xmlns:a16="http://schemas.microsoft.com/office/drawing/2014/main" val="2022949405"/>
                  </a:ext>
                </a:extLst>
              </a:tr>
              <a:tr h="331470">
                <a:tc>
                  <a:txBody>
                    <a:bodyPr/>
                    <a:lstStyle/>
                    <a:p>
                      <a:pPr algn="l" fontAlgn="b"/>
                      <a:r>
                        <a:rPr lang="zh-CN" altLang="en-US" sz="1600" u="none" strike="noStrike">
                          <a:effectLst/>
                        </a:rPr>
                        <a:t>真空设备</a:t>
                      </a:r>
                      <a:endParaRPr lang="zh-CN" altLang="en-US" sz="1600" b="0" i="0" u="none" strike="noStrike">
                        <a:solidFill>
                          <a:srgbClr val="000000"/>
                        </a:solidFill>
                        <a:effectLst/>
                        <a:latin typeface="Calibri" panose="020F0502020204030204" pitchFamily="34" charset="0"/>
                      </a:endParaRPr>
                    </a:p>
                  </a:txBody>
                  <a:tcPr marL="8762" marR="8762" marT="8762" marB="0" anchor="b"/>
                </a:tc>
                <a:tc>
                  <a:txBody>
                    <a:bodyPr/>
                    <a:lstStyle/>
                    <a:p>
                      <a:pPr algn="l" fontAlgn="b"/>
                      <a:r>
                        <a:rPr lang="zh-CN" altLang="en-US" sz="1600" u="none" strike="noStrike">
                          <a:effectLst/>
                        </a:rPr>
                        <a:t>套</a:t>
                      </a:r>
                      <a:endParaRPr lang="zh-CN" altLang="en-US" sz="1600" b="0" i="0" u="none" strike="noStrike">
                        <a:solidFill>
                          <a:srgbClr val="000000"/>
                        </a:solidFill>
                        <a:effectLst/>
                        <a:latin typeface="Calibri" panose="020F0502020204030204" pitchFamily="34" charset="0"/>
                      </a:endParaRPr>
                    </a:p>
                  </a:txBody>
                  <a:tcPr marL="8762" marR="8762" marT="8762" marB="0" anchor="b"/>
                </a:tc>
                <a:tc>
                  <a:txBody>
                    <a:bodyPr/>
                    <a:lstStyle/>
                    <a:p>
                      <a:pPr algn="l"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8762" marR="8762" marT="8762" marB="0" anchor="b"/>
                </a:tc>
                <a:tc>
                  <a:txBody>
                    <a:bodyPr/>
                    <a:lstStyle/>
                    <a:p>
                      <a:pPr algn="l" fontAlgn="b"/>
                      <a:r>
                        <a:rPr lang="en-US" sz="1600" u="none" strike="noStrike" dirty="0">
                          <a:effectLst/>
                        </a:rPr>
                        <a:t>41.4</a:t>
                      </a:r>
                      <a:endParaRPr lang="en-US" sz="1600" b="0" i="0" u="none" strike="noStrike" dirty="0">
                        <a:solidFill>
                          <a:srgbClr val="000000"/>
                        </a:solidFill>
                        <a:effectLst/>
                        <a:latin typeface="Calibri" panose="020F0502020204030204" pitchFamily="34" charset="0"/>
                      </a:endParaRPr>
                    </a:p>
                  </a:txBody>
                  <a:tcPr marL="8762" marR="8762" marT="8762" marB="0" anchor="b"/>
                </a:tc>
                <a:tc>
                  <a:txBody>
                    <a:bodyPr/>
                    <a:lstStyle/>
                    <a:p>
                      <a:pPr algn="l" fontAlgn="b"/>
                      <a:r>
                        <a:rPr lang="zh-CN" altLang="en-US" sz="1600" u="none" strike="noStrike" dirty="0">
                          <a:effectLst/>
                        </a:rPr>
                        <a:t>真空盒</a:t>
                      </a:r>
                      <a:r>
                        <a:rPr lang="en-US" altLang="zh-CN" sz="1600" u="none" strike="noStrike" dirty="0">
                          <a:effectLst/>
                        </a:rPr>
                        <a:t>+</a:t>
                      </a:r>
                      <a:r>
                        <a:rPr lang="zh-CN" altLang="en-US" sz="1600" u="none" strike="noStrike" dirty="0">
                          <a:effectLst/>
                        </a:rPr>
                        <a:t>波纹管</a:t>
                      </a:r>
                      <a:endParaRPr lang="zh-CN" altLang="en-US" sz="1600" b="0" i="0" u="none" strike="noStrike" dirty="0">
                        <a:solidFill>
                          <a:srgbClr val="000000"/>
                        </a:solidFill>
                        <a:effectLst/>
                        <a:latin typeface="Calibri" panose="020F0502020204030204" pitchFamily="34" charset="0"/>
                      </a:endParaRPr>
                    </a:p>
                  </a:txBody>
                  <a:tcPr marL="8762" marR="8762" marT="8762" marB="0" anchor="b"/>
                </a:tc>
                <a:extLst>
                  <a:ext uri="{0D108BD9-81ED-4DB2-BD59-A6C34878D82A}">
                    <a16:rowId xmlns:a16="http://schemas.microsoft.com/office/drawing/2014/main" val="2612834568"/>
                  </a:ext>
                </a:extLst>
              </a:tr>
              <a:tr h="518784">
                <a:tc>
                  <a:txBody>
                    <a:bodyPr/>
                    <a:lstStyle/>
                    <a:p>
                      <a:pPr algn="l" fontAlgn="b"/>
                      <a:r>
                        <a:rPr lang="zh-CN" altLang="en-US" sz="1600" u="none" strike="noStrike">
                          <a:effectLst/>
                        </a:rPr>
                        <a:t>真空设备支架</a:t>
                      </a:r>
                      <a:endParaRPr lang="zh-CN" altLang="en-US" sz="1600" b="0" i="0" u="none" strike="noStrike">
                        <a:solidFill>
                          <a:srgbClr val="000000"/>
                        </a:solidFill>
                        <a:effectLst/>
                        <a:latin typeface="Calibri" panose="020F0502020204030204" pitchFamily="34" charset="0"/>
                      </a:endParaRPr>
                    </a:p>
                  </a:txBody>
                  <a:tcPr marL="8762" marR="8762" marT="8762" marB="0" anchor="b"/>
                </a:tc>
                <a:tc>
                  <a:txBody>
                    <a:bodyPr/>
                    <a:lstStyle/>
                    <a:p>
                      <a:pPr algn="l" fontAlgn="b"/>
                      <a:r>
                        <a:rPr lang="zh-CN" altLang="en-US" sz="1600" u="none" strike="noStrike">
                          <a:effectLst/>
                        </a:rPr>
                        <a:t>套</a:t>
                      </a:r>
                      <a:endParaRPr lang="zh-CN" altLang="en-US" sz="1600" b="0" i="0" u="none" strike="noStrike">
                        <a:solidFill>
                          <a:srgbClr val="000000"/>
                        </a:solidFill>
                        <a:effectLst/>
                        <a:latin typeface="Calibri" panose="020F0502020204030204" pitchFamily="34" charset="0"/>
                      </a:endParaRPr>
                    </a:p>
                  </a:txBody>
                  <a:tcPr marL="8762" marR="8762" marT="8762" marB="0" anchor="b"/>
                </a:tc>
                <a:tc>
                  <a:txBody>
                    <a:bodyPr/>
                    <a:lstStyle/>
                    <a:p>
                      <a:pPr algn="l"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8762" marR="8762" marT="8762" marB="0" anchor="b"/>
                </a:tc>
                <a:tc>
                  <a:txBody>
                    <a:bodyPr/>
                    <a:lstStyle/>
                    <a:p>
                      <a:pPr algn="l" fontAlgn="b"/>
                      <a:r>
                        <a:rPr lang="en-US" sz="1600" u="none" strike="noStrike" dirty="0">
                          <a:effectLst/>
                        </a:rPr>
                        <a:t>4</a:t>
                      </a:r>
                      <a:endParaRPr lang="en-US" sz="1600" b="0" i="0" u="none" strike="noStrike" dirty="0">
                        <a:solidFill>
                          <a:srgbClr val="000000"/>
                        </a:solidFill>
                        <a:effectLst/>
                        <a:latin typeface="Calibri" panose="020F0502020204030204" pitchFamily="34" charset="0"/>
                      </a:endParaRPr>
                    </a:p>
                  </a:txBody>
                  <a:tcPr marL="8762" marR="8762" marT="8762" marB="0" anchor="b"/>
                </a:tc>
                <a:tc>
                  <a:txBody>
                    <a:bodyPr/>
                    <a:lstStyle/>
                    <a:p>
                      <a:pPr algn="l" fontAlgn="b"/>
                      <a:r>
                        <a:rPr lang="en-US" sz="1600" u="none" strike="noStrike" dirty="0">
                          <a:effectLst/>
                        </a:rPr>
                        <a:t>12 </a:t>
                      </a:r>
                      <a:r>
                        <a:rPr lang="en-US" altLang="zh-CN" sz="1600" u="none" strike="noStrike" dirty="0">
                          <a:effectLst/>
                        </a:rPr>
                        <a:t>in Collider +3 in </a:t>
                      </a:r>
                      <a:r>
                        <a:rPr lang="en-US" sz="1600" u="none" strike="noStrike" dirty="0">
                          <a:effectLst/>
                        </a:rPr>
                        <a:t>Booster</a:t>
                      </a:r>
                      <a:endParaRPr lang="zh-CN" altLang="en-US" sz="1600" b="0" i="0" u="none" strike="noStrike" dirty="0">
                        <a:solidFill>
                          <a:srgbClr val="000000"/>
                        </a:solidFill>
                        <a:effectLst/>
                        <a:latin typeface="Calibri" panose="020F0502020204030204" pitchFamily="34" charset="0"/>
                      </a:endParaRPr>
                    </a:p>
                  </a:txBody>
                  <a:tcPr marL="8762" marR="8762" marT="8762" marB="0" anchor="b"/>
                </a:tc>
                <a:extLst>
                  <a:ext uri="{0D108BD9-81ED-4DB2-BD59-A6C34878D82A}">
                    <a16:rowId xmlns:a16="http://schemas.microsoft.com/office/drawing/2014/main" val="8539567"/>
                  </a:ext>
                </a:extLst>
              </a:tr>
              <a:tr h="278702">
                <a:tc>
                  <a:txBody>
                    <a:bodyPr/>
                    <a:lstStyle/>
                    <a:p>
                      <a:pPr algn="l" fontAlgn="b"/>
                      <a:r>
                        <a:rPr lang="zh-CN" altLang="en-US" sz="1600" u="none" strike="noStrike">
                          <a:effectLst/>
                        </a:rPr>
                        <a:t>三自由度安装运输车</a:t>
                      </a:r>
                      <a:endParaRPr lang="zh-CN" altLang="en-US" sz="1600" b="0" i="0" u="none" strike="noStrike">
                        <a:solidFill>
                          <a:srgbClr val="000000"/>
                        </a:solidFill>
                        <a:effectLst/>
                        <a:latin typeface="Calibri" panose="020F0502020204030204" pitchFamily="34" charset="0"/>
                      </a:endParaRPr>
                    </a:p>
                  </a:txBody>
                  <a:tcPr marL="8762" marR="8762" marT="8762" marB="0" anchor="b"/>
                </a:tc>
                <a:tc>
                  <a:txBody>
                    <a:bodyPr/>
                    <a:lstStyle/>
                    <a:p>
                      <a:pPr algn="l" fontAlgn="b"/>
                      <a:r>
                        <a:rPr lang="zh-CN" altLang="en-US" sz="1600" u="none" strike="noStrike">
                          <a:effectLst/>
                        </a:rPr>
                        <a:t>辆</a:t>
                      </a:r>
                      <a:endParaRPr lang="zh-CN" altLang="en-US" sz="1600" b="0" i="0" u="none" strike="noStrike">
                        <a:solidFill>
                          <a:srgbClr val="000000"/>
                        </a:solidFill>
                        <a:effectLst/>
                        <a:latin typeface="Calibri" panose="020F0502020204030204" pitchFamily="34" charset="0"/>
                      </a:endParaRPr>
                    </a:p>
                  </a:txBody>
                  <a:tcPr marL="8762" marR="8762" marT="8762" marB="0" anchor="b"/>
                </a:tc>
                <a:tc>
                  <a:txBody>
                    <a:bodyPr/>
                    <a:lstStyle/>
                    <a:p>
                      <a:pPr algn="l"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8762" marR="8762" marT="8762" marB="0" anchor="b"/>
                </a:tc>
                <a:tc>
                  <a:txBody>
                    <a:bodyPr/>
                    <a:lstStyle/>
                    <a:p>
                      <a:pPr algn="l" fontAlgn="b"/>
                      <a:r>
                        <a:rPr lang="en-US" sz="1600" u="none" strike="noStrike" dirty="0">
                          <a:effectLst/>
                        </a:rPr>
                        <a:t>35</a:t>
                      </a:r>
                      <a:endParaRPr lang="en-US" sz="1600" b="0" i="0" u="none" strike="noStrike" dirty="0">
                        <a:solidFill>
                          <a:srgbClr val="000000"/>
                        </a:solidFill>
                        <a:effectLst/>
                        <a:latin typeface="Calibri" panose="020F0502020204030204" pitchFamily="34" charset="0"/>
                      </a:endParaRPr>
                    </a:p>
                  </a:txBody>
                  <a:tcPr marL="8762" marR="8762" marT="8762"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8762" marR="8762" marT="8762" marB="0" anchor="b"/>
                </a:tc>
                <a:extLst>
                  <a:ext uri="{0D108BD9-81ED-4DB2-BD59-A6C34878D82A}">
                    <a16:rowId xmlns:a16="http://schemas.microsoft.com/office/drawing/2014/main" val="3118751883"/>
                  </a:ext>
                </a:extLst>
              </a:tr>
              <a:tr h="263970">
                <a:tc>
                  <a:txBody>
                    <a:bodyPr/>
                    <a:lstStyle/>
                    <a:p>
                      <a:pPr algn="l" fontAlgn="b"/>
                      <a:r>
                        <a:rPr lang="zh-CN" altLang="en-US" sz="1600" u="none" strike="noStrike">
                          <a:effectLst/>
                        </a:rPr>
                        <a:t>准直高精度测量场</a:t>
                      </a:r>
                      <a:endParaRPr lang="zh-CN" altLang="en-US" sz="1600" b="0" i="0" u="none" strike="noStrike">
                        <a:solidFill>
                          <a:srgbClr val="000000"/>
                        </a:solidFill>
                        <a:effectLst/>
                        <a:latin typeface="Calibri" panose="020F0502020204030204" pitchFamily="34" charset="0"/>
                      </a:endParaRPr>
                    </a:p>
                  </a:txBody>
                  <a:tcPr marL="8762" marR="8762" marT="8762" marB="0" anchor="b"/>
                </a:tc>
                <a:tc>
                  <a:txBody>
                    <a:bodyPr/>
                    <a:lstStyle/>
                    <a:p>
                      <a:pPr algn="l" fontAlgn="b"/>
                      <a:r>
                        <a:rPr lang="zh-CN" altLang="en-US" sz="1600" u="none" strike="noStrike">
                          <a:effectLst/>
                        </a:rPr>
                        <a:t>套</a:t>
                      </a:r>
                      <a:endParaRPr lang="zh-CN" altLang="en-US" sz="1600" b="0" i="0" u="none" strike="noStrike">
                        <a:solidFill>
                          <a:srgbClr val="000000"/>
                        </a:solidFill>
                        <a:effectLst/>
                        <a:latin typeface="Calibri" panose="020F0502020204030204" pitchFamily="34" charset="0"/>
                      </a:endParaRPr>
                    </a:p>
                  </a:txBody>
                  <a:tcPr marL="8762" marR="8762" marT="8762" marB="0" anchor="b"/>
                </a:tc>
                <a:tc>
                  <a:txBody>
                    <a:bodyPr/>
                    <a:lstStyle/>
                    <a:p>
                      <a:pPr algn="l"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8762" marR="8762" marT="8762" marB="0" anchor="b"/>
                </a:tc>
                <a:tc>
                  <a:txBody>
                    <a:bodyPr/>
                    <a:lstStyle/>
                    <a:p>
                      <a:pPr algn="l" fontAlgn="b"/>
                      <a:r>
                        <a:rPr lang="en-US" sz="1600" b="0" i="0" u="none" strike="noStrike" dirty="0">
                          <a:solidFill>
                            <a:srgbClr val="000000"/>
                          </a:solidFill>
                          <a:effectLst/>
                          <a:latin typeface="Calibri" panose="020F0502020204030204" pitchFamily="34" charset="0"/>
                        </a:rPr>
                        <a:t>280</a:t>
                      </a:r>
                    </a:p>
                  </a:txBody>
                  <a:tcPr marL="8762" marR="8762" marT="8762"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8762" marR="8762" marT="8762" marB="0" anchor="b"/>
                </a:tc>
                <a:extLst>
                  <a:ext uri="{0D108BD9-81ED-4DB2-BD59-A6C34878D82A}">
                    <a16:rowId xmlns:a16="http://schemas.microsoft.com/office/drawing/2014/main" val="181348581"/>
                  </a:ext>
                </a:extLst>
              </a:tr>
            </a:tbl>
          </a:graphicData>
        </a:graphic>
      </p:graphicFrame>
      <p:graphicFrame>
        <p:nvGraphicFramePr>
          <p:cNvPr id="10" name="表格 9">
            <a:extLst>
              <a:ext uri="{FF2B5EF4-FFF2-40B4-BE49-F238E27FC236}">
                <a16:creationId xmlns:a16="http://schemas.microsoft.com/office/drawing/2014/main" id="{0C03835E-1B4F-4D6B-AAD8-2BDFB5DF2F37}"/>
              </a:ext>
            </a:extLst>
          </p:cNvPr>
          <p:cNvGraphicFramePr>
            <a:graphicFrameLocks noGrp="1"/>
          </p:cNvGraphicFramePr>
          <p:nvPr>
            <p:extLst>
              <p:ext uri="{D42A27DB-BD31-4B8C-83A1-F6EECF244321}">
                <p14:modId xmlns:p14="http://schemas.microsoft.com/office/powerpoint/2010/main" val="3681101916"/>
              </p:ext>
            </p:extLst>
          </p:nvPr>
        </p:nvGraphicFramePr>
        <p:xfrm>
          <a:off x="680953" y="3284984"/>
          <a:ext cx="5400601" cy="2832534"/>
        </p:xfrm>
        <a:graphic>
          <a:graphicData uri="http://schemas.openxmlformats.org/drawingml/2006/table">
            <a:tbl>
              <a:tblPr firstRow="1" firstCol="1" bandRow="1">
                <a:tableStyleId>{5C22544A-7EE6-4342-B048-85BDC9FD1C3A}</a:tableStyleId>
              </a:tblPr>
              <a:tblGrid>
                <a:gridCol w="1349557">
                  <a:extLst>
                    <a:ext uri="{9D8B030D-6E8A-4147-A177-3AD203B41FA5}">
                      <a16:colId xmlns:a16="http://schemas.microsoft.com/office/drawing/2014/main" val="2792657991"/>
                    </a:ext>
                  </a:extLst>
                </a:gridCol>
                <a:gridCol w="1530764">
                  <a:extLst>
                    <a:ext uri="{9D8B030D-6E8A-4147-A177-3AD203B41FA5}">
                      <a16:colId xmlns:a16="http://schemas.microsoft.com/office/drawing/2014/main" val="3216094576"/>
                    </a:ext>
                  </a:extLst>
                </a:gridCol>
                <a:gridCol w="1169932">
                  <a:extLst>
                    <a:ext uri="{9D8B030D-6E8A-4147-A177-3AD203B41FA5}">
                      <a16:colId xmlns:a16="http://schemas.microsoft.com/office/drawing/2014/main" val="287030815"/>
                    </a:ext>
                  </a:extLst>
                </a:gridCol>
                <a:gridCol w="1350348">
                  <a:extLst>
                    <a:ext uri="{9D8B030D-6E8A-4147-A177-3AD203B41FA5}">
                      <a16:colId xmlns:a16="http://schemas.microsoft.com/office/drawing/2014/main" val="1077825367"/>
                    </a:ext>
                  </a:extLst>
                </a:gridCol>
              </a:tblGrid>
              <a:tr h="309529">
                <a:tc>
                  <a:txBody>
                    <a:bodyPr/>
                    <a:lstStyle/>
                    <a:p>
                      <a:pPr indent="0" algn="ctr">
                        <a:lnSpc>
                          <a:spcPct val="100000"/>
                        </a:lnSpc>
                      </a:pPr>
                      <a:r>
                        <a:rPr lang="zh-CN" sz="1600" kern="100">
                          <a:effectLst/>
                        </a:rPr>
                        <a:t>部件名称</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51940" marR="51940" marT="0" marB="0"/>
                </a:tc>
                <a:tc>
                  <a:txBody>
                    <a:bodyPr/>
                    <a:lstStyle/>
                    <a:p>
                      <a:pPr indent="0" algn="ctr">
                        <a:lnSpc>
                          <a:spcPct val="100000"/>
                        </a:lnSpc>
                      </a:pPr>
                      <a:r>
                        <a:rPr lang="zh-CN" sz="1600" kern="100" dirty="0">
                          <a:effectLst/>
                        </a:rPr>
                        <a:t>组件名称</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940" marR="51940" marT="0" marB="0"/>
                </a:tc>
                <a:tc>
                  <a:txBody>
                    <a:bodyPr/>
                    <a:lstStyle/>
                    <a:p>
                      <a:pPr indent="0" algn="ctr">
                        <a:lnSpc>
                          <a:spcPct val="100000"/>
                        </a:lnSpc>
                      </a:pPr>
                      <a:r>
                        <a:rPr lang="zh-CN" sz="1600" kern="100" dirty="0">
                          <a:effectLst/>
                        </a:rPr>
                        <a:t>数目</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940" marR="51940" marT="0" marB="0"/>
                </a:tc>
                <a:tc>
                  <a:txBody>
                    <a:bodyPr/>
                    <a:lstStyle/>
                    <a:p>
                      <a:pPr indent="0" algn="ctr">
                        <a:lnSpc>
                          <a:spcPct val="100000"/>
                        </a:lnSpc>
                      </a:pPr>
                      <a:r>
                        <a:rPr lang="zh-CN" sz="1600" kern="100">
                          <a:effectLst/>
                        </a:rPr>
                        <a:t>单位</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51940" marR="51940" marT="0" marB="0"/>
                </a:tc>
                <a:extLst>
                  <a:ext uri="{0D108BD9-81ED-4DB2-BD59-A6C34878D82A}">
                    <a16:rowId xmlns:a16="http://schemas.microsoft.com/office/drawing/2014/main" val="306184198"/>
                  </a:ext>
                </a:extLst>
              </a:tr>
              <a:tr h="309529">
                <a:tc rowSpan="6">
                  <a:txBody>
                    <a:bodyPr/>
                    <a:lstStyle/>
                    <a:p>
                      <a:pPr indent="0" algn="ctr">
                        <a:lnSpc>
                          <a:spcPct val="100000"/>
                        </a:lnSpc>
                      </a:pPr>
                      <a:r>
                        <a:rPr lang="zh-CN" sz="1600" kern="100" dirty="0">
                          <a:effectLst/>
                        </a:rPr>
                        <a:t>多目摄影测量系统</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940" marR="51940" marT="0" marB="0" anchor="ctr"/>
                </a:tc>
                <a:tc>
                  <a:txBody>
                    <a:bodyPr/>
                    <a:lstStyle/>
                    <a:p>
                      <a:pPr indent="0" algn="ctr">
                        <a:lnSpc>
                          <a:spcPct val="100000"/>
                        </a:lnSpc>
                      </a:pPr>
                      <a:r>
                        <a:rPr lang="zh-CN" sz="1600" kern="100">
                          <a:effectLst/>
                        </a:rPr>
                        <a:t>测量相机</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51940" marR="51940" marT="0" marB="0" anchor="ctr"/>
                </a:tc>
                <a:tc>
                  <a:txBody>
                    <a:bodyPr/>
                    <a:lstStyle/>
                    <a:p>
                      <a:pPr indent="0" algn="ctr">
                        <a:lnSpc>
                          <a:spcPct val="100000"/>
                        </a:lnSpc>
                      </a:pPr>
                      <a:r>
                        <a:rPr lang="en-US" sz="1600" kern="100">
                          <a:effectLst/>
                        </a:rPr>
                        <a:t>4</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51940" marR="51940" marT="0" marB="0" anchor="ctr"/>
                </a:tc>
                <a:tc>
                  <a:txBody>
                    <a:bodyPr/>
                    <a:lstStyle/>
                    <a:p>
                      <a:pPr indent="0" algn="ctr">
                        <a:lnSpc>
                          <a:spcPct val="100000"/>
                        </a:lnSpc>
                      </a:pPr>
                      <a:r>
                        <a:rPr lang="zh-CN" sz="1600" kern="100">
                          <a:effectLst/>
                        </a:rPr>
                        <a:t>套</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51940" marR="51940" marT="0" marB="0" anchor="ctr"/>
                </a:tc>
                <a:extLst>
                  <a:ext uri="{0D108BD9-81ED-4DB2-BD59-A6C34878D82A}">
                    <a16:rowId xmlns:a16="http://schemas.microsoft.com/office/drawing/2014/main" val="342575823"/>
                  </a:ext>
                </a:extLst>
              </a:tr>
              <a:tr h="309529">
                <a:tc vMerge="1">
                  <a:txBody>
                    <a:bodyPr/>
                    <a:lstStyle/>
                    <a:p>
                      <a:endParaRPr lang="zh-CN" altLang="en-US"/>
                    </a:p>
                  </a:txBody>
                  <a:tcPr/>
                </a:tc>
                <a:tc>
                  <a:txBody>
                    <a:bodyPr/>
                    <a:lstStyle/>
                    <a:p>
                      <a:pPr indent="0" algn="ctr">
                        <a:lnSpc>
                          <a:spcPct val="100000"/>
                        </a:lnSpc>
                      </a:pPr>
                      <a:r>
                        <a:rPr lang="zh-CN" sz="1600" kern="100" dirty="0">
                          <a:effectLst/>
                        </a:rPr>
                        <a:t>同步控制器</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940" marR="51940" marT="0" marB="0" anchor="ctr"/>
                </a:tc>
                <a:tc>
                  <a:txBody>
                    <a:bodyPr/>
                    <a:lstStyle/>
                    <a:p>
                      <a:pPr indent="0" algn="ctr">
                        <a:lnSpc>
                          <a:spcPct val="100000"/>
                        </a:lnSpc>
                      </a:pPr>
                      <a:r>
                        <a:rPr lang="en-US" sz="1600" kern="100" dirty="0">
                          <a:effectLst/>
                        </a:rPr>
                        <a:t>1</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940" marR="51940" marT="0" marB="0" anchor="ctr"/>
                </a:tc>
                <a:tc>
                  <a:txBody>
                    <a:bodyPr/>
                    <a:lstStyle/>
                    <a:p>
                      <a:pPr indent="0" algn="ctr">
                        <a:lnSpc>
                          <a:spcPct val="100000"/>
                        </a:lnSpc>
                      </a:pPr>
                      <a:r>
                        <a:rPr lang="zh-CN" altLang="en-US" sz="1600" kern="100" dirty="0">
                          <a:effectLst/>
                        </a:rPr>
                        <a:t>套</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940" marR="51940" marT="0" marB="0" anchor="ctr"/>
                </a:tc>
                <a:extLst>
                  <a:ext uri="{0D108BD9-81ED-4DB2-BD59-A6C34878D82A}">
                    <a16:rowId xmlns:a16="http://schemas.microsoft.com/office/drawing/2014/main" val="310122501"/>
                  </a:ext>
                </a:extLst>
              </a:tr>
              <a:tr h="215722">
                <a:tc vMerge="1">
                  <a:txBody>
                    <a:bodyPr/>
                    <a:lstStyle/>
                    <a:p>
                      <a:endParaRPr lang="zh-CN" altLang="en-US"/>
                    </a:p>
                  </a:txBody>
                  <a:tcPr/>
                </a:tc>
                <a:tc>
                  <a:txBody>
                    <a:bodyPr/>
                    <a:lstStyle/>
                    <a:p>
                      <a:pPr indent="0" algn="ctr">
                        <a:lnSpc>
                          <a:spcPct val="100000"/>
                        </a:lnSpc>
                      </a:pPr>
                      <a:r>
                        <a:rPr lang="zh-CN" sz="1600" kern="100">
                          <a:effectLst/>
                        </a:rPr>
                        <a:t>工控机</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51940" marR="51940" marT="0" marB="0" anchor="ctr"/>
                </a:tc>
                <a:tc>
                  <a:txBody>
                    <a:bodyPr/>
                    <a:lstStyle/>
                    <a:p>
                      <a:pPr indent="0" algn="ctr">
                        <a:lnSpc>
                          <a:spcPct val="100000"/>
                        </a:lnSpc>
                      </a:pPr>
                      <a:r>
                        <a:rPr lang="en-US" sz="1600" kern="100">
                          <a:effectLst/>
                        </a:rPr>
                        <a:t>1</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51940" marR="51940" marT="0" marB="0" anchor="ctr"/>
                </a:tc>
                <a:tc>
                  <a:txBody>
                    <a:bodyPr/>
                    <a:lstStyle/>
                    <a:p>
                      <a:pPr indent="0" algn="ctr">
                        <a:lnSpc>
                          <a:spcPct val="100000"/>
                        </a:lnSpc>
                      </a:pPr>
                      <a:r>
                        <a:rPr lang="zh-CN" sz="1600" kern="100">
                          <a:effectLst/>
                        </a:rPr>
                        <a:t>台</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51940" marR="51940" marT="0" marB="0" anchor="ctr"/>
                </a:tc>
                <a:extLst>
                  <a:ext uri="{0D108BD9-81ED-4DB2-BD59-A6C34878D82A}">
                    <a16:rowId xmlns:a16="http://schemas.microsoft.com/office/drawing/2014/main" val="4073254268"/>
                  </a:ext>
                </a:extLst>
              </a:tr>
              <a:tr h="309529">
                <a:tc vMerge="1">
                  <a:txBody>
                    <a:bodyPr/>
                    <a:lstStyle/>
                    <a:p>
                      <a:endParaRPr lang="zh-CN" altLang="en-US"/>
                    </a:p>
                  </a:txBody>
                  <a:tcPr/>
                </a:tc>
                <a:tc>
                  <a:txBody>
                    <a:bodyPr/>
                    <a:lstStyle/>
                    <a:p>
                      <a:pPr indent="0" algn="ctr">
                        <a:lnSpc>
                          <a:spcPct val="100000"/>
                        </a:lnSpc>
                      </a:pPr>
                      <a:r>
                        <a:rPr lang="zh-CN" sz="1600" kern="100" dirty="0">
                          <a:effectLst/>
                        </a:rPr>
                        <a:t>测量软件</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940" marR="51940" marT="0" marB="0" anchor="ctr"/>
                </a:tc>
                <a:tc>
                  <a:txBody>
                    <a:bodyPr/>
                    <a:lstStyle/>
                    <a:p>
                      <a:pPr indent="0" algn="ctr">
                        <a:lnSpc>
                          <a:spcPct val="100000"/>
                        </a:lnSpc>
                      </a:pPr>
                      <a:r>
                        <a:rPr lang="en-US" sz="1600" kern="100" dirty="0">
                          <a:effectLst/>
                        </a:rPr>
                        <a:t>1</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940" marR="51940" marT="0" marB="0" anchor="ctr"/>
                </a:tc>
                <a:tc>
                  <a:txBody>
                    <a:bodyPr/>
                    <a:lstStyle/>
                    <a:p>
                      <a:pPr indent="0" algn="ctr">
                        <a:lnSpc>
                          <a:spcPct val="100000"/>
                        </a:lnSpc>
                      </a:pPr>
                      <a:r>
                        <a:rPr lang="zh-CN" sz="1600" kern="100">
                          <a:effectLst/>
                        </a:rPr>
                        <a:t>套</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51940" marR="51940" marT="0" marB="0" anchor="ctr"/>
                </a:tc>
                <a:extLst>
                  <a:ext uri="{0D108BD9-81ED-4DB2-BD59-A6C34878D82A}">
                    <a16:rowId xmlns:a16="http://schemas.microsoft.com/office/drawing/2014/main" val="2571938812"/>
                  </a:ext>
                </a:extLst>
              </a:tr>
              <a:tr h="215722">
                <a:tc vMerge="1">
                  <a:txBody>
                    <a:bodyPr/>
                    <a:lstStyle/>
                    <a:p>
                      <a:endParaRPr lang="zh-CN" altLang="en-US"/>
                    </a:p>
                  </a:txBody>
                  <a:tcPr/>
                </a:tc>
                <a:tc>
                  <a:txBody>
                    <a:bodyPr/>
                    <a:lstStyle/>
                    <a:p>
                      <a:pPr indent="0" algn="ctr">
                        <a:lnSpc>
                          <a:spcPct val="100000"/>
                        </a:lnSpc>
                      </a:pPr>
                      <a:r>
                        <a:rPr lang="zh-CN" sz="1600" kern="100" dirty="0">
                          <a:effectLst/>
                        </a:rPr>
                        <a:t>基准尺</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940" marR="51940" marT="0" marB="0" anchor="ctr"/>
                </a:tc>
                <a:tc>
                  <a:txBody>
                    <a:bodyPr/>
                    <a:lstStyle/>
                    <a:p>
                      <a:pPr indent="0" algn="ctr">
                        <a:lnSpc>
                          <a:spcPct val="100000"/>
                        </a:lnSpc>
                      </a:pPr>
                      <a:r>
                        <a:rPr lang="en-US" sz="1600" kern="100">
                          <a:effectLst/>
                        </a:rPr>
                        <a:t>1</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51940" marR="51940" marT="0" marB="0" anchor="ctr"/>
                </a:tc>
                <a:tc>
                  <a:txBody>
                    <a:bodyPr/>
                    <a:lstStyle/>
                    <a:p>
                      <a:pPr indent="0" algn="ctr">
                        <a:lnSpc>
                          <a:spcPct val="100000"/>
                        </a:lnSpc>
                      </a:pPr>
                      <a:r>
                        <a:rPr lang="zh-CN" sz="1600" kern="100">
                          <a:effectLst/>
                        </a:rPr>
                        <a:t>套</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51940" marR="51940" marT="0" marB="0" anchor="ctr"/>
                </a:tc>
                <a:extLst>
                  <a:ext uri="{0D108BD9-81ED-4DB2-BD59-A6C34878D82A}">
                    <a16:rowId xmlns:a16="http://schemas.microsoft.com/office/drawing/2014/main" val="3236537106"/>
                  </a:ext>
                </a:extLst>
              </a:tr>
              <a:tr h="473659">
                <a:tc vMerge="1">
                  <a:txBody>
                    <a:bodyPr/>
                    <a:lstStyle/>
                    <a:p>
                      <a:endParaRPr lang="zh-CN" altLang="en-US"/>
                    </a:p>
                  </a:txBody>
                  <a:tcPr/>
                </a:tc>
                <a:tc>
                  <a:txBody>
                    <a:bodyPr/>
                    <a:lstStyle/>
                    <a:p>
                      <a:pPr indent="0" algn="ctr">
                        <a:lnSpc>
                          <a:spcPct val="100000"/>
                        </a:lnSpc>
                      </a:pPr>
                      <a:r>
                        <a:rPr lang="zh-CN" altLang="en-US" sz="1600" kern="100" dirty="0">
                          <a:effectLst/>
                        </a:rPr>
                        <a:t>相机姿态调整机构</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940" marR="51940" marT="0" marB="0" anchor="ctr"/>
                </a:tc>
                <a:tc>
                  <a:txBody>
                    <a:bodyPr/>
                    <a:lstStyle/>
                    <a:p>
                      <a:pPr indent="0" algn="ctr">
                        <a:lnSpc>
                          <a:spcPct val="100000"/>
                        </a:lnSpc>
                      </a:pPr>
                      <a:r>
                        <a:rPr lang="en-US" sz="1600" kern="100" dirty="0">
                          <a:effectLst/>
                        </a:rPr>
                        <a:t>1</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940" marR="51940" marT="0" marB="0" anchor="ctr"/>
                </a:tc>
                <a:tc>
                  <a:txBody>
                    <a:bodyPr/>
                    <a:lstStyle/>
                    <a:p>
                      <a:pPr indent="0" algn="ctr">
                        <a:lnSpc>
                          <a:spcPct val="100000"/>
                        </a:lnSpc>
                      </a:pPr>
                      <a:r>
                        <a:rPr lang="zh-CN" sz="1600" kern="100">
                          <a:effectLst/>
                        </a:rPr>
                        <a:t>套</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51940" marR="51940" marT="0" marB="0" anchor="ctr"/>
                </a:tc>
                <a:extLst>
                  <a:ext uri="{0D108BD9-81ED-4DB2-BD59-A6C34878D82A}">
                    <a16:rowId xmlns:a16="http://schemas.microsoft.com/office/drawing/2014/main" val="1224150228"/>
                  </a:ext>
                </a:extLst>
              </a:tr>
              <a:tr h="309529">
                <a:tc rowSpan="2">
                  <a:txBody>
                    <a:bodyPr/>
                    <a:lstStyle/>
                    <a:p>
                      <a:pPr indent="0" algn="ctr">
                        <a:lnSpc>
                          <a:spcPct val="100000"/>
                        </a:lnSpc>
                      </a:pPr>
                      <a:r>
                        <a:rPr lang="zh-CN" sz="1600" kern="100" dirty="0">
                          <a:effectLst/>
                        </a:rPr>
                        <a:t>辅助工装</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940" marR="51940" marT="0" marB="0" anchor="ctr"/>
                </a:tc>
                <a:tc>
                  <a:txBody>
                    <a:bodyPr/>
                    <a:lstStyle/>
                    <a:p>
                      <a:pPr indent="0" algn="ctr">
                        <a:lnSpc>
                          <a:spcPct val="100000"/>
                        </a:lnSpc>
                      </a:pPr>
                      <a:r>
                        <a:rPr lang="zh-CN" sz="1600" kern="100">
                          <a:effectLst/>
                        </a:rPr>
                        <a:t>相机标定工装</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51940" marR="51940" marT="0" marB="0" anchor="ctr"/>
                </a:tc>
                <a:tc>
                  <a:txBody>
                    <a:bodyPr/>
                    <a:lstStyle/>
                    <a:p>
                      <a:pPr indent="0" algn="ctr">
                        <a:lnSpc>
                          <a:spcPct val="100000"/>
                        </a:lnSpc>
                      </a:pPr>
                      <a:r>
                        <a:rPr lang="en-US" sz="1600" kern="100">
                          <a:effectLst/>
                        </a:rPr>
                        <a:t>1</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51940" marR="51940" marT="0" marB="0" anchor="ctr"/>
                </a:tc>
                <a:tc>
                  <a:txBody>
                    <a:bodyPr/>
                    <a:lstStyle/>
                    <a:p>
                      <a:pPr indent="0" algn="ctr">
                        <a:lnSpc>
                          <a:spcPct val="100000"/>
                        </a:lnSpc>
                      </a:pPr>
                      <a:r>
                        <a:rPr lang="zh-CN" sz="1600" kern="100" dirty="0">
                          <a:effectLst/>
                        </a:rPr>
                        <a:t>套</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940" marR="51940" marT="0" marB="0" anchor="ctr"/>
                </a:tc>
                <a:extLst>
                  <a:ext uri="{0D108BD9-81ED-4DB2-BD59-A6C34878D82A}">
                    <a16:rowId xmlns:a16="http://schemas.microsoft.com/office/drawing/2014/main" val="3281225486"/>
                  </a:ext>
                </a:extLst>
              </a:tr>
              <a:tr h="309529">
                <a:tc vMerge="1">
                  <a:txBody>
                    <a:bodyPr/>
                    <a:lstStyle/>
                    <a:p>
                      <a:endParaRPr lang="zh-CN" altLang="en-US"/>
                    </a:p>
                  </a:txBody>
                  <a:tcPr/>
                </a:tc>
                <a:tc>
                  <a:txBody>
                    <a:bodyPr/>
                    <a:lstStyle/>
                    <a:p>
                      <a:pPr indent="0" algn="ctr">
                        <a:lnSpc>
                          <a:spcPct val="100000"/>
                        </a:lnSpc>
                      </a:pPr>
                      <a:r>
                        <a:rPr lang="zh-CN" sz="1600" kern="100">
                          <a:effectLst/>
                        </a:rPr>
                        <a:t>基准测量工装</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51940" marR="51940" marT="0" marB="0" anchor="ctr"/>
                </a:tc>
                <a:tc>
                  <a:txBody>
                    <a:bodyPr/>
                    <a:lstStyle/>
                    <a:p>
                      <a:pPr indent="0" algn="ctr">
                        <a:lnSpc>
                          <a:spcPct val="100000"/>
                        </a:lnSpc>
                      </a:pPr>
                      <a:r>
                        <a:rPr lang="en-US" sz="1600" kern="100">
                          <a:effectLst/>
                        </a:rPr>
                        <a:t>1</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51940" marR="51940" marT="0" marB="0" anchor="ctr"/>
                </a:tc>
                <a:tc>
                  <a:txBody>
                    <a:bodyPr/>
                    <a:lstStyle/>
                    <a:p>
                      <a:pPr indent="0" algn="ctr">
                        <a:lnSpc>
                          <a:spcPct val="100000"/>
                        </a:lnSpc>
                      </a:pPr>
                      <a:r>
                        <a:rPr lang="zh-CN" sz="1600" kern="100" dirty="0">
                          <a:effectLst/>
                        </a:rPr>
                        <a:t>组</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940" marR="51940" marT="0" marB="0" anchor="ctr"/>
                </a:tc>
                <a:extLst>
                  <a:ext uri="{0D108BD9-81ED-4DB2-BD59-A6C34878D82A}">
                    <a16:rowId xmlns:a16="http://schemas.microsoft.com/office/drawing/2014/main" val="3880151417"/>
                  </a:ext>
                </a:extLst>
              </a:tr>
            </a:tbl>
          </a:graphicData>
        </a:graphic>
      </p:graphicFrame>
      <p:sp>
        <p:nvSpPr>
          <p:cNvPr id="8" name="文本框 7">
            <a:extLst>
              <a:ext uri="{FF2B5EF4-FFF2-40B4-BE49-F238E27FC236}">
                <a16:creationId xmlns:a16="http://schemas.microsoft.com/office/drawing/2014/main" id="{D1EA2ABE-BA7E-439B-9857-7D87FEA749C6}"/>
              </a:ext>
            </a:extLst>
          </p:cNvPr>
          <p:cNvSpPr txBox="1"/>
          <p:nvPr/>
        </p:nvSpPr>
        <p:spPr>
          <a:xfrm>
            <a:off x="609600" y="6237312"/>
            <a:ext cx="5054352" cy="369332"/>
          </a:xfrm>
          <a:prstGeom prst="rect">
            <a:avLst/>
          </a:prstGeom>
          <a:noFill/>
        </p:spPr>
        <p:txBody>
          <a:bodyPr wrap="square" rtlCol="0">
            <a:spAutoFit/>
          </a:bodyPr>
          <a:lstStyle/>
          <a:p>
            <a:r>
              <a:rPr lang="en-US" dirty="0"/>
              <a:t>*</a:t>
            </a:r>
            <a:r>
              <a:rPr lang="zh-CN" altLang="en-US" dirty="0"/>
              <a:t>准直预算 王小龙； 真空设备预算 马永胜。</a:t>
            </a:r>
            <a:endParaRPr lang="en-US" dirty="0"/>
          </a:p>
        </p:txBody>
      </p:sp>
    </p:spTree>
    <p:extLst>
      <p:ext uri="{BB962C8B-B14F-4D97-AF65-F5344CB8AC3E}">
        <p14:creationId xmlns:p14="http://schemas.microsoft.com/office/powerpoint/2010/main" val="456407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F178D6A1-2DB7-4414-87B4-23917EEE4E0D}"/>
              </a:ext>
            </a:extLst>
          </p:cNvPr>
          <p:cNvSpPr>
            <a:spLocks noGrp="1"/>
          </p:cNvSpPr>
          <p:nvPr>
            <p:ph type="title"/>
          </p:nvPr>
        </p:nvSpPr>
        <p:spPr/>
        <p:txBody>
          <a:bodyPr/>
          <a:lstStyle/>
          <a:p>
            <a:r>
              <a:rPr lang="en-US" dirty="0"/>
              <a:t>Cost </a:t>
            </a:r>
          </a:p>
        </p:txBody>
      </p:sp>
      <p:sp>
        <p:nvSpPr>
          <p:cNvPr id="4" name="灯片编号占位符 3">
            <a:extLst>
              <a:ext uri="{FF2B5EF4-FFF2-40B4-BE49-F238E27FC236}">
                <a16:creationId xmlns:a16="http://schemas.microsoft.com/office/drawing/2014/main" id="{8C2F096E-AEEF-48E1-93AC-3AA4FE2E76F2}"/>
              </a:ext>
            </a:extLst>
          </p:cNvPr>
          <p:cNvSpPr>
            <a:spLocks noGrp="1"/>
          </p:cNvSpPr>
          <p:nvPr>
            <p:ph type="sldNum" sz="quarter" idx="12"/>
          </p:nvPr>
        </p:nvSpPr>
        <p:spPr/>
        <p:txBody>
          <a:bodyPr/>
          <a:lstStyle/>
          <a:p>
            <a:fld id="{F15E9139-A00B-4B2A-98A6-095DC08F1345}" type="slidenum">
              <a:rPr lang="zh-CN" altLang="en-US" smtClean="0"/>
              <a:pPr/>
              <a:t>27</a:t>
            </a:fld>
            <a:endParaRPr lang="zh-CN" altLang="en-US"/>
          </a:p>
        </p:txBody>
      </p:sp>
      <p:sp>
        <p:nvSpPr>
          <p:cNvPr id="20" name="内容占位符 1">
            <a:extLst>
              <a:ext uri="{FF2B5EF4-FFF2-40B4-BE49-F238E27FC236}">
                <a16:creationId xmlns:a16="http://schemas.microsoft.com/office/drawing/2014/main" id="{DFF7C549-F95A-4FFD-BC6C-46CAE3AE9784}"/>
              </a:ext>
            </a:extLst>
          </p:cNvPr>
          <p:cNvSpPr txBox="1">
            <a:spLocks/>
          </p:cNvSpPr>
          <p:nvPr/>
        </p:nvSpPr>
        <p:spPr>
          <a:xfrm>
            <a:off x="609600" y="1285861"/>
            <a:ext cx="11247040" cy="2474465"/>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dirty="0"/>
              <a:t>模拟隧道</a:t>
            </a:r>
            <a:endParaRPr lang="en-US" altLang="zh-CN" dirty="0"/>
          </a:p>
          <a:p>
            <a:pPr lvl="1"/>
            <a:r>
              <a:rPr lang="zh-CN" altLang="en-US" sz="2000" dirty="0"/>
              <a:t>共</a:t>
            </a:r>
            <a:r>
              <a:rPr lang="en-US" altLang="zh-CN" sz="2000" dirty="0"/>
              <a:t>795</a:t>
            </a:r>
            <a:r>
              <a:rPr lang="zh-CN" altLang="en-US" sz="2000" dirty="0"/>
              <a:t>万</a:t>
            </a:r>
            <a:endParaRPr lang="en-US" altLang="zh-CN" sz="2000" dirty="0"/>
          </a:p>
          <a:p>
            <a:pPr lvl="1"/>
            <a:r>
              <a:rPr lang="zh-CN" altLang="en-US" sz="2000" dirty="0"/>
              <a:t>隧道</a:t>
            </a:r>
            <a:r>
              <a:rPr lang="en-US" altLang="zh-CN" sz="2000" dirty="0"/>
              <a:t>~332</a:t>
            </a:r>
            <a:r>
              <a:rPr lang="zh-CN" altLang="en-US" sz="2000" dirty="0"/>
              <a:t>万（粗估，按</a:t>
            </a:r>
            <a:r>
              <a:rPr lang="en-US" altLang="zh-CN" sz="2000" dirty="0"/>
              <a:t>1000m</a:t>
            </a:r>
            <a:r>
              <a:rPr lang="en-US" altLang="zh-CN" sz="2000" baseline="30000" dirty="0"/>
              <a:t>3</a:t>
            </a:r>
            <a:r>
              <a:rPr lang="zh-CN" altLang="en-US" sz="2000" dirty="0"/>
              <a:t>及</a:t>
            </a:r>
            <a:r>
              <a:rPr lang="en-US" altLang="zh-CN" sz="2000" dirty="0"/>
              <a:t>2.5%</a:t>
            </a:r>
            <a:r>
              <a:rPr lang="zh-CN" altLang="en-US" sz="2000" dirty="0"/>
              <a:t>钢筋计算</a:t>
            </a:r>
            <a:r>
              <a:rPr lang="en-US" altLang="zh-CN" sz="2000" dirty="0"/>
              <a:t>)</a:t>
            </a:r>
            <a:r>
              <a:rPr lang="zh-CN" altLang="en-US" sz="2000" dirty="0"/>
              <a:t>。最短可</a:t>
            </a:r>
            <a:r>
              <a:rPr lang="en-US" altLang="zh-CN" sz="2000" dirty="0"/>
              <a:t>30</a:t>
            </a:r>
            <a:r>
              <a:rPr lang="zh-CN" altLang="en-US" sz="2000" dirty="0"/>
              <a:t>米，只含</a:t>
            </a:r>
            <a:r>
              <a:rPr lang="en-US" altLang="zh-CN" sz="2000" dirty="0"/>
              <a:t>Booster RF</a:t>
            </a:r>
            <a:r>
              <a:rPr lang="zh-CN" altLang="en-US" sz="2000" dirty="0"/>
              <a:t>模组及</a:t>
            </a:r>
            <a:r>
              <a:rPr lang="en-US" altLang="zh-CN" sz="2000" dirty="0"/>
              <a:t>Booster </a:t>
            </a:r>
            <a:r>
              <a:rPr lang="zh-CN" altLang="en-US" sz="2000" dirty="0"/>
              <a:t>四极铁、六极铁及</a:t>
            </a:r>
            <a:r>
              <a:rPr lang="en-US" altLang="zh-CN" sz="2000" dirty="0"/>
              <a:t>2</a:t>
            </a:r>
            <a:r>
              <a:rPr lang="zh-CN" altLang="en-US" sz="2000" dirty="0"/>
              <a:t>块二极铁。</a:t>
            </a:r>
            <a:endParaRPr lang="en-US" altLang="zh-CN" sz="2000" dirty="0"/>
          </a:p>
          <a:p>
            <a:pPr lvl="1"/>
            <a:r>
              <a:rPr lang="zh-CN" altLang="en-US" sz="2000" dirty="0"/>
              <a:t>展示件</a:t>
            </a:r>
            <a:r>
              <a:rPr lang="en-US" altLang="zh-CN" sz="2000" dirty="0"/>
              <a:t>~24w</a:t>
            </a:r>
          </a:p>
        </p:txBody>
      </p:sp>
      <p:graphicFrame>
        <p:nvGraphicFramePr>
          <p:cNvPr id="24" name="内容占位符 23">
            <a:extLst>
              <a:ext uri="{FF2B5EF4-FFF2-40B4-BE49-F238E27FC236}">
                <a16:creationId xmlns:a16="http://schemas.microsoft.com/office/drawing/2014/main" id="{914AAA21-6239-4CF3-BE3F-A892A88404AA}"/>
              </a:ext>
            </a:extLst>
          </p:cNvPr>
          <p:cNvGraphicFramePr>
            <a:graphicFrameLocks noGrp="1"/>
          </p:cNvGraphicFramePr>
          <p:nvPr>
            <p:ph idx="1"/>
            <p:extLst>
              <p:ext uri="{D42A27DB-BD31-4B8C-83A1-F6EECF244321}">
                <p14:modId xmlns:p14="http://schemas.microsoft.com/office/powerpoint/2010/main" val="3770682176"/>
              </p:ext>
            </p:extLst>
          </p:nvPr>
        </p:nvGraphicFramePr>
        <p:xfrm>
          <a:off x="479376" y="3789040"/>
          <a:ext cx="4773372" cy="2070730"/>
        </p:xfrm>
        <a:graphic>
          <a:graphicData uri="http://schemas.openxmlformats.org/drawingml/2006/table">
            <a:tbl>
              <a:tblPr firstRow="1" firstCol="1">
                <a:tableStyleId>{5C22544A-7EE6-4342-B048-85BDC9FD1C3A}</a:tableStyleId>
              </a:tblPr>
              <a:tblGrid>
                <a:gridCol w="2355419">
                  <a:extLst>
                    <a:ext uri="{9D8B030D-6E8A-4147-A177-3AD203B41FA5}">
                      <a16:colId xmlns:a16="http://schemas.microsoft.com/office/drawing/2014/main" val="3730279269"/>
                    </a:ext>
                  </a:extLst>
                </a:gridCol>
                <a:gridCol w="875466">
                  <a:extLst>
                    <a:ext uri="{9D8B030D-6E8A-4147-A177-3AD203B41FA5}">
                      <a16:colId xmlns:a16="http://schemas.microsoft.com/office/drawing/2014/main" val="3055703328"/>
                    </a:ext>
                  </a:extLst>
                </a:gridCol>
                <a:gridCol w="667021">
                  <a:extLst>
                    <a:ext uri="{9D8B030D-6E8A-4147-A177-3AD203B41FA5}">
                      <a16:colId xmlns:a16="http://schemas.microsoft.com/office/drawing/2014/main" val="119753601"/>
                    </a:ext>
                  </a:extLst>
                </a:gridCol>
                <a:gridCol w="875466">
                  <a:extLst>
                    <a:ext uri="{9D8B030D-6E8A-4147-A177-3AD203B41FA5}">
                      <a16:colId xmlns:a16="http://schemas.microsoft.com/office/drawing/2014/main" val="581966557"/>
                    </a:ext>
                  </a:extLst>
                </a:gridCol>
              </a:tblGrid>
              <a:tr h="297175">
                <a:tc>
                  <a:txBody>
                    <a:bodyPr/>
                    <a:lstStyle/>
                    <a:p>
                      <a:pPr algn="l" fontAlgn="b"/>
                      <a:r>
                        <a:rPr lang="zh-CN" altLang="en-US" sz="1600" u="none" strike="noStrike" dirty="0">
                          <a:effectLst/>
                        </a:rPr>
                        <a:t>子设备名称</a:t>
                      </a:r>
                      <a:endParaRPr lang="zh-CN" alt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zh-CN" altLang="en-US" sz="1600" u="none" strike="noStrike">
                          <a:effectLst/>
                        </a:rPr>
                        <a:t>单位</a:t>
                      </a:r>
                      <a:endParaRPr lang="zh-CN" alt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zh-CN" altLang="en-US" sz="1600" u="none" strike="noStrike">
                          <a:effectLst/>
                        </a:rPr>
                        <a:t>数量</a:t>
                      </a:r>
                      <a:endParaRPr lang="zh-CN" alt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zh-CN" altLang="en-US" sz="1600" u="none" strike="noStrike">
                          <a:effectLst/>
                        </a:rPr>
                        <a:t>价格</a:t>
                      </a:r>
                      <a:endParaRPr lang="zh-CN" alt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51653099"/>
                  </a:ext>
                </a:extLst>
              </a:tr>
              <a:tr h="190500">
                <a:tc>
                  <a:txBody>
                    <a:bodyPr/>
                    <a:lstStyle/>
                    <a:p>
                      <a:pPr algn="l" fontAlgn="b"/>
                      <a:r>
                        <a:rPr lang="zh-CN" altLang="en-US" sz="1600" u="none" strike="noStrike" dirty="0">
                          <a:effectLst/>
                        </a:rPr>
                        <a:t>模拟隧道</a:t>
                      </a:r>
                      <a:endParaRPr lang="zh-CN" alt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zh-CN" altLang="en-US" sz="1600" u="none" strike="noStrike">
                          <a:effectLst/>
                        </a:rPr>
                        <a:t>米</a:t>
                      </a:r>
                      <a:endParaRPr lang="zh-CN" alt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60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332</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84155867"/>
                  </a:ext>
                </a:extLst>
              </a:tr>
              <a:tr h="190500">
                <a:tc>
                  <a:txBody>
                    <a:bodyPr/>
                    <a:lstStyle/>
                    <a:p>
                      <a:pPr algn="l" fontAlgn="b"/>
                      <a:r>
                        <a:rPr lang="en-US" sz="1600" u="none" strike="noStrike">
                          <a:effectLst/>
                        </a:rPr>
                        <a:t>Collider </a:t>
                      </a:r>
                      <a:r>
                        <a:rPr lang="zh-CN" altLang="en-US" sz="1600" u="none" strike="noStrike">
                          <a:effectLst/>
                        </a:rPr>
                        <a:t>高频腔支撑</a:t>
                      </a:r>
                      <a:endParaRPr lang="zh-CN" alt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zh-CN" altLang="en-US" sz="1600" u="none" strike="noStrike">
                          <a:effectLst/>
                        </a:rPr>
                        <a:t>套</a:t>
                      </a:r>
                      <a:endParaRPr lang="zh-CN" alt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62297519"/>
                  </a:ext>
                </a:extLst>
              </a:tr>
              <a:tr h="190500">
                <a:tc>
                  <a:txBody>
                    <a:bodyPr/>
                    <a:lstStyle/>
                    <a:p>
                      <a:pPr algn="l" fontAlgn="b"/>
                      <a:r>
                        <a:rPr lang="en-US" sz="1600" u="none" strike="noStrike">
                          <a:effectLst/>
                        </a:rPr>
                        <a:t>Booster</a:t>
                      </a:r>
                      <a:r>
                        <a:rPr lang="zh-CN" altLang="en-US" sz="1600" u="none" strike="noStrike">
                          <a:effectLst/>
                        </a:rPr>
                        <a:t>高频腔支撑</a:t>
                      </a:r>
                      <a:endParaRPr lang="zh-CN" alt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zh-CN" altLang="en-US" sz="1600" u="none" strike="noStrike">
                          <a:effectLst/>
                        </a:rPr>
                        <a:t>套</a:t>
                      </a:r>
                      <a:endParaRPr lang="zh-CN" alt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2</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40054365"/>
                  </a:ext>
                </a:extLst>
              </a:tr>
              <a:tr h="190500">
                <a:tc>
                  <a:txBody>
                    <a:bodyPr/>
                    <a:lstStyle/>
                    <a:p>
                      <a:pPr algn="l" fontAlgn="b"/>
                      <a:r>
                        <a:rPr lang="en-US" sz="1600" u="none" strike="noStrike">
                          <a:effectLst/>
                        </a:rPr>
                        <a:t>Collider </a:t>
                      </a:r>
                      <a:r>
                        <a:rPr lang="zh-CN" altLang="en-US" sz="1600" u="none" strike="noStrike">
                          <a:effectLst/>
                        </a:rPr>
                        <a:t>高频腔模拟件</a:t>
                      </a:r>
                      <a:endParaRPr lang="zh-CN" alt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zh-CN" altLang="en-US" sz="1600" u="none" strike="noStrike">
                          <a:effectLst/>
                        </a:rPr>
                        <a:t>套</a:t>
                      </a:r>
                      <a:endParaRPr lang="zh-CN" alt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8</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68668365"/>
                  </a:ext>
                </a:extLst>
              </a:tr>
              <a:tr h="190500">
                <a:tc>
                  <a:txBody>
                    <a:bodyPr/>
                    <a:lstStyle/>
                    <a:p>
                      <a:pPr algn="l" fontAlgn="b"/>
                      <a:r>
                        <a:rPr lang="en-US" sz="1600" u="none" strike="noStrike">
                          <a:effectLst/>
                        </a:rPr>
                        <a:t>Booster</a:t>
                      </a:r>
                      <a:r>
                        <a:rPr lang="zh-CN" altLang="en-US" sz="1600" u="none" strike="noStrike">
                          <a:effectLst/>
                        </a:rPr>
                        <a:t>高频腔模拟件</a:t>
                      </a:r>
                      <a:endParaRPr lang="zh-CN" alt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zh-CN" altLang="en-US" sz="1600" u="none" strike="noStrike">
                          <a:effectLst/>
                        </a:rPr>
                        <a:t>套</a:t>
                      </a:r>
                      <a:endParaRPr lang="zh-CN" alt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8</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21469833"/>
                  </a:ext>
                </a:extLst>
              </a:tr>
              <a:tr h="190500">
                <a:tc>
                  <a:txBody>
                    <a:bodyPr/>
                    <a:lstStyle/>
                    <a:p>
                      <a:pPr algn="l" fontAlgn="b"/>
                      <a:r>
                        <a:rPr lang="zh-CN" altLang="en-US" sz="1600" u="none" strike="noStrike">
                          <a:effectLst/>
                        </a:rPr>
                        <a:t>通用管线模拟件</a:t>
                      </a:r>
                      <a:endParaRPr lang="zh-CN" alt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zh-CN" altLang="en-US" sz="1600" u="none" strike="noStrike">
                          <a:effectLst/>
                        </a:rPr>
                        <a:t>套</a:t>
                      </a:r>
                      <a:endParaRPr lang="zh-CN" alt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5</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63834610"/>
                  </a:ext>
                </a:extLst>
              </a:tr>
              <a:tr h="190500">
                <a:tc>
                  <a:txBody>
                    <a:bodyPr/>
                    <a:lstStyle/>
                    <a:p>
                      <a:pPr algn="l" fontAlgn="b"/>
                      <a:r>
                        <a:rPr lang="zh-CN" altLang="en-US" sz="1600" u="none" strike="noStrike">
                          <a:effectLst/>
                        </a:rPr>
                        <a:t>真空束测模拟件</a:t>
                      </a:r>
                      <a:endParaRPr lang="zh-CN" alt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zh-CN" altLang="en-US" sz="1600" u="none" strike="noStrike">
                          <a:effectLst/>
                        </a:rPr>
                        <a:t>套</a:t>
                      </a:r>
                      <a:endParaRPr lang="zh-CN" alt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3</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76468368"/>
                  </a:ext>
                </a:extLst>
              </a:tr>
            </a:tbl>
          </a:graphicData>
        </a:graphic>
      </p:graphicFrame>
      <p:pic>
        <p:nvPicPr>
          <p:cNvPr id="25" name="图片 24">
            <a:extLst>
              <a:ext uri="{FF2B5EF4-FFF2-40B4-BE49-F238E27FC236}">
                <a16:creationId xmlns:a16="http://schemas.microsoft.com/office/drawing/2014/main" id="{FD5D64BA-D11F-4184-B5D0-061EB632FE28}"/>
              </a:ext>
            </a:extLst>
          </p:cNvPr>
          <p:cNvPicPr>
            <a:picLocks noChangeAspect="1"/>
          </p:cNvPicPr>
          <p:nvPr/>
        </p:nvPicPr>
        <p:blipFill>
          <a:blip r:embed="rId2"/>
          <a:stretch>
            <a:fillRect/>
          </a:stretch>
        </p:blipFill>
        <p:spPr>
          <a:xfrm>
            <a:off x="5519936" y="3140968"/>
            <a:ext cx="6480000" cy="2599586"/>
          </a:xfrm>
          <a:prstGeom prst="rect">
            <a:avLst/>
          </a:prstGeom>
        </p:spPr>
      </p:pic>
    </p:spTree>
    <p:extLst>
      <p:ext uri="{BB962C8B-B14F-4D97-AF65-F5344CB8AC3E}">
        <p14:creationId xmlns:p14="http://schemas.microsoft.com/office/powerpoint/2010/main" val="2266965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35153971-2D17-45BD-B36F-B9A9EFE747DD}"/>
              </a:ext>
            </a:extLst>
          </p:cNvPr>
          <p:cNvSpPr>
            <a:spLocks noGrp="1"/>
          </p:cNvSpPr>
          <p:nvPr>
            <p:ph type="title"/>
          </p:nvPr>
        </p:nvSpPr>
        <p:spPr/>
        <p:txBody>
          <a:bodyPr/>
          <a:lstStyle/>
          <a:p>
            <a:r>
              <a:rPr lang="en-US" altLang="zh-CN" dirty="0"/>
              <a:t>Cost </a:t>
            </a:r>
            <a:endParaRPr lang="en-US" dirty="0"/>
          </a:p>
        </p:txBody>
      </p:sp>
      <p:sp>
        <p:nvSpPr>
          <p:cNvPr id="4" name="灯片编号占位符 3">
            <a:extLst>
              <a:ext uri="{FF2B5EF4-FFF2-40B4-BE49-F238E27FC236}">
                <a16:creationId xmlns:a16="http://schemas.microsoft.com/office/drawing/2014/main" id="{CFB430FE-2EE5-4409-BAA2-517287D86F6A}"/>
              </a:ext>
            </a:extLst>
          </p:cNvPr>
          <p:cNvSpPr>
            <a:spLocks noGrp="1"/>
          </p:cNvSpPr>
          <p:nvPr>
            <p:ph type="sldNum" sz="quarter" idx="12"/>
          </p:nvPr>
        </p:nvSpPr>
        <p:spPr/>
        <p:txBody>
          <a:bodyPr/>
          <a:lstStyle/>
          <a:p>
            <a:fld id="{F15E9139-A00B-4B2A-98A6-095DC08F1345}" type="slidenum">
              <a:rPr lang="zh-CN" altLang="en-US" smtClean="0"/>
              <a:pPr/>
              <a:t>28</a:t>
            </a:fld>
            <a:endParaRPr lang="zh-CN" altLang="en-US"/>
          </a:p>
        </p:txBody>
      </p:sp>
      <p:sp>
        <p:nvSpPr>
          <p:cNvPr id="7" name="内容占位符 1">
            <a:extLst>
              <a:ext uri="{FF2B5EF4-FFF2-40B4-BE49-F238E27FC236}">
                <a16:creationId xmlns:a16="http://schemas.microsoft.com/office/drawing/2014/main" id="{2D8BABA3-AD77-4C11-A236-BCF27FDE7901}"/>
              </a:ext>
            </a:extLst>
          </p:cNvPr>
          <p:cNvSpPr txBox="1">
            <a:spLocks/>
          </p:cNvSpPr>
          <p:nvPr/>
        </p:nvSpPr>
        <p:spPr>
          <a:xfrm>
            <a:off x="609600" y="1285861"/>
            <a:ext cx="5630416" cy="5311491"/>
          </a:xfrm>
          <a:prstGeom prst="rect">
            <a:avLst/>
          </a:prstGeom>
        </p:spPr>
        <p:txBody>
          <a:bodyPr vert="horz" lIns="91440" tIns="45720" rIns="91440" bIns="45720" rtlCol="0">
            <a:normAutofit lnSpcReduction="10000"/>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dirty="0"/>
              <a:t>MDI </a:t>
            </a:r>
            <a:r>
              <a:rPr lang="zh-CN" altLang="en-US" dirty="0"/>
              <a:t>关键工艺验证</a:t>
            </a:r>
            <a:endParaRPr lang="en-US" altLang="zh-CN" dirty="0"/>
          </a:p>
          <a:p>
            <a:pPr lvl="1"/>
            <a:r>
              <a:rPr lang="en-US" altLang="zh-CN" dirty="0"/>
              <a:t>RVC</a:t>
            </a:r>
            <a:r>
              <a:rPr lang="zh-CN" altLang="en-US" dirty="0"/>
              <a:t>样机：</a:t>
            </a:r>
            <a:r>
              <a:rPr lang="en-US" altLang="zh-CN" dirty="0"/>
              <a:t>27</a:t>
            </a:r>
            <a:r>
              <a:rPr lang="zh-CN" altLang="en-US" dirty="0"/>
              <a:t>万</a:t>
            </a:r>
            <a:endParaRPr lang="en-US" altLang="zh-CN" dirty="0"/>
          </a:p>
          <a:p>
            <a:pPr lvl="1"/>
            <a:r>
              <a:rPr lang="en-US" altLang="zh-CN" dirty="0"/>
              <a:t>MDI</a:t>
            </a:r>
            <a:r>
              <a:rPr lang="zh-CN" altLang="en-US" dirty="0"/>
              <a:t>超导铁支架调节及准直验证样机：</a:t>
            </a:r>
            <a:r>
              <a:rPr lang="en-US" altLang="zh-CN" dirty="0"/>
              <a:t>56</a:t>
            </a:r>
            <a:r>
              <a:rPr lang="zh-CN" altLang="en-US" dirty="0"/>
              <a:t>万</a:t>
            </a:r>
            <a:endParaRPr lang="en-US" altLang="zh-CN" dirty="0"/>
          </a:p>
          <a:p>
            <a:r>
              <a:rPr lang="zh-CN" altLang="en-US" dirty="0"/>
              <a:t>准直器关键工艺验证</a:t>
            </a:r>
            <a:endParaRPr lang="en-US" altLang="zh-CN" dirty="0"/>
          </a:p>
          <a:p>
            <a:pPr lvl="1"/>
            <a:r>
              <a:rPr lang="zh-CN" altLang="en-US" dirty="0"/>
              <a:t>耐热冲击材料试验：</a:t>
            </a:r>
            <a:r>
              <a:rPr lang="en-US" altLang="zh-CN" dirty="0"/>
              <a:t>59</a:t>
            </a:r>
            <a:r>
              <a:rPr lang="zh-CN" altLang="en-US" dirty="0"/>
              <a:t>万</a:t>
            </a:r>
            <a:endParaRPr lang="en-US" altLang="zh-CN" dirty="0"/>
          </a:p>
          <a:p>
            <a:pPr lvl="1"/>
            <a:r>
              <a:rPr lang="zh-CN" altLang="en-US" dirty="0"/>
              <a:t>材料连接及性能测试：</a:t>
            </a:r>
            <a:r>
              <a:rPr lang="en-US" altLang="zh-CN" dirty="0"/>
              <a:t>30</a:t>
            </a:r>
            <a:r>
              <a:rPr lang="zh-CN" altLang="en-US" dirty="0"/>
              <a:t>万</a:t>
            </a:r>
            <a:endParaRPr lang="en-US" altLang="zh-CN" dirty="0"/>
          </a:p>
          <a:p>
            <a:r>
              <a:rPr lang="zh-CN" altLang="en-US" dirty="0"/>
              <a:t>其他 </a:t>
            </a:r>
            <a:r>
              <a:rPr lang="en-US" altLang="zh-CN" dirty="0"/>
              <a:t>60</a:t>
            </a:r>
            <a:r>
              <a:rPr lang="zh-CN" altLang="en-US" dirty="0"/>
              <a:t>万</a:t>
            </a:r>
            <a:endParaRPr lang="en-US" altLang="zh-CN" dirty="0"/>
          </a:p>
          <a:p>
            <a:pPr lvl="1"/>
            <a:r>
              <a:rPr lang="en-US" altLang="zh-CN" dirty="0"/>
              <a:t>Autodesk PDMC</a:t>
            </a:r>
            <a:r>
              <a:rPr lang="zh-CN" altLang="en-US" dirty="0"/>
              <a:t>： </a:t>
            </a:r>
            <a:r>
              <a:rPr lang="en-US" altLang="zh-CN" dirty="0"/>
              <a:t>20</a:t>
            </a:r>
            <a:r>
              <a:rPr lang="zh-CN" altLang="en-US" dirty="0"/>
              <a:t>万，共</a:t>
            </a:r>
            <a:r>
              <a:rPr lang="en-US" altLang="zh-CN" dirty="0"/>
              <a:t>4</a:t>
            </a:r>
            <a:r>
              <a:rPr lang="zh-CN" altLang="en-US" dirty="0"/>
              <a:t>人</a:t>
            </a:r>
            <a:endParaRPr lang="en-US" altLang="zh-CN" dirty="0"/>
          </a:p>
          <a:p>
            <a:pPr lvl="1"/>
            <a:r>
              <a:rPr lang="en-US" altLang="zh-CN" dirty="0"/>
              <a:t>Ansys</a:t>
            </a:r>
            <a:r>
              <a:rPr lang="zh-CN" altLang="en-US" dirty="0"/>
              <a:t>：</a:t>
            </a:r>
            <a:r>
              <a:rPr lang="en-US" altLang="zh-CN" dirty="0"/>
              <a:t>10w/</a:t>
            </a:r>
            <a:r>
              <a:rPr lang="zh-CN" altLang="en-US" dirty="0"/>
              <a:t>年，共</a:t>
            </a:r>
            <a:r>
              <a:rPr lang="en-US" altLang="zh-CN" dirty="0"/>
              <a:t>30</a:t>
            </a:r>
            <a:r>
              <a:rPr lang="zh-CN" altLang="en-US" dirty="0"/>
              <a:t>万</a:t>
            </a:r>
            <a:endParaRPr lang="en-US" altLang="zh-CN" dirty="0"/>
          </a:p>
          <a:p>
            <a:pPr lvl="1"/>
            <a:r>
              <a:rPr lang="zh-CN" altLang="en-US" dirty="0"/>
              <a:t>差旅费</a:t>
            </a:r>
            <a:r>
              <a:rPr lang="en-US" altLang="zh-CN" dirty="0"/>
              <a:t>:10</a:t>
            </a:r>
            <a:r>
              <a:rPr lang="zh-CN" altLang="en-US" dirty="0"/>
              <a:t>万</a:t>
            </a:r>
            <a:endParaRPr lang="en-US" altLang="zh-CN" dirty="0"/>
          </a:p>
        </p:txBody>
      </p:sp>
      <p:graphicFrame>
        <p:nvGraphicFramePr>
          <p:cNvPr id="11" name="表格 10">
            <a:extLst>
              <a:ext uri="{FF2B5EF4-FFF2-40B4-BE49-F238E27FC236}">
                <a16:creationId xmlns:a16="http://schemas.microsoft.com/office/drawing/2014/main" id="{71CC1FA1-DCD9-4C5A-AA8A-AC1A522D16D3}"/>
              </a:ext>
            </a:extLst>
          </p:cNvPr>
          <p:cNvGraphicFramePr>
            <a:graphicFrameLocks noGrp="1"/>
          </p:cNvGraphicFramePr>
          <p:nvPr>
            <p:extLst>
              <p:ext uri="{D42A27DB-BD31-4B8C-83A1-F6EECF244321}">
                <p14:modId xmlns:p14="http://schemas.microsoft.com/office/powerpoint/2010/main" val="933498568"/>
              </p:ext>
            </p:extLst>
          </p:nvPr>
        </p:nvGraphicFramePr>
        <p:xfrm>
          <a:off x="6389477" y="1914686"/>
          <a:ext cx="5040560" cy="4053840"/>
        </p:xfrm>
        <a:graphic>
          <a:graphicData uri="http://schemas.openxmlformats.org/drawingml/2006/table">
            <a:tbl>
              <a:tblPr firstRow="1" firstCol="1">
                <a:tableStyleId>{5C22544A-7EE6-4342-B048-85BDC9FD1C3A}</a:tableStyleId>
              </a:tblPr>
              <a:tblGrid>
                <a:gridCol w="1224136">
                  <a:extLst>
                    <a:ext uri="{9D8B030D-6E8A-4147-A177-3AD203B41FA5}">
                      <a16:colId xmlns:a16="http://schemas.microsoft.com/office/drawing/2014/main" val="3416473359"/>
                    </a:ext>
                  </a:extLst>
                </a:gridCol>
                <a:gridCol w="2088232">
                  <a:extLst>
                    <a:ext uri="{9D8B030D-6E8A-4147-A177-3AD203B41FA5}">
                      <a16:colId xmlns:a16="http://schemas.microsoft.com/office/drawing/2014/main" val="2056632368"/>
                    </a:ext>
                  </a:extLst>
                </a:gridCol>
                <a:gridCol w="648072">
                  <a:extLst>
                    <a:ext uri="{9D8B030D-6E8A-4147-A177-3AD203B41FA5}">
                      <a16:colId xmlns:a16="http://schemas.microsoft.com/office/drawing/2014/main" val="791113024"/>
                    </a:ext>
                  </a:extLst>
                </a:gridCol>
                <a:gridCol w="504056">
                  <a:extLst>
                    <a:ext uri="{9D8B030D-6E8A-4147-A177-3AD203B41FA5}">
                      <a16:colId xmlns:a16="http://schemas.microsoft.com/office/drawing/2014/main" val="1825061599"/>
                    </a:ext>
                  </a:extLst>
                </a:gridCol>
                <a:gridCol w="576064">
                  <a:extLst>
                    <a:ext uri="{9D8B030D-6E8A-4147-A177-3AD203B41FA5}">
                      <a16:colId xmlns:a16="http://schemas.microsoft.com/office/drawing/2014/main" val="2508067780"/>
                    </a:ext>
                  </a:extLst>
                </a:gridCol>
              </a:tblGrid>
              <a:tr h="190500">
                <a:tc>
                  <a:txBody>
                    <a:bodyPr/>
                    <a:lstStyle/>
                    <a:p>
                      <a:pPr algn="l" fontAlgn="b"/>
                      <a:r>
                        <a:rPr lang="zh-CN" altLang="en-US" sz="1600" u="none" strike="noStrike" dirty="0">
                          <a:effectLst/>
                        </a:rPr>
                        <a:t>设备名称</a:t>
                      </a:r>
                      <a:endParaRPr lang="zh-CN" alt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zh-CN" altLang="en-US" sz="1600" u="none" strike="noStrike">
                          <a:effectLst/>
                        </a:rPr>
                        <a:t>子设备名称</a:t>
                      </a:r>
                      <a:endParaRPr lang="zh-CN" alt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zh-CN" altLang="en-US" sz="1600" u="none" strike="noStrike">
                          <a:effectLst/>
                        </a:rPr>
                        <a:t>单位</a:t>
                      </a:r>
                      <a:endParaRPr lang="zh-CN" alt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zh-CN" altLang="en-US" sz="1600" u="none" strike="noStrike">
                          <a:effectLst/>
                        </a:rPr>
                        <a:t>数量</a:t>
                      </a:r>
                      <a:endParaRPr lang="zh-CN" alt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zh-CN" altLang="en-US" sz="1600" u="none" strike="noStrike">
                          <a:effectLst/>
                        </a:rPr>
                        <a:t>价格</a:t>
                      </a:r>
                      <a:endParaRPr lang="zh-CN" alt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96091740"/>
                  </a:ext>
                </a:extLst>
              </a:tr>
              <a:tr h="190500">
                <a:tc rowSpan="7">
                  <a:txBody>
                    <a:bodyPr/>
                    <a:lstStyle/>
                    <a:p>
                      <a:pPr algn="ctr" fontAlgn="ctr"/>
                      <a:r>
                        <a:rPr lang="en-US" sz="1600" u="none" strike="noStrike" dirty="0">
                          <a:effectLst/>
                        </a:rPr>
                        <a:t>RVC</a:t>
                      </a:r>
                      <a:r>
                        <a:rPr lang="zh-CN" altLang="en-US" sz="1600" u="none" strike="noStrike" dirty="0">
                          <a:effectLst/>
                        </a:rPr>
                        <a:t>样机</a:t>
                      </a:r>
                      <a:endParaRPr lang="zh-CN" alt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zh-CN" altLang="en-US" sz="1600" u="none" strike="noStrike">
                          <a:effectLst/>
                        </a:rPr>
                        <a:t>套</a:t>
                      </a:r>
                      <a:endParaRPr lang="zh-CN" alt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1</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b="1" i="0" u="none" strike="noStrike" dirty="0">
                          <a:solidFill>
                            <a:srgbClr val="000000"/>
                          </a:solidFill>
                          <a:effectLst/>
                          <a:latin typeface="Calibri" panose="020F0502020204030204" pitchFamily="34" charset="0"/>
                        </a:rPr>
                        <a:t>27</a:t>
                      </a:r>
                    </a:p>
                  </a:txBody>
                  <a:tcPr marL="9525" marR="9525" marT="9525" marB="0" anchor="b"/>
                </a:tc>
                <a:extLst>
                  <a:ext uri="{0D108BD9-81ED-4DB2-BD59-A6C34878D82A}">
                    <a16:rowId xmlns:a16="http://schemas.microsoft.com/office/drawing/2014/main" val="1703364778"/>
                  </a:ext>
                </a:extLst>
              </a:tr>
              <a:tr h="190500">
                <a:tc vMerge="1">
                  <a:txBody>
                    <a:bodyPr/>
                    <a:lstStyle/>
                    <a:p>
                      <a:endParaRPr lang="en-US"/>
                    </a:p>
                  </a:txBody>
                  <a:tcPr/>
                </a:tc>
                <a:tc>
                  <a:txBody>
                    <a:bodyPr/>
                    <a:lstStyle/>
                    <a:p>
                      <a:pPr algn="l" fontAlgn="b"/>
                      <a:r>
                        <a:rPr lang="zh-CN" altLang="en-US" sz="1600" u="none" strike="noStrike">
                          <a:effectLst/>
                        </a:rPr>
                        <a:t>充气波纹管组件</a:t>
                      </a:r>
                      <a:endParaRPr lang="zh-CN" alt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zh-CN" altLang="en-US" sz="1600" u="none" strike="noStrike">
                          <a:effectLst/>
                        </a:rPr>
                        <a:t>套</a:t>
                      </a:r>
                      <a:endParaRPr lang="zh-CN" alt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9</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37731791"/>
                  </a:ext>
                </a:extLst>
              </a:tr>
              <a:tr h="190500">
                <a:tc vMerge="1">
                  <a:txBody>
                    <a:bodyPr/>
                    <a:lstStyle/>
                    <a:p>
                      <a:endParaRPr lang="en-US"/>
                    </a:p>
                  </a:txBody>
                  <a:tcPr/>
                </a:tc>
                <a:tc>
                  <a:txBody>
                    <a:bodyPr/>
                    <a:lstStyle/>
                    <a:p>
                      <a:pPr algn="l" fontAlgn="b"/>
                      <a:r>
                        <a:rPr lang="zh-CN" altLang="en-US" sz="1600" u="none" strike="noStrike">
                          <a:effectLst/>
                        </a:rPr>
                        <a:t>管路</a:t>
                      </a:r>
                      <a:endParaRPr lang="zh-CN" alt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zh-CN" altLang="en-US" sz="1600" u="none" strike="noStrike">
                          <a:effectLst/>
                        </a:rPr>
                        <a:t>套</a:t>
                      </a:r>
                      <a:endParaRPr lang="zh-CN" alt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7275043"/>
                  </a:ext>
                </a:extLst>
              </a:tr>
              <a:tr h="190500">
                <a:tc vMerge="1">
                  <a:txBody>
                    <a:bodyPr/>
                    <a:lstStyle/>
                    <a:p>
                      <a:endParaRPr lang="en-US"/>
                    </a:p>
                  </a:txBody>
                  <a:tcPr/>
                </a:tc>
                <a:tc>
                  <a:txBody>
                    <a:bodyPr/>
                    <a:lstStyle/>
                    <a:p>
                      <a:pPr algn="l" fontAlgn="b"/>
                      <a:r>
                        <a:rPr lang="zh-CN" altLang="en-US" sz="1600" u="none" strike="noStrike">
                          <a:effectLst/>
                        </a:rPr>
                        <a:t>固定法兰及真空盒</a:t>
                      </a:r>
                      <a:endParaRPr lang="zh-CN" alt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zh-CN" altLang="en-US" sz="1600" u="none" strike="noStrike">
                          <a:effectLst/>
                        </a:rPr>
                        <a:t>套</a:t>
                      </a:r>
                      <a:endParaRPr lang="zh-CN" alt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86012116"/>
                  </a:ext>
                </a:extLst>
              </a:tr>
              <a:tr h="190500">
                <a:tc vMerge="1">
                  <a:txBody>
                    <a:bodyPr/>
                    <a:lstStyle/>
                    <a:p>
                      <a:endParaRPr lang="en-US"/>
                    </a:p>
                  </a:txBody>
                  <a:tcPr/>
                </a:tc>
                <a:tc>
                  <a:txBody>
                    <a:bodyPr/>
                    <a:lstStyle/>
                    <a:p>
                      <a:pPr algn="l" fontAlgn="b"/>
                      <a:r>
                        <a:rPr lang="zh-CN" altLang="en-US" sz="1600" u="none" strike="noStrike">
                          <a:effectLst/>
                        </a:rPr>
                        <a:t>两个真空腔体及支撑</a:t>
                      </a:r>
                      <a:endParaRPr lang="zh-CN" alt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zh-CN" altLang="en-US" sz="1600" u="none" strike="noStrike">
                          <a:effectLst/>
                        </a:rPr>
                        <a:t>套</a:t>
                      </a:r>
                      <a:endParaRPr lang="zh-CN" alt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81785256"/>
                  </a:ext>
                </a:extLst>
              </a:tr>
              <a:tr h="190500">
                <a:tc vMerge="1">
                  <a:txBody>
                    <a:bodyPr/>
                    <a:lstStyle/>
                    <a:p>
                      <a:endParaRPr lang="en-US"/>
                    </a:p>
                  </a:txBody>
                  <a:tcPr/>
                </a:tc>
                <a:tc>
                  <a:txBody>
                    <a:bodyPr/>
                    <a:lstStyle/>
                    <a:p>
                      <a:pPr algn="l" fontAlgn="b"/>
                      <a:r>
                        <a:rPr lang="zh-CN" altLang="en-US" sz="1600" u="none" strike="noStrike">
                          <a:effectLst/>
                        </a:rPr>
                        <a:t>铜密封圈</a:t>
                      </a:r>
                      <a:endParaRPr lang="zh-CN" alt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zh-CN" altLang="en-US" sz="1600" u="none" strike="noStrike">
                          <a:effectLst/>
                        </a:rPr>
                        <a:t>件</a:t>
                      </a:r>
                      <a:endParaRPr lang="zh-CN" alt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10</a:t>
                      </a:r>
                    </a:p>
                  </a:txBody>
                  <a:tcPr marL="9525" marR="9525" marT="9525" marB="0" anchor="b"/>
                </a:tc>
                <a:tc>
                  <a:txBody>
                    <a:bodyPr/>
                    <a:lstStyle/>
                    <a:p>
                      <a:pPr algn="l"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57477669"/>
                  </a:ext>
                </a:extLst>
              </a:tr>
              <a:tr h="190500">
                <a:tc vMerge="1">
                  <a:txBody>
                    <a:bodyPr/>
                    <a:lstStyle/>
                    <a:p>
                      <a:endParaRPr lang="en-US"/>
                    </a:p>
                  </a:txBody>
                  <a:tcPr/>
                </a:tc>
                <a:tc>
                  <a:txBody>
                    <a:bodyPr/>
                    <a:lstStyle/>
                    <a:p>
                      <a:pPr algn="l" fontAlgn="b"/>
                      <a:r>
                        <a:rPr lang="zh-CN" altLang="en-US" sz="1600" u="none" strike="noStrike">
                          <a:effectLst/>
                        </a:rPr>
                        <a:t>改制及测试费</a:t>
                      </a:r>
                      <a:endParaRPr lang="zh-CN" alt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zh-CN" altLang="en-US" sz="1600" u="none" strike="noStrike">
                          <a:effectLst/>
                        </a:rPr>
                        <a:t>套</a:t>
                      </a:r>
                      <a:endParaRPr lang="zh-CN" alt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9</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93577320"/>
                  </a:ext>
                </a:extLst>
              </a:tr>
              <a:tr h="190500">
                <a:tc rowSpan="8">
                  <a:txBody>
                    <a:bodyPr/>
                    <a:lstStyle/>
                    <a:p>
                      <a:pPr algn="ctr" fontAlgn="ctr"/>
                      <a:r>
                        <a:rPr lang="en-US" altLang="zh-CN" sz="1600" u="none" strike="noStrike">
                          <a:effectLst/>
                        </a:rPr>
                        <a:t>MDI</a:t>
                      </a:r>
                      <a:r>
                        <a:rPr lang="zh-CN" altLang="en-US" sz="1600" u="none" strike="noStrike">
                          <a:effectLst/>
                        </a:rPr>
                        <a:t>超导铁支架调节及准直验证样机</a:t>
                      </a:r>
                      <a:endParaRPr lang="zh-CN" alt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zh-CN" altLang="en-US" sz="1600" u="none" strike="noStrike">
                          <a:effectLst/>
                        </a:rPr>
                        <a:t>套</a:t>
                      </a:r>
                      <a:endParaRPr lang="zh-CN" alt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1</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b="1" i="0" u="none" strike="noStrike" dirty="0">
                          <a:solidFill>
                            <a:srgbClr val="000000"/>
                          </a:solidFill>
                          <a:effectLst/>
                          <a:latin typeface="Calibri" panose="020F0502020204030204" pitchFamily="34" charset="0"/>
                        </a:rPr>
                        <a:t>56</a:t>
                      </a:r>
                    </a:p>
                  </a:txBody>
                  <a:tcPr marL="9525" marR="9525" marT="9525" marB="0" anchor="b"/>
                </a:tc>
                <a:extLst>
                  <a:ext uri="{0D108BD9-81ED-4DB2-BD59-A6C34878D82A}">
                    <a16:rowId xmlns:a16="http://schemas.microsoft.com/office/drawing/2014/main" val="157756596"/>
                  </a:ext>
                </a:extLst>
              </a:tr>
              <a:tr h="190500">
                <a:tc vMerge="1">
                  <a:txBody>
                    <a:bodyPr/>
                    <a:lstStyle/>
                    <a:p>
                      <a:endParaRPr lang="en-US"/>
                    </a:p>
                  </a:txBody>
                  <a:tcPr/>
                </a:tc>
                <a:tc>
                  <a:txBody>
                    <a:bodyPr/>
                    <a:lstStyle/>
                    <a:p>
                      <a:pPr algn="l" fontAlgn="b"/>
                      <a:r>
                        <a:rPr lang="zh-CN" altLang="en-US" sz="1600" u="none" strike="noStrike">
                          <a:effectLst/>
                        </a:rPr>
                        <a:t>上层支架</a:t>
                      </a:r>
                      <a:endParaRPr lang="zh-CN" alt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zh-CN" altLang="en-US" sz="1600" u="none" strike="noStrike">
                          <a:effectLst/>
                        </a:rPr>
                        <a:t>套</a:t>
                      </a:r>
                      <a:endParaRPr lang="zh-CN" alt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18</a:t>
                      </a:r>
                    </a:p>
                  </a:txBody>
                  <a:tcPr marL="9525" marR="9525" marT="9525" marB="0" anchor="b"/>
                </a:tc>
                <a:extLst>
                  <a:ext uri="{0D108BD9-81ED-4DB2-BD59-A6C34878D82A}">
                    <a16:rowId xmlns:a16="http://schemas.microsoft.com/office/drawing/2014/main" val="4154527873"/>
                  </a:ext>
                </a:extLst>
              </a:tr>
              <a:tr h="190500">
                <a:tc vMerge="1">
                  <a:txBody>
                    <a:bodyPr/>
                    <a:lstStyle/>
                    <a:p>
                      <a:endParaRPr lang="en-US"/>
                    </a:p>
                  </a:txBody>
                  <a:tcPr/>
                </a:tc>
                <a:tc>
                  <a:txBody>
                    <a:bodyPr/>
                    <a:lstStyle/>
                    <a:p>
                      <a:pPr algn="l" fontAlgn="b"/>
                      <a:r>
                        <a:rPr lang="zh-CN" altLang="en-US" sz="1600" u="none" strike="noStrike">
                          <a:effectLst/>
                        </a:rPr>
                        <a:t>支架调节机构</a:t>
                      </a:r>
                      <a:endParaRPr lang="zh-CN" alt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zh-CN" altLang="en-US" sz="1600" u="none" strike="noStrike">
                          <a:effectLst/>
                        </a:rPr>
                        <a:t>套</a:t>
                      </a:r>
                      <a:endParaRPr lang="zh-CN" alt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7</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14</a:t>
                      </a:r>
                    </a:p>
                  </a:txBody>
                  <a:tcPr marL="9525" marR="9525" marT="9525" marB="0" anchor="b"/>
                </a:tc>
                <a:extLst>
                  <a:ext uri="{0D108BD9-81ED-4DB2-BD59-A6C34878D82A}">
                    <a16:rowId xmlns:a16="http://schemas.microsoft.com/office/drawing/2014/main" val="2408980423"/>
                  </a:ext>
                </a:extLst>
              </a:tr>
              <a:tr h="190500">
                <a:tc vMerge="1">
                  <a:txBody>
                    <a:bodyPr/>
                    <a:lstStyle/>
                    <a:p>
                      <a:endParaRPr lang="en-US"/>
                    </a:p>
                  </a:txBody>
                  <a:tcPr/>
                </a:tc>
                <a:tc>
                  <a:txBody>
                    <a:bodyPr/>
                    <a:lstStyle/>
                    <a:p>
                      <a:pPr algn="l" fontAlgn="b"/>
                      <a:r>
                        <a:rPr lang="zh-CN" altLang="en-US" sz="1600" u="none" strike="noStrike">
                          <a:effectLst/>
                        </a:rPr>
                        <a:t>悬臂托架</a:t>
                      </a:r>
                      <a:endParaRPr lang="zh-CN" alt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zh-CN" altLang="en-US" sz="1600" u="none" strike="noStrike">
                          <a:effectLst/>
                        </a:rPr>
                        <a:t>套</a:t>
                      </a:r>
                      <a:endParaRPr lang="zh-CN" alt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11</a:t>
                      </a:r>
                    </a:p>
                  </a:txBody>
                  <a:tcPr marL="9525" marR="9525" marT="9525" marB="0" anchor="b"/>
                </a:tc>
                <a:extLst>
                  <a:ext uri="{0D108BD9-81ED-4DB2-BD59-A6C34878D82A}">
                    <a16:rowId xmlns:a16="http://schemas.microsoft.com/office/drawing/2014/main" val="1846884246"/>
                  </a:ext>
                </a:extLst>
              </a:tr>
              <a:tr h="190500">
                <a:tc vMerge="1">
                  <a:txBody>
                    <a:bodyPr/>
                    <a:lstStyle/>
                    <a:p>
                      <a:endParaRPr lang="en-US"/>
                    </a:p>
                  </a:txBody>
                  <a:tcPr/>
                </a:tc>
                <a:tc>
                  <a:txBody>
                    <a:bodyPr/>
                    <a:lstStyle/>
                    <a:p>
                      <a:pPr algn="l" fontAlgn="b"/>
                      <a:r>
                        <a:rPr lang="zh-CN" altLang="en-US" sz="1600" u="none" strike="noStrike">
                          <a:effectLst/>
                        </a:rPr>
                        <a:t>辅助支撑</a:t>
                      </a:r>
                      <a:endParaRPr lang="zh-CN" alt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zh-CN" altLang="en-US" sz="1600" u="none" strike="noStrike">
                          <a:effectLst/>
                        </a:rPr>
                        <a:t>套</a:t>
                      </a:r>
                      <a:endParaRPr lang="zh-CN" alt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3</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2962615"/>
                  </a:ext>
                </a:extLst>
              </a:tr>
              <a:tr h="190500">
                <a:tc vMerge="1">
                  <a:txBody>
                    <a:bodyPr/>
                    <a:lstStyle/>
                    <a:p>
                      <a:endParaRPr lang="en-US"/>
                    </a:p>
                  </a:txBody>
                  <a:tcPr/>
                </a:tc>
                <a:tc>
                  <a:txBody>
                    <a:bodyPr/>
                    <a:lstStyle/>
                    <a:p>
                      <a:pPr algn="l" fontAlgn="b"/>
                      <a:r>
                        <a:rPr lang="zh-CN" altLang="en-US" sz="1600" u="none" strike="noStrike">
                          <a:effectLst/>
                        </a:rPr>
                        <a:t>恒温器模拟件</a:t>
                      </a:r>
                      <a:endParaRPr lang="zh-CN" alt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zh-CN" altLang="en-US" sz="1600" u="none" strike="noStrike">
                          <a:effectLst/>
                        </a:rPr>
                        <a:t>套</a:t>
                      </a:r>
                      <a:endParaRPr lang="zh-CN" alt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5</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97054741"/>
                  </a:ext>
                </a:extLst>
              </a:tr>
              <a:tr h="190500">
                <a:tc vMerge="1">
                  <a:txBody>
                    <a:bodyPr/>
                    <a:lstStyle/>
                    <a:p>
                      <a:endParaRPr lang="en-US"/>
                    </a:p>
                  </a:txBody>
                  <a:tcPr/>
                </a:tc>
                <a:tc>
                  <a:txBody>
                    <a:bodyPr/>
                    <a:lstStyle/>
                    <a:p>
                      <a:pPr algn="l" fontAlgn="b"/>
                      <a:r>
                        <a:rPr lang="zh-CN" altLang="en-US" sz="1600" u="none" strike="noStrike">
                          <a:effectLst/>
                        </a:rPr>
                        <a:t>位移传感器及限位开关</a:t>
                      </a:r>
                      <a:endParaRPr lang="zh-CN" alt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zh-CN" altLang="en-US" sz="1600" u="none" strike="noStrike">
                          <a:effectLst/>
                        </a:rPr>
                        <a:t>套</a:t>
                      </a:r>
                      <a:endParaRPr lang="zh-CN" alt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4</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80960763"/>
                  </a:ext>
                </a:extLst>
              </a:tr>
              <a:tr h="190500">
                <a:tc vMerge="1">
                  <a:txBody>
                    <a:bodyPr/>
                    <a:lstStyle/>
                    <a:p>
                      <a:endParaRPr lang="en-US"/>
                    </a:p>
                  </a:txBody>
                  <a:tcPr/>
                </a:tc>
                <a:tc>
                  <a:txBody>
                    <a:bodyPr/>
                    <a:lstStyle/>
                    <a:p>
                      <a:pPr algn="l" fontAlgn="b"/>
                      <a:r>
                        <a:rPr lang="zh-CN" altLang="en-US" sz="1600" u="none" strike="noStrike">
                          <a:effectLst/>
                        </a:rPr>
                        <a:t>控制系统</a:t>
                      </a:r>
                      <a:endParaRPr lang="zh-CN" alt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zh-CN" altLang="en-US" sz="1600" u="none" strike="noStrike">
                          <a:effectLst/>
                        </a:rPr>
                        <a:t>套</a:t>
                      </a:r>
                      <a:endParaRPr lang="zh-CN" alt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2</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74543832"/>
                  </a:ext>
                </a:extLst>
              </a:tr>
            </a:tbl>
          </a:graphicData>
        </a:graphic>
      </p:graphicFrame>
    </p:spTree>
    <p:extLst>
      <p:ext uri="{BB962C8B-B14F-4D97-AF65-F5344CB8AC3E}">
        <p14:creationId xmlns:p14="http://schemas.microsoft.com/office/powerpoint/2010/main" val="2549172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06561EF9-D669-45AD-A2DB-0909E34D610B}"/>
              </a:ext>
            </a:extLst>
          </p:cNvPr>
          <p:cNvSpPr>
            <a:spLocks noGrp="1"/>
          </p:cNvSpPr>
          <p:nvPr>
            <p:ph idx="1"/>
          </p:nvPr>
        </p:nvSpPr>
        <p:spPr/>
        <p:txBody>
          <a:bodyPr/>
          <a:lstStyle/>
          <a:p>
            <a:r>
              <a:rPr lang="en-US" dirty="0"/>
              <a:t>A tunnel mockup has been preliminary designed according to TDR design. Based on which the stability of magnet &amp; support assembly, the high-precision alignment field, and the installation experiment can be verified.</a:t>
            </a:r>
          </a:p>
          <a:p>
            <a:r>
              <a:rPr lang="en-US" dirty="0"/>
              <a:t>The mechanics system also wants to make some progress on the magnet support design, the MDI mechanics and the collimators.</a:t>
            </a:r>
          </a:p>
        </p:txBody>
      </p:sp>
      <p:sp>
        <p:nvSpPr>
          <p:cNvPr id="3" name="标题 2">
            <a:extLst>
              <a:ext uri="{FF2B5EF4-FFF2-40B4-BE49-F238E27FC236}">
                <a16:creationId xmlns:a16="http://schemas.microsoft.com/office/drawing/2014/main" id="{8E99F03A-CC3E-439F-B5AF-9363AEF900B6}"/>
              </a:ext>
            </a:extLst>
          </p:cNvPr>
          <p:cNvSpPr>
            <a:spLocks noGrp="1"/>
          </p:cNvSpPr>
          <p:nvPr>
            <p:ph type="title"/>
          </p:nvPr>
        </p:nvSpPr>
        <p:spPr/>
        <p:txBody>
          <a:bodyPr/>
          <a:lstStyle/>
          <a:p>
            <a:r>
              <a:rPr lang="en-US" altLang="zh-CN" dirty="0"/>
              <a:t>Summary </a:t>
            </a:r>
            <a:endParaRPr lang="en-US" dirty="0"/>
          </a:p>
        </p:txBody>
      </p:sp>
      <p:sp>
        <p:nvSpPr>
          <p:cNvPr id="4" name="灯片编号占位符 3">
            <a:extLst>
              <a:ext uri="{FF2B5EF4-FFF2-40B4-BE49-F238E27FC236}">
                <a16:creationId xmlns:a16="http://schemas.microsoft.com/office/drawing/2014/main" id="{7FA631C4-3E36-4AB3-8850-0A327AEDCFF0}"/>
              </a:ext>
            </a:extLst>
          </p:cNvPr>
          <p:cNvSpPr>
            <a:spLocks noGrp="1"/>
          </p:cNvSpPr>
          <p:nvPr>
            <p:ph type="sldNum" sz="quarter" idx="12"/>
          </p:nvPr>
        </p:nvSpPr>
        <p:spPr/>
        <p:txBody>
          <a:bodyPr/>
          <a:lstStyle/>
          <a:p>
            <a:fld id="{F15E9139-A00B-4B2A-98A6-095DC08F1345}" type="slidenum">
              <a:rPr lang="zh-CN" altLang="en-US" smtClean="0"/>
              <a:pPr/>
              <a:t>29</a:t>
            </a:fld>
            <a:endParaRPr lang="zh-CN" altLang="en-US"/>
          </a:p>
        </p:txBody>
      </p:sp>
    </p:spTree>
    <p:extLst>
      <p:ext uri="{BB962C8B-B14F-4D97-AF65-F5344CB8AC3E}">
        <p14:creationId xmlns:p14="http://schemas.microsoft.com/office/powerpoint/2010/main" val="558916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8E691D86-C45B-48EE-9B37-49A33555C2E1}"/>
              </a:ext>
            </a:extLst>
          </p:cNvPr>
          <p:cNvSpPr>
            <a:spLocks noGrp="1"/>
          </p:cNvSpPr>
          <p:nvPr>
            <p:ph idx="1"/>
          </p:nvPr>
        </p:nvSpPr>
        <p:spPr/>
        <p:txBody>
          <a:bodyPr/>
          <a:lstStyle/>
          <a:p>
            <a:r>
              <a:rPr lang="en-US" dirty="0"/>
              <a:t>Magnet supports and mockup tunnel</a:t>
            </a:r>
          </a:p>
          <a:p>
            <a:pPr lvl="1"/>
            <a:r>
              <a:rPr lang="en-US" sz="2000" dirty="0"/>
              <a:t>Huge number of supports. It is necessary to verify the stability and flexibility of the structure, the construction and installation method, and alignment efficiency. </a:t>
            </a:r>
          </a:p>
        </p:txBody>
      </p:sp>
      <p:sp>
        <p:nvSpPr>
          <p:cNvPr id="3" name="标题 2">
            <a:extLst>
              <a:ext uri="{FF2B5EF4-FFF2-40B4-BE49-F238E27FC236}">
                <a16:creationId xmlns:a16="http://schemas.microsoft.com/office/drawing/2014/main" id="{CB343135-FB27-438B-B9D3-7F8DC3ED90FF}"/>
              </a:ext>
            </a:extLst>
          </p:cNvPr>
          <p:cNvSpPr>
            <a:spLocks noGrp="1"/>
          </p:cNvSpPr>
          <p:nvPr>
            <p:ph type="title"/>
          </p:nvPr>
        </p:nvSpPr>
        <p:spPr/>
        <p:txBody>
          <a:bodyPr>
            <a:normAutofit/>
          </a:bodyPr>
          <a:lstStyle/>
          <a:p>
            <a:r>
              <a:rPr lang="en-US" altLang="zh-CN" dirty="0">
                <a:latin typeface="Arial" panose="020B0604020202020204" pitchFamily="34" charset="0"/>
                <a:cs typeface="Arial" panose="020B0604020202020204" pitchFamily="34" charset="0"/>
              </a:rPr>
              <a:t>CEPC mechanics system plan in EDR </a:t>
            </a:r>
            <a:endParaRPr lang="en-US" dirty="0"/>
          </a:p>
        </p:txBody>
      </p:sp>
      <p:sp>
        <p:nvSpPr>
          <p:cNvPr id="5" name="灯片编号占位符 4">
            <a:extLst>
              <a:ext uri="{FF2B5EF4-FFF2-40B4-BE49-F238E27FC236}">
                <a16:creationId xmlns:a16="http://schemas.microsoft.com/office/drawing/2014/main" id="{2540B88A-BB71-4649-927F-49F9BB592320}"/>
              </a:ext>
            </a:extLst>
          </p:cNvPr>
          <p:cNvSpPr>
            <a:spLocks noGrp="1"/>
          </p:cNvSpPr>
          <p:nvPr>
            <p:ph type="sldNum" sz="quarter" idx="12"/>
          </p:nvPr>
        </p:nvSpPr>
        <p:spPr/>
        <p:txBody>
          <a:bodyPr/>
          <a:lstStyle/>
          <a:p>
            <a:fld id="{F15E9139-A00B-4B2A-98A6-095DC08F1345}" type="slidenum">
              <a:rPr lang="zh-CN" altLang="en-US" smtClean="0"/>
              <a:pPr/>
              <a:t>3</a:t>
            </a:fld>
            <a:endParaRPr lang="zh-CN" altLang="en-US"/>
          </a:p>
        </p:txBody>
      </p:sp>
      <p:graphicFrame>
        <p:nvGraphicFramePr>
          <p:cNvPr id="6" name="表格 5">
            <a:extLst>
              <a:ext uri="{FF2B5EF4-FFF2-40B4-BE49-F238E27FC236}">
                <a16:creationId xmlns:a16="http://schemas.microsoft.com/office/drawing/2014/main" id="{3AF0245A-8939-4AE6-9C37-4E9BE5FFA1EE}"/>
              </a:ext>
            </a:extLst>
          </p:cNvPr>
          <p:cNvGraphicFramePr>
            <a:graphicFrameLocks noGrp="1"/>
          </p:cNvGraphicFramePr>
          <p:nvPr>
            <p:extLst>
              <p:ext uri="{D42A27DB-BD31-4B8C-83A1-F6EECF244321}">
                <p14:modId xmlns:p14="http://schemas.microsoft.com/office/powerpoint/2010/main" val="921462222"/>
              </p:ext>
            </p:extLst>
          </p:nvPr>
        </p:nvGraphicFramePr>
        <p:xfrm>
          <a:off x="1127448" y="3002015"/>
          <a:ext cx="4320000" cy="1783080"/>
        </p:xfrm>
        <a:graphic>
          <a:graphicData uri="http://schemas.openxmlformats.org/drawingml/2006/table">
            <a:tbl>
              <a:tblPr firstRow="1">
                <a:tableStyleId>{5C22544A-7EE6-4342-B048-85BDC9FD1C3A}</a:tableStyleId>
              </a:tblPr>
              <a:tblGrid>
                <a:gridCol w="2777143">
                  <a:extLst>
                    <a:ext uri="{9D8B030D-6E8A-4147-A177-3AD203B41FA5}">
                      <a16:colId xmlns:a16="http://schemas.microsoft.com/office/drawing/2014/main" val="3934135368"/>
                    </a:ext>
                  </a:extLst>
                </a:gridCol>
                <a:gridCol w="540000">
                  <a:extLst>
                    <a:ext uri="{9D8B030D-6E8A-4147-A177-3AD203B41FA5}">
                      <a16:colId xmlns:a16="http://schemas.microsoft.com/office/drawing/2014/main" val="2422946885"/>
                    </a:ext>
                  </a:extLst>
                </a:gridCol>
                <a:gridCol w="1002857">
                  <a:extLst>
                    <a:ext uri="{9D8B030D-6E8A-4147-A177-3AD203B41FA5}">
                      <a16:colId xmlns:a16="http://schemas.microsoft.com/office/drawing/2014/main" val="1363765974"/>
                    </a:ext>
                  </a:extLst>
                </a:gridCol>
              </a:tblGrid>
              <a:tr h="200025">
                <a:tc>
                  <a:txBody>
                    <a:bodyPr/>
                    <a:lstStyle/>
                    <a:p>
                      <a:pPr marL="0" algn="ctr" defTabSz="914400" rtl="0" eaLnBrk="1" fontAlgn="t" latinLnBrk="0" hangingPunct="1"/>
                      <a:r>
                        <a:rPr lang="en-US" sz="1400" b="1" u="none" strike="noStrike" kern="1200" dirty="0">
                          <a:solidFill>
                            <a:schemeClr val="lt1"/>
                          </a:solidFill>
                          <a:effectLst/>
                          <a:latin typeface="Arial" panose="020B0604020202020204" pitchFamily="34" charset="0"/>
                          <a:ea typeface="+mn-ea"/>
                          <a:cs typeface="Arial" panose="020B0604020202020204" pitchFamily="34" charset="0"/>
                        </a:rPr>
                        <a:t>Elements in Collider</a:t>
                      </a:r>
                    </a:p>
                  </a:txBody>
                  <a:tcPr marL="9525" marR="9525" marT="9525" marB="0"/>
                </a:tc>
                <a:tc>
                  <a:txBody>
                    <a:bodyPr/>
                    <a:lstStyle/>
                    <a:p>
                      <a:pPr algn="ctr" fontAlgn="t"/>
                      <a:r>
                        <a:rPr lang="en-US" sz="1400" u="none" strike="noStrike" dirty="0">
                          <a:effectLst/>
                          <a:latin typeface="Arial" panose="020B0604020202020204" pitchFamily="34" charset="0"/>
                          <a:cs typeface="Arial" panose="020B0604020202020204" pitchFamily="34" charset="0"/>
                        </a:rPr>
                        <a:t>Unit</a:t>
                      </a:r>
                      <a:endParaRPr lang="en-US" sz="1400" b="0" i="0" u="none" strike="noStrike"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ctr" fontAlgn="t"/>
                      <a:r>
                        <a:rPr lang="en-US" sz="1400" u="none" strike="noStrike" dirty="0">
                          <a:effectLst/>
                          <a:latin typeface="Arial" panose="020B0604020202020204" pitchFamily="34" charset="0"/>
                          <a:cs typeface="Arial" panose="020B0604020202020204" pitchFamily="34" charset="0"/>
                        </a:rPr>
                        <a:t>Number</a:t>
                      </a:r>
                      <a:endParaRPr lang="en-US" sz="1400" b="0" i="0" u="none" strike="noStrike"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extLst>
                  <a:ext uri="{0D108BD9-81ED-4DB2-BD59-A6C34878D82A}">
                    <a16:rowId xmlns:a16="http://schemas.microsoft.com/office/drawing/2014/main" val="1246019176"/>
                  </a:ext>
                </a:extLst>
              </a:tr>
              <a:tr h="200025">
                <a:tc>
                  <a:txBody>
                    <a:bodyPr/>
                    <a:lstStyle/>
                    <a:p>
                      <a:pPr algn="l" fontAlgn="t"/>
                      <a:r>
                        <a:rPr lang="en-US" sz="1400" u="none" strike="noStrike" dirty="0">
                          <a:effectLst/>
                          <a:latin typeface="Arial" panose="020B0604020202020204" pitchFamily="34" charset="0"/>
                          <a:cs typeface="Arial" panose="020B0604020202020204" pitchFamily="34" charset="0"/>
                        </a:rPr>
                        <a:t>           Dipole support</a:t>
                      </a:r>
                      <a:endParaRPr lang="en-US" sz="1400" b="0" i="0" u="none" strike="noStrike" dirty="0">
                        <a:solidFill>
                          <a:srgbClr val="633EEA"/>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r" fontAlgn="t"/>
                      <a:r>
                        <a:rPr lang="en-US" sz="1400" u="none" strike="noStrike" dirty="0">
                          <a:effectLst/>
                          <a:latin typeface="Arial" panose="020B0604020202020204" pitchFamily="34" charset="0"/>
                          <a:cs typeface="Arial" panose="020B0604020202020204" pitchFamily="34" charset="0"/>
                        </a:rPr>
                        <a:t>set </a:t>
                      </a:r>
                      <a:endParaRPr lang="en-US" sz="1400" b="0" i="0" u="none" strike="noStrike"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r" fontAlgn="t"/>
                      <a:r>
                        <a:rPr lang="en-US" sz="1400" u="none" strike="noStrike" dirty="0">
                          <a:effectLst/>
                          <a:latin typeface="Arial" panose="020B0604020202020204" pitchFamily="34" charset="0"/>
                          <a:cs typeface="Arial" panose="020B0604020202020204" pitchFamily="34" charset="0"/>
                        </a:rPr>
                        <a:t>13314</a:t>
                      </a:r>
                      <a:endParaRPr lang="en-US" sz="1400" b="0" i="0" u="none" strike="noStrike"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extLst>
                  <a:ext uri="{0D108BD9-81ED-4DB2-BD59-A6C34878D82A}">
                    <a16:rowId xmlns:a16="http://schemas.microsoft.com/office/drawing/2014/main" val="3248943312"/>
                  </a:ext>
                </a:extLst>
              </a:tr>
              <a:tr h="200025">
                <a:tc>
                  <a:txBody>
                    <a:bodyPr/>
                    <a:lstStyle/>
                    <a:p>
                      <a:pPr algn="l" fontAlgn="t"/>
                      <a:r>
                        <a:rPr lang="en-US" sz="1400" u="none" strike="noStrike">
                          <a:effectLst/>
                          <a:latin typeface="Arial" panose="020B0604020202020204" pitchFamily="34" charset="0"/>
                          <a:cs typeface="Arial" panose="020B0604020202020204" pitchFamily="34" charset="0"/>
                        </a:rPr>
                        <a:t>           Quadrupole support</a:t>
                      </a:r>
                      <a:endParaRPr lang="en-US" sz="1400" b="0" i="0" u="none" strike="noStrike">
                        <a:solidFill>
                          <a:srgbClr val="633EEA"/>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r" fontAlgn="t"/>
                      <a:r>
                        <a:rPr lang="en-US" sz="1400" u="none" strike="noStrike" dirty="0">
                          <a:effectLst/>
                          <a:latin typeface="Arial" panose="020B0604020202020204" pitchFamily="34" charset="0"/>
                          <a:cs typeface="Arial" panose="020B0604020202020204" pitchFamily="34" charset="0"/>
                        </a:rPr>
                        <a:t>set </a:t>
                      </a:r>
                      <a:endParaRPr lang="en-US" sz="1400" b="0" i="0" u="none" strike="noStrike"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r" fontAlgn="t"/>
                      <a:r>
                        <a:rPr lang="en-US" sz="1400" u="none" strike="noStrike">
                          <a:effectLst/>
                          <a:latin typeface="Arial" panose="020B0604020202020204" pitchFamily="34" charset="0"/>
                          <a:cs typeface="Arial" panose="020B0604020202020204" pitchFamily="34" charset="0"/>
                        </a:rPr>
                        <a:t>4128</a:t>
                      </a:r>
                      <a:endParaRPr lang="en-US" sz="1400" b="0" i="0" u="none" strike="noStrike">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extLst>
                  <a:ext uri="{0D108BD9-81ED-4DB2-BD59-A6C34878D82A}">
                    <a16:rowId xmlns:a16="http://schemas.microsoft.com/office/drawing/2014/main" val="1503716303"/>
                  </a:ext>
                </a:extLst>
              </a:tr>
              <a:tr h="200025">
                <a:tc>
                  <a:txBody>
                    <a:bodyPr/>
                    <a:lstStyle/>
                    <a:p>
                      <a:pPr algn="l" fontAlgn="t"/>
                      <a:r>
                        <a:rPr lang="en-US" sz="1400" u="none" strike="noStrike">
                          <a:effectLst/>
                          <a:latin typeface="Arial" panose="020B0604020202020204" pitchFamily="34" charset="0"/>
                          <a:cs typeface="Arial" panose="020B0604020202020204" pitchFamily="34" charset="0"/>
                        </a:rPr>
                        <a:t>           Sextupole support</a:t>
                      </a:r>
                      <a:endParaRPr lang="en-US" sz="1400" b="0" i="0" u="none" strike="noStrike">
                        <a:solidFill>
                          <a:srgbClr val="633EEA"/>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r" fontAlgn="t"/>
                      <a:r>
                        <a:rPr lang="en-US" sz="1400" u="none" strike="noStrike" dirty="0">
                          <a:effectLst/>
                          <a:latin typeface="Arial" panose="020B0604020202020204" pitchFamily="34" charset="0"/>
                          <a:cs typeface="Arial" panose="020B0604020202020204" pitchFamily="34" charset="0"/>
                        </a:rPr>
                        <a:t>set </a:t>
                      </a:r>
                      <a:endParaRPr lang="en-US" sz="1400" b="0" i="0" u="none" strike="noStrike"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r" fontAlgn="t"/>
                      <a:r>
                        <a:rPr lang="en-US" sz="1400" u="none" strike="noStrike">
                          <a:effectLst/>
                          <a:latin typeface="Arial" panose="020B0604020202020204" pitchFamily="34" charset="0"/>
                          <a:cs typeface="Arial" panose="020B0604020202020204" pitchFamily="34" charset="0"/>
                        </a:rPr>
                        <a:t>1128</a:t>
                      </a:r>
                      <a:endParaRPr lang="en-US" sz="1400" b="0" i="0" u="none" strike="noStrike">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extLst>
                  <a:ext uri="{0D108BD9-81ED-4DB2-BD59-A6C34878D82A}">
                    <a16:rowId xmlns:a16="http://schemas.microsoft.com/office/drawing/2014/main" val="1003341360"/>
                  </a:ext>
                </a:extLst>
              </a:tr>
              <a:tr h="200025">
                <a:tc>
                  <a:txBody>
                    <a:bodyPr/>
                    <a:lstStyle/>
                    <a:p>
                      <a:pPr algn="l" fontAlgn="t"/>
                      <a:r>
                        <a:rPr lang="en-US" sz="1400" u="none" strike="noStrike">
                          <a:effectLst/>
                          <a:latin typeface="Arial" panose="020B0604020202020204" pitchFamily="34" charset="0"/>
                          <a:cs typeface="Arial" panose="020B0604020202020204" pitchFamily="34" charset="0"/>
                        </a:rPr>
                        <a:t>           Corrector support</a:t>
                      </a:r>
                      <a:endParaRPr lang="en-US" sz="1400" b="0" i="0" u="none" strike="noStrike">
                        <a:solidFill>
                          <a:srgbClr val="633EEA"/>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r" fontAlgn="t"/>
                      <a:r>
                        <a:rPr lang="en-US" sz="1400" u="none" strike="noStrike" dirty="0">
                          <a:effectLst/>
                          <a:latin typeface="Arial" panose="020B0604020202020204" pitchFamily="34" charset="0"/>
                          <a:cs typeface="Arial" panose="020B0604020202020204" pitchFamily="34" charset="0"/>
                        </a:rPr>
                        <a:t>set </a:t>
                      </a:r>
                      <a:endParaRPr lang="en-US" sz="1400" b="0" i="0" u="none" strike="noStrike"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r" fontAlgn="t"/>
                      <a:r>
                        <a:rPr lang="en-US" sz="1400" u="none" strike="noStrike" dirty="0">
                          <a:effectLst/>
                          <a:latin typeface="Arial" panose="020B0604020202020204" pitchFamily="34" charset="0"/>
                          <a:cs typeface="Arial" panose="020B0604020202020204" pitchFamily="34" charset="0"/>
                        </a:rPr>
                        <a:t>3544</a:t>
                      </a:r>
                      <a:endParaRPr lang="en-US" sz="1400" b="0" i="0" u="none" strike="noStrike"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extLst>
                  <a:ext uri="{0D108BD9-81ED-4DB2-BD59-A6C34878D82A}">
                    <a16:rowId xmlns:a16="http://schemas.microsoft.com/office/drawing/2014/main" val="3596567876"/>
                  </a:ext>
                </a:extLst>
              </a:tr>
              <a:tr h="200025">
                <a:tc>
                  <a:txBody>
                    <a:bodyPr/>
                    <a:lstStyle/>
                    <a:p>
                      <a:pPr algn="l" fontAlgn="t"/>
                      <a:r>
                        <a:rPr lang="en-US" sz="1400" u="none" strike="noStrike">
                          <a:effectLst/>
                          <a:latin typeface="Arial" panose="020B0604020202020204" pitchFamily="34" charset="0"/>
                          <a:cs typeface="Arial" panose="020B0604020202020204" pitchFamily="34" charset="0"/>
                        </a:rPr>
                        <a:t>           Vacuum device support</a:t>
                      </a:r>
                      <a:endParaRPr lang="en-US" sz="1400" b="0" i="0" u="none" strike="noStrike">
                        <a:solidFill>
                          <a:srgbClr val="633EEA"/>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r" fontAlgn="t"/>
                      <a:r>
                        <a:rPr lang="en-US" sz="1400" u="none" strike="noStrike" dirty="0">
                          <a:effectLst/>
                          <a:latin typeface="Arial" panose="020B0604020202020204" pitchFamily="34" charset="0"/>
                          <a:cs typeface="Arial" panose="020B0604020202020204" pitchFamily="34" charset="0"/>
                        </a:rPr>
                        <a:t>set </a:t>
                      </a:r>
                      <a:endParaRPr lang="en-US" sz="1400" b="0" i="0" u="none" strike="noStrike"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r" fontAlgn="t"/>
                      <a:r>
                        <a:rPr lang="en-US" sz="1400" u="none" strike="noStrike">
                          <a:effectLst/>
                          <a:latin typeface="Arial" panose="020B0604020202020204" pitchFamily="34" charset="0"/>
                          <a:cs typeface="Arial" panose="020B0604020202020204" pitchFamily="34" charset="0"/>
                        </a:rPr>
                        <a:t>98979</a:t>
                      </a:r>
                      <a:endParaRPr lang="en-US" sz="1400" b="0" i="0" u="none" strike="noStrike">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extLst>
                  <a:ext uri="{0D108BD9-81ED-4DB2-BD59-A6C34878D82A}">
                    <a16:rowId xmlns:a16="http://schemas.microsoft.com/office/drawing/2014/main" val="601926305"/>
                  </a:ext>
                </a:extLst>
              </a:tr>
              <a:tr h="200025">
                <a:tc>
                  <a:txBody>
                    <a:bodyPr/>
                    <a:lstStyle/>
                    <a:p>
                      <a:pPr algn="l" fontAlgn="t"/>
                      <a:r>
                        <a:rPr lang="en-US" sz="1400" u="none" strike="noStrike" dirty="0">
                          <a:effectLst/>
                          <a:latin typeface="Arial" panose="020B0604020202020204" pitchFamily="34" charset="0"/>
                          <a:cs typeface="Arial" panose="020B0604020202020204" pitchFamily="34" charset="0"/>
                        </a:rPr>
                        <a:t>           Beam Instrument Support</a:t>
                      </a:r>
                      <a:endParaRPr lang="en-US" sz="1400" b="0" i="0" u="none" strike="noStrike" dirty="0">
                        <a:solidFill>
                          <a:srgbClr val="633EEA"/>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r" fontAlgn="t"/>
                      <a:r>
                        <a:rPr lang="en-US" sz="1400" u="none" strike="noStrike" dirty="0">
                          <a:effectLst/>
                          <a:latin typeface="Arial" panose="020B0604020202020204" pitchFamily="34" charset="0"/>
                          <a:cs typeface="Arial" panose="020B0604020202020204" pitchFamily="34" charset="0"/>
                        </a:rPr>
                        <a:t>set </a:t>
                      </a:r>
                      <a:endParaRPr lang="en-US" sz="1400" b="0" i="0" u="none" strike="noStrike"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r" fontAlgn="t"/>
                      <a:r>
                        <a:rPr lang="en-US" sz="1400" u="none" strike="noStrike" dirty="0">
                          <a:effectLst/>
                          <a:latin typeface="Arial" panose="020B0604020202020204" pitchFamily="34" charset="0"/>
                          <a:cs typeface="Arial" panose="020B0604020202020204" pitchFamily="34" charset="0"/>
                        </a:rPr>
                        <a:t>4254</a:t>
                      </a:r>
                      <a:endParaRPr lang="en-US" sz="1400" b="0" i="0" u="none" strike="noStrike"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extLst>
                  <a:ext uri="{0D108BD9-81ED-4DB2-BD59-A6C34878D82A}">
                    <a16:rowId xmlns:a16="http://schemas.microsoft.com/office/drawing/2014/main" val="1563451236"/>
                  </a:ext>
                </a:extLst>
              </a:tr>
              <a:tr h="145137">
                <a:tc>
                  <a:txBody>
                    <a:bodyPr/>
                    <a:lstStyle/>
                    <a:p>
                      <a:pPr marL="0" algn="l" defTabSz="914400" rtl="0" eaLnBrk="1" fontAlgn="t" latinLnBrk="0" hangingPunct="1"/>
                      <a:r>
                        <a:rPr lang="en-US" sz="1400" u="none" strike="noStrike" kern="1200" dirty="0">
                          <a:solidFill>
                            <a:schemeClr val="dk1"/>
                          </a:solidFill>
                          <a:effectLst/>
                          <a:latin typeface="Arial" panose="020B0604020202020204" pitchFamily="34" charset="0"/>
                          <a:ea typeface="+mn-ea"/>
                          <a:cs typeface="Arial" panose="020B0604020202020204" pitchFamily="34" charset="0"/>
                        </a:rPr>
                        <a:t>           RF Support</a:t>
                      </a:r>
                    </a:p>
                  </a:txBody>
                  <a:tcPr marL="9525" marR="9525" marT="9525" marB="0"/>
                </a:tc>
                <a:tc>
                  <a:txBody>
                    <a:bodyPr/>
                    <a:lstStyle/>
                    <a:p>
                      <a:pPr marL="0" algn="l" defTabSz="914400" rtl="0" eaLnBrk="1" fontAlgn="t" latinLnBrk="0" hangingPunct="1"/>
                      <a:r>
                        <a:rPr lang="en-US" sz="1400" u="none" strike="noStrike" kern="1200" dirty="0">
                          <a:solidFill>
                            <a:schemeClr val="dk1"/>
                          </a:solidFill>
                          <a:effectLst/>
                          <a:latin typeface="Arial" panose="020B0604020202020204" pitchFamily="34" charset="0"/>
                          <a:ea typeface="+mn-ea"/>
                          <a:cs typeface="Arial" panose="020B0604020202020204" pitchFamily="34" charset="0"/>
                        </a:rPr>
                        <a:t>     set</a:t>
                      </a:r>
                    </a:p>
                  </a:txBody>
                  <a:tcPr marL="9525" marR="9525" marT="9525" marB="0"/>
                </a:tc>
                <a:tc>
                  <a:txBody>
                    <a:bodyPr/>
                    <a:lstStyle/>
                    <a:p>
                      <a:pPr marL="0" algn="l" defTabSz="914400" rtl="0" eaLnBrk="1" fontAlgn="t" latinLnBrk="0" hangingPunct="1"/>
                      <a:r>
                        <a:rPr lang="en-US" sz="1400" u="none" strike="noStrike" kern="1200" dirty="0">
                          <a:solidFill>
                            <a:schemeClr val="dk1"/>
                          </a:solidFill>
                          <a:effectLst/>
                          <a:latin typeface="Arial" panose="020B0604020202020204" pitchFamily="34" charset="0"/>
                          <a:ea typeface="+mn-ea"/>
                          <a:cs typeface="Arial" panose="020B0604020202020204" pitchFamily="34" charset="0"/>
                        </a:rPr>
                        <a:t>             100</a:t>
                      </a:r>
                    </a:p>
                  </a:txBody>
                  <a:tcPr marL="9525" marR="9525" marT="9525" marB="0"/>
                </a:tc>
                <a:extLst>
                  <a:ext uri="{0D108BD9-81ED-4DB2-BD59-A6C34878D82A}">
                    <a16:rowId xmlns:a16="http://schemas.microsoft.com/office/drawing/2014/main" val="2201349955"/>
                  </a:ext>
                </a:extLst>
              </a:tr>
            </a:tbl>
          </a:graphicData>
        </a:graphic>
      </p:graphicFrame>
      <p:graphicFrame>
        <p:nvGraphicFramePr>
          <p:cNvPr id="7" name="表格 6">
            <a:extLst>
              <a:ext uri="{FF2B5EF4-FFF2-40B4-BE49-F238E27FC236}">
                <a16:creationId xmlns:a16="http://schemas.microsoft.com/office/drawing/2014/main" id="{E762CE1E-6568-49CC-90E2-91C443F0AFE3}"/>
              </a:ext>
            </a:extLst>
          </p:cNvPr>
          <p:cNvGraphicFramePr>
            <a:graphicFrameLocks noGrp="1"/>
          </p:cNvGraphicFramePr>
          <p:nvPr>
            <p:extLst>
              <p:ext uri="{D42A27DB-BD31-4B8C-83A1-F6EECF244321}">
                <p14:modId xmlns:p14="http://schemas.microsoft.com/office/powerpoint/2010/main" val="2305228803"/>
              </p:ext>
            </p:extLst>
          </p:nvPr>
        </p:nvGraphicFramePr>
        <p:xfrm>
          <a:off x="1127448" y="4947695"/>
          <a:ext cx="4320000" cy="1783080"/>
        </p:xfrm>
        <a:graphic>
          <a:graphicData uri="http://schemas.openxmlformats.org/drawingml/2006/table">
            <a:tbl>
              <a:tblPr firstRow="1">
                <a:tableStyleId>{5C22544A-7EE6-4342-B048-85BDC9FD1C3A}</a:tableStyleId>
              </a:tblPr>
              <a:tblGrid>
                <a:gridCol w="2771321">
                  <a:extLst>
                    <a:ext uri="{9D8B030D-6E8A-4147-A177-3AD203B41FA5}">
                      <a16:colId xmlns:a16="http://schemas.microsoft.com/office/drawing/2014/main" val="4098587102"/>
                    </a:ext>
                  </a:extLst>
                </a:gridCol>
                <a:gridCol w="541047">
                  <a:extLst>
                    <a:ext uri="{9D8B030D-6E8A-4147-A177-3AD203B41FA5}">
                      <a16:colId xmlns:a16="http://schemas.microsoft.com/office/drawing/2014/main" val="2009754149"/>
                    </a:ext>
                  </a:extLst>
                </a:gridCol>
                <a:gridCol w="1007632">
                  <a:extLst>
                    <a:ext uri="{9D8B030D-6E8A-4147-A177-3AD203B41FA5}">
                      <a16:colId xmlns:a16="http://schemas.microsoft.com/office/drawing/2014/main" val="1012588879"/>
                    </a:ext>
                  </a:extLst>
                </a:gridCol>
              </a:tblGrid>
              <a:tr h="200025">
                <a:tc>
                  <a:txBody>
                    <a:bodyPr/>
                    <a:lstStyle/>
                    <a:p>
                      <a:pPr algn="ctr" fontAlgn="t"/>
                      <a:r>
                        <a:rPr lang="en-US" sz="1400" u="none" strike="noStrike" dirty="0">
                          <a:effectLst/>
                          <a:latin typeface="Arial" panose="020B0604020202020204" pitchFamily="34" charset="0"/>
                          <a:cs typeface="Arial" panose="020B0604020202020204" pitchFamily="34" charset="0"/>
                        </a:rPr>
                        <a:t>Elements in Booster</a:t>
                      </a:r>
                      <a:endParaRPr lang="en-US" sz="1400" b="0" i="0" u="none" strike="noStrike"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ctr" fontAlgn="t"/>
                      <a:r>
                        <a:rPr lang="en-US" sz="1400" u="none" strike="noStrike" dirty="0">
                          <a:effectLst/>
                          <a:latin typeface="Arial" panose="020B0604020202020204" pitchFamily="34" charset="0"/>
                          <a:cs typeface="Arial" panose="020B0604020202020204" pitchFamily="34" charset="0"/>
                        </a:rPr>
                        <a:t>Unit</a:t>
                      </a:r>
                      <a:endParaRPr lang="en-US" sz="1400" b="0" i="0" u="none" strike="noStrike"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ctr" fontAlgn="t"/>
                      <a:r>
                        <a:rPr lang="en-US" sz="1400" u="none" strike="noStrike" dirty="0">
                          <a:effectLst/>
                          <a:latin typeface="Arial" panose="020B0604020202020204" pitchFamily="34" charset="0"/>
                          <a:cs typeface="Arial" panose="020B0604020202020204" pitchFamily="34" charset="0"/>
                        </a:rPr>
                        <a:t>Number</a:t>
                      </a:r>
                      <a:endParaRPr lang="en-US" sz="1400" b="0" i="0" u="none" strike="noStrike"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extLst>
                  <a:ext uri="{0D108BD9-81ED-4DB2-BD59-A6C34878D82A}">
                    <a16:rowId xmlns:a16="http://schemas.microsoft.com/office/drawing/2014/main" val="2349763361"/>
                  </a:ext>
                </a:extLst>
              </a:tr>
              <a:tr h="200025">
                <a:tc>
                  <a:txBody>
                    <a:bodyPr/>
                    <a:lstStyle/>
                    <a:p>
                      <a:pPr algn="l" fontAlgn="t"/>
                      <a:r>
                        <a:rPr lang="en-US" sz="1400" u="none" strike="noStrike" dirty="0">
                          <a:effectLst/>
                          <a:latin typeface="Arial" panose="020B0604020202020204" pitchFamily="34" charset="0"/>
                          <a:cs typeface="Arial" panose="020B0604020202020204" pitchFamily="34" charset="0"/>
                        </a:rPr>
                        <a:t>           Dipole support</a:t>
                      </a:r>
                      <a:endParaRPr lang="en-US" sz="1400" b="0" i="0" u="none" strike="noStrike" dirty="0">
                        <a:solidFill>
                          <a:srgbClr val="633EEA"/>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l" fontAlgn="t"/>
                      <a:r>
                        <a:rPr lang="en-US" sz="1400" u="none" strike="noStrike" dirty="0">
                          <a:effectLst/>
                          <a:latin typeface="Arial" panose="020B0604020202020204" pitchFamily="34" charset="0"/>
                          <a:cs typeface="Arial" panose="020B0604020202020204" pitchFamily="34" charset="0"/>
                        </a:rPr>
                        <a:t> set</a:t>
                      </a:r>
                      <a:endParaRPr lang="en-US" sz="1400" b="0" i="0" u="none" strike="noStrike"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r" fontAlgn="t"/>
                      <a:r>
                        <a:rPr lang="en-US" sz="1400" u="none" strike="noStrike" dirty="0">
                          <a:effectLst/>
                          <a:latin typeface="Arial" panose="020B0604020202020204" pitchFamily="34" charset="0"/>
                          <a:cs typeface="Arial" panose="020B0604020202020204" pitchFamily="34" charset="0"/>
                        </a:rPr>
                        <a:t>14866</a:t>
                      </a:r>
                      <a:endParaRPr lang="en-US" sz="1400" b="0" i="0" u="none" strike="noStrike"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extLst>
                  <a:ext uri="{0D108BD9-81ED-4DB2-BD59-A6C34878D82A}">
                    <a16:rowId xmlns:a16="http://schemas.microsoft.com/office/drawing/2014/main" val="2815255992"/>
                  </a:ext>
                </a:extLst>
              </a:tr>
              <a:tr h="200025">
                <a:tc>
                  <a:txBody>
                    <a:bodyPr/>
                    <a:lstStyle/>
                    <a:p>
                      <a:pPr algn="l" fontAlgn="t"/>
                      <a:r>
                        <a:rPr lang="en-US" sz="1400" u="none" strike="noStrike" dirty="0">
                          <a:effectLst/>
                          <a:latin typeface="Arial" panose="020B0604020202020204" pitchFamily="34" charset="0"/>
                          <a:cs typeface="Arial" panose="020B0604020202020204" pitchFamily="34" charset="0"/>
                        </a:rPr>
                        <a:t>           Quadrupole support</a:t>
                      </a:r>
                      <a:endParaRPr lang="en-US" sz="1400" b="0" i="0" u="none" strike="noStrike" dirty="0">
                        <a:solidFill>
                          <a:srgbClr val="633EEA"/>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l" fontAlgn="t"/>
                      <a:r>
                        <a:rPr lang="en-US" sz="1400" u="none" strike="noStrike" dirty="0">
                          <a:effectLst/>
                          <a:latin typeface="Arial" panose="020B0604020202020204" pitchFamily="34" charset="0"/>
                          <a:cs typeface="Arial" panose="020B0604020202020204" pitchFamily="34" charset="0"/>
                        </a:rPr>
                        <a:t> set</a:t>
                      </a:r>
                      <a:endParaRPr lang="en-US" sz="1400" b="0" i="0" u="none" strike="noStrike"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r" fontAlgn="t"/>
                      <a:r>
                        <a:rPr lang="en-US" sz="1400" u="none" strike="noStrike" dirty="0">
                          <a:effectLst/>
                          <a:latin typeface="Arial" panose="020B0604020202020204" pitchFamily="34" charset="0"/>
                          <a:cs typeface="Arial" panose="020B0604020202020204" pitchFamily="34" charset="0"/>
                        </a:rPr>
                        <a:t>3458</a:t>
                      </a:r>
                      <a:endParaRPr lang="en-US" sz="1400" b="0" i="0" u="none" strike="noStrike"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extLst>
                  <a:ext uri="{0D108BD9-81ED-4DB2-BD59-A6C34878D82A}">
                    <a16:rowId xmlns:a16="http://schemas.microsoft.com/office/drawing/2014/main" val="2671494707"/>
                  </a:ext>
                </a:extLst>
              </a:tr>
              <a:tr h="200025">
                <a:tc>
                  <a:txBody>
                    <a:bodyPr/>
                    <a:lstStyle/>
                    <a:p>
                      <a:pPr algn="l" fontAlgn="t"/>
                      <a:r>
                        <a:rPr lang="en-US" sz="1400" u="none" strike="noStrike">
                          <a:effectLst/>
                          <a:latin typeface="Arial" panose="020B0604020202020204" pitchFamily="34" charset="0"/>
                          <a:cs typeface="Arial" panose="020B0604020202020204" pitchFamily="34" charset="0"/>
                        </a:rPr>
                        <a:t>           Sextupole support</a:t>
                      </a:r>
                      <a:endParaRPr lang="en-US" sz="1400" b="0" i="0" u="none" strike="noStrike">
                        <a:solidFill>
                          <a:srgbClr val="633EEA"/>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l" fontAlgn="t"/>
                      <a:r>
                        <a:rPr lang="en-US" sz="1400" u="none" strike="noStrike" dirty="0">
                          <a:effectLst/>
                          <a:latin typeface="Arial" panose="020B0604020202020204" pitchFamily="34" charset="0"/>
                          <a:cs typeface="Arial" panose="020B0604020202020204" pitchFamily="34" charset="0"/>
                        </a:rPr>
                        <a:t> set</a:t>
                      </a:r>
                      <a:endParaRPr lang="en-US" sz="1400" b="0" i="0" u="none" strike="noStrike"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r" fontAlgn="t"/>
                      <a:r>
                        <a:rPr lang="en-US" sz="1400" u="none" strike="noStrike" dirty="0">
                          <a:effectLst/>
                          <a:latin typeface="Arial" panose="020B0604020202020204" pitchFamily="34" charset="0"/>
                          <a:cs typeface="Arial" panose="020B0604020202020204" pitchFamily="34" charset="0"/>
                        </a:rPr>
                        <a:t>100</a:t>
                      </a:r>
                      <a:endParaRPr lang="en-US" sz="1400" b="0" i="0" u="none" strike="noStrike"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extLst>
                  <a:ext uri="{0D108BD9-81ED-4DB2-BD59-A6C34878D82A}">
                    <a16:rowId xmlns:a16="http://schemas.microsoft.com/office/drawing/2014/main" val="877984892"/>
                  </a:ext>
                </a:extLst>
              </a:tr>
              <a:tr h="200025">
                <a:tc>
                  <a:txBody>
                    <a:bodyPr/>
                    <a:lstStyle/>
                    <a:p>
                      <a:pPr algn="l" fontAlgn="t"/>
                      <a:r>
                        <a:rPr lang="en-US" sz="1400" u="none" strike="noStrike" dirty="0">
                          <a:effectLst/>
                          <a:latin typeface="Arial" panose="020B0604020202020204" pitchFamily="34" charset="0"/>
                          <a:cs typeface="Arial" panose="020B0604020202020204" pitchFamily="34" charset="0"/>
                        </a:rPr>
                        <a:t>           Corrector support</a:t>
                      </a:r>
                      <a:endParaRPr lang="en-US" sz="1400" b="0" i="0" u="none" strike="noStrike" dirty="0">
                        <a:solidFill>
                          <a:srgbClr val="633EEA"/>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l" fontAlgn="t"/>
                      <a:r>
                        <a:rPr lang="en-US" sz="1400" u="none" strike="noStrike" dirty="0">
                          <a:effectLst/>
                          <a:latin typeface="Arial" panose="020B0604020202020204" pitchFamily="34" charset="0"/>
                          <a:cs typeface="Arial" panose="020B0604020202020204" pitchFamily="34" charset="0"/>
                        </a:rPr>
                        <a:t> set</a:t>
                      </a:r>
                      <a:endParaRPr lang="en-US" sz="1400" b="0" i="0" u="none" strike="noStrike"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r" fontAlgn="t"/>
                      <a:r>
                        <a:rPr lang="en-US" sz="1400" u="none" strike="noStrike">
                          <a:effectLst/>
                          <a:latin typeface="Arial" panose="020B0604020202020204" pitchFamily="34" charset="0"/>
                          <a:cs typeface="Arial" panose="020B0604020202020204" pitchFamily="34" charset="0"/>
                        </a:rPr>
                        <a:t>1200</a:t>
                      </a:r>
                      <a:endParaRPr lang="en-US" sz="1400" b="0" i="0" u="none" strike="noStrike">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extLst>
                  <a:ext uri="{0D108BD9-81ED-4DB2-BD59-A6C34878D82A}">
                    <a16:rowId xmlns:a16="http://schemas.microsoft.com/office/drawing/2014/main" val="2201281767"/>
                  </a:ext>
                </a:extLst>
              </a:tr>
              <a:tr h="200025">
                <a:tc>
                  <a:txBody>
                    <a:bodyPr/>
                    <a:lstStyle/>
                    <a:p>
                      <a:pPr algn="l" fontAlgn="t"/>
                      <a:r>
                        <a:rPr lang="en-US" sz="1400" u="none" strike="noStrike" dirty="0">
                          <a:effectLst/>
                          <a:latin typeface="Arial" panose="020B0604020202020204" pitchFamily="34" charset="0"/>
                          <a:cs typeface="Arial" panose="020B0604020202020204" pitchFamily="34" charset="0"/>
                        </a:rPr>
                        <a:t>           Vacuum device support</a:t>
                      </a:r>
                      <a:endParaRPr lang="en-US" sz="1400" b="0" i="0" u="none" strike="noStrike" dirty="0">
                        <a:solidFill>
                          <a:srgbClr val="633EEA"/>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l" fontAlgn="t"/>
                      <a:r>
                        <a:rPr lang="en-US" sz="1400" u="none" strike="noStrike" dirty="0">
                          <a:effectLst/>
                          <a:latin typeface="Arial" panose="020B0604020202020204" pitchFamily="34" charset="0"/>
                          <a:cs typeface="Arial" panose="020B0604020202020204" pitchFamily="34" charset="0"/>
                        </a:rPr>
                        <a:t> set</a:t>
                      </a:r>
                      <a:endParaRPr lang="en-US" sz="1400" b="0" i="0" u="none" strike="noStrike"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r" fontAlgn="t"/>
                      <a:r>
                        <a:rPr lang="en-US" sz="1400" u="none" strike="noStrike">
                          <a:effectLst/>
                          <a:latin typeface="Arial" panose="020B0604020202020204" pitchFamily="34" charset="0"/>
                          <a:cs typeface="Arial" panose="020B0604020202020204" pitchFamily="34" charset="0"/>
                        </a:rPr>
                        <a:t>69164</a:t>
                      </a:r>
                      <a:endParaRPr lang="en-US" sz="1400" b="0" i="0" u="none" strike="noStrike">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extLst>
                  <a:ext uri="{0D108BD9-81ED-4DB2-BD59-A6C34878D82A}">
                    <a16:rowId xmlns:a16="http://schemas.microsoft.com/office/drawing/2014/main" val="2599845008"/>
                  </a:ext>
                </a:extLst>
              </a:tr>
              <a:tr h="200025">
                <a:tc>
                  <a:txBody>
                    <a:bodyPr/>
                    <a:lstStyle/>
                    <a:p>
                      <a:pPr algn="l" fontAlgn="t"/>
                      <a:r>
                        <a:rPr lang="en-US" sz="1400" u="none" strike="noStrike" dirty="0">
                          <a:effectLst/>
                          <a:latin typeface="Arial" panose="020B0604020202020204" pitchFamily="34" charset="0"/>
                          <a:cs typeface="Arial" panose="020B0604020202020204" pitchFamily="34" charset="0"/>
                        </a:rPr>
                        <a:t>           Beam Instrument support</a:t>
                      </a:r>
                      <a:endParaRPr lang="en-US" sz="1400" b="0" i="0" u="none" strike="noStrike" dirty="0">
                        <a:solidFill>
                          <a:srgbClr val="633EEA"/>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l" fontAlgn="t"/>
                      <a:r>
                        <a:rPr lang="en-US" sz="1400" u="none" strike="noStrike" dirty="0">
                          <a:effectLst/>
                          <a:latin typeface="Arial" panose="020B0604020202020204" pitchFamily="34" charset="0"/>
                          <a:cs typeface="Arial" panose="020B0604020202020204" pitchFamily="34" charset="0"/>
                        </a:rPr>
                        <a:t> set</a:t>
                      </a:r>
                      <a:endParaRPr lang="en-US" sz="1400" b="0" i="0" u="none" strike="noStrike"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r" fontAlgn="t"/>
                      <a:r>
                        <a:rPr lang="en-US" sz="1400" u="none" strike="noStrike">
                          <a:effectLst/>
                          <a:latin typeface="Arial" panose="020B0604020202020204" pitchFamily="34" charset="0"/>
                          <a:cs typeface="Arial" panose="020B0604020202020204" pitchFamily="34" charset="0"/>
                        </a:rPr>
                        <a:t>2412</a:t>
                      </a:r>
                      <a:endParaRPr lang="en-US" sz="1400" b="0" i="0" u="none" strike="noStrike">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extLst>
                  <a:ext uri="{0D108BD9-81ED-4DB2-BD59-A6C34878D82A}">
                    <a16:rowId xmlns:a16="http://schemas.microsoft.com/office/drawing/2014/main" val="942710580"/>
                  </a:ext>
                </a:extLst>
              </a:tr>
              <a:tr h="200025">
                <a:tc>
                  <a:txBody>
                    <a:bodyPr/>
                    <a:lstStyle/>
                    <a:p>
                      <a:pPr algn="l" fontAlgn="t"/>
                      <a:r>
                        <a:rPr lang="en-US" sz="1400" u="none" strike="noStrike">
                          <a:effectLst/>
                          <a:latin typeface="Arial" panose="020B0604020202020204" pitchFamily="34" charset="0"/>
                          <a:cs typeface="Arial" panose="020B0604020202020204" pitchFamily="34" charset="0"/>
                        </a:rPr>
                        <a:t>           RF  support</a:t>
                      </a:r>
                      <a:endParaRPr lang="en-US" sz="1400" b="0" i="0" u="none" strike="noStrike">
                        <a:solidFill>
                          <a:srgbClr val="633EEA"/>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l" fontAlgn="t"/>
                      <a:r>
                        <a:rPr lang="en-US" sz="1400" u="none" strike="noStrike" dirty="0">
                          <a:effectLst/>
                          <a:latin typeface="Arial" panose="020B0604020202020204" pitchFamily="34" charset="0"/>
                          <a:cs typeface="Arial" panose="020B0604020202020204" pitchFamily="34" charset="0"/>
                        </a:rPr>
                        <a:t> set</a:t>
                      </a:r>
                      <a:endParaRPr lang="en-US" sz="1400" b="0" i="0" u="none" strike="noStrike"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r" fontAlgn="t"/>
                      <a:r>
                        <a:rPr lang="en-US" sz="1400" u="none" strike="noStrike" dirty="0">
                          <a:effectLst/>
                          <a:latin typeface="Arial" panose="020B0604020202020204" pitchFamily="34" charset="0"/>
                          <a:cs typeface="Arial" panose="020B0604020202020204" pitchFamily="34" charset="0"/>
                        </a:rPr>
                        <a:t>12</a:t>
                      </a:r>
                      <a:endParaRPr lang="en-US" sz="1400" b="0" i="0" u="none" strike="noStrike"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extLst>
                  <a:ext uri="{0D108BD9-81ED-4DB2-BD59-A6C34878D82A}">
                    <a16:rowId xmlns:a16="http://schemas.microsoft.com/office/drawing/2014/main" val="1165667059"/>
                  </a:ext>
                </a:extLst>
              </a:tr>
            </a:tbl>
          </a:graphicData>
        </a:graphic>
      </p:graphicFrame>
      <p:graphicFrame>
        <p:nvGraphicFramePr>
          <p:cNvPr id="8" name="表格 7">
            <a:extLst>
              <a:ext uri="{FF2B5EF4-FFF2-40B4-BE49-F238E27FC236}">
                <a16:creationId xmlns:a16="http://schemas.microsoft.com/office/drawing/2014/main" id="{1150FFF4-D4D7-4ABB-8CD6-42C1F3FE061B}"/>
              </a:ext>
            </a:extLst>
          </p:cNvPr>
          <p:cNvGraphicFramePr>
            <a:graphicFrameLocks noGrp="1"/>
          </p:cNvGraphicFramePr>
          <p:nvPr>
            <p:extLst>
              <p:ext uri="{D42A27DB-BD31-4B8C-83A1-F6EECF244321}">
                <p14:modId xmlns:p14="http://schemas.microsoft.com/office/powerpoint/2010/main" val="3387998712"/>
              </p:ext>
            </p:extLst>
          </p:nvPr>
        </p:nvGraphicFramePr>
        <p:xfrm>
          <a:off x="6096000" y="3002015"/>
          <a:ext cx="4320000" cy="1560195"/>
        </p:xfrm>
        <a:graphic>
          <a:graphicData uri="http://schemas.openxmlformats.org/drawingml/2006/table">
            <a:tbl>
              <a:tblPr firstRow="1">
                <a:tableStyleId>{5C22544A-7EE6-4342-B048-85BDC9FD1C3A}</a:tableStyleId>
              </a:tblPr>
              <a:tblGrid>
                <a:gridCol w="3024336">
                  <a:extLst>
                    <a:ext uri="{9D8B030D-6E8A-4147-A177-3AD203B41FA5}">
                      <a16:colId xmlns:a16="http://schemas.microsoft.com/office/drawing/2014/main" val="1582425903"/>
                    </a:ext>
                  </a:extLst>
                </a:gridCol>
                <a:gridCol w="576064">
                  <a:extLst>
                    <a:ext uri="{9D8B030D-6E8A-4147-A177-3AD203B41FA5}">
                      <a16:colId xmlns:a16="http://schemas.microsoft.com/office/drawing/2014/main" val="1915895310"/>
                    </a:ext>
                  </a:extLst>
                </a:gridCol>
                <a:gridCol w="719600">
                  <a:extLst>
                    <a:ext uri="{9D8B030D-6E8A-4147-A177-3AD203B41FA5}">
                      <a16:colId xmlns:a16="http://schemas.microsoft.com/office/drawing/2014/main" val="707628246"/>
                    </a:ext>
                  </a:extLst>
                </a:gridCol>
              </a:tblGrid>
              <a:tr h="200025">
                <a:tc>
                  <a:txBody>
                    <a:bodyPr/>
                    <a:lstStyle/>
                    <a:p>
                      <a:pPr algn="ctr" fontAlgn="t"/>
                      <a:r>
                        <a:rPr lang="en-US" sz="1400" u="none" strike="noStrike" dirty="0">
                          <a:effectLst/>
                          <a:latin typeface="Arial" panose="020B0604020202020204" pitchFamily="34" charset="0"/>
                          <a:cs typeface="Arial" panose="020B0604020202020204" pitchFamily="34" charset="0"/>
                        </a:rPr>
                        <a:t>Elements in </a:t>
                      </a:r>
                      <a:r>
                        <a:rPr lang="en-US" sz="1400" u="none" strike="noStrike" dirty="0" err="1">
                          <a:effectLst/>
                          <a:latin typeface="Arial" panose="020B0604020202020204" pitchFamily="34" charset="0"/>
                          <a:cs typeface="Arial" panose="020B0604020202020204" pitchFamily="34" charset="0"/>
                        </a:rPr>
                        <a:t>Linac</a:t>
                      </a:r>
                      <a:endParaRPr lang="en-US" sz="1400" b="0" i="0" u="none" strike="noStrike"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ctr" fontAlgn="t"/>
                      <a:r>
                        <a:rPr lang="en-US" sz="1400" u="none" strike="noStrike" dirty="0">
                          <a:effectLst/>
                          <a:latin typeface="Arial" panose="020B0604020202020204" pitchFamily="34" charset="0"/>
                          <a:cs typeface="Arial" panose="020B0604020202020204" pitchFamily="34" charset="0"/>
                        </a:rPr>
                        <a:t>Unit</a:t>
                      </a:r>
                      <a:endParaRPr lang="en-US" sz="1400" b="0" i="0" u="none" strike="noStrike"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ctr" fontAlgn="t"/>
                      <a:r>
                        <a:rPr lang="en-US" sz="1400" u="none" strike="noStrike">
                          <a:effectLst/>
                          <a:latin typeface="Arial" panose="020B0604020202020204" pitchFamily="34" charset="0"/>
                          <a:cs typeface="Arial" panose="020B0604020202020204" pitchFamily="34" charset="0"/>
                        </a:rPr>
                        <a:t>Number</a:t>
                      </a:r>
                      <a:endParaRPr lang="en-US" sz="1400" b="0" i="0" u="none" strike="noStrike">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extLst>
                  <a:ext uri="{0D108BD9-81ED-4DB2-BD59-A6C34878D82A}">
                    <a16:rowId xmlns:a16="http://schemas.microsoft.com/office/drawing/2014/main" val="665145597"/>
                  </a:ext>
                </a:extLst>
              </a:tr>
              <a:tr h="200025">
                <a:tc>
                  <a:txBody>
                    <a:bodyPr/>
                    <a:lstStyle/>
                    <a:p>
                      <a:pPr algn="l" fontAlgn="t"/>
                      <a:r>
                        <a:rPr lang="en-US" sz="1400" u="none" strike="noStrike" dirty="0">
                          <a:effectLst/>
                          <a:latin typeface="Arial" panose="020B0604020202020204" pitchFamily="34" charset="0"/>
                          <a:cs typeface="Arial" panose="020B0604020202020204" pitchFamily="34" charset="0"/>
                        </a:rPr>
                        <a:t>             Bunching system support</a:t>
                      </a:r>
                      <a:endParaRPr lang="en-US" sz="1400" b="0" i="0" u="none" strike="noStrike" dirty="0">
                        <a:solidFill>
                          <a:srgbClr val="E26B0A"/>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r" fontAlgn="t"/>
                      <a:r>
                        <a:rPr lang="en-US" sz="1400" u="none" strike="noStrike" dirty="0">
                          <a:effectLst/>
                          <a:latin typeface="Arial" panose="020B0604020202020204" pitchFamily="34" charset="0"/>
                          <a:cs typeface="Arial" panose="020B0604020202020204" pitchFamily="34" charset="0"/>
                        </a:rPr>
                        <a:t>set </a:t>
                      </a:r>
                      <a:endParaRPr lang="en-US" sz="1400" b="0" i="0" u="none" strike="noStrike"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r" fontAlgn="t"/>
                      <a:r>
                        <a:rPr lang="en-US" sz="1400" u="none" strike="noStrike" dirty="0">
                          <a:effectLst/>
                          <a:latin typeface="Arial" panose="020B0604020202020204" pitchFamily="34" charset="0"/>
                          <a:cs typeface="Arial" panose="020B0604020202020204" pitchFamily="34" charset="0"/>
                        </a:rPr>
                        <a:t>1</a:t>
                      </a:r>
                      <a:endParaRPr lang="en-US" sz="1400" b="0" i="0" u="none" strike="noStrike"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extLst>
                  <a:ext uri="{0D108BD9-81ED-4DB2-BD59-A6C34878D82A}">
                    <a16:rowId xmlns:a16="http://schemas.microsoft.com/office/drawing/2014/main" val="127214428"/>
                  </a:ext>
                </a:extLst>
              </a:tr>
              <a:tr h="200025">
                <a:tc>
                  <a:txBody>
                    <a:bodyPr/>
                    <a:lstStyle/>
                    <a:p>
                      <a:pPr algn="l" fontAlgn="t"/>
                      <a:r>
                        <a:rPr lang="en-US" sz="1400" u="none" strike="noStrike" dirty="0">
                          <a:effectLst/>
                          <a:latin typeface="Arial" panose="020B0604020202020204" pitchFamily="34" charset="0"/>
                          <a:cs typeface="Arial" panose="020B0604020202020204" pitchFamily="34" charset="0"/>
                        </a:rPr>
                        <a:t>             Magnet support</a:t>
                      </a:r>
                      <a:endParaRPr lang="en-US" sz="1400" b="0" i="0" u="none" strike="noStrike"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r" fontAlgn="t"/>
                      <a:r>
                        <a:rPr lang="en-US" sz="1400" u="none" strike="noStrike" dirty="0">
                          <a:effectLst/>
                          <a:latin typeface="Arial" panose="020B0604020202020204" pitchFamily="34" charset="0"/>
                          <a:cs typeface="Arial" panose="020B0604020202020204" pitchFamily="34" charset="0"/>
                        </a:rPr>
                        <a:t>set </a:t>
                      </a:r>
                      <a:endParaRPr lang="en-US" sz="1400" b="0" i="0" u="none" strike="noStrike"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r" fontAlgn="t"/>
                      <a:r>
                        <a:rPr lang="en-US" sz="1400" u="none" strike="noStrike" dirty="0">
                          <a:effectLst/>
                          <a:latin typeface="Arial" panose="020B0604020202020204" pitchFamily="34" charset="0"/>
                          <a:cs typeface="Arial" panose="020B0604020202020204" pitchFamily="34" charset="0"/>
                        </a:rPr>
                        <a:t>144</a:t>
                      </a:r>
                      <a:endParaRPr lang="en-US" sz="1400" b="0" i="0" u="none" strike="noStrike"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extLst>
                  <a:ext uri="{0D108BD9-81ED-4DB2-BD59-A6C34878D82A}">
                    <a16:rowId xmlns:a16="http://schemas.microsoft.com/office/drawing/2014/main" val="857051469"/>
                  </a:ext>
                </a:extLst>
              </a:tr>
              <a:tr h="200025">
                <a:tc>
                  <a:txBody>
                    <a:bodyPr/>
                    <a:lstStyle/>
                    <a:p>
                      <a:pPr algn="l" fontAlgn="t"/>
                      <a:r>
                        <a:rPr lang="en-US" sz="1400" u="none" strike="noStrike" dirty="0">
                          <a:effectLst/>
                          <a:latin typeface="Arial" panose="020B0604020202020204" pitchFamily="34" charset="0"/>
                          <a:cs typeface="Arial" panose="020B0604020202020204" pitchFamily="34" charset="0"/>
                        </a:rPr>
                        <a:t>             EBTL support</a:t>
                      </a:r>
                      <a:endParaRPr lang="en-US" sz="1400" b="0" i="0" u="none" strike="noStrike" dirty="0">
                        <a:solidFill>
                          <a:srgbClr val="E26B0A"/>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r" fontAlgn="t"/>
                      <a:r>
                        <a:rPr lang="en-US" sz="1400" u="none" strike="noStrike" dirty="0">
                          <a:effectLst/>
                          <a:latin typeface="Arial" panose="020B0604020202020204" pitchFamily="34" charset="0"/>
                          <a:cs typeface="Arial" panose="020B0604020202020204" pitchFamily="34" charset="0"/>
                        </a:rPr>
                        <a:t>set </a:t>
                      </a:r>
                      <a:endParaRPr lang="en-US" sz="1400" b="0" i="0" u="none" strike="noStrike"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r" fontAlgn="t"/>
                      <a:r>
                        <a:rPr lang="en-US" sz="1400" u="none" strike="noStrike" dirty="0">
                          <a:effectLst/>
                          <a:latin typeface="Arial" panose="020B0604020202020204" pitchFamily="34" charset="0"/>
                          <a:cs typeface="Arial" panose="020B0604020202020204" pitchFamily="34" charset="0"/>
                        </a:rPr>
                        <a:t>6</a:t>
                      </a:r>
                      <a:endParaRPr lang="en-US" sz="1400" b="0" i="0" u="none" strike="noStrike"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extLst>
                  <a:ext uri="{0D108BD9-81ED-4DB2-BD59-A6C34878D82A}">
                    <a16:rowId xmlns:a16="http://schemas.microsoft.com/office/drawing/2014/main" val="3077700077"/>
                  </a:ext>
                </a:extLst>
              </a:tr>
              <a:tr h="200025">
                <a:tc>
                  <a:txBody>
                    <a:bodyPr/>
                    <a:lstStyle/>
                    <a:p>
                      <a:pPr algn="l" fontAlgn="t"/>
                      <a:r>
                        <a:rPr lang="en-US" sz="1400" u="none" strike="noStrike" dirty="0">
                          <a:effectLst/>
                          <a:latin typeface="Arial" panose="020B0604020202020204" pitchFamily="34" charset="0"/>
                          <a:cs typeface="Arial" panose="020B0604020202020204" pitchFamily="34" charset="0"/>
                        </a:rPr>
                        <a:t>             Accelerating structure support</a:t>
                      </a:r>
                      <a:endParaRPr lang="en-US" sz="1400" b="0" i="0" u="none" strike="noStrike" dirty="0">
                        <a:solidFill>
                          <a:srgbClr val="E26B0A"/>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r" fontAlgn="t"/>
                      <a:r>
                        <a:rPr lang="en-US" sz="1400" u="none" strike="noStrike" dirty="0">
                          <a:effectLst/>
                          <a:latin typeface="Arial" panose="020B0604020202020204" pitchFamily="34" charset="0"/>
                          <a:cs typeface="Arial" panose="020B0604020202020204" pitchFamily="34" charset="0"/>
                        </a:rPr>
                        <a:t>set </a:t>
                      </a:r>
                      <a:endParaRPr lang="en-US" sz="1400" b="0" i="0" u="none" strike="noStrike"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r" fontAlgn="t"/>
                      <a:r>
                        <a:rPr lang="en-US" sz="1400" b="0" i="0" u="none" strike="noStrike" dirty="0">
                          <a:effectLst/>
                          <a:latin typeface="Arial" panose="020B0604020202020204" pitchFamily="34" charset="0"/>
                          <a:ea typeface="宋体" panose="02010600030101010101" pitchFamily="2" charset="-122"/>
                          <a:cs typeface="Arial" panose="020B0604020202020204" pitchFamily="34" charset="0"/>
                        </a:rPr>
                        <a:t>604</a:t>
                      </a:r>
                    </a:p>
                  </a:txBody>
                  <a:tcPr marL="9525" marR="9525" marT="9525" marB="0"/>
                </a:tc>
                <a:extLst>
                  <a:ext uri="{0D108BD9-81ED-4DB2-BD59-A6C34878D82A}">
                    <a16:rowId xmlns:a16="http://schemas.microsoft.com/office/drawing/2014/main" val="311944175"/>
                  </a:ext>
                </a:extLst>
              </a:tr>
              <a:tr h="200025">
                <a:tc>
                  <a:txBody>
                    <a:bodyPr/>
                    <a:lstStyle/>
                    <a:p>
                      <a:pPr algn="l" fontAlgn="t"/>
                      <a:r>
                        <a:rPr lang="en-US" sz="1400" u="none" strike="noStrike" dirty="0">
                          <a:effectLst/>
                          <a:latin typeface="Arial" panose="020B0604020202020204" pitchFamily="34" charset="0"/>
                          <a:cs typeface="Arial" panose="020B0604020202020204" pitchFamily="34" charset="0"/>
                        </a:rPr>
                        <a:t>             Vacuum device support</a:t>
                      </a:r>
                      <a:endParaRPr lang="en-US" sz="1400" b="0" i="0" u="none" strike="noStrike" dirty="0">
                        <a:solidFill>
                          <a:srgbClr val="E26B0A"/>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r" fontAlgn="t"/>
                      <a:r>
                        <a:rPr lang="en-US" sz="1400" u="none" strike="noStrike" dirty="0">
                          <a:effectLst/>
                          <a:latin typeface="Arial" panose="020B0604020202020204" pitchFamily="34" charset="0"/>
                          <a:cs typeface="Arial" panose="020B0604020202020204" pitchFamily="34" charset="0"/>
                        </a:rPr>
                        <a:t>set </a:t>
                      </a:r>
                      <a:endParaRPr lang="en-US" sz="1400" b="0" i="0" u="none" strike="noStrike"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r" fontAlgn="t"/>
                      <a:r>
                        <a:rPr lang="en-US" sz="1400" u="none" strike="noStrike" dirty="0">
                          <a:effectLst/>
                          <a:latin typeface="Arial" panose="020B0604020202020204" pitchFamily="34" charset="0"/>
                          <a:cs typeface="Arial" panose="020B0604020202020204" pitchFamily="34" charset="0"/>
                        </a:rPr>
                        <a:t>5589</a:t>
                      </a:r>
                      <a:endParaRPr lang="en-US" sz="1400" b="0" i="0" u="none" strike="noStrike"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extLst>
                  <a:ext uri="{0D108BD9-81ED-4DB2-BD59-A6C34878D82A}">
                    <a16:rowId xmlns:a16="http://schemas.microsoft.com/office/drawing/2014/main" val="325492877"/>
                  </a:ext>
                </a:extLst>
              </a:tr>
              <a:tr h="200025">
                <a:tc>
                  <a:txBody>
                    <a:bodyPr/>
                    <a:lstStyle/>
                    <a:p>
                      <a:pPr algn="l" fontAlgn="t"/>
                      <a:r>
                        <a:rPr lang="en-US" sz="1400" u="none" strike="noStrike" dirty="0">
                          <a:effectLst/>
                          <a:latin typeface="Arial" panose="020B0604020202020204" pitchFamily="34" charset="0"/>
                          <a:cs typeface="Arial" panose="020B0604020202020204" pitchFamily="34" charset="0"/>
                        </a:rPr>
                        <a:t>             Beam Instrument support</a:t>
                      </a:r>
                      <a:endParaRPr lang="en-US" sz="1400" b="0" i="0" u="none" strike="noStrike" dirty="0">
                        <a:solidFill>
                          <a:srgbClr val="E26B0A"/>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r" fontAlgn="t"/>
                      <a:r>
                        <a:rPr lang="en-US" sz="1400" u="none" strike="noStrike" dirty="0">
                          <a:effectLst/>
                          <a:latin typeface="Arial" panose="020B0604020202020204" pitchFamily="34" charset="0"/>
                          <a:cs typeface="Arial" panose="020B0604020202020204" pitchFamily="34" charset="0"/>
                        </a:rPr>
                        <a:t>set </a:t>
                      </a:r>
                      <a:endParaRPr lang="en-US" sz="1400" b="0" i="0" u="none" strike="noStrike"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r" fontAlgn="t"/>
                      <a:r>
                        <a:rPr lang="en-US" sz="1400" u="none" strike="noStrike" dirty="0">
                          <a:effectLst/>
                          <a:latin typeface="Arial" panose="020B0604020202020204" pitchFamily="34" charset="0"/>
                          <a:cs typeface="Arial" panose="020B0604020202020204" pitchFamily="34" charset="0"/>
                        </a:rPr>
                        <a:t>213</a:t>
                      </a:r>
                      <a:endParaRPr lang="en-US" sz="1400" b="0" i="0" u="none" strike="noStrike"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extLst>
                  <a:ext uri="{0D108BD9-81ED-4DB2-BD59-A6C34878D82A}">
                    <a16:rowId xmlns:a16="http://schemas.microsoft.com/office/drawing/2014/main" val="2213694711"/>
                  </a:ext>
                </a:extLst>
              </a:tr>
            </a:tbl>
          </a:graphicData>
        </a:graphic>
      </p:graphicFrame>
      <p:graphicFrame>
        <p:nvGraphicFramePr>
          <p:cNvPr id="9" name="表格 8">
            <a:extLst>
              <a:ext uri="{FF2B5EF4-FFF2-40B4-BE49-F238E27FC236}">
                <a16:creationId xmlns:a16="http://schemas.microsoft.com/office/drawing/2014/main" id="{9DB864CB-CF97-41ED-A158-7A12B41BDA0B}"/>
              </a:ext>
            </a:extLst>
          </p:cNvPr>
          <p:cNvGraphicFramePr>
            <a:graphicFrameLocks noGrp="1"/>
          </p:cNvGraphicFramePr>
          <p:nvPr>
            <p:extLst>
              <p:ext uri="{D42A27DB-BD31-4B8C-83A1-F6EECF244321}">
                <p14:modId xmlns:p14="http://schemas.microsoft.com/office/powerpoint/2010/main" val="210860158"/>
              </p:ext>
            </p:extLst>
          </p:nvPr>
        </p:nvGraphicFramePr>
        <p:xfrm>
          <a:off x="6096000" y="4702763"/>
          <a:ext cx="4320000" cy="891540"/>
        </p:xfrm>
        <a:graphic>
          <a:graphicData uri="http://schemas.openxmlformats.org/drawingml/2006/table">
            <a:tbl>
              <a:tblPr firstRow="1">
                <a:tableStyleId>{5C22544A-7EE6-4342-B048-85BDC9FD1C3A}</a:tableStyleId>
              </a:tblPr>
              <a:tblGrid>
                <a:gridCol w="3024336">
                  <a:extLst>
                    <a:ext uri="{9D8B030D-6E8A-4147-A177-3AD203B41FA5}">
                      <a16:colId xmlns:a16="http://schemas.microsoft.com/office/drawing/2014/main" val="1102327665"/>
                    </a:ext>
                  </a:extLst>
                </a:gridCol>
                <a:gridCol w="576064">
                  <a:extLst>
                    <a:ext uri="{9D8B030D-6E8A-4147-A177-3AD203B41FA5}">
                      <a16:colId xmlns:a16="http://schemas.microsoft.com/office/drawing/2014/main" val="3046134788"/>
                    </a:ext>
                  </a:extLst>
                </a:gridCol>
                <a:gridCol w="719600">
                  <a:extLst>
                    <a:ext uri="{9D8B030D-6E8A-4147-A177-3AD203B41FA5}">
                      <a16:colId xmlns:a16="http://schemas.microsoft.com/office/drawing/2014/main" val="595790220"/>
                    </a:ext>
                  </a:extLst>
                </a:gridCol>
              </a:tblGrid>
              <a:tr h="200025">
                <a:tc>
                  <a:txBody>
                    <a:bodyPr/>
                    <a:lstStyle/>
                    <a:p>
                      <a:pPr algn="ctr" fontAlgn="t"/>
                      <a:r>
                        <a:rPr lang="en-US" sz="1400" u="none" strike="noStrike" dirty="0">
                          <a:effectLst/>
                          <a:latin typeface="Arial" panose="020B0604020202020204" pitchFamily="34" charset="0"/>
                          <a:cs typeface="Arial" panose="020B0604020202020204" pitchFamily="34" charset="0"/>
                        </a:rPr>
                        <a:t>Elements in Damping Ring</a:t>
                      </a:r>
                      <a:endParaRPr lang="en-US" sz="1400" b="0" i="0" u="none" strike="noStrike"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ctr" fontAlgn="t"/>
                      <a:r>
                        <a:rPr lang="en-US" sz="1400" u="none" strike="noStrike" dirty="0">
                          <a:effectLst/>
                          <a:latin typeface="Arial" panose="020B0604020202020204" pitchFamily="34" charset="0"/>
                          <a:cs typeface="Arial" panose="020B0604020202020204" pitchFamily="34" charset="0"/>
                        </a:rPr>
                        <a:t>Unit</a:t>
                      </a:r>
                      <a:endParaRPr lang="en-US" sz="1400" b="0" i="0" u="none" strike="noStrike"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ctr" fontAlgn="t"/>
                      <a:r>
                        <a:rPr lang="en-US" sz="1400" u="none" strike="noStrike">
                          <a:effectLst/>
                          <a:latin typeface="Arial" panose="020B0604020202020204" pitchFamily="34" charset="0"/>
                          <a:cs typeface="Arial" panose="020B0604020202020204" pitchFamily="34" charset="0"/>
                        </a:rPr>
                        <a:t>Number</a:t>
                      </a:r>
                      <a:endParaRPr lang="en-US" sz="1400" b="0" i="0" u="none" strike="noStrike">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extLst>
                  <a:ext uri="{0D108BD9-81ED-4DB2-BD59-A6C34878D82A}">
                    <a16:rowId xmlns:a16="http://schemas.microsoft.com/office/drawing/2014/main" val="2211699098"/>
                  </a:ext>
                </a:extLst>
              </a:tr>
              <a:tr h="200025">
                <a:tc>
                  <a:txBody>
                    <a:bodyPr/>
                    <a:lstStyle/>
                    <a:p>
                      <a:pPr algn="l" fontAlgn="t"/>
                      <a:r>
                        <a:rPr lang="en-US" sz="1400" u="none" strike="noStrike" dirty="0">
                          <a:effectLst/>
                          <a:latin typeface="Arial" panose="020B0604020202020204" pitchFamily="34" charset="0"/>
                          <a:cs typeface="Arial" panose="020B0604020202020204" pitchFamily="34" charset="0"/>
                        </a:rPr>
                        <a:t>             Magnet support</a:t>
                      </a:r>
                      <a:endParaRPr lang="en-US" sz="1400" b="0" i="0" u="none" strike="noStrike" dirty="0">
                        <a:solidFill>
                          <a:srgbClr val="E26B0A"/>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r" fontAlgn="t"/>
                      <a:r>
                        <a:rPr lang="en-US" sz="1400" u="none" strike="noStrike" dirty="0">
                          <a:effectLst/>
                          <a:latin typeface="Arial" panose="020B0604020202020204" pitchFamily="34" charset="0"/>
                          <a:cs typeface="Arial" panose="020B0604020202020204" pitchFamily="34" charset="0"/>
                        </a:rPr>
                        <a:t>set </a:t>
                      </a:r>
                      <a:endParaRPr lang="en-US" sz="1400" b="0" i="0" u="none" strike="noStrike"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r" fontAlgn="t"/>
                      <a:r>
                        <a:rPr lang="en-US" sz="1400" b="0" i="0" u="none" strike="noStrike" dirty="0">
                          <a:effectLst/>
                          <a:latin typeface="Arial" panose="020B0604020202020204" pitchFamily="34" charset="0"/>
                          <a:ea typeface="宋体" panose="02010600030101010101" pitchFamily="2" charset="-122"/>
                          <a:cs typeface="Arial" panose="020B0604020202020204" pitchFamily="34" charset="0"/>
                        </a:rPr>
                        <a:t>184</a:t>
                      </a:r>
                    </a:p>
                  </a:txBody>
                  <a:tcPr marL="9525" marR="9525" marT="9525" marB="0"/>
                </a:tc>
                <a:extLst>
                  <a:ext uri="{0D108BD9-81ED-4DB2-BD59-A6C34878D82A}">
                    <a16:rowId xmlns:a16="http://schemas.microsoft.com/office/drawing/2014/main" val="2971274081"/>
                  </a:ext>
                </a:extLst>
              </a:tr>
              <a:tr h="200025">
                <a:tc>
                  <a:txBody>
                    <a:bodyPr/>
                    <a:lstStyle/>
                    <a:p>
                      <a:pPr algn="l" fontAlgn="t"/>
                      <a:r>
                        <a:rPr lang="en-US" sz="1400" u="none" strike="noStrike" dirty="0">
                          <a:effectLst/>
                          <a:latin typeface="Arial" panose="020B0604020202020204" pitchFamily="34" charset="0"/>
                          <a:cs typeface="Arial" panose="020B0604020202020204" pitchFamily="34" charset="0"/>
                        </a:rPr>
                        <a:t>             Vacuum device support</a:t>
                      </a:r>
                      <a:endParaRPr lang="en-US" sz="1400" b="0" i="0" u="none" strike="noStrike" dirty="0">
                        <a:solidFill>
                          <a:srgbClr val="E26B0A"/>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r" fontAlgn="t"/>
                      <a:r>
                        <a:rPr lang="en-US" sz="1400" u="none" strike="noStrike" dirty="0">
                          <a:effectLst/>
                          <a:latin typeface="Arial" panose="020B0604020202020204" pitchFamily="34" charset="0"/>
                          <a:cs typeface="Arial" panose="020B0604020202020204" pitchFamily="34" charset="0"/>
                        </a:rPr>
                        <a:t>set </a:t>
                      </a:r>
                      <a:endParaRPr lang="en-US" sz="1400" b="0" i="0" u="none" strike="noStrike"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r" fontAlgn="t"/>
                      <a:r>
                        <a:rPr lang="en-US" sz="1400" u="none" strike="noStrike" dirty="0">
                          <a:effectLst/>
                          <a:latin typeface="Arial" panose="020B0604020202020204" pitchFamily="34" charset="0"/>
                          <a:cs typeface="Arial" panose="020B0604020202020204" pitchFamily="34" charset="0"/>
                        </a:rPr>
                        <a:t>335</a:t>
                      </a:r>
                      <a:endParaRPr lang="en-US" sz="1400" b="0" i="0" u="none" strike="noStrike"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extLst>
                  <a:ext uri="{0D108BD9-81ED-4DB2-BD59-A6C34878D82A}">
                    <a16:rowId xmlns:a16="http://schemas.microsoft.com/office/drawing/2014/main" val="1385199938"/>
                  </a:ext>
                </a:extLst>
              </a:tr>
              <a:tr h="200025">
                <a:tc>
                  <a:txBody>
                    <a:bodyPr/>
                    <a:lstStyle/>
                    <a:p>
                      <a:pPr algn="l" fontAlgn="t"/>
                      <a:r>
                        <a:rPr lang="en-US" sz="1400" u="none" strike="noStrike" dirty="0">
                          <a:effectLst/>
                          <a:latin typeface="Arial" panose="020B0604020202020204" pitchFamily="34" charset="0"/>
                          <a:cs typeface="Arial" panose="020B0604020202020204" pitchFamily="34" charset="0"/>
                        </a:rPr>
                        <a:t>             Beam Instrument support</a:t>
                      </a:r>
                      <a:endParaRPr lang="en-US" sz="1400" b="0" i="0" u="none" strike="noStrike" dirty="0">
                        <a:solidFill>
                          <a:srgbClr val="E26B0A"/>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r" fontAlgn="t"/>
                      <a:r>
                        <a:rPr lang="en-US" sz="1400" u="none" strike="noStrike" dirty="0">
                          <a:effectLst/>
                          <a:latin typeface="Arial" panose="020B0604020202020204" pitchFamily="34" charset="0"/>
                          <a:cs typeface="Arial" panose="020B0604020202020204" pitchFamily="34" charset="0"/>
                        </a:rPr>
                        <a:t>set </a:t>
                      </a:r>
                      <a:endParaRPr lang="en-US" sz="1400" b="0" i="0" u="none" strike="noStrike"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r" fontAlgn="t"/>
                      <a:r>
                        <a:rPr lang="en-US" sz="1400" u="none" strike="noStrike" dirty="0">
                          <a:effectLst/>
                          <a:latin typeface="Arial" panose="020B0604020202020204" pitchFamily="34" charset="0"/>
                          <a:cs typeface="Arial" panose="020B0604020202020204" pitchFamily="34" charset="0"/>
                        </a:rPr>
                        <a:t>41</a:t>
                      </a:r>
                      <a:endParaRPr lang="en-US" sz="1400" b="0" i="0" u="none" strike="noStrike"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extLst>
                  <a:ext uri="{0D108BD9-81ED-4DB2-BD59-A6C34878D82A}">
                    <a16:rowId xmlns:a16="http://schemas.microsoft.com/office/drawing/2014/main" val="1360855553"/>
                  </a:ext>
                </a:extLst>
              </a:tr>
            </a:tbl>
          </a:graphicData>
        </a:graphic>
      </p:graphicFrame>
      <p:graphicFrame>
        <p:nvGraphicFramePr>
          <p:cNvPr id="10" name="表格 9">
            <a:extLst>
              <a:ext uri="{FF2B5EF4-FFF2-40B4-BE49-F238E27FC236}">
                <a16:creationId xmlns:a16="http://schemas.microsoft.com/office/drawing/2014/main" id="{893CF6EC-304D-4C9A-BB55-16344C7A2329}"/>
              </a:ext>
            </a:extLst>
          </p:cNvPr>
          <p:cNvGraphicFramePr>
            <a:graphicFrameLocks noGrp="1"/>
          </p:cNvGraphicFramePr>
          <p:nvPr>
            <p:extLst>
              <p:ext uri="{D42A27DB-BD31-4B8C-83A1-F6EECF244321}">
                <p14:modId xmlns:p14="http://schemas.microsoft.com/office/powerpoint/2010/main" val="52835265"/>
              </p:ext>
            </p:extLst>
          </p:nvPr>
        </p:nvGraphicFramePr>
        <p:xfrm>
          <a:off x="6096000" y="5738319"/>
          <a:ext cx="4320000" cy="891540"/>
        </p:xfrm>
        <a:graphic>
          <a:graphicData uri="http://schemas.openxmlformats.org/drawingml/2006/table">
            <a:tbl>
              <a:tblPr firstRow="1">
                <a:tableStyleId>{5C22544A-7EE6-4342-B048-85BDC9FD1C3A}</a:tableStyleId>
              </a:tblPr>
              <a:tblGrid>
                <a:gridCol w="3024336">
                  <a:extLst>
                    <a:ext uri="{9D8B030D-6E8A-4147-A177-3AD203B41FA5}">
                      <a16:colId xmlns:a16="http://schemas.microsoft.com/office/drawing/2014/main" val="1102327665"/>
                    </a:ext>
                  </a:extLst>
                </a:gridCol>
                <a:gridCol w="576064">
                  <a:extLst>
                    <a:ext uri="{9D8B030D-6E8A-4147-A177-3AD203B41FA5}">
                      <a16:colId xmlns:a16="http://schemas.microsoft.com/office/drawing/2014/main" val="3046134788"/>
                    </a:ext>
                  </a:extLst>
                </a:gridCol>
                <a:gridCol w="719600">
                  <a:extLst>
                    <a:ext uri="{9D8B030D-6E8A-4147-A177-3AD203B41FA5}">
                      <a16:colId xmlns:a16="http://schemas.microsoft.com/office/drawing/2014/main" val="595790220"/>
                    </a:ext>
                  </a:extLst>
                </a:gridCol>
              </a:tblGrid>
              <a:tr h="200025">
                <a:tc>
                  <a:txBody>
                    <a:bodyPr/>
                    <a:lstStyle/>
                    <a:p>
                      <a:pPr algn="ctr" fontAlgn="t"/>
                      <a:r>
                        <a:rPr lang="en-US" sz="1400" u="none" strike="noStrike" dirty="0">
                          <a:effectLst/>
                          <a:latin typeface="Arial" panose="020B0604020202020204" pitchFamily="34" charset="0"/>
                          <a:cs typeface="Arial" panose="020B0604020202020204" pitchFamily="34" charset="0"/>
                        </a:rPr>
                        <a:t>Elements in Transport lines</a:t>
                      </a:r>
                      <a:endParaRPr lang="en-US" sz="1400" b="0" i="0" u="none" strike="noStrike"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ctr" fontAlgn="t"/>
                      <a:r>
                        <a:rPr lang="en-US" sz="1400" u="none" strike="noStrike" dirty="0">
                          <a:effectLst/>
                          <a:latin typeface="Arial" panose="020B0604020202020204" pitchFamily="34" charset="0"/>
                          <a:cs typeface="Arial" panose="020B0604020202020204" pitchFamily="34" charset="0"/>
                        </a:rPr>
                        <a:t>Unit</a:t>
                      </a:r>
                      <a:endParaRPr lang="en-US" sz="1400" b="0" i="0" u="none" strike="noStrike"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ctr" fontAlgn="t"/>
                      <a:r>
                        <a:rPr lang="en-US" sz="1400" u="none" strike="noStrike" dirty="0">
                          <a:effectLst/>
                          <a:latin typeface="Arial" panose="020B0604020202020204" pitchFamily="34" charset="0"/>
                          <a:cs typeface="Arial" panose="020B0604020202020204" pitchFamily="34" charset="0"/>
                        </a:rPr>
                        <a:t>Number</a:t>
                      </a:r>
                      <a:endParaRPr lang="en-US" sz="1400" b="0" i="0" u="none" strike="noStrike"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extLst>
                  <a:ext uri="{0D108BD9-81ED-4DB2-BD59-A6C34878D82A}">
                    <a16:rowId xmlns:a16="http://schemas.microsoft.com/office/drawing/2014/main" val="2211699098"/>
                  </a:ext>
                </a:extLst>
              </a:tr>
              <a:tr h="200025">
                <a:tc>
                  <a:txBody>
                    <a:bodyPr/>
                    <a:lstStyle/>
                    <a:p>
                      <a:pPr algn="l" fontAlgn="t"/>
                      <a:r>
                        <a:rPr lang="en-US" sz="1400" u="none" strike="noStrike" dirty="0">
                          <a:effectLst/>
                          <a:latin typeface="Arial" panose="020B0604020202020204" pitchFamily="34" charset="0"/>
                          <a:cs typeface="Arial" panose="020B0604020202020204" pitchFamily="34" charset="0"/>
                        </a:rPr>
                        <a:t>             Magnet support</a:t>
                      </a:r>
                      <a:endParaRPr lang="en-US" sz="1400" b="0" i="0" u="none" strike="noStrike" dirty="0">
                        <a:solidFill>
                          <a:srgbClr val="E26B0A"/>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r" fontAlgn="t"/>
                      <a:r>
                        <a:rPr lang="en-US" sz="1400" u="none" strike="noStrike" dirty="0">
                          <a:effectLst/>
                          <a:latin typeface="Arial" panose="020B0604020202020204" pitchFamily="34" charset="0"/>
                          <a:cs typeface="Arial" panose="020B0604020202020204" pitchFamily="34" charset="0"/>
                        </a:rPr>
                        <a:t>set </a:t>
                      </a:r>
                      <a:endParaRPr lang="en-US" sz="1400" b="0" i="0" u="none" strike="noStrike"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r" fontAlgn="t"/>
                      <a:r>
                        <a:rPr lang="en-US" sz="1400" b="0" i="0" u="none" strike="noStrike" dirty="0">
                          <a:effectLst/>
                          <a:latin typeface="Arial" panose="020B0604020202020204" pitchFamily="34" charset="0"/>
                          <a:ea typeface="宋体" panose="02010600030101010101" pitchFamily="2" charset="-122"/>
                          <a:cs typeface="Arial" panose="020B0604020202020204" pitchFamily="34" charset="0"/>
                        </a:rPr>
                        <a:t>450</a:t>
                      </a:r>
                    </a:p>
                  </a:txBody>
                  <a:tcPr marL="9525" marR="9525" marT="9525" marB="0"/>
                </a:tc>
                <a:extLst>
                  <a:ext uri="{0D108BD9-81ED-4DB2-BD59-A6C34878D82A}">
                    <a16:rowId xmlns:a16="http://schemas.microsoft.com/office/drawing/2014/main" val="2971274081"/>
                  </a:ext>
                </a:extLst>
              </a:tr>
              <a:tr h="200025">
                <a:tc>
                  <a:txBody>
                    <a:bodyPr/>
                    <a:lstStyle/>
                    <a:p>
                      <a:pPr algn="l" fontAlgn="t"/>
                      <a:r>
                        <a:rPr lang="en-US" sz="1400" u="none" strike="noStrike" dirty="0">
                          <a:effectLst/>
                          <a:latin typeface="Arial" panose="020B0604020202020204" pitchFamily="34" charset="0"/>
                          <a:cs typeface="Arial" panose="020B0604020202020204" pitchFamily="34" charset="0"/>
                        </a:rPr>
                        <a:t>             Vacuum device support</a:t>
                      </a:r>
                      <a:endParaRPr lang="en-US" sz="1400" b="0" i="0" u="none" strike="noStrike" dirty="0">
                        <a:solidFill>
                          <a:srgbClr val="E26B0A"/>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r" fontAlgn="t"/>
                      <a:r>
                        <a:rPr lang="en-US" sz="1400" u="none" strike="noStrike" dirty="0">
                          <a:effectLst/>
                          <a:latin typeface="Arial" panose="020B0604020202020204" pitchFamily="34" charset="0"/>
                          <a:cs typeface="Arial" panose="020B0604020202020204" pitchFamily="34" charset="0"/>
                        </a:rPr>
                        <a:t>set </a:t>
                      </a:r>
                      <a:endParaRPr lang="en-US" sz="1400" b="0" i="0" u="none" strike="noStrike"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r" fontAlgn="t"/>
                      <a:r>
                        <a:rPr lang="en-US" sz="1400" b="0" i="0" u="none" strike="noStrike" dirty="0">
                          <a:effectLst/>
                          <a:latin typeface="Arial" panose="020B0604020202020204" pitchFamily="34" charset="0"/>
                          <a:ea typeface="宋体" panose="02010600030101010101" pitchFamily="2" charset="-122"/>
                          <a:cs typeface="Arial" panose="020B0604020202020204" pitchFamily="34" charset="0"/>
                        </a:rPr>
                        <a:t>3732</a:t>
                      </a:r>
                    </a:p>
                  </a:txBody>
                  <a:tcPr marL="9525" marR="9525" marT="9525" marB="0"/>
                </a:tc>
                <a:extLst>
                  <a:ext uri="{0D108BD9-81ED-4DB2-BD59-A6C34878D82A}">
                    <a16:rowId xmlns:a16="http://schemas.microsoft.com/office/drawing/2014/main" val="1385199938"/>
                  </a:ext>
                </a:extLst>
              </a:tr>
              <a:tr h="200025">
                <a:tc>
                  <a:txBody>
                    <a:bodyPr/>
                    <a:lstStyle/>
                    <a:p>
                      <a:pPr algn="l" fontAlgn="t"/>
                      <a:r>
                        <a:rPr lang="en-US" sz="1400" u="none" strike="noStrike" dirty="0">
                          <a:effectLst/>
                          <a:latin typeface="Arial" panose="020B0604020202020204" pitchFamily="34" charset="0"/>
                          <a:cs typeface="Arial" panose="020B0604020202020204" pitchFamily="34" charset="0"/>
                        </a:rPr>
                        <a:t>             Beam Instrument support</a:t>
                      </a:r>
                      <a:endParaRPr lang="en-US" sz="1400" b="0" i="0" u="none" strike="noStrike" dirty="0">
                        <a:solidFill>
                          <a:srgbClr val="E26B0A"/>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r" fontAlgn="t"/>
                      <a:r>
                        <a:rPr lang="en-US" sz="1400" u="none" strike="noStrike" dirty="0">
                          <a:effectLst/>
                          <a:latin typeface="Arial" panose="020B0604020202020204" pitchFamily="34" charset="0"/>
                          <a:cs typeface="Arial" panose="020B0604020202020204" pitchFamily="34" charset="0"/>
                        </a:rPr>
                        <a:t>set </a:t>
                      </a:r>
                      <a:endParaRPr lang="en-US" sz="1400" b="0" i="0" u="none" strike="noStrike"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0"/>
                </a:tc>
                <a:tc>
                  <a:txBody>
                    <a:bodyPr/>
                    <a:lstStyle/>
                    <a:p>
                      <a:pPr algn="r" fontAlgn="t"/>
                      <a:r>
                        <a:rPr lang="en-US" sz="1400" b="0" i="0" u="none" strike="noStrike" dirty="0">
                          <a:effectLst/>
                          <a:latin typeface="Arial" panose="020B0604020202020204" pitchFamily="34" charset="0"/>
                          <a:ea typeface="宋体" panose="02010600030101010101" pitchFamily="2" charset="-122"/>
                          <a:cs typeface="Arial" panose="020B0604020202020204" pitchFamily="34" charset="0"/>
                        </a:rPr>
                        <a:t>82</a:t>
                      </a:r>
                    </a:p>
                  </a:txBody>
                  <a:tcPr marL="9525" marR="9525" marT="9525" marB="0"/>
                </a:tc>
                <a:extLst>
                  <a:ext uri="{0D108BD9-81ED-4DB2-BD59-A6C34878D82A}">
                    <a16:rowId xmlns:a16="http://schemas.microsoft.com/office/drawing/2014/main" val="1360855553"/>
                  </a:ext>
                </a:extLst>
              </a:tr>
            </a:tbl>
          </a:graphicData>
        </a:graphic>
      </p:graphicFrame>
    </p:spTree>
    <p:extLst>
      <p:ext uri="{BB962C8B-B14F-4D97-AF65-F5344CB8AC3E}">
        <p14:creationId xmlns:p14="http://schemas.microsoft.com/office/powerpoint/2010/main" val="3011679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a:extLst>
              <a:ext uri="{FF2B5EF4-FFF2-40B4-BE49-F238E27FC236}">
                <a16:creationId xmlns:a16="http://schemas.microsoft.com/office/drawing/2014/main" id="{A3625CE9-F605-4117-AD7E-64D77A71A128}"/>
              </a:ext>
            </a:extLst>
          </p:cNvPr>
          <p:cNvPicPr>
            <a:picLocks noChangeAspect="1"/>
          </p:cNvPicPr>
          <p:nvPr/>
        </p:nvPicPr>
        <p:blipFill>
          <a:blip r:embed="rId2"/>
          <a:stretch>
            <a:fillRect/>
          </a:stretch>
        </p:blipFill>
        <p:spPr>
          <a:xfrm>
            <a:off x="3826429" y="4696418"/>
            <a:ext cx="3105150" cy="676275"/>
          </a:xfrm>
          <a:prstGeom prst="rect">
            <a:avLst/>
          </a:prstGeom>
        </p:spPr>
      </p:pic>
      <p:pic>
        <p:nvPicPr>
          <p:cNvPr id="30" name="图片 29">
            <a:extLst>
              <a:ext uri="{FF2B5EF4-FFF2-40B4-BE49-F238E27FC236}">
                <a16:creationId xmlns:a16="http://schemas.microsoft.com/office/drawing/2014/main" id="{747C8C33-6DCD-41BF-BFBC-7D6D618E7EB0}"/>
              </a:ext>
            </a:extLst>
          </p:cNvPr>
          <p:cNvPicPr>
            <a:picLocks noChangeAspect="1"/>
          </p:cNvPicPr>
          <p:nvPr/>
        </p:nvPicPr>
        <p:blipFill>
          <a:blip r:embed="rId3"/>
          <a:stretch>
            <a:fillRect/>
          </a:stretch>
        </p:blipFill>
        <p:spPr>
          <a:xfrm>
            <a:off x="4083152" y="5522297"/>
            <a:ext cx="2572655" cy="612043"/>
          </a:xfrm>
          <a:prstGeom prst="rect">
            <a:avLst/>
          </a:prstGeom>
        </p:spPr>
      </p:pic>
      <p:sp>
        <p:nvSpPr>
          <p:cNvPr id="2" name="内容占位符 1">
            <a:extLst>
              <a:ext uri="{FF2B5EF4-FFF2-40B4-BE49-F238E27FC236}">
                <a16:creationId xmlns:a16="http://schemas.microsoft.com/office/drawing/2014/main" id="{8E691D86-C45B-48EE-9B37-49A33555C2E1}"/>
              </a:ext>
            </a:extLst>
          </p:cNvPr>
          <p:cNvSpPr>
            <a:spLocks noGrp="1"/>
          </p:cNvSpPr>
          <p:nvPr>
            <p:ph idx="1"/>
          </p:nvPr>
        </p:nvSpPr>
        <p:spPr/>
        <p:txBody>
          <a:bodyPr/>
          <a:lstStyle/>
          <a:p>
            <a:r>
              <a:rPr lang="en-US" dirty="0"/>
              <a:t>Magnet supports and mockup tunnel</a:t>
            </a:r>
          </a:p>
          <a:p>
            <a:pPr lvl="1"/>
            <a:r>
              <a:rPr lang="en-US" sz="2000" dirty="0"/>
              <a:t>For the TDR design, the natural frequency between different magnets differs much </a:t>
            </a:r>
            <a:r>
              <a:rPr lang="en-US" sz="2000" dirty="0">
                <a:sym typeface="Wingdings" panose="05000000000000000000" pitchFamily="2" charset="2"/>
              </a:rPr>
              <a:t> optimize them to </a:t>
            </a:r>
            <a:r>
              <a:rPr lang="en-US" sz="2000" dirty="0">
                <a:solidFill>
                  <a:srgbClr val="FF0000"/>
                </a:solidFill>
                <a:sym typeface="Wingdings" panose="05000000000000000000" pitchFamily="2" charset="2"/>
              </a:rPr>
              <a:t>avoid over-design or weak stability</a:t>
            </a:r>
            <a:r>
              <a:rPr lang="en-US" sz="2000" dirty="0">
                <a:sym typeface="Wingdings" panose="05000000000000000000" pitchFamily="2" charset="2"/>
              </a:rPr>
              <a:t>.</a:t>
            </a:r>
            <a:endParaRPr lang="en-US" sz="2000" dirty="0"/>
          </a:p>
          <a:p>
            <a:endParaRPr lang="en-US" dirty="0"/>
          </a:p>
        </p:txBody>
      </p:sp>
      <p:sp>
        <p:nvSpPr>
          <p:cNvPr id="3" name="标题 2">
            <a:extLst>
              <a:ext uri="{FF2B5EF4-FFF2-40B4-BE49-F238E27FC236}">
                <a16:creationId xmlns:a16="http://schemas.microsoft.com/office/drawing/2014/main" id="{CB343135-FB27-438B-B9D3-7F8DC3ED90FF}"/>
              </a:ext>
            </a:extLst>
          </p:cNvPr>
          <p:cNvSpPr>
            <a:spLocks noGrp="1"/>
          </p:cNvSpPr>
          <p:nvPr>
            <p:ph type="title"/>
          </p:nvPr>
        </p:nvSpPr>
        <p:spPr/>
        <p:txBody>
          <a:bodyPr>
            <a:normAutofit/>
          </a:bodyPr>
          <a:lstStyle/>
          <a:p>
            <a:r>
              <a:rPr lang="en-US" altLang="zh-CN" dirty="0">
                <a:latin typeface="Arial" panose="020B0604020202020204" pitchFamily="34" charset="0"/>
                <a:cs typeface="Arial" panose="020B0604020202020204" pitchFamily="34" charset="0"/>
              </a:rPr>
              <a:t>CEPC mechanics system plan in EDR </a:t>
            </a:r>
            <a:endParaRPr lang="en-US" dirty="0"/>
          </a:p>
        </p:txBody>
      </p:sp>
      <p:sp>
        <p:nvSpPr>
          <p:cNvPr id="5" name="灯片编号占位符 4">
            <a:extLst>
              <a:ext uri="{FF2B5EF4-FFF2-40B4-BE49-F238E27FC236}">
                <a16:creationId xmlns:a16="http://schemas.microsoft.com/office/drawing/2014/main" id="{2540B88A-BB71-4649-927F-49F9BB592320}"/>
              </a:ext>
            </a:extLst>
          </p:cNvPr>
          <p:cNvSpPr>
            <a:spLocks noGrp="1"/>
          </p:cNvSpPr>
          <p:nvPr>
            <p:ph type="sldNum" sz="quarter" idx="12"/>
          </p:nvPr>
        </p:nvSpPr>
        <p:spPr/>
        <p:txBody>
          <a:bodyPr/>
          <a:lstStyle/>
          <a:p>
            <a:fld id="{F15E9139-A00B-4B2A-98A6-095DC08F1345}" type="slidenum">
              <a:rPr lang="zh-CN" altLang="en-US" smtClean="0"/>
              <a:pPr/>
              <a:t>4</a:t>
            </a:fld>
            <a:endParaRPr lang="zh-CN" altLang="en-US"/>
          </a:p>
        </p:txBody>
      </p:sp>
      <p:graphicFrame>
        <p:nvGraphicFramePr>
          <p:cNvPr id="13" name="表格 12">
            <a:extLst>
              <a:ext uri="{FF2B5EF4-FFF2-40B4-BE49-F238E27FC236}">
                <a16:creationId xmlns:a16="http://schemas.microsoft.com/office/drawing/2014/main" id="{C7DDCCC4-E712-4888-BB63-995CE163CE8A}"/>
              </a:ext>
            </a:extLst>
          </p:cNvPr>
          <p:cNvGraphicFramePr>
            <a:graphicFrameLocks noGrp="1"/>
          </p:cNvGraphicFramePr>
          <p:nvPr>
            <p:extLst>
              <p:ext uri="{D42A27DB-BD31-4B8C-83A1-F6EECF244321}">
                <p14:modId xmlns:p14="http://schemas.microsoft.com/office/powerpoint/2010/main" val="391724469"/>
              </p:ext>
            </p:extLst>
          </p:nvPr>
        </p:nvGraphicFramePr>
        <p:xfrm>
          <a:off x="4361094" y="2694757"/>
          <a:ext cx="3081552" cy="1584960"/>
        </p:xfrm>
        <a:graphic>
          <a:graphicData uri="http://schemas.openxmlformats.org/drawingml/2006/table">
            <a:tbl>
              <a:tblPr firstRow="1" bandRow="1">
                <a:tableStyleId>{5C22544A-7EE6-4342-B048-85BDC9FD1C3A}</a:tableStyleId>
              </a:tblPr>
              <a:tblGrid>
                <a:gridCol w="902416">
                  <a:extLst>
                    <a:ext uri="{9D8B030D-6E8A-4147-A177-3AD203B41FA5}">
                      <a16:colId xmlns:a16="http://schemas.microsoft.com/office/drawing/2014/main" val="2472990117"/>
                    </a:ext>
                  </a:extLst>
                </a:gridCol>
                <a:gridCol w="948080">
                  <a:extLst>
                    <a:ext uri="{9D8B030D-6E8A-4147-A177-3AD203B41FA5}">
                      <a16:colId xmlns:a16="http://schemas.microsoft.com/office/drawing/2014/main" val="1498461962"/>
                    </a:ext>
                  </a:extLst>
                </a:gridCol>
                <a:gridCol w="1231056">
                  <a:extLst>
                    <a:ext uri="{9D8B030D-6E8A-4147-A177-3AD203B41FA5}">
                      <a16:colId xmlns:a16="http://schemas.microsoft.com/office/drawing/2014/main" val="1113990869"/>
                    </a:ext>
                  </a:extLst>
                </a:gridCol>
              </a:tblGrid>
              <a:tr h="483491">
                <a:tc>
                  <a:txBody>
                    <a:bodyPr/>
                    <a:lstStyle/>
                    <a:p>
                      <a:r>
                        <a:rPr lang="en-US" sz="1600" dirty="0"/>
                        <a:t>Order of modes</a:t>
                      </a:r>
                    </a:p>
                  </a:txBody>
                  <a:tcPr/>
                </a:tc>
                <a:tc>
                  <a:txBody>
                    <a:bodyPr/>
                    <a:lstStyle/>
                    <a:p>
                      <a:r>
                        <a:rPr lang="en-US" sz="1600" dirty="0"/>
                        <a:t>Dipole &amp; support</a:t>
                      </a:r>
                    </a:p>
                  </a:txBody>
                  <a:tcPr/>
                </a:tc>
                <a:tc>
                  <a:txBody>
                    <a:bodyPr/>
                    <a:lstStyle/>
                    <a:p>
                      <a:r>
                        <a:rPr lang="en-US" sz="1600" dirty="0"/>
                        <a:t>Quadrupole &amp; support</a:t>
                      </a:r>
                    </a:p>
                  </a:txBody>
                  <a:tcPr/>
                </a:tc>
                <a:extLst>
                  <a:ext uri="{0D108BD9-81ED-4DB2-BD59-A6C34878D82A}">
                    <a16:rowId xmlns:a16="http://schemas.microsoft.com/office/drawing/2014/main" val="2017049347"/>
                  </a:ext>
                </a:extLst>
              </a:tr>
              <a:tr h="279916">
                <a:tc>
                  <a:txBody>
                    <a:bodyPr/>
                    <a:lstStyle/>
                    <a:p>
                      <a:r>
                        <a:rPr lang="en-US" sz="1600" dirty="0"/>
                        <a:t>1</a:t>
                      </a:r>
                    </a:p>
                  </a:txBody>
                  <a:tcPr/>
                </a:tc>
                <a:tc>
                  <a:txBody>
                    <a:bodyPr/>
                    <a:lstStyle/>
                    <a:p>
                      <a:r>
                        <a:rPr lang="en-US" sz="1600" dirty="0"/>
                        <a:t>50.2</a:t>
                      </a:r>
                    </a:p>
                  </a:txBody>
                  <a:tcPr/>
                </a:tc>
                <a:tc>
                  <a:txBody>
                    <a:bodyPr/>
                    <a:lstStyle/>
                    <a:p>
                      <a:r>
                        <a:rPr lang="en-US" sz="1600" dirty="0"/>
                        <a:t>27.3</a:t>
                      </a:r>
                    </a:p>
                  </a:txBody>
                  <a:tcPr/>
                </a:tc>
                <a:extLst>
                  <a:ext uri="{0D108BD9-81ED-4DB2-BD59-A6C34878D82A}">
                    <a16:rowId xmlns:a16="http://schemas.microsoft.com/office/drawing/2014/main" val="4046427531"/>
                  </a:ext>
                </a:extLst>
              </a:tr>
              <a:tr h="279916">
                <a:tc>
                  <a:txBody>
                    <a:bodyPr/>
                    <a:lstStyle/>
                    <a:p>
                      <a:r>
                        <a:rPr lang="en-US" sz="1600" dirty="0"/>
                        <a:t>2</a:t>
                      </a:r>
                    </a:p>
                  </a:txBody>
                  <a:tcPr/>
                </a:tc>
                <a:tc>
                  <a:txBody>
                    <a:bodyPr/>
                    <a:lstStyle/>
                    <a:p>
                      <a:r>
                        <a:rPr lang="en-US" sz="1600" dirty="0"/>
                        <a:t>51.3</a:t>
                      </a:r>
                    </a:p>
                  </a:txBody>
                  <a:tcPr/>
                </a:tc>
                <a:tc>
                  <a:txBody>
                    <a:bodyPr/>
                    <a:lstStyle/>
                    <a:p>
                      <a:r>
                        <a:rPr lang="en-US" sz="1600" dirty="0"/>
                        <a:t>31.5</a:t>
                      </a:r>
                    </a:p>
                  </a:txBody>
                  <a:tcPr/>
                </a:tc>
                <a:extLst>
                  <a:ext uri="{0D108BD9-81ED-4DB2-BD59-A6C34878D82A}">
                    <a16:rowId xmlns:a16="http://schemas.microsoft.com/office/drawing/2014/main" val="2933821444"/>
                  </a:ext>
                </a:extLst>
              </a:tr>
              <a:tr h="279916">
                <a:tc>
                  <a:txBody>
                    <a:bodyPr/>
                    <a:lstStyle/>
                    <a:p>
                      <a:r>
                        <a:rPr lang="en-US" sz="1600" dirty="0"/>
                        <a:t>3</a:t>
                      </a:r>
                    </a:p>
                  </a:txBody>
                  <a:tcPr/>
                </a:tc>
                <a:tc>
                  <a:txBody>
                    <a:bodyPr/>
                    <a:lstStyle/>
                    <a:p>
                      <a:r>
                        <a:rPr lang="en-US" sz="1600" dirty="0"/>
                        <a:t>59.7</a:t>
                      </a:r>
                    </a:p>
                  </a:txBody>
                  <a:tcPr/>
                </a:tc>
                <a:tc>
                  <a:txBody>
                    <a:bodyPr/>
                    <a:lstStyle/>
                    <a:p>
                      <a:r>
                        <a:rPr lang="en-US" sz="1600" dirty="0"/>
                        <a:t>33.2</a:t>
                      </a:r>
                    </a:p>
                  </a:txBody>
                  <a:tcPr/>
                </a:tc>
                <a:extLst>
                  <a:ext uri="{0D108BD9-81ED-4DB2-BD59-A6C34878D82A}">
                    <a16:rowId xmlns:a16="http://schemas.microsoft.com/office/drawing/2014/main" val="3006106604"/>
                  </a:ext>
                </a:extLst>
              </a:tr>
            </a:tbl>
          </a:graphicData>
        </a:graphic>
      </p:graphicFrame>
      <p:graphicFrame>
        <p:nvGraphicFramePr>
          <p:cNvPr id="15" name="表格 14">
            <a:extLst>
              <a:ext uri="{FF2B5EF4-FFF2-40B4-BE49-F238E27FC236}">
                <a16:creationId xmlns:a16="http://schemas.microsoft.com/office/drawing/2014/main" id="{6B241643-D98E-4FA6-BB28-40A7CB751E1D}"/>
              </a:ext>
            </a:extLst>
          </p:cNvPr>
          <p:cNvGraphicFramePr>
            <a:graphicFrameLocks noGrp="1"/>
          </p:cNvGraphicFramePr>
          <p:nvPr>
            <p:extLst>
              <p:ext uri="{D42A27DB-BD31-4B8C-83A1-F6EECF244321}">
                <p14:modId xmlns:p14="http://schemas.microsoft.com/office/powerpoint/2010/main" val="3420154709"/>
              </p:ext>
            </p:extLst>
          </p:nvPr>
        </p:nvGraphicFramePr>
        <p:xfrm>
          <a:off x="8104142" y="2572837"/>
          <a:ext cx="3544555" cy="1828800"/>
        </p:xfrm>
        <a:graphic>
          <a:graphicData uri="http://schemas.openxmlformats.org/drawingml/2006/table">
            <a:tbl>
              <a:tblPr firstRow="1" bandRow="1">
                <a:tableStyleId>{5C22544A-7EE6-4342-B048-85BDC9FD1C3A}</a:tableStyleId>
              </a:tblPr>
              <a:tblGrid>
                <a:gridCol w="1038004">
                  <a:extLst>
                    <a:ext uri="{9D8B030D-6E8A-4147-A177-3AD203B41FA5}">
                      <a16:colId xmlns:a16="http://schemas.microsoft.com/office/drawing/2014/main" val="2472990117"/>
                    </a:ext>
                  </a:extLst>
                </a:gridCol>
                <a:gridCol w="1252049">
                  <a:extLst>
                    <a:ext uri="{9D8B030D-6E8A-4147-A177-3AD203B41FA5}">
                      <a16:colId xmlns:a16="http://schemas.microsoft.com/office/drawing/2014/main" val="1498461962"/>
                    </a:ext>
                  </a:extLst>
                </a:gridCol>
                <a:gridCol w="1254502">
                  <a:extLst>
                    <a:ext uri="{9D8B030D-6E8A-4147-A177-3AD203B41FA5}">
                      <a16:colId xmlns:a16="http://schemas.microsoft.com/office/drawing/2014/main" val="1113990869"/>
                    </a:ext>
                  </a:extLst>
                </a:gridCol>
              </a:tblGrid>
              <a:tr h="483491">
                <a:tc>
                  <a:txBody>
                    <a:bodyPr/>
                    <a:lstStyle/>
                    <a:p>
                      <a:r>
                        <a:rPr lang="en-US" sz="1600" dirty="0"/>
                        <a:t>No. of dipole supports</a:t>
                      </a:r>
                    </a:p>
                  </a:txBody>
                  <a:tcPr/>
                </a:tc>
                <a:tc>
                  <a:txBody>
                    <a:bodyPr/>
                    <a:lstStyle/>
                    <a:p>
                      <a:r>
                        <a:rPr lang="en-US" sz="1600" dirty="0"/>
                        <a:t>Maximum deformation (um)</a:t>
                      </a:r>
                    </a:p>
                  </a:txBody>
                  <a:tcPr/>
                </a:tc>
                <a:tc>
                  <a:txBody>
                    <a:bodyPr/>
                    <a:lstStyle/>
                    <a:p>
                      <a:r>
                        <a:rPr lang="en-US" sz="1600" dirty="0"/>
                        <a:t>1</a:t>
                      </a:r>
                      <a:r>
                        <a:rPr lang="en-US" sz="1600" baseline="30000" dirty="0"/>
                        <a:t>st</a:t>
                      </a:r>
                      <a:r>
                        <a:rPr lang="en-US" sz="1600" dirty="0"/>
                        <a:t> natural frequency</a:t>
                      </a:r>
                    </a:p>
                    <a:p>
                      <a:r>
                        <a:rPr lang="en-US" sz="1600" dirty="0"/>
                        <a:t>(Hz)</a:t>
                      </a:r>
                    </a:p>
                  </a:txBody>
                  <a:tcPr/>
                </a:tc>
                <a:extLst>
                  <a:ext uri="{0D108BD9-81ED-4DB2-BD59-A6C34878D82A}">
                    <a16:rowId xmlns:a16="http://schemas.microsoft.com/office/drawing/2014/main" val="2017049347"/>
                  </a:ext>
                </a:extLst>
              </a:tr>
              <a:tr h="279916">
                <a:tc>
                  <a:txBody>
                    <a:bodyPr/>
                    <a:lstStyle/>
                    <a:p>
                      <a:r>
                        <a:rPr lang="en-US" sz="1600" dirty="0"/>
                        <a:t>2</a:t>
                      </a:r>
                    </a:p>
                  </a:txBody>
                  <a:tcPr/>
                </a:tc>
                <a:tc>
                  <a:txBody>
                    <a:bodyPr/>
                    <a:lstStyle/>
                    <a:p>
                      <a:r>
                        <a:rPr lang="en-US" sz="1600" dirty="0"/>
                        <a:t>50.5</a:t>
                      </a:r>
                    </a:p>
                  </a:txBody>
                  <a:tcPr/>
                </a:tc>
                <a:tc>
                  <a:txBody>
                    <a:bodyPr/>
                    <a:lstStyle/>
                    <a:p>
                      <a:r>
                        <a:rPr lang="en-US" sz="1600" dirty="0"/>
                        <a:t>33.2</a:t>
                      </a:r>
                    </a:p>
                  </a:txBody>
                  <a:tcPr/>
                </a:tc>
                <a:extLst>
                  <a:ext uri="{0D108BD9-81ED-4DB2-BD59-A6C34878D82A}">
                    <a16:rowId xmlns:a16="http://schemas.microsoft.com/office/drawing/2014/main" val="4046427531"/>
                  </a:ext>
                </a:extLst>
              </a:tr>
              <a:tr h="279916">
                <a:tc>
                  <a:txBody>
                    <a:bodyPr/>
                    <a:lstStyle/>
                    <a:p>
                      <a:r>
                        <a:rPr lang="en-US" sz="1600" dirty="0"/>
                        <a:t>3</a:t>
                      </a:r>
                    </a:p>
                  </a:txBody>
                  <a:tcPr/>
                </a:tc>
                <a:tc>
                  <a:txBody>
                    <a:bodyPr/>
                    <a:lstStyle/>
                    <a:p>
                      <a:r>
                        <a:rPr lang="en-US" sz="1600" dirty="0"/>
                        <a:t>13.0</a:t>
                      </a:r>
                    </a:p>
                  </a:txBody>
                  <a:tcPr/>
                </a:tc>
                <a:tc>
                  <a:txBody>
                    <a:bodyPr/>
                    <a:lstStyle/>
                    <a:p>
                      <a:r>
                        <a:rPr lang="en-US" sz="1600" dirty="0"/>
                        <a:t>45.7</a:t>
                      </a:r>
                    </a:p>
                  </a:txBody>
                  <a:tcPr/>
                </a:tc>
                <a:extLst>
                  <a:ext uri="{0D108BD9-81ED-4DB2-BD59-A6C34878D82A}">
                    <a16:rowId xmlns:a16="http://schemas.microsoft.com/office/drawing/2014/main" val="2933821444"/>
                  </a:ext>
                </a:extLst>
              </a:tr>
              <a:tr h="279916">
                <a:tc>
                  <a:txBody>
                    <a:bodyPr/>
                    <a:lstStyle/>
                    <a:p>
                      <a:r>
                        <a:rPr lang="en-US" sz="1600" dirty="0"/>
                        <a:t>4</a:t>
                      </a:r>
                    </a:p>
                  </a:txBody>
                  <a:tcPr/>
                </a:tc>
                <a:tc>
                  <a:txBody>
                    <a:bodyPr/>
                    <a:lstStyle/>
                    <a:p>
                      <a:r>
                        <a:rPr lang="en-US" sz="1600" dirty="0"/>
                        <a:t>6.5</a:t>
                      </a:r>
                    </a:p>
                  </a:txBody>
                  <a:tcPr/>
                </a:tc>
                <a:tc>
                  <a:txBody>
                    <a:bodyPr/>
                    <a:lstStyle/>
                    <a:p>
                      <a:r>
                        <a:rPr lang="en-US" sz="1600" dirty="0"/>
                        <a:t>50.2</a:t>
                      </a:r>
                    </a:p>
                  </a:txBody>
                  <a:tcPr/>
                </a:tc>
                <a:extLst>
                  <a:ext uri="{0D108BD9-81ED-4DB2-BD59-A6C34878D82A}">
                    <a16:rowId xmlns:a16="http://schemas.microsoft.com/office/drawing/2014/main" val="3006106604"/>
                  </a:ext>
                </a:extLst>
              </a:tr>
            </a:tbl>
          </a:graphicData>
        </a:graphic>
      </p:graphicFrame>
      <p:pic>
        <p:nvPicPr>
          <p:cNvPr id="16" name="图片 15">
            <a:extLst>
              <a:ext uri="{FF2B5EF4-FFF2-40B4-BE49-F238E27FC236}">
                <a16:creationId xmlns:a16="http://schemas.microsoft.com/office/drawing/2014/main" id="{DD977156-03E2-454C-A6C8-E1653F3CE9B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9416" y="2924944"/>
            <a:ext cx="3600000" cy="1366868"/>
          </a:xfrm>
          <a:prstGeom prst="rect">
            <a:avLst/>
          </a:prstGeom>
          <a:noFill/>
        </p:spPr>
      </p:pic>
      <p:sp>
        <p:nvSpPr>
          <p:cNvPr id="12" name="文本框 11">
            <a:extLst>
              <a:ext uri="{FF2B5EF4-FFF2-40B4-BE49-F238E27FC236}">
                <a16:creationId xmlns:a16="http://schemas.microsoft.com/office/drawing/2014/main" id="{6FADE22C-E50B-4763-9D06-DEF372C34906}"/>
              </a:ext>
            </a:extLst>
          </p:cNvPr>
          <p:cNvSpPr txBox="1"/>
          <p:nvPr/>
        </p:nvSpPr>
        <p:spPr>
          <a:xfrm>
            <a:off x="983116" y="2675857"/>
            <a:ext cx="2520280" cy="369332"/>
          </a:xfrm>
          <a:prstGeom prst="rect">
            <a:avLst/>
          </a:prstGeom>
          <a:noFill/>
        </p:spPr>
        <p:txBody>
          <a:bodyPr wrap="square" rtlCol="0">
            <a:spAutoFit/>
          </a:bodyPr>
          <a:lstStyle/>
          <a:p>
            <a:r>
              <a:rPr lang="en-US" dirty="0"/>
              <a:t>Dipole support in TDR</a:t>
            </a:r>
          </a:p>
        </p:txBody>
      </p:sp>
      <p:pic>
        <p:nvPicPr>
          <p:cNvPr id="18" name="图片 17">
            <a:extLst>
              <a:ext uri="{FF2B5EF4-FFF2-40B4-BE49-F238E27FC236}">
                <a16:creationId xmlns:a16="http://schemas.microsoft.com/office/drawing/2014/main" id="{08528185-AF29-44AB-A176-EA05B3BF53E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7949" y="4420654"/>
            <a:ext cx="2520000" cy="1820604"/>
          </a:xfrm>
          <a:prstGeom prst="rect">
            <a:avLst/>
          </a:prstGeom>
          <a:noFill/>
          <a:ln>
            <a:noFill/>
          </a:ln>
        </p:spPr>
      </p:pic>
      <p:pic>
        <p:nvPicPr>
          <p:cNvPr id="25" name="图片 24">
            <a:extLst>
              <a:ext uri="{FF2B5EF4-FFF2-40B4-BE49-F238E27FC236}">
                <a16:creationId xmlns:a16="http://schemas.microsoft.com/office/drawing/2014/main" id="{05363FAA-C30A-437E-8DBF-8A79ECB6EF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1191" y="4596036"/>
            <a:ext cx="2520000" cy="1900658"/>
          </a:xfrm>
          <a:prstGeom prst="rect">
            <a:avLst/>
          </a:prstGeom>
        </p:spPr>
      </p:pic>
      <p:sp>
        <p:nvSpPr>
          <p:cNvPr id="26" name="箭头: 右 25">
            <a:extLst>
              <a:ext uri="{FF2B5EF4-FFF2-40B4-BE49-F238E27FC236}">
                <a16:creationId xmlns:a16="http://schemas.microsoft.com/office/drawing/2014/main" id="{33DD884D-8306-498C-8208-AC53BBBEC157}"/>
              </a:ext>
            </a:extLst>
          </p:cNvPr>
          <p:cNvSpPr/>
          <p:nvPr/>
        </p:nvSpPr>
        <p:spPr>
          <a:xfrm>
            <a:off x="3503712" y="5229200"/>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箭头: 右 27">
            <a:extLst>
              <a:ext uri="{FF2B5EF4-FFF2-40B4-BE49-F238E27FC236}">
                <a16:creationId xmlns:a16="http://schemas.microsoft.com/office/drawing/2014/main" id="{1E9FEFA8-CC7E-41C4-8C5D-E5751D567EF1}"/>
              </a:ext>
            </a:extLst>
          </p:cNvPr>
          <p:cNvSpPr/>
          <p:nvPr/>
        </p:nvSpPr>
        <p:spPr>
          <a:xfrm>
            <a:off x="7514551" y="3418097"/>
            <a:ext cx="561837"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文本框 30">
            <a:extLst>
              <a:ext uri="{FF2B5EF4-FFF2-40B4-BE49-F238E27FC236}">
                <a16:creationId xmlns:a16="http://schemas.microsoft.com/office/drawing/2014/main" id="{3EBEC7A4-69BE-49D8-83AF-2E8AE0DA3644}"/>
              </a:ext>
            </a:extLst>
          </p:cNvPr>
          <p:cNvSpPr txBox="1"/>
          <p:nvPr/>
        </p:nvSpPr>
        <p:spPr>
          <a:xfrm>
            <a:off x="9408368" y="4696418"/>
            <a:ext cx="2566246" cy="1200329"/>
          </a:xfrm>
          <a:prstGeom prst="rect">
            <a:avLst/>
          </a:prstGeom>
          <a:noFill/>
        </p:spPr>
        <p:txBody>
          <a:bodyPr wrap="square" rtlCol="0">
            <a:spAutoFit/>
          </a:bodyPr>
          <a:lstStyle/>
          <a:p>
            <a:r>
              <a:rPr lang="en-US" dirty="0"/>
              <a:t>No. of support points should be discussed with magnet and accelerator physics colleagues.</a:t>
            </a:r>
          </a:p>
        </p:txBody>
      </p:sp>
    </p:spTree>
    <p:extLst>
      <p:ext uri="{BB962C8B-B14F-4D97-AF65-F5344CB8AC3E}">
        <p14:creationId xmlns:p14="http://schemas.microsoft.com/office/powerpoint/2010/main" val="2420544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65D70D99-DB15-4628-A27A-832FEB137E03}"/>
              </a:ext>
            </a:extLst>
          </p:cNvPr>
          <p:cNvPicPr>
            <a:picLocks noChangeAspect="1"/>
          </p:cNvPicPr>
          <p:nvPr/>
        </p:nvPicPr>
        <p:blipFill>
          <a:blip r:embed="rId2"/>
          <a:stretch>
            <a:fillRect/>
          </a:stretch>
        </p:blipFill>
        <p:spPr>
          <a:xfrm>
            <a:off x="3825094" y="2192203"/>
            <a:ext cx="2520000" cy="2473591"/>
          </a:xfrm>
          <a:prstGeom prst="rect">
            <a:avLst/>
          </a:prstGeom>
        </p:spPr>
      </p:pic>
      <p:sp>
        <p:nvSpPr>
          <p:cNvPr id="2" name="内容占位符 1">
            <a:extLst>
              <a:ext uri="{FF2B5EF4-FFF2-40B4-BE49-F238E27FC236}">
                <a16:creationId xmlns:a16="http://schemas.microsoft.com/office/drawing/2014/main" id="{8E691D86-C45B-48EE-9B37-49A33555C2E1}"/>
              </a:ext>
            </a:extLst>
          </p:cNvPr>
          <p:cNvSpPr>
            <a:spLocks noGrp="1"/>
          </p:cNvSpPr>
          <p:nvPr>
            <p:ph idx="1"/>
          </p:nvPr>
        </p:nvSpPr>
        <p:spPr/>
        <p:txBody>
          <a:bodyPr/>
          <a:lstStyle/>
          <a:p>
            <a:r>
              <a:rPr lang="en-US" dirty="0"/>
              <a:t>Magnet supports and mockup tunnel</a:t>
            </a:r>
          </a:p>
          <a:p>
            <a:pPr lvl="1"/>
            <a:r>
              <a:rPr lang="en-US" sz="2000" dirty="0"/>
              <a:t>For the TDR design, the Booster ring is 2.4 meters higher above Collider. </a:t>
            </a:r>
            <a:r>
              <a:rPr lang="en-US" sz="2000" dirty="0">
                <a:sym typeface="Wingdings" panose="05000000000000000000" pitchFamily="2" charset="2"/>
              </a:rPr>
              <a:t> </a:t>
            </a:r>
            <a:r>
              <a:rPr lang="en-US" sz="2000" dirty="0">
                <a:solidFill>
                  <a:srgbClr val="FF0000"/>
                </a:solidFill>
                <a:sym typeface="Wingdings" panose="05000000000000000000" pitchFamily="2" charset="2"/>
              </a:rPr>
              <a:t>stability can be improved</a:t>
            </a:r>
            <a:r>
              <a:rPr lang="en-US" sz="2000" dirty="0">
                <a:sym typeface="Wingdings" panose="05000000000000000000" pitchFamily="2" charset="2"/>
              </a:rPr>
              <a:t> by shorter support.</a:t>
            </a:r>
            <a:endParaRPr lang="en-US" sz="2000" dirty="0"/>
          </a:p>
          <a:p>
            <a:endParaRPr lang="en-US" dirty="0"/>
          </a:p>
        </p:txBody>
      </p:sp>
      <p:sp>
        <p:nvSpPr>
          <p:cNvPr id="3" name="标题 2">
            <a:extLst>
              <a:ext uri="{FF2B5EF4-FFF2-40B4-BE49-F238E27FC236}">
                <a16:creationId xmlns:a16="http://schemas.microsoft.com/office/drawing/2014/main" id="{CB343135-FB27-438B-B9D3-7F8DC3ED90FF}"/>
              </a:ext>
            </a:extLst>
          </p:cNvPr>
          <p:cNvSpPr>
            <a:spLocks noGrp="1"/>
          </p:cNvSpPr>
          <p:nvPr>
            <p:ph type="title"/>
          </p:nvPr>
        </p:nvSpPr>
        <p:spPr/>
        <p:txBody>
          <a:bodyPr>
            <a:normAutofit/>
          </a:bodyPr>
          <a:lstStyle/>
          <a:p>
            <a:r>
              <a:rPr lang="en-US" altLang="zh-CN" dirty="0">
                <a:latin typeface="Arial" panose="020B0604020202020204" pitchFamily="34" charset="0"/>
                <a:cs typeface="Arial" panose="020B0604020202020204" pitchFamily="34" charset="0"/>
              </a:rPr>
              <a:t>CEPC mechanics system plan in EDR </a:t>
            </a:r>
            <a:endParaRPr lang="en-US" dirty="0"/>
          </a:p>
        </p:txBody>
      </p:sp>
      <p:sp>
        <p:nvSpPr>
          <p:cNvPr id="5" name="灯片编号占位符 4">
            <a:extLst>
              <a:ext uri="{FF2B5EF4-FFF2-40B4-BE49-F238E27FC236}">
                <a16:creationId xmlns:a16="http://schemas.microsoft.com/office/drawing/2014/main" id="{2540B88A-BB71-4649-927F-49F9BB592320}"/>
              </a:ext>
            </a:extLst>
          </p:cNvPr>
          <p:cNvSpPr>
            <a:spLocks noGrp="1"/>
          </p:cNvSpPr>
          <p:nvPr>
            <p:ph type="sldNum" sz="quarter" idx="12"/>
          </p:nvPr>
        </p:nvSpPr>
        <p:spPr>
          <a:xfrm>
            <a:off x="8737600" y="6356351"/>
            <a:ext cx="2844800" cy="365125"/>
          </a:xfrm>
        </p:spPr>
        <p:txBody>
          <a:bodyPr/>
          <a:lstStyle/>
          <a:p>
            <a:fld id="{F15E9139-A00B-4B2A-98A6-095DC08F1345}" type="slidenum">
              <a:rPr lang="zh-CN" altLang="en-US" smtClean="0"/>
              <a:pPr/>
              <a:t>5</a:t>
            </a:fld>
            <a:endParaRPr lang="zh-CN" altLang="en-US"/>
          </a:p>
        </p:txBody>
      </p:sp>
      <p:pic>
        <p:nvPicPr>
          <p:cNvPr id="14" name="图片 13" descr="Diagram&#10;&#10;Description automatically generated">
            <a:extLst>
              <a:ext uri="{FF2B5EF4-FFF2-40B4-BE49-F238E27FC236}">
                <a16:creationId xmlns:a16="http://schemas.microsoft.com/office/drawing/2014/main" id="{1BD5E754-1A03-494A-99D2-69E714D4F2DC}"/>
              </a:ext>
            </a:extLst>
          </p:cNvPr>
          <p:cNvPicPr>
            <a:picLocks noChangeAspect="1"/>
          </p:cNvPicPr>
          <p:nvPr/>
        </p:nvPicPr>
        <p:blipFill>
          <a:blip r:embed="rId3"/>
          <a:stretch>
            <a:fillRect/>
          </a:stretch>
        </p:blipFill>
        <p:spPr>
          <a:xfrm>
            <a:off x="138561" y="2996952"/>
            <a:ext cx="3600000" cy="2996737"/>
          </a:xfrm>
          <a:prstGeom prst="rect">
            <a:avLst/>
          </a:prstGeom>
        </p:spPr>
      </p:pic>
      <p:pic>
        <p:nvPicPr>
          <p:cNvPr id="23" name="图片 22">
            <a:extLst>
              <a:ext uri="{FF2B5EF4-FFF2-40B4-BE49-F238E27FC236}">
                <a16:creationId xmlns:a16="http://schemas.microsoft.com/office/drawing/2014/main" id="{D85759F2-6E5E-4602-9A3B-50860E12A46E}"/>
              </a:ext>
            </a:extLst>
          </p:cNvPr>
          <p:cNvPicPr>
            <a:picLocks noChangeAspect="1"/>
          </p:cNvPicPr>
          <p:nvPr/>
        </p:nvPicPr>
        <p:blipFill>
          <a:blip r:embed="rId4"/>
          <a:stretch>
            <a:fillRect/>
          </a:stretch>
        </p:blipFill>
        <p:spPr>
          <a:xfrm>
            <a:off x="6871519" y="2438552"/>
            <a:ext cx="2520000" cy="1980895"/>
          </a:xfrm>
          <a:prstGeom prst="rect">
            <a:avLst/>
          </a:prstGeom>
        </p:spPr>
      </p:pic>
      <p:sp>
        <p:nvSpPr>
          <p:cNvPr id="6" name="箭头: 右 5">
            <a:extLst>
              <a:ext uri="{FF2B5EF4-FFF2-40B4-BE49-F238E27FC236}">
                <a16:creationId xmlns:a16="http://schemas.microsoft.com/office/drawing/2014/main" id="{1768CDB2-A269-40BD-8C16-7542B0ABD583}"/>
              </a:ext>
            </a:extLst>
          </p:cNvPr>
          <p:cNvSpPr/>
          <p:nvPr/>
        </p:nvSpPr>
        <p:spPr>
          <a:xfrm>
            <a:off x="6096000" y="3428999"/>
            <a:ext cx="913441" cy="3600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文本框 6">
            <a:extLst>
              <a:ext uri="{FF2B5EF4-FFF2-40B4-BE49-F238E27FC236}">
                <a16:creationId xmlns:a16="http://schemas.microsoft.com/office/drawing/2014/main" id="{20F122DB-E14B-47CB-B107-8BF45102C17C}"/>
              </a:ext>
            </a:extLst>
          </p:cNvPr>
          <p:cNvSpPr txBox="1"/>
          <p:nvPr/>
        </p:nvSpPr>
        <p:spPr>
          <a:xfrm>
            <a:off x="7304475" y="2372228"/>
            <a:ext cx="1654087" cy="646331"/>
          </a:xfrm>
          <a:prstGeom prst="rect">
            <a:avLst/>
          </a:prstGeom>
          <a:noFill/>
        </p:spPr>
        <p:txBody>
          <a:bodyPr wrap="square" rtlCol="0">
            <a:spAutoFit/>
          </a:bodyPr>
          <a:lstStyle/>
          <a:p>
            <a:r>
              <a:rPr lang="en-US" dirty="0"/>
              <a:t>Change support height</a:t>
            </a:r>
          </a:p>
        </p:txBody>
      </p:sp>
      <p:pic>
        <p:nvPicPr>
          <p:cNvPr id="24" name="图片 23">
            <a:extLst>
              <a:ext uri="{FF2B5EF4-FFF2-40B4-BE49-F238E27FC236}">
                <a16:creationId xmlns:a16="http://schemas.microsoft.com/office/drawing/2014/main" id="{CDB3A730-7A8F-4413-BF6A-8CBF6E71CA28}"/>
              </a:ext>
            </a:extLst>
          </p:cNvPr>
          <p:cNvPicPr>
            <a:picLocks noChangeAspect="1"/>
          </p:cNvPicPr>
          <p:nvPr/>
        </p:nvPicPr>
        <p:blipFill rotWithShape="1">
          <a:blip r:embed="rId5"/>
          <a:srcRect l="30991"/>
          <a:stretch/>
        </p:blipFill>
        <p:spPr>
          <a:xfrm>
            <a:off x="9231469" y="5003599"/>
            <a:ext cx="2520000" cy="1676091"/>
          </a:xfrm>
          <a:prstGeom prst="rect">
            <a:avLst/>
          </a:prstGeom>
        </p:spPr>
      </p:pic>
      <p:sp>
        <p:nvSpPr>
          <p:cNvPr id="28" name="文本框 27">
            <a:extLst>
              <a:ext uri="{FF2B5EF4-FFF2-40B4-BE49-F238E27FC236}">
                <a16:creationId xmlns:a16="http://schemas.microsoft.com/office/drawing/2014/main" id="{A1D0E72B-E4F7-4790-BF18-79119AC70A9D}"/>
              </a:ext>
            </a:extLst>
          </p:cNvPr>
          <p:cNvSpPr txBox="1"/>
          <p:nvPr/>
        </p:nvSpPr>
        <p:spPr>
          <a:xfrm>
            <a:off x="9231469" y="4553069"/>
            <a:ext cx="1806328" cy="646331"/>
          </a:xfrm>
          <a:prstGeom prst="rect">
            <a:avLst/>
          </a:prstGeom>
          <a:noFill/>
        </p:spPr>
        <p:txBody>
          <a:bodyPr wrap="square" rtlCol="0">
            <a:spAutoFit/>
          </a:bodyPr>
          <a:lstStyle/>
          <a:p>
            <a:r>
              <a:rPr lang="en-US" dirty="0"/>
              <a:t>Change support number</a:t>
            </a:r>
          </a:p>
        </p:txBody>
      </p:sp>
      <p:pic>
        <p:nvPicPr>
          <p:cNvPr id="29" name="图片 28">
            <a:extLst>
              <a:ext uri="{FF2B5EF4-FFF2-40B4-BE49-F238E27FC236}">
                <a16:creationId xmlns:a16="http://schemas.microsoft.com/office/drawing/2014/main" id="{E7FBA026-447F-4355-BCE8-98DA60C648C3}"/>
              </a:ext>
            </a:extLst>
          </p:cNvPr>
          <p:cNvPicPr>
            <a:picLocks noChangeAspect="1"/>
          </p:cNvPicPr>
          <p:nvPr/>
        </p:nvPicPr>
        <p:blipFill rotWithShape="1">
          <a:blip r:embed="rId6"/>
          <a:srcRect l="32557"/>
          <a:stretch/>
        </p:blipFill>
        <p:spPr>
          <a:xfrm>
            <a:off x="9391518" y="2614838"/>
            <a:ext cx="2520000" cy="1988362"/>
          </a:xfrm>
          <a:prstGeom prst="rect">
            <a:avLst/>
          </a:prstGeom>
        </p:spPr>
      </p:pic>
      <p:sp>
        <p:nvSpPr>
          <p:cNvPr id="30" name="文本框 29">
            <a:extLst>
              <a:ext uri="{FF2B5EF4-FFF2-40B4-BE49-F238E27FC236}">
                <a16:creationId xmlns:a16="http://schemas.microsoft.com/office/drawing/2014/main" id="{3ECD3E2C-DF94-4F18-8D4D-DDA68A86D761}"/>
              </a:ext>
            </a:extLst>
          </p:cNvPr>
          <p:cNvSpPr txBox="1"/>
          <p:nvPr/>
        </p:nvSpPr>
        <p:spPr>
          <a:xfrm>
            <a:off x="9217108" y="2419972"/>
            <a:ext cx="1654087" cy="646331"/>
          </a:xfrm>
          <a:prstGeom prst="rect">
            <a:avLst/>
          </a:prstGeom>
          <a:noFill/>
        </p:spPr>
        <p:txBody>
          <a:bodyPr wrap="square" rtlCol="0">
            <a:spAutoFit/>
          </a:bodyPr>
          <a:lstStyle/>
          <a:p>
            <a:r>
              <a:rPr lang="en-US" dirty="0"/>
              <a:t>Change steel sections</a:t>
            </a:r>
          </a:p>
        </p:txBody>
      </p:sp>
      <p:pic>
        <p:nvPicPr>
          <p:cNvPr id="31" name="图片 30">
            <a:extLst>
              <a:ext uri="{FF2B5EF4-FFF2-40B4-BE49-F238E27FC236}">
                <a16:creationId xmlns:a16="http://schemas.microsoft.com/office/drawing/2014/main" id="{AB488016-133D-4422-8989-4316F0C5150E}"/>
              </a:ext>
            </a:extLst>
          </p:cNvPr>
          <p:cNvPicPr>
            <a:picLocks noChangeAspect="1"/>
          </p:cNvPicPr>
          <p:nvPr/>
        </p:nvPicPr>
        <p:blipFill>
          <a:blip r:embed="rId7"/>
          <a:stretch>
            <a:fillRect/>
          </a:stretch>
        </p:blipFill>
        <p:spPr>
          <a:xfrm>
            <a:off x="3894055" y="4501207"/>
            <a:ext cx="2520000" cy="2141863"/>
          </a:xfrm>
          <a:prstGeom prst="rect">
            <a:avLst/>
          </a:prstGeom>
          <a:noFill/>
          <a:ln>
            <a:noFill/>
          </a:ln>
        </p:spPr>
      </p:pic>
      <p:pic>
        <p:nvPicPr>
          <p:cNvPr id="8" name="图片 7">
            <a:extLst>
              <a:ext uri="{FF2B5EF4-FFF2-40B4-BE49-F238E27FC236}">
                <a16:creationId xmlns:a16="http://schemas.microsoft.com/office/drawing/2014/main" id="{79A1F17A-65D7-4B54-8037-CA194EF24160}"/>
              </a:ext>
            </a:extLst>
          </p:cNvPr>
          <p:cNvPicPr>
            <a:picLocks noChangeAspect="1"/>
          </p:cNvPicPr>
          <p:nvPr/>
        </p:nvPicPr>
        <p:blipFill>
          <a:blip r:embed="rId8"/>
          <a:stretch>
            <a:fillRect/>
          </a:stretch>
        </p:blipFill>
        <p:spPr>
          <a:xfrm>
            <a:off x="6438562" y="4537805"/>
            <a:ext cx="2520000" cy="2018605"/>
          </a:xfrm>
          <a:prstGeom prst="rect">
            <a:avLst/>
          </a:prstGeom>
        </p:spPr>
      </p:pic>
    </p:spTree>
    <p:extLst>
      <p:ext uri="{BB962C8B-B14F-4D97-AF65-F5344CB8AC3E}">
        <p14:creationId xmlns:p14="http://schemas.microsoft.com/office/powerpoint/2010/main" val="3335798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CF4CACED-9892-466E-B2CE-B37407DA06CE}"/>
              </a:ext>
            </a:extLst>
          </p:cNvPr>
          <p:cNvSpPr>
            <a:spLocks noGrp="1"/>
          </p:cNvSpPr>
          <p:nvPr>
            <p:ph idx="1"/>
          </p:nvPr>
        </p:nvSpPr>
        <p:spPr/>
        <p:txBody>
          <a:bodyPr/>
          <a:lstStyle/>
          <a:p>
            <a:r>
              <a:rPr lang="en-US" dirty="0"/>
              <a:t>Magnet supports and mockup tunnel</a:t>
            </a:r>
          </a:p>
          <a:p>
            <a:pPr lvl="1"/>
            <a:r>
              <a:rPr lang="en-US" sz="2000" dirty="0"/>
              <a:t>For the TDR design, the Booster ring is 2.4 meters higher above Collider. </a:t>
            </a:r>
            <a:r>
              <a:rPr lang="en-US" sz="2000" dirty="0">
                <a:sym typeface="Wingdings" panose="05000000000000000000" pitchFamily="2" charset="2"/>
              </a:rPr>
              <a:t> stability can be improved by shorter support.</a:t>
            </a:r>
            <a:endParaRPr lang="en-US" sz="2000" dirty="0"/>
          </a:p>
          <a:p>
            <a:endParaRPr lang="en-US" dirty="0"/>
          </a:p>
        </p:txBody>
      </p:sp>
      <p:sp>
        <p:nvSpPr>
          <p:cNvPr id="3" name="标题 2">
            <a:extLst>
              <a:ext uri="{FF2B5EF4-FFF2-40B4-BE49-F238E27FC236}">
                <a16:creationId xmlns:a16="http://schemas.microsoft.com/office/drawing/2014/main" id="{DF84062E-C3C6-47F0-966E-96C3E674B8F0}"/>
              </a:ext>
            </a:extLst>
          </p:cNvPr>
          <p:cNvSpPr>
            <a:spLocks noGrp="1"/>
          </p:cNvSpPr>
          <p:nvPr>
            <p:ph type="title"/>
          </p:nvPr>
        </p:nvSpPr>
        <p:spPr/>
        <p:txBody>
          <a:bodyPr/>
          <a:lstStyle/>
          <a:p>
            <a:r>
              <a:rPr lang="en-US" altLang="zh-CN" dirty="0">
                <a:latin typeface="Arial" panose="020B0604020202020204" pitchFamily="34" charset="0"/>
                <a:cs typeface="Arial" panose="020B0604020202020204" pitchFamily="34" charset="0"/>
              </a:rPr>
              <a:t>CEPC mechanics system plan in EDR </a:t>
            </a:r>
            <a:endParaRPr lang="en-US" dirty="0"/>
          </a:p>
        </p:txBody>
      </p:sp>
      <p:sp>
        <p:nvSpPr>
          <p:cNvPr id="5" name="灯片编号占位符 4">
            <a:extLst>
              <a:ext uri="{FF2B5EF4-FFF2-40B4-BE49-F238E27FC236}">
                <a16:creationId xmlns:a16="http://schemas.microsoft.com/office/drawing/2014/main" id="{7F28243E-B6ED-40DC-87D2-FC673E4012F8}"/>
              </a:ext>
            </a:extLst>
          </p:cNvPr>
          <p:cNvSpPr>
            <a:spLocks noGrp="1"/>
          </p:cNvSpPr>
          <p:nvPr>
            <p:ph type="sldNum" sz="quarter" idx="12"/>
          </p:nvPr>
        </p:nvSpPr>
        <p:spPr/>
        <p:txBody>
          <a:bodyPr/>
          <a:lstStyle/>
          <a:p>
            <a:fld id="{F15E9139-A00B-4B2A-98A6-095DC08F1345}" type="slidenum">
              <a:rPr lang="zh-CN" altLang="en-US" smtClean="0"/>
              <a:pPr/>
              <a:t>6</a:t>
            </a:fld>
            <a:endParaRPr lang="zh-CN" altLang="en-US"/>
          </a:p>
        </p:txBody>
      </p:sp>
      <p:graphicFrame>
        <p:nvGraphicFramePr>
          <p:cNvPr id="6" name="内容占位符 3">
            <a:extLst>
              <a:ext uri="{FF2B5EF4-FFF2-40B4-BE49-F238E27FC236}">
                <a16:creationId xmlns:a16="http://schemas.microsoft.com/office/drawing/2014/main" id="{ECABE5DF-67D5-464B-987F-5DD04C618A79}"/>
              </a:ext>
            </a:extLst>
          </p:cNvPr>
          <p:cNvGraphicFramePr>
            <a:graphicFrameLocks/>
          </p:cNvGraphicFramePr>
          <p:nvPr>
            <p:extLst>
              <p:ext uri="{D42A27DB-BD31-4B8C-83A1-F6EECF244321}">
                <p14:modId xmlns:p14="http://schemas.microsoft.com/office/powerpoint/2010/main" val="442497071"/>
              </p:ext>
            </p:extLst>
          </p:nvPr>
        </p:nvGraphicFramePr>
        <p:xfrm>
          <a:off x="411338" y="2658029"/>
          <a:ext cx="11391056" cy="3845560"/>
        </p:xfrm>
        <a:graphic>
          <a:graphicData uri="http://schemas.openxmlformats.org/drawingml/2006/table">
            <a:tbl>
              <a:tblPr firstRow="1" bandRow="1">
                <a:tableStyleId>{5C22544A-7EE6-4342-B048-85BDC9FD1C3A}</a:tableStyleId>
              </a:tblPr>
              <a:tblGrid>
                <a:gridCol w="1584126">
                  <a:extLst>
                    <a:ext uri="{9D8B030D-6E8A-4147-A177-3AD203B41FA5}">
                      <a16:colId xmlns:a16="http://schemas.microsoft.com/office/drawing/2014/main" val="1899969092"/>
                    </a:ext>
                  </a:extLst>
                </a:gridCol>
                <a:gridCol w="1263638">
                  <a:extLst>
                    <a:ext uri="{9D8B030D-6E8A-4147-A177-3AD203B41FA5}">
                      <a16:colId xmlns:a16="http://schemas.microsoft.com/office/drawing/2014/main" val="1806491253"/>
                    </a:ext>
                  </a:extLst>
                </a:gridCol>
                <a:gridCol w="1423882">
                  <a:extLst>
                    <a:ext uri="{9D8B030D-6E8A-4147-A177-3AD203B41FA5}">
                      <a16:colId xmlns:a16="http://schemas.microsoft.com/office/drawing/2014/main" val="2930240415"/>
                    </a:ext>
                  </a:extLst>
                </a:gridCol>
                <a:gridCol w="1423882">
                  <a:extLst>
                    <a:ext uri="{9D8B030D-6E8A-4147-A177-3AD203B41FA5}">
                      <a16:colId xmlns:a16="http://schemas.microsoft.com/office/drawing/2014/main" val="1235693012"/>
                    </a:ext>
                  </a:extLst>
                </a:gridCol>
                <a:gridCol w="1423882">
                  <a:extLst>
                    <a:ext uri="{9D8B030D-6E8A-4147-A177-3AD203B41FA5}">
                      <a16:colId xmlns:a16="http://schemas.microsoft.com/office/drawing/2014/main" val="2084592040"/>
                    </a:ext>
                  </a:extLst>
                </a:gridCol>
                <a:gridCol w="1423882">
                  <a:extLst>
                    <a:ext uri="{9D8B030D-6E8A-4147-A177-3AD203B41FA5}">
                      <a16:colId xmlns:a16="http://schemas.microsoft.com/office/drawing/2014/main" val="1255659462"/>
                    </a:ext>
                  </a:extLst>
                </a:gridCol>
                <a:gridCol w="1423882">
                  <a:extLst>
                    <a:ext uri="{9D8B030D-6E8A-4147-A177-3AD203B41FA5}">
                      <a16:colId xmlns:a16="http://schemas.microsoft.com/office/drawing/2014/main" val="2367586607"/>
                    </a:ext>
                  </a:extLst>
                </a:gridCol>
                <a:gridCol w="1423882">
                  <a:extLst>
                    <a:ext uri="{9D8B030D-6E8A-4147-A177-3AD203B41FA5}">
                      <a16:colId xmlns:a16="http://schemas.microsoft.com/office/drawing/2014/main" val="1692383182"/>
                    </a:ext>
                  </a:extLst>
                </a:gridCol>
              </a:tblGrid>
              <a:tr h="370840">
                <a:tc>
                  <a:txBody>
                    <a:bodyPr/>
                    <a:lstStyle/>
                    <a:p>
                      <a:r>
                        <a:rPr lang="en-US" altLang="zh-CN" dirty="0">
                          <a:solidFill>
                            <a:schemeClr val="bg1"/>
                          </a:solidFill>
                        </a:rPr>
                        <a:t>Support height (m)</a:t>
                      </a:r>
                      <a:endParaRPr lang="zh-CN" altLang="en-US" dirty="0">
                        <a:solidFill>
                          <a:schemeClr val="bg1"/>
                        </a:solidFill>
                      </a:endParaRPr>
                    </a:p>
                  </a:txBody>
                  <a:tcPr/>
                </a:tc>
                <a:tc>
                  <a:txBody>
                    <a:bodyPr/>
                    <a:lstStyle/>
                    <a:p>
                      <a:r>
                        <a:rPr lang="en-US" altLang="zh-CN">
                          <a:solidFill>
                            <a:schemeClr val="bg1"/>
                          </a:solidFill>
                        </a:rPr>
                        <a:t>1.3</a:t>
                      </a:r>
                      <a:endParaRPr lang="zh-CN" altLang="en-US">
                        <a:solidFill>
                          <a:schemeClr val="bg1"/>
                        </a:solidFill>
                      </a:endParaRPr>
                    </a:p>
                  </a:txBody>
                  <a:tcPr/>
                </a:tc>
                <a:tc>
                  <a:txBody>
                    <a:bodyPr/>
                    <a:lstStyle/>
                    <a:p>
                      <a:r>
                        <a:rPr lang="en-US" altLang="zh-CN" dirty="0">
                          <a:solidFill>
                            <a:schemeClr val="bg1"/>
                          </a:solidFill>
                        </a:rPr>
                        <a:t>1</a:t>
                      </a:r>
                      <a:endParaRPr lang="zh-CN" altLang="en-US" dirty="0">
                        <a:solidFill>
                          <a:schemeClr val="bg1"/>
                        </a:solidFill>
                      </a:endParaRPr>
                    </a:p>
                  </a:txBody>
                  <a:tcPr/>
                </a:tc>
                <a:tc>
                  <a:txBody>
                    <a:bodyPr/>
                    <a:lstStyle/>
                    <a:p>
                      <a:r>
                        <a:rPr lang="en-US" altLang="zh-CN">
                          <a:solidFill>
                            <a:schemeClr val="bg1"/>
                          </a:solidFill>
                        </a:rPr>
                        <a:t>0.7</a:t>
                      </a:r>
                      <a:endParaRPr lang="zh-CN" altLang="en-US">
                        <a:solidFill>
                          <a:schemeClr val="bg1"/>
                        </a:solidFill>
                      </a:endParaRPr>
                    </a:p>
                  </a:txBody>
                  <a:tcPr/>
                </a:tc>
                <a:tc>
                  <a:txBody>
                    <a:bodyPr/>
                    <a:lstStyle/>
                    <a:p>
                      <a:r>
                        <a:rPr lang="en-US" altLang="zh-CN">
                          <a:solidFill>
                            <a:schemeClr val="bg1"/>
                          </a:solidFill>
                        </a:rPr>
                        <a:t>1.3</a:t>
                      </a:r>
                      <a:endParaRPr lang="zh-CN" altLang="en-US">
                        <a:solidFill>
                          <a:schemeClr val="bg1"/>
                        </a:solidFill>
                      </a:endParaRPr>
                    </a:p>
                  </a:txBody>
                  <a:tcPr/>
                </a:tc>
                <a:tc>
                  <a:txBody>
                    <a:bodyPr/>
                    <a:lstStyle/>
                    <a:p>
                      <a:r>
                        <a:rPr lang="en-US" altLang="zh-CN">
                          <a:solidFill>
                            <a:schemeClr val="bg1"/>
                          </a:solidFill>
                        </a:rPr>
                        <a:t>1.3</a:t>
                      </a:r>
                      <a:endParaRPr lang="zh-CN" altLang="en-US">
                        <a:solidFill>
                          <a:schemeClr val="bg1"/>
                        </a:solidFill>
                      </a:endParaRPr>
                    </a:p>
                  </a:txBody>
                  <a:tcPr/>
                </a:tc>
                <a:tc>
                  <a:txBody>
                    <a:bodyPr/>
                    <a:lstStyle/>
                    <a:p>
                      <a:r>
                        <a:rPr lang="en-US" altLang="zh-CN" dirty="0">
                          <a:solidFill>
                            <a:schemeClr val="bg1"/>
                          </a:solidFill>
                        </a:rPr>
                        <a:t>1.3</a:t>
                      </a:r>
                      <a:endParaRPr lang="zh-CN" altLang="en-US" dirty="0">
                        <a:solidFill>
                          <a:schemeClr val="bg1"/>
                        </a:solidFill>
                      </a:endParaRPr>
                    </a:p>
                  </a:txBody>
                  <a:tcPr/>
                </a:tc>
                <a:tc>
                  <a:txBody>
                    <a:bodyPr/>
                    <a:lstStyle/>
                    <a:p>
                      <a:r>
                        <a:rPr lang="en-US" altLang="zh-CN">
                          <a:solidFill>
                            <a:schemeClr val="bg1"/>
                          </a:solidFill>
                        </a:rPr>
                        <a:t>1.3</a:t>
                      </a:r>
                      <a:endParaRPr lang="zh-CN" altLang="en-US">
                        <a:solidFill>
                          <a:schemeClr val="bg1"/>
                        </a:solidFill>
                      </a:endParaRPr>
                    </a:p>
                  </a:txBody>
                  <a:tcPr/>
                </a:tc>
                <a:extLst>
                  <a:ext uri="{0D108BD9-81ED-4DB2-BD59-A6C34878D82A}">
                    <a16:rowId xmlns:a16="http://schemas.microsoft.com/office/drawing/2014/main" val="717540328"/>
                  </a:ext>
                </a:extLst>
              </a:tr>
              <a:tr h="370840">
                <a:tc>
                  <a:txBody>
                    <a:bodyPr/>
                    <a:lstStyle/>
                    <a:p>
                      <a:r>
                        <a:rPr lang="en-US" altLang="zh-CN" sz="1800" b="1" dirty="0">
                          <a:solidFill>
                            <a:schemeClr val="bg1"/>
                          </a:solidFill>
                        </a:rPr>
                        <a:t>Support No.</a:t>
                      </a:r>
                      <a:endParaRPr lang="zh-CN" altLang="en-US" sz="1800" b="1" dirty="0">
                        <a:solidFill>
                          <a:schemeClr val="bg1"/>
                        </a:solidFill>
                      </a:endParaRPr>
                    </a:p>
                  </a:txBody>
                  <a:tcPr>
                    <a:solidFill>
                      <a:schemeClr val="accent1"/>
                    </a:solidFill>
                  </a:tcPr>
                </a:tc>
                <a:tc gridSpan="3">
                  <a:txBody>
                    <a:bodyPr/>
                    <a:lstStyle/>
                    <a:p>
                      <a:pPr algn="ctr"/>
                      <a:r>
                        <a:rPr lang="en-US" altLang="zh-CN" sz="1800" b="1">
                          <a:solidFill>
                            <a:schemeClr val="bg1"/>
                          </a:solidFill>
                        </a:rPr>
                        <a:t>4</a:t>
                      </a:r>
                      <a:endParaRPr lang="zh-CN" altLang="en-US" sz="1800" b="1">
                        <a:solidFill>
                          <a:schemeClr val="bg1"/>
                        </a:solidFill>
                      </a:endParaRPr>
                    </a:p>
                  </a:txBody>
                  <a:tcPr>
                    <a:solidFill>
                      <a:schemeClr val="accent1"/>
                    </a:solidFill>
                  </a:tcPr>
                </a:tc>
                <a:tc hMerge="1">
                  <a:txBody>
                    <a:bodyPr/>
                    <a:lstStyle/>
                    <a:p>
                      <a:endParaRPr lang="zh-CN" altLang="en-US" sz="1800" b="1">
                        <a:solidFill>
                          <a:schemeClr val="bg1"/>
                        </a:solidFill>
                      </a:endParaRPr>
                    </a:p>
                  </a:txBody>
                  <a:tcPr>
                    <a:solidFill>
                      <a:schemeClr val="accent1"/>
                    </a:solidFill>
                  </a:tcPr>
                </a:tc>
                <a:tc hMerge="1">
                  <a:txBody>
                    <a:bodyPr/>
                    <a:lstStyle/>
                    <a:p>
                      <a:endParaRPr lang="zh-CN" altLang="en-US" sz="1800" b="1">
                        <a:solidFill>
                          <a:schemeClr val="bg1"/>
                        </a:solidFill>
                      </a:endParaRPr>
                    </a:p>
                  </a:txBody>
                  <a:tcPr>
                    <a:solidFill>
                      <a:schemeClr val="accent1"/>
                    </a:solidFill>
                  </a:tcPr>
                </a:tc>
                <a:tc>
                  <a:txBody>
                    <a:bodyPr/>
                    <a:lstStyle/>
                    <a:p>
                      <a:r>
                        <a:rPr lang="en-US" altLang="zh-CN" sz="1800" b="1" dirty="0">
                          <a:solidFill>
                            <a:schemeClr val="bg1"/>
                          </a:solidFill>
                        </a:rPr>
                        <a:t>3</a:t>
                      </a:r>
                      <a:endParaRPr lang="zh-CN" altLang="en-US" sz="1800" b="1" dirty="0">
                        <a:solidFill>
                          <a:schemeClr val="bg1"/>
                        </a:solidFill>
                      </a:endParaRPr>
                    </a:p>
                  </a:txBody>
                  <a:tcPr>
                    <a:solidFill>
                      <a:schemeClr val="accent1"/>
                    </a:solidFill>
                  </a:tcPr>
                </a:tc>
                <a:tc>
                  <a:txBody>
                    <a:bodyPr/>
                    <a:lstStyle/>
                    <a:p>
                      <a:r>
                        <a:rPr lang="en-US" altLang="zh-CN" sz="1800" b="1">
                          <a:solidFill>
                            <a:schemeClr val="bg1"/>
                          </a:solidFill>
                        </a:rPr>
                        <a:t>2</a:t>
                      </a:r>
                      <a:endParaRPr lang="zh-CN" altLang="en-US" sz="1800" b="1">
                        <a:solidFill>
                          <a:schemeClr val="bg1"/>
                        </a:solidFill>
                      </a:endParaRPr>
                    </a:p>
                  </a:txBody>
                  <a:tcPr>
                    <a:solidFill>
                      <a:schemeClr val="accent1"/>
                    </a:solidFill>
                  </a:tcPr>
                </a:tc>
                <a:tc>
                  <a:txBody>
                    <a:bodyPr/>
                    <a:lstStyle/>
                    <a:p>
                      <a:r>
                        <a:rPr lang="en-US" altLang="zh-CN" sz="1800" b="1" dirty="0">
                          <a:solidFill>
                            <a:schemeClr val="bg1"/>
                          </a:solidFill>
                        </a:rPr>
                        <a:t>4</a:t>
                      </a:r>
                      <a:endParaRPr lang="zh-CN" altLang="en-US" sz="1800" b="1" dirty="0">
                        <a:solidFill>
                          <a:schemeClr val="bg1"/>
                        </a:solidFill>
                      </a:endParaRPr>
                    </a:p>
                  </a:txBody>
                  <a:tcPr>
                    <a:solidFill>
                      <a:schemeClr val="accent1"/>
                    </a:solidFill>
                  </a:tcPr>
                </a:tc>
                <a:tc>
                  <a:txBody>
                    <a:bodyPr/>
                    <a:lstStyle/>
                    <a:p>
                      <a:r>
                        <a:rPr lang="en-US" altLang="zh-CN" sz="1800" b="1">
                          <a:solidFill>
                            <a:schemeClr val="bg1"/>
                          </a:solidFill>
                        </a:rPr>
                        <a:t>4</a:t>
                      </a:r>
                      <a:endParaRPr lang="zh-CN" altLang="en-US" sz="1800" b="1">
                        <a:solidFill>
                          <a:schemeClr val="bg1"/>
                        </a:solidFill>
                      </a:endParaRPr>
                    </a:p>
                  </a:txBody>
                  <a:tcPr>
                    <a:solidFill>
                      <a:schemeClr val="accent1"/>
                    </a:solidFill>
                  </a:tcPr>
                </a:tc>
                <a:extLst>
                  <a:ext uri="{0D108BD9-81ED-4DB2-BD59-A6C34878D82A}">
                    <a16:rowId xmlns:a16="http://schemas.microsoft.com/office/drawing/2014/main" val="1344965115"/>
                  </a:ext>
                </a:extLst>
              </a:tr>
              <a:tr h="370840">
                <a:tc>
                  <a:txBody>
                    <a:bodyPr/>
                    <a:lstStyle/>
                    <a:p>
                      <a:pPr algn="ctr"/>
                      <a:r>
                        <a:rPr lang="en-US" altLang="zh-CN" sz="1800" b="1" dirty="0">
                          <a:solidFill>
                            <a:schemeClr val="bg1"/>
                          </a:solidFill>
                        </a:rPr>
                        <a:t>Steel section (mm)</a:t>
                      </a:r>
                      <a:endParaRPr lang="zh-CN" altLang="en-US" sz="1800" b="1" dirty="0">
                        <a:solidFill>
                          <a:schemeClr val="bg1"/>
                        </a:solidFill>
                      </a:endParaRPr>
                    </a:p>
                  </a:txBody>
                  <a:tcPr>
                    <a:solidFill>
                      <a:schemeClr val="accent1"/>
                    </a:solidFill>
                  </a:tcPr>
                </a:tc>
                <a:tc gridSpan="5">
                  <a:txBody>
                    <a:bodyPr/>
                    <a:lstStyle/>
                    <a:p>
                      <a:pPr algn="ctr"/>
                      <a:r>
                        <a:rPr lang="en-US" altLang="zh-CN" sz="1800" b="1">
                          <a:solidFill>
                            <a:schemeClr val="bg1"/>
                          </a:solidFill>
                        </a:rPr>
                        <a:t>80</a:t>
                      </a:r>
                      <a:r>
                        <a:rPr lang="zh-CN" altLang="en-US" sz="1800" b="1">
                          <a:solidFill>
                            <a:schemeClr val="bg1"/>
                          </a:solidFill>
                        </a:rPr>
                        <a:t>*</a:t>
                      </a:r>
                      <a:r>
                        <a:rPr lang="en-US" altLang="zh-CN" sz="1800" b="1">
                          <a:solidFill>
                            <a:schemeClr val="bg1"/>
                          </a:solidFill>
                        </a:rPr>
                        <a:t>80*5</a:t>
                      </a:r>
                      <a:endParaRPr lang="zh-CN" altLang="en-US" sz="1800" b="1">
                        <a:solidFill>
                          <a:schemeClr val="bg1"/>
                        </a:solidFill>
                      </a:endParaRPr>
                    </a:p>
                  </a:txBody>
                  <a:tcPr>
                    <a:solidFill>
                      <a:schemeClr val="accent1"/>
                    </a:solidFill>
                  </a:tcPr>
                </a:tc>
                <a:tc hMerge="1">
                  <a:txBody>
                    <a:bodyPr/>
                    <a:lstStyle/>
                    <a:p>
                      <a:endParaRPr lang="zh-CN" altLang="en-US" sz="1800" b="1">
                        <a:solidFill>
                          <a:schemeClr val="bg1"/>
                        </a:solidFill>
                      </a:endParaRPr>
                    </a:p>
                  </a:txBody>
                  <a:tcPr>
                    <a:solidFill>
                      <a:schemeClr val="accent1"/>
                    </a:solidFill>
                  </a:tcPr>
                </a:tc>
                <a:tc hMerge="1">
                  <a:txBody>
                    <a:bodyPr/>
                    <a:lstStyle/>
                    <a:p>
                      <a:endParaRPr lang="zh-CN" altLang="en-US" sz="1800" b="1">
                        <a:solidFill>
                          <a:schemeClr val="bg1"/>
                        </a:solidFill>
                      </a:endParaRPr>
                    </a:p>
                  </a:txBody>
                  <a:tcPr>
                    <a:solidFill>
                      <a:schemeClr val="accent1"/>
                    </a:solidFill>
                  </a:tcPr>
                </a:tc>
                <a:tc hMerge="1">
                  <a:txBody>
                    <a:bodyPr/>
                    <a:lstStyle/>
                    <a:p>
                      <a:endParaRPr lang="zh-CN" altLang="en-US" sz="1800" b="1">
                        <a:solidFill>
                          <a:schemeClr val="bg1"/>
                        </a:solidFill>
                      </a:endParaRPr>
                    </a:p>
                  </a:txBody>
                  <a:tcPr>
                    <a:solidFill>
                      <a:schemeClr val="accent1"/>
                    </a:solidFill>
                  </a:tcPr>
                </a:tc>
                <a:tc hMerge="1">
                  <a:txBody>
                    <a:bodyPr/>
                    <a:lstStyle/>
                    <a:p>
                      <a:endParaRPr lang="zh-CN" altLang="en-US" sz="1800" b="1">
                        <a:solidFill>
                          <a:schemeClr val="bg1"/>
                        </a:solidFill>
                      </a:endParaRP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1">
                          <a:solidFill>
                            <a:schemeClr val="bg1"/>
                          </a:solidFill>
                        </a:rPr>
                        <a:t>60</a:t>
                      </a:r>
                      <a:r>
                        <a:rPr lang="zh-CN" altLang="en-US" sz="1800" b="1">
                          <a:solidFill>
                            <a:schemeClr val="bg1"/>
                          </a:solidFill>
                        </a:rPr>
                        <a:t>*</a:t>
                      </a:r>
                      <a:r>
                        <a:rPr lang="en-US" altLang="zh-CN" sz="1800" b="1">
                          <a:solidFill>
                            <a:schemeClr val="bg1"/>
                          </a:solidFill>
                        </a:rPr>
                        <a:t>60*3</a:t>
                      </a:r>
                      <a:endParaRPr lang="zh-CN" altLang="en-US" sz="1800" b="1">
                        <a:solidFill>
                          <a:schemeClr val="bg1"/>
                        </a:solidFill>
                      </a:endParaRP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1">
                          <a:solidFill>
                            <a:schemeClr val="bg1"/>
                          </a:solidFill>
                        </a:rPr>
                        <a:t>80</a:t>
                      </a:r>
                      <a:r>
                        <a:rPr lang="zh-CN" altLang="en-US" sz="1800" b="1">
                          <a:solidFill>
                            <a:schemeClr val="bg1"/>
                          </a:solidFill>
                        </a:rPr>
                        <a:t>*</a:t>
                      </a:r>
                      <a:r>
                        <a:rPr lang="en-US" altLang="zh-CN" sz="1800" b="1">
                          <a:solidFill>
                            <a:schemeClr val="bg1"/>
                          </a:solidFill>
                        </a:rPr>
                        <a:t>80*3</a:t>
                      </a:r>
                      <a:endParaRPr lang="zh-CN" altLang="en-US" sz="1800" b="1">
                        <a:solidFill>
                          <a:schemeClr val="bg1"/>
                        </a:solidFill>
                      </a:endParaRPr>
                    </a:p>
                  </a:txBody>
                  <a:tcPr>
                    <a:solidFill>
                      <a:schemeClr val="accent1"/>
                    </a:solidFill>
                  </a:tcPr>
                </a:tc>
                <a:extLst>
                  <a:ext uri="{0D108BD9-81ED-4DB2-BD59-A6C34878D82A}">
                    <a16:rowId xmlns:a16="http://schemas.microsoft.com/office/drawing/2014/main" val="1305064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Max. deformation on dipole (um)</a:t>
                      </a:r>
                      <a:endParaRPr lang="zh-CN" altLang="en-US" dirty="0"/>
                    </a:p>
                  </a:txBody>
                  <a:tcPr/>
                </a:tc>
                <a:tc>
                  <a:txBody>
                    <a:bodyPr/>
                    <a:lstStyle/>
                    <a:p>
                      <a:r>
                        <a:rPr lang="en-US" altLang="zh-CN" dirty="0"/>
                        <a:t>4</a:t>
                      </a:r>
                      <a:endParaRPr lang="zh-CN" altLang="en-US" dirty="0"/>
                    </a:p>
                  </a:txBody>
                  <a:tcPr/>
                </a:tc>
                <a:tc>
                  <a:txBody>
                    <a:bodyPr/>
                    <a:lstStyle/>
                    <a:p>
                      <a:r>
                        <a:rPr lang="en-US" altLang="zh-CN"/>
                        <a:t>1</a:t>
                      </a:r>
                      <a:endParaRPr lang="zh-CN" altLang="en-US"/>
                    </a:p>
                  </a:txBody>
                  <a:tcPr/>
                </a:tc>
                <a:tc>
                  <a:txBody>
                    <a:bodyPr/>
                    <a:lstStyle/>
                    <a:p>
                      <a:r>
                        <a:rPr lang="en-US" altLang="zh-CN" dirty="0"/>
                        <a:t>1</a:t>
                      </a:r>
                      <a:endParaRPr lang="zh-CN" altLang="en-US" dirty="0"/>
                    </a:p>
                  </a:txBody>
                  <a:tcPr/>
                </a:tc>
                <a:tc>
                  <a:txBody>
                    <a:bodyPr/>
                    <a:lstStyle/>
                    <a:p>
                      <a:r>
                        <a:rPr lang="en-US" altLang="zh-CN"/>
                        <a:t>7.4</a:t>
                      </a:r>
                      <a:endParaRPr lang="zh-CN" altLang="en-US"/>
                    </a:p>
                  </a:txBody>
                  <a:tcPr/>
                </a:tc>
                <a:tc>
                  <a:txBody>
                    <a:bodyPr/>
                    <a:lstStyle/>
                    <a:p>
                      <a:r>
                        <a:rPr lang="en-US" altLang="zh-CN"/>
                        <a:t>22</a:t>
                      </a:r>
                      <a:endParaRPr lang="zh-CN" altLang="en-US"/>
                    </a:p>
                  </a:txBody>
                  <a:tcPr/>
                </a:tc>
                <a:tc>
                  <a:txBody>
                    <a:bodyPr/>
                    <a:lstStyle/>
                    <a:p>
                      <a:r>
                        <a:rPr lang="en-US" altLang="zh-CN"/>
                        <a:t>5.4</a:t>
                      </a:r>
                      <a:endParaRPr lang="zh-CN" altLang="en-US"/>
                    </a:p>
                  </a:txBody>
                  <a:tcPr/>
                </a:tc>
                <a:tc>
                  <a:txBody>
                    <a:bodyPr/>
                    <a:lstStyle/>
                    <a:p>
                      <a:r>
                        <a:rPr lang="en-US" altLang="zh-CN" dirty="0"/>
                        <a:t>5.2</a:t>
                      </a:r>
                      <a:endParaRPr lang="zh-CN" altLang="en-US" dirty="0"/>
                    </a:p>
                  </a:txBody>
                  <a:tcPr/>
                </a:tc>
                <a:extLst>
                  <a:ext uri="{0D108BD9-81ED-4DB2-BD59-A6C34878D82A}">
                    <a16:rowId xmlns:a16="http://schemas.microsoft.com/office/drawing/2014/main" val="230633756"/>
                  </a:ext>
                </a:extLst>
              </a:tr>
              <a:tr h="370840">
                <a:tc>
                  <a:txBody>
                    <a:bodyPr/>
                    <a:lstStyle/>
                    <a:p>
                      <a:r>
                        <a:rPr lang="en-US" altLang="zh-CN" dirty="0"/>
                        <a:t>1</a:t>
                      </a:r>
                      <a:r>
                        <a:rPr lang="en-US" altLang="zh-CN" baseline="30000" dirty="0"/>
                        <a:t>st</a:t>
                      </a:r>
                      <a:r>
                        <a:rPr lang="en-US" altLang="zh-CN" dirty="0"/>
                        <a:t> order of mode /Hz</a:t>
                      </a:r>
                      <a:endParaRPr lang="zh-CN" altLang="en-US" dirty="0"/>
                    </a:p>
                  </a:txBody>
                  <a:tcPr/>
                </a:tc>
                <a:tc>
                  <a:txBody>
                    <a:bodyPr/>
                    <a:lstStyle/>
                    <a:p>
                      <a:r>
                        <a:rPr lang="en-US" altLang="zh-CN" dirty="0"/>
                        <a:t>25.5 X</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35.9 X</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48.9 X</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22.5 X</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18.7 X</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17.7 X</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21.5 X</a:t>
                      </a:r>
                      <a:endParaRPr lang="zh-CN" altLang="en-US" dirty="0"/>
                    </a:p>
                  </a:txBody>
                  <a:tcPr/>
                </a:tc>
                <a:extLst>
                  <a:ext uri="{0D108BD9-81ED-4DB2-BD59-A6C34878D82A}">
                    <a16:rowId xmlns:a16="http://schemas.microsoft.com/office/drawing/2014/main" val="2833397463"/>
                  </a:ext>
                </a:extLst>
              </a:tr>
              <a:tr h="370840">
                <a:tc>
                  <a:txBody>
                    <a:bodyPr/>
                    <a:lstStyle/>
                    <a:p>
                      <a:r>
                        <a:rPr lang="en-US" altLang="zh-CN" dirty="0"/>
                        <a:t>2</a:t>
                      </a:r>
                      <a:r>
                        <a:rPr lang="en-US" altLang="zh-CN" baseline="30000" dirty="0"/>
                        <a:t>nd</a:t>
                      </a:r>
                      <a:r>
                        <a:rPr lang="en-US" altLang="zh-CN" dirty="0"/>
                        <a:t> order of mode /Hz</a:t>
                      </a:r>
                      <a:endParaRPr lang="zh-CN" altLang="en-US" dirty="0"/>
                    </a:p>
                  </a:txBody>
                  <a:tcPr/>
                </a:tc>
                <a:tc>
                  <a:txBody>
                    <a:bodyPr/>
                    <a:lstStyle/>
                    <a:p>
                      <a:r>
                        <a:rPr lang="en-US" altLang="zh-CN" dirty="0"/>
                        <a:t>27.8 yaw</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39.0 </a:t>
                      </a:r>
                      <a:r>
                        <a:rPr lang="en-US" altLang="zh-CN" dirty="0" err="1"/>
                        <a:t>X+yaw</a:t>
                      </a:r>
                      <a:endParaRPr lang="zh-CN" altLang="en-US" dirty="0"/>
                    </a:p>
                  </a:txBody>
                  <a:tcPr/>
                </a:tc>
                <a:tc>
                  <a:txBody>
                    <a:bodyPr/>
                    <a:lstStyle/>
                    <a:p>
                      <a:r>
                        <a:rPr lang="en-US" altLang="zh-CN" dirty="0"/>
                        <a:t>56.3 yaw</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24.5 yaw</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19.5 yaw</a:t>
                      </a:r>
                      <a:endParaRPr lang="zh-CN" altLang="en-US" dirty="0"/>
                    </a:p>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19.0 yaw</a:t>
                      </a:r>
                      <a:endParaRPr lang="zh-CN" altLang="en-US" dirty="0"/>
                    </a:p>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23.5 yaw</a:t>
                      </a:r>
                      <a:endParaRPr lang="zh-CN" altLang="en-US" dirty="0"/>
                    </a:p>
                    <a:p>
                      <a:endParaRPr lang="zh-CN" altLang="en-US" dirty="0"/>
                    </a:p>
                  </a:txBody>
                  <a:tcPr/>
                </a:tc>
                <a:extLst>
                  <a:ext uri="{0D108BD9-81ED-4DB2-BD59-A6C34878D82A}">
                    <a16:rowId xmlns:a16="http://schemas.microsoft.com/office/drawing/2014/main" val="2992771131"/>
                  </a:ext>
                </a:extLst>
              </a:tr>
            </a:tbl>
          </a:graphicData>
        </a:graphic>
      </p:graphicFrame>
    </p:spTree>
    <p:extLst>
      <p:ext uri="{BB962C8B-B14F-4D97-AF65-F5344CB8AC3E}">
        <p14:creationId xmlns:p14="http://schemas.microsoft.com/office/powerpoint/2010/main" val="1145782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F043B54-DBCE-488E-9750-CC6C58A32A3C}"/>
              </a:ext>
            </a:extLst>
          </p:cNvPr>
          <p:cNvSpPr>
            <a:spLocks noGrp="1"/>
          </p:cNvSpPr>
          <p:nvPr>
            <p:ph idx="1"/>
          </p:nvPr>
        </p:nvSpPr>
        <p:spPr/>
        <p:txBody>
          <a:bodyPr>
            <a:normAutofit lnSpcReduction="10000"/>
          </a:bodyPr>
          <a:lstStyle/>
          <a:p>
            <a:r>
              <a:rPr lang="en-US" dirty="0"/>
              <a:t>Magnet supports and mockup tunnel plan</a:t>
            </a:r>
          </a:p>
          <a:p>
            <a:pPr lvl="1"/>
            <a:r>
              <a:rPr lang="en-US" dirty="0"/>
              <a:t>The final magnet support scheme (such as individual girder or common girder).</a:t>
            </a:r>
          </a:p>
          <a:p>
            <a:pPr lvl="1"/>
            <a:r>
              <a:rPr lang="en-US" dirty="0"/>
              <a:t>The deformation and stability simulation and optimization of typical supports.</a:t>
            </a:r>
          </a:p>
          <a:p>
            <a:pPr lvl="1"/>
            <a:r>
              <a:rPr lang="en-US" dirty="0"/>
              <a:t>The structure design of more magnet supports.</a:t>
            </a:r>
          </a:p>
          <a:p>
            <a:pPr lvl="1"/>
            <a:r>
              <a:rPr lang="en-US" dirty="0"/>
              <a:t>The mockup tunnel and the verification of support structure, stability, installation and alignment.</a:t>
            </a:r>
          </a:p>
          <a:p>
            <a:r>
              <a:rPr lang="en-US" altLang="zh-CN" dirty="0"/>
              <a:t>Aim</a:t>
            </a:r>
          </a:p>
          <a:p>
            <a:pPr lvl="1"/>
            <a:r>
              <a:rPr lang="en-US" altLang="zh-CN" dirty="0"/>
              <a:t>Be simple and fulfill the physics requirements, large adjustment ranges and high resolution.</a:t>
            </a:r>
            <a:endParaRPr lang="en-US" dirty="0"/>
          </a:p>
        </p:txBody>
      </p:sp>
      <p:sp>
        <p:nvSpPr>
          <p:cNvPr id="3" name="标题 2">
            <a:extLst>
              <a:ext uri="{FF2B5EF4-FFF2-40B4-BE49-F238E27FC236}">
                <a16:creationId xmlns:a16="http://schemas.microsoft.com/office/drawing/2014/main" id="{3C10A084-1C3A-40CF-8BF2-BF5FEFDA0B6D}"/>
              </a:ext>
            </a:extLst>
          </p:cNvPr>
          <p:cNvSpPr>
            <a:spLocks noGrp="1"/>
          </p:cNvSpPr>
          <p:nvPr>
            <p:ph type="title"/>
          </p:nvPr>
        </p:nvSpPr>
        <p:spPr/>
        <p:txBody>
          <a:bodyPr/>
          <a:lstStyle/>
          <a:p>
            <a:r>
              <a:rPr lang="en-US" altLang="zh-CN" dirty="0">
                <a:latin typeface="Arial" panose="020B0604020202020204" pitchFamily="34" charset="0"/>
                <a:cs typeface="Arial" panose="020B0604020202020204" pitchFamily="34" charset="0"/>
              </a:rPr>
              <a:t>CEPC mechanics system plan in EDR </a:t>
            </a:r>
            <a:endParaRPr lang="en-US" dirty="0"/>
          </a:p>
        </p:txBody>
      </p:sp>
      <p:sp>
        <p:nvSpPr>
          <p:cNvPr id="5" name="灯片编号占位符 4">
            <a:extLst>
              <a:ext uri="{FF2B5EF4-FFF2-40B4-BE49-F238E27FC236}">
                <a16:creationId xmlns:a16="http://schemas.microsoft.com/office/drawing/2014/main" id="{6A07C471-B417-48D5-8612-61DE9181A5D0}"/>
              </a:ext>
            </a:extLst>
          </p:cNvPr>
          <p:cNvSpPr>
            <a:spLocks noGrp="1"/>
          </p:cNvSpPr>
          <p:nvPr>
            <p:ph type="sldNum" sz="quarter" idx="12"/>
          </p:nvPr>
        </p:nvSpPr>
        <p:spPr/>
        <p:txBody>
          <a:bodyPr/>
          <a:lstStyle/>
          <a:p>
            <a:fld id="{F15E9139-A00B-4B2A-98A6-095DC08F1345}" type="slidenum">
              <a:rPr lang="zh-CN" altLang="en-US" smtClean="0"/>
              <a:pPr/>
              <a:t>7</a:t>
            </a:fld>
            <a:endParaRPr lang="zh-CN" altLang="en-US" dirty="0"/>
          </a:p>
        </p:txBody>
      </p:sp>
      <p:graphicFrame>
        <p:nvGraphicFramePr>
          <p:cNvPr id="8" name="表格 7">
            <a:extLst>
              <a:ext uri="{FF2B5EF4-FFF2-40B4-BE49-F238E27FC236}">
                <a16:creationId xmlns:a16="http://schemas.microsoft.com/office/drawing/2014/main" id="{04E3F063-F08F-4AF8-ADCA-CD5183C0F37E}"/>
              </a:ext>
            </a:extLst>
          </p:cNvPr>
          <p:cNvGraphicFramePr>
            <a:graphicFrameLocks noGrp="1"/>
          </p:cNvGraphicFramePr>
          <p:nvPr>
            <p:extLst>
              <p:ext uri="{D42A27DB-BD31-4B8C-83A1-F6EECF244321}">
                <p14:modId xmlns:p14="http://schemas.microsoft.com/office/powerpoint/2010/main" val="2780851548"/>
              </p:ext>
            </p:extLst>
          </p:nvPr>
        </p:nvGraphicFramePr>
        <p:xfrm>
          <a:off x="4439816" y="5572139"/>
          <a:ext cx="6273316" cy="995934"/>
        </p:xfrm>
        <a:graphic>
          <a:graphicData uri="http://schemas.openxmlformats.org/drawingml/2006/table">
            <a:tbl>
              <a:tblPr firstRow="1" firstCol="1" bandRow="1">
                <a:tableStyleId>{5C22544A-7EE6-4342-B048-85BDC9FD1C3A}</a:tableStyleId>
              </a:tblPr>
              <a:tblGrid>
                <a:gridCol w="987420">
                  <a:extLst>
                    <a:ext uri="{9D8B030D-6E8A-4147-A177-3AD203B41FA5}">
                      <a16:colId xmlns:a16="http://schemas.microsoft.com/office/drawing/2014/main" val="3486924364"/>
                    </a:ext>
                  </a:extLst>
                </a:gridCol>
                <a:gridCol w="2149238">
                  <a:extLst>
                    <a:ext uri="{9D8B030D-6E8A-4147-A177-3AD203B41FA5}">
                      <a16:colId xmlns:a16="http://schemas.microsoft.com/office/drawing/2014/main" val="1494668654"/>
                    </a:ext>
                  </a:extLst>
                </a:gridCol>
                <a:gridCol w="987420">
                  <a:extLst>
                    <a:ext uri="{9D8B030D-6E8A-4147-A177-3AD203B41FA5}">
                      <a16:colId xmlns:a16="http://schemas.microsoft.com/office/drawing/2014/main" val="1971934767"/>
                    </a:ext>
                  </a:extLst>
                </a:gridCol>
                <a:gridCol w="2149238">
                  <a:extLst>
                    <a:ext uri="{9D8B030D-6E8A-4147-A177-3AD203B41FA5}">
                      <a16:colId xmlns:a16="http://schemas.microsoft.com/office/drawing/2014/main" val="2172365298"/>
                    </a:ext>
                  </a:extLst>
                </a:gridCol>
              </a:tblGrid>
              <a:tr h="40005">
                <a:tc>
                  <a:txBody>
                    <a:bodyPr/>
                    <a:lstStyle/>
                    <a:p>
                      <a:pPr algn="ctr">
                        <a:lnSpc>
                          <a:spcPct val="107000"/>
                        </a:lnSpc>
                        <a:spcAft>
                          <a:spcPts val="300"/>
                        </a:spcAft>
                      </a:pPr>
                      <a:r>
                        <a:rPr lang="en-US" sz="1600">
                          <a:effectLst/>
                        </a:rPr>
                        <a:t>Direction </a:t>
                      </a:r>
                      <a:endParaRPr lang="en-US" sz="16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0" marR="0" marT="0" marB="0"/>
                </a:tc>
                <a:tc>
                  <a:txBody>
                    <a:bodyPr/>
                    <a:lstStyle/>
                    <a:p>
                      <a:pPr algn="ctr">
                        <a:lnSpc>
                          <a:spcPct val="107000"/>
                        </a:lnSpc>
                        <a:spcAft>
                          <a:spcPts val="300"/>
                        </a:spcAft>
                      </a:pPr>
                      <a:r>
                        <a:rPr lang="en-US" sz="1600" dirty="0">
                          <a:effectLst/>
                        </a:rPr>
                        <a:t>Range of adjustment</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0" marR="0" marT="0" marB="0"/>
                </a:tc>
                <a:tc>
                  <a:txBody>
                    <a:bodyPr/>
                    <a:lstStyle/>
                    <a:p>
                      <a:pPr algn="ctr">
                        <a:lnSpc>
                          <a:spcPct val="107000"/>
                        </a:lnSpc>
                        <a:spcAft>
                          <a:spcPts val="300"/>
                        </a:spcAft>
                      </a:pPr>
                      <a:r>
                        <a:rPr lang="en-US" sz="1600" dirty="0">
                          <a:effectLst/>
                        </a:rPr>
                        <a:t>Direction</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0" marR="0" marT="0" marB="0"/>
                </a:tc>
                <a:tc>
                  <a:txBody>
                    <a:bodyPr/>
                    <a:lstStyle/>
                    <a:p>
                      <a:pPr algn="ctr">
                        <a:lnSpc>
                          <a:spcPct val="107000"/>
                        </a:lnSpc>
                        <a:spcAft>
                          <a:spcPts val="300"/>
                        </a:spcAft>
                      </a:pPr>
                      <a:r>
                        <a:rPr lang="en-US" sz="1600" dirty="0">
                          <a:effectLst/>
                        </a:rPr>
                        <a:t>Resolution </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0" marR="0" marT="0" marB="0"/>
                </a:tc>
                <a:extLst>
                  <a:ext uri="{0D108BD9-81ED-4DB2-BD59-A6C34878D82A}">
                    <a16:rowId xmlns:a16="http://schemas.microsoft.com/office/drawing/2014/main" val="3450755195"/>
                  </a:ext>
                </a:extLst>
              </a:tr>
              <a:tr h="69215">
                <a:tc>
                  <a:txBody>
                    <a:bodyPr/>
                    <a:lstStyle/>
                    <a:p>
                      <a:pPr algn="ctr">
                        <a:lnSpc>
                          <a:spcPct val="107000"/>
                        </a:lnSpc>
                        <a:spcAft>
                          <a:spcPts val="300"/>
                        </a:spcAft>
                      </a:pPr>
                      <a:r>
                        <a:rPr lang="en-US" sz="1600" dirty="0">
                          <a:effectLst/>
                        </a:rPr>
                        <a:t>X</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0" marR="0" marT="0" marB="0"/>
                </a:tc>
                <a:tc>
                  <a:txBody>
                    <a:bodyPr/>
                    <a:lstStyle/>
                    <a:p>
                      <a:pPr algn="ctr">
                        <a:lnSpc>
                          <a:spcPct val="107000"/>
                        </a:lnSpc>
                        <a:spcAft>
                          <a:spcPts val="300"/>
                        </a:spcAft>
                      </a:pPr>
                      <a:r>
                        <a:rPr lang="en-US" sz="1600" dirty="0">
                          <a:effectLst/>
                        </a:rPr>
                        <a:t>≥±20 mm</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0" marR="0" marT="0" marB="0"/>
                </a:tc>
                <a:tc>
                  <a:txBody>
                    <a:bodyPr/>
                    <a:lstStyle/>
                    <a:p>
                      <a:pPr algn="ctr">
                        <a:lnSpc>
                          <a:spcPct val="107000"/>
                        </a:lnSpc>
                        <a:spcAft>
                          <a:spcPts val="300"/>
                        </a:spcAft>
                      </a:pPr>
                      <a:r>
                        <a:rPr lang="en-US" sz="1600" dirty="0">
                          <a:effectLst/>
                        </a:rPr>
                        <a:t>X</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0" marR="0" marT="0" marB="0"/>
                </a:tc>
                <a:tc>
                  <a:txBody>
                    <a:bodyPr/>
                    <a:lstStyle/>
                    <a:p>
                      <a:pPr marL="0" algn="ctr" defTabSz="914400" rtl="0" eaLnBrk="1" latinLnBrk="0" hangingPunct="1">
                        <a:lnSpc>
                          <a:spcPct val="107000"/>
                        </a:lnSpc>
                        <a:spcAft>
                          <a:spcPts val="300"/>
                        </a:spcAft>
                      </a:pPr>
                      <a:r>
                        <a:rPr lang="zh-CN" altLang="en-US" sz="1600" kern="1200" dirty="0">
                          <a:solidFill>
                            <a:schemeClr val="dk1"/>
                          </a:solidFill>
                          <a:effectLst/>
                          <a:latin typeface="+mn-lt"/>
                          <a:ea typeface="+mn-ea"/>
                          <a:cs typeface="+mn-cs"/>
                        </a:rPr>
                        <a:t>≤</a:t>
                      </a:r>
                      <a:r>
                        <a:rPr lang="en-US" altLang="zh-CN" sz="1600" kern="1200" dirty="0">
                          <a:solidFill>
                            <a:schemeClr val="dk1"/>
                          </a:solidFill>
                          <a:effectLst/>
                          <a:latin typeface="+mn-lt"/>
                          <a:ea typeface="+mn-ea"/>
                          <a:cs typeface="+mn-cs"/>
                        </a:rPr>
                        <a:t>10μm</a:t>
                      </a:r>
                      <a:endParaRPr lang="en-US" sz="1600" kern="1200" dirty="0">
                        <a:solidFill>
                          <a:schemeClr val="dk1"/>
                        </a:solidFill>
                        <a:effectLst/>
                        <a:latin typeface="+mn-lt"/>
                        <a:ea typeface="+mn-ea"/>
                        <a:cs typeface="+mn-cs"/>
                      </a:endParaRPr>
                    </a:p>
                  </a:txBody>
                  <a:tcPr marL="0" marR="0" marT="0" marB="0"/>
                </a:tc>
                <a:extLst>
                  <a:ext uri="{0D108BD9-81ED-4DB2-BD59-A6C34878D82A}">
                    <a16:rowId xmlns:a16="http://schemas.microsoft.com/office/drawing/2014/main" val="1150968113"/>
                  </a:ext>
                </a:extLst>
              </a:tr>
              <a:tr h="69215">
                <a:tc>
                  <a:txBody>
                    <a:bodyPr/>
                    <a:lstStyle/>
                    <a:p>
                      <a:pPr algn="ctr">
                        <a:lnSpc>
                          <a:spcPct val="107000"/>
                        </a:lnSpc>
                        <a:spcAft>
                          <a:spcPts val="300"/>
                        </a:spcAft>
                      </a:pPr>
                      <a:r>
                        <a:rPr lang="en-US" sz="1600">
                          <a:effectLst/>
                        </a:rPr>
                        <a:t>Y</a:t>
                      </a:r>
                      <a:endParaRPr lang="en-US" sz="16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0" marR="0" marT="0" marB="0"/>
                </a:tc>
                <a:tc>
                  <a:txBody>
                    <a:bodyPr/>
                    <a:lstStyle/>
                    <a:p>
                      <a:pPr algn="ctr">
                        <a:lnSpc>
                          <a:spcPct val="107000"/>
                        </a:lnSpc>
                        <a:spcAft>
                          <a:spcPts val="300"/>
                        </a:spcAft>
                      </a:pPr>
                      <a:r>
                        <a:rPr lang="en-US" sz="1600" dirty="0">
                          <a:effectLst/>
                        </a:rPr>
                        <a:t>≥±30 mm</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0" marR="0" marT="0" marB="0"/>
                </a:tc>
                <a:tc>
                  <a:txBody>
                    <a:bodyPr/>
                    <a:lstStyle/>
                    <a:p>
                      <a:pPr algn="ctr">
                        <a:lnSpc>
                          <a:spcPct val="107000"/>
                        </a:lnSpc>
                        <a:spcAft>
                          <a:spcPts val="300"/>
                        </a:spcAft>
                      </a:pPr>
                      <a:r>
                        <a:rPr lang="en-US" sz="1600">
                          <a:effectLst/>
                        </a:rPr>
                        <a:t>Y</a:t>
                      </a:r>
                      <a:endParaRPr lang="en-US" sz="16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0" marR="0" marT="0" marB="0"/>
                </a:tc>
                <a:tc>
                  <a:txBody>
                    <a:bodyPr/>
                    <a:lstStyle/>
                    <a:p>
                      <a:pPr marL="0" marR="0" lvl="0" indent="0" algn="ctr" defTabSz="914400" rtl="0" eaLnBrk="1" fontAlgn="auto" latinLnBrk="0" hangingPunct="1">
                        <a:lnSpc>
                          <a:spcPct val="107000"/>
                        </a:lnSpc>
                        <a:spcBef>
                          <a:spcPts val="0"/>
                        </a:spcBef>
                        <a:spcAft>
                          <a:spcPts val="300"/>
                        </a:spcAft>
                        <a:buClrTx/>
                        <a:buSzTx/>
                        <a:buFontTx/>
                        <a:buNone/>
                        <a:tabLst/>
                        <a:defRPr/>
                      </a:pPr>
                      <a:r>
                        <a:rPr lang="zh-CN" altLang="en-US" sz="1600" kern="1200" dirty="0">
                          <a:solidFill>
                            <a:schemeClr val="dk1"/>
                          </a:solidFill>
                          <a:effectLst/>
                          <a:latin typeface="+mn-lt"/>
                          <a:ea typeface="+mn-ea"/>
                          <a:cs typeface="+mn-cs"/>
                        </a:rPr>
                        <a:t>≤</a:t>
                      </a:r>
                      <a:r>
                        <a:rPr lang="en-US" altLang="zh-CN" sz="1600" kern="1200" dirty="0">
                          <a:solidFill>
                            <a:schemeClr val="dk1"/>
                          </a:solidFill>
                          <a:effectLst/>
                          <a:latin typeface="+mn-lt"/>
                          <a:ea typeface="+mn-ea"/>
                          <a:cs typeface="+mn-cs"/>
                        </a:rPr>
                        <a:t>10μm</a:t>
                      </a:r>
                      <a:endParaRPr lang="en-US" sz="1600" kern="1200" dirty="0">
                        <a:solidFill>
                          <a:schemeClr val="dk1"/>
                        </a:solidFill>
                        <a:effectLst/>
                        <a:latin typeface="+mn-lt"/>
                        <a:ea typeface="+mn-ea"/>
                        <a:cs typeface="+mn-cs"/>
                      </a:endParaRPr>
                    </a:p>
                  </a:txBody>
                  <a:tcPr marL="0" marR="0" marT="0" marB="0"/>
                </a:tc>
                <a:extLst>
                  <a:ext uri="{0D108BD9-81ED-4DB2-BD59-A6C34878D82A}">
                    <a16:rowId xmlns:a16="http://schemas.microsoft.com/office/drawing/2014/main" val="229124421"/>
                  </a:ext>
                </a:extLst>
              </a:tr>
              <a:tr h="69215">
                <a:tc>
                  <a:txBody>
                    <a:bodyPr/>
                    <a:lstStyle/>
                    <a:p>
                      <a:pPr algn="ctr">
                        <a:lnSpc>
                          <a:spcPct val="107000"/>
                        </a:lnSpc>
                        <a:spcAft>
                          <a:spcPts val="300"/>
                        </a:spcAft>
                      </a:pPr>
                      <a:r>
                        <a:rPr lang="en-US" sz="1600" dirty="0">
                          <a:effectLst/>
                        </a:rPr>
                        <a:t>Z</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0" marR="0" marT="0" marB="0"/>
                </a:tc>
                <a:tc>
                  <a:txBody>
                    <a:bodyPr/>
                    <a:lstStyle/>
                    <a:p>
                      <a:pPr algn="ctr">
                        <a:lnSpc>
                          <a:spcPct val="107000"/>
                        </a:lnSpc>
                        <a:spcAft>
                          <a:spcPts val="300"/>
                        </a:spcAft>
                      </a:pPr>
                      <a:r>
                        <a:rPr lang="en-US" sz="1600" dirty="0">
                          <a:effectLst/>
                        </a:rPr>
                        <a:t>≥±20 mm</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0" marR="0" marT="0" marB="0"/>
                </a:tc>
                <a:tc>
                  <a:txBody>
                    <a:bodyPr/>
                    <a:lstStyle/>
                    <a:p>
                      <a:pPr algn="ctr">
                        <a:lnSpc>
                          <a:spcPct val="107000"/>
                        </a:lnSpc>
                        <a:spcAft>
                          <a:spcPts val="300"/>
                        </a:spcAft>
                      </a:pPr>
                      <a:r>
                        <a:rPr lang="en-US" sz="1600" dirty="0">
                          <a:effectLst/>
                        </a:rPr>
                        <a:t>Z</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0" marR="0" marT="0" marB="0"/>
                </a:tc>
                <a:tc>
                  <a:txBody>
                    <a:bodyPr/>
                    <a:lstStyle/>
                    <a:p>
                      <a:pPr marL="0" marR="0" lvl="0" indent="0" algn="ctr" defTabSz="914400" rtl="0" eaLnBrk="1" fontAlgn="auto" latinLnBrk="0" hangingPunct="1">
                        <a:lnSpc>
                          <a:spcPct val="107000"/>
                        </a:lnSpc>
                        <a:spcBef>
                          <a:spcPts val="0"/>
                        </a:spcBef>
                        <a:spcAft>
                          <a:spcPts val="300"/>
                        </a:spcAft>
                        <a:buClrTx/>
                        <a:buSzTx/>
                        <a:buFontTx/>
                        <a:buNone/>
                        <a:tabLst/>
                        <a:defRPr/>
                      </a:pPr>
                      <a:r>
                        <a:rPr lang="zh-CN" altLang="en-US" sz="1600" kern="1200" dirty="0">
                          <a:solidFill>
                            <a:schemeClr val="dk1"/>
                          </a:solidFill>
                          <a:effectLst/>
                          <a:latin typeface="+mn-lt"/>
                          <a:ea typeface="+mn-ea"/>
                          <a:cs typeface="+mn-cs"/>
                        </a:rPr>
                        <a:t>≤</a:t>
                      </a:r>
                      <a:r>
                        <a:rPr lang="en-US" altLang="zh-CN" sz="1600" kern="1200" dirty="0">
                          <a:solidFill>
                            <a:schemeClr val="dk1"/>
                          </a:solidFill>
                          <a:effectLst/>
                          <a:latin typeface="+mn-lt"/>
                          <a:ea typeface="+mn-ea"/>
                          <a:cs typeface="+mn-cs"/>
                        </a:rPr>
                        <a:t>10μm</a:t>
                      </a:r>
                      <a:endParaRPr lang="en-US" sz="1600" kern="1200" dirty="0">
                        <a:solidFill>
                          <a:schemeClr val="dk1"/>
                        </a:solidFill>
                        <a:effectLst/>
                        <a:latin typeface="+mn-lt"/>
                        <a:ea typeface="+mn-ea"/>
                        <a:cs typeface="+mn-cs"/>
                      </a:endParaRPr>
                    </a:p>
                  </a:txBody>
                  <a:tcPr marL="0" marR="0" marT="0" marB="0"/>
                </a:tc>
                <a:extLst>
                  <a:ext uri="{0D108BD9-81ED-4DB2-BD59-A6C34878D82A}">
                    <a16:rowId xmlns:a16="http://schemas.microsoft.com/office/drawing/2014/main" val="913498937"/>
                  </a:ext>
                </a:extLst>
              </a:tr>
            </a:tbl>
          </a:graphicData>
        </a:graphic>
      </p:graphicFrame>
    </p:spTree>
    <p:extLst>
      <p:ext uri="{BB962C8B-B14F-4D97-AF65-F5344CB8AC3E}">
        <p14:creationId xmlns:p14="http://schemas.microsoft.com/office/powerpoint/2010/main" val="3304938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F043B54-DBCE-488E-9750-CC6C58A32A3C}"/>
              </a:ext>
            </a:extLst>
          </p:cNvPr>
          <p:cNvSpPr>
            <a:spLocks noGrp="1"/>
          </p:cNvSpPr>
          <p:nvPr>
            <p:ph idx="1"/>
          </p:nvPr>
        </p:nvSpPr>
        <p:spPr>
          <a:xfrm>
            <a:off x="609600" y="1285861"/>
            <a:ext cx="6936691" cy="4840303"/>
          </a:xfrm>
        </p:spPr>
        <p:txBody>
          <a:bodyPr/>
          <a:lstStyle/>
          <a:p>
            <a:r>
              <a:rPr lang="en-US" dirty="0"/>
              <a:t>MDI mechanics</a:t>
            </a:r>
          </a:p>
          <a:p>
            <a:pPr lvl="1"/>
            <a:r>
              <a:rPr lang="en-US" dirty="0"/>
              <a:t>In TDR, we have optimized the MDI layout, all the accelerator devices within the detective angle acos0.99.</a:t>
            </a:r>
          </a:p>
          <a:p>
            <a:pPr lvl="1"/>
            <a:r>
              <a:rPr lang="en-US" dirty="0"/>
              <a:t>Preliminary design and analyses of cryostat support and RVC.</a:t>
            </a:r>
          </a:p>
          <a:p>
            <a:pPr lvl="1"/>
            <a:endParaRPr lang="en-US" dirty="0"/>
          </a:p>
        </p:txBody>
      </p:sp>
      <p:sp>
        <p:nvSpPr>
          <p:cNvPr id="3" name="标题 2">
            <a:extLst>
              <a:ext uri="{FF2B5EF4-FFF2-40B4-BE49-F238E27FC236}">
                <a16:creationId xmlns:a16="http://schemas.microsoft.com/office/drawing/2014/main" id="{3C10A084-1C3A-40CF-8BF2-BF5FEFDA0B6D}"/>
              </a:ext>
            </a:extLst>
          </p:cNvPr>
          <p:cNvSpPr>
            <a:spLocks noGrp="1"/>
          </p:cNvSpPr>
          <p:nvPr>
            <p:ph type="title"/>
          </p:nvPr>
        </p:nvSpPr>
        <p:spPr/>
        <p:txBody>
          <a:bodyPr/>
          <a:lstStyle/>
          <a:p>
            <a:r>
              <a:rPr lang="en-US" altLang="zh-CN" dirty="0">
                <a:latin typeface="Arial" panose="020B0604020202020204" pitchFamily="34" charset="0"/>
                <a:cs typeface="Arial" panose="020B0604020202020204" pitchFamily="34" charset="0"/>
              </a:rPr>
              <a:t>CEPC mechanics system plan in EDR </a:t>
            </a:r>
            <a:endParaRPr lang="en-US" dirty="0"/>
          </a:p>
        </p:txBody>
      </p:sp>
      <p:sp>
        <p:nvSpPr>
          <p:cNvPr id="5" name="灯片编号占位符 4">
            <a:extLst>
              <a:ext uri="{FF2B5EF4-FFF2-40B4-BE49-F238E27FC236}">
                <a16:creationId xmlns:a16="http://schemas.microsoft.com/office/drawing/2014/main" id="{6A07C471-B417-48D5-8612-61DE9181A5D0}"/>
              </a:ext>
            </a:extLst>
          </p:cNvPr>
          <p:cNvSpPr>
            <a:spLocks noGrp="1"/>
          </p:cNvSpPr>
          <p:nvPr>
            <p:ph type="sldNum" sz="quarter" idx="12"/>
          </p:nvPr>
        </p:nvSpPr>
        <p:spPr/>
        <p:txBody>
          <a:bodyPr/>
          <a:lstStyle/>
          <a:p>
            <a:fld id="{F15E9139-A00B-4B2A-98A6-095DC08F1345}" type="slidenum">
              <a:rPr lang="zh-CN" altLang="en-US" smtClean="0"/>
              <a:pPr/>
              <a:t>8</a:t>
            </a:fld>
            <a:endParaRPr lang="zh-CN" altLang="en-US"/>
          </a:p>
        </p:txBody>
      </p:sp>
      <p:pic>
        <p:nvPicPr>
          <p:cNvPr id="6" name="图片 5">
            <a:extLst>
              <a:ext uri="{FF2B5EF4-FFF2-40B4-BE49-F238E27FC236}">
                <a16:creationId xmlns:a16="http://schemas.microsoft.com/office/drawing/2014/main" id="{0A627A9B-2348-45A1-94B6-0F5584F5FC1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140695" y="491985"/>
            <a:ext cx="2880000" cy="4068807"/>
          </a:xfrm>
          <a:prstGeom prst="rect">
            <a:avLst/>
          </a:prstGeom>
          <a:noFill/>
          <a:ln>
            <a:noFill/>
          </a:ln>
        </p:spPr>
      </p:pic>
      <p:pic>
        <p:nvPicPr>
          <p:cNvPr id="8" name="图片 7" descr="Graphical user interface&#10;&#10;Description automatically generated with medium confidence">
            <a:extLst>
              <a:ext uri="{FF2B5EF4-FFF2-40B4-BE49-F238E27FC236}">
                <a16:creationId xmlns:a16="http://schemas.microsoft.com/office/drawing/2014/main" id="{73E2F0DE-E9BE-4B43-8EF0-349A462F5F2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5855" y="4225296"/>
            <a:ext cx="2880000" cy="2000099"/>
          </a:xfrm>
          <a:prstGeom prst="rect">
            <a:avLst/>
          </a:prstGeom>
          <a:noFill/>
        </p:spPr>
      </p:pic>
      <p:pic>
        <p:nvPicPr>
          <p:cNvPr id="10" name="图片 9">
            <a:extLst>
              <a:ext uri="{FF2B5EF4-FFF2-40B4-BE49-F238E27FC236}">
                <a16:creationId xmlns:a16="http://schemas.microsoft.com/office/drawing/2014/main" id="{48734137-7121-41FE-9F55-71B90F26E96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688" y="3956689"/>
            <a:ext cx="3599815" cy="2546985"/>
          </a:xfrm>
          <a:prstGeom prst="rect">
            <a:avLst/>
          </a:prstGeom>
          <a:noFill/>
        </p:spPr>
      </p:pic>
      <p:pic>
        <p:nvPicPr>
          <p:cNvPr id="11" name="图片 10" descr="C:\Users\wangh\AppData\Local\Temp\WeChat Files\5c1cc3ba90205473335fe4518dbe4d5.png">
            <a:extLst>
              <a:ext uri="{FF2B5EF4-FFF2-40B4-BE49-F238E27FC236}">
                <a16:creationId xmlns:a16="http://schemas.microsoft.com/office/drawing/2014/main" id="{52D7404E-0CA3-46A4-9063-6E13820CC950}"/>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83144" y="4569474"/>
            <a:ext cx="2519680" cy="1591945"/>
          </a:xfrm>
          <a:prstGeom prst="rect">
            <a:avLst/>
          </a:prstGeom>
          <a:noFill/>
          <a:ln>
            <a:noFill/>
          </a:ln>
        </p:spPr>
      </p:pic>
      <p:pic>
        <p:nvPicPr>
          <p:cNvPr id="12" name="图片 11" descr="Diagram&#10;&#10;Description automatically generated with medium confidence">
            <a:extLst>
              <a:ext uri="{FF2B5EF4-FFF2-40B4-BE49-F238E27FC236}">
                <a16:creationId xmlns:a16="http://schemas.microsoft.com/office/drawing/2014/main" id="{1B25DAB1-2712-4A2C-A5FE-3B95F01BCECE}"/>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754099" y="4299746"/>
            <a:ext cx="2159635" cy="1808480"/>
          </a:xfrm>
          <a:prstGeom prst="rect">
            <a:avLst/>
          </a:prstGeom>
        </p:spPr>
      </p:pic>
    </p:spTree>
    <p:extLst>
      <p:ext uri="{BB962C8B-B14F-4D97-AF65-F5344CB8AC3E}">
        <p14:creationId xmlns:p14="http://schemas.microsoft.com/office/powerpoint/2010/main" val="483528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A308F6A3-5276-435C-8DC7-5A2050075612}"/>
              </a:ext>
            </a:extLst>
          </p:cNvPr>
          <p:cNvSpPr>
            <a:spLocks noGrp="1"/>
          </p:cNvSpPr>
          <p:nvPr>
            <p:ph idx="1"/>
          </p:nvPr>
        </p:nvSpPr>
        <p:spPr>
          <a:xfrm>
            <a:off x="609600" y="1285861"/>
            <a:ext cx="10972800" cy="5383499"/>
          </a:xfrm>
        </p:spPr>
        <p:txBody>
          <a:bodyPr>
            <a:normAutofit lnSpcReduction="10000"/>
          </a:bodyPr>
          <a:lstStyle/>
          <a:p>
            <a:r>
              <a:rPr lang="en-US" dirty="0"/>
              <a:t>MDI mechanics plan</a:t>
            </a:r>
          </a:p>
          <a:p>
            <a:pPr lvl="1"/>
            <a:r>
              <a:rPr lang="en-US" dirty="0"/>
              <a:t>Further assessment and mechanical design of the RVC, and a prototype if possible.</a:t>
            </a:r>
          </a:p>
          <a:p>
            <a:pPr lvl="1"/>
            <a:r>
              <a:rPr lang="en-US" dirty="0"/>
              <a:t>The basically determined structure design of the support for cryostat at MDI, the detailed FEA of structure and stability, including the rough assessment of Lorenz force, quench cases and temperature change. Begin the necessary technique study if possible (</a:t>
            </a:r>
            <a:r>
              <a:rPr lang="en-US" dirty="0" err="1"/>
              <a:t>eg.</a:t>
            </a:r>
            <a:r>
              <a:rPr lang="en-US" dirty="0"/>
              <a:t> Vibration, movement and alignment related techniques). </a:t>
            </a:r>
          </a:p>
          <a:p>
            <a:pPr lvl="1"/>
            <a:r>
              <a:rPr lang="en-US" dirty="0"/>
              <a:t>Refine the mechanics layout of all the accelerator components on base of TDR design.</a:t>
            </a:r>
          </a:p>
          <a:p>
            <a:r>
              <a:rPr lang="en-US" dirty="0"/>
              <a:t>Aim:</a:t>
            </a:r>
          </a:p>
          <a:p>
            <a:pPr lvl="1"/>
            <a:r>
              <a:rPr lang="en-US" dirty="0"/>
              <a:t>RVC leak rate: </a:t>
            </a:r>
            <a:r>
              <a:rPr lang="en-US" altLang="zh-CN" dirty="0"/>
              <a:t>2.7</a:t>
            </a:r>
            <a:r>
              <a:rPr lang="en-US" dirty="0">
                <a:latin typeface="Times New Roman" panose="02020603050405020304" pitchFamily="18" charset="0"/>
                <a:ea typeface="宋体" panose="02010600030101010101" pitchFamily="2" charset="-122"/>
                <a:cs typeface="Times New Roman" panose="02020603050405020304" pitchFamily="18" charset="0"/>
                <a:sym typeface="Symbol" panose="05050102010706020507" pitchFamily="18" charset="2"/>
              </a:rPr>
              <a:t> </a:t>
            </a:r>
            <a:r>
              <a:rPr lang="en-US" altLang="zh-CN" dirty="0"/>
              <a:t>10</a:t>
            </a:r>
            <a:r>
              <a:rPr lang="en-US" altLang="zh-CN" baseline="30000" dirty="0"/>
              <a:t>–11</a:t>
            </a:r>
            <a:r>
              <a:rPr lang="en-US" altLang="zh-CN" dirty="0"/>
              <a:t> Pa·m</a:t>
            </a:r>
            <a:r>
              <a:rPr lang="en-US" altLang="zh-CN" baseline="30000" dirty="0"/>
              <a:t>3</a:t>
            </a:r>
            <a:r>
              <a:rPr lang="en-US" altLang="zh-CN" dirty="0"/>
              <a:t>/s</a:t>
            </a:r>
          </a:p>
          <a:p>
            <a:pPr lvl="1"/>
            <a:r>
              <a:rPr lang="en-US" altLang="zh-CN" dirty="0"/>
              <a:t>Support resolution: 5 um. Support can work theoretically.</a:t>
            </a:r>
          </a:p>
          <a:p>
            <a:pPr lvl="1"/>
            <a:endParaRPr lang="en-US" dirty="0"/>
          </a:p>
          <a:p>
            <a:pPr lvl="1"/>
            <a:endParaRPr lang="en-US" dirty="0"/>
          </a:p>
          <a:p>
            <a:pPr lvl="1"/>
            <a:endParaRPr lang="en-US" dirty="0"/>
          </a:p>
        </p:txBody>
      </p:sp>
      <p:sp>
        <p:nvSpPr>
          <p:cNvPr id="3" name="标题 2">
            <a:extLst>
              <a:ext uri="{FF2B5EF4-FFF2-40B4-BE49-F238E27FC236}">
                <a16:creationId xmlns:a16="http://schemas.microsoft.com/office/drawing/2014/main" id="{50F4034F-11D7-49D0-A258-A9A404C293BC}"/>
              </a:ext>
            </a:extLst>
          </p:cNvPr>
          <p:cNvSpPr>
            <a:spLocks noGrp="1"/>
          </p:cNvSpPr>
          <p:nvPr>
            <p:ph type="title"/>
          </p:nvPr>
        </p:nvSpPr>
        <p:spPr>
          <a:xfrm>
            <a:off x="666712" y="142852"/>
            <a:ext cx="10763325" cy="725470"/>
          </a:xfrm>
        </p:spPr>
        <p:txBody>
          <a:bodyPr/>
          <a:lstStyle/>
          <a:p>
            <a:r>
              <a:rPr lang="en-US" altLang="zh-CN" dirty="0">
                <a:latin typeface="Arial" panose="020B0604020202020204" pitchFamily="34" charset="0"/>
                <a:cs typeface="Arial" panose="020B0604020202020204" pitchFamily="34" charset="0"/>
              </a:rPr>
              <a:t>CEPC mechanics system plan in EDR </a:t>
            </a:r>
            <a:endParaRPr lang="en-US" dirty="0"/>
          </a:p>
        </p:txBody>
      </p:sp>
      <p:sp>
        <p:nvSpPr>
          <p:cNvPr id="4" name="灯片编号占位符 3">
            <a:extLst>
              <a:ext uri="{FF2B5EF4-FFF2-40B4-BE49-F238E27FC236}">
                <a16:creationId xmlns:a16="http://schemas.microsoft.com/office/drawing/2014/main" id="{E9400E8B-AA14-4F73-9A47-4E52CC1F76E0}"/>
              </a:ext>
            </a:extLst>
          </p:cNvPr>
          <p:cNvSpPr>
            <a:spLocks noGrp="1"/>
          </p:cNvSpPr>
          <p:nvPr>
            <p:ph type="sldNum" sz="quarter" idx="12"/>
          </p:nvPr>
        </p:nvSpPr>
        <p:spPr/>
        <p:txBody>
          <a:bodyPr/>
          <a:lstStyle/>
          <a:p>
            <a:fld id="{F15E9139-A00B-4B2A-98A6-095DC08F1345}" type="slidenum">
              <a:rPr lang="zh-CN" altLang="en-US" smtClean="0"/>
              <a:pPr/>
              <a:t>9</a:t>
            </a:fld>
            <a:endParaRPr lang="zh-CN" altLang="en-US"/>
          </a:p>
        </p:txBody>
      </p:sp>
    </p:spTree>
    <p:extLst>
      <p:ext uri="{BB962C8B-B14F-4D97-AF65-F5344CB8AC3E}">
        <p14:creationId xmlns:p14="http://schemas.microsoft.com/office/powerpoint/2010/main" val="39842408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35246</TotalTime>
  <Words>2326</Words>
  <Application>Microsoft Office PowerPoint</Application>
  <PresentationFormat>宽屏</PresentationFormat>
  <Paragraphs>611</Paragraphs>
  <Slides>29</Slides>
  <Notes>3</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29</vt:i4>
      </vt:variant>
    </vt:vector>
  </HeadingPairs>
  <TitlesOfParts>
    <vt:vector size="40" baseType="lpstr">
      <vt:lpstr>MS Mincho</vt:lpstr>
      <vt:lpstr>等线</vt:lpstr>
      <vt:lpstr>宋体</vt:lpstr>
      <vt:lpstr>微软雅黑</vt:lpstr>
      <vt:lpstr>Arial</vt:lpstr>
      <vt:lpstr>Arial Black</vt:lpstr>
      <vt:lpstr>Calibri</vt:lpstr>
      <vt:lpstr>Symbol</vt:lpstr>
      <vt:lpstr>Times New Roman</vt:lpstr>
      <vt:lpstr>Wingdings</vt:lpstr>
      <vt:lpstr>Office 主题</vt:lpstr>
      <vt:lpstr>PowerPoint 演示文稿</vt:lpstr>
      <vt:lpstr>Content</vt:lpstr>
      <vt:lpstr>CEPC mechanics system plan in EDR </vt:lpstr>
      <vt:lpstr>CEPC mechanics system plan in EDR </vt:lpstr>
      <vt:lpstr>CEPC mechanics system plan in EDR </vt:lpstr>
      <vt:lpstr>CEPC mechanics system plan in EDR </vt:lpstr>
      <vt:lpstr>CEPC mechanics system plan in EDR </vt:lpstr>
      <vt:lpstr>CEPC mechanics system plan in EDR </vt:lpstr>
      <vt:lpstr>CEPC mechanics system plan in EDR </vt:lpstr>
      <vt:lpstr>CEPC mechanics system plan in EDR </vt:lpstr>
      <vt:lpstr>CEPC mechanics system plan in EDR </vt:lpstr>
      <vt:lpstr>CEPC mechanics system plan in EDR </vt:lpstr>
      <vt:lpstr>Mockup tunnel</vt:lpstr>
      <vt:lpstr>Tunnel mockup</vt:lpstr>
      <vt:lpstr>Tunnel mockup</vt:lpstr>
      <vt:lpstr>Tunnel mockup</vt:lpstr>
      <vt:lpstr>Tunnel mockup</vt:lpstr>
      <vt:lpstr>Tunnel mockup</vt:lpstr>
      <vt:lpstr>Tunnel mockup</vt:lpstr>
      <vt:lpstr>Tunnel mockup</vt:lpstr>
      <vt:lpstr>Tunnel mockup</vt:lpstr>
      <vt:lpstr>Tunnel mockup </vt:lpstr>
      <vt:lpstr>Tunnel mockup</vt:lpstr>
      <vt:lpstr>Tunnel mockup</vt:lpstr>
      <vt:lpstr>Tunnel mockup</vt:lpstr>
      <vt:lpstr>Cost </vt:lpstr>
      <vt:lpstr>Cost </vt:lpstr>
      <vt:lpstr>Cost </vt:lpstr>
      <vt:lpstr>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vivi</dc:creator>
  <cp:lastModifiedBy>wanghaijing</cp:lastModifiedBy>
  <cp:revision>2181</cp:revision>
  <cp:lastPrinted>2022-11-06T05:19:21Z</cp:lastPrinted>
  <dcterms:created xsi:type="dcterms:W3CDTF">2012-09-04T11:33:36Z</dcterms:created>
  <dcterms:modified xsi:type="dcterms:W3CDTF">2023-12-27T01:48:15Z</dcterms:modified>
</cp:coreProperties>
</file>