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953" r:id="rId2"/>
    <p:sldId id="907" r:id="rId3"/>
    <p:sldId id="1077" r:id="rId4"/>
    <p:sldId id="1078" r:id="rId5"/>
    <p:sldId id="1018" r:id="rId6"/>
    <p:sldId id="1019" r:id="rId7"/>
    <p:sldId id="1066" r:id="rId8"/>
    <p:sldId id="1080" r:id="rId9"/>
    <p:sldId id="1061" r:id="rId10"/>
    <p:sldId id="1062" r:id="rId11"/>
    <p:sldId id="1063" r:id="rId12"/>
    <p:sldId id="1076" r:id="rId13"/>
    <p:sldId id="1068" r:id="rId14"/>
    <p:sldId id="1065" r:id="rId15"/>
    <p:sldId id="1070" r:id="rId16"/>
    <p:sldId id="1071" r:id="rId17"/>
    <p:sldId id="1072" r:id="rId18"/>
    <p:sldId id="1079" r:id="rId19"/>
    <p:sldId id="1075" r:id="rId20"/>
  </p:sldIdLst>
  <p:sldSz cx="12192000" cy="6858000"/>
  <p:notesSz cx="7104063" cy="10234613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沙 鹏" initials="沙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400"/>
    <a:srgbClr val="0000FF"/>
    <a:srgbClr val="FFFFFF"/>
    <a:srgbClr val="E6E6E6"/>
    <a:srgbClr val="2214AC"/>
    <a:srgbClr val="005800"/>
    <a:srgbClr val="003399"/>
    <a:srgbClr val="0070C0"/>
    <a:srgbClr val="4D8357"/>
    <a:srgbClr val="FDCC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6" autoAdjust="0"/>
    <p:restoredTop sz="91732" autoAdjust="0"/>
  </p:normalViewPr>
  <p:slideViewPr>
    <p:cSldViewPr showGuides="1">
      <p:cViewPr varScale="1">
        <p:scale>
          <a:sx n="64" d="100"/>
          <a:sy n="64" d="100"/>
        </p:scale>
        <p:origin x="690" y="4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9182"/>
    </p:cViewPr>
  </p:sorterViewPr>
  <p:notesViewPr>
    <p:cSldViewPr>
      <p:cViewPr varScale="1">
        <p:scale>
          <a:sx n="53" d="100"/>
          <a:sy n="53" d="100"/>
        </p:scale>
        <p:origin x="3312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E6D00-2C1C-47F1-8495-043F093F9ED6}" type="datetimeFigureOut">
              <a:rPr lang="zh-CN" altLang="en-US" smtClean="0"/>
              <a:t>2023/12/25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A05AE-EECD-457A-A033-312F4EB81B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46579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A3E0D183-6031-4C32-B44B-14746A336CF0}" type="datetimeFigureOut">
              <a:rPr lang="zh-CN" altLang="en-US" smtClean="0"/>
              <a:t>2023/12/25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03A1DF17-A28C-4D46-829F-D8D110C093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0149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42940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55176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97014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71938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30649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20790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8986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89232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35592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725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9099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1269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2195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4474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0530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43307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64211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5893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21308" y="1718148"/>
            <a:ext cx="10363200" cy="1470025"/>
          </a:xfrm>
        </p:spPr>
        <p:txBody>
          <a:bodyPr>
            <a:noAutofit/>
          </a:bodyPr>
          <a:lstStyle>
            <a:lvl1pPr>
              <a:defRPr lang="zh-CN" altLang="en-US" sz="6600" b="1" kern="12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0B2B-8DAF-4635-9F01-0B9C458933E3}" type="datetime1">
              <a:rPr lang="zh-CN" altLang="en-US" smtClean="0"/>
              <a:t>2023/12/25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矩形 8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0" name="矩形 9"/>
          <p:cNvSpPr/>
          <p:nvPr userDrawn="1"/>
        </p:nvSpPr>
        <p:spPr>
          <a:xfrm>
            <a:off x="-1" y="0"/>
            <a:ext cx="12192000" cy="21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9239272" y="-2"/>
            <a:ext cx="2952728" cy="216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733552" y="6356351"/>
            <a:ext cx="473871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 dirty="0" smtClean="0"/>
              <a:t>CEPC Accelerator TDR International Review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85861"/>
            <a:ext cx="10972800" cy="4840303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anose="05000000000000000000" pitchFamily="2" charset="2"/>
              <a:buChar char="n"/>
              <a:defRPr sz="2800" b="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2400"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B315D-5845-4E10-96EE-900B6420E4E9}" type="datetime1">
              <a:rPr lang="zh-CN" altLang="en-US" smtClean="0"/>
              <a:t>2023/12/25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6712" y="142852"/>
            <a:ext cx="10763325" cy="725470"/>
          </a:xfrm>
        </p:spPr>
        <p:txBody>
          <a:bodyPr>
            <a:normAutofit/>
          </a:bodyPr>
          <a:lstStyle>
            <a:lvl1pPr algn="l">
              <a:defRPr sz="3000" b="1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5" name="矩形 14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矩形 15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矩形 17"/>
          <p:cNvSpPr/>
          <p:nvPr userDrawn="1"/>
        </p:nvSpPr>
        <p:spPr>
          <a:xfrm>
            <a:off x="-1" y="937526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3" name="矩形 22"/>
          <p:cNvSpPr/>
          <p:nvPr userDrawn="1"/>
        </p:nvSpPr>
        <p:spPr>
          <a:xfrm>
            <a:off x="0" y="0"/>
            <a:ext cx="285709" cy="9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 dirty="0" smtClean="0"/>
              <a:t>CEPC Accelerator TDR International Review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D2C3-E4EE-4507-8B92-8AE7B7B616F4}" type="datetime1">
              <a:rPr lang="zh-CN" altLang="en-US" smtClean="0"/>
              <a:t>2023/12/25</a:t>
            </a:fld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 dirty="0" smtClean="0"/>
              <a:t>CEPC Accelerator TDR International Review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92942-8651-4956-B7C0-A7B74FFC6096}" type="datetime1">
              <a:rPr lang="zh-CN" altLang="en-US" smtClean="0"/>
              <a:t>2023/12/25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CEPC Accelerator TDR International Review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CE2C9-0858-40D0-852F-2215466EB8FC}" type="datetime1">
              <a:rPr lang="zh-CN" altLang="en-US" smtClean="0"/>
              <a:t>2023/12/25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 smtClean="0"/>
              <a:t>CEPC Accelerator TDR International Review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E9139-A00B-4B2A-98A6-095DC08F13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 descr="8d5d924e275b0c7f58feed1244176003"/>
          <p:cNvPicPr>
            <a:picLocks noChangeAspect="1"/>
          </p:cNvPicPr>
          <p:nvPr/>
        </p:nvPicPr>
        <p:blipFill rotWithShape="1">
          <a:blip r:embed="rId3"/>
          <a:srcRect t="28679" b="6192"/>
          <a:stretch>
            <a:fillRect/>
          </a:stretch>
        </p:blipFill>
        <p:spPr>
          <a:xfrm>
            <a:off x="635" y="0"/>
            <a:ext cx="12191365" cy="21182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5" y="6457890"/>
            <a:ext cx="12191365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0" name="Picture 2" descr="C:\Users\Administrator\Desktop\111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2" y="35979"/>
            <a:ext cx="1548428" cy="91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363" y="5398314"/>
            <a:ext cx="3552825" cy="672912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1</a:t>
            </a:fld>
            <a:endParaRPr lang="zh-CN" altLang="en-US" dirty="0"/>
          </a:p>
        </p:txBody>
      </p:sp>
      <p:sp>
        <p:nvSpPr>
          <p:cNvPr id="13" name="标题 3"/>
          <p:cNvSpPr txBox="1"/>
          <p:nvPr/>
        </p:nvSpPr>
        <p:spPr>
          <a:xfrm>
            <a:off x="577081" y="2590393"/>
            <a:ext cx="11207551" cy="127623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dirty="0" smtClean="0">
                <a:solidFill>
                  <a:srgbClr val="FF0000"/>
                </a:solidFill>
              </a:rPr>
              <a:t>CEPC</a:t>
            </a:r>
            <a:r>
              <a:rPr lang="zh-CN" altLang="en-US" sz="4800" dirty="0" smtClean="0">
                <a:solidFill>
                  <a:srgbClr val="FF0000"/>
                </a:solidFill>
              </a:rPr>
              <a:t>增强器二极磁铁自动化生产线</a:t>
            </a:r>
            <a:endParaRPr lang="en-US" altLang="zh-CN" sz="4800" dirty="0" smtClean="0">
              <a:solidFill>
                <a:srgbClr val="FF0000"/>
              </a:solidFill>
            </a:endParaRPr>
          </a:p>
          <a:p>
            <a:r>
              <a:rPr lang="zh-CN" altLang="en-US" sz="4800" dirty="0" smtClean="0">
                <a:solidFill>
                  <a:srgbClr val="FF0000"/>
                </a:solidFill>
              </a:rPr>
              <a:t>可行性研究</a:t>
            </a:r>
            <a:endParaRPr lang="zh-CN" altLang="en-US" sz="4800" dirty="0">
              <a:solidFill>
                <a:srgbClr val="FF0000"/>
              </a:solidFill>
            </a:endParaRPr>
          </a:p>
        </p:txBody>
      </p:sp>
      <p:sp>
        <p:nvSpPr>
          <p:cNvPr id="14" name="文本框 7"/>
          <p:cNvSpPr txBox="1"/>
          <p:nvPr/>
        </p:nvSpPr>
        <p:spPr>
          <a:xfrm>
            <a:off x="2621737" y="4242209"/>
            <a:ext cx="6769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康文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800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  </a:t>
            </a:r>
            <a:r>
              <a:rPr lang="zh-CN" altLang="en-US" sz="2800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戴旭文   张占军</a:t>
            </a:r>
            <a:endParaRPr lang="en-US" altLang="zh-CN" sz="2800" dirty="0" smtClean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819"/>
    </mc:Choice>
    <mc:Fallback xmlns="">
      <p:transition spd="slow" advTm="3681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t>10</a:t>
            </a:fld>
            <a:endParaRPr lang="zh-CN" altLang="en-US" dirty="0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211163" y="1072475"/>
            <a:ext cx="11635904" cy="350865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marL="457200" indent="-457200" algn="just"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CN" altLang="zh-CN" sz="2400" b="1" dirty="0">
                <a:solidFill>
                  <a:srgbClr val="0000FF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自动化生产线包括的主要工序</a:t>
            </a:r>
            <a:r>
              <a:rPr lang="zh-CN" altLang="zh-CN" sz="2400" b="1" dirty="0" smtClean="0">
                <a:solidFill>
                  <a:srgbClr val="0000FF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有</a:t>
            </a:r>
            <a:r>
              <a:rPr lang="zh-CN" altLang="en-US" sz="2400" b="1" dirty="0" smtClean="0">
                <a:solidFill>
                  <a:srgbClr val="0000FF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，</a:t>
            </a:r>
            <a:endParaRPr lang="en-US" altLang="zh-CN" sz="2400" b="1" dirty="0" smtClean="0">
              <a:solidFill>
                <a:srgbClr val="0000FF"/>
              </a:solidFill>
              <a:ea typeface="华文楷体" panose="02010600040101010101" charset="-122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buClr>
                <a:srgbClr val="FF0000"/>
              </a:buClr>
            </a:pPr>
            <a:r>
              <a:rPr lang="en-US" altLang="zh-CN" sz="2400" b="1" dirty="0">
                <a:solidFill>
                  <a:srgbClr val="0000FF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smtClean="0">
                <a:solidFill>
                  <a:srgbClr val="0000FF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        </a:t>
            </a:r>
            <a:r>
              <a:rPr lang="en-US" altLang="zh-CN" sz="24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）钢片冲制及掺和</a:t>
            </a:r>
            <a:endParaRPr lang="en-US" altLang="zh-CN" sz="2400" b="1" dirty="0" smtClean="0">
              <a:solidFill>
                <a:srgbClr val="FF0000"/>
              </a:solidFill>
              <a:ea typeface="华文楷体" panose="02010600040101010101" charset="-122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buClr>
                <a:srgbClr val="FF0000"/>
              </a:buClr>
            </a:pPr>
            <a:r>
              <a:rPr lang="en-US" altLang="zh-CN" sz="2400" b="1" dirty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        2</a:t>
            </a:r>
            <a:r>
              <a:rPr lang="zh-CN" altLang="en-US" sz="24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）</a:t>
            </a:r>
            <a:r>
              <a:rPr lang="zh-CN" altLang="zh-CN" sz="24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铁</a:t>
            </a:r>
            <a:r>
              <a:rPr lang="zh-CN" altLang="zh-CN" sz="2400" b="1" dirty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芯叠</a:t>
            </a:r>
            <a:r>
              <a:rPr lang="zh-CN" altLang="zh-CN" sz="24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装</a:t>
            </a:r>
            <a:endParaRPr lang="en-US" altLang="zh-CN" sz="2400" b="1" dirty="0" smtClean="0">
              <a:solidFill>
                <a:srgbClr val="FF0000"/>
              </a:solidFill>
              <a:ea typeface="华文楷体" panose="02010600040101010101" charset="-122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buClr>
                <a:srgbClr val="FF0000"/>
              </a:buClr>
            </a:pPr>
            <a:r>
              <a:rPr lang="en-US" altLang="zh-CN" sz="2400" b="1" dirty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        3</a:t>
            </a:r>
            <a:r>
              <a:rPr lang="zh-CN" altLang="en-US" sz="24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）铁芯预装</a:t>
            </a:r>
            <a:endParaRPr lang="en-US" altLang="zh-CN" sz="2400" b="1" dirty="0" smtClean="0">
              <a:solidFill>
                <a:srgbClr val="FF0000"/>
              </a:solidFill>
              <a:ea typeface="华文楷体" panose="02010600040101010101" charset="-122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buClr>
                <a:srgbClr val="FF0000"/>
              </a:buClr>
            </a:pPr>
            <a:r>
              <a:rPr lang="en-US" altLang="zh-CN" sz="2400" b="1" dirty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        4</a:t>
            </a:r>
            <a:r>
              <a:rPr lang="zh-CN" altLang="en-US" sz="24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）</a:t>
            </a:r>
            <a:r>
              <a:rPr lang="zh-CN" altLang="zh-CN" sz="24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半</a:t>
            </a:r>
            <a:r>
              <a:rPr lang="zh-CN" altLang="zh-CN" sz="2400" b="1" dirty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铁芯</a:t>
            </a:r>
            <a:r>
              <a:rPr lang="zh-CN" altLang="zh-CN" sz="24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喷漆</a:t>
            </a:r>
            <a:endParaRPr lang="en-US" altLang="zh-CN" sz="2400" b="1" dirty="0" smtClean="0">
              <a:solidFill>
                <a:srgbClr val="FF0000"/>
              </a:solidFill>
              <a:ea typeface="华文楷体" panose="02010600040101010101" charset="-122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buClr>
                <a:srgbClr val="FF0000"/>
              </a:buClr>
            </a:pPr>
            <a:r>
              <a:rPr lang="en-US" altLang="zh-CN" sz="2400" b="1" dirty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        5</a:t>
            </a:r>
            <a:r>
              <a:rPr lang="zh-CN" altLang="en-US" sz="24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）</a:t>
            </a:r>
            <a:r>
              <a:rPr lang="zh-CN" altLang="zh-CN" sz="24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磁铁总装</a:t>
            </a:r>
            <a:endParaRPr lang="en-US" altLang="zh-CN" sz="2400" b="1" dirty="0">
              <a:solidFill>
                <a:srgbClr val="FF0000"/>
              </a:solidFill>
              <a:ea typeface="华文楷体" panose="02010600040101010101" charset="-122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buClr>
                <a:srgbClr val="FF0000"/>
              </a:buClr>
            </a:pPr>
            <a:r>
              <a:rPr lang="zh-CN" altLang="en-US" sz="2400" b="1" dirty="0" smtClean="0">
                <a:solidFill>
                  <a:srgbClr val="0000FF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其中</a:t>
            </a:r>
            <a:r>
              <a:rPr lang="zh-CN" altLang="zh-CN" sz="2400" b="1" dirty="0" smtClean="0">
                <a:solidFill>
                  <a:srgbClr val="0000FF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每</a:t>
            </a:r>
            <a:r>
              <a:rPr lang="zh-CN" altLang="zh-CN" sz="2400" b="1" dirty="0">
                <a:solidFill>
                  <a:srgbClr val="0000FF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道工序中的每步工艺流程都需要通过可移动的机械手臂来完成，所有工序</a:t>
            </a:r>
            <a:r>
              <a:rPr lang="zh-CN" altLang="zh-CN" sz="2400" b="1" dirty="0" smtClean="0">
                <a:solidFill>
                  <a:srgbClr val="0000FF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通过</a:t>
            </a:r>
            <a:r>
              <a:rPr lang="zh-CN" altLang="en-US" sz="2400" b="1" dirty="0" smtClean="0">
                <a:solidFill>
                  <a:srgbClr val="0000FF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实时</a:t>
            </a:r>
            <a:r>
              <a:rPr lang="zh-CN" altLang="zh-CN" sz="2400" b="1" dirty="0" smtClean="0">
                <a:solidFill>
                  <a:srgbClr val="0000FF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监</a:t>
            </a:r>
            <a:r>
              <a:rPr lang="zh-CN" altLang="en-US" sz="2400" b="1" dirty="0" smtClean="0">
                <a:solidFill>
                  <a:srgbClr val="0000FF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测</a:t>
            </a:r>
            <a:r>
              <a:rPr lang="zh-CN" altLang="en-US" sz="2400" b="1" dirty="0">
                <a:solidFill>
                  <a:srgbClr val="0000FF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和</a:t>
            </a:r>
            <a:r>
              <a:rPr lang="zh-CN" altLang="zh-CN" sz="2400" b="1" dirty="0" smtClean="0">
                <a:solidFill>
                  <a:srgbClr val="0000FF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协同</a:t>
            </a:r>
            <a:r>
              <a:rPr lang="zh-CN" altLang="zh-CN" sz="2400" b="1" dirty="0" smtClean="0">
                <a:solidFill>
                  <a:srgbClr val="0000FF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控制</a:t>
            </a:r>
            <a:r>
              <a:rPr lang="zh-CN" altLang="en-US" sz="2400" b="1" dirty="0" smtClean="0">
                <a:solidFill>
                  <a:srgbClr val="0000FF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软件</a:t>
            </a:r>
            <a:r>
              <a:rPr lang="zh-CN" altLang="zh-CN" sz="2400" b="1" dirty="0" smtClean="0">
                <a:solidFill>
                  <a:srgbClr val="0000FF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实现</a:t>
            </a:r>
            <a:r>
              <a:rPr lang="zh-CN" altLang="zh-CN" sz="2400" b="1" dirty="0">
                <a:solidFill>
                  <a:srgbClr val="0000FF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自动化流水作业</a:t>
            </a:r>
            <a:r>
              <a:rPr lang="zh-CN" altLang="zh-CN" sz="2400" b="1" dirty="0" smtClean="0">
                <a:solidFill>
                  <a:srgbClr val="0000FF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。</a:t>
            </a:r>
            <a:endParaRPr lang="en-US" altLang="zh-CN" sz="2400" b="1" dirty="0">
              <a:solidFill>
                <a:srgbClr val="0000FF"/>
              </a:solidFill>
              <a:ea typeface="华文楷体" panose="02010600040101010101" charset="-122"/>
              <a:cs typeface="Times New Roman" panose="02020603050405020304" pitchFamily="18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498128" y="4970492"/>
            <a:ext cx="1121449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algn="just">
              <a:spcBef>
                <a:spcPts val="600"/>
              </a:spcBef>
              <a:buClr>
                <a:srgbClr val="FF0000"/>
              </a:buClr>
            </a:pPr>
            <a:r>
              <a:rPr lang="en-US" altLang="zh-CN" sz="24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）钢片冲制及掺和工序的工艺流程：</a:t>
            </a:r>
            <a:endParaRPr lang="en-US" altLang="zh-CN" sz="2400" b="1" dirty="0">
              <a:ea typeface="华文楷体" panose="02010600040101010101" charset="-122"/>
              <a:cs typeface="Times New Roman" panose="02020603050405020304" pitchFamily="18" charset="0"/>
            </a:endParaRPr>
          </a:p>
        </p:txBody>
      </p:sp>
      <p:sp>
        <p:nvSpPr>
          <p:cNvPr id="14" name="Rectangle 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7408" y="5478323"/>
            <a:ext cx="10945216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algn="just">
              <a:spcBef>
                <a:spcPts val="600"/>
              </a:spcBef>
              <a:buClr>
                <a:srgbClr val="FF0000"/>
              </a:buClr>
            </a:pPr>
            <a:r>
              <a:rPr lang="zh-CN" altLang="zh-CN" sz="2400" b="1" dirty="0">
                <a:solidFill>
                  <a:srgbClr val="0084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钢卷磁掺和→钢片开卷→切片→机械掺和→冲制取片→冲制→毛刺打磨</a:t>
            </a:r>
            <a:r>
              <a:rPr lang="zh-CN" altLang="zh-CN" sz="2400" b="1" dirty="0" smtClean="0">
                <a:solidFill>
                  <a:srgbClr val="0084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→表面</a:t>
            </a:r>
            <a:r>
              <a:rPr lang="zh-CN" altLang="zh-CN" sz="2400" b="1" dirty="0">
                <a:solidFill>
                  <a:srgbClr val="0084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涂胶（按需）→胶层预固化（按需）→码片存放</a:t>
            </a:r>
          </a:p>
        </p:txBody>
      </p:sp>
      <p:sp>
        <p:nvSpPr>
          <p:cNvPr id="7" name="文本框 23"/>
          <p:cNvSpPr txBox="1"/>
          <p:nvPr/>
        </p:nvSpPr>
        <p:spPr>
          <a:xfrm>
            <a:off x="5015880" y="152066"/>
            <a:ext cx="2240133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>
              <a:lnSpc>
                <a:spcPct val="120000"/>
              </a:lnSpc>
              <a:spcBef>
                <a:spcPts val="1000"/>
              </a:spcBef>
              <a:buClr>
                <a:srgbClr val="C00000"/>
              </a:buClr>
            </a:pPr>
            <a:r>
              <a:rPr lang="zh-CN" altLang="en-US" sz="3200" b="1" dirty="0" smtClean="0">
                <a:solidFill>
                  <a:srgbClr val="C00000"/>
                </a:solidFill>
              </a:rPr>
              <a:t>研究内容</a:t>
            </a:r>
            <a:endParaRPr lang="en-US" altLang="zh-CN" sz="3200" b="1" dirty="0">
              <a:solidFill>
                <a:srgbClr val="0000FF"/>
              </a:solidFill>
              <a:latin typeface="+mn-lt"/>
              <a:ea typeface="华文楷体" panose="0201060004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4832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t>11</a:t>
            </a:fld>
            <a:endParaRPr lang="zh-CN" altLang="en-US" dirty="0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479376" y="1074786"/>
            <a:ext cx="11214496" cy="127727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algn="just">
              <a:spcBef>
                <a:spcPts val="600"/>
              </a:spcBef>
              <a:buClr>
                <a:srgbClr val="FF0000"/>
              </a:buClr>
            </a:pPr>
            <a:r>
              <a:rPr lang="en-US" altLang="zh-CN" sz="24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）</a:t>
            </a:r>
            <a:r>
              <a:rPr lang="zh-CN" altLang="zh-CN" sz="24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铁</a:t>
            </a:r>
            <a:r>
              <a:rPr lang="zh-CN" altLang="zh-CN" sz="2400" b="1" dirty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芯叠装</a:t>
            </a:r>
            <a:r>
              <a:rPr lang="zh-CN" altLang="en-US" sz="2400" b="1" dirty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工序的工艺流程：</a:t>
            </a:r>
          </a:p>
          <a:p>
            <a:pPr algn="just">
              <a:spcBef>
                <a:spcPts val="600"/>
              </a:spcBef>
              <a:buClr>
                <a:srgbClr val="FF0000"/>
              </a:buClr>
            </a:pPr>
            <a:r>
              <a:rPr lang="zh-CN" altLang="en-US" sz="2400" b="1" dirty="0" smtClean="0">
                <a:solidFill>
                  <a:srgbClr val="0084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      冲</a:t>
            </a:r>
            <a:r>
              <a:rPr lang="zh-CN" altLang="en-US" sz="2400" b="1" dirty="0">
                <a:solidFill>
                  <a:srgbClr val="0084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片及端板检测→</a:t>
            </a:r>
            <a:r>
              <a:rPr lang="zh-CN" altLang="zh-CN" sz="2400" b="1" dirty="0">
                <a:solidFill>
                  <a:srgbClr val="0084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端板定位→冲片计数→</a:t>
            </a:r>
            <a:r>
              <a:rPr lang="zh-CN" altLang="zh-CN" sz="2400" b="1" dirty="0">
                <a:solidFill>
                  <a:srgbClr val="008400"/>
                </a:solidFill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冲片称重→</a:t>
            </a:r>
            <a:r>
              <a:rPr lang="zh-CN" altLang="zh-CN" sz="2400" b="1" dirty="0">
                <a:solidFill>
                  <a:srgbClr val="0084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冲片码放→冲片定位→预紧→冲片固定→全部拉板组装及定位→整铁预紧→在线测量→</a:t>
            </a:r>
            <a:r>
              <a:rPr lang="zh-CN" altLang="zh-CN" sz="2400" b="1" dirty="0">
                <a:solidFill>
                  <a:srgbClr val="008400"/>
                </a:solidFill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铁芯出模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415" y="2477991"/>
            <a:ext cx="1215000" cy="1620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32" y="2487133"/>
            <a:ext cx="2160000" cy="1620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153" y="2508998"/>
            <a:ext cx="1215000" cy="1620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112" y="4561337"/>
            <a:ext cx="2160000" cy="1620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6" y="2508998"/>
            <a:ext cx="2160000" cy="16200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063552" y="4163708"/>
            <a:ext cx="2093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冲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片与端板检测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609028" y="4147490"/>
            <a:ext cx="2093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冲片计数及称重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176120" y="4128998"/>
            <a:ext cx="1291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预紧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824371" y="4097129"/>
            <a:ext cx="1291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冲片固定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8123949" y="6237683"/>
            <a:ext cx="1291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铁芯出模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225" y="4561369"/>
            <a:ext cx="2160000" cy="162000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5324680" y="6297545"/>
            <a:ext cx="1291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整铁预紧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2279816" y="6293761"/>
            <a:ext cx="2349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全部拉板组装及定位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449" y="4563194"/>
            <a:ext cx="2160000" cy="1620000"/>
          </a:xfrm>
          <a:prstGeom prst="rect">
            <a:avLst/>
          </a:prstGeom>
        </p:spPr>
      </p:pic>
      <p:sp>
        <p:nvSpPr>
          <p:cNvPr id="20" name="文本框 23"/>
          <p:cNvSpPr txBox="1"/>
          <p:nvPr/>
        </p:nvSpPr>
        <p:spPr>
          <a:xfrm>
            <a:off x="5015880" y="152066"/>
            <a:ext cx="2240133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>
              <a:lnSpc>
                <a:spcPct val="120000"/>
              </a:lnSpc>
              <a:spcBef>
                <a:spcPts val="1000"/>
              </a:spcBef>
              <a:buClr>
                <a:srgbClr val="C00000"/>
              </a:buClr>
            </a:pPr>
            <a:r>
              <a:rPr lang="zh-CN" altLang="en-US" sz="3200" b="1" dirty="0" smtClean="0">
                <a:solidFill>
                  <a:srgbClr val="C00000"/>
                </a:solidFill>
              </a:rPr>
              <a:t>研究内容</a:t>
            </a:r>
            <a:endParaRPr lang="en-US" altLang="zh-CN" sz="3200" b="1" dirty="0">
              <a:solidFill>
                <a:srgbClr val="0000FF"/>
              </a:solidFill>
              <a:latin typeface="+mn-lt"/>
              <a:ea typeface="华文楷体" panose="0201060004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921080" y="6309320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t>12</a:t>
            </a:fld>
            <a:endParaRPr lang="zh-CN" altLang="en-US" dirty="0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551384" y="1196752"/>
            <a:ext cx="11214496" cy="127727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algn="just">
              <a:spcBef>
                <a:spcPts val="600"/>
              </a:spcBef>
              <a:buClr>
                <a:srgbClr val="FF0000"/>
              </a:buClr>
            </a:pPr>
            <a:r>
              <a:rPr lang="en-US" altLang="zh-CN" sz="24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3</a:t>
            </a:r>
            <a:r>
              <a:rPr lang="zh-CN" altLang="en-US" sz="24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）</a:t>
            </a:r>
            <a:r>
              <a:rPr lang="zh-CN" altLang="zh-CN" sz="24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铁芯</a:t>
            </a:r>
            <a:r>
              <a:rPr lang="zh-CN" altLang="en-US" sz="2400" b="1" dirty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预装</a:t>
            </a:r>
            <a:r>
              <a:rPr lang="zh-CN" altLang="en-US" sz="24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工序</a:t>
            </a:r>
            <a:r>
              <a:rPr lang="zh-CN" altLang="en-US" sz="2400" b="1" dirty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的工艺流程：</a:t>
            </a:r>
          </a:p>
          <a:p>
            <a:pPr algn="just">
              <a:spcBef>
                <a:spcPts val="600"/>
              </a:spcBef>
              <a:buClr>
                <a:srgbClr val="FF0000"/>
              </a:buClr>
            </a:pPr>
            <a:r>
              <a:rPr lang="zh-CN" altLang="en-US" sz="2400" b="1" dirty="0" smtClean="0">
                <a:solidFill>
                  <a:srgbClr val="0084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     下</a:t>
            </a:r>
            <a:r>
              <a:rPr lang="zh-CN" altLang="en-US" sz="2400" b="1" dirty="0">
                <a:solidFill>
                  <a:srgbClr val="0084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半铁芯就位</a:t>
            </a:r>
            <a:r>
              <a:rPr lang="zh-CN" altLang="zh-CN" sz="2400" b="1" dirty="0">
                <a:solidFill>
                  <a:srgbClr val="0084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→</a:t>
            </a:r>
            <a:r>
              <a:rPr lang="zh-CN" altLang="en-US" sz="2400" b="1" dirty="0">
                <a:solidFill>
                  <a:srgbClr val="0084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上半铁芯翻转</a:t>
            </a:r>
            <a:r>
              <a:rPr lang="zh-CN" altLang="zh-CN" sz="2400" b="1" dirty="0">
                <a:solidFill>
                  <a:srgbClr val="0084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→</a:t>
            </a:r>
            <a:r>
              <a:rPr lang="zh-CN" altLang="en-US" sz="2400" b="1" dirty="0">
                <a:solidFill>
                  <a:srgbClr val="0084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铁芯</a:t>
            </a:r>
            <a:r>
              <a:rPr lang="zh-CN" altLang="en-US" sz="2400" b="1" dirty="0" smtClean="0">
                <a:solidFill>
                  <a:srgbClr val="0084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合装</a:t>
            </a:r>
            <a:r>
              <a:rPr lang="zh-CN" altLang="zh-CN" sz="2400" b="1" dirty="0" smtClean="0">
                <a:solidFill>
                  <a:srgbClr val="0084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→</a:t>
            </a:r>
            <a:r>
              <a:rPr lang="zh-CN" altLang="en-US" sz="2400" b="1" dirty="0">
                <a:solidFill>
                  <a:srgbClr val="0084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紧固件安装</a:t>
            </a:r>
            <a:r>
              <a:rPr lang="zh-CN" altLang="zh-CN" sz="2400" b="1" dirty="0">
                <a:solidFill>
                  <a:srgbClr val="0084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→</a:t>
            </a:r>
            <a:r>
              <a:rPr lang="zh-CN" altLang="en-US" sz="2400" b="1" dirty="0">
                <a:solidFill>
                  <a:srgbClr val="0084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机械尺寸测量</a:t>
            </a:r>
            <a:r>
              <a:rPr lang="zh-CN" altLang="zh-CN" sz="2400" b="1" dirty="0">
                <a:solidFill>
                  <a:srgbClr val="0084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→</a:t>
            </a:r>
            <a:r>
              <a:rPr lang="zh-CN" altLang="en-US" sz="2400" b="1" dirty="0">
                <a:solidFill>
                  <a:srgbClr val="0084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配做定位销钉</a:t>
            </a:r>
            <a:r>
              <a:rPr lang="zh-CN" altLang="zh-CN" sz="2400" b="1" dirty="0">
                <a:solidFill>
                  <a:srgbClr val="0084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→</a:t>
            </a:r>
            <a:r>
              <a:rPr lang="zh-CN" altLang="en-US" sz="2400" b="1" dirty="0">
                <a:solidFill>
                  <a:srgbClr val="0084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机械尺寸复测</a:t>
            </a:r>
            <a:endParaRPr lang="zh-CN" altLang="zh-CN" sz="2400" b="1" dirty="0">
              <a:solidFill>
                <a:srgbClr val="008400"/>
              </a:solidFill>
              <a:ea typeface="华文楷体" panose="02010600040101010101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248" y="3073712"/>
            <a:ext cx="2880000" cy="2160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642" y="3094064"/>
            <a:ext cx="2880000" cy="2160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13" y="3094064"/>
            <a:ext cx="2880000" cy="21600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244748" y="5320051"/>
            <a:ext cx="2093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下半铁芯就位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151784" y="5343605"/>
            <a:ext cx="2093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铁芯合铁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528048" y="5320051"/>
            <a:ext cx="2093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紧固件安装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89" y="3083792"/>
            <a:ext cx="1620000" cy="216000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8721458" y="5320051"/>
            <a:ext cx="2093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配做定位销钉</a:t>
            </a:r>
          </a:p>
        </p:txBody>
      </p:sp>
      <p:sp>
        <p:nvSpPr>
          <p:cNvPr id="19" name="文本框 23"/>
          <p:cNvSpPr txBox="1"/>
          <p:nvPr/>
        </p:nvSpPr>
        <p:spPr>
          <a:xfrm>
            <a:off x="5015880" y="152066"/>
            <a:ext cx="2240133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>
              <a:lnSpc>
                <a:spcPct val="120000"/>
              </a:lnSpc>
              <a:spcBef>
                <a:spcPts val="1000"/>
              </a:spcBef>
              <a:buClr>
                <a:srgbClr val="C00000"/>
              </a:buClr>
            </a:pPr>
            <a:r>
              <a:rPr lang="zh-CN" altLang="en-US" sz="3200" b="1" dirty="0" smtClean="0">
                <a:solidFill>
                  <a:srgbClr val="C00000"/>
                </a:solidFill>
              </a:rPr>
              <a:t>研究内容</a:t>
            </a:r>
            <a:endParaRPr lang="en-US" altLang="zh-CN" sz="3200" b="1" dirty="0">
              <a:solidFill>
                <a:srgbClr val="0000FF"/>
              </a:solidFill>
              <a:latin typeface="+mn-lt"/>
              <a:ea typeface="华文楷体" panose="02010600040101010101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20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t>13</a:t>
            </a:fld>
            <a:endParaRPr lang="zh-CN" altLang="en-US" dirty="0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551384" y="1124744"/>
            <a:ext cx="11214496" cy="1276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algn="just">
              <a:spcBef>
                <a:spcPts val="600"/>
              </a:spcBef>
              <a:buClr>
                <a:srgbClr val="FF0000"/>
              </a:buClr>
            </a:pPr>
            <a:r>
              <a:rPr lang="en-US" altLang="zh-CN" sz="24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4</a:t>
            </a:r>
            <a:r>
              <a:rPr lang="zh-CN" altLang="en-US" sz="24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）</a:t>
            </a:r>
            <a:r>
              <a:rPr lang="zh-CN" altLang="zh-CN" sz="24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铁</a:t>
            </a:r>
            <a:r>
              <a:rPr lang="zh-CN" altLang="zh-CN" sz="2400" b="1" dirty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芯</a:t>
            </a:r>
            <a:r>
              <a:rPr lang="zh-CN" altLang="zh-CN" sz="24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喷漆</a:t>
            </a:r>
            <a:r>
              <a:rPr lang="zh-CN" altLang="en-US" sz="24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工序的工艺流程：</a:t>
            </a:r>
          </a:p>
          <a:p>
            <a:pPr algn="just">
              <a:spcBef>
                <a:spcPts val="600"/>
              </a:spcBef>
              <a:buClr>
                <a:srgbClr val="FF0000"/>
              </a:buClr>
            </a:pPr>
            <a:r>
              <a:rPr lang="en-US" altLang="zh-CN" sz="2400" b="1" dirty="0" smtClean="0">
                <a:solidFill>
                  <a:srgbClr val="0084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      </a:t>
            </a:r>
            <a:r>
              <a:rPr lang="zh-CN" altLang="zh-CN" sz="2400" b="1" dirty="0" smtClean="0">
                <a:solidFill>
                  <a:srgbClr val="0084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运输</a:t>
            </a:r>
            <a:r>
              <a:rPr lang="zh-CN" altLang="zh-CN" sz="2400" b="1" dirty="0">
                <a:solidFill>
                  <a:srgbClr val="0084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至喷漆工位→自动除油→自动保护非喷涂表面→活化喷涂表面→喷涂底漆→快速烘干底漆→</a:t>
            </a:r>
            <a:r>
              <a:rPr lang="zh-CN" altLang="zh-CN" sz="2400" b="1" dirty="0">
                <a:solidFill>
                  <a:srgbClr val="008400"/>
                </a:solidFill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底漆表面打磨→</a:t>
            </a:r>
            <a:r>
              <a:rPr lang="zh-CN" altLang="zh-CN" sz="2400" b="1" dirty="0">
                <a:solidFill>
                  <a:srgbClr val="0084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喷涂面漆→红外和热风烘干→运送指定</a:t>
            </a:r>
            <a:r>
              <a:rPr lang="zh-CN" altLang="zh-CN" sz="2400" b="1" dirty="0" smtClean="0">
                <a:solidFill>
                  <a:srgbClr val="0084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工位</a:t>
            </a:r>
            <a:endParaRPr lang="en-US" altLang="zh-CN" sz="2400" b="1" dirty="0">
              <a:solidFill>
                <a:srgbClr val="008400"/>
              </a:solidFill>
              <a:ea typeface="华文楷体" panose="02010600040101010101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869" y="2659146"/>
            <a:ext cx="3682768" cy="276207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132" y="2636912"/>
            <a:ext cx="3712412" cy="278430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36" y="2636913"/>
            <a:ext cx="2088232" cy="2784309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813673" y="5589240"/>
            <a:ext cx="2093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铁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芯喷漆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" name="文本框 23"/>
          <p:cNvSpPr txBox="1"/>
          <p:nvPr/>
        </p:nvSpPr>
        <p:spPr>
          <a:xfrm>
            <a:off x="5015880" y="152066"/>
            <a:ext cx="2240133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>
              <a:lnSpc>
                <a:spcPct val="120000"/>
              </a:lnSpc>
              <a:spcBef>
                <a:spcPts val="1000"/>
              </a:spcBef>
              <a:buClr>
                <a:srgbClr val="C00000"/>
              </a:buClr>
            </a:pPr>
            <a:r>
              <a:rPr lang="zh-CN" altLang="en-US" sz="3200" b="1" dirty="0" smtClean="0">
                <a:solidFill>
                  <a:srgbClr val="C00000"/>
                </a:solidFill>
              </a:rPr>
              <a:t>研究内容</a:t>
            </a:r>
            <a:endParaRPr lang="en-US" altLang="zh-CN" sz="3200" b="1" dirty="0">
              <a:solidFill>
                <a:srgbClr val="0000FF"/>
              </a:solidFill>
              <a:latin typeface="+mn-lt"/>
              <a:ea typeface="华文楷体" panose="0201060004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t>14</a:t>
            </a:fld>
            <a:endParaRPr lang="zh-CN" altLang="en-US" dirty="0"/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551637" y="1196752"/>
            <a:ext cx="11214496" cy="16466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algn="just">
              <a:spcBef>
                <a:spcPts val="600"/>
              </a:spcBef>
              <a:buClr>
                <a:srgbClr val="FF0000"/>
              </a:buClr>
            </a:pPr>
            <a:r>
              <a:rPr lang="en-US" altLang="zh-CN" sz="24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5</a:t>
            </a:r>
            <a:r>
              <a:rPr lang="zh-CN" altLang="en-US" sz="24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）</a:t>
            </a:r>
            <a:r>
              <a:rPr lang="zh-CN" altLang="zh-CN" sz="24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磁铁</a:t>
            </a:r>
            <a:r>
              <a:rPr lang="zh-CN" altLang="zh-CN" sz="2400" b="1" dirty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总装</a:t>
            </a:r>
            <a:r>
              <a:rPr lang="zh-CN" altLang="en-US" sz="2400" b="1" dirty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工序的工艺流程：</a:t>
            </a:r>
          </a:p>
          <a:p>
            <a:pPr algn="just">
              <a:spcBef>
                <a:spcPts val="600"/>
              </a:spcBef>
              <a:buClr>
                <a:srgbClr val="FF0000"/>
              </a:buClr>
            </a:pPr>
            <a:r>
              <a:rPr lang="en-US" altLang="zh-CN" sz="2400" b="1" dirty="0" smtClean="0">
                <a:ea typeface="华文楷体" panose="02010600040101010101" charset="-122"/>
                <a:cs typeface="Times New Roman" panose="02020603050405020304" pitchFamily="18" charset="0"/>
              </a:rPr>
              <a:t>     </a:t>
            </a:r>
            <a:r>
              <a:rPr lang="zh-CN" altLang="zh-CN" sz="2400" b="1" dirty="0">
                <a:solidFill>
                  <a:srgbClr val="0084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半</a:t>
            </a:r>
            <a:r>
              <a:rPr lang="zh-CN" altLang="en-US" sz="2400" b="1" dirty="0">
                <a:solidFill>
                  <a:srgbClr val="0084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铁芯</a:t>
            </a:r>
            <a:r>
              <a:rPr lang="zh-CN" altLang="zh-CN" sz="2400" b="1" dirty="0">
                <a:solidFill>
                  <a:srgbClr val="0084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就位→安装对地绝缘→</a:t>
            </a:r>
            <a:r>
              <a:rPr lang="zh-CN" altLang="zh-CN" sz="2400" b="1" dirty="0" smtClean="0">
                <a:solidFill>
                  <a:srgbClr val="0084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线圈安装</a:t>
            </a:r>
            <a:r>
              <a:rPr lang="zh-CN" altLang="en-US" sz="2400" b="1" dirty="0" smtClean="0">
                <a:solidFill>
                  <a:srgbClr val="0084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及</a:t>
            </a:r>
            <a:r>
              <a:rPr lang="zh-CN" altLang="zh-CN" sz="2400" b="1" dirty="0" smtClean="0">
                <a:solidFill>
                  <a:srgbClr val="0084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固定</a:t>
            </a:r>
            <a:r>
              <a:rPr lang="zh-CN" altLang="zh-CN" sz="2400" b="1" dirty="0">
                <a:solidFill>
                  <a:srgbClr val="0084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→上半</a:t>
            </a:r>
            <a:r>
              <a:rPr lang="zh-CN" altLang="en-US" sz="2400" b="1" dirty="0">
                <a:solidFill>
                  <a:srgbClr val="0084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铁芯</a:t>
            </a:r>
            <a:r>
              <a:rPr lang="zh-CN" altLang="zh-CN" sz="2400" b="1" dirty="0">
                <a:solidFill>
                  <a:srgbClr val="0084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组件翻转→上下铁</a:t>
            </a:r>
            <a:r>
              <a:rPr lang="zh-CN" altLang="en-US" sz="2400" b="1" dirty="0">
                <a:solidFill>
                  <a:srgbClr val="0084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铁芯定位及</a:t>
            </a:r>
            <a:r>
              <a:rPr lang="zh-CN" altLang="zh-CN" sz="2400" b="1" dirty="0">
                <a:solidFill>
                  <a:srgbClr val="0084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合装→机械尺寸检测→匝间绝缘检测→对地绝缘检测→紧固件安装→机械尺寸复检→匝间绝缘复检→对地绝缘复检</a:t>
            </a:r>
            <a:r>
              <a:rPr lang="zh-CN" altLang="zh-CN" sz="2400" b="1" dirty="0">
                <a:solidFill>
                  <a:srgbClr val="008400"/>
                </a:solidFill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→电阻测量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952" y="3171027"/>
            <a:ext cx="3360000" cy="2520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854" y="3171027"/>
            <a:ext cx="3360000" cy="2520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927648" y="5817853"/>
            <a:ext cx="2093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磁铁总装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355599" y="5817853"/>
            <a:ext cx="2093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对地绝缘检测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9" name="文本框 23"/>
          <p:cNvSpPr txBox="1"/>
          <p:nvPr/>
        </p:nvSpPr>
        <p:spPr>
          <a:xfrm>
            <a:off x="5015880" y="152066"/>
            <a:ext cx="2240133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>
              <a:lnSpc>
                <a:spcPct val="120000"/>
              </a:lnSpc>
              <a:spcBef>
                <a:spcPts val="1000"/>
              </a:spcBef>
              <a:buClr>
                <a:srgbClr val="C00000"/>
              </a:buClr>
            </a:pPr>
            <a:r>
              <a:rPr lang="zh-CN" altLang="en-US" sz="3200" b="1" dirty="0" smtClean="0">
                <a:solidFill>
                  <a:srgbClr val="C00000"/>
                </a:solidFill>
              </a:rPr>
              <a:t>研究内容</a:t>
            </a:r>
            <a:endParaRPr lang="en-US" altLang="zh-CN" sz="3200" b="1" dirty="0">
              <a:solidFill>
                <a:srgbClr val="0000FF"/>
              </a:solidFill>
              <a:latin typeface="+mn-lt"/>
              <a:ea typeface="华文楷体" panose="0201060004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t>15</a:t>
            </a:fld>
            <a:endParaRPr lang="zh-CN" altLang="en-US" dirty="0"/>
          </a:p>
        </p:txBody>
      </p:sp>
      <p:sp>
        <p:nvSpPr>
          <p:cNvPr id="11" name="文本框 23"/>
          <p:cNvSpPr txBox="1"/>
          <p:nvPr/>
        </p:nvSpPr>
        <p:spPr>
          <a:xfrm>
            <a:off x="4318544" y="152066"/>
            <a:ext cx="4873800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>
              <a:lnSpc>
                <a:spcPct val="120000"/>
              </a:lnSpc>
              <a:spcBef>
                <a:spcPts val="1000"/>
              </a:spcBef>
              <a:buClr>
                <a:srgbClr val="C00000"/>
              </a:buClr>
            </a:pPr>
            <a:r>
              <a:rPr lang="zh-CN" altLang="en-US" sz="3200" b="1" dirty="0" smtClean="0">
                <a:solidFill>
                  <a:srgbClr val="C00000"/>
                </a:solidFill>
              </a:rPr>
              <a:t>研究目标及经费需求</a:t>
            </a:r>
            <a:endParaRPr lang="en-US" altLang="zh-CN" sz="3200" b="1" dirty="0">
              <a:solidFill>
                <a:srgbClr val="0000FF"/>
              </a:solidFill>
              <a:latin typeface="+mn-lt"/>
              <a:ea typeface="华文楷体" panose="02010600040101010101" charset="-122"/>
              <a:cs typeface="Times New Roman" panose="02020603050405020304" pitchFamily="18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30187" y="1124744"/>
            <a:ext cx="11712624" cy="24622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algn="just">
              <a:spcBef>
                <a:spcPts val="600"/>
              </a:spcBef>
              <a:buClr>
                <a:srgbClr val="FF0000"/>
              </a:buClr>
            </a:pPr>
            <a:r>
              <a:rPr lang="zh-CN" altLang="en-US" sz="2400" b="1" dirty="0" smtClean="0">
                <a:solidFill>
                  <a:srgbClr val="0000FF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近期</a:t>
            </a:r>
            <a:r>
              <a:rPr lang="zh-CN" altLang="en-US" sz="2400" b="1" dirty="0" smtClean="0">
                <a:solidFill>
                  <a:srgbClr val="0000FF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目标</a:t>
            </a:r>
            <a:r>
              <a:rPr lang="zh-CN" altLang="zh-CN" sz="2400" b="1" dirty="0" smtClean="0">
                <a:solidFill>
                  <a:srgbClr val="0000FF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：</a:t>
            </a:r>
            <a:endParaRPr lang="en-US" altLang="zh-CN" sz="2400" b="1" dirty="0" smtClean="0">
              <a:solidFill>
                <a:srgbClr val="0000FF"/>
              </a:solidFill>
              <a:ea typeface="华文楷体" panose="02010600040101010101" charset="-122"/>
              <a:cs typeface="Times New Roman" panose="02020603050405020304" pitchFamily="18" charset="0"/>
            </a:endParaRPr>
          </a:p>
          <a:p>
            <a:pPr marL="800100" lvl="1" indent="-342900" algn="just"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CN" altLang="en-US" sz="2400" b="1" dirty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完成</a:t>
            </a:r>
            <a:r>
              <a:rPr lang="en-US" altLang="zh-CN" sz="24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CEPC</a:t>
            </a:r>
            <a:r>
              <a:rPr lang="zh-CN" altLang="zh-CN" sz="2400" b="1" dirty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增强器二极磁铁自动化</a:t>
            </a:r>
            <a:r>
              <a:rPr lang="zh-CN" altLang="zh-CN" sz="24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生产线</a:t>
            </a:r>
            <a:r>
              <a:rPr lang="zh-CN" altLang="en-US" sz="24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的总体设计</a:t>
            </a:r>
            <a:r>
              <a:rPr lang="zh-CN" altLang="zh-CN" sz="24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，</a:t>
            </a:r>
            <a:r>
              <a:rPr lang="zh-CN" altLang="zh-CN" sz="2400" b="1" dirty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完成基本的</a:t>
            </a:r>
            <a:r>
              <a:rPr lang="en-US" altLang="zh-CN" sz="2400" b="1" dirty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3D</a:t>
            </a:r>
            <a:r>
              <a:rPr lang="zh-CN" altLang="zh-CN" sz="2400" b="1" dirty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建模并能进行动画演示</a:t>
            </a:r>
            <a:r>
              <a:rPr lang="zh-CN" altLang="zh-CN" sz="24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。</a:t>
            </a:r>
            <a:endParaRPr lang="en-US" altLang="zh-CN" sz="2400" b="1" dirty="0" smtClean="0">
              <a:solidFill>
                <a:srgbClr val="FF0000"/>
              </a:solidFill>
              <a:ea typeface="华文楷体" panose="02010600040101010101" charset="-122"/>
              <a:cs typeface="Times New Roman" panose="02020603050405020304" pitchFamily="18" charset="0"/>
            </a:endParaRPr>
          </a:p>
          <a:p>
            <a:pPr marL="800100" lvl="1" indent="-342900" algn="just"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CN" altLang="en-US" sz="2400" b="1" dirty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针对</a:t>
            </a:r>
            <a:r>
              <a:rPr lang="zh-CN" altLang="zh-CN" sz="24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二</a:t>
            </a:r>
            <a:r>
              <a:rPr lang="zh-CN" altLang="zh-CN" sz="2400" b="1" dirty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极磁铁自动化生产线的核心</a:t>
            </a:r>
            <a:r>
              <a:rPr lang="zh-CN" altLang="zh-CN" sz="24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工序</a:t>
            </a:r>
            <a:r>
              <a:rPr lang="en-US" altLang="zh-CN" sz="24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--</a:t>
            </a:r>
            <a:r>
              <a:rPr lang="zh-CN" altLang="zh-CN" sz="24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铁</a:t>
            </a:r>
            <a:r>
              <a:rPr lang="zh-CN" altLang="zh-CN" sz="2400" b="1" dirty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芯叠</a:t>
            </a:r>
            <a:r>
              <a:rPr lang="zh-CN" altLang="zh-CN" sz="24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装，完成自动化</a:t>
            </a:r>
            <a:r>
              <a:rPr lang="zh-CN" altLang="zh-CN" sz="2400" b="1" dirty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铁芯叠装装置的结构和工艺设计，并进行小型桌面验证装置</a:t>
            </a:r>
            <a:r>
              <a:rPr lang="zh-CN" altLang="zh-CN" sz="24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的</a:t>
            </a:r>
            <a:r>
              <a:rPr lang="zh-CN" altLang="en-US" sz="24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研制</a:t>
            </a:r>
            <a:r>
              <a:rPr lang="zh-CN" altLang="zh-CN" sz="24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，</a:t>
            </a:r>
            <a:r>
              <a:rPr lang="zh-CN" altLang="en-US" sz="24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最终</a:t>
            </a:r>
            <a:r>
              <a:rPr lang="zh-CN" altLang="zh-CN" sz="24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通过</a:t>
            </a:r>
            <a:r>
              <a:rPr lang="zh-CN" altLang="zh-CN" sz="2400" b="1" dirty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自动化控制程序，进行铁芯叠装工序的演示和功能验证。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201984" y="3771623"/>
            <a:ext cx="11712624" cy="172354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algn="just">
              <a:spcBef>
                <a:spcPts val="600"/>
              </a:spcBef>
              <a:buClr>
                <a:srgbClr val="FF0000"/>
              </a:buClr>
            </a:pPr>
            <a:r>
              <a:rPr lang="zh-CN" altLang="en-US" sz="2400" b="1" dirty="0" smtClean="0">
                <a:solidFill>
                  <a:srgbClr val="0000FF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近期</a:t>
            </a:r>
            <a:r>
              <a:rPr lang="zh-CN" altLang="en-US" sz="2400" b="1" dirty="0" smtClean="0">
                <a:solidFill>
                  <a:srgbClr val="0000FF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经费</a:t>
            </a:r>
            <a:r>
              <a:rPr lang="zh-CN" altLang="en-US" sz="2400" b="1" dirty="0" smtClean="0">
                <a:solidFill>
                  <a:srgbClr val="0000FF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需求：</a:t>
            </a:r>
            <a:r>
              <a:rPr lang="en-US" altLang="zh-CN" sz="24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100</a:t>
            </a:r>
            <a:r>
              <a:rPr lang="zh-CN" altLang="en-US" sz="24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万元</a:t>
            </a:r>
            <a:endParaRPr lang="en-US" altLang="zh-CN" sz="2400" b="1" dirty="0" smtClean="0">
              <a:solidFill>
                <a:srgbClr val="0000FF"/>
              </a:solidFill>
              <a:ea typeface="华文楷体" panose="02010600040101010101" charset="-122"/>
              <a:cs typeface="Times New Roman" panose="02020603050405020304" pitchFamily="18" charset="0"/>
            </a:endParaRPr>
          </a:p>
          <a:p>
            <a:pPr marL="800100" lvl="1" indent="-342900" algn="just"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CN" altLang="en-US" sz="24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其中</a:t>
            </a:r>
            <a:r>
              <a:rPr lang="en-US" altLang="zh-CN" sz="24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40</a:t>
            </a:r>
            <a:r>
              <a:rPr lang="zh-CN" altLang="en-US" sz="24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万元用于</a:t>
            </a:r>
            <a:r>
              <a:rPr lang="en-US" altLang="zh-CN" sz="24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CEPC</a:t>
            </a:r>
            <a:r>
              <a:rPr lang="zh-CN" altLang="zh-CN" sz="24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增强器二极磁铁自动化生产线</a:t>
            </a:r>
            <a:r>
              <a:rPr lang="zh-CN" altLang="en-US" sz="24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的总体设计和</a:t>
            </a:r>
            <a:r>
              <a:rPr lang="en-US" altLang="zh-CN" sz="24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3D</a:t>
            </a:r>
            <a:r>
              <a:rPr lang="zh-CN" altLang="zh-CN" sz="24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动画演示</a:t>
            </a:r>
            <a:r>
              <a:rPr lang="zh-CN" altLang="en-US" sz="24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、</a:t>
            </a:r>
            <a:r>
              <a:rPr lang="zh-CN" altLang="zh-CN" sz="24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自动化</a:t>
            </a:r>
            <a:r>
              <a:rPr lang="zh-CN" altLang="zh-CN" sz="2400" b="1" dirty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铁芯叠装装置的结构和工艺</a:t>
            </a:r>
            <a:r>
              <a:rPr lang="zh-CN" altLang="zh-CN" sz="24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设计</a:t>
            </a:r>
            <a:r>
              <a:rPr lang="zh-CN" altLang="en-US" sz="24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及其</a:t>
            </a:r>
            <a:r>
              <a:rPr lang="zh-CN" altLang="zh-CN" sz="2400" b="1" dirty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自动化</a:t>
            </a:r>
            <a:r>
              <a:rPr lang="zh-CN" altLang="zh-CN" sz="24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控制程序</a:t>
            </a:r>
            <a:r>
              <a:rPr lang="zh-CN" altLang="en-US" sz="24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开发</a:t>
            </a:r>
            <a:r>
              <a:rPr lang="zh-CN" altLang="zh-CN" sz="24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。</a:t>
            </a:r>
            <a:endParaRPr lang="en-US" altLang="zh-CN" sz="2400" b="1" dirty="0" smtClean="0">
              <a:solidFill>
                <a:srgbClr val="FF0000"/>
              </a:solidFill>
              <a:ea typeface="华文楷体" panose="02010600040101010101" charset="-122"/>
              <a:cs typeface="Times New Roman" panose="02020603050405020304" pitchFamily="18" charset="0"/>
            </a:endParaRPr>
          </a:p>
          <a:p>
            <a:pPr marL="800100" lvl="1" indent="-342900" algn="just"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CN" altLang="en-US" sz="24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另外</a:t>
            </a:r>
            <a:r>
              <a:rPr lang="en-US" altLang="zh-CN" sz="24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60</a:t>
            </a:r>
            <a:r>
              <a:rPr lang="zh-CN" altLang="en-US" sz="24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万元用于</a:t>
            </a:r>
            <a:r>
              <a:rPr lang="zh-CN" altLang="zh-CN" sz="24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二</a:t>
            </a:r>
            <a:r>
              <a:rPr lang="zh-CN" altLang="zh-CN" sz="2400" b="1" dirty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极</a:t>
            </a:r>
            <a:r>
              <a:rPr lang="zh-CN" altLang="zh-CN" sz="24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磁铁铁芯</a:t>
            </a:r>
            <a:r>
              <a:rPr lang="zh-CN" altLang="zh-CN" sz="2400" b="1" dirty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小型桌面</a:t>
            </a:r>
            <a:r>
              <a:rPr lang="zh-CN" altLang="zh-CN" sz="24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自动化叠装</a:t>
            </a:r>
            <a:r>
              <a:rPr lang="zh-CN" altLang="en-US" sz="24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验证</a:t>
            </a:r>
            <a:r>
              <a:rPr lang="zh-CN" altLang="zh-CN" sz="24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装置的</a:t>
            </a:r>
            <a:r>
              <a:rPr lang="zh-CN" altLang="en-US" sz="24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研制和</a:t>
            </a:r>
            <a:r>
              <a:rPr lang="zh-CN" altLang="zh-CN" sz="24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功能</a:t>
            </a:r>
            <a:r>
              <a:rPr lang="zh-CN" altLang="zh-CN" sz="2400" b="1" dirty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验证。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407368" y="5661248"/>
            <a:ext cx="11449272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algn="just">
              <a:spcBef>
                <a:spcPts val="600"/>
              </a:spcBef>
              <a:buClr>
                <a:srgbClr val="FF0000"/>
              </a:buClr>
            </a:pPr>
            <a:r>
              <a:rPr lang="zh-CN" altLang="zh-CN" sz="2400" b="1" dirty="0" smtClean="0">
                <a:solidFill>
                  <a:srgbClr val="0000FF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因为</a:t>
            </a:r>
            <a:r>
              <a:rPr lang="zh-CN" altLang="en-US" sz="2400" b="1" dirty="0" smtClean="0">
                <a:solidFill>
                  <a:srgbClr val="0000FF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目前</a:t>
            </a:r>
            <a:r>
              <a:rPr lang="zh-CN" altLang="zh-CN" sz="2400" b="1" dirty="0" smtClean="0">
                <a:solidFill>
                  <a:srgbClr val="0000FF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已</a:t>
            </a:r>
            <a:r>
              <a:rPr lang="zh-CN" altLang="zh-CN" sz="2400" b="1" dirty="0">
                <a:solidFill>
                  <a:srgbClr val="0000FF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建和在建</a:t>
            </a:r>
            <a:r>
              <a:rPr lang="zh-CN" altLang="zh-CN" sz="2400" b="1" dirty="0" smtClean="0">
                <a:solidFill>
                  <a:srgbClr val="0000FF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的加速器</a:t>
            </a:r>
            <a:r>
              <a:rPr lang="zh-CN" altLang="zh-CN" sz="2400" b="1" dirty="0">
                <a:solidFill>
                  <a:srgbClr val="0000FF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规模都比</a:t>
            </a:r>
            <a:r>
              <a:rPr lang="en-US" altLang="zh-CN" sz="2400" b="1" dirty="0" smtClean="0">
                <a:solidFill>
                  <a:srgbClr val="0000FF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CEPC</a:t>
            </a:r>
            <a:r>
              <a:rPr lang="zh-CN" altLang="zh-CN" sz="2400" b="1" dirty="0" smtClean="0">
                <a:solidFill>
                  <a:srgbClr val="0000FF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小</a:t>
            </a:r>
            <a:r>
              <a:rPr lang="zh-CN" altLang="zh-CN" sz="2400" b="1" dirty="0">
                <a:solidFill>
                  <a:srgbClr val="0000FF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，磁铁数量相对比较少，而自动化生产线研制难度高，造价昂贵</a:t>
            </a:r>
            <a:r>
              <a:rPr lang="zh-CN" altLang="zh-CN" sz="2400" b="1" dirty="0" smtClean="0">
                <a:solidFill>
                  <a:srgbClr val="0000FF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，</a:t>
            </a:r>
            <a:r>
              <a:rPr lang="zh-CN" altLang="en-US" sz="2400" b="1" dirty="0" smtClean="0">
                <a:solidFill>
                  <a:srgbClr val="0000FF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因此</a:t>
            </a:r>
            <a:r>
              <a:rPr lang="zh-CN" altLang="zh-CN" sz="2400" b="1" dirty="0" smtClean="0">
                <a:solidFill>
                  <a:srgbClr val="0000FF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投入产出</a:t>
            </a:r>
            <a:r>
              <a:rPr lang="zh-CN" altLang="en-US" sz="2400" b="1" dirty="0" smtClean="0">
                <a:solidFill>
                  <a:srgbClr val="0000FF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比太</a:t>
            </a:r>
            <a:r>
              <a:rPr lang="zh-CN" altLang="zh-CN" sz="2400" b="1" dirty="0" smtClean="0">
                <a:solidFill>
                  <a:srgbClr val="0000FF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大，不易获得</a:t>
            </a:r>
            <a:r>
              <a:rPr lang="zh-CN" altLang="en-US" sz="2400" b="1" dirty="0" smtClean="0">
                <a:solidFill>
                  <a:srgbClr val="0000FF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其他渠道</a:t>
            </a:r>
            <a:r>
              <a:rPr lang="zh-CN" altLang="zh-CN" sz="2400" b="1" dirty="0" smtClean="0">
                <a:solidFill>
                  <a:srgbClr val="0000FF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支持</a:t>
            </a:r>
            <a:r>
              <a:rPr lang="zh-CN" altLang="zh-CN" sz="2400" b="1" dirty="0">
                <a:solidFill>
                  <a:srgbClr val="0000FF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。</a:t>
            </a:r>
            <a:endParaRPr lang="zh-CN" altLang="en-US" sz="2400" b="1" dirty="0">
              <a:solidFill>
                <a:srgbClr val="0000FF"/>
              </a:solidFill>
              <a:ea typeface="华文楷体" panose="0201060004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t>16</a:t>
            </a:fld>
            <a:endParaRPr lang="zh-CN" altLang="en-US" dirty="0"/>
          </a:p>
        </p:txBody>
      </p:sp>
      <p:sp>
        <p:nvSpPr>
          <p:cNvPr id="11" name="文本框 23"/>
          <p:cNvSpPr txBox="1"/>
          <p:nvPr/>
        </p:nvSpPr>
        <p:spPr>
          <a:xfrm>
            <a:off x="4534568" y="152066"/>
            <a:ext cx="2857576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>
              <a:lnSpc>
                <a:spcPct val="120000"/>
              </a:lnSpc>
              <a:spcBef>
                <a:spcPts val="1000"/>
              </a:spcBef>
              <a:buClr>
                <a:srgbClr val="C00000"/>
              </a:buClr>
            </a:pPr>
            <a:r>
              <a:rPr lang="zh-CN" altLang="en-US" sz="3200" b="1" dirty="0" smtClean="0">
                <a:solidFill>
                  <a:srgbClr val="C00000"/>
                </a:solidFill>
              </a:rPr>
              <a:t>研究技术路线</a:t>
            </a:r>
            <a:endParaRPr lang="en-US" altLang="zh-CN" sz="3200" b="1" dirty="0">
              <a:solidFill>
                <a:srgbClr val="0000FF"/>
              </a:solidFill>
              <a:latin typeface="+mn-lt"/>
              <a:ea typeface="华文楷体" panose="02010600040101010101" charset="-122"/>
              <a:cs typeface="Times New Roman" panose="02020603050405020304" pitchFamily="18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30187" y="1231300"/>
            <a:ext cx="11712624" cy="32778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algn="just">
              <a:spcBef>
                <a:spcPts val="600"/>
              </a:spcBef>
              <a:buClr>
                <a:srgbClr val="FF0000"/>
              </a:buClr>
            </a:pPr>
            <a:r>
              <a:rPr lang="zh-CN" altLang="en-US" sz="2400" b="1" dirty="0" smtClean="0">
                <a:solidFill>
                  <a:srgbClr val="0000FF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技术</a:t>
            </a:r>
            <a:r>
              <a:rPr lang="zh-CN" altLang="en-US" sz="2400" b="1" dirty="0" smtClean="0">
                <a:solidFill>
                  <a:srgbClr val="0000FF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路线</a:t>
            </a:r>
            <a:r>
              <a:rPr lang="zh-CN" altLang="zh-CN" sz="2400" b="1" dirty="0" smtClean="0">
                <a:solidFill>
                  <a:srgbClr val="0000FF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：</a:t>
            </a:r>
            <a:endParaRPr lang="en-US" altLang="zh-CN" sz="2400" b="1" dirty="0" smtClean="0">
              <a:solidFill>
                <a:srgbClr val="0000FF"/>
              </a:solidFill>
              <a:ea typeface="华文楷体" panose="02010600040101010101" charset="-122"/>
              <a:cs typeface="Times New Roman" panose="02020603050405020304" pitchFamily="18" charset="0"/>
            </a:endParaRPr>
          </a:p>
          <a:p>
            <a:pPr marL="800100" lvl="1" indent="-342900" algn="just"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CN" altLang="en-US" sz="24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从</a:t>
            </a:r>
            <a:r>
              <a:rPr lang="en-US" altLang="zh-CN" sz="24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CEPC</a:t>
            </a:r>
            <a:r>
              <a:rPr lang="zh-CN" altLang="en-US" sz="24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增强器二极磁铁技术要求和</a:t>
            </a:r>
            <a:r>
              <a:rPr lang="en-US" altLang="zh-CN" sz="24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TDR</a:t>
            </a:r>
            <a:r>
              <a:rPr lang="zh-CN" altLang="en-US" sz="24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设计出发，细化和简化磁铁加工工艺，从而使磁铁自动化生产成为可能</a:t>
            </a:r>
            <a:r>
              <a:rPr lang="zh-CN" altLang="zh-CN" sz="24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。</a:t>
            </a:r>
            <a:endParaRPr lang="en-US" altLang="zh-CN" sz="2400" b="1" dirty="0" smtClean="0">
              <a:solidFill>
                <a:srgbClr val="FF0000"/>
              </a:solidFill>
              <a:ea typeface="华文楷体" panose="02010600040101010101" charset="-122"/>
              <a:cs typeface="Times New Roman" panose="02020603050405020304" pitchFamily="18" charset="0"/>
            </a:endParaRPr>
          </a:p>
          <a:p>
            <a:pPr marL="800100" lvl="1" indent="-342900" algn="just"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CN" altLang="en-US" sz="24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与国内自动化生产线专业设计厂家合作，完成</a:t>
            </a:r>
            <a:r>
              <a:rPr lang="en-US" altLang="zh-CN" sz="2400" b="1" dirty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CEPC</a:t>
            </a:r>
            <a:r>
              <a:rPr lang="zh-CN" altLang="zh-CN" sz="2400" b="1" dirty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增强器二极磁铁自动化生产线</a:t>
            </a:r>
            <a:r>
              <a:rPr lang="zh-CN" altLang="en-US" sz="2400" b="1" dirty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的总体设计和</a:t>
            </a:r>
            <a:r>
              <a:rPr lang="en-US" altLang="zh-CN" sz="2400" b="1" dirty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3D</a:t>
            </a:r>
            <a:r>
              <a:rPr lang="zh-CN" altLang="zh-CN" sz="2400" b="1" dirty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动画</a:t>
            </a:r>
            <a:r>
              <a:rPr lang="zh-CN" altLang="zh-CN" sz="24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演示</a:t>
            </a:r>
            <a:r>
              <a:rPr lang="zh-CN" altLang="en-US" sz="24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，完成</a:t>
            </a:r>
            <a:r>
              <a:rPr lang="zh-CN" altLang="zh-CN" sz="24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自动化</a:t>
            </a:r>
            <a:r>
              <a:rPr lang="zh-CN" altLang="zh-CN" sz="2400" b="1" dirty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铁芯叠装装置的结构和工艺设计</a:t>
            </a:r>
            <a:r>
              <a:rPr lang="zh-CN" altLang="en-US" sz="2400" b="1" dirty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及其</a:t>
            </a:r>
            <a:r>
              <a:rPr lang="zh-CN" altLang="zh-CN" sz="2400" b="1" dirty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自动化</a:t>
            </a:r>
            <a:r>
              <a:rPr lang="zh-CN" altLang="zh-CN" sz="24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控制程序</a:t>
            </a:r>
            <a:r>
              <a:rPr lang="zh-CN" altLang="en-US" sz="24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的设计</a:t>
            </a:r>
            <a:r>
              <a:rPr lang="zh-CN" altLang="zh-CN" sz="24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。</a:t>
            </a:r>
            <a:endParaRPr lang="en-US" altLang="zh-CN" sz="2400" b="1" dirty="0" smtClean="0">
              <a:solidFill>
                <a:srgbClr val="FF0000"/>
              </a:solidFill>
              <a:ea typeface="华文楷体" panose="02010600040101010101" charset="-122"/>
              <a:cs typeface="Times New Roman" panose="02020603050405020304" pitchFamily="18" charset="0"/>
            </a:endParaRPr>
          </a:p>
          <a:p>
            <a:pPr marL="800100" lvl="1" indent="-342900" algn="just"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CN" altLang="en-US" sz="24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完成</a:t>
            </a:r>
            <a:r>
              <a:rPr lang="zh-CN" altLang="zh-CN" sz="24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小型自动化</a:t>
            </a:r>
            <a:r>
              <a:rPr lang="zh-CN" altLang="zh-CN" sz="2400" b="1" dirty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铁芯</a:t>
            </a:r>
            <a:r>
              <a:rPr lang="zh-CN" altLang="zh-CN" sz="24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叠</a:t>
            </a:r>
            <a:r>
              <a:rPr lang="zh-CN" altLang="zh-CN" sz="2400" b="1" dirty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装</a:t>
            </a:r>
            <a:r>
              <a:rPr lang="zh-CN" altLang="en-US" sz="2400" b="1" dirty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验证</a:t>
            </a:r>
            <a:r>
              <a:rPr lang="zh-CN" altLang="zh-CN" sz="24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装置</a:t>
            </a:r>
            <a:r>
              <a:rPr lang="zh-CN" altLang="en-US" sz="24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的零部件加工，同时采购相关设备（如机械臂、小型机器人、自动化检测工具及仪器等），完成桌面验证装置的</a:t>
            </a:r>
            <a:r>
              <a:rPr lang="zh-CN" altLang="en-US" sz="2400" b="1" dirty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研制</a:t>
            </a:r>
            <a:r>
              <a:rPr lang="zh-CN" altLang="en-US" sz="24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。</a:t>
            </a:r>
            <a:endParaRPr lang="zh-CN" altLang="zh-CN" sz="2400" b="1" dirty="0">
              <a:solidFill>
                <a:srgbClr val="FF0000"/>
              </a:solidFill>
              <a:ea typeface="华文楷体" panose="0201060004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t>17</a:t>
            </a:fld>
            <a:endParaRPr lang="zh-CN" altLang="en-US" dirty="0"/>
          </a:p>
        </p:txBody>
      </p:sp>
      <p:sp>
        <p:nvSpPr>
          <p:cNvPr id="11" name="文本框 23"/>
          <p:cNvSpPr txBox="1"/>
          <p:nvPr/>
        </p:nvSpPr>
        <p:spPr>
          <a:xfrm>
            <a:off x="5087888" y="152066"/>
            <a:ext cx="2160240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>
              <a:lnSpc>
                <a:spcPct val="120000"/>
              </a:lnSpc>
              <a:spcBef>
                <a:spcPts val="1000"/>
              </a:spcBef>
              <a:buClr>
                <a:srgbClr val="C00000"/>
              </a:buClr>
            </a:pPr>
            <a:r>
              <a:rPr lang="zh-CN" altLang="en-US" sz="3200" b="1" dirty="0" smtClean="0">
                <a:solidFill>
                  <a:srgbClr val="C00000"/>
                </a:solidFill>
              </a:rPr>
              <a:t>研究计划</a:t>
            </a:r>
            <a:endParaRPr lang="en-US" altLang="zh-CN" sz="3200" b="1" dirty="0">
              <a:solidFill>
                <a:srgbClr val="0000FF"/>
              </a:solidFill>
              <a:latin typeface="+mn-lt"/>
              <a:ea typeface="华文楷体" panose="02010600040101010101" charset="-122"/>
              <a:cs typeface="Times New Roman" panose="02020603050405020304" pitchFamily="18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01984" y="1319996"/>
            <a:ext cx="11712624" cy="2169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algn="just">
              <a:spcBef>
                <a:spcPts val="600"/>
              </a:spcBef>
              <a:buClr>
                <a:srgbClr val="FF0000"/>
              </a:buClr>
            </a:pPr>
            <a:r>
              <a:rPr lang="zh-CN" altLang="en-US" sz="2400" b="1" dirty="0">
                <a:solidFill>
                  <a:srgbClr val="0000FF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近期</a:t>
            </a:r>
            <a:r>
              <a:rPr lang="zh-CN" altLang="en-US" sz="2400" b="1" dirty="0" smtClean="0">
                <a:solidFill>
                  <a:srgbClr val="0000FF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计划</a:t>
            </a:r>
            <a:r>
              <a:rPr lang="zh-CN" altLang="zh-CN" sz="2400" b="1" dirty="0" smtClean="0">
                <a:solidFill>
                  <a:srgbClr val="0000FF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：</a:t>
            </a:r>
            <a:endParaRPr lang="en-US" altLang="zh-CN" sz="2400" b="1" dirty="0" smtClean="0">
              <a:solidFill>
                <a:srgbClr val="0000FF"/>
              </a:solidFill>
              <a:ea typeface="华文楷体" panose="02010600040101010101" charset="-122"/>
              <a:cs typeface="Times New Roman" panose="02020603050405020304" pitchFamily="18" charset="0"/>
            </a:endParaRPr>
          </a:p>
          <a:p>
            <a:pPr marL="800100" lvl="1" indent="-342900" algn="just"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altLang="zh-CN" sz="24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2024</a:t>
            </a:r>
            <a:r>
              <a:rPr lang="zh-CN" altLang="en-US" sz="24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年</a:t>
            </a:r>
            <a:r>
              <a:rPr lang="en-US" altLang="zh-CN" sz="24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月</a:t>
            </a:r>
            <a:r>
              <a:rPr lang="en-US" altLang="zh-CN" sz="24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-2024</a:t>
            </a:r>
            <a:r>
              <a:rPr lang="zh-CN" altLang="en-US" sz="24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年</a:t>
            </a:r>
            <a:r>
              <a:rPr lang="en-US" altLang="zh-CN" sz="2400" b="1" dirty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月：完成</a:t>
            </a:r>
            <a:r>
              <a:rPr lang="en-US" altLang="zh-CN" sz="24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CEPC</a:t>
            </a:r>
            <a:r>
              <a:rPr lang="zh-CN" altLang="en-US" sz="24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增强器二极磁铁加工工艺的细化和简化</a:t>
            </a:r>
            <a:r>
              <a:rPr lang="zh-CN" altLang="en-US" sz="2400" b="1" dirty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；</a:t>
            </a:r>
            <a:endParaRPr lang="en-US" altLang="zh-CN" sz="2400" b="1" dirty="0">
              <a:solidFill>
                <a:srgbClr val="FF0000"/>
              </a:solidFill>
              <a:ea typeface="华文楷体" panose="02010600040101010101" charset="-122"/>
              <a:cs typeface="Times New Roman" panose="02020603050405020304" pitchFamily="18" charset="0"/>
            </a:endParaRPr>
          </a:p>
          <a:p>
            <a:pPr marL="800100" lvl="1" indent="-342900" algn="just"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altLang="zh-CN" sz="24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2024</a:t>
            </a:r>
            <a:r>
              <a:rPr lang="zh-CN" altLang="en-US" sz="24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年</a:t>
            </a:r>
            <a:r>
              <a:rPr lang="en-US" altLang="zh-CN" sz="24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3</a:t>
            </a:r>
            <a:r>
              <a:rPr lang="zh-CN" altLang="en-US" sz="24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月</a:t>
            </a:r>
            <a:r>
              <a:rPr lang="en-US" altLang="zh-CN" sz="24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-2024</a:t>
            </a:r>
            <a:r>
              <a:rPr lang="zh-CN" altLang="en-US" sz="24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年</a:t>
            </a:r>
            <a:r>
              <a:rPr lang="en-US" altLang="zh-CN" sz="2400" b="1" dirty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9</a:t>
            </a:r>
            <a:r>
              <a:rPr lang="zh-CN" altLang="en-US" sz="24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月：</a:t>
            </a:r>
            <a:r>
              <a:rPr lang="zh-CN" altLang="en-US" sz="2400" b="1" dirty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完成</a:t>
            </a:r>
            <a:r>
              <a:rPr lang="en-US" altLang="zh-CN" sz="2400" b="1" dirty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CEPC</a:t>
            </a:r>
            <a:r>
              <a:rPr lang="zh-CN" altLang="zh-CN" sz="2400" b="1" dirty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增强器二极磁铁自动化生产线</a:t>
            </a:r>
            <a:r>
              <a:rPr lang="zh-CN" altLang="en-US" sz="2400" b="1" dirty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的</a:t>
            </a:r>
            <a:r>
              <a:rPr lang="zh-CN" altLang="en-US" sz="24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总体设计、</a:t>
            </a:r>
            <a:r>
              <a:rPr lang="zh-CN" altLang="zh-CN" sz="24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自动化</a:t>
            </a:r>
            <a:r>
              <a:rPr lang="zh-CN" altLang="zh-CN" sz="2400" b="1" dirty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铁芯叠装装置的结构和工艺设计</a:t>
            </a:r>
            <a:r>
              <a:rPr lang="zh-CN" altLang="en-US" sz="2400" b="1" dirty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及其</a:t>
            </a:r>
            <a:r>
              <a:rPr lang="zh-CN" altLang="zh-CN" sz="2400" b="1" dirty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自动化控制程序</a:t>
            </a:r>
            <a:r>
              <a:rPr lang="zh-CN" altLang="en-US" sz="24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设计；</a:t>
            </a:r>
            <a:endParaRPr lang="en-US" altLang="zh-CN" sz="2400" b="1" dirty="0">
              <a:solidFill>
                <a:srgbClr val="FF0000"/>
              </a:solidFill>
              <a:ea typeface="华文楷体" panose="02010600040101010101" charset="-122"/>
              <a:cs typeface="Times New Roman" panose="02020603050405020304" pitchFamily="18" charset="0"/>
            </a:endParaRPr>
          </a:p>
          <a:p>
            <a:pPr marL="800100" lvl="1" indent="-342900" algn="just"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altLang="zh-CN" sz="24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2024</a:t>
            </a:r>
            <a:r>
              <a:rPr lang="zh-CN" altLang="en-US" sz="24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年</a:t>
            </a:r>
            <a:r>
              <a:rPr lang="en-US" altLang="zh-CN" sz="24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10</a:t>
            </a:r>
            <a:r>
              <a:rPr lang="zh-CN" altLang="en-US" sz="24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月</a:t>
            </a:r>
            <a:r>
              <a:rPr lang="en-US" altLang="zh-CN" sz="24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-2025</a:t>
            </a:r>
            <a:r>
              <a:rPr lang="zh-CN" altLang="en-US" sz="24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年</a:t>
            </a:r>
            <a:r>
              <a:rPr lang="en-US" altLang="zh-CN" sz="2400" b="1" dirty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6</a:t>
            </a:r>
            <a:r>
              <a:rPr lang="zh-CN" altLang="en-US" sz="24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月：完成</a:t>
            </a:r>
            <a:r>
              <a:rPr lang="zh-CN" altLang="zh-CN" sz="24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小型</a:t>
            </a:r>
            <a:r>
              <a:rPr lang="zh-CN" altLang="en-US" sz="24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桌面</a:t>
            </a:r>
            <a:r>
              <a:rPr lang="zh-CN" altLang="zh-CN" sz="24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自动化</a:t>
            </a:r>
            <a:r>
              <a:rPr lang="zh-CN" altLang="zh-CN" sz="2400" b="1" dirty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铁芯叠装</a:t>
            </a:r>
            <a:r>
              <a:rPr lang="zh-CN" altLang="en-US" sz="2400" b="1" dirty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验证</a:t>
            </a:r>
            <a:r>
              <a:rPr lang="zh-CN" altLang="zh-CN" sz="24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装置</a:t>
            </a:r>
            <a:r>
              <a:rPr lang="zh-CN" altLang="en-US" sz="24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的</a:t>
            </a:r>
            <a:r>
              <a:rPr lang="zh-CN" altLang="en-US" sz="2400" b="1" dirty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研制</a:t>
            </a:r>
            <a:r>
              <a:rPr lang="zh-CN" altLang="en-US" sz="24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。</a:t>
            </a:r>
            <a:endParaRPr lang="en-US" altLang="zh-CN" sz="2400" b="1" dirty="0">
              <a:solidFill>
                <a:srgbClr val="FF0000"/>
              </a:solidFill>
              <a:ea typeface="华文楷体" panose="02010600040101010101" charset="-122"/>
              <a:cs typeface="Times New Roman" panose="02020603050405020304" pitchFamily="18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512651" y="3956863"/>
            <a:ext cx="11415997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algn="just">
              <a:spcBef>
                <a:spcPts val="600"/>
              </a:spcBef>
              <a:buClr>
                <a:srgbClr val="FF0000"/>
              </a:buClr>
            </a:pPr>
            <a:r>
              <a:rPr lang="zh-CN" altLang="en-US" sz="2400" b="1" dirty="0" smtClean="0">
                <a:solidFill>
                  <a:srgbClr val="0000FF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目前</a:t>
            </a:r>
            <a:r>
              <a:rPr lang="en-US" altLang="zh-CN" sz="2400" b="1" dirty="0" smtClean="0">
                <a:solidFill>
                  <a:srgbClr val="0000FF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CEPC</a:t>
            </a:r>
            <a:r>
              <a:rPr lang="zh-CN" altLang="en-US" sz="2400" b="1" dirty="0" smtClean="0">
                <a:solidFill>
                  <a:srgbClr val="0000FF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增强器磁铁</a:t>
            </a:r>
            <a:r>
              <a:rPr lang="en-US" altLang="zh-CN" sz="2400" b="1" dirty="0" smtClean="0">
                <a:solidFill>
                  <a:srgbClr val="0000FF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TDR</a:t>
            </a:r>
            <a:r>
              <a:rPr lang="zh-CN" altLang="en-US" sz="2400" b="1" dirty="0" smtClean="0">
                <a:solidFill>
                  <a:srgbClr val="0000FF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设计已经完成，其中</a:t>
            </a:r>
            <a:r>
              <a:rPr lang="zh-CN" altLang="en-US" sz="24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二极磁铁经费预算完全基于自动化生产线的成功研制</a:t>
            </a:r>
            <a:r>
              <a:rPr lang="zh-CN" altLang="en-US" sz="2400" b="1" dirty="0" smtClean="0">
                <a:solidFill>
                  <a:srgbClr val="0000FF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，</a:t>
            </a:r>
            <a:r>
              <a:rPr lang="zh-CN" altLang="en-US" sz="2400" b="1" dirty="0" smtClean="0">
                <a:solidFill>
                  <a:srgbClr val="0000FF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因此需要启动</a:t>
            </a:r>
            <a:r>
              <a:rPr lang="zh-CN" altLang="en-US" sz="2400" b="1" dirty="0" smtClean="0">
                <a:solidFill>
                  <a:srgbClr val="0000FF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自动化生产线的研究工作，以验证</a:t>
            </a:r>
            <a:r>
              <a:rPr lang="en-US" altLang="zh-CN" sz="2400" b="1" dirty="0" smtClean="0">
                <a:solidFill>
                  <a:srgbClr val="0000FF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TDR</a:t>
            </a:r>
            <a:r>
              <a:rPr lang="zh-CN" altLang="en-US" sz="2400" b="1" dirty="0" smtClean="0">
                <a:solidFill>
                  <a:srgbClr val="0000FF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经费预算的合理性和可行性。</a:t>
            </a:r>
            <a:endParaRPr lang="en-US" altLang="zh-CN" sz="2400" b="1" dirty="0">
              <a:solidFill>
                <a:srgbClr val="FF0000"/>
              </a:solidFill>
              <a:ea typeface="华文楷体" panose="0201060004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t>18</a:t>
            </a:fld>
            <a:endParaRPr lang="zh-CN" altLang="en-US" dirty="0"/>
          </a:p>
        </p:txBody>
      </p:sp>
      <p:sp>
        <p:nvSpPr>
          <p:cNvPr id="11" name="文本框 23"/>
          <p:cNvSpPr txBox="1"/>
          <p:nvPr/>
        </p:nvSpPr>
        <p:spPr>
          <a:xfrm>
            <a:off x="5087888" y="152066"/>
            <a:ext cx="2160240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>
              <a:lnSpc>
                <a:spcPct val="120000"/>
              </a:lnSpc>
              <a:spcBef>
                <a:spcPts val="1000"/>
              </a:spcBef>
              <a:buClr>
                <a:srgbClr val="C00000"/>
              </a:buClr>
            </a:pPr>
            <a:r>
              <a:rPr lang="zh-CN" altLang="en-US" sz="3200" b="1" dirty="0" smtClean="0">
                <a:solidFill>
                  <a:srgbClr val="C00000"/>
                </a:solidFill>
              </a:rPr>
              <a:t>研究计划</a:t>
            </a:r>
            <a:endParaRPr lang="en-US" altLang="zh-CN" sz="3200" b="1" dirty="0">
              <a:solidFill>
                <a:srgbClr val="0000FF"/>
              </a:solidFill>
              <a:latin typeface="+mn-lt"/>
              <a:ea typeface="华文楷体" panose="02010600040101010101" charset="-122"/>
              <a:cs typeface="Times New Roman" panose="02020603050405020304" pitchFamily="18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429887" y="1268760"/>
            <a:ext cx="11282737" cy="209288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algn="just">
              <a:spcBef>
                <a:spcPts val="600"/>
              </a:spcBef>
              <a:buClr>
                <a:srgbClr val="FF0000"/>
              </a:buClr>
            </a:pPr>
            <a:r>
              <a:rPr lang="zh-CN" altLang="en-US" sz="2400" b="1" dirty="0">
                <a:solidFill>
                  <a:srgbClr val="0000FF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远期</a:t>
            </a:r>
            <a:r>
              <a:rPr lang="zh-CN" altLang="en-US" sz="2400" b="1" dirty="0" smtClean="0">
                <a:solidFill>
                  <a:srgbClr val="0000FF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计划（</a:t>
            </a:r>
            <a:r>
              <a:rPr lang="en-US" altLang="zh-CN" sz="24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EDR</a:t>
            </a:r>
            <a:r>
              <a:rPr lang="zh-CN" altLang="en-US" sz="24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经费到位</a:t>
            </a:r>
            <a:r>
              <a:rPr lang="zh-CN" altLang="en-US" sz="2400" b="1" dirty="0" smtClean="0">
                <a:solidFill>
                  <a:srgbClr val="0000FF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）</a:t>
            </a:r>
            <a:r>
              <a:rPr lang="zh-CN" altLang="zh-CN" sz="2400" b="1" dirty="0" smtClean="0">
                <a:solidFill>
                  <a:srgbClr val="0000FF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：</a:t>
            </a:r>
            <a:endParaRPr lang="en-US" altLang="zh-CN" sz="2400" b="1" dirty="0" smtClean="0">
              <a:solidFill>
                <a:srgbClr val="0000FF"/>
              </a:solidFill>
              <a:ea typeface="华文楷体" panose="02010600040101010101" charset="-122"/>
              <a:cs typeface="Times New Roman" panose="02020603050405020304" pitchFamily="18" charset="0"/>
            </a:endParaRPr>
          </a:p>
          <a:p>
            <a:pPr marL="800100" lvl="1" indent="-342900" algn="just"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CN" altLang="en-US" sz="24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完成自动化生产线每</a:t>
            </a:r>
            <a:r>
              <a:rPr lang="zh-CN" altLang="en-US" sz="2400" b="1" dirty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道工序的</a:t>
            </a:r>
            <a:r>
              <a:rPr lang="zh-CN" altLang="zh-CN" sz="2400" b="1" dirty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工艺</a:t>
            </a:r>
            <a:r>
              <a:rPr lang="zh-CN" altLang="zh-CN" sz="2400" b="1" dirty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优化、定型及工程设计</a:t>
            </a:r>
            <a:r>
              <a:rPr lang="zh-CN" altLang="en-US" sz="2400" b="1" dirty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以及</a:t>
            </a:r>
            <a:r>
              <a:rPr lang="zh-CN" altLang="en-US" sz="24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整条自动化生产线的集成设计；</a:t>
            </a:r>
            <a:endParaRPr lang="en-US" altLang="zh-CN" sz="2400" b="1" dirty="0">
              <a:solidFill>
                <a:srgbClr val="FF0000"/>
              </a:solidFill>
              <a:ea typeface="华文楷体" panose="02010600040101010101" charset="-122"/>
              <a:cs typeface="Times New Roman" panose="02020603050405020304" pitchFamily="18" charset="0"/>
            </a:endParaRPr>
          </a:p>
          <a:p>
            <a:pPr marL="800100" lvl="1" indent="-342900" algn="just"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CN" altLang="en-US" sz="24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完成</a:t>
            </a:r>
            <a:r>
              <a:rPr lang="zh-CN" altLang="zh-CN" sz="2400" b="1" dirty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自动化</a:t>
            </a:r>
            <a:r>
              <a:rPr lang="zh-CN" altLang="zh-CN" sz="24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生产线</a:t>
            </a:r>
            <a:r>
              <a:rPr lang="zh-CN" altLang="en-US" sz="2400" b="1" dirty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每道工序</a:t>
            </a:r>
            <a:r>
              <a:rPr lang="zh-CN" altLang="zh-CN" sz="24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特殊</a:t>
            </a:r>
            <a:r>
              <a:rPr lang="zh-CN" altLang="zh-CN" sz="2400" b="1" dirty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设备</a:t>
            </a:r>
            <a:r>
              <a:rPr lang="zh-CN" altLang="zh-CN" sz="2400" b="1" dirty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采购</a:t>
            </a:r>
            <a:r>
              <a:rPr lang="zh-CN" altLang="en-US" sz="2400" b="1" dirty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以及</a:t>
            </a:r>
            <a:r>
              <a:rPr lang="zh-CN" altLang="en-US" sz="2400" b="1" dirty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非标设备的加工制造，最终完成</a:t>
            </a:r>
            <a:r>
              <a:rPr lang="zh-CN" altLang="zh-CN" sz="2400" b="1" dirty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自动化</a:t>
            </a:r>
            <a:r>
              <a:rPr lang="zh-CN" altLang="zh-CN" sz="2400" b="1" dirty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生产线生产线制造</a:t>
            </a:r>
            <a:r>
              <a:rPr lang="zh-CN" altLang="en-US" sz="2400" b="1" dirty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。</a:t>
            </a:r>
            <a:endParaRPr lang="en-US" altLang="zh-CN" sz="2400" b="1" dirty="0">
              <a:solidFill>
                <a:srgbClr val="FF0000"/>
              </a:solidFill>
              <a:ea typeface="华文楷体" panose="02010600040101010101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30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 descr="8d5d924e275b0c7f58feed1244176003"/>
          <p:cNvPicPr>
            <a:picLocks noChangeAspect="1"/>
          </p:cNvPicPr>
          <p:nvPr/>
        </p:nvPicPr>
        <p:blipFill rotWithShape="1">
          <a:blip r:embed="rId2"/>
          <a:srcRect t="28679" b="6192"/>
          <a:stretch>
            <a:fillRect/>
          </a:stretch>
        </p:blipFill>
        <p:spPr>
          <a:xfrm>
            <a:off x="635" y="0"/>
            <a:ext cx="12191365" cy="2118283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1692720" y="3038785"/>
            <a:ext cx="8627534" cy="132631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6000" dirty="0" smtClean="0">
                <a:solidFill>
                  <a:srgbClr val="FF0000"/>
                </a:solidFill>
              </a:rPr>
              <a:t>谢谢</a:t>
            </a:r>
            <a:r>
              <a:rPr lang="en-US" altLang="zh-CN" sz="6000" dirty="0" smtClean="0">
                <a:solidFill>
                  <a:srgbClr val="FF0000"/>
                </a:solidFill>
              </a:rPr>
              <a:t>!</a:t>
            </a:r>
            <a:endParaRPr lang="zh-CN" altLang="en-US" sz="6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5" y="6457890"/>
            <a:ext cx="12191365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0" name="Picture 2" descr="C:\Users\Administrator\Desktop\111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2" y="35979"/>
            <a:ext cx="1548428" cy="91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363" y="5398314"/>
            <a:ext cx="3552825" cy="672912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19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56"/>
    </mc:Choice>
    <mc:Fallback xmlns="">
      <p:transition spd="slow" advTm="8556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2121448" y="67537"/>
            <a:ext cx="7916416" cy="1036506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zh-CN" altLang="en-US" sz="6000" kern="0" dirty="0" smtClean="0">
                <a:latin typeface="Arial Black" panose="020B0A04020102020204" pitchFamily="34" charset="0"/>
              </a:rPr>
              <a:t>内容</a:t>
            </a:r>
            <a:endParaRPr lang="zh-CN" altLang="en-US" sz="6000" kern="0" dirty="0">
              <a:latin typeface="Arial Black" panose="020B0A04020102020204" pitchFamily="34" charset="0"/>
            </a:endParaRPr>
          </a:p>
        </p:txBody>
      </p:sp>
      <p:sp>
        <p:nvSpPr>
          <p:cNvPr id="4" name="内容占位符 2"/>
          <p:cNvSpPr txBox="1"/>
          <p:nvPr/>
        </p:nvSpPr>
        <p:spPr>
          <a:xfrm>
            <a:off x="911424" y="1268760"/>
            <a:ext cx="1057857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增强器磁铁设计要求</a:t>
            </a:r>
            <a:endParaRPr lang="en-US" altLang="zh-CN" b="1" dirty="0" smtClean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自动化生产线研究的意义</a:t>
            </a:r>
            <a:endParaRPr lang="en-US" altLang="zh-CN" b="1" dirty="0" smtClean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研究内容</a:t>
            </a:r>
            <a:endParaRPr lang="en-US" altLang="zh-CN" b="1" dirty="0" smtClean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研究</a:t>
            </a:r>
            <a:r>
              <a:rPr lang="zh-CN" altLang="en-US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目标及经费需求</a:t>
            </a:r>
            <a:endParaRPr lang="en-US" altLang="zh-CN" b="1" dirty="0" smtClean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研究的技术路线</a:t>
            </a:r>
            <a:endParaRPr lang="en-US" altLang="zh-CN" b="1" dirty="0" smtClean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研究</a:t>
            </a:r>
            <a:r>
              <a:rPr lang="zh-CN" altLang="en-US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计划</a:t>
            </a:r>
            <a:endParaRPr lang="en-US" altLang="zh-CN" b="1" dirty="0" smtClean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188"/>
    </mc:Choice>
    <mc:Fallback xmlns="">
      <p:transition spd="slow" advTm="56188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7864" y="1121984"/>
            <a:ext cx="1125137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 algn="just">
              <a:spcBef>
                <a:spcPts val="9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zh-CN" sz="2400" b="1" dirty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The </a:t>
            </a:r>
            <a:r>
              <a:rPr lang="en-GB" altLang="zh-CN" sz="24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Booster will share the same tunnel with the Collider, which has a circumference </a:t>
            </a:r>
            <a:r>
              <a:rPr lang="en-GB" altLang="zh-CN" sz="2400" b="1" dirty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of </a:t>
            </a:r>
            <a:r>
              <a:rPr lang="en-GB" altLang="zh-CN" sz="2400" b="1" dirty="0" smtClean="0">
                <a:solidFill>
                  <a:srgbClr val="FF0000"/>
                </a:solidFill>
                <a:ea typeface="华文楷体"/>
                <a:cs typeface="Times New Roman" pitchFamily="18" charset="0"/>
              </a:rPr>
              <a:t>100km</a:t>
            </a:r>
            <a:r>
              <a:rPr lang="en-US" altLang="zh-CN" sz="24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. There are 19624 magnets equipped with the Booster, the main specifications of the magnets are listed in the table</a:t>
            </a:r>
            <a:r>
              <a:rPr lang="en-GB" altLang="zh-CN" sz="24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. </a:t>
            </a:r>
            <a:endParaRPr lang="en-GB" altLang="zh-CN" sz="2400" b="1" dirty="0">
              <a:solidFill>
                <a:srgbClr val="0000FF"/>
              </a:solidFill>
              <a:ea typeface="华文楷体"/>
              <a:cs typeface="Times New Roman" pitchFamily="18" charset="0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/>
          </p:nvPr>
        </p:nvGraphicFramePr>
        <p:xfrm>
          <a:off x="1127448" y="2348880"/>
          <a:ext cx="10009112" cy="26564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42294"/>
                <a:gridCol w="1382041"/>
                <a:gridCol w="1728192"/>
                <a:gridCol w="1512168"/>
                <a:gridCol w="1728192"/>
                <a:gridCol w="2016225"/>
              </a:tblGrid>
              <a:tr h="484746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　</a:t>
                      </a:r>
                      <a:endParaRPr lang="zh-CN" alt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Number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>
                          <a:solidFill>
                            <a:schemeClr val="tx1"/>
                          </a:solidFill>
                          <a:effectLst/>
                        </a:rPr>
                        <a:t>Length</a:t>
                      </a:r>
                      <a:endParaRPr lang="en-US" sz="2200" b="1" i="0" u="none" strike="noStrike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>
                          <a:solidFill>
                            <a:schemeClr val="tx1"/>
                          </a:solidFill>
                          <a:effectLst/>
                        </a:rPr>
                        <a:t>Min. field</a:t>
                      </a:r>
                      <a:endParaRPr lang="en-US" sz="2200" b="1" i="0" u="none" strike="noStrike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Max. field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</a:rPr>
                        <a:t>Field</a:t>
                      </a:r>
                      <a:r>
                        <a:rPr lang="en-US" sz="2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</a:rPr>
                        <a:t> errors</a:t>
                      </a:r>
                    </a:p>
                    <a:p>
                      <a:pPr algn="ctr" fontAlgn="ctr"/>
                      <a:r>
                        <a:rPr lang="en-US" sz="2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</a:rPr>
                        <a:t>(@45mm)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</a:endParaRPr>
                    </a:p>
                  </a:txBody>
                  <a:tcPr marL="4763" marR="4763" marT="4763" marB="0" anchor="ctr"/>
                </a:tc>
              </a:tr>
              <a:tr h="48474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Dipoles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14866</a:t>
                      </a:r>
                      <a:endParaRPr lang="en-US" altLang="zh-CN" sz="2200" b="1" i="0" u="none" strike="noStrike" dirty="0">
                        <a:solidFill>
                          <a:srgbClr val="FF0000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4.7m</a:t>
                      </a:r>
                      <a:r>
                        <a:rPr lang="en-US" sz="2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/2.35m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>
                          <a:solidFill>
                            <a:schemeClr val="tx1"/>
                          </a:solidFill>
                          <a:effectLst/>
                        </a:rPr>
                        <a:t>95Gs</a:t>
                      </a:r>
                      <a:endParaRPr lang="en-US" sz="2200" b="1" i="0" u="none" strike="noStrike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564Gs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altLang="zh-CN" sz="2000" b="1" dirty="0" smtClean="0">
                          <a:solidFill>
                            <a:schemeClr val="tx1"/>
                          </a:solidFill>
                          <a:ea typeface="华文楷体"/>
                          <a:cs typeface="Times New Roman" pitchFamily="18" charset="0"/>
                        </a:rPr>
                        <a:t>1×10</a:t>
                      </a:r>
                      <a:r>
                        <a:rPr lang="en-GB" altLang="zh-CN" sz="2000" b="1" baseline="30000" dirty="0" smtClean="0">
                          <a:solidFill>
                            <a:schemeClr val="tx1"/>
                          </a:solidFill>
                          <a:ea typeface="华文楷体"/>
                          <a:cs typeface="Times New Roman" pitchFamily="18" charset="0"/>
                        </a:rPr>
                        <a:t>–3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</a:endParaRPr>
                    </a:p>
                  </a:txBody>
                  <a:tcPr marL="4763" marR="4763" marT="4763" marB="0" anchor="ctr"/>
                </a:tc>
              </a:tr>
              <a:tr h="48474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Quadrupoles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3458</a:t>
                      </a:r>
                      <a:endParaRPr lang="en-US" altLang="zh-CN" sz="2200" b="1" i="0" u="none" strike="noStrike" dirty="0">
                        <a:solidFill>
                          <a:srgbClr val="FF0000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2m/1m</a:t>
                      </a:r>
                      <a:r>
                        <a:rPr lang="en-US" sz="2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/0.7m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2.0T/m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15.86T/m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altLang="zh-CN" sz="2000" b="1" dirty="0" smtClean="0">
                          <a:solidFill>
                            <a:schemeClr val="tx1"/>
                          </a:solidFill>
                          <a:ea typeface="华文楷体"/>
                          <a:cs typeface="Times New Roman" pitchFamily="18" charset="0"/>
                        </a:rPr>
                        <a:t>5×10</a:t>
                      </a:r>
                      <a:r>
                        <a:rPr lang="en-GB" altLang="zh-CN" sz="2000" b="1" baseline="30000" dirty="0" smtClean="0">
                          <a:solidFill>
                            <a:schemeClr val="tx1"/>
                          </a:solidFill>
                          <a:ea typeface="华文楷体"/>
                          <a:cs typeface="Times New Roman" pitchFamily="18" charset="0"/>
                        </a:rPr>
                        <a:t>–4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</a:endParaRPr>
                    </a:p>
                  </a:txBody>
                  <a:tcPr marL="4763" marR="4763" marT="4763" marB="0" anchor="ctr"/>
                </a:tc>
              </a:tr>
              <a:tr h="5268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1" u="none" strike="noStrike">
                          <a:solidFill>
                            <a:schemeClr val="tx1"/>
                          </a:solidFill>
                          <a:effectLst/>
                        </a:rPr>
                        <a:t>Sextupoles</a:t>
                      </a:r>
                      <a:endParaRPr lang="en-US" sz="2200" b="1" i="0" u="none" strike="noStrike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100</a:t>
                      </a:r>
                      <a:endParaRPr lang="en-US" altLang="zh-CN" sz="2200" b="1" i="0" u="none" strike="noStrike" dirty="0">
                        <a:solidFill>
                          <a:srgbClr val="FF0000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0.4m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18T/m</a:t>
                      </a:r>
                      <a:r>
                        <a:rPr lang="en-US" sz="2200" b="1" u="none" strike="noStrike" baseline="30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217T/m</a:t>
                      </a:r>
                      <a:r>
                        <a:rPr lang="en-US" sz="2200" b="1" u="none" strike="noStrike" baseline="30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altLang="zh-CN" sz="2000" b="1" dirty="0" smtClean="0">
                          <a:solidFill>
                            <a:schemeClr val="tx1"/>
                          </a:solidFill>
                          <a:ea typeface="华文楷体"/>
                          <a:cs typeface="Times New Roman" pitchFamily="18" charset="0"/>
                        </a:rPr>
                        <a:t>1×10</a:t>
                      </a:r>
                      <a:r>
                        <a:rPr lang="en-GB" altLang="zh-CN" sz="2000" b="1" baseline="30000" dirty="0" smtClean="0">
                          <a:solidFill>
                            <a:schemeClr val="tx1"/>
                          </a:solidFill>
                          <a:ea typeface="华文楷体"/>
                          <a:cs typeface="Times New Roman" pitchFamily="18" charset="0"/>
                        </a:rPr>
                        <a:t>–3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</a:endParaRPr>
                    </a:p>
                  </a:txBody>
                  <a:tcPr marL="4763" marR="4763" marT="4763" marB="0" anchor="ctr"/>
                </a:tc>
              </a:tr>
              <a:tr h="48474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1" u="none" strike="noStrike">
                          <a:solidFill>
                            <a:schemeClr val="tx1"/>
                          </a:solidFill>
                          <a:effectLst/>
                        </a:rPr>
                        <a:t>Correctors</a:t>
                      </a:r>
                      <a:endParaRPr lang="en-US" sz="2200" b="1" i="0" u="none" strike="noStrike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1200</a:t>
                      </a:r>
                      <a:endParaRPr lang="en-US" altLang="zh-CN" sz="2200" b="1" i="0" u="none" strike="noStrike" dirty="0">
                        <a:solidFill>
                          <a:srgbClr val="FF0000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>
                          <a:solidFill>
                            <a:schemeClr val="tx1"/>
                          </a:solidFill>
                          <a:effectLst/>
                        </a:rPr>
                        <a:t>0.58m</a:t>
                      </a:r>
                      <a:endParaRPr lang="en-US" sz="2200" b="1" i="0" u="none" strike="noStrike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20Gs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200Gs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altLang="zh-CN" sz="2000" b="1" dirty="0" smtClean="0">
                          <a:solidFill>
                            <a:schemeClr val="tx1"/>
                          </a:solidFill>
                          <a:ea typeface="华文楷体"/>
                          <a:cs typeface="Times New Roman" pitchFamily="18" charset="0"/>
                        </a:rPr>
                        <a:t>5×10</a:t>
                      </a:r>
                      <a:r>
                        <a:rPr lang="en-GB" altLang="zh-CN" sz="2000" b="1" baseline="30000" dirty="0" smtClean="0">
                          <a:solidFill>
                            <a:schemeClr val="tx1"/>
                          </a:solidFill>
                          <a:ea typeface="华文楷体"/>
                          <a:cs typeface="Times New Roman" pitchFamily="18" charset="0"/>
                        </a:rPr>
                        <a:t>–3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</a:endParaRPr>
                    </a:p>
                  </a:txBody>
                  <a:tcPr marL="4763" marR="4763" marT="4763" marB="0" anchor="ctr"/>
                </a:tc>
              </a:tr>
            </a:tbl>
          </a:graphicData>
        </a:graphic>
      </p:graphicFrame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407368" y="5056291"/>
            <a:ext cx="11251371" cy="1685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 algn="just">
              <a:spcBef>
                <a:spcPts val="9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zh-CN" sz="24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M</a:t>
            </a:r>
            <a:r>
              <a:rPr lang="en-GB" altLang="zh-CN" sz="24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ore </a:t>
            </a:r>
            <a:r>
              <a:rPr lang="en-GB" altLang="zh-CN" sz="2400" b="1" dirty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than </a:t>
            </a:r>
            <a:r>
              <a:rPr lang="en-GB" altLang="zh-CN" sz="2400" b="1" dirty="0">
                <a:solidFill>
                  <a:srgbClr val="FF0000"/>
                </a:solidFill>
                <a:ea typeface="华文楷体"/>
                <a:cs typeface="Times New Roman" pitchFamily="18" charset="0"/>
              </a:rPr>
              <a:t>74%</a:t>
            </a:r>
            <a:r>
              <a:rPr lang="en-GB" altLang="zh-CN" sz="2400" b="1" dirty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 of the Booster's circumference will be covered with </a:t>
            </a:r>
            <a:r>
              <a:rPr lang="en-GB" altLang="zh-CN" sz="24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magnets</a:t>
            </a:r>
            <a:r>
              <a:rPr lang="en-GB" altLang="zh-CN" sz="2400" b="1" dirty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. </a:t>
            </a:r>
            <a:r>
              <a:rPr lang="en-GB" altLang="zh-CN" sz="24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So the </a:t>
            </a:r>
            <a:r>
              <a:rPr lang="en-GB" altLang="zh-CN" sz="2400" b="1" dirty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cost of magnets is a significant concern in the design of the magnets, particularly the dipole </a:t>
            </a:r>
            <a:r>
              <a:rPr lang="en-GB" altLang="zh-CN" sz="24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magnets.</a:t>
            </a:r>
          </a:p>
          <a:p>
            <a:pPr algn="just">
              <a:spcBef>
                <a:spcPts val="900"/>
              </a:spcBef>
              <a:buClr>
                <a:srgbClr val="FF0000"/>
              </a:buClr>
            </a:pPr>
            <a:endParaRPr lang="en-US" altLang="zh-CN" sz="2400" b="1" dirty="0">
              <a:solidFill>
                <a:srgbClr val="0000FF"/>
              </a:solidFill>
              <a:ea typeface="华文楷体"/>
              <a:cs typeface="Times New Roman" pitchFamily="18" charset="0"/>
            </a:endParaRPr>
          </a:p>
        </p:txBody>
      </p:sp>
      <p:sp>
        <p:nvSpPr>
          <p:cNvPr id="12" name="文本框 23">
            <a:extLst>
              <a:ext uri="{FF2B5EF4-FFF2-40B4-BE49-F238E27FC236}">
                <a16:creationId xmlns=""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3935760" y="103681"/>
            <a:ext cx="424847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>
              <a:lnSpc>
                <a:spcPct val="120000"/>
              </a:lnSpc>
              <a:spcBef>
                <a:spcPts val="1000"/>
              </a:spcBef>
              <a:buClr>
                <a:srgbClr val="C00000"/>
              </a:buClr>
            </a:pPr>
            <a:r>
              <a:rPr lang="zh-CN" altLang="en-US" sz="3200" b="1" dirty="0" smtClean="0">
                <a:solidFill>
                  <a:srgbClr val="C00000"/>
                </a:solidFill>
              </a:rPr>
              <a:t>增强</a:t>
            </a:r>
            <a:r>
              <a:rPr lang="zh-CN" altLang="en-US" sz="3200" b="1" dirty="0">
                <a:solidFill>
                  <a:srgbClr val="C00000"/>
                </a:solidFill>
              </a:rPr>
              <a:t>器磁铁设计要求</a:t>
            </a:r>
            <a:endParaRPr lang="zh-CN" alt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92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335360" y="1124744"/>
            <a:ext cx="11512540" cy="1685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 algn="just">
              <a:spcBef>
                <a:spcPts val="9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zh-CN" sz="24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The </a:t>
            </a:r>
            <a:r>
              <a:rPr lang="en-GB" altLang="zh-CN" sz="2400" b="1" dirty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field of </a:t>
            </a:r>
            <a:r>
              <a:rPr lang="en-GB" altLang="zh-CN" sz="24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the magnets will </a:t>
            </a:r>
            <a:r>
              <a:rPr lang="en-GB" altLang="zh-CN" sz="2400" b="1" dirty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change </a:t>
            </a:r>
            <a:r>
              <a:rPr lang="en-GB" altLang="zh-CN" sz="24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with the beam energy during </a:t>
            </a:r>
            <a:r>
              <a:rPr lang="en-GB" altLang="zh-CN" sz="2400" b="1" dirty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the acceleration of particle </a:t>
            </a:r>
            <a:r>
              <a:rPr lang="en-GB" altLang="zh-CN" sz="24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beams. </a:t>
            </a:r>
          </a:p>
          <a:p>
            <a:pPr marL="342900" indent="-342900" algn="just">
              <a:spcBef>
                <a:spcPts val="9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zh-CN" sz="2400" b="1" dirty="0" smtClean="0">
                <a:solidFill>
                  <a:srgbClr val="0000FF"/>
                </a:solidFill>
                <a:ea typeface="华文楷体"/>
                <a:cs typeface="Times New Roman" pitchFamily="18" charset="0"/>
              </a:rPr>
              <a:t>In order to reduce eddy current, the cores of the Booster magnets will be produced by laminations not by solid iron.</a:t>
            </a:r>
            <a:endParaRPr lang="zh-CN" altLang="zh-CN" sz="2400" b="1" dirty="0">
              <a:solidFill>
                <a:srgbClr val="0000FF"/>
              </a:solidFill>
              <a:ea typeface="华文楷体"/>
              <a:cs typeface="Times New Roman" pitchFamily="18" charset="0"/>
            </a:endParaRPr>
          </a:p>
        </p:txBody>
      </p:sp>
      <p:pic>
        <p:nvPicPr>
          <p:cNvPr id="12" name="picture" descr="descript"/>
          <p:cNvPicPr/>
          <p:nvPr/>
        </p:nvPicPr>
        <p:blipFill rotWithShape="1">
          <a:blip r:embed="rId3"/>
          <a:srcRect/>
          <a:stretch/>
        </p:blipFill>
        <p:spPr>
          <a:xfrm>
            <a:off x="3287688" y="3196537"/>
            <a:ext cx="4752528" cy="3026801"/>
          </a:xfrm>
          <a:prstGeom prst="rect">
            <a:avLst/>
          </a:prstGeom>
        </p:spPr>
      </p:pic>
      <p:sp>
        <p:nvSpPr>
          <p:cNvPr id="8" name="文本框 23">
            <a:extLst>
              <a:ext uri="{FF2B5EF4-FFF2-40B4-BE49-F238E27FC236}">
                <a16:creationId xmlns=""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3935760" y="103681"/>
            <a:ext cx="424847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>
              <a:lnSpc>
                <a:spcPct val="120000"/>
              </a:lnSpc>
              <a:spcBef>
                <a:spcPts val="1000"/>
              </a:spcBef>
              <a:buClr>
                <a:srgbClr val="C00000"/>
              </a:buClr>
            </a:pPr>
            <a:r>
              <a:rPr lang="zh-CN" altLang="en-US" sz="3200" b="1" dirty="0" smtClean="0">
                <a:solidFill>
                  <a:srgbClr val="C00000"/>
                </a:solidFill>
              </a:rPr>
              <a:t>增强</a:t>
            </a:r>
            <a:r>
              <a:rPr lang="zh-CN" altLang="en-US" sz="3200" b="1" dirty="0">
                <a:solidFill>
                  <a:srgbClr val="C00000"/>
                </a:solidFill>
              </a:rPr>
              <a:t>器磁铁设计要求</a:t>
            </a:r>
            <a:endParaRPr lang="zh-CN" alt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17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285009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t>5</a:t>
            </a:fld>
            <a:endParaRPr lang="zh-CN" altLang="en-US" dirty="0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284710" y="1052736"/>
            <a:ext cx="11643937" cy="209288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zh-CN" altLang="en-US" sz="2400" b="1" dirty="0" smtClean="0">
                <a:solidFill>
                  <a:srgbClr val="0000FF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在</a:t>
            </a:r>
            <a:r>
              <a:rPr lang="en-US" altLang="zh-CN" sz="2400" b="1" dirty="0" smtClean="0">
                <a:solidFill>
                  <a:srgbClr val="0000FF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CEPC TDR</a:t>
            </a:r>
            <a:r>
              <a:rPr lang="zh-CN" altLang="en-US" sz="2400" b="1" dirty="0" smtClean="0">
                <a:solidFill>
                  <a:srgbClr val="0000FF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阶段，设计和研制了两种类型</a:t>
            </a:r>
            <a:r>
              <a:rPr lang="zh-CN" altLang="en-US" sz="2400" b="1" dirty="0" smtClean="0">
                <a:solidFill>
                  <a:srgbClr val="0000FF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的磁铁</a:t>
            </a:r>
            <a:r>
              <a:rPr lang="zh-CN" altLang="en-US" sz="2400" b="1" dirty="0" smtClean="0">
                <a:solidFill>
                  <a:srgbClr val="0000FF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样机，一种是</a:t>
            </a:r>
            <a:r>
              <a:rPr lang="en-US" altLang="zh-CN" sz="2400" b="1" dirty="0" smtClean="0">
                <a:solidFill>
                  <a:srgbClr val="0000FF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Cosine Theta(CT) </a:t>
            </a:r>
            <a:r>
              <a:rPr lang="zh-CN" altLang="en-US" sz="2400" b="1" dirty="0" smtClean="0">
                <a:solidFill>
                  <a:srgbClr val="0000FF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空芯线圈二极磁铁</a:t>
            </a:r>
            <a:r>
              <a:rPr lang="zh-CN" altLang="en-US" sz="2400" b="1" dirty="0">
                <a:solidFill>
                  <a:srgbClr val="0000FF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，</a:t>
            </a:r>
            <a:r>
              <a:rPr lang="zh-CN" altLang="en-US" sz="2400" b="1" dirty="0" smtClean="0">
                <a:solidFill>
                  <a:srgbClr val="0000FF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一种是铁芯二极磁铁。</a:t>
            </a:r>
            <a:endParaRPr lang="en-US" altLang="zh-CN" sz="2400" b="1" dirty="0" smtClean="0">
              <a:solidFill>
                <a:srgbClr val="0000FF"/>
              </a:solidFill>
              <a:ea typeface="华文楷体" panose="02010600040101010101" charset="-122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zh-CN" altLang="en-US" sz="2400" b="1" dirty="0" smtClean="0">
                <a:solidFill>
                  <a:srgbClr val="0000FF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相比之下，铁芯二极磁铁造价低，励磁效率高、功耗低，但是最低工作磁场必须到</a:t>
            </a:r>
            <a:r>
              <a:rPr lang="en-US" altLang="zh-CN" sz="2400" b="1" dirty="0" smtClean="0">
                <a:solidFill>
                  <a:srgbClr val="0000FF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95Gs</a:t>
            </a:r>
            <a:r>
              <a:rPr lang="zh-CN" altLang="en-US" sz="2400" b="1" dirty="0" smtClean="0">
                <a:solidFill>
                  <a:srgbClr val="0000FF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，才能满足磁场精度要求。为了使这种类型的二极磁铁设计方案成为最终设计方案，</a:t>
            </a:r>
            <a:r>
              <a:rPr lang="en-US" altLang="zh-CN" sz="2400" b="1" dirty="0" smtClean="0">
                <a:solidFill>
                  <a:srgbClr val="0000FF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CEPC</a:t>
            </a:r>
            <a:r>
              <a:rPr lang="zh-CN" altLang="en-US" sz="2400" b="1" dirty="0" smtClean="0">
                <a:solidFill>
                  <a:srgbClr val="0000FF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增强器注入能量由</a:t>
            </a:r>
            <a:r>
              <a:rPr lang="en-US" altLang="zh-CN" sz="2400" b="1" dirty="0" smtClean="0">
                <a:solidFill>
                  <a:srgbClr val="0000FF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10GeV</a:t>
            </a:r>
            <a:r>
              <a:rPr lang="zh-CN" altLang="en-US" sz="2400" b="1" dirty="0" smtClean="0">
                <a:solidFill>
                  <a:srgbClr val="0000FF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提高到了</a:t>
            </a:r>
            <a:r>
              <a:rPr lang="en-US" altLang="zh-CN" sz="2400" b="1" dirty="0" smtClean="0">
                <a:solidFill>
                  <a:srgbClr val="0000FF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30GeV</a:t>
            </a:r>
            <a:r>
              <a:rPr lang="zh-CN" altLang="en-US" sz="2400" b="1" dirty="0" smtClean="0">
                <a:solidFill>
                  <a:srgbClr val="0000FF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。</a:t>
            </a:r>
            <a:endParaRPr lang="en-US" altLang="zh-CN" sz="2400" b="1" dirty="0" smtClean="0">
              <a:solidFill>
                <a:srgbClr val="0000FF"/>
              </a:solidFill>
              <a:ea typeface="华文楷体" panose="02010600040101010101" charset="-122"/>
              <a:cs typeface="Times New Roman" panose="02020603050405020304" pitchFamily="18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026" y="3262039"/>
            <a:ext cx="3735789" cy="2802936"/>
          </a:xfrm>
          <a:prstGeom prst="rect">
            <a:avLst/>
          </a:prstGeom>
        </p:spPr>
      </p:pic>
      <p:pic>
        <p:nvPicPr>
          <p:cNvPr id="9" name="picture" descr="descript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539816" y="4883155"/>
            <a:ext cx="2182094" cy="1642189"/>
          </a:xfrm>
          <a:prstGeom prst="rect">
            <a:avLst/>
          </a:prstGeom>
          <a:solidFill/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12" y="3262039"/>
            <a:ext cx="3706416" cy="2779812"/>
          </a:xfrm>
          <a:prstGeom prst="rect">
            <a:avLst/>
          </a:prstGeom>
        </p:spPr>
      </p:pic>
      <p:pic>
        <p:nvPicPr>
          <p:cNvPr id="16" name="picture" descr="descript"/>
          <p:cNvPicPr>
            <a:picLocks noChangeAspect="1"/>
          </p:cNvPicPr>
          <p:nvPr/>
        </p:nvPicPr>
        <p:blipFill rotWithShape="1">
          <a:blip r:embed="rId6"/>
          <a:srcRect b="-211"/>
          <a:stretch>
            <a:fillRect/>
          </a:stretch>
        </p:blipFill>
        <p:spPr>
          <a:xfrm>
            <a:off x="6168008" y="5036163"/>
            <a:ext cx="2341759" cy="1667585"/>
          </a:xfrm>
          <a:prstGeom prst="rect">
            <a:avLst/>
          </a:prstGeom>
          <a:solidFill/>
        </p:spPr>
      </p:pic>
      <p:sp>
        <p:nvSpPr>
          <p:cNvPr id="11" name="文本框 23"/>
          <p:cNvSpPr txBox="1"/>
          <p:nvPr/>
        </p:nvSpPr>
        <p:spPr>
          <a:xfrm>
            <a:off x="3431704" y="188640"/>
            <a:ext cx="4752528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>
              <a:lnSpc>
                <a:spcPct val="120000"/>
              </a:lnSpc>
              <a:spcBef>
                <a:spcPts val="1000"/>
              </a:spcBef>
              <a:buClr>
                <a:srgbClr val="C00000"/>
              </a:buClr>
            </a:pPr>
            <a:r>
              <a:rPr lang="zh-CN" altLang="en-US" sz="3200" b="1" dirty="0" smtClean="0">
                <a:solidFill>
                  <a:srgbClr val="C00000"/>
                </a:solidFill>
              </a:rPr>
              <a:t>自动化生产线研究的意义</a:t>
            </a:r>
            <a:endParaRPr lang="en-US" altLang="zh-CN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2449451"/>
            <a:ext cx="2592000" cy="3456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t>6</a:t>
            </a:fld>
            <a:endParaRPr lang="zh-CN" altLang="en-US" dirty="0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263352" y="1196752"/>
            <a:ext cx="11712624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marL="457200" indent="-457200" algn="just"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0000FF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铁芯</a:t>
            </a:r>
            <a:r>
              <a:rPr lang="zh-CN" altLang="en-US" sz="2400" b="1" dirty="0" smtClean="0">
                <a:solidFill>
                  <a:srgbClr val="0000FF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二</a:t>
            </a:r>
            <a:r>
              <a:rPr lang="zh-CN" altLang="en-US" sz="2400" b="1" dirty="0" smtClean="0">
                <a:solidFill>
                  <a:srgbClr val="0000FF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极磁铁由铁芯和线圈组成，铁芯分为上下两半，每个半铁芯采用硅钢片和铝片叠装而成。每个半铁芯上有一个线圈，每个线圈有</a:t>
            </a:r>
            <a:r>
              <a:rPr lang="en-US" altLang="zh-CN" sz="2400" b="1" dirty="0" smtClean="0">
                <a:solidFill>
                  <a:srgbClr val="0000FF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dirty="0" smtClean="0">
                <a:solidFill>
                  <a:srgbClr val="0000FF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匝，采用铝导体拼接而成。</a:t>
            </a:r>
            <a:endParaRPr lang="en-US" altLang="zh-CN" sz="2400" b="1" dirty="0" smtClean="0">
              <a:solidFill>
                <a:srgbClr val="0000FF"/>
              </a:solidFill>
              <a:ea typeface="华文楷体" panose="02010600040101010101" charset="-122"/>
              <a:cs typeface="Times New Roman" panose="02020603050405020304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500" y="2482499"/>
            <a:ext cx="4754100" cy="356696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646" y="2420888"/>
            <a:ext cx="2998499" cy="3628579"/>
          </a:xfrm>
          <a:prstGeom prst="rect">
            <a:avLst/>
          </a:prstGeom>
        </p:spPr>
      </p:pic>
      <p:sp>
        <p:nvSpPr>
          <p:cNvPr id="14" name="文本框 23"/>
          <p:cNvSpPr txBox="1"/>
          <p:nvPr/>
        </p:nvSpPr>
        <p:spPr>
          <a:xfrm>
            <a:off x="3431704" y="188640"/>
            <a:ext cx="4752528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>
              <a:lnSpc>
                <a:spcPct val="120000"/>
              </a:lnSpc>
              <a:spcBef>
                <a:spcPts val="1000"/>
              </a:spcBef>
              <a:buClr>
                <a:srgbClr val="C00000"/>
              </a:buClr>
            </a:pPr>
            <a:r>
              <a:rPr lang="zh-CN" altLang="en-US" sz="3200" b="1" dirty="0" smtClean="0">
                <a:solidFill>
                  <a:srgbClr val="C00000"/>
                </a:solidFill>
              </a:rPr>
              <a:t>自动化生产线研究的意义</a:t>
            </a:r>
            <a:endParaRPr lang="en-US" altLang="zh-CN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t>7</a:t>
            </a:fld>
            <a:endParaRPr lang="zh-CN" altLang="en-US" dirty="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263352" y="1062315"/>
            <a:ext cx="11712624" cy="16466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marL="457200" indent="-457200" algn="just"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CN" altLang="en-US" sz="2400" b="1" dirty="0" smtClean="0">
                <a:solidFill>
                  <a:srgbClr val="0000FF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由于</a:t>
            </a:r>
            <a:r>
              <a:rPr lang="en-US" altLang="zh-CN" sz="2400" b="1" dirty="0" smtClean="0">
                <a:solidFill>
                  <a:srgbClr val="0000FF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CEPC</a:t>
            </a:r>
            <a:r>
              <a:rPr lang="zh-CN" altLang="en-US" sz="2400" b="1" dirty="0" smtClean="0">
                <a:solidFill>
                  <a:srgbClr val="0000FF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增强器二极磁铁数量众多，为了降低批量生产时的造价，</a:t>
            </a:r>
            <a:r>
              <a:rPr lang="zh-CN" altLang="en-US" sz="2400" b="1" dirty="0" smtClean="0">
                <a:solidFill>
                  <a:srgbClr val="0000FF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在</a:t>
            </a:r>
            <a:r>
              <a:rPr lang="en-US" altLang="zh-CN" sz="2400" b="1" dirty="0" smtClean="0">
                <a:solidFill>
                  <a:srgbClr val="0000FF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TDR</a:t>
            </a:r>
            <a:r>
              <a:rPr lang="zh-CN" altLang="en-US" sz="2400" b="1" dirty="0" smtClean="0">
                <a:solidFill>
                  <a:srgbClr val="0000FF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经费估算时</a:t>
            </a:r>
            <a:r>
              <a:rPr lang="zh-CN" altLang="en-US" sz="2400" b="1" dirty="0" smtClean="0">
                <a:solidFill>
                  <a:srgbClr val="0000FF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，考虑采用</a:t>
            </a:r>
            <a:r>
              <a:rPr lang="zh-CN" altLang="en-US" sz="2400" b="1" dirty="0" smtClean="0">
                <a:solidFill>
                  <a:srgbClr val="0000FF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自动化生产线进行二极磁铁的批量生产。</a:t>
            </a:r>
            <a:endParaRPr lang="en-US" altLang="zh-CN" sz="2400" b="1" dirty="0" smtClean="0">
              <a:solidFill>
                <a:srgbClr val="0000FF"/>
              </a:solidFill>
              <a:ea typeface="华文楷体" panose="02010600040101010101" charset="-122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CN" altLang="en-US" sz="2400" b="1" dirty="0" smtClean="0">
                <a:solidFill>
                  <a:srgbClr val="0000FF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原则上</a:t>
            </a:r>
            <a:r>
              <a:rPr lang="zh-CN" altLang="en-US" sz="2400" b="1" dirty="0" smtClean="0">
                <a:solidFill>
                  <a:srgbClr val="0000FF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，自动化生产线可以每天</a:t>
            </a:r>
            <a:r>
              <a:rPr lang="en-US" altLang="zh-CN" sz="2400" b="1" dirty="0" smtClean="0">
                <a:solidFill>
                  <a:srgbClr val="0000FF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24</a:t>
            </a:r>
            <a:r>
              <a:rPr lang="zh-CN" altLang="en-US" sz="2400" b="1" dirty="0" smtClean="0">
                <a:solidFill>
                  <a:srgbClr val="0000FF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小时生产增强器二极磁铁，生产效率比人工生产提高</a:t>
            </a:r>
            <a:r>
              <a:rPr lang="en-US" altLang="zh-CN" sz="2400" b="1" dirty="0" smtClean="0">
                <a:solidFill>
                  <a:srgbClr val="0000FF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2-3</a:t>
            </a:r>
            <a:r>
              <a:rPr lang="zh-CN" altLang="en-US" sz="2400" b="1" dirty="0" smtClean="0">
                <a:solidFill>
                  <a:srgbClr val="0000FF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倍，因此磁铁加工费可以减少至少</a:t>
            </a:r>
            <a:r>
              <a:rPr lang="en-US" altLang="zh-CN" sz="2400" b="1" dirty="0" smtClean="0">
                <a:solidFill>
                  <a:srgbClr val="0000FF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dirty="0" smtClean="0">
                <a:solidFill>
                  <a:srgbClr val="0000FF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倍。</a:t>
            </a:r>
            <a:endParaRPr lang="en-US" altLang="zh-CN" sz="2400" b="1" dirty="0" smtClean="0">
              <a:solidFill>
                <a:srgbClr val="0000FF"/>
              </a:solidFill>
              <a:ea typeface="华文楷体" panose="02010600040101010101" charset="-122"/>
              <a:cs typeface="Times New Roman" panose="02020603050405020304" pitchFamily="18" charset="0"/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1006176" y="2920234"/>
            <a:ext cx="5256584" cy="297004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marL="342900" indent="-342900" algn="just"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zh-CN" altLang="en-US" sz="2600" b="1" dirty="0" smtClean="0">
                <a:solidFill>
                  <a:srgbClr val="00B0F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在</a:t>
            </a:r>
            <a:r>
              <a:rPr lang="en-US" altLang="zh-CN" sz="2600" b="1" dirty="0" smtClean="0">
                <a:solidFill>
                  <a:srgbClr val="00B0F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TDR</a:t>
            </a:r>
            <a:r>
              <a:rPr lang="zh-CN" altLang="en-US" sz="2600" b="1" dirty="0" smtClean="0">
                <a:solidFill>
                  <a:srgbClr val="00B0F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阶段研制的铁芯二极磁铁造价</a:t>
            </a:r>
            <a:r>
              <a:rPr lang="en-US" altLang="zh-CN" sz="26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29</a:t>
            </a:r>
            <a:r>
              <a:rPr lang="zh-CN" altLang="en-US" sz="26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万元</a:t>
            </a:r>
            <a:r>
              <a:rPr lang="zh-CN" altLang="en-US" sz="2600" b="1" dirty="0" smtClean="0">
                <a:solidFill>
                  <a:srgbClr val="00B0F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，其中模具费</a:t>
            </a:r>
            <a:r>
              <a:rPr lang="en-US" altLang="zh-CN" sz="26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16</a:t>
            </a:r>
            <a:r>
              <a:rPr lang="zh-CN" altLang="en-US" sz="26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万元</a:t>
            </a:r>
            <a:r>
              <a:rPr lang="zh-CN" altLang="en-US" sz="2600" b="1" dirty="0" smtClean="0">
                <a:solidFill>
                  <a:srgbClr val="00B0F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，材料费</a:t>
            </a:r>
            <a:r>
              <a:rPr lang="en-US" altLang="zh-CN" sz="26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5</a:t>
            </a:r>
            <a:r>
              <a:rPr lang="zh-CN" altLang="en-US" sz="26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万元</a:t>
            </a:r>
            <a:r>
              <a:rPr lang="zh-CN" altLang="en-US" sz="2600" b="1" dirty="0" smtClean="0">
                <a:solidFill>
                  <a:srgbClr val="00B0F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，加工费</a:t>
            </a:r>
            <a:r>
              <a:rPr lang="en-US" altLang="zh-CN" sz="26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8</a:t>
            </a:r>
            <a:r>
              <a:rPr lang="zh-CN" altLang="en-US" sz="26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万元</a:t>
            </a:r>
            <a:r>
              <a:rPr lang="zh-CN" altLang="en-US" sz="2600" b="1" dirty="0">
                <a:solidFill>
                  <a:srgbClr val="00B0F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。</a:t>
            </a:r>
            <a:endParaRPr lang="en-US" altLang="zh-CN" sz="2600" b="1" dirty="0" smtClean="0">
              <a:solidFill>
                <a:srgbClr val="00B0F0"/>
              </a:solidFill>
              <a:ea typeface="华文楷体" panose="02010600040101010101" charset="-122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zh-CN" altLang="en-US" sz="2600" b="1" dirty="0" smtClean="0">
                <a:solidFill>
                  <a:srgbClr val="00B0F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磁铁批量生产时，若采用自动化生产线，每台磁铁加工费至少可以减少到</a:t>
            </a:r>
            <a:r>
              <a:rPr lang="en-US" altLang="zh-CN" sz="26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4</a:t>
            </a:r>
            <a:r>
              <a:rPr lang="zh-CN" altLang="en-US" sz="26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万元</a:t>
            </a:r>
            <a:r>
              <a:rPr lang="zh-CN" altLang="en-US" sz="2600" b="1" dirty="0" smtClean="0">
                <a:solidFill>
                  <a:srgbClr val="00B0F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dirty="0" smtClean="0">
                <a:solidFill>
                  <a:srgbClr val="00B0F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14866</a:t>
            </a:r>
            <a:r>
              <a:rPr lang="zh-CN" altLang="en-US" sz="2600" b="1" dirty="0" smtClean="0">
                <a:solidFill>
                  <a:srgbClr val="00B0F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台磁铁加工费可以减少</a:t>
            </a:r>
            <a:r>
              <a:rPr lang="en-US" altLang="zh-CN" sz="26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5.9</a:t>
            </a:r>
            <a:r>
              <a:rPr lang="zh-CN" altLang="en-US" sz="26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亿元</a:t>
            </a:r>
            <a:r>
              <a:rPr lang="en-US" altLang="zh-CN" sz="26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.</a:t>
            </a:r>
            <a:endParaRPr lang="en-US" altLang="zh-CN" sz="2600" b="1" dirty="0">
              <a:solidFill>
                <a:srgbClr val="FF0000"/>
              </a:solidFill>
              <a:ea typeface="华文楷体" panose="02010600040101010101" charset="-122"/>
              <a:cs typeface="Times New Roman" panose="02020603050405020304" pitchFamily="18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72" y="2920234"/>
            <a:ext cx="4955989" cy="3716993"/>
          </a:xfrm>
          <a:prstGeom prst="rect">
            <a:avLst/>
          </a:prstGeom>
        </p:spPr>
      </p:pic>
      <p:sp>
        <p:nvSpPr>
          <p:cNvPr id="10" name="文本框 23"/>
          <p:cNvSpPr txBox="1"/>
          <p:nvPr/>
        </p:nvSpPr>
        <p:spPr>
          <a:xfrm>
            <a:off x="3431704" y="188640"/>
            <a:ext cx="4752528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>
              <a:lnSpc>
                <a:spcPct val="120000"/>
              </a:lnSpc>
              <a:spcBef>
                <a:spcPts val="1000"/>
              </a:spcBef>
              <a:buClr>
                <a:srgbClr val="C00000"/>
              </a:buClr>
            </a:pPr>
            <a:r>
              <a:rPr lang="zh-CN" altLang="en-US" sz="3200" b="1" dirty="0" smtClean="0">
                <a:solidFill>
                  <a:srgbClr val="C00000"/>
                </a:solidFill>
              </a:rPr>
              <a:t>自动化生产线研究的意义</a:t>
            </a:r>
            <a:endParaRPr lang="en-US" altLang="zh-CN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t>8</a:t>
            </a:fld>
            <a:endParaRPr lang="zh-CN" altLang="en-US" dirty="0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76388" y="1196752"/>
            <a:ext cx="11712624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marL="457200" indent="-457200" algn="just"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CN" altLang="en-US" sz="2400" b="1" dirty="0" smtClean="0">
                <a:solidFill>
                  <a:srgbClr val="0000FF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由于加速器磁铁的加工工序繁多，工艺流程复杂，</a:t>
            </a:r>
            <a:r>
              <a:rPr lang="zh-CN" altLang="zh-CN" sz="2400" b="1" dirty="0" smtClean="0">
                <a:solidFill>
                  <a:srgbClr val="0000FF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自动化生产线</a:t>
            </a:r>
            <a:r>
              <a:rPr lang="zh-CN" altLang="en-US" sz="2400" b="1" dirty="0" smtClean="0">
                <a:solidFill>
                  <a:srgbClr val="0000FF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的设计和研制极具挑战性，目前在国际和国内都没有先例。如果能够成功实现，将对类似</a:t>
            </a:r>
            <a:r>
              <a:rPr lang="en-US" altLang="zh-CN" sz="2400" b="1" dirty="0" smtClean="0">
                <a:solidFill>
                  <a:srgbClr val="0000FF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CEPC</a:t>
            </a:r>
            <a:r>
              <a:rPr lang="zh-CN" altLang="en-US" sz="2400" b="1" dirty="0" smtClean="0">
                <a:solidFill>
                  <a:srgbClr val="0000FF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这种超大型的加速器工程项目具有重要的实用价值及科学意义</a:t>
            </a:r>
            <a:r>
              <a:rPr lang="zh-CN" altLang="en-US" sz="2400" b="1" dirty="0" smtClean="0">
                <a:solidFill>
                  <a:srgbClr val="0000FF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。</a:t>
            </a:r>
            <a:endParaRPr lang="en-US" altLang="zh-CN" sz="2400" b="1" dirty="0" smtClean="0">
              <a:solidFill>
                <a:srgbClr val="0000FF"/>
              </a:solidFill>
              <a:ea typeface="华文楷体" panose="02010600040101010101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23"/>
          <p:cNvSpPr txBox="1"/>
          <p:nvPr/>
        </p:nvSpPr>
        <p:spPr>
          <a:xfrm>
            <a:off x="3431704" y="188640"/>
            <a:ext cx="4752528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>
              <a:lnSpc>
                <a:spcPct val="120000"/>
              </a:lnSpc>
              <a:spcBef>
                <a:spcPts val="1000"/>
              </a:spcBef>
              <a:buClr>
                <a:srgbClr val="C00000"/>
              </a:buClr>
            </a:pPr>
            <a:r>
              <a:rPr lang="zh-CN" altLang="en-US" sz="3200" b="1" dirty="0" smtClean="0">
                <a:solidFill>
                  <a:srgbClr val="C00000"/>
                </a:solidFill>
              </a:rPr>
              <a:t>自动化生产线研究的意义</a:t>
            </a:r>
            <a:endParaRPr lang="en-US" altLang="zh-CN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09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t>9</a:t>
            </a:fld>
            <a:endParaRPr lang="zh-CN" altLang="en-US" dirty="0"/>
          </a:p>
        </p:txBody>
      </p:sp>
      <p:sp>
        <p:nvSpPr>
          <p:cNvPr id="11" name="文本框 23"/>
          <p:cNvSpPr txBox="1"/>
          <p:nvPr/>
        </p:nvSpPr>
        <p:spPr>
          <a:xfrm>
            <a:off x="5015880" y="152066"/>
            <a:ext cx="2240133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>
              <a:lnSpc>
                <a:spcPct val="120000"/>
              </a:lnSpc>
              <a:spcBef>
                <a:spcPts val="1000"/>
              </a:spcBef>
              <a:buClr>
                <a:srgbClr val="C00000"/>
              </a:buClr>
            </a:pPr>
            <a:r>
              <a:rPr lang="zh-CN" altLang="en-US" sz="3200" b="1" dirty="0" smtClean="0">
                <a:solidFill>
                  <a:srgbClr val="C00000"/>
                </a:solidFill>
              </a:rPr>
              <a:t>研究内容</a:t>
            </a:r>
            <a:endParaRPr lang="en-US" altLang="zh-CN" sz="3200" b="1" dirty="0">
              <a:solidFill>
                <a:srgbClr val="0000FF"/>
              </a:solidFill>
              <a:latin typeface="+mn-lt"/>
              <a:ea typeface="华文楷体" panose="02010600040101010101" charset="-122"/>
              <a:cs typeface="Times New Roman" panose="02020603050405020304" pitchFamily="18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124" y="1086882"/>
            <a:ext cx="11723531" cy="5616866"/>
          </a:xfrm>
          <a:prstGeom prst="rect">
            <a:avLst/>
          </a:prstGeom>
        </p:spPr>
      </p:pic>
      <p:cxnSp>
        <p:nvCxnSpPr>
          <p:cNvPr id="15" name="直接箭头连接符 14"/>
          <p:cNvCxnSpPr>
            <a:stCxn id="17" idx="2"/>
          </p:cNvCxnSpPr>
          <p:nvPr/>
        </p:nvCxnSpPr>
        <p:spPr>
          <a:xfrm>
            <a:off x="1770077" y="3445755"/>
            <a:ext cx="1317728" cy="10087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: 圆角 9"/>
          <p:cNvSpPr/>
          <p:nvPr/>
        </p:nvSpPr>
        <p:spPr>
          <a:xfrm>
            <a:off x="738231" y="3088720"/>
            <a:ext cx="2063692" cy="35703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切片、掺和、冲制、打毛刺</a:t>
            </a:r>
          </a:p>
        </p:txBody>
      </p:sp>
      <p:cxnSp>
        <p:nvCxnSpPr>
          <p:cNvPr id="18" name="直接箭头连接符 17"/>
          <p:cNvCxnSpPr>
            <a:stCxn id="19" idx="0"/>
          </p:cNvCxnSpPr>
          <p:nvPr/>
        </p:nvCxnSpPr>
        <p:spPr>
          <a:xfrm flipV="1">
            <a:off x="1656498" y="5530085"/>
            <a:ext cx="1145425" cy="5853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: 圆角 17"/>
          <p:cNvSpPr/>
          <p:nvPr/>
        </p:nvSpPr>
        <p:spPr>
          <a:xfrm>
            <a:off x="1283516" y="6115422"/>
            <a:ext cx="745964" cy="35703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三坐标</a:t>
            </a:r>
          </a:p>
        </p:txBody>
      </p:sp>
      <p:cxnSp>
        <p:nvCxnSpPr>
          <p:cNvPr id="20" name="直接箭头连接符 19"/>
          <p:cNvCxnSpPr>
            <a:stCxn id="21" idx="0"/>
          </p:cNvCxnSpPr>
          <p:nvPr/>
        </p:nvCxnSpPr>
        <p:spPr>
          <a:xfrm flipV="1">
            <a:off x="4225257" y="5269298"/>
            <a:ext cx="464189" cy="9265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: 圆角 22"/>
          <p:cNvSpPr/>
          <p:nvPr/>
        </p:nvSpPr>
        <p:spPr>
          <a:xfrm>
            <a:off x="3692556" y="6195827"/>
            <a:ext cx="1065402" cy="27663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涂胶（按需）</a:t>
            </a:r>
          </a:p>
        </p:txBody>
      </p:sp>
      <p:cxnSp>
        <p:nvCxnSpPr>
          <p:cNvPr id="22" name="直接箭头连接符 21"/>
          <p:cNvCxnSpPr>
            <a:stCxn id="23" idx="0"/>
          </p:cNvCxnSpPr>
          <p:nvPr/>
        </p:nvCxnSpPr>
        <p:spPr>
          <a:xfrm flipV="1">
            <a:off x="5231772" y="5160241"/>
            <a:ext cx="195905" cy="10393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: 圆角 34"/>
          <p:cNvSpPr/>
          <p:nvPr/>
        </p:nvSpPr>
        <p:spPr>
          <a:xfrm>
            <a:off x="4960364" y="6199567"/>
            <a:ext cx="542816" cy="27663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叠装</a:t>
            </a:r>
          </a:p>
        </p:txBody>
      </p:sp>
      <p:cxnSp>
        <p:nvCxnSpPr>
          <p:cNvPr id="24" name="直接箭头连接符 23"/>
          <p:cNvCxnSpPr>
            <a:stCxn id="25" idx="0"/>
          </p:cNvCxnSpPr>
          <p:nvPr/>
        </p:nvCxnSpPr>
        <p:spPr>
          <a:xfrm flipV="1">
            <a:off x="6071160" y="5000567"/>
            <a:ext cx="20895" cy="11952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: 圆角 38"/>
          <p:cNvSpPr/>
          <p:nvPr/>
        </p:nvSpPr>
        <p:spPr>
          <a:xfrm>
            <a:off x="5799752" y="6195827"/>
            <a:ext cx="542816" cy="27663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固化</a:t>
            </a:r>
          </a:p>
        </p:txBody>
      </p:sp>
      <p:cxnSp>
        <p:nvCxnSpPr>
          <p:cNvPr id="26" name="直接箭头连接符 25"/>
          <p:cNvCxnSpPr>
            <a:stCxn id="27" idx="0"/>
          </p:cNvCxnSpPr>
          <p:nvPr/>
        </p:nvCxnSpPr>
        <p:spPr>
          <a:xfrm flipH="1" flipV="1">
            <a:off x="6625321" y="4404653"/>
            <a:ext cx="222727" cy="17911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: 圆角 41"/>
          <p:cNvSpPr/>
          <p:nvPr/>
        </p:nvSpPr>
        <p:spPr>
          <a:xfrm>
            <a:off x="6576640" y="6195827"/>
            <a:ext cx="542816" cy="27663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焊接</a:t>
            </a:r>
          </a:p>
        </p:txBody>
      </p:sp>
      <p:cxnSp>
        <p:nvCxnSpPr>
          <p:cNvPr id="28" name="直接箭头连接符 27"/>
          <p:cNvCxnSpPr>
            <a:stCxn id="29" idx="0"/>
          </p:cNvCxnSpPr>
          <p:nvPr/>
        </p:nvCxnSpPr>
        <p:spPr>
          <a:xfrm flipH="1" flipV="1">
            <a:off x="8120543" y="4123167"/>
            <a:ext cx="233210" cy="19922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: 圆角 47"/>
          <p:cNvSpPr/>
          <p:nvPr/>
        </p:nvSpPr>
        <p:spPr>
          <a:xfrm>
            <a:off x="7402388" y="6115422"/>
            <a:ext cx="1902730" cy="43739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尺寸测量、合铁、尺寸测量、骑缝销、尺寸测量</a:t>
            </a:r>
          </a:p>
        </p:txBody>
      </p:sp>
      <p:cxnSp>
        <p:nvCxnSpPr>
          <p:cNvPr id="30" name="直接箭头连接符 29"/>
          <p:cNvCxnSpPr>
            <a:stCxn id="31" idx="0"/>
          </p:cNvCxnSpPr>
          <p:nvPr/>
        </p:nvCxnSpPr>
        <p:spPr>
          <a:xfrm flipV="1">
            <a:off x="9933766" y="3734112"/>
            <a:ext cx="41071" cy="23813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: 圆角 59"/>
          <p:cNvSpPr/>
          <p:nvPr/>
        </p:nvSpPr>
        <p:spPr>
          <a:xfrm>
            <a:off x="9502594" y="6115422"/>
            <a:ext cx="862344" cy="35703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焊外围件</a:t>
            </a:r>
          </a:p>
        </p:txBody>
      </p:sp>
      <p:cxnSp>
        <p:nvCxnSpPr>
          <p:cNvPr id="32" name="直接箭头连接符 31"/>
          <p:cNvCxnSpPr>
            <a:stCxn id="33" idx="2"/>
          </p:cNvCxnSpPr>
          <p:nvPr/>
        </p:nvCxnSpPr>
        <p:spPr>
          <a:xfrm>
            <a:off x="7739626" y="2000527"/>
            <a:ext cx="962855" cy="8365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: 圆角 64"/>
          <p:cNvSpPr/>
          <p:nvPr/>
        </p:nvSpPr>
        <p:spPr>
          <a:xfrm>
            <a:off x="7258198" y="1551417"/>
            <a:ext cx="962855" cy="44911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铁芯保护、铁芯喷漆</a:t>
            </a:r>
          </a:p>
        </p:txBody>
      </p:sp>
      <p:cxnSp>
        <p:nvCxnSpPr>
          <p:cNvPr id="34" name="直接箭头连接符 33"/>
          <p:cNvCxnSpPr>
            <a:stCxn id="35" idx="2"/>
          </p:cNvCxnSpPr>
          <p:nvPr/>
        </p:nvCxnSpPr>
        <p:spPr>
          <a:xfrm>
            <a:off x="6483567" y="2000527"/>
            <a:ext cx="774631" cy="12713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: 圆角 71"/>
          <p:cNvSpPr/>
          <p:nvPr/>
        </p:nvSpPr>
        <p:spPr>
          <a:xfrm>
            <a:off x="6071160" y="1704431"/>
            <a:ext cx="824814" cy="2960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安装线圈</a:t>
            </a:r>
          </a:p>
        </p:txBody>
      </p:sp>
      <p:cxnSp>
        <p:nvCxnSpPr>
          <p:cNvPr id="36" name="直接箭头连接符 35"/>
          <p:cNvCxnSpPr>
            <a:stCxn id="37" idx="2"/>
          </p:cNvCxnSpPr>
          <p:nvPr/>
        </p:nvCxnSpPr>
        <p:spPr>
          <a:xfrm>
            <a:off x="5730242" y="2357562"/>
            <a:ext cx="753325" cy="9283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: 圆角 78"/>
          <p:cNvSpPr/>
          <p:nvPr/>
        </p:nvSpPr>
        <p:spPr>
          <a:xfrm>
            <a:off x="5317835" y="2061466"/>
            <a:ext cx="824814" cy="2960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线圈固定</a:t>
            </a:r>
          </a:p>
        </p:txBody>
      </p:sp>
      <p:cxnSp>
        <p:nvCxnSpPr>
          <p:cNvPr id="38" name="直接箭头连接符 37"/>
          <p:cNvCxnSpPr>
            <a:stCxn id="39" idx="2"/>
          </p:cNvCxnSpPr>
          <p:nvPr/>
        </p:nvCxnSpPr>
        <p:spPr>
          <a:xfrm>
            <a:off x="4762012" y="2357562"/>
            <a:ext cx="932486" cy="11073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矩形: 圆角 82"/>
          <p:cNvSpPr/>
          <p:nvPr/>
        </p:nvSpPr>
        <p:spPr>
          <a:xfrm>
            <a:off x="4349605" y="2061466"/>
            <a:ext cx="824814" cy="2960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铁芯装配</a:t>
            </a:r>
          </a:p>
        </p:txBody>
      </p:sp>
      <p:cxnSp>
        <p:nvCxnSpPr>
          <p:cNvPr id="40" name="直接箭头连接符 39"/>
          <p:cNvCxnSpPr>
            <a:stCxn id="41" idx="2"/>
          </p:cNvCxnSpPr>
          <p:nvPr/>
        </p:nvCxnSpPr>
        <p:spPr>
          <a:xfrm>
            <a:off x="4304110" y="2809222"/>
            <a:ext cx="805802" cy="8032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矩形: 圆角 85"/>
          <p:cNvSpPr/>
          <p:nvPr/>
        </p:nvSpPr>
        <p:spPr>
          <a:xfrm>
            <a:off x="3891703" y="2513126"/>
            <a:ext cx="824814" cy="2960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整铁装配</a:t>
            </a:r>
          </a:p>
        </p:txBody>
      </p:sp>
      <p:cxnSp>
        <p:nvCxnSpPr>
          <p:cNvPr id="42" name="直接箭头连接符 41"/>
          <p:cNvCxnSpPr>
            <a:stCxn id="43" idx="2"/>
          </p:cNvCxnSpPr>
          <p:nvPr/>
        </p:nvCxnSpPr>
        <p:spPr>
          <a:xfrm>
            <a:off x="3634437" y="3148479"/>
            <a:ext cx="805802" cy="8032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矩形: 圆角 88"/>
          <p:cNvSpPr/>
          <p:nvPr/>
        </p:nvSpPr>
        <p:spPr>
          <a:xfrm>
            <a:off x="3222030" y="2852383"/>
            <a:ext cx="824814" cy="2960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安装电排</a:t>
            </a:r>
          </a:p>
        </p:txBody>
      </p:sp>
      <p:cxnSp>
        <p:nvCxnSpPr>
          <p:cNvPr id="44" name="直接箭头连接符 43"/>
          <p:cNvCxnSpPr>
            <a:stCxn id="45" idx="2"/>
          </p:cNvCxnSpPr>
          <p:nvPr/>
        </p:nvCxnSpPr>
        <p:spPr>
          <a:xfrm>
            <a:off x="2606193" y="2686862"/>
            <a:ext cx="1216489" cy="1332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矩形: 圆角 90"/>
          <p:cNvSpPr/>
          <p:nvPr/>
        </p:nvSpPr>
        <p:spPr>
          <a:xfrm>
            <a:off x="2139950" y="2255925"/>
            <a:ext cx="932486" cy="43093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包绝缘带、水路安装</a:t>
            </a:r>
          </a:p>
        </p:txBody>
      </p:sp>
      <p:sp>
        <p:nvSpPr>
          <p:cNvPr id="46" name="箭头: 右 93"/>
          <p:cNvSpPr/>
          <p:nvPr/>
        </p:nvSpPr>
        <p:spPr>
          <a:xfrm rot="20687938">
            <a:off x="4682540" y="4547420"/>
            <a:ext cx="807339" cy="366718"/>
          </a:xfrm>
          <a:prstGeom prst="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箭头: 右 94"/>
          <p:cNvSpPr/>
          <p:nvPr/>
        </p:nvSpPr>
        <p:spPr>
          <a:xfrm rot="9672499">
            <a:off x="4879801" y="3921069"/>
            <a:ext cx="807339" cy="366718"/>
          </a:xfrm>
          <a:prstGeom prst="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箭头: 左弧形 96"/>
          <p:cNvSpPr/>
          <p:nvPr/>
        </p:nvSpPr>
        <p:spPr>
          <a:xfrm>
            <a:off x="1725328" y="5032619"/>
            <a:ext cx="326634" cy="565578"/>
          </a:xfrm>
          <a:prstGeom prst="curved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9" name="箭头: 左弧形 98"/>
          <p:cNvSpPr/>
          <p:nvPr/>
        </p:nvSpPr>
        <p:spPr>
          <a:xfrm rot="8937104">
            <a:off x="9225992" y="2836459"/>
            <a:ext cx="326634" cy="565578"/>
          </a:xfrm>
          <a:prstGeom prst="curved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50" name="直接箭头连接符 49"/>
          <p:cNvCxnSpPr>
            <a:stCxn id="51" idx="2"/>
          </p:cNvCxnSpPr>
          <p:nvPr/>
        </p:nvCxnSpPr>
        <p:spPr>
          <a:xfrm>
            <a:off x="1198285" y="4150954"/>
            <a:ext cx="868481" cy="4582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矩形: 圆角 100"/>
          <p:cNvSpPr/>
          <p:nvPr/>
        </p:nvSpPr>
        <p:spPr>
          <a:xfrm>
            <a:off x="166439" y="3793919"/>
            <a:ext cx="2063692" cy="35703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尺寸测量、电测、水压检测、准直测磁、出厂检查</a:t>
            </a:r>
          </a:p>
        </p:txBody>
      </p:sp>
      <p:sp>
        <p:nvSpPr>
          <p:cNvPr id="52" name="Content Placeholder 2"/>
          <p:cNvSpPr txBox="1"/>
          <p:nvPr/>
        </p:nvSpPr>
        <p:spPr>
          <a:xfrm>
            <a:off x="338650" y="1372800"/>
            <a:ext cx="5266685" cy="541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zh-CN" altLang="en-US" sz="20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整条自动化生产线造价预算大约</a:t>
            </a:r>
            <a:r>
              <a:rPr lang="en-US" altLang="zh-CN" sz="20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3000</a:t>
            </a:r>
            <a:r>
              <a:rPr lang="zh-CN" altLang="en-US" sz="20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万元</a:t>
            </a:r>
            <a:r>
              <a:rPr lang="en-US" altLang="zh-CN" sz="2000" b="1" dirty="0" smtClean="0">
                <a:solidFill>
                  <a:srgbClr val="FF0000"/>
                </a:solidFill>
                <a:ea typeface="华文楷体" panose="02010600040101010101" charset="-122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rgbClr val="FF0000"/>
              </a:solidFill>
              <a:ea typeface="华文楷体" panose="0201060004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WNmY2E3MDEwZGFmNmY2MjFiMTlmNWEyYzE4NjhiMG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7545</TotalTime>
  <Words>1603</Words>
  <Application>Microsoft Office PowerPoint</Application>
  <PresentationFormat>宽屏</PresentationFormat>
  <Paragraphs>173</Paragraphs>
  <Slides>19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0" baseType="lpstr">
      <vt:lpstr>Arial Unicode MS</vt:lpstr>
      <vt:lpstr>等线</vt:lpstr>
      <vt:lpstr>华文楷体</vt:lpstr>
      <vt:lpstr>宋体</vt:lpstr>
      <vt:lpstr>微软雅黑</vt:lpstr>
      <vt:lpstr>Arial</vt:lpstr>
      <vt:lpstr>Arial Black</vt:lpstr>
      <vt:lpstr>Calibri</vt:lpstr>
      <vt:lpstr>Times New Roman</vt:lpstr>
      <vt:lpstr>Wingdings</vt:lpstr>
      <vt:lpstr>Office 主题</vt:lpstr>
      <vt:lpstr>PowerPoint 演示文稿</vt:lpstr>
      <vt:lpstr>内容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vivi</dc:creator>
  <cp:lastModifiedBy>8615699787073</cp:lastModifiedBy>
  <cp:revision>2519</cp:revision>
  <cp:lastPrinted>2022-11-06T05:19:00Z</cp:lastPrinted>
  <dcterms:created xsi:type="dcterms:W3CDTF">2012-09-04T11:33:00Z</dcterms:created>
  <dcterms:modified xsi:type="dcterms:W3CDTF">2023-12-27T03:57:19Z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5585A1DEA0624040AC21A73A27EC5670_12</vt:lpwstr>
  </property>
  <property fmtid="{D5CDD505-2E9C-101B-9397-08002B2CF9AE}" pid="3" name="KSOProductBuildVer">
    <vt:lpwstr>2052-12.1.0.15120</vt:lpwstr>
  </property>
</Properties>
</file>