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4" r:id="rId5"/>
    <p:sldId id="258" r:id="rId6"/>
    <p:sldId id="260" r:id="rId7"/>
    <p:sldId id="261" r:id="rId8"/>
    <p:sldId id="262" r:id="rId9"/>
    <p:sldId id="267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FCAA48-F448-BBFE-31E4-D98591B17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C228B9-43C5-1FDA-36FB-7177C2F9B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4A0526-AB60-E77B-B691-ED69A59CD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A380-3618-46A6-9922-170E6FBB39F3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ECB996-74A8-D023-B53F-7098E79F1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385011-B781-2293-07C2-C321A972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5103-3A8C-4EAB-B787-27DC9FE54F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97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3EF364-2479-C78A-31AB-45234BABC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3BA6625-922B-0906-68F0-D1530BECE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8B6418-F866-4C92-F41A-483DF5D3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A380-3618-46A6-9922-170E6FBB39F3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F0261D-1178-5FCF-D9CB-03F7AF217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6E02F6-3F1E-4A4E-9639-8D29F25A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5103-3A8C-4EAB-B787-27DC9FE54F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315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0348450-EDB6-A517-53B9-8062B81792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E08856D-5D82-D288-F2DD-37D192CB6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5AA62C-6AB3-0188-A241-AD0A84686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A380-3618-46A6-9922-170E6FBB39F3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8173AC-3149-3A75-19F4-0F14B0ED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AEE2F3-9ABB-8CFD-BA32-D4F101B7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5103-3A8C-4EAB-B787-27DC9FE54F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84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1A2938-B279-8560-1971-74CCA16E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E825E3-2E2B-3F8A-CDED-154ED67FB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C882AE-9A37-7404-55F9-4FBBBCD89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A380-3618-46A6-9922-170E6FBB39F3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427A54-7DE5-8952-62CE-747E494AD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02E9B5-60A1-2949-736E-B452DC190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5103-3A8C-4EAB-B787-27DC9FE54F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2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3D90D3-DB46-3BAF-7007-93C23C2F2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15E96FA-3044-1357-FC95-A3D2DC352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662AC3-D4AC-64C9-0932-61B048C8C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A380-3618-46A6-9922-170E6FBB39F3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CB35FF-F3B6-0EFD-DA7F-34E11B85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3B15AC-21E9-A623-C035-628AE622E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5103-3A8C-4EAB-B787-27DC9FE54F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25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B028D6-8E1B-2ACC-981D-E45C3B38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6DCE2B-0B69-81EF-8153-BCC12D25D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2A4A682-7A81-971E-1933-B6F6E4D51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36ABC8D-F8D7-AFEE-826F-C4EBB0FE7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A380-3618-46A6-9922-170E6FBB39F3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CBD03D-4293-35C9-C3B0-0A3E0B552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5D63134-031E-E5F7-2A16-2A8A652F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5103-3A8C-4EAB-B787-27DC9FE54F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65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93852B-DBB0-4865-E41A-71631BA69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F1C737C-3478-6FCA-FE13-F3BE64145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EC16EC8-8AA5-BFED-B51B-070AF5DEE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923E1B0-CF8D-D863-C2EB-28E71ECEA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0251575-DC07-36CF-ABC5-120C52B63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5A68DB7-E985-2C82-4A65-B19747F5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A380-3618-46A6-9922-170E6FBB39F3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B4DBEA5-46DC-6EF6-B0F1-87E11E87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D2C61D8-674E-D287-187B-3A3EC79E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5103-3A8C-4EAB-B787-27DC9FE54F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31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71310F-C2E2-21F2-CF80-416B8E861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AB2984-CB3C-454D-4B6A-2E573F121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A380-3618-46A6-9922-170E6FBB39F3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1491A11-7E6C-054F-A761-F1F72131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A31DD7D-5895-B6BB-E8E9-C34A609A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5103-3A8C-4EAB-B787-27DC9FE54F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8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A32C64-1D04-2FE9-5033-579F166D4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A380-3618-46A6-9922-170E6FBB39F3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7898B31-77D6-0E18-0E8F-83D0FDD59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0996216-F3E0-CB3B-80AB-D200C075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5103-3A8C-4EAB-B787-27DC9FE54F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8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87EC39-B377-62A7-5E5B-EF20FF46F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449FF1-36FC-9C48-0AC8-2A9A62FE8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0D1C23-483A-4860-F96D-4E52481A9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41194EC-A1C4-9668-C5EC-35A5D95AE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A380-3618-46A6-9922-170E6FBB39F3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E4A21A2-D361-A8B5-7865-64DE6F76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BA523F8-8109-ABFE-0407-7D5D2FBD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5103-3A8C-4EAB-B787-27DC9FE54F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234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5B838D-DF58-D455-EB05-8A4220A3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A259522-0916-B746-EF1C-2B939F804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1964FD5-2543-617F-A792-2B1224424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12EDEEF-4604-9572-1568-F403A9438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6A380-3618-46A6-9922-170E6FBB39F3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12AB709-5777-4711-63D8-31476C7D3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D288A7-49CB-B12F-89C5-B5299039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5103-3A8C-4EAB-B787-27DC9FE54F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065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2F7057B-164D-793E-B2DC-22D49C23B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FCD3A1-E75D-8AD9-AAD8-1B332FB9C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544100-4161-8A6A-EE6E-41A75B0CE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6A380-3618-46A6-9922-170E6FBB39F3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7CA1B7-A6C2-AE8B-2ED0-5731F5EA98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69EBB3-BFB7-C84A-4D7F-2B6537133E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35103-3A8C-4EAB-B787-27DC9FE54F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56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78CB08-999E-8323-05B0-B697ED4EC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215120" cy="2387600"/>
          </a:xfrm>
        </p:spPr>
        <p:txBody>
          <a:bodyPr/>
          <a:lstStyle/>
          <a:p>
            <a:r>
              <a:rPr lang="en-US" altLang="zh-CN" dirty="0"/>
              <a:t>The beam lifetime of HEPS booster 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53127EA-597C-8A07-59BD-329858DC54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付泓瑾</a:t>
            </a:r>
          </a:p>
        </p:txBody>
      </p:sp>
    </p:spTree>
    <p:extLst>
      <p:ext uri="{BB962C8B-B14F-4D97-AF65-F5344CB8AC3E}">
        <p14:creationId xmlns:p14="http://schemas.microsoft.com/office/powerpoint/2010/main" val="2321492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C6F849-F05A-B6FC-35A6-3D1715D01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7739CB-96A7-FC0B-0296-B08DE25CB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实验数据和模拟显示</a:t>
            </a:r>
            <a:r>
              <a:rPr lang="en-US" altLang="zh-CN" dirty="0"/>
              <a:t>Booster</a:t>
            </a:r>
            <a:r>
              <a:rPr lang="zh-CN" altLang="en-US" dirty="0"/>
              <a:t>在</a:t>
            </a:r>
            <a:r>
              <a:rPr lang="en-US" altLang="zh-CN" dirty="0"/>
              <a:t>6GeV</a:t>
            </a:r>
            <a:r>
              <a:rPr lang="zh-CN" altLang="en-US" dirty="0"/>
              <a:t>下的真空寿命较大。</a:t>
            </a:r>
            <a:endParaRPr lang="en-US" altLang="zh-CN" dirty="0"/>
          </a:p>
          <a:p>
            <a:r>
              <a:rPr lang="en-US" altLang="zh-CN" dirty="0"/>
              <a:t>2.12</a:t>
            </a:r>
            <a:r>
              <a:rPr lang="zh-CN" altLang="en-US" dirty="0"/>
              <a:t>月</a:t>
            </a:r>
            <a:r>
              <a:rPr lang="en-US" altLang="zh-CN" dirty="0"/>
              <a:t>06</a:t>
            </a:r>
            <a:r>
              <a:rPr lang="zh-CN" altLang="en-US" dirty="0"/>
              <a:t>日的气压数据是各个区段最差的真空，考虑到好的真空和差的真空可以有</a:t>
            </a:r>
            <a:r>
              <a:rPr lang="en-US" altLang="zh-CN" dirty="0"/>
              <a:t>1</a:t>
            </a:r>
            <a:r>
              <a:rPr lang="zh-CN" altLang="en-US" dirty="0"/>
              <a:t>个数量的差异，因此平均真空寿命会更长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束流能量对真空有显著影响，或许在低能量高流强（单束团不宜超过</a:t>
            </a:r>
            <a:r>
              <a:rPr lang="en-US" altLang="zh-CN" dirty="0"/>
              <a:t>5nC</a:t>
            </a:r>
            <a:r>
              <a:rPr lang="zh-CN" altLang="en-US" dirty="0"/>
              <a:t>）下，可以使得真空寿命和托歇克寿命。</a:t>
            </a:r>
          </a:p>
        </p:txBody>
      </p:sp>
    </p:spTree>
    <p:extLst>
      <p:ext uri="{BB962C8B-B14F-4D97-AF65-F5344CB8AC3E}">
        <p14:creationId xmlns:p14="http://schemas.microsoft.com/office/powerpoint/2010/main" val="195349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2CB514-C1E3-6768-395A-3DC64427B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说明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E12119-3664-8C9A-57AF-ECEBAA305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束流能量是</a:t>
            </a:r>
            <a:r>
              <a:rPr lang="en-US" altLang="zh-CN" dirty="0"/>
              <a:t>6GeV</a:t>
            </a:r>
          </a:p>
          <a:p>
            <a:r>
              <a:rPr lang="zh-CN" altLang="en-US" dirty="0"/>
              <a:t>数据处理时可能会忽略一些偏差较大的点</a:t>
            </a:r>
            <a:endParaRPr lang="en-US" altLang="zh-CN" dirty="0"/>
          </a:p>
          <a:p>
            <a:r>
              <a:rPr lang="zh-CN" altLang="en-US" dirty="0"/>
              <a:t>相邻流强和气压的时间间隔根据数据文件的不同而不同</a:t>
            </a:r>
          </a:p>
        </p:txBody>
      </p:sp>
    </p:spTree>
    <p:extLst>
      <p:ext uri="{BB962C8B-B14F-4D97-AF65-F5344CB8AC3E}">
        <p14:creationId xmlns:p14="http://schemas.microsoft.com/office/powerpoint/2010/main" val="385165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BC5472-58E2-9A91-C37B-3672174B6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6164"/>
            <a:ext cx="10515600" cy="5979459"/>
          </a:xfrm>
        </p:spPr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流强从</a:t>
            </a:r>
            <a:r>
              <a:rPr lang="en-US" altLang="zh-CN" dirty="0"/>
              <a:t>1mA</a:t>
            </a:r>
            <a:r>
              <a:rPr lang="zh-CN" altLang="en-US" dirty="0"/>
              <a:t>附近开始衰减（</a:t>
            </a:r>
            <a:r>
              <a:rPr lang="en-US" altLang="zh-CN" dirty="0"/>
              <a:t>2023/12/04</a:t>
            </a:r>
            <a:r>
              <a:rPr lang="zh-CN" altLang="en-US" dirty="0"/>
              <a:t>）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9CBE151-D284-362E-3437-19E5EAAE4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945" y="1306179"/>
            <a:ext cx="3548348" cy="266024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13A3ECD-D9FC-BDBC-441C-8FDE4C51E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293" y="1397334"/>
            <a:ext cx="3305175" cy="247793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A80869E-408C-E161-97CF-6C19C7941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691" y="4048548"/>
            <a:ext cx="3306856" cy="24791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A19F9538-CA63-2A22-A6A1-072B43E5AF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6300526"/>
                  </p:ext>
                </p:extLst>
              </p:nvPr>
            </p:nvGraphicFramePr>
            <p:xfrm>
              <a:off x="6096000" y="4307699"/>
              <a:ext cx="5096464" cy="737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4116">
                      <a:extLst>
                        <a:ext uri="{9D8B030D-6E8A-4147-A177-3AD203B41FA5}">
                          <a16:colId xmlns:a16="http://schemas.microsoft.com/office/drawing/2014/main" val="1066781134"/>
                        </a:ext>
                      </a:extLst>
                    </a:gridCol>
                    <a:gridCol w="1274116">
                      <a:extLst>
                        <a:ext uri="{9D8B030D-6E8A-4147-A177-3AD203B41FA5}">
                          <a16:colId xmlns:a16="http://schemas.microsoft.com/office/drawing/2014/main" val="2844188858"/>
                        </a:ext>
                      </a:extLst>
                    </a:gridCol>
                    <a:gridCol w="1535177">
                      <a:extLst>
                        <a:ext uri="{9D8B030D-6E8A-4147-A177-3AD203B41FA5}">
                          <a16:colId xmlns:a16="http://schemas.microsoft.com/office/drawing/2014/main" val="894147427"/>
                        </a:ext>
                      </a:extLst>
                    </a:gridCol>
                    <a:gridCol w="1013055">
                      <a:extLst>
                        <a:ext uri="{9D8B030D-6E8A-4147-A177-3AD203B41FA5}">
                          <a16:colId xmlns:a16="http://schemas.microsoft.com/office/drawing/2014/main" val="1961038463"/>
                        </a:ext>
                      </a:extLst>
                    </a:gridCol>
                  </a:tblGrid>
                  <a:tr h="321435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斜率</a:t>
                          </a:r>
                          <a:r>
                            <a:rPr lang="en-US" altLang="zh-CN" dirty="0"/>
                            <a:t>k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纵截距</a:t>
                          </a:r>
                          <a:r>
                            <a:rPr lang="en-US" altLang="zh-CN" dirty="0"/>
                            <a:t>b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i="0" dirty="0">
                              <a:latin typeface="+mn-lt"/>
                            </a:rPr>
                            <a:t>拟合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i="0" dirty="0" smtClean="0">
                                  <a:latin typeface="Cambria Math" panose="02040503050406030204" pitchFamily="18" charset="0"/>
                                </a:rPr>
                                <m:t>优度</m:t>
                              </m:r>
                              <m:sSup>
                                <m:sSupPr>
                                  <m:ctrlPr>
                                    <a:rPr lang="en-US" altLang="zh-CN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1" i="1" dirty="0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p>
                                  <m:r>
                                    <a:rPr lang="en-US" altLang="zh-CN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1/b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01516552"/>
                      </a:ext>
                    </a:extLst>
                  </a:tr>
                  <a:tr h="349674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0.2958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0.1280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0.7502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7.81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9233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A19F9538-CA63-2A22-A6A1-072B43E5AFF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6300526"/>
                  </p:ext>
                </p:extLst>
              </p:nvPr>
            </p:nvGraphicFramePr>
            <p:xfrm>
              <a:off x="6096000" y="4307699"/>
              <a:ext cx="5096464" cy="737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4116">
                      <a:extLst>
                        <a:ext uri="{9D8B030D-6E8A-4147-A177-3AD203B41FA5}">
                          <a16:colId xmlns:a16="http://schemas.microsoft.com/office/drawing/2014/main" val="1066781134"/>
                        </a:ext>
                      </a:extLst>
                    </a:gridCol>
                    <a:gridCol w="1274116">
                      <a:extLst>
                        <a:ext uri="{9D8B030D-6E8A-4147-A177-3AD203B41FA5}">
                          <a16:colId xmlns:a16="http://schemas.microsoft.com/office/drawing/2014/main" val="2844188858"/>
                        </a:ext>
                      </a:extLst>
                    </a:gridCol>
                    <a:gridCol w="1535177">
                      <a:extLst>
                        <a:ext uri="{9D8B030D-6E8A-4147-A177-3AD203B41FA5}">
                          <a16:colId xmlns:a16="http://schemas.microsoft.com/office/drawing/2014/main" val="894147427"/>
                        </a:ext>
                      </a:extLst>
                    </a:gridCol>
                    <a:gridCol w="1013055">
                      <a:extLst>
                        <a:ext uri="{9D8B030D-6E8A-4147-A177-3AD203B41FA5}">
                          <a16:colId xmlns:a16="http://schemas.microsoft.com/office/drawing/2014/main" val="1961038463"/>
                        </a:ext>
                      </a:extLst>
                    </a:gridCol>
                  </a:tblGrid>
                  <a:tr h="371920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斜率</a:t>
                          </a:r>
                          <a:r>
                            <a:rPr lang="en-US" altLang="zh-CN" dirty="0"/>
                            <a:t>k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纵截距</a:t>
                          </a:r>
                          <a:r>
                            <a:rPr lang="en-US" altLang="zh-CN" dirty="0"/>
                            <a:t>b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5"/>
                          <a:stretch>
                            <a:fillRect l="-167063" t="-8065" r="-6746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1/b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0151655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0.2958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0.1280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0.7502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7.81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92338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文本框 1">
            <a:extLst>
              <a:ext uri="{FF2B5EF4-FFF2-40B4-BE49-F238E27FC236}">
                <a16:creationId xmlns:a16="http://schemas.microsoft.com/office/drawing/2014/main" id="{93630D56-CB22-3AFB-D065-87030557CA30}"/>
              </a:ext>
            </a:extLst>
          </p:cNvPr>
          <p:cNvSpPr txBox="1"/>
          <p:nvPr/>
        </p:nvSpPr>
        <p:spPr>
          <a:xfrm>
            <a:off x="561975" y="2857500"/>
            <a:ext cx="1466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每</a:t>
            </a:r>
            <a:r>
              <a:rPr lang="en-US" altLang="zh-CN" dirty="0"/>
              <a:t>1200</a:t>
            </a:r>
            <a:r>
              <a:rPr lang="zh-CN" altLang="en-US" dirty="0"/>
              <a:t>个流强拟合一个束流寿命</a:t>
            </a:r>
          </a:p>
        </p:txBody>
      </p:sp>
    </p:spTree>
    <p:extLst>
      <p:ext uri="{BB962C8B-B14F-4D97-AF65-F5344CB8AC3E}">
        <p14:creationId xmlns:p14="http://schemas.microsoft.com/office/powerpoint/2010/main" val="362120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75942F-C69A-73F3-30CE-332047F4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81025"/>
            <a:ext cx="10668000" cy="5695950"/>
          </a:xfrm>
        </p:spPr>
        <p:txBody>
          <a:bodyPr/>
          <a:lstStyle/>
          <a:p>
            <a:r>
              <a:rPr lang="zh-CN" altLang="en-US" dirty="0"/>
              <a:t> 每</a:t>
            </a:r>
            <a:r>
              <a:rPr lang="en-US" altLang="zh-CN" dirty="0"/>
              <a:t>2000</a:t>
            </a:r>
            <a:r>
              <a:rPr lang="zh-CN" altLang="en-US" dirty="0"/>
              <a:t>个流强点拟合一个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BCE75ED-B307-A394-0A94-3EF398599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299" y="1381244"/>
            <a:ext cx="3085879" cy="231352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CC81499-07DD-2E2E-21EF-43652939A6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873" y="1174154"/>
            <a:ext cx="3362104" cy="252061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65550BB-6D08-37B3-BE11-D630B70F50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299" y="4053056"/>
            <a:ext cx="3257329" cy="24420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4F364777-94ED-0460-8EA0-9BB28C7A63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0169830"/>
                  </p:ext>
                </p:extLst>
              </p:nvPr>
            </p:nvGraphicFramePr>
            <p:xfrm>
              <a:off x="6557190" y="4946166"/>
              <a:ext cx="5096464" cy="737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4116">
                      <a:extLst>
                        <a:ext uri="{9D8B030D-6E8A-4147-A177-3AD203B41FA5}">
                          <a16:colId xmlns:a16="http://schemas.microsoft.com/office/drawing/2014/main" val="1066781134"/>
                        </a:ext>
                      </a:extLst>
                    </a:gridCol>
                    <a:gridCol w="1274116">
                      <a:extLst>
                        <a:ext uri="{9D8B030D-6E8A-4147-A177-3AD203B41FA5}">
                          <a16:colId xmlns:a16="http://schemas.microsoft.com/office/drawing/2014/main" val="2844188858"/>
                        </a:ext>
                      </a:extLst>
                    </a:gridCol>
                    <a:gridCol w="1535177">
                      <a:extLst>
                        <a:ext uri="{9D8B030D-6E8A-4147-A177-3AD203B41FA5}">
                          <a16:colId xmlns:a16="http://schemas.microsoft.com/office/drawing/2014/main" val="894147427"/>
                        </a:ext>
                      </a:extLst>
                    </a:gridCol>
                    <a:gridCol w="1013055">
                      <a:extLst>
                        <a:ext uri="{9D8B030D-6E8A-4147-A177-3AD203B41FA5}">
                          <a16:colId xmlns:a16="http://schemas.microsoft.com/office/drawing/2014/main" val="1961038463"/>
                        </a:ext>
                      </a:extLst>
                    </a:gridCol>
                  </a:tblGrid>
                  <a:tr h="321435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斜率</a:t>
                          </a:r>
                          <a:r>
                            <a:rPr lang="en-US" altLang="zh-CN" dirty="0"/>
                            <a:t>k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纵截距</a:t>
                          </a:r>
                          <a:r>
                            <a:rPr lang="en-US" altLang="zh-CN" dirty="0"/>
                            <a:t>b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i="0" dirty="0">
                              <a:latin typeface="+mn-lt"/>
                            </a:rPr>
                            <a:t>拟合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i="0" dirty="0" smtClean="0">
                                  <a:latin typeface="Cambria Math" panose="02040503050406030204" pitchFamily="18" charset="0"/>
                                </a:rPr>
                                <m:t>优度</m:t>
                              </m:r>
                              <m:sSup>
                                <m:sSupPr>
                                  <m:ctrlPr>
                                    <a:rPr lang="en-US" altLang="zh-CN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1" i="1" dirty="0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p>
                                  <m:r>
                                    <a:rPr lang="en-US" altLang="zh-CN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1/b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01516552"/>
                      </a:ext>
                    </a:extLst>
                  </a:tr>
                  <a:tr h="349674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0.3271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0.1040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0.9081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9.617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9233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4F364777-94ED-0460-8EA0-9BB28C7A63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0169830"/>
                  </p:ext>
                </p:extLst>
              </p:nvPr>
            </p:nvGraphicFramePr>
            <p:xfrm>
              <a:off x="6557190" y="4946166"/>
              <a:ext cx="5096464" cy="737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4116">
                      <a:extLst>
                        <a:ext uri="{9D8B030D-6E8A-4147-A177-3AD203B41FA5}">
                          <a16:colId xmlns:a16="http://schemas.microsoft.com/office/drawing/2014/main" val="1066781134"/>
                        </a:ext>
                      </a:extLst>
                    </a:gridCol>
                    <a:gridCol w="1274116">
                      <a:extLst>
                        <a:ext uri="{9D8B030D-6E8A-4147-A177-3AD203B41FA5}">
                          <a16:colId xmlns:a16="http://schemas.microsoft.com/office/drawing/2014/main" val="2844188858"/>
                        </a:ext>
                      </a:extLst>
                    </a:gridCol>
                    <a:gridCol w="1535177">
                      <a:extLst>
                        <a:ext uri="{9D8B030D-6E8A-4147-A177-3AD203B41FA5}">
                          <a16:colId xmlns:a16="http://schemas.microsoft.com/office/drawing/2014/main" val="894147427"/>
                        </a:ext>
                      </a:extLst>
                    </a:gridCol>
                    <a:gridCol w="1013055">
                      <a:extLst>
                        <a:ext uri="{9D8B030D-6E8A-4147-A177-3AD203B41FA5}">
                          <a16:colId xmlns:a16="http://schemas.microsoft.com/office/drawing/2014/main" val="1961038463"/>
                        </a:ext>
                      </a:extLst>
                    </a:gridCol>
                  </a:tblGrid>
                  <a:tr h="371920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斜率</a:t>
                          </a:r>
                          <a:r>
                            <a:rPr lang="en-US" altLang="zh-CN" dirty="0"/>
                            <a:t>k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纵截距</a:t>
                          </a:r>
                          <a:r>
                            <a:rPr lang="en-US" altLang="zh-CN" dirty="0"/>
                            <a:t>b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5"/>
                          <a:stretch>
                            <a:fillRect l="-166667" t="-8065" r="-6746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1/b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0151655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0.3271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0.1040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0.9081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9.617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92338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7724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A8C501-E819-443E-7CDF-3CA95CD11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2376"/>
            <a:ext cx="10515600" cy="5764587"/>
          </a:xfrm>
        </p:spPr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流强从</a:t>
            </a:r>
            <a:r>
              <a:rPr lang="en-US" altLang="zh-CN" dirty="0"/>
              <a:t>2mA</a:t>
            </a:r>
            <a:r>
              <a:rPr lang="zh-CN" altLang="en-US" dirty="0"/>
              <a:t>附近开始衰减（</a:t>
            </a:r>
            <a:r>
              <a:rPr lang="en-US" altLang="zh-CN" dirty="0"/>
              <a:t>2023/12/06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56385D8-90D3-EFB5-EC98-6858B19A1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922" y="1225900"/>
            <a:ext cx="3207628" cy="240480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1E92188-A12C-28FD-85AC-349457E204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118" y="1113795"/>
            <a:ext cx="3357160" cy="251691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D4CEF12-1078-2C84-D812-0C48CE8AFF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472" y="4155654"/>
            <a:ext cx="3126077" cy="23436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BBE5CF77-D380-3F8C-D3C5-132D152A9A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9599755"/>
                  </p:ext>
                </p:extLst>
              </p:nvPr>
            </p:nvGraphicFramePr>
            <p:xfrm>
              <a:off x="6771190" y="4559236"/>
              <a:ext cx="4945724" cy="737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36431">
                      <a:extLst>
                        <a:ext uri="{9D8B030D-6E8A-4147-A177-3AD203B41FA5}">
                          <a16:colId xmlns:a16="http://schemas.microsoft.com/office/drawing/2014/main" val="1066781134"/>
                        </a:ext>
                      </a:extLst>
                    </a:gridCol>
                    <a:gridCol w="1236431">
                      <a:extLst>
                        <a:ext uri="{9D8B030D-6E8A-4147-A177-3AD203B41FA5}">
                          <a16:colId xmlns:a16="http://schemas.microsoft.com/office/drawing/2014/main" val="2844188858"/>
                        </a:ext>
                      </a:extLst>
                    </a:gridCol>
                    <a:gridCol w="1489771">
                      <a:extLst>
                        <a:ext uri="{9D8B030D-6E8A-4147-A177-3AD203B41FA5}">
                          <a16:colId xmlns:a16="http://schemas.microsoft.com/office/drawing/2014/main" val="894147427"/>
                        </a:ext>
                      </a:extLst>
                    </a:gridCol>
                    <a:gridCol w="983091">
                      <a:extLst>
                        <a:ext uri="{9D8B030D-6E8A-4147-A177-3AD203B41FA5}">
                          <a16:colId xmlns:a16="http://schemas.microsoft.com/office/drawing/2014/main" val="1961038463"/>
                        </a:ext>
                      </a:extLst>
                    </a:gridCol>
                  </a:tblGrid>
                  <a:tr h="349674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斜率</a:t>
                          </a:r>
                          <a:r>
                            <a:rPr lang="en-US" altLang="zh-CN" dirty="0"/>
                            <a:t>k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纵截距</a:t>
                          </a:r>
                          <a:r>
                            <a:rPr lang="en-US" altLang="zh-CN" dirty="0"/>
                            <a:t>b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i="0" dirty="0">
                              <a:latin typeface="+mn-lt"/>
                            </a:rPr>
                            <a:t>拟合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i="0" dirty="0" smtClean="0">
                                  <a:latin typeface="Cambria Math" panose="02040503050406030204" pitchFamily="18" charset="0"/>
                                </a:rPr>
                                <m:t>优度</m:t>
                              </m:r>
                              <m:sSup>
                                <m:sSupPr>
                                  <m:ctrlPr>
                                    <a:rPr lang="en-US" altLang="zh-CN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1" i="1" dirty="0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p>
                                  <m:r>
                                    <a:rPr lang="en-US" altLang="zh-CN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1/b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01516552"/>
                      </a:ext>
                    </a:extLst>
                  </a:tr>
                  <a:tr h="349674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0.2421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0.1229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0.9956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8.14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9233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BBE5CF77-D380-3F8C-D3C5-132D152A9A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9599755"/>
                  </p:ext>
                </p:extLst>
              </p:nvPr>
            </p:nvGraphicFramePr>
            <p:xfrm>
              <a:off x="6771190" y="4559236"/>
              <a:ext cx="4945724" cy="737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36431">
                      <a:extLst>
                        <a:ext uri="{9D8B030D-6E8A-4147-A177-3AD203B41FA5}">
                          <a16:colId xmlns:a16="http://schemas.microsoft.com/office/drawing/2014/main" val="1066781134"/>
                        </a:ext>
                      </a:extLst>
                    </a:gridCol>
                    <a:gridCol w="1236431">
                      <a:extLst>
                        <a:ext uri="{9D8B030D-6E8A-4147-A177-3AD203B41FA5}">
                          <a16:colId xmlns:a16="http://schemas.microsoft.com/office/drawing/2014/main" val="2844188858"/>
                        </a:ext>
                      </a:extLst>
                    </a:gridCol>
                    <a:gridCol w="1489771">
                      <a:extLst>
                        <a:ext uri="{9D8B030D-6E8A-4147-A177-3AD203B41FA5}">
                          <a16:colId xmlns:a16="http://schemas.microsoft.com/office/drawing/2014/main" val="894147427"/>
                        </a:ext>
                      </a:extLst>
                    </a:gridCol>
                    <a:gridCol w="983091">
                      <a:extLst>
                        <a:ext uri="{9D8B030D-6E8A-4147-A177-3AD203B41FA5}">
                          <a16:colId xmlns:a16="http://schemas.microsoft.com/office/drawing/2014/main" val="1961038463"/>
                        </a:ext>
                      </a:extLst>
                    </a:gridCol>
                  </a:tblGrid>
                  <a:tr h="371920"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斜率</a:t>
                          </a:r>
                          <a:r>
                            <a:rPr lang="en-US" altLang="zh-CN" dirty="0"/>
                            <a:t>k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纵截距</a:t>
                          </a:r>
                          <a:r>
                            <a:rPr lang="en-US" altLang="zh-CN" dirty="0"/>
                            <a:t>b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5"/>
                          <a:stretch>
                            <a:fillRect l="-167213" t="-8065" r="-68033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1/b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0151655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0.2421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0.1229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0.9956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8.14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92338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文本框 1">
            <a:extLst>
              <a:ext uri="{FF2B5EF4-FFF2-40B4-BE49-F238E27FC236}">
                <a16:creationId xmlns:a16="http://schemas.microsoft.com/office/drawing/2014/main" id="{5785B72D-146E-D808-E646-C5330635E832}"/>
              </a:ext>
            </a:extLst>
          </p:cNvPr>
          <p:cNvSpPr txBox="1"/>
          <p:nvPr/>
        </p:nvSpPr>
        <p:spPr>
          <a:xfrm>
            <a:off x="313929" y="3576796"/>
            <a:ext cx="1466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每</a:t>
            </a:r>
            <a:r>
              <a:rPr lang="en-US" altLang="zh-CN" dirty="0"/>
              <a:t>1200</a:t>
            </a:r>
            <a:r>
              <a:rPr lang="zh-CN" altLang="en-US" dirty="0"/>
              <a:t>个流强拟合一个束流寿命</a:t>
            </a:r>
          </a:p>
        </p:txBody>
      </p:sp>
    </p:spTree>
    <p:extLst>
      <p:ext uri="{BB962C8B-B14F-4D97-AF65-F5344CB8AC3E}">
        <p14:creationId xmlns:p14="http://schemas.microsoft.com/office/powerpoint/2010/main" val="3006697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D46DE1B-5046-9D8A-A5CF-3211C72994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94481"/>
                <a:ext cx="10515600" cy="5482482"/>
              </a:xfrm>
            </p:spPr>
            <p:txBody>
              <a:bodyPr/>
              <a:lstStyle/>
              <a:p>
                <a:r>
                  <a:rPr lang="zh-CN" altLang="en-US" dirty="0"/>
                  <a:t>真空和流强随时间变化</a:t>
                </a:r>
                <a:endParaRPr lang="en-US" altLang="zh-CN" dirty="0"/>
              </a:p>
              <a:p>
                <a:r>
                  <a:rPr lang="zh-CN" altLang="en-US" dirty="0"/>
                  <a:t>至少在这个流强区间内，残余气体气压</a:t>
                </a:r>
                <a:r>
                  <a:rPr lang="en-US" altLang="zh-CN" dirty="0"/>
                  <a:t>vs</a:t>
                </a:r>
                <a:r>
                  <a:rPr lang="zh-CN" altLang="en-US" dirty="0"/>
                  <a:t>流强近似满足线性关系，不能忽略衰减过程中的真空寿命的变化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𝑅𝑝</m:t>
                    </m:r>
                  </m:oMath>
                </a14:m>
                <a:endParaRPr lang="zh-CN" altLang="en-US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D46DE1B-5046-9D8A-A5CF-3211C72994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94481"/>
                <a:ext cx="10515600" cy="5482482"/>
              </a:xfrm>
              <a:blipFill>
                <a:blip r:embed="rId2"/>
                <a:stretch>
                  <a:fillRect l="-1043" t="-2113" r="-27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2BF4BF31-2586-1AC4-1F59-5BD9D1236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55" y="2325118"/>
            <a:ext cx="4780890" cy="358566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21D66CE-A193-DEB8-8661-E556E745BC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25118"/>
            <a:ext cx="5328270" cy="3740035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3498D077-7D83-8BEE-83A6-080ABBB96842}"/>
              </a:ext>
            </a:extLst>
          </p:cNvPr>
          <p:cNvSpPr txBox="1"/>
          <p:nvPr/>
        </p:nvSpPr>
        <p:spPr>
          <a:xfrm>
            <a:off x="4186516" y="6125386"/>
            <a:ext cx="5118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三个不同位置的气压（各个分区气压最差的真空）</a:t>
            </a:r>
          </a:p>
        </p:txBody>
      </p:sp>
    </p:spTree>
    <p:extLst>
      <p:ext uri="{BB962C8B-B14F-4D97-AF65-F5344CB8AC3E}">
        <p14:creationId xmlns:p14="http://schemas.microsoft.com/office/powerpoint/2010/main" val="24157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4B198655-9BB7-6FC0-1056-27BFC8EB09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21" y="411284"/>
            <a:ext cx="4800557" cy="3600418"/>
          </a:xfr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E95E778B-13D9-5CA2-3175-C124BD5803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5738762"/>
                  </p:ext>
                </p:extLst>
              </p:nvPr>
            </p:nvGraphicFramePr>
            <p:xfrm>
              <a:off x="457174" y="4251853"/>
              <a:ext cx="5410224" cy="2499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0151">
                      <a:extLst>
                        <a:ext uri="{9D8B030D-6E8A-4147-A177-3AD203B41FA5}">
                          <a16:colId xmlns:a16="http://schemas.microsoft.com/office/drawing/2014/main" val="4038647810"/>
                        </a:ext>
                      </a:extLst>
                    </a:gridCol>
                    <a:gridCol w="1743075">
                      <a:extLst>
                        <a:ext uri="{9D8B030D-6E8A-4147-A177-3AD203B41FA5}">
                          <a16:colId xmlns:a16="http://schemas.microsoft.com/office/drawing/2014/main" val="1854811221"/>
                        </a:ext>
                      </a:extLst>
                    </a:gridCol>
                    <a:gridCol w="1857375">
                      <a:extLst>
                        <a:ext uri="{9D8B030D-6E8A-4147-A177-3AD203B41FA5}">
                          <a16:colId xmlns:a16="http://schemas.microsoft.com/office/drawing/2014/main" val="516794150"/>
                        </a:ext>
                      </a:extLst>
                    </a:gridCol>
                    <a:gridCol w="809623">
                      <a:extLst>
                        <a:ext uri="{9D8B030D-6E8A-4147-A177-3AD203B41FA5}">
                          <a16:colId xmlns:a16="http://schemas.microsoft.com/office/drawing/2014/main" val="2179753417"/>
                        </a:ext>
                      </a:extLst>
                    </a:gridCol>
                  </a:tblGrid>
                  <a:tr h="503239">
                    <a:tc>
                      <a:txBody>
                        <a:bodyPr/>
                        <a:lstStyle/>
                        <a:p>
                          <a:r>
                            <a:rPr lang="zh-CN" altLang="en-US" sz="1600" dirty="0"/>
                            <a:t>真空数据源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sz="1600" dirty="0"/>
                            <a:t>拟合斜率</a:t>
                          </a:r>
                          <a:r>
                            <a:rPr lang="en-US" altLang="zh-CN" sz="1600" dirty="0"/>
                            <a:t>a</a:t>
                          </a:r>
                          <a:r>
                            <a:rPr lang="zh-CN" altLang="en-US" sz="1600" dirty="0"/>
                            <a:t>（吸收系数）</a:t>
                          </a:r>
                          <a:r>
                            <a:rPr lang="en-US" altLang="zh-CN" sz="1600" dirty="0"/>
                            <a:t>(Pa/mA)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sz="1600" dirty="0"/>
                            <a:t>拟合纵截距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1" i="1" smtClean="0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b>
                                  <m:r>
                                    <a:rPr lang="en-US" altLang="zh-CN" sz="16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zh-CN" altLang="en-US" sz="1600" dirty="0"/>
                            <a:t>（零流强真空气压）</a:t>
                          </a:r>
                          <a:r>
                            <a:rPr lang="en-US" altLang="zh-CN" sz="1600" dirty="0"/>
                            <a:t>(Pa)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a/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1" i="1" smtClean="0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b>
                                  <m:r>
                                    <a:rPr lang="en-US" altLang="zh-CN" sz="16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1600" dirty="0"/>
                            <a:t>(1/mA)</a:t>
                          </a:r>
                          <a:endParaRPr lang="zh-CN" alt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0234884"/>
                      </a:ext>
                    </a:extLst>
                  </a:tr>
                  <a:tr h="330936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BS4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1.322e-6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8.311e-7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1.591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7332119"/>
                      </a:ext>
                    </a:extLst>
                  </a:tr>
                  <a:tr h="330936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BS3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1.099e-6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7.956e-7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1.381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6657503"/>
                      </a:ext>
                    </a:extLst>
                  </a:tr>
                  <a:tr h="330936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BS2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1.129e-6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6.679e-7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1.690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698536"/>
                      </a:ext>
                    </a:extLst>
                  </a:tr>
                  <a:tr h="330936">
                    <a:tc>
                      <a:txBody>
                        <a:bodyPr/>
                        <a:lstStyle/>
                        <a:p>
                          <a:r>
                            <a:rPr lang="zh-CN" altLang="en-US" sz="1600" dirty="0"/>
                            <a:t>平均</a:t>
                          </a:r>
                          <a:r>
                            <a:rPr lang="en-US" altLang="zh-CN" sz="1600" dirty="0"/>
                            <a:t>a</a:t>
                          </a:r>
                          <a:r>
                            <a:rPr lang="zh-CN" altLang="en-US" sz="1600" dirty="0"/>
                            <a:t>和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lang="en-US" altLang="zh-CN" sz="1600" b="0" i="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zh-CN" altLang="en-US" sz="16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1.183e-6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7.649e-7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1.547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2949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E95E778B-13D9-5CA2-3175-C124BD5803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65738762"/>
                  </p:ext>
                </p:extLst>
              </p:nvPr>
            </p:nvGraphicFramePr>
            <p:xfrm>
              <a:off x="457174" y="4251853"/>
              <a:ext cx="5410224" cy="2499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0151">
                      <a:extLst>
                        <a:ext uri="{9D8B030D-6E8A-4147-A177-3AD203B41FA5}">
                          <a16:colId xmlns:a16="http://schemas.microsoft.com/office/drawing/2014/main" val="4038647810"/>
                        </a:ext>
                      </a:extLst>
                    </a:gridCol>
                    <a:gridCol w="1743075">
                      <a:extLst>
                        <a:ext uri="{9D8B030D-6E8A-4147-A177-3AD203B41FA5}">
                          <a16:colId xmlns:a16="http://schemas.microsoft.com/office/drawing/2014/main" val="1854811221"/>
                        </a:ext>
                      </a:extLst>
                    </a:gridCol>
                    <a:gridCol w="1857375">
                      <a:extLst>
                        <a:ext uri="{9D8B030D-6E8A-4147-A177-3AD203B41FA5}">
                          <a16:colId xmlns:a16="http://schemas.microsoft.com/office/drawing/2014/main" val="516794150"/>
                        </a:ext>
                      </a:extLst>
                    </a:gridCol>
                    <a:gridCol w="809623">
                      <a:extLst>
                        <a:ext uri="{9D8B030D-6E8A-4147-A177-3AD203B41FA5}">
                          <a16:colId xmlns:a16="http://schemas.microsoft.com/office/drawing/2014/main" val="2179753417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r>
                            <a:rPr lang="zh-CN" altLang="en-US" sz="1600" dirty="0"/>
                            <a:t>真空数据源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sz="1600" dirty="0"/>
                            <a:t>拟合斜率</a:t>
                          </a:r>
                          <a:r>
                            <a:rPr lang="en-US" altLang="zh-CN" sz="1600" dirty="0"/>
                            <a:t>a</a:t>
                          </a:r>
                          <a:r>
                            <a:rPr lang="zh-CN" altLang="en-US" sz="1600" dirty="0"/>
                            <a:t>（吸收系数）</a:t>
                          </a:r>
                          <a:r>
                            <a:rPr lang="en-US" altLang="zh-CN" sz="1600" dirty="0"/>
                            <a:t>(Pa/mA)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48197" t="-2222" r="-44918" b="-2059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69173" t="-2222" r="-3008" b="-2059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023488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BS4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1.322e-6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8.311e-7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1.591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733211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BS3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1.099e-6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7.956e-7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1.381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665750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BS2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1.129e-6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6.679e-7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1.690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698536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610" t="-335789" r="-444512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1.183e-6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7.649e-7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1.547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294961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E8E5C56-D9FC-1871-145B-8A2D5E4849A1}"/>
                  </a:ext>
                </a:extLst>
              </p:cNvPr>
              <p:cNvSpPr txBox="1"/>
              <p:nvPr/>
            </p:nvSpPr>
            <p:spPr>
              <a:xfrm>
                <a:off x="6324604" y="1058158"/>
                <a:ext cx="5217429" cy="5205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/>
                  <a:t>基于线性模型，</a:t>
                </a:r>
                <a:endParaRPr lang="en-US" altLang="zh-CN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0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en-US" altLang="zh-CN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sub>
                          </m:sSub>
                        </m:den>
                      </m:f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𝑘𝐼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altLang="zh-CN" sz="2000" b="0" dirty="0"/>
              </a:p>
              <a:p>
                <a:r>
                  <a:rPr lang="en-US" altLang="zh-CN" sz="2000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altLang="zh-CN" sz="2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altLang="zh-CN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𝑎𝑏</m:t>
                        </m:r>
                      </m:num>
                      <m:den>
                        <m:sSub>
                          <m:sSubPr>
                            <m:ctrlP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=0.1901</m:t>
                    </m:r>
                    <m:r>
                      <a:rPr lang="en-US" altLang="zh-CN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𝑚𝐴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altLang="zh-CN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)^−1</m:t>
                    </m:r>
                  </m:oMath>
                </a14:m>
                <a:endParaRPr lang="en-US" altLang="zh-CN" dirty="0"/>
              </a:p>
              <a:p>
                <a:r>
                  <a:rPr lang="en-US" altLang="zh-CN" sz="20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</a:rPr>
                      <m:t>0.052   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𝑚𝐴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altLang="zh-CN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)^−1</m:t>
                    </m:r>
                  </m:oMath>
                </a14:m>
                <a:endParaRPr lang="en-US" altLang="zh-CN" sz="2000" dirty="0"/>
              </a:p>
              <a:p>
                <a:r>
                  <a:rPr lang="en-US" altLang="zh-CN" sz="2000" dirty="0"/>
                  <a:t>  </a:t>
                </a:r>
                <a:r>
                  <a:rPr lang="zh-CN" altLang="en-US" sz="2000" dirty="0"/>
                  <a:t> 单束团低流强下真空较差！</a:t>
                </a:r>
                <a:endParaRPr lang="en-US" altLang="zh-CN" sz="2000" dirty="0"/>
              </a:p>
              <a:p>
                <a:r>
                  <a:rPr lang="zh-CN" altLang="en-US" sz="2000" dirty="0"/>
                  <a:t>（</a:t>
                </a:r>
                <a:r>
                  <a:rPr lang="en-US" altLang="zh-CN" sz="2000" dirty="0"/>
                  <a:t>1</a:t>
                </a:r>
                <a:r>
                  <a:rPr lang="zh-CN" altLang="en-US" sz="2000" dirty="0"/>
                  <a:t>）单束团</a:t>
                </a:r>
                <a:r>
                  <a:rPr lang="en-US" altLang="zh-CN" sz="2000" dirty="0"/>
                  <a:t>2mA:</a:t>
                </a:r>
              </a:p>
              <a:p>
                <a:r>
                  <a:rPr lang="en-US" altLang="zh-CN" sz="20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altLang="zh-CN" sz="2000" dirty="0"/>
                      <m:t>1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altLang="zh-CN" sz="2000" b="0" i="0" dirty="0" smtClean="0">
                        <a:latin typeface="Cambria Math" panose="02040503050406030204" pitchFamily="18" charset="0"/>
                      </a:rPr>
                      <m:t>988</m:t>
                    </m:r>
                    <m:r>
                      <m:rPr>
                        <m:nor/>
                      </m:rPr>
                      <a:rPr lang="en-US" altLang="zh-CN" sz="2000" dirty="0"/>
                      <m:t>h</m:t>
                    </m:r>
                  </m:oMath>
                </a14:m>
                <a:r>
                  <a:rPr lang="en-US" altLang="zh-CN" sz="200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 dirty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0" dirty="0" smtClean="0">
                        <a:latin typeface="Cambria Math" panose="02040503050406030204" pitchFamily="18" charset="0"/>
                      </a:rPr>
                      <m:t>9.615</m:t>
                    </m:r>
                  </m:oMath>
                </a14:m>
                <a:r>
                  <a:rPr lang="en-US" altLang="zh-CN" sz="2000" dirty="0"/>
                  <a:t>h  </a:t>
                </a:r>
                <a14:m>
                  <m:oMath xmlns:m="http://schemas.openxmlformats.org/officeDocument/2006/math">
                    <m:r>
                      <a:rPr lang="zh-CN" altLang="en-US" sz="2000" i="1" dirty="0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=1.647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altLang="zh-CN" sz="2000" dirty="0"/>
              </a:p>
              <a:p>
                <a:endParaRPr lang="en-US" altLang="zh-CN" sz="2000" dirty="0"/>
              </a:p>
              <a:p>
                <a:r>
                  <a:rPr lang="en-US" altLang="zh-CN" sz="2000" dirty="0"/>
                  <a:t>   (2) </a:t>
                </a:r>
                <a:r>
                  <a:rPr lang="zh-CN" altLang="en-US" sz="2000" dirty="0"/>
                  <a:t>外推到单束团</a:t>
                </a:r>
                <a:r>
                  <a:rPr lang="en-US" altLang="zh-CN" sz="2000" dirty="0"/>
                  <a:t>4mA</a:t>
                </a:r>
                <a:r>
                  <a:rPr lang="zh-CN" altLang="en-US" sz="2000" dirty="0"/>
                  <a:t>：</a:t>
                </a:r>
                <a:endParaRPr lang="en-US" altLang="zh-CN" sz="2000" dirty="0"/>
              </a:p>
              <a:p>
                <a:r>
                  <a:rPr lang="zh-CN" altLang="en-US" sz="20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altLang="zh-CN" sz="2000" dirty="0"/>
                      <m:t>1.132</m:t>
                    </m:r>
                    <m:r>
                      <m:rPr>
                        <m:nor/>
                      </m:rPr>
                      <a:rPr lang="en-US" altLang="zh-CN" sz="2000" dirty="0"/>
                      <m:t>h</m:t>
                    </m:r>
                  </m:oMath>
                </a14:m>
                <a:r>
                  <a:rPr lang="en-US" altLang="zh-CN" sz="20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 dirty="0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000" dirty="0"/>
                  <a:t>4.808h   </a:t>
                </a:r>
                <a14:m>
                  <m:oMath xmlns:m="http://schemas.openxmlformats.org/officeDocument/2006/math">
                    <m:r>
                      <a:rPr lang="zh-CN" altLang="en-US" sz="2000" i="1" dirty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0.916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altLang="zh-CN" sz="2000" dirty="0"/>
              </a:p>
              <a:p>
                <a:endParaRPr lang="en-US" altLang="zh-CN" sz="2000" dirty="0"/>
              </a:p>
              <a:p>
                <a:r>
                  <a:rPr lang="zh-CN" altLang="en-US" sz="2000" dirty="0"/>
                  <a:t>   </a:t>
                </a:r>
                <a:r>
                  <a:rPr lang="en-US" altLang="zh-CN" sz="2000" dirty="0"/>
                  <a:t>(3)</a:t>
                </a:r>
                <a:r>
                  <a:rPr lang="zh-CN" altLang="en-US" sz="2000" dirty="0"/>
                  <a:t>假设流强大于 </a:t>
                </a:r>
                <a:r>
                  <a:rPr lang="en-US" altLang="zh-CN" sz="2000" dirty="0"/>
                  <a:t>4mA</a:t>
                </a:r>
                <a:r>
                  <a:rPr lang="zh-CN" altLang="en-US" sz="2000" dirty="0"/>
                  <a:t>后真空几乎不随流强变化，注入一个一个</a:t>
                </a:r>
                <a:r>
                  <a:rPr lang="en-US" altLang="zh-CN" sz="2000" dirty="0"/>
                  <a:t>10mA</a:t>
                </a:r>
                <a:r>
                  <a:rPr lang="zh-CN" altLang="en-US" sz="2000" dirty="0"/>
                  <a:t>束团，对应的束流寿命成分为：</a:t>
                </a:r>
                <a:endParaRPr lang="en-US" altLang="zh-CN" sz="2000" dirty="0"/>
              </a:p>
              <a:p>
                <a:r>
                  <a:rPr lang="zh-CN" altLang="en-US" sz="20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altLang="zh-CN" sz="2000" dirty="0"/>
                      <m:t>1.132</m:t>
                    </m:r>
                    <m:r>
                      <m:rPr>
                        <m:nor/>
                      </m:rPr>
                      <a:rPr lang="en-US" altLang="zh-CN" sz="2000" dirty="0"/>
                      <m:t>h</m:t>
                    </m:r>
                  </m:oMath>
                </a14:m>
                <a:r>
                  <a:rPr lang="en-US" altLang="zh-CN" sz="20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 dirty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altLang="zh-CN" sz="2000" dirty="0"/>
                  <a:t>1.923h   </a:t>
                </a:r>
                <a14:m>
                  <m:oMath xmlns:m="http://schemas.openxmlformats.org/officeDocument/2006/math">
                    <m:r>
                      <a:rPr lang="zh-CN" altLang="en-US" sz="2000" i="1" dirty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0.713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altLang="zh-CN" sz="2000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E8E5C56-D9FC-1871-145B-8A2D5E4849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4" y="1058158"/>
                <a:ext cx="5217429" cy="5205207"/>
              </a:xfrm>
              <a:prstGeom prst="rect">
                <a:avLst/>
              </a:prstGeom>
              <a:blipFill>
                <a:blip r:embed="rId4"/>
                <a:stretch>
                  <a:fillRect l="-1287" t="-703" r="-234" b="-12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65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B63A7D-CBFC-3E7F-4DE7-A40731AA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</a:t>
            </a:r>
            <a:r>
              <a:rPr lang="en-US" altLang="zh-CN" dirty="0"/>
              <a:t>.</a:t>
            </a:r>
            <a:r>
              <a:rPr lang="zh-CN" altLang="en-US" dirty="0"/>
              <a:t>数值计算结果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EFA707C-9CDD-9D86-E67D-59C576694C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/>
                  <a:t>   </a:t>
                </a:r>
                <a:r>
                  <a:rPr lang="zh-CN" altLang="en-US" dirty="0"/>
                  <a:t>使用</a:t>
                </a:r>
                <a:r>
                  <a:rPr lang="en-US" altLang="zh-CN" dirty="0"/>
                  <a:t>Elegant</a:t>
                </a:r>
                <a:r>
                  <a:rPr lang="zh-CN" altLang="en-US" dirty="0"/>
                  <a:t>相应的程序计算束流寿命：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（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）真空寿命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</a:t>
                </a:r>
                <a:r>
                  <a:rPr lang="zh-CN" altLang="en-US" dirty="0"/>
                  <a:t>气体组分：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80%</m:t>
                    </m:r>
                  </m:oMath>
                </a14:m>
                <a:r>
                  <a:rPr lang="en-US" altLang="zh-CN" dirty="0"/>
                  <a:t> 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/>
                  <a:t>20%       </a:t>
                </a:r>
                <a:r>
                  <a:rPr lang="zh-CN" altLang="en-US" dirty="0"/>
                  <a:t>气压：</a:t>
                </a:r>
                <a:r>
                  <a:rPr lang="en-US" altLang="zh-CN" dirty="0"/>
                  <a:t>23 </a:t>
                </a:r>
                <a:r>
                  <a:rPr lang="en-US" altLang="zh-CN" dirty="0" err="1"/>
                  <a:t>nTorr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</a:t>
                </a:r>
                <a:r>
                  <a:rPr lang="zh-CN" altLang="en-US" dirty="0"/>
                  <a:t>与残余气体分子的弹性散射贡献</a:t>
                </a:r>
                <a:r>
                  <a:rPr lang="en-US" altLang="zh-CN" dirty="0"/>
                  <a:t>: </a:t>
                </a:r>
                <a:r>
                  <a:rPr lang="en-US" altLang="zh-CN" dirty="0" err="1"/>
                  <a:t>elasticScatterinhLifetime</a:t>
                </a:r>
                <a:r>
                  <a:rPr lang="en-US" altLang="zh-CN" dirty="0"/>
                  <a:t> 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  </a:t>
                </a:r>
                <a:r>
                  <a:rPr lang="zh-CN" altLang="en-US" dirty="0"/>
                  <a:t>非弹性散射贡献</a:t>
                </a:r>
                <a:r>
                  <a:rPr lang="en-US" altLang="zh-CN" dirty="0"/>
                  <a:t>:</a:t>
                </a:r>
                <a:r>
                  <a:rPr lang="en-US" altLang="zh-CN" dirty="0" err="1"/>
                  <a:t>brensstrahlungLifetime</a:t>
                </a:r>
                <a:r>
                  <a:rPr lang="en-US" altLang="zh-CN" dirty="0"/>
                  <a:t>     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（</a:t>
                </a:r>
                <a:r>
                  <a:rPr lang="en-US" altLang="zh-CN" dirty="0"/>
                  <a:t>2</a:t>
                </a:r>
                <a:r>
                  <a:rPr lang="zh-CN" altLang="en-US" dirty="0"/>
                  <a:t>）托歇克寿命：</a:t>
                </a:r>
                <a:r>
                  <a:rPr lang="en-US" altLang="zh-CN" dirty="0" err="1"/>
                  <a:t>touschekLifetime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EFA707C-9CDD-9D86-E67D-59C576694C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03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9693EF10-C2CF-B0BB-DAEB-51B1F2A505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06" y="101879"/>
            <a:ext cx="3926543" cy="2689728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AF63ED9-B65A-F0F8-3665-FD84F485F2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05" y="3426092"/>
            <a:ext cx="3926543" cy="2898757"/>
          </a:xfrm>
          <a:prstGeom prst="rect">
            <a:avLst/>
          </a:prstGeom>
        </p:spPr>
      </p:pic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0F38C6D-BB36-A2C0-F5F5-9DBB2D187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69600"/>
              </p:ext>
            </p:extLst>
          </p:nvPr>
        </p:nvGraphicFramePr>
        <p:xfrm>
          <a:off x="6339037" y="3859079"/>
          <a:ext cx="371486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096">
                  <a:extLst>
                    <a:ext uri="{9D8B030D-6E8A-4147-A177-3AD203B41FA5}">
                      <a16:colId xmlns:a16="http://schemas.microsoft.com/office/drawing/2014/main" val="745014024"/>
                    </a:ext>
                  </a:extLst>
                </a:gridCol>
                <a:gridCol w="1837765">
                  <a:extLst>
                    <a:ext uri="{9D8B030D-6E8A-4147-A177-3AD203B41FA5}">
                      <a16:colId xmlns:a16="http://schemas.microsoft.com/office/drawing/2014/main" val="700161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  </a:t>
                      </a:r>
                      <a:r>
                        <a:rPr lang="zh-CN" altLang="en-US" dirty="0"/>
                        <a:t>弹性散射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        100.3h 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013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  </a:t>
                      </a:r>
                      <a:r>
                        <a:rPr lang="zh-CN" altLang="en-US" dirty="0"/>
                        <a:t>非弹性散射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        8.453h     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732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  </a:t>
                      </a:r>
                      <a:r>
                        <a:rPr lang="zh-CN" altLang="en-US" dirty="0"/>
                        <a:t>真空寿命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        7.796h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15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  </a:t>
                      </a:r>
                      <a:r>
                        <a:rPr lang="zh-CN" altLang="en-US" dirty="0"/>
                        <a:t>托歇克寿命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        137.3h  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865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  </a:t>
                      </a:r>
                      <a:r>
                        <a:rPr lang="zh-CN" altLang="en-US" dirty="0"/>
                        <a:t>总寿命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        7.377h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239003"/>
                  </a:ext>
                </a:extLst>
              </a:tr>
            </a:tbl>
          </a:graphicData>
        </a:graphic>
      </p:graphicFrame>
      <p:pic>
        <p:nvPicPr>
          <p:cNvPr id="10" name="图片 9">
            <a:extLst>
              <a:ext uri="{FF2B5EF4-FFF2-40B4-BE49-F238E27FC236}">
                <a16:creationId xmlns:a16="http://schemas.microsoft.com/office/drawing/2014/main" id="{919CD55F-034C-A808-86F0-B6AB9F7B3C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24" y="1144721"/>
            <a:ext cx="6570310" cy="857992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DB540A7F-BA16-A1CB-BFA1-5BD13990A0B6}"/>
              </a:ext>
            </a:extLst>
          </p:cNvPr>
          <p:cNvSpPr txBox="1"/>
          <p:nvPr/>
        </p:nvSpPr>
        <p:spPr>
          <a:xfrm>
            <a:off x="7221053" y="2259107"/>
            <a:ext cx="363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Touschek</a:t>
            </a:r>
            <a:r>
              <a:rPr lang="zh-CN" altLang="en-US" dirty="0"/>
              <a:t>计算使用参数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88FD437-B041-08D4-56FE-B5490144CAE0}"/>
              </a:ext>
            </a:extLst>
          </p:cNvPr>
          <p:cNvSpPr txBox="1"/>
          <p:nvPr/>
        </p:nvSpPr>
        <p:spPr>
          <a:xfrm>
            <a:off x="2402541" y="2925558"/>
            <a:ext cx="2061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物理半径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D000542-E900-7F80-F5BF-A79043CE4B6C}"/>
              </a:ext>
            </a:extLst>
          </p:cNvPr>
          <p:cNvSpPr txBox="1"/>
          <p:nvPr/>
        </p:nvSpPr>
        <p:spPr>
          <a:xfrm>
            <a:off x="2402541" y="6436343"/>
            <a:ext cx="13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动量孔径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94D45D6-5CD6-5CAF-27CE-7CC87FACCE03}"/>
              </a:ext>
            </a:extLst>
          </p:cNvPr>
          <p:cNvSpPr txBox="1"/>
          <p:nvPr/>
        </p:nvSpPr>
        <p:spPr>
          <a:xfrm>
            <a:off x="7117977" y="5955517"/>
            <a:ext cx="2339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计算得到的束流寿命</a:t>
            </a:r>
          </a:p>
        </p:txBody>
      </p:sp>
    </p:spTree>
    <p:extLst>
      <p:ext uri="{BB962C8B-B14F-4D97-AF65-F5344CB8AC3E}">
        <p14:creationId xmlns:p14="http://schemas.microsoft.com/office/powerpoint/2010/main" val="1273445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568</Words>
  <Application>Microsoft Office PowerPoint</Application>
  <PresentationFormat>宽屏</PresentationFormat>
  <Paragraphs>97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等线 Light</vt:lpstr>
      <vt:lpstr>Arial</vt:lpstr>
      <vt:lpstr>Cambria Math</vt:lpstr>
      <vt:lpstr>Office 主题​​</vt:lpstr>
      <vt:lpstr>The beam lifetime of HEPS booster </vt:lpstr>
      <vt:lpstr>说明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二.数值计算结果</vt:lpstr>
      <vt:lpstr>PowerPoint 演示文稿</vt:lpstr>
      <vt:lpstr>总结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beam lifetime of HEPS booster </dc:title>
  <dc:creator>Jingda Wen</dc:creator>
  <cp:lastModifiedBy>Jingda Wen</cp:lastModifiedBy>
  <cp:revision>15</cp:revision>
  <dcterms:created xsi:type="dcterms:W3CDTF">2023-12-06T13:24:03Z</dcterms:created>
  <dcterms:modified xsi:type="dcterms:W3CDTF">2023-12-12T05:20:59Z</dcterms:modified>
</cp:coreProperties>
</file>