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89" r:id="rId2"/>
    <p:sldId id="325" r:id="rId3"/>
    <p:sldId id="328" r:id="rId4"/>
    <p:sldId id="329" r:id="rId5"/>
    <p:sldId id="292" r:id="rId6"/>
    <p:sldId id="330" r:id="rId7"/>
    <p:sldId id="326" r:id="rId8"/>
    <p:sldId id="331" r:id="rId9"/>
    <p:sldId id="332" r:id="rId10"/>
    <p:sldId id="360" r:id="rId11"/>
    <p:sldId id="294" r:id="rId12"/>
    <p:sldId id="337" r:id="rId13"/>
    <p:sldId id="333" r:id="rId14"/>
    <p:sldId id="334" r:id="rId15"/>
    <p:sldId id="335" r:id="rId16"/>
    <p:sldId id="352" r:id="rId17"/>
    <p:sldId id="353" r:id="rId18"/>
    <p:sldId id="354" r:id="rId19"/>
    <p:sldId id="355" r:id="rId20"/>
    <p:sldId id="359" r:id="rId21"/>
    <p:sldId id="356" r:id="rId22"/>
    <p:sldId id="336" r:id="rId23"/>
    <p:sldId id="339" r:id="rId24"/>
    <p:sldId id="346" r:id="rId25"/>
    <p:sldId id="342" r:id="rId26"/>
    <p:sldId id="343" r:id="rId27"/>
    <p:sldId id="344" r:id="rId28"/>
    <p:sldId id="345" r:id="rId29"/>
    <p:sldId id="338" r:id="rId30"/>
    <p:sldId id="340" r:id="rId31"/>
    <p:sldId id="347" r:id="rId32"/>
    <p:sldId id="349" r:id="rId33"/>
    <p:sldId id="368" r:id="rId34"/>
    <p:sldId id="351" r:id="rId35"/>
    <p:sldId id="361" r:id="rId36"/>
    <p:sldId id="363" r:id="rId37"/>
    <p:sldId id="364" r:id="rId38"/>
    <p:sldId id="322" r:id="rId39"/>
    <p:sldId id="323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6" autoAdjust="0"/>
    <p:restoredTop sz="93724" autoAdjust="0"/>
  </p:normalViewPr>
  <p:slideViewPr>
    <p:cSldViewPr snapToGrid="0">
      <p:cViewPr varScale="1">
        <p:scale>
          <a:sx n="93" d="100"/>
          <a:sy n="93" d="100"/>
        </p:scale>
        <p:origin x="216" y="960"/>
      </p:cViewPr>
      <p:guideLst/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C1CCB-7E50-4432-9B90-E71B57E7CD28}" type="datetimeFigureOut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1B920-2963-4642-9ABA-D223F7D09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1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0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1B920-2963-4642-9ABA-D223F7D09E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1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1B920-2963-4642-9ABA-D223F7D09EB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1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05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39791-B57A-8348-CD6C-E014D42C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157564-D40A-6F91-AB55-BD283433E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F84B25-6FF4-A38D-A08D-3F4821EA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7848-A425-4176-BE2C-FA7A9AA5B706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8F498C-EA23-DECA-C8A1-C976EAD0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A1753E-1AC2-6743-4D7F-F40714F5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 baseline="0"/>
            </a:lvl1pPr>
          </a:lstStyle>
          <a:p>
            <a:fld id="{94E020D2-E016-4DFA-9233-E593B6DE9BD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897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91DF8-EA40-0E00-DE10-E121CC1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84E33D-CCE0-A229-BC15-F03AD2E29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051B4A-EB91-9F92-C6E6-2358E5A40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60E639-9BC5-69C7-7DA2-6A669CF8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DAABD-D7E0-4519-8704-E1E4495980F0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0B0288-62F8-D3C7-6774-E3297F1B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30DFC-E26B-F80F-BF66-9F6FBFD9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93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EB11A-2BD0-1A36-E38A-012C23DEF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C6DD8E-57ED-630E-3788-74E5AF690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FE4016-619D-E017-88B5-AD7AA1A02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1D4E2C-3F30-63AC-959D-5161083C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0613-FC61-4813-8411-84FD228F2309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D92DB6-B23A-5234-957B-BED589A3D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5F3DB6-0D17-5EAB-95D1-693DAD90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600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044714-3102-C82E-8FEC-6F11A1EB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0EF695-3EC5-1EFA-BE33-FBDE29EF7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2B8D08-7548-7BCA-625C-C5B24823A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4B59A-39A3-43D5-894A-66CB7CA66B60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BA1ED8-7238-7822-4BA1-985171AE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90F6F9-D38F-40BC-99CB-0EA635F1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63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3584FAF-718D-A5E9-A73B-06596826B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110DFD-2E6F-89C1-A92B-1CCDBB4D3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8114F5-2BAC-CA31-EAAA-B1F56506A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B5212-67CB-49C1-BDA2-E8EC8948CF8E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3D18-686B-F873-C8DC-38B251A9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75C0E8-8364-1269-B2E9-EC693DAB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08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FC86-D971-42AA-8366-0D634A6BF1C9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91EA02-1964-0F82-E23F-E73720D1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E17A-5A1D-4B8B-B5E8-63896D225754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4F6837-E3F5-FEDE-4F52-5192AD12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395A1-E386-1D28-3C9E-79DC903C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aseline="0"/>
            </a:lvl1pPr>
          </a:lstStyle>
          <a:p>
            <a:fld id="{94E020D2-E016-4DFA-9233-E593B6DE9BD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6EDEAD-5336-745E-E6CC-4DF82B79C628}"/>
              </a:ext>
            </a:extLst>
          </p:cNvPr>
          <p:cNvCxnSpPr/>
          <p:nvPr userDrawn="1"/>
        </p:nvCxnSpPr>
        <p:spPr>
          <a:xfrm flipV="1">
            <a:off x="0" y="924674"/>
            <a:ext cx="1170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logo2">
            <a:extLst>
              <a:ext uri="{FF2B5EF4-FFF2-40B4-BE49-F238E27FC236}">
                <a16:creationId xmlns:a16="http://schemas.microsoft.com/office/drawing/2014/main" id="{045A82EF-FAE0-A85F-BD55-809D3D6E0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430" y="282485"/>
            <a:ext cx="2782570" cy="413385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6306215-B233-CCA6-51F0-56F554AC4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367" y="185964"/>
            <a:ext cx="8568673" cy="60642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121447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C18468-65C0-EEFD-90D3-0F7BF2A57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91EA02-1964-0F82-E23F-E73720D1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0A9B-A32C-433F-A781-29EDB4B0A243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4F6837-E3F5-FEDE-4F52-5192AD12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395A1-E386-1D28-3C9E-79DC903C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aseline="0"/>
            </a:lvl1pPr>
          </a:lstStyle>
          <a:p>
            <a:fld id="{94E020D2-E016-4DFA-9233-E593B6DE9BD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6EDEAD-5336-745E-E6CC-4DF82B79C628}"/>
              </a:ext>
            </a:extLst>
          </p:cNvPr>
          <p:cNvCxnSpPr/>
          <p:nvPr userDrawn="1"/>
        </p:nvCxnSpPr>
        <p:spPr>
          <a:xfrm flipV="1">
            <a:off x="0" y="924674"/>
            <a:ext cx="11700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logo2">
            <a:extLst>
              <a:ext uri="{FF2B5EF4-FFF2-40B4-BE49-F238E27FC236}">
                <a16:creationId xmlns:a16="http://schemas.microsoft.com/office/drawing/2014/main" id="{045A82EF-FAE0-A85F-BD55-809D3D6E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7430" y="282485"/>
            <a:ext cx="2782570" cy="413385"/>
          </a:xfrm>
          <a:prstGeom prst="rect">
            <a:avLst/>
          </a:prstGeom>
        </p:spPr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6306215-B233-CCA6-51F0-56F554AC4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367" y="185964"/>
            <a:ext cx="8568673" cy="606425"/>
          </a:xfrm>
        </p:spPr>
        <p:txBody>
          <a:bodyPr>
            <a:normAutofit/>
          </a:bodyPr>
          <a:lstStyle>
            <a:lvl1pPr marL="0" indent="0">
              <a:buNone/>
              <a:defRPr sz="3600" b="1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273973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B1F62-F95A-C801-9F2D-E257627B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95E0E35-9B99-C742-315A-057F4021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1F87-7D90-4107-8285-A70FC372CC71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0FE39D-E27B-7793-82A1-F6954AF4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688B52-8381-957F-0509-303E790F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0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4AD169-ED4A-BA16-C46F-031D96A6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7049F9-9967-AE75-FA0E-73E55254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0DC1-0988-D3A5-C187-56923820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8EF99-3DA8-4748-A273-87224F18411C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552CEF-8C76-CCDC-2E19-41D700B9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DB03B-BC0C-D022-5712-788E95B8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085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36BE57-EB92-BAA2-FD20-7C293B3B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41D3E0-431D-56C3-29AE-78186811D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CD1E01-B591-32AD-01EC-41F37B008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CEA894-A5E9-9D12-C0F2-DC38750D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4497-F705-492F-9AE6-4BBA0CDB115E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08B78A-1008-3461-0035-14AEC305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F5E0A9-ACFC-2FC8-E0B7-46398255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5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9F5CDB-BD75-F43F-A22B-1B5F6526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25EBC2-D6C0-AB25-716D-AE296CA33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8229FE-FE81-B15F-C93E-4F9AE2A25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65CAA47-033D-7EF0-4187-7544C604D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B7B7E6-30C4-0DF2-54FE-ECD6F1518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C6989F-FE4B-003D-65D3-E7618772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42B3-F403-448A-8FE9-6DF5C1FE29C6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FBD19A-0A2C-1B0A-561E-0655B685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A91A5E-ADF2-630E-5C3B-D122D3F2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46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28E0F-9417-BD7D-549B-CCF713A0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BBAB4F-83F5-90CD-E127-D4F8F813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89AE-FB05-443F-8E74-E0D3A5F75517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F8B76E-B8D4-3A13-258A-967FC46E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A74D9D-50B7-56DE-31A9-065426A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18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60585F-11B9-1276-7EE0-C8FB9BAA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54953-F1B7-41A3-AA2C-E99F76337FF5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CF1D58-1740-D4F5-5AA6-70B085D48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1F60E-7B31-5AB9-7FF1-E91F4493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97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4E0119-EB74-EDEF-4588-6871736A6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A24EB9-6135-349D-A4C9-8FEA1F9D3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0ABAB-ECD9-4C87-1EA7-8C38D36FF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835E-410B-41A8-A351-A0928815EC8E}" type="datetime1">
              <a:rPr lang="zh-CN" altLang="en-US" smtClean="0"/>
              <a:t>2024/4/6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D0EB7C-C520-3C65-D73B-B2E2C395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22BE6D-B08B-63A2-FBCD-E9FA401A6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20D2-E016-4DFA-9233-E593B6DE9B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7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1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3.png"/><Relationship Id="rId7" Type="http://schemas.openxmlformats.org/officeDocument/2006/relationships/image" Target="../media/image1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2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8.png"/><Relationship Id="rId4" Type="http://schemas.openxmlformats.org/officeDocument/2006/relationships/image" Target="../media/image4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image" Target="../media/image5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4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4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21.png"/><Relationship Id="rId4" Type="http://schemas.openxmlformats.org/officeDocument/2006/relationships/image" Target="../media/image110.png"/><Relationship Id="rId9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94"/>
            <a:ext cx="12192000" cy="23079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4B7995-E98F-40BC-8B8B-426D07FAED2E}"/>
              </a:ext>
            </a:extLst>
          </p:cNvPr>
          <p:cNvSpPr/>
          <p:nvPr/>
        </p:nvSpPr>
        <p:spPr>
          <a:xfrm>
            <a:off x="-53" y="4281652"/>
            <a:ext cx="12192000" cy="258592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84C51922-0CAE-59F0-D314-F174B38AC4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0102" y="1956400"/>
                <a:ext cx="9469348" cy="2387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Selected topics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5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5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5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5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5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lang="en-US" altLang="zh-CN" sz="5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84C51922-0CAE-59F0-D314-F174B38A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102" y="1956400"/>
                <a:ext cx="9469348" cy="2387600"/>
              </a:xfrm>
              <a:prstGeom prst="rect">
                <a:avLst/>
              </a:prstGeom>
              <a:blipFill>
                <a:blip r:embed="rId3"/>
                <a:stretch>
                  <a:fillRect l="-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E6DECC76-B980-B612-8ACF-116B5956F30D}"/>
              </a:ext>
            </a:extLst>
          </p:cNvPr>
          <p:cNvGrpSpPr/>
          <p:nvPr/>
        </p:nvGrpSpPr>
        <p:grpSpPr>
          <a:xfrm>
            <a:off x="4277964" y="4404015"/>
            <a:ext cx="5229084" cy="584775"/>
            <a:chOff x="3120110" y="4636094"/>
            <a:chExt cx="2757612" cy="584775"/>
          </a:xfrm>
        </p:grpSpPr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27606721-8064-A6EB-7A02-E5991D56639F}"/>
                </a:ext>
              </a:extLst>
            </p:cNvPr>
            <p:cNvSpPr txBox="1"/>
            <p:nvPr/>
          </p:nvSpPr>
          <p:spPr bwMode="auto">
            <a:xfrm>
              <a:off x="3520887" y="4729712"/>
              <a:ext cx="10567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F7F12562-4CCA-105E-B80B-6C0128EADB25}"/>
                </a:ext>
              </a:extLst>
            </p:cNvPr>
            <p:cNvSpPr txBox="1"/>
            <p:nvPr/>
          </p:nvSpPr>
          <p:spPr bwMode="auto">
            <a:xfrm>
              <a:off x="3120110" y="4636094"/>
              <a:ext cx="162380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  <a:sym typeface="+mn-lt"/>
                </a:rPr>
                <a:t>Dian-Yong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  <a:sym typeface="+mn-lt"/>
                </a:rPr>
                <a:t>chen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id="{EE84A4FD-F2F0-D103-E18F-8266D7D52E34}"/>
                </a:ext>
              </a:extLst>
            </p:cNvPr>
            <p:cNvSpPr txBox="1"/>
            <p:nvPr/>
          </p:nvSpPr>
          <p:spPr bwMode="auto">
            <a:xfrm>
              <a:off x="5780302" y="4729712"/>
              <a:ext cx="9742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0FEC3B4-EB13-2946-48B3-6DA850F28B5C}"/>
              </a:ext>
            </a:extLst>
          </p:cNvPr>
          <p:cNvSpPr txBox="1"/>
          <p:nvPr/>
        </p:nvSpPr>
        <p:spPr>
          <a:xfrm>
            <a:off x="-11224" y="511293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Southeast University </a:t>
            </a:r>
          </a:p>
          <a:p>
            <a:endParaRPr lang="en-US" alt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Zi-Li Yue, et al., PRD 107 (2023), 034018; EPJC 83 (2023), 769,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Man-Yu Duan, et al., arXiv:230509436</a:t>
            </a:r>
          </a:p>
        </p:txBody>
      </p:sp>
    </p:spTree>
    <p:extLst>
      <p:ext uri="{BB962C8B-B14F-4D97-AF65-F5344CB8AC3E}">
        <p14:creationId xmlns:p14="http://schemas.microsoft.com/office/powerpoint/2010/main" val="35028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1FA4D-911F-971E-6613-1BA6540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10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/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𝓛</m:t>
                      </m:r>
                      <m:r>
                        <a:rPr lang="en-US" altLang="zh-CN" sz="2400" b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b="1" i="0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𝐝𝐲</m:t>
                          </m:r>
                          <m:r>
                            <a:rPr lang="zh-CN" altLang="zh-CN" sz="2400" b="1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𝜱</m:t>
                          </m:r>
                          <m:d>
                            <m:d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sz="2400" b="1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  <m:sSubSup>
                            <m:sSub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b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b="1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blipFill>
                <a:blip r:embed="rId3"/>
                <a:stretch>
                  <a:fillRect l="-1124" t="-97938" b="-178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E674D6E-3BA5-C3F5-7151-D7DC78CC7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437" y="2324918"/>
            <a:ext cx="5743535" cy="403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Compositeness condition: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𝑩𝒂𝒓𝒆</m:t>
                          </m:r>
                        </m:e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𝑷𝒉𝒚𝒔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𝛱</m:t>
                      </m:r>
                      <m:d>
                        <m:dPr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subHide m:val="on"/>
                          <m:supHide m:val="on"/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zh-CN" altLang="zh-CN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4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l-GR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  <a:blipFill>
                <a:blip r:embed="rId5"/>
                <a:stretch>
                  <a:fillRect l="-919" t="-2432" b="-7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32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EF53F908-C753-1054-5234-FAA6E925F62C}"/>
              </a:ext>
            </a:extLst>
          </p:cNvPr>
          <p:cNvSpPr/>
          <p:nvPr/>
        </p:nvSpPr>
        <p:spPr>
          <a:xfrm>
            <a:off x="781056" y="2218417"/>
            <a:ext cx="4983478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B1FCB2-D639-2EDE-746D-5108E5572607}"/>
              </a:ext>
            </a:extLst>
          </p:cNvPr>
          <p:cNvSpPr/>
          <p:nvPr/>
        </p:nvSpPr>
        <p:spPr>
          <a:xfrm>
            <a:off x="6750122" y="2218417"/>
            <a:ext cx="4880225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C98167E-52BD-DB1B-8E29-972013D3B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56357"/>
            <a:ext cx="4986551" cy="238874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5F99E39-1F76-7FF0-F1AB-91DEA5E5E26D}"/>
              </a:ext>
            </a:extLst>
          </p:cNvPr>
          <p:cNvSpPr/>
          <p:nvPr/>
        </p:nvSpPr>
        <p:spPr>
          <a:xfrm>
            <a:off x="781056" y="2218417"/>
            <a:ext cx="4983478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8A36EE-BEB2-4047-5805-971D08B63FCB}"/>
              </a:ext>
            </a:extLst>
          </p:cNvPr>
          <p:cNvSpPr/>
          <p:nvPr/>
        </p:nvSpPr>
        <p:spPr>
          <a:xfrm>
            <a:off x="6750122" y="2218417"/>
            <a:ext cx="4880225" cy="31498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虚尾箭头 16">
            <a:extLst>
              <a:ext uri="{FF2B5EF4-FFF2-40B4-BE49-F238E27FC236}">
                <a16:creationId xmlns:a16="http://schemas.microsoft.com/office/drawing/2014/main" id="{ACB53CEA-262E-3351-B87E-9C76F3662C45}"/>
              </a:ext>
            </a:extLst>
          </p:cNvPr>
          <p:cNvSpPr/>
          <p:nvPr/>
        </p:nvSpPr>
        <p:spPr>
          <a:xfrm>
            <a:off x="5974762" y="3135801"/>
            <a:ext cx="698476" cy="1229852"/>
          </a:xfrm>
          <a:prstGeom prst="striped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45A022C-0CE9-F837-8AA4-3EFD1C041604}"/>
              </a:ext>
            </a:extLst>
          </p:cNvPr>
          <p:cNvSpPr txBox="1"/>
          <p:nvPr/>
        </p:nvSpPr>
        <p:spPr>
          <a:xfrm>
            <a:off x="2493745" y="5572546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4AB7BE6-C990-0165-4AAD-A81C1B41BDA4}"/>
              </a:ext>
            </a:extLst>
          </p:cNvPr>
          <p:cNvSpPr txBox="1"/>
          <p:nvPr/>
        </p:nvSpPr>
        <p:spPr>
          <a:xfrm>
            <a:off x="8610998" y="5572546"/>
            <a:ext cx="1810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</a:t>
            </a:r>
            <a:r>
              <a: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17735AA-684C-6A73-E5E7-B38A7E33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19"/>
          <a:stretch/>
        </p:blipFill>
        <p:spPr>
          <a:xfrm>
            <a:off x="6906773" y="2307396"/>
            <a:ext cx="4651654" cy="293242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30BCEF9-A431-4CE9-8642-AAF3B041DFC5}"/>
              </a:ext>
            </a:extLst>
          </p:cNvPr>
          <p:cNvSpPr txBox="1"/>
          <p:nvPr/>
        </p:nvSpPr>
        <p:spPr>
          <a:xfrm>
            <a:off x="260367" y="1130329"/>
            <a:ext cx="4997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body decay mechanism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7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C68BED0-0A3B-FAA3-DB42-404D7A560D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9383" y="1106984"/>
                <a:ext cx="10515600" cy="493477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ü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The possible two body decay channels:</a:t>
                </a:r>
                <a:endParaRPr lang="en-US" altLang="zh-CN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 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)(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𝒖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𝒅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), 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𝒖</m:t>
                        </m:r>
                      </m:e>
                    </m:acc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</m:e>
                    </m:acc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C68BED0-0A3B-FAA3-DB42-404D7A560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83" y="1106984"/>
                <a:ext cx="10515600" cy="4934771"/>
              </a:xfrm>
              <a:prstGeom prst="rect">
                <a:avLst/>
              </a:prstGeom>
              <a:blipFill>
                <a:blip r:embed="rId3"/>
                <a:stretch>
                  <a:fillRect l="-965" t="-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1DA5CCAE-854C-DE95-70F5-6B2ED2F733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70915"/>
                  </p:ext>
                </p:extLst>
              </p:nvPr>
            </p:nvGraphicFramePr>
            <p:xfrm>
              <a:off x="1352964" y="2278211"/>
              <a:ext cx="9084029" cy="3066260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3703760">
                      <a:extLst>
                        <a:ext uri="{9D8B030D-6E8A-4147-A177-3AD203B41FA5}">
                          <a16:colId xmlns:a16="http://schemas.microsoft.com/office/drawing/2014/main" val="4066446153"/>
                        </a:ext>
                      </a:extLst>
                    </a:gridCol>
                    <a:gridCol w="5380269">
                      <a:extLst>
                        <a:ext uri="{9D8B030D-6E8A-4147-A177-3AD203B41FA5}">
                          <a16:colId xmlns:a16="http://schemas.microsoft.com/office/drawing/2014/main" val="1821328596"/>
                        </a:ext>
                      </a:extLst>
                    </a:gridCol>
                  </a:tblGrid>
                  <a:tr h="7244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28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𝑱</m:t>
                                  </m:r>
                                </m:e>
                                <m:sup>
                                  <m:r>
                                    <a:rPr lang="en-US" sz="28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="1" i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sz="28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 channel</a:t>
                          </a:r>
                          <a:endParaRPr lang="zh-CN" sz="28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647026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sz="20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b="1" i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1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sz="2000" b="1" i="1" kern="1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000" b="1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oMath>
                          </a14:m>
                          <a:endParaRPr lang="zh-CN" sz="20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3008230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zh-CN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sz="2000" b="1" i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𝝆</m:t>
                                    </m:r>
                                  </m:e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858770"/>
                      </a:ext>
                    </a:extLst>
                  </a:tr>
                  <a:tr h="812795"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20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sz="2000" b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zh-CN" sz="2000" b="1" i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zh-CN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1" kern="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</m:acc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sz="2000" b="1" i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sz="2000" b="1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′+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zh-CN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20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2000" b="1" i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10744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1DA5CCAE-854C-DE95-70F5-6B2ED2F733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870915"/>
                  </p:ext>
                </p:extLst>
              </p:nvPr>
            </p:nvGraphicFramePr>
            <p:xfrm>
              <a:off x="1352964" y="2278211"/>
              <a:ext cx="9084029" cy="3066260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3703760">
                      <a:extLst>
                        <a:ext uri="{9D8B030D-6E8A-4147-A177-3AD203B41FA5}">
                          <a16:colId xmlns:a16="http://schemas.microsoft.com/office/drawing/2014/main" val="4066446153"/>
                        </a:ext>
                      </a:extLst>
                    </a:gridCol>
                    <a:gridCol w="5380269">
                      <a:extLst>
                        <a:ext uri="{9D8B030D-6E8A-4147-A177-3AD203B41FA5}">
                          <a16:colId xmlns:a16="http://schemas.microsoft.com/office/drawing/2014/main" val="1821328596"/>
                        </a:ext>
                      </a:extLst>
                    </a:gridCol>
                  </a:tblGrid>
                  <a:tr h="7244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1754" r="-145890" b="-3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 channel</a:t>
                          </a:r>
                          <a:endParaRPr lang="zh-CN" sz="2800" b="1" kern="100" dirty="0">
                            <a:effectLst/>
                            <a:latin typeface="Times New Roman" panose="020206030504050203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647026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95082" r="-145890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104" t="-95082" r="-472" b="-2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0082305"/>
                      </a:ext>
                    </a:extLst>
                  </a:tr>
                  <a:tr h="76451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198333" r="-145890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104" t="-198333" r="-472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3858770"/>
                      </a:ext>
                    </a:extLst>
                  </a:tr>
                  <a:tr h="8127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279688" r="-145890" b="-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104" t="-279688" r="-472" b="-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10744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1275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5CE8B48-CC0D-361D-896C-A3B22FB3D7CA}"/>
                  </a:ext>
                </a:extLst>
              </p:cNvPr>
              <p:cNvSpPr txBox="1"/>
              <p:nvPr/>
            </p:nvSpPr>
            <p:spPr>
              <a:xfrm>
                <a:off x="636998" y="1335640"/>
                <a:ext cx="11383766" cy="4601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l"/>
                </a:pPr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zh-CN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quark limit and chiral symmetry: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𝒟𝒫</m:t>
                          </m:r>
                        </m:sub>
                      </m:sSub>
                      <m:r>
                        <a:rPr lang="en-US" altLang="zh-CN" sz="28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8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zh-CN" altLang="zh-CN" sz="2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𝒟𝒫</m:t>
                          </m:r>
                        </m:sub>
                      </m:sSub>
                      <m:d>
                        <m:dPr>
                          <m:ctrlPr>
                            <a:rPr lang="zh-CN" altLang="zh-CN" sz="2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𝒫</m:t>
                          </m:r>
                          <m:acc>
                            <m:accPr>
                              <m:chr m:val="̅"/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</m:acc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𝒟</m:t>
                          </m:r>
                          <m:sSub>
                            <m:sSubPr>
                              <m:ctrlPr>
                                <a:rPr lang="zh-CN" altLang="zh-CN" sz="2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zh-CN" sz="28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28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𝒫</m:t>
                          </m:r>
                          <m:sSup>
                            <m:sSupPr>
                              <m:ctrlPr>
                                <a:rPr lang="en-US" altLang="zh-CN" sz="2800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zh-CN" altLang="en-US" sz="2800" b="0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zh-CN" sz="1800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b="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</m:sub>
                      </m:sSub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𝒟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  <m:sSub>
                            <m:sSubPr>
                              <m:ctrlPr>
                                <a:rPr lang="en-US" altLang="zh-CN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𝜇𝜈𝛼𝛽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zh-CN" altLang="en-US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𝒫</m:t>
                          </m:r>
                        </m:e>
                        <m:sup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𝑖𝑗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⃡"/>
                              <m:ctrlPr>
                                <a:rPr lang="en-US" altLang="zh-CN" sz="2800" i="1" kern="1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800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</m:acc>
                        </m:e>
                        <m:sup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altLang="zh-CN" sz="2800" b="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zh-CN" altLang="en-US" sz="2800" i="1" kern="1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†</m:t>
                          </m:r>
                          <m:r>
                            <m:rPr>
                              <m:nor/>
                            </m:rPr>
                            <a:rPr lang="zh-CN" altLang="en-US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bSup>
                    </m:oMath>
                  </m:oMathPara>
                </a14:m>
                <a:endParaRPr lang="en-US" altLang="zh-CN" sz="2800" i="1" kern="1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zh-CN" altLang="zh-CN" sz="2800" i="1" kern="1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8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𝑆𝑈</m:t>
                    </m:r>
                    <m:r>
                      <a:rPr lang="en-US" altLang="zh-CN" sz="2800" i="1" kern="1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altLang="zh-CN" sz="2800" i="1" kern="1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kern="1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symmetry</a:t>
                </a:r>
                <a:r>
                  <a:rPr lang="en-US" altLang="zh-CN" sz="2800" i="1" kern="1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𝒦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𝒦𝒫</m:t>
                          </m:r>
                        </m:sub>
                      </m:sSub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𝐾𝑃</m:t>
                          </m:r>
                        </m:sub>
                      </m:sSub>
                      <m:d>
                        <m:d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  <m:sSubSup>
                        <m:sSubSup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zh-CN" altLang="zh-CN" sz="2800" i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𝒦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𝒦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𝒫</m:t>
                          </m:r>
                        </m:sub>
                      </m:sSub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sub>
                      </m:sSub>
                      <m:sSup>
                        <m:sSup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𝜇𝜈𝛼𝛽</m:t>
                          </m:r>
                        </m:sup>
                      </m:sSup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 kern="10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lang="zh-CN" altLang="en-US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2800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altLang="zh-CN" sz="2800" i="1" kern="10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altLang="zh-CN" sz="2800" i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400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detail: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5CE8B48-CC0D-361D-896C-A3B22FB3D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98" y="1335640"/>
                <a:ext cx="11383766" cy="4601901"/>
              </a:xfrm>
              <a:prstGeom prst="rect">
                <a:avLst/>
              </a:prstGeom>
              <a:blipFill>
                <a:blip r:embed="rId3"/>
                <a:stretch>
                  <a:fillRect l="-1336" t="-1928" b="-2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F3029AAB-B708-5153-659F-2ACEFBBAD63F}"/>
              </a:ext>
            </a:extLst>
          </p:cNvPr>
          <p:cNvSpPr txBox="1"/>
          <p:nvPr/>
        </p:nvSpPr>
        <p:spPr>
          <a:xfrm>
            <a:off x="654249" y="5860603"/>
            <a:ext cx="9154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Zi-Li Yue, Cheng-Jian Xiao and Dian-Yong Chen, </a:t>
            </a:r>
            <a:r>
              <a:rPr lang="en-US" altLang="zh-CN" sz="2000" dirty="0" err="1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Phys.Rev.D</a:t>
            </a:r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107 (2023) 3, 034018</a:t>
            </a:r>
            <a:endParaRPr lang="zh-CN" altLang="en-US" sz="2000" dirty="0">
              <a:solidFill>
                <a:srgbClr val="0D46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9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A2C5FED1-5FE3-0C05-6491-36AE91EC0F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092" y="1165331"/>
                <a:ext cx="10515600" cy="493477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The possible decay mode:</a:t>
                </a:r>
                <a:endParaRPr lang="en-US" altLang="zh-CN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Three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body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  <m:r>
                          <a:rPr lang="zh-CN" alt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2400" dirty="0"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width: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47.3±0.5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 width: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0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zh-CN" altLang="zh-CN" sz="2400" i="0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CN" sz="24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zh-CN" alt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bar>
                        <m:barPr>
                          <m:pos m:val="top"/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zh-CN" altLang="zh-CN" sz="24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kern="1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ℳ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 kern="1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bar>
                      <m:r>
                        <a:rPr lang="en-US" altLang="zh-CN" sz="24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2400" i="1" kern="1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zh-CN" altLang="zh-CN" sz="24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en-US" altLang="zh-CN" sz="2400" i="1" kern="1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zh-CN" sz="2400" i="1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A2C5FED1-5FE3-0C05-6491-36AE91EC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92" y="1165331"/>
                <a:ext cx="10515600" cy="4934771"/>
              </a:xfrm>
              <a:prstGeom prst="rect">
                <a:avLst/>
              </a:prstGeom>
              <a:blipFill>
                <a:blip r:embed="rId3"/>
                <a:stretch>
                  <a:fillRect l="-1206" t="-2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C32BC4C-133F-025E-6815-0ED7C1DAE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928" y="2120412"/>
            <a:ext cx="4308764" cy="26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35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46AF81A-5D54-1CB1-247E-130CC3C48F8B}"/>
                  </a:ext>
                </a:extLst>
              </p:cNvPr>
              <p:cNvSpPr txBox="1"/>
              <p:nvPr/>
            </p:nvSpPr>
            <p:spPr>
              <a:xfrm>
                <a:off x="6096000" y="1482854"/>
                <a:ext cx="5913647" cy="700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CN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acc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exp</m:t>
                    </m:r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sz="20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ℱ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sub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𝛬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𝛬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i="1" kern="100" dirty="0">
                    <a:effectLst/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zh-CN" sz="2000" i="1" kern="100" dirty="0">
                  <a:effectLst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46AF81A-5D54-1CB1-247E-130CC3C4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482854"/>
                <a:ext cx="5913647" cy="700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4702E01-A0E2-10D1-79CC-E61EAA716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23"/>
          <a:stretch/>
        </p:blipFill>
        <p:spPr>
          <a:xfrm>
            <a:off x="89884" y="1364619"/>
            <a:ext cx="5913647" cy="44406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3F167B-E476-2751-3A50-E4C74C300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912" y="2404558"/>
            <a:ext cx="5468096" cy="291786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1A7C5D5-CDD8-A998-E906-1CD1DE092F33}"/>
              </a:ext>
            </a:extLst>
          </p:cNvPr>
          <p:cNvSpPr txBox="1"/>
          <p:nvPr/>
        </p:nvSpPr>
        <p:spPr>
          <a:xfrm>
            <a:off x="654248" y="5860603"/>
            <a:ext cx="11355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Zi-Li Yue, Cheng-Jian Xiao and Dian-Yong Chen, </a:t>
            </a:r>
            <a:r>
              <a:rPr lang="en-US" altLang="zh-CN" sz="2000" dirty="0" err="1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Phys.Rev.D</a:t>
            </a:r>
            <a:r>
              <a:rPr lang="en-US" altLang="zh-CN" sz="2000" dirty="0">
                <a:solidFill>
                  <a:srgbClr val="0D46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107 (2023) 3, 034018</a:t>
            </a:r>
            <a:endParaRPr lang="zh-CN" altLang="en-US" sz="2000" dirty="0">
              <a:solidFill>
                <a:srgbClr val="0D46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3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/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7E15EA5A-9409-B0C1-726E-4404BC63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7" y="2154790"/>
            <a:ext cx="5833530" cy="45172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E6A890A-69BE-57BE-B6BA-794FDA5B9458}"/>
              </a:ext>
            </a:extLst>
          </p:cNvPr>
          <p:cNvSpPr txBox="1"/>
          <p:nvPr/>
        </p:nvSpPr>
        <p:spPr>
          <a:xfrm>
            <a:off x="414068" y="1345720"/>
            <a:ext cx="435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 near DK thresholds 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094BFE2-5022-5285-DEA9-BACC15147A0F}"/>
                  </a:ext>
                </a:extLst>
              </p:cNvPr>
              <p:cNvSpPr txBox="1"/>
              <p:nvPr/>
            </p:nvSpPr>
            <p:spPr>
              <a:xfrm>
                <a:off x="6184900" y="2154790"/>
                <a:ext cx="5746733" cy="399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 remarks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800" i="1" dirty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kumimoji="1" lang="en-US" altLang="zh-CN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800" i="1" dirty="0">
                        <a:latin typeface="Cambria Math" panose="02040503050406030204" pitchFamily="18" charset="0"/>
                      </a:rPr>
                      <m:t>(2460)</m:t>
                    </m:r>
                  </m:oMath>
                </a14:m>
                <a:endParaRPr kumimoji="1"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Far below the CQM expectation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Close to the threshold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molecule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other structure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invariant spectrum </a:t>
                </a:r>
              </a:p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wave </a:t>
                </a:r>
                <a14:m>
                  <m:oMath xmlns:m="http://schemas.openxmlformats.org/officeDocument/2006/math">
                    <m:r>
                      <a:rPr kumimoji="1"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molecule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094BFE2-5022-5285-DEA9-BACC15147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900" y="2154790"/>
                <a:ext cx="5746733" cy="3996287"/>
              </a:xfrm>
              <a:prstGeom prst="rect">
                <a:avLst/>
              </a:prstGeom>
              <a:blipFill>
                <a:blip r:embed="rId4"/>
                <a:stretch>
                  <a:fillRect l="-1545" r="-2428" b="-2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57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17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b="1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/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59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A909B53-B7A3-5A85-4F81-749533582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6" t="55965" r="16" b="-7168"/>
          <a:stretch/>
        </p:blipFill>
        <p:spPr>
          <a:xfrm>
            <a:off x="462000" y="4520440"/>
            <a:ext cx="11664000" cy="837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3881C9-9E97-C2A0-F377-968F9B0C9184}"/>
                  </a:ext>
                </a:extLst>
              </p:cNvPr>
              <p:cNvSpPr txBox="1"/>
              <p:nvPr/>
            </p:nvSpPr>
            <p:spPr>
              <a:xfrm>
                <a:off x="260367" y="1055470"/>
                <a:ext cx="8498352" cy="530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</m:oMath>
                </a14:m>
                <a:endParaRPr kumimoji="1"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083881C9-9E97-C2A0-F377-968F9B0C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055470"/>
                <a:ext cx="8498352" cy="530530"/>
              </a:xfrm>
              <a:prstGeom prst="rect">
                <a:avLst/>
              </a:prstGeom>
              <a:blipFill>
                <a:blip r:embed="rId4"/>
                <a:stretch>
                  <a:fillRect l="-1194" t="-14286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77DED246-1A94-0768-1244-6AD7079035D9}"/>
              </a:ext>
            </a:extLst>
          </p:cNvPr>
          <p:cNvSpPr txBox="1"/>
          <p:nvPr/>
        </p:nvSpPr>
        <p:spPr>
          <a:xfrm>
            <a:off x="260367" y="3812709"/>
            <a:ext cx="5480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effective </a:t>
            </a:r>
            <a:r>
              <a:rPr kumimoji="1"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Lagrangians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E807E5F-6650-08F5-92F9-89EBE34E8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" t="1689" r="6428" b="47787"/>
          <a:stretch/>
        </p:blipFill>
        <p:spPr>
          <a:xfrm>
            <a:off x="410241" y="5178365"/>
            <a:ext cx="11268000" cy="85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F2EF042-A21B-58D8-3346-AD08F790B733}"/>
                  </a:ext>
                </a:extLst>
              </p:cNvPr>
              <p:cNvSpPr txBox="1"/>
              <p:nvPr/>
            </p:nvSpPr>
            <p:spPr>
              <a:xfrm>
                <a:off x="1903912" y="1754659"/>
                <a:ext cx="6098874" cy="1618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⟩=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|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⟩+|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∗+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𝟒𝟔𝟎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⟩=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|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⟩−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F2EF042-A21B-58D8-3346-AD08F790B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12" y="1754659"/>
                <a:ext cx="6098874" cy="1618264"/>
              </a:xfrm>
              <a:prstGeom prst="rect">
                <a:avLst/>
              </a:prstGeom>
              <a:blipFill>
                <a:blip r:embed="rId5"/>
                <a:stretch>
                  <a:fillRect b="-7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40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/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59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24027124-0A86-87F4-11DC-05B6F1471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75" y="1911401"/>
            <a:ext cx="5251255" cy="23917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9BC182-CF1F-46BD-F26B-3CCEF74D7553}"/>
              </a:ext>
            </a:extLst>
          </p:cNvPr>
          <p:cNvSpPr txBox="1"/>
          <p:nvPr/>
        </p:nvSpPr>
        <p:spPr>
          <a:xfrm>
            <a:off x="260367" y="1353675"/>
            <a:ext cx="6098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Relevant coupling constants </a:t>
            </a:r>
            <a:endParaRPr lang="zh-CN" altLang="en-US" sz="28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86AD98-4E2C-78B6-3F45-A143F9D2C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9" b="19082"/>
          <a:stretch/>
        </p:blipFill>
        <p:spPr>
          <a:xfrm>
            <a:off x="800003" y="5244734"/>
            <a:ext cx="5251255" cy="766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2489F6D-6793-7F55-B724-086D667CB192}"/>
                  </a:ext>
                </a:extLst>
              </p:cNvPr>
              <p:cNvSpPr txBox="1"/>
              <p:nvPr/>
            </p:nvSpPr>
            <p:spPr>
              <a:xfrm>
                <a:off x="408675" y="4537602"/>
                <a:ext cx="22170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𝟐𝟒𝟔𝟎</m:t>
                        </m:r>
                      </m:e>
                    </m:d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2489F6D-6793-7F55-B724-086D667CB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75" y="4537602"/>
                <a:ext cx="2217017" cy="461665"/>
              </a:xfrm>
              <a:prstGeom prst="rect">
                <a:avLst/>
              </a:prstGeom>
              <a:blipFill>
                <a:blip r:embed="rId5"/>
                <a:stretch>
                  <a:fillRect l="-4571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403F6BC1-08C5-886F-51B4-13CB802AD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33" y="6045731"/>
            <a:ext cx="3672515" cy="631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E773D2F-8E9B-AAE7-3BDF-92FD32DE3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072" y="1353675"/>
            <a:ext cx="5113588" cy="45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60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/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59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851AC06-CD6A-6E03-FBC4-464EE956CAFA}"/>
              </a:ext>
            </a:extLst>
          </p:cNvPr>
          <p:cNvSpPr txBox="1"/>
          <p:nvPr/>
        </p:nvSpPr>
        <p:spPr>
          <a:xfrm>
            <a:off x="177239" y="1073032"/>
            <a:ext cx="83502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Charmed-strange meson frame  </a:t>
            </a:r>
          </a:p>
          <a:p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1"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quark limit and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6BBFCDF-2677-8854-34DD-C820EC656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7" y="3352800"/>
            <a:ext cx="5454174" cy="2681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3C6BE9F-6119-BE20-7718-8231A7D01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3480111"/>
            <a:ext cx="5226050" cy="2528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C00F841-8A46-8219-2A0D-A5C9C9023C68}"/>
                  </a:ext>
                </a:extLst>
              </p:cNvPr>
              <p:cNvSpPr txBox="1"/>
              <p:nvPr/>
            </p:nvSpPr>
            <p:spPr>
              <a:xfrm>
                <a:off x="63500" y="3084048"/>
                <a:ext cx="5594334" cy="41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C00F841-8A46-8219-2A0D-A5C9C9023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" y="3084048"/>
                <a:ext cx="5594334" cy="413447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4F65169-779C-262F-123C-C63E04C93578}"/>
                  </a:ext>
                </a:extLst>
              </p:cNvPr>
              <p:cNvSpPr txBox="1"/>
              <p:nvPr/>
            </p:nvSpPr>
            <p:spPr>
              <a:xfrm>
                <a:off x="6119503" y="3060519"/>
                <a:ext cx="3735697" cy="4134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4F65169-779C-262F-123C-C63E04C9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503" y="3060519"/>
                <a:ext cx="3735697" cy="413447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81DE994F-3B74-CFE0-BD4B-879568CB7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410" y="2138586"/>
            <a:ext cx="5513641" cy="7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3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CDAA061-E9FD-A268-1393-22BA53A0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311C8-8AD6-E764-7C32-0BFF3DFDB9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1925A51-2FD7-502B-A90F-D5F842F1BF94}"/>
                  </a:ext>
                </a:extLst>
              </p:cNvPr>
              <p:cNvSpPr txBox="1"/>
              <p:nvPr/>
            </p:nvSpPr>
            <p:spPr>
              <a:xfrm>
                <a:off x="377900" y="995920"/>
                <a:ext cx="10768173" cy="588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71500" indent="-571500"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itchFamily="2" charset="2"/>
                  <a:buChar char="p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/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𝜸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as a probe of the 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itchFamily="2" charset="2"/>
                  <a:buChar char="p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itchFamily="2" charset="2"/>
                  <a:buChar char="p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itchFamily="2" charset="2"/>
                  <a:buChar char="p"/>
                </a:pPr>
                <a:r>
                  <a:rPr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Summary</a:t>
                </a:r>
                <a:endParaRPr lang="zh-CN" altLang="en-US" sz="16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zh-CN" altLang="en-US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1925A51-2FD7-502B-A90F-D5F842F1B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00" y="995920"/>
                <a:ext cx="10768173" cy="5882316"/>
              </a:xfrm>
              <a:prstGeom prst="rect">
                <a:avLst/>
              </a:prstGeom>
              <a:blipFill>
                <a:blip r:embed="rId2"/>
                <a:stretch>
                  <a:fillRect l="-1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04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/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59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18AD6492-393E-4AAF-C1BB-6BA0FD7EC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847850"/>
            <a:ext cx="5041900" cy="4508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FC8137B-CD47-726A-FD4A-FEDE8A837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0" y="1847850"/>
            <a:ext cx="4775200" cy="41783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DA786FA-B85C-A093-7B84-8243A69C1183}"/>
              </a:ext>
            </a:extLst>
          </p:cNvPr>
          <p:cNvSpPr txBox="1"/>
          <p:nvPr/>
        </p:nvSpPr>
        <p:spPr>
          <a:xfrm>
            <a:off x="88900" y="1058509"/>
            <a:ext cx="778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 Widths depending on model parameter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087856-9402-2D2E-C60F-F880E97E9839}"/>
              </a:ext>
            </a:extLst>
          </p:cNvPr>
          <p:cNvSpPr txBox="1"/>
          <p:nvPr/>
        </p:nvSpPr>
        <p:spPr>
          <a:xfrm>
            <a:off x="1901536" y="6375461"/>
            <a:ext cx="8821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b="1" u="none" strike="noStrike" dirty="0">
                <a:solidFill>
                  <a:srgbClr val="0D46B7"/>
                </a:solidFill>
                <a:effectLst/>
                <a:latin typeface="-apple-system"/>
              </a:rPr>
              <a:t>Zi-Li Yue, Cheng-Jian Xiao, and Dian-Yong Chen </a:t>
            </a:r>
            <a:r>
              <a:rPr lang="en" altLang="zh-CN" b="1" u="none" strike="noStrike" dirty="0" err="1">
                <a:solidFill>
                  <a:srgbClr val="0D46B7"/>
                </a:solidFill>
                <a:effectLst/>
                <a:latin typeface="-apple-system"/>
              </a:rPr>
              <a:t>Eur.Phys.J.C</a:t>
            </a:r>
            <a:r>
              <a:rPr lang="en" altLang="zh-CN" b="1" u="none" strike="noStrike" dirty="0">
                <a:solidFill>
                  <a:srgbClr val="0D46B7"/>
                </a:solidFill>
                <a:effectLst/>
                <a:latin typeface="-apple-system"/>
              </a:rPr>
              <a:t> 83 (2023),769</a:t>
            </a:r>
          </a:p>
        </p:txBody>
      </p:sp>
    </p:spTree>
    <p:extLst>
      <p:ext uri="{BB962C8B-B14F-4D97-AF65-F5344CB8AC3E}">
        <p14:creationId xmlns:p14="http://schemas.microsoft.com/office/powerpoint/2010/main" val="226179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𝟏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𝟐𝟒𝟔𝟎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/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𝜸</m:t>
                      </m:r>
                    </m:oMath>
                  </m:oMathPara>
                </a14:m>
                <a:endParaRPr kumimoji="1"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4">
                <a:extLst>
                  <a:ext uri="{FF2B5EF4-FFF2-40B4-BE49-F238E27FC236}">
                    <a16:creationId xmlns:a16="http://schemas.microsoft.com/office/drawing/2014/main" id="{9D4B2685-1C01-55B0-C1F4-1A9985CE6F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59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38062AFB-A422-7BE3-30FD-F85D4DC4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1557514"/>
            <a:ext cx="7572206" cy="28578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CD113B-C365-21FC-01DE-5461FFC84416}"/>
              </a:ext>
            </a:extLst>
          </p:cNvPr>
          <p:cNvSpPr txBox="1"/>
          <p:nvPr/>
        </p:nvSpPr>
        <p:spPr>
          <a:xfrm>
            <a:off x="273067" y="1076980"/>
            <a:ext cx="4958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kumimoji="1"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with DK mode</a:t>
            </a:r>
            <a:endParaRPr kumimoji="1"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44E35E5-7892-2402-F94A-4FF32F339B1F}"/>
                  </a:ext>
                </a:extLst>
              </p:cNvPr>
              <p:cNvSpPr txBox="1"/>
              <p:nvPr/>
            </p:nvSpPr>
            <p:spPr>
              <a:xfrm>
                <a:off x="260367" y="4519779"/>
                <a:ext cx="67928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u"/>
                </a:pPr>
                <a:r>
                  <a:rPr kumimoji="1" lang="en-US" altLang="zh-CN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𝟐𝟒𝟔𝟎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a P wave charmed strange meson</a:t>
                </a:r>
                <a:endParaRPr kumimoji="1"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44E35E5-7892-2402-F94A-4FF32F33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4519779"/>
                <a:ext cx="6792822" cy="461665"/>
              </a:xfrm>
              <a:prstGeom prst="rect">
                <a:avLst/>
              </a:prstGeom>
              <a:blipFill>
                <a:blip r:embed="rId4"/>
                <a:stretch>
                  <a:fillRect l="-373" t="-10526" r="-37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1C49A6-2F4C-4270-369F-E26161B55633}"/>
                  </a:ext>
                </a:extLst>
              </p:cNvPr>
              <p:cNvSpPr txBox="1"/>
              <p:nvPr/>
            </p:nvSpPr>
            <p:spPr>
              <a:xfrm>
                <a:off x="273067" y="5354410"/>
                <a:ext cx="5339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u"/>
                </a:pPr>
                <a:r>
                  <a:rPr kumimoji="1" lang="en-US" altLang="zh-CN" sz="1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𝟐𝟒𝟔𝟎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molecular state</a:t>
                </a:r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1C49A6-2F4C-4270-369F-E26161B55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67" y="5354410"/>
                <a:ext cx="5339026" cy="461665"/>
              </a:xfrm>
              <a:prstGeom prst="rect">
                <a:avLst/>
              </a:prstGeom>
              <a:blipFill>
                <a:blip r:embed="rId5"/>
                <a:stretch>
                  <a:fillRect l="-474" t="-10811" r="-7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BE104C2-5D56-34F1-E87D-0E4C408A0CB9}"/>
                  </a:ext>
                </a:extLst>
              </p:cNvPr>
              <p:cNvSpPr txBox="1"/>
              <p:nvPr/>
            </p:nvSpPr>
            <p:spPr>
              <a:xfrm>
                <a:off x="4216400" y="4978400"/>
                <a:ext cx="239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zh-CN" b="1" dirty="0">
                    <a:solidFill>
                      <a:srgbClr val="0D46B7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e>
                    </m:d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kumimoji="1" lang="zh-CN" altLang="en-US" b="1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BE104C2-5D56-34F1-E87D-0E4C408A0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4978400"/>
                <a:ext cx="2394823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106582-EAFA-BB6C-6750-F6D3B99060DA}"/>
                  </a:ext>
                </a:extLst>
              </p:cNvPr>
              <p:cNvSpPr txBox="1"/>
              <p:nvPr/>
            </p:nvSpPr>
            <p:spPr>
              <a:xfrm>
                <a:off x="4262867" y="5782004"/>
                <a:ext cx="21704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zh-CN" b="1" dirty="0">
                    <a:solidFill>
                      <a:srgbClr val="0D46B7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e>
                    </m:d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kumimoji="1" lang="zh-CN" altLang="en-US" b="1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106582-EAFA-BB6C-6750-F6D3B990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867" y="5782004"/>
                <a:ext cx="2170402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3AC8529-CE28-86B3-5563-D5F9EC2DA6B9}"/>
                  </a:ext>
                </a:extLst>
              </p:cNvPr>
              <p:cNvSpPr txBox="1"/>
              <p:nvPr/>
            </p:nvSpPr>
            <p:spPr>
              <a:xfrm>
                <a:off x="501666" y="6236564"/>
                <a:ext cx="10039333" cy="4776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bSup>
                      <m:sSub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could be a probe of 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𝒔</m:t>
                        </m:r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𝟏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𝟐𝟒𝟔𝟎</m:t>
                        </m:r>
                      </m:e>
                    </m:d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3AC8529-CE28-86B3-5563-D5F9EC2DA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66" y="6236564"/>
                <a:ext cx="10039333" cy="477695"/>
              </a:xfrm>
              <a:prstGeom prst="rect">
                <a:avLst/>
              </a:prstGeom>
              <a:blipFill>
                <a:blip r:embed="rId8"/>
                <a:stretch>
                  <a:fillRect l="-126" t="-789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43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8BD4996F-E9FB-CBEE-FDF0-7AE42680EC99}"/>
              </a:ext>
            </a:extLst>
          </p:cNvPr>
          <p:cNvGrpSpPr/>
          <p:nvPr/>
        </p:nvGrpSpPr>
        <p:grpSpPr>
          <a:xfrm>
            <a:off x="221675" y="1092776"/>
            <a:ext cx="5727915" cy="4369427"/>
            <a:chOff x="221675" y="1092776"/>
            <a:chExt cx="5727915" cy="436942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10EF050-4FF1-59D2-BC87-921BA614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773" y="1092776"/>
              <a:ext cx="4292600" cy="36195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395C22C0-5F15-6930-FCAC-238143C2260B}"/>
                    </a:ext>
                  </a:extLst>
                </p:cNvPr>
                <p:cNvSpPr txBox="1"/>
                <p:nvPr/>
              </p:nvSpPr>
              <p:spPr>
                <a:xfrm>
                  <a:off x="221675" y="4994254"/>
                  <a:ext cx="5727915" cy="467949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400" b="1" dirty="0">
                      <a:solidFill>
                        <a:srgbClr val="0D46B7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Observation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rgbClr val="0D46B7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rgbClr val="0D46B7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solidFill>
                                    <a:srgbClr val="0D46B7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++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rgbClr val="0D46B7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D46B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sz="2400" b="1" dirty="0">
                      <a:solidFill>
                        <a:srgbClr val="0D46B7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kumimoji="1" lang="zh-CN" altLang="en-US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395C22C0-5F15-6930-FCAC-238143C226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675" y="4994254"/>
                  <a:ext cx="5727915" cy="467949"/>
                </a:xfrm>
                <a:prstGeom prst="rect">
                  <a:avLst/>
                </a:prstGeom>
                <a:blipFill>
                  <a:blip r:embed="rId4"/>
                  <a:stretch>
                    <a:fillRect l="-1322" t="-7500" b="-22500"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9407DC6-8B62-A7F7-9053-0E1B3840F958}"/>
              </a:ext>
            </a:extLst>
          </p:cNvPr>
          <p:cNvGrpSpPr/>
          <p:nvPr/>
        </p:nvGrpSpPr>
        <p:grpSpPr>
          <a:xfrm>
            <a:off x="5993512" y="1595996"/>
            <a:ext cx="5827727" cy="3838463"/>
            <a:chOff x="5993512" y="1595996"/>
            <a:chExt cx="5827727" cy="383846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BA0539-788C-5C2D-1E33-7B297DF6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3512" y="1595996"/>
              <a:ext cx="5468096" cy="291786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8E2FC45-5365-6F34-8D9F-6DFFB0DDBE2F}"/>
                    </a:ext>
                  </a:extLst>
                </p:cNvPr>
                <p:cNvSpPr txBox="1"/>
                <p:nvPr/>
              </p:nvSpPr>
              <p:spPr>
                <a:xfrm>
                  <a:off x="6405141" y="4966510"/>
                  <a:ext cx="5416098" cy="467949"/>
                </a:xfrm>
                <a:prstGeom prst="rect">
                  <a:avLst/>
                </a:prstGeom>
                <a:noFill/>
                <a:ln w="25400">
                  <a:solidFill>
                    <a:srgbClr val="0D46B7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Large branching ratio of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++</m:t>
                          </m:r>
                        </m:sup>
                      </m:sSub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sz="2400" b="1" dirty="0">
                      <a:solidFill>
                        <a:schemeClr val="tx1"/>
                      </a:solidFill>
                    </a:rPr>
                    <a:t> </a:t>
                  </a:r>
                  <a:endParaRPr kumimoji="1" lang="zh-CN" alt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8E2FC45-5365-6F34-8D9F-6DFFB0DDB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5141" y="4966510"/>
                  <a:ext cx="5416098" cy="467949"/>
                </a:xfrm>
                <a:prstGeom prst="rect">
                  <a:avLst/>
                </a:prstGeom>
                <a:blipFill>
                  <a:blip r:embed="rId6"/>
                  <a:stretch>
                    <a:fillRect l="-1632" t="-7692" b="-25641"/>
                  </a:stretch>
                </a:blipFill>
                <a:ln w="25400">
                  <a:solidFill>
                    <a:srgbClr val="0D46B7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6230EC2-8BC1-62CE-B29A-473E18CAAF72}"/>
                </a:ext>
              </a:extLst>
            </p:cNvPr>
            <p:cNvSpPr/>
            <p:nvPr/>
          </p:nvSpPr>
          <p:spPr>
            <a:xfrm>
              <a:off x="6012874" y="2673928"/>
              <a:ext cx="5382491" cy="27709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" name="左大括号 9">
            <a:extLst>
              <a:ext uri="{FF2B5EF4-FFF2-40B4-BE49-F238E27FC236}">
                <a16:creationId xmlns:a16="http://schemas.microsoft.com/office/drawing/2014/main" id="{C3321B0F-5FBF-6670-6EDF-263E658514E0}"/>
              </a:ext>
            </a:extLst>
          </p:cNvPr>
          <p:cNvSpPr/>
          <p:nvPr/>
        </p:nvSpPr>
        <p:spPr>
          <a:xfrm rot="16200000">
            <a:off x="5105142" y="2678582"/>
            <a:ext cx="606424" cy="640449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222371-1FEE-2286-EC93-1868CE7CBA25}"/>
                  </a:ext>
                </a:extLst>
              </p:cNvPr>
              <p:cNvSpPr txBox="1"/>
              <p:nvPr/>
            </p:nvSpPr>
            <p:spPr>
              <a:xfrm>
                <a:off x="2496132" y="6221339"/>
                <a:ext cx="6144490" cy="46794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(</m:t>
                          </m:r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)</m:t>
                      </m:r>
                    </m:oMath>
                  </m:oMathPara>
                </a14:m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222371-1FEE-2286-EC93-1868CE7C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132" y="6221339"/>
                <a:ext cx="6144490" cy="467949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8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3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E9F4567B-6DF4-B51F-8A22-92215E697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4" y="1767445"/>
            <a:ext cx="6619240" cy="417792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52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3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114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1142877"/>
              </a:xfrm>
              <a:prstGeom prst="rect">
                <a:avLst/>
              </a:prstGeom>
              <a:blipFill>
                <a:blip r:embed="rId4"/>
                <a:stretch>
                  <a:fillRect l="-2083" b="-109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>
            <a:extLst>
              <a:ext uri="{FF2B5EF4-FFF2-40B4-BE49-F238E27FC236}">
                <a16:creationId xmlns:a16="http://schemas.microsoft.com/office/drawing/2014/main" id="{6CDA1E73-C419-E441-2F60-B61C8A9829A0}"/>
              </a:ext>
            </a:extLst>
          </p:cNvPr>
          <p:cNvGrpSpPr/>
          <p:nvPr/>
        </p:nvGrpSpPr>
        <p:grpSpPr>
          <a:xfrm>
            <a:off x="8375" y="1732125"/>
            <a:ext cx="7141424" cy="4696612"/>
            <a:chOff x="21437" y="1732125"/>
            <a:chExt cx="7141424" cy="469661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FC54B7F-F53A-3FAD-7853-E0D91271E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37" y="1732125"/>
              <a:ext cx="7141424" cy="4696612"/>
            </a:xfrm>
            <a:prstGeom prst="rect">
              <a:avLst/>
            </a:prstGeom>
          </p:spPr>
        </p:pic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27E0CF5B-FA7E-CC7A-93AD-04D8D3B3C723}"/>
                </a:ext>
              </a:extLst>
            </p:cNvPr>
            <p:cNvCxnSpPr>
              <a:cxnSpLocks/>
            </p:cNvCxnSpPr>
            <p:nvPr/>
          </p:nvCxnSpPr>
          <p:spPr>
            <a:xfrm>
              <a:off x="3087755" y="4320209"/>
              <a:ext cx="823561" cy="1033669"/>
            </a:xfrm>
            <a:prstGeom prst="straightConnector1">
              <a:avLst/>
            </a:prstGeom>
            <a:ln w="34925">
              <a:solidFill>
                <a:srgbClr val="C00000"/>
              </a:solidFill>
              <a:headEnd type="none" w="med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A0DBD40-17BD-86E1-7F38-8AF8A5186C47}"/>
                    </a:ext>
                  </a:extLst>
                </p:cNvPr>
                <p:cNvSpPr txBox="1"/>
                <p:nvPr/>
              </p:nvSpPr>
              <p:spPr>
                <a:xfrm>
                  <a:off x="1624084" y="3776988"/>
                  <a:ext cx="128288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𝟐𝟗𝟎𝟎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A0DBD40-17BD-86E1-7F38-8AF8A5186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4084" y="3776988"/>
                  <a:ext cx="128288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971" r="-22330" b="-162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B397CDEC-116A-90B9-B5DF-601945A11922}"/>
                </a:ext>
              </a:extLst>
            </p:cNvPr>
            <p:cNvCxnSpPr>
              <a:cxnSpLocks/>
            </p:cNvCxnSpPr>
            <p:nvPr/>
          </p:nvCxnSpPr>
          <p:spPr>
            <a:xfrm>
              <a:off x="3087755" y="3524451"/>
              <a:ext cx="1057920" cy="503211"/>
            </a:xfrm>
            <a:prstGeom prst="straightConnector1">
              <a:avLst/>
            </a:prstGeom>
            <a:ln w="34925">
              <a:solidFill>
                <a:srgbClr val="C00000"/>
              </a:solidFill>
              <a:headEnd type="none" w="med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AD69017-9937-ACD0-4801-402E09826117}"/>
                    </a:ext>
                  </a:extLst>
                </p:cNvPr>
                <p:cNvSpPr txBox="1"/>
                <p:nvPr/>
              </p:nvSpPr>
              <p:spPr>
                <a:xfrm>
                  <a:off x="1624084" y="3293619"/>
                  <a:ext cx="128288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𝟐𝟗𝟎𝟎</m:t>
                        </m:r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FAD69017-9937-ACD0-4801-402E09826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4084" y="3293619"/>
                  <a:ext cx="1282889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71" r="-22330" b="-135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48803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EB96FD-6D03-09E3-2CF5-E9BD251A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7" y="1732125"/>
            <a:ext cx="6893220" cy="46733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4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1696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1696875"/>
              </a:xfrm>
              <a:prstGeom prst="rect">
                <a:avLst/>
              </a:prstGeom>
              <a:blipFill>
                <a:blip r:embed="rId5"/>
                <a:stretch>
                  <a:fillRect l="-208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4EBAC083-F0C2-0559-D646-D9D95D3B2A62}"/>
              </a:ext>
            </a:extLst>
          </p:cNvPr>
          <p:cNvCxnSpPr>
            <a:cxnSpLocks/>
          </p:cNvCxnSpPr>
          <p:nvPr/>
        </p:nvCxnSpPr>
        <p:spPr>
          <a:xfrm flipH="1">
            <a:off x="2970743" y="4847110"/>
            <a:ext cx="758764" cy="642338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B288079-1F21-0657-BCB9-F555DD339B76}"/>
              </a:ext>
            </a:extLst>
          </p:cNvPr>
          <p:cNvCxnSpPr>
            <a:cxnSpLocks/>
          </p:cNvCxnSpPr>
          <p:nvPr/>
        </p:nvCxnSpPr>
        <p:spPr>
          <a:xfrm flipH="1">
            <a:off x="2919943" y="4225738"/>
            <a:ext cx="809564" cy="827956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6773D90-EF16-601A-BE04-9CE2D20A4152}"/>
                  </a:ext>
                </a:extLst>
              </p:cNvPr>
              <p:cNvSpPr txBox="1"/>
              <p:nvPr/>
            </p:nvSpPr>
            <p:spPr>
              <a:xfrm>
                <a:off x="3741670" y="4477778"/>
                <a:ext cx="16774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66773D90-EF16-601A-BE04-9CE2D20A4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670" y="4477778"/>
                <a:ext cx="167747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944E8BA-DFED-58B2-C0C0-6D28661302EA}"/>
                  </a:ext>
                </a:extLst>
              </p:cNvPr>
              <p:cNvSpPr txBox="1"/>
              <p:nvPr/>
            </p:nvSpPr>
            <p:spPr>
              <a:xfrm>
                <a:off x="3705966" y="3856406"/>
                <a:ext cx="16774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1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18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944E8BA-DFED-58B2-C0C0-6D2866130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966" y="3856406"/>
                <a:ext cx="1677473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6275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4E4D10-0D8B-4394-C030-454E0E1F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9" y="1767445"/>
            <a:ext cx="6758724" cy="458008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4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structure around 2.9 GeV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B288079-1F21-0657-BCB9-F555DD339B76}"/>
              </a:ext>
            </a:extLst>
          </p:cNvPr>
          <p:cNvCxnSpPr>
            <a:cxnSpLocks/>
          </p:cNvCxnSpPr>
          <p:nvPr/>
        </p:nvCxnSpPr>
        <p:spPr>
          <a:xfrm flipH="1">
            <a:off x="4252573" y="2601044"/>
            <a:ext cx="446749" cy="827956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F9923C6-9B12-F5FC-9703-C6C57EDCD976}"/>
              </a:ext>
            </a:extLst>
          </p:cNvPr>
          <p:cNvSpPr txBox="1"/>
          <p:nvPr/>
        </p:nvSpPr>
        <p:spPr>
          <a:xfrm>
            <a:off x="3643135" y="2115930"/>
            <a:ext cx="226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structure?</a:t>
            </a:r>
            <a:endParaRPr kumimoji="1"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91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4E4D10-0D8B-4394-C030-454E0E1F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49" y="1767445"/>
            <a:ext cx="6758724" cy="458008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4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1211679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structure around 2.9 GeV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2704715"/>
              </a:xfrm>
              <a:prstGeom prst="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B288079-1F21-0657-BCB9-F555DD339B76}"/>
              </a:ext>
            </a:extLst>
          </p:cNvPr>
          <p:cNvCxnSpPr>
            <a:cxnSpLocks/>
          </p:cNvCxnSpPr>
          <p:nvPr/>
        </p:nvCxnSpPr>
        <p:spPr>
          <a:xfrm flipH="1">
            <a:off x="4252573" y="2601044"/>
            <a:ext cx="446749" cy="827956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EF9923C6-9B12-F5FC-9703-C6C57EDCD976}"/>
              </a:ext>
            </a:extLst>
          </p:cNvPr>
          <p:cNvSpPr txBox="1"/>
          <p:nvPr/>
        </p:nvSpPr>
        <p:spPr>
          <a:xfrm>
            <a:off x="3643135" y="2115930"/>
            <a:ext cx="226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structure?</a:t>
            </a:r>
            <a:endParaRPr kumimoji="1"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8AFECEA2-0A8D-236D-C586-92CE007D48AB}"/>
              </a:ext>
            </a:extLst>
          </p:cNvPr>
          <p:cNvCxnSpPr>
            <a:cxnSpLocks/>
          </p:cNvCxnSpPr>
          <p:nvPr/>
        </p:nvCxnSpPr>
        <p:spPr>
          <a:xfrm>
            <a:off x="3157538" y="3216105"/>
            <a:ext cx="840521" cy="1953812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0382A1D-535A-842E-F306-C95D629AC1D4}"/>
                  </a:ext>
                </a:extLst>
              </p:cNvPr>
              <p:cNvSpPr txBox="1"/>
              <p:nvPr/>
            </p:nvSpPr>
            <p:spPr>
              <a:xfrm>
                <a:off x="2264078" y="2856711"/>
                <a:ext cx="12078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𝝌</m:t>
                          </m:r>
                        </m:e>
                        <m:sub>
                          <m: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  <m:r>
                            <a:rPr kumimoji="1" lang="en-US" altLang="zh-CN" sz="1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1" lang="en-US" altLang="zh-CN" sz="16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1" lang="en-US" altLang="zh-CN" sz="16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𝟑𝟗𝟑𝟎</m:t>
                      </m:r>
                      <m:r>
                        <a:rPr kumimoji="1" lang="en-US" altLang="zh-CN" sz="16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0382A1D-535A-842E-F306-C95D629AC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078" y="2856711"/>
                <a:ext cx="1207895" cy="338554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599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/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280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2A8070E-87E5-13B8-770B-DC36C994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1136071"/>
                <a:ext cx="7552773" cy="523220"/>
              </a:xfrm>
              <a:prstGeom prst="rect">
                <a:avLst/>
              </a:prstGeom>
              <a:blipFill>
                <a:blip r:embed="rId3"/>
                <a:stretch>
                  <a:fillRect l="-1345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4577DB00-139E-D3B9-E869-0EC1A72755E4}"/>
              </a:ext>
            </a:extLst>
          </p:cNvPr>
          <p:cNvSpPr txBox="1"/>
          <p:nvPr/>
        </p:nvSpPr>
        <p:spPr>
          <a:xfrm>
            <a:off x="840377" y="53525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" altLang="zh-CN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Phys. Rev. D102, 112003 (2020) </a:t>
            </a:r>
            <a:endParaRPr lang="en" altLang="zh-C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/>
              <p:nvPr/>
            </p:nvSpPr>
            <p:spPr>
              <a:xfrm>
                <a:off x="7307679" y="1732125"/>
                <a:ext cx="4862884" cy="402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Remarks: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𝟑𝟗𝟑𝟎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structure around 2.9 GeV 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?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u"/>
                </a:pPr>
                <a:r>
                  <a:rPr kumimoji="1"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Involvement of</a:t>
                </a:r>
                <a14:m>
                  <m:oMath xmlns:m="http://schemas.openxmlformats.org/officeDocument/2006/math"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𝒄𝒔</m:t>
                        </m:r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would change the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𝟑𝟗𝟑𝟎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kumimoji="1"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𝟑𝟗𝟑𝟎</m:t>
                    </m:r>
                    <m:r>
                      <a:rPr kumimoji="1"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1" lang="en-US" altLang="zh-CN" sz="20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1"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0BE41DC-8940-0B71-D5FA-50B9F0923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679" y="1732125"/>
                <a:ext cx="4862884" cy="4023089"/>
              </a:xfrm>
              <a:prstGeom prst="rect">
                <a:avLst/>
              </a:prstGeom>
              <a:blipFill>
                <a:blip r:embed="rId4"/>
                <a:stretch>
                  <a:fillRect l="-2083" b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95AC8E13-ADEA-DF86-383C-F06E0CF86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7" y="1815874"/>
            <a:ext cx="6952327" cy="327057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61AE295-5985-8A40-60A4-043109820981}"/>
              </a:ext>
            </a:extLst>
          </p:cNvPr>
          <p:cNvSpPr/>
          <p:nvPr/>
        </p:nvSpPr>
        <p:spPr>
          <a:xfrm>
            <a:off x="8374" y="3082474"/>
            <a:ext cx="6928003" cy="3857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3191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AF40CB93-D1A7-0860-EA76-73A5A12CA529}"/>
              </a:ext>
            </a:extLst>
          </p:cNvPr>
          <p:cNvGrpSpPr/>
          <p:nvPr/>
        </p:nvGrpSpPr>
        <p:grpSpPr>
          <a:xfrm>
            <a:off x="4042640" y="1004234"/>
            <a:ext cx="6680777" cy="2871951"/>
            <a:chOff x="3834822" y="1782784"/>
            <a:chExt cx="6680777" cy="287195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01188A8-4AEE-A7E5-1054-6D134A9A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4822" y="2638900"/>
              <a:ext cx="2876611" cy="201583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CDCD1FD-9ABE-3B0B-434C-F13BF32C9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9854" y="2757601"/>
              <a:ext cx="3135745" cy="183385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45BEF11-748B-9B5B-12CD-E965623FD2A0}"/>
                </a:ext>
              </a:extLst>
            </p:cNvPr>
            <p:cNvSpPr txBox="1"/>
            <p:nvPr/>
          </p:nvSpPr>
          <p:spPr>
            <a:xfrm>
              <a:off x="4530849" y="1782784"/>
              <a:ext cx="4616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and decay mechanism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E59D83E-066F-91EB-0255-055143F00359}"/>
              </a:ext>
            </a:extLst>
          </p:cNvPr>
          <p:cNvGrpSpPr/>
          <p:nvPr/>
        </p:nvGrpSpPr>
        <p:grpSpPr>
          <a:xfrm>
            <a:off x="260367" y="1029155"/>
            <a:ext cx="2994161" cy="2871951"/>
            <a:chOff x="260367" y="1238163"/>
            <a:chExt cx="2994161" cy="287195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4C3CEAD-D2D4-82EA-7998-4F2656288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911" y="1930660"/>
              <a:ext cx="2798617" cy="217945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AA9BB67-C949-C9B7-C699-A567426DAC2A}"/>
                    </a:ext>
                  </a:extLst>
                </p:cNvPr>
                <p:cNvSpPr txBox="1"/>
                <p:nvPr/>
              </p:nvSpPr>
              <p:spPr>
                <a:xfrm>
                  <a:off x="260367" y="1238163"/>
                  <a:ext cx="2541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∗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AA9BB67-C949-C9B7-C699-A567426DA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367" y="1238163"/>
                  <a:ext cx="2541850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9687233-BD03-279F-7374-CD632BC0B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368" y="4938245"/>
            <a:ext cx="3365500" cy="5461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C6F4381-279B-4CCC-B48D-B2B55973EDAE}"/>
              </a:ext>
            </a:extLst>
          </p:cNvPr>
          <p:cNvSpPr txBox="1"/>
          <p:nvPr/>
        </p:nvSpPr>
        <p:spPr>
          <a:xfrm>
            <a:off x="316368" y="4003408"/>
            <a:ext cx="307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amplitudes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EAB832-EC6C-9334-CAB6-E9B24875E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855" y="4585335"/>
            <a:ext cx="4876800" cy="12827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8C4707F-35EE-79B4-82A4-4257621DDF21}"/>
              </a:ext>
            </a:extLst>
          </p:cNvPr>
          <p:cNvGrpSpPr/>
          <p:nvPr/>
        </p:nvGrpSpPr>
        <p:grpSpPr>
          <a:xfrm>
            <a:off x="3846760" y="4067518"/>
            <a:ext cx="5073650" cy="481874"/>
            <a:chOff x="5588000" y="3238500"/>
            <a:chExt cx="5073650" cy="48187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79FBD4B-69AB-AB41-ADE7-207E9BCDF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8000" y="3238500"/>
              <a:ext cx="1016000" cy="381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94BE773-DEF1-76F1-03B2-373CAC9D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9550" y="3250474"/>
              <a:ext cx="4102100" cy="4699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8B872-3F81-8D5C-D40C-4012B6330719}"/>
                  </a:ext>
                </a:extLst>
              </p:cNvPr>
              <p:cNvSpPr txBox="1"/>
              <p:nvPr/>
            </p:nvSpPr>
            <p:spPr>
              <a:xfrm>
                <a:off x="260367" y="6142818"/>
                <a:ext cx="7080913" cy="541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Unknown coupling</a:t>
                </a:r>
                <a:r>
                  <a:rPr kumimoji="1"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4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4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kumimoji="1"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kumimoji="1"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400" b="1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sub>
                    </m:sSub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8B872-3F81-8D5C-D40C-4012B6330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6142818"/>
                <a:ext cx="7080913" cy="541751"/>
              </a:xfrm>
              <a:prstGeom prst="rect">
                <a:avLst/>
              </a:prstGeom>
              <a:blipFill>
                <a:blip r:embed="rId11"/>
                <a:stretch>
                  <a:fillRect l="-1434" t="-6818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>
            <a:extLst>
              <a:ext uri="{FF2B5EF4-FFF2-40B4-BE49-F238E27FC236}">
                <a16:creationId xmlns:a16="http://schemas.microsoft.com/office/drawing/2014/main" id="{BB67D673-ECAB-780C-B488-4F6E41C624B9}"/>
              </a:ext>
            </a:extLst>
          </p:cNvPr>
          <p:cNvSpPr/>
          <p:nvPr/>
        </p:nvSpPr>
        <p:spPr>
          <a:xfrm>
            <a:off x="5656215" y="4003408"/>
            <a:ext cx="232518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50C531-DFBC-0F95-19DB-D07628B761DB}"/>
              </a:ext>
            </a:extLst>
          </p:cNvPr>
          <p:cNvSpPr txBox="1"/>
          <p:nvPr/>
        </p:nvSpPr>
        <p:spPr>
          <a:xfrm>
            <a:off x="8414655" y="4686209"/>
            <a:ext cx="3505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Meson loop function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26BD7B1-D814-34AE-A4C2-164B7ECDD3B2}"/>
              </a:ext>
            </a:extLst>
          </p:cNvPr>
          <p:cNvSpPr/>
          <p:nvPr/>
        </p:nvSpPr>
        <p:spPr>
          <a:xfrm>
            <a:off x="5625733" y="4717512"/>
            <a:ext cx="232518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ABC058C6-5DAF-356E-63BB-06DC981CC686}"/>
              </a:ext>
            </a:extLst>
          </p:cNvPr>
          <p:cNvCxnSpPr>
            <a:cxnSpLocks/>
          </p:cNvCxnSpPr>
          <p:nvPr/>
        </p:nvCxnSpPr>
        <p:spPr>
          <a:xfrm flipH="1" flipV="1">
            <a:off x="8005347" y="4505894"/>
            <a:ext cx="409308" cy="246805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FD84DC92-D4DC-2FFE-A20D-43980E9BB1AB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005347" y="4917042"/>
            <a:ext cx="409308" cy="146519"/>
          </a:xfrm>
          <a:prstGeom prst="straightConnector1">
            <a:avLst/>
          </a:prstGeom>
          <a:ln w="34925">
            <a:solidFill>
              <a:srgbClr val="C00000"/>
            </a:solidFill>
            <a:headEnd type="none"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55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8B93C47-CC6D-2E62-8857-AB05FE4C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C65A035-7F75-3C79-581B-2CA21FF007D4}"/>
              </a:ext>
            </a:extLst>
          </p:cNvPr>
          <p:cNvGrpSpPr/>
          <p:nvPr/>
        </p:nvGrpSpPr>
        <p:grpSpPr>
          <a:xfrm>
            <a:off x="341967" y="1070407"/>
            <a:ext cx="11420474" cy="5538204"/>
            <a:chOff x="341967" y="1070407"/>
            <a:chExt cx="11420474" cy="55382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5EF4A31-EEDA-D124-843F-95CF6D772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967" y="1070407"/>
              <a:ext cx="5030171" cy="5285943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CEC90A8-96C1-D3F8-528A-865AB4DB66E9}"/>
                </a:ext>
              </a:extLst>
            </p:cNvPr>
            <p:cNvGrpSpPr/>
            <p:nvPr/>
          </p:nvGrpSpPr>
          <p:grpSpPr>
            <a:xfrm>
              <a:off x="5372138" y="1174190"/>
              <a:ext cx="6390303" cy="5434421"/>
              <a:chOff x="5895638" y="1174190"/>
              <a:chExt cx="5866803" cy="495636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D0D0E13F-ED76-E989-0A0A-E61ED79E7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5638" y="1174190"/>
                <a:ext cx="5866803" cy="4509620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86030EE-2C73-8CDA-A6B3-2294155EA988}"/>
                  </a:ext>
                </a:extLst>
              </p:cNvPr>
              <p:cNvSpPr txBox="1"/>
              <p:nvPr/>
            </p:nvSpPr>
            <p:spPr>
              <a:xfrm>
                <a:off x="7564582" y="5545776"/>
                <a:ext cx="27061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Great success!!</a:t>
                </a:r>
                <a:endParaRPr kumimoji="1" lang="zh-CN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SimHei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999C5DD8-DDC2-0940-FB9F-A68C8ADDF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33" y="241384"/>
            <a:ext cx="8568673" cy="606425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2E571F-7507-67BB-B0D2-F410B47A0D58}"/>
              </a:ext>
            </a:extLst>
          </p:cNvPr>
          <p:cNvSpPr txBox="1"/>
          <p:nvPr/>
        </p:nvSpPr>
        <p:spPr>
          <a:xfrm rot="20136870">
            <a:off x="2041251" y="3073756"/>
            <a:ext cx="8876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Borrowed from Yuan‘s talk</a:t>
            </a:r>
            <a:endParaRPr kumimoji="1" lang="zh-CN" altLang="en-US" sz="5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 形 15">
            <a:extLst>
              <a:ext uri="{FF2B5EF4-FFF2-40B4-BE49-F238E27FC236}">
                <a16:creationId xmlns:a16="http://schemas.microsoft.com/office/drawing/2014/main" id="{D1348827-EF10-6DF9-C112-0408C1B4CBBB}"/>
              </a:ext>
            </a:extLst>
          </p:cNvPr>
          <p:cNvSpPr/>
          <p:nvPr/>
        </p:nvSpPr>
        <p:spPr>
          <a:xfrm rot="10800000">
            <a:off x="182879" y="1014118"/>
            <a:ext cx="11579562" cy="4940614"/>
          </a:xfrm>
          <a:prstGeom prst="corner">
            <a:avLst>
              <a:gd name="adj1" fmla="val 29960"/>
              <a:gd name="adj2" fmla="val 12241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979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A7D53DDC-C8BF-3328-4B6F-2B3AF6CF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99" y="1676348"/>
            <a:ext cx="6443915" cy="1357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8DF825F-43BF-2438-85C4-2F67D9A03E13}"/>
                  </a:ext>
                </a:extLst>
              </p:cNvPr>
              <p:cNvSpPr txBox="1"/>
              <p:nvPr/>
            </p:nvSpPr>
            <p:spPr>
              <a:xfrm>
                <a:off x="260367" y="1183466"/>
                <a:ext cx="6098874" cy="616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8DF825F-43BF-2438-85C4-2F67D9A03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183466"/>
                <a:ext cx="6098874" cy="616579"/>
              </a:xfrm>
              <a:prstGeom prst="rect">
                <a:avLst/>
              </a:prstGeom>
              <a:blipFill>
                <a:blip r:embed="rId4"/>
                <a:stretch>
                  <a:fillRect l="-1663" t="-12245" b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B29C970D-3B67-EF6D-91D3-B8C268B9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462" y="3556646"/>
            <a:ext cx="6342726" cy="1357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CB5C487-7035-F80D-8D9B-DE528B019452}"/>
                  </a:ext>
                </a:extLst>
              </p:cNvPr>
              <p:cNvSpPr txBox="1"/>
              <p:nvPr/>
            </p:nvSpPr>
            <p:spPr>
              <a:xfrm>
                <a:off x="260367" y="2898715"/>
                <a:ext cx="6098874" cy="616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kumimoji="1"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8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kumimoji="1" lang="en-US" altLang="zh-CN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CB5C487-7035-F80D-8D9B-DE528B01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2898715"/>
                <a:ext cx="6098874" cy="616579"/>
              </a:xfrm>
              <a:prstGeom prst="rect">
                <a:avLst/>
              </a:prstGeom>
              <a:blipFill>
                <a:blip r:embed="rId6"/>
                <a:stretch>
                  <a:fillRect l="-1663" t="-10204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C0B499C-61D0-6BE3-92D4-82BF3D939918}"/>
                  </a:ext>
                </a:extLst>
              </p:cNvPr>
              <p:cNvSpPr txBox="1"/>
              <p:nvPr/>
            </p:nvSpPr>
            <p:spPr>
              <a:xfrm>
                <a:off x="726194" y="4955564"/>
                <a:ext cx="10332870" cy="541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estimation: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zh-CN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  <m:r>
                          <a:rPr kumimoji="1"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CN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𝑫𝑲</m:t>
                        </m:r>
                      </m:sub>
                    </m:sSub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𝟖𝟓</m:t>
                    </m:r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kumimoji="1" lang="en-US" altLang="zh-CN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0D46B7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[</a:t>
                </a:r>
                <a:r>
                  <a:rPr lang="en-US" altLang="zh-CN" sz="2400" dirty="0" err="1">
                    <a:solidFill>
                      <a:srgbClr val="0D46B7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Phys.Rev.D</a:t>
                </a:r>
                <a:r>
                  <a:rPr lang="en-US" altLang="zh-CN" sz="2400" dirty="0">
                    <a:solidFill>
                      <a:srgbClr val="0D46B7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 107 (2023) 3, 034018]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C0B499C-61D0-6BE3-92D4-82BF3D939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94" y="4955564"/>
                <a:ext cx="10332870" cy="541751"/>
              </a:xfrm>
              <a:prstGeom prst="rect">
                <a:avLst/>
              </a:prstGeom>
              <a:blipFill>
                <a:blip r:embed="rId7"/>
                <a:stretch>
                  <a:fillRect l="-983" t="-9302" r="-369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61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4767E8-35CB-3DA1-B63B-FF41FF178435}"/>
                  </a:ext>
                </a:extLst>
              </p:cNvPr>
              <p:cNvSpPr txBox="1"/>
              <p:nvPr/>
            </p:nvSpPr>
            <p:spPr>
              <a:xfrm>
                <a:off x="359829" y="1068029"/>
                <a:ext cx="5916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 amplitude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4767E8-35CB-3DA1-B63B-FF41FF178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29" y="1068029"/>
                <a:ext cx="5916620" cy="461665"/>
              </a:xfrm>
              <a:prstGeom prst="rect">
                <a:avLst/>
              </a:prstGeom>
              <a:blipFill>
                <a:blip r:embed="rId3"/>
                <a:stretch>
                  <a:fillRect l="-1499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3083B62-FDEF-28BE-43F3-61493AAABB98}"/>
                  </a:ext>
                </a:extLst>
              </p:cNvPr>
              <p:cNvSpPr txBox="1"/>
              <p:nvPr/>
            </p:nvSpPr>
            <p:spPr>
              <a:xfrm>
                <a:off x="3588608" y="1488236"/>
                <a:ext cx="1912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3083B62-FDEF-28BE-43F3-61493AAAB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608" y="1488236"/>
                <a:ext cx="19121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2783C56-93C2-6CBE-EFE4-D5699B00EA37}"/>
                  </a:ext>
                </a:extLst>
              </p:cNvPr>
              <p:cNvSpPr txBox="1"/>
              <p:nvPr/>
            </p:nvSpPr>
            <p:spPr>
              <a:xfrm>
                <a:off x="359829" y="1885521"/>
                <a:ext cx="62019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Transition amplitude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2783C56-93C2-6CBE-EFE4-D5699B00E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29" y="1885521"/>
                <a:ext cx="6201954" cy="461665"/>
              </a:xfrm>
              <a:prstGeom prst="rect">
                <a:avLst/>
              </a:prstGeom>
              <a:blipFill>
                <a:blip r:embed="rId5"/>
                <a:stretch>
                  <a:fillRect l="-1431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F3160BE-FBA6-628B-3AA7-F5C6BCDF419E}"/>
                  </a:ext>
                </a:extLst>
              </p:cNvPr>
              <p:cNvSpPr txBox="1"/>
              <p:nvPr/>
            </p:nvSpPr>
            <p:spPr>
              <a:xfrm>
                <a:off x="3467837" y="2271223"/>
                <a:ext cx="37645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F3160BE-FBA6-628B-3AA7-F5C6BCDF4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837" y="2271223"/>
                <a:ext cx="3764557" cy="461665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1AE51AC-2632-B0A5-33FF-32F5EF27AC04}"/>
                  </a:ext>
                </a:extLst>
              </p:cNvPr>
              <p:cNvSpPr txBox="1"/>
              <p:nvPr/>
            </p:nvSpPr>
            <p:spPr>
              <a:xfrm>
                <a:off x="356952" y="2831547"/>
                <a:ext cx="74542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Similarity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4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1AE51AC-2632-B0A5-33FF-32F5EF27A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52" y="2831547"/>
                <a:ext cx="7454220" cy="461665"/>
              </a:xfrm>
              <a:prstGeom prst="rect">
                <a:avLst/>
              </a:prstGeom>
              <a:blipFill>
                <a:blip r:embed="rId7"/>
                <a:stretch>
                  <a:fillRect l="-119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组合 23">
            <a:extLst>
              <a:ext uri="{FF2B5EF4-FFF2-40B4-BE49-F238E27FC236}">
                <a16:creationId xmlns:a16="http://schemas.microsoft.com/office/drawing/2014/main" id="{5359570C-AC2A-0C84-6419-6FAE82CC3ED0}"/>
              </a:ext>
            </a:extLst>
          </p:cNvPr>
          <p:cNvGrpSpPr/>
          <p:nvPr/>
        </p:nvGrpSpPr>
        <p:grpSpPr>
          <a:xfrm>
            <a:off x="107653" y="3275554"/>
            <a:ext cx="7146026" cy="2867087"/>
            <a:chOff x="107654" y="3854388"/>
            <a:chExt cx="7146026" cy="286708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E0E8970-3097-69DC-441D-2B4FD9BA4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4713"/>
            <a:stretch/>
          </p:blipFill>
          <p:spPr>
            <a:xfrm>
              <a:off x="107654" y="3854388"/>
              <a:ext cx="7146026" cy="2867087"/>
            </a:xfrm>
            <a:prstGeom prst="rect">
              <a:avLst/>
            </a:prstGeom>
          </p:spPr>
        </p:pic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1302121B-D6FD-0BAF-D951-E7489A7A54C3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6" y="4692768"/>
              <a:ext cx="6799117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7D3B290D-D0BD-08D4-E6B5-19713A161E09}"/>
                </a:ext>
              </a:extLst>
            </p:cNvPr>
            <p:cNvCxnSpPr>
              <a:cxnSpLocks/>
            </p:cNvCxnSpPr>
            <p:nvPr/>
          </p:nvCxnSpPr>
          <p:spPr>
            <a:xfrm>
              <a:off x="224286" y="6035614"/>
              <a:ext cx="6799117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>
              <a:extLst>
                <a:ext uri="{FF2B5EF4-FFF2-40B4-BE49-F238E27FC236}">
                  <a16:creationId xmlns:a16="http://schemas.microsoft.com/office/drawing/2014/main" id="{C0FC04A7-A626-3053-2878-6AABFA702184}"/>
                </a:ext>
              </a:extLst>
            </p:cNvPr>
            <p:cNvCxnSpPr>
              <a:cxnSpLocks/>
            </p:cNvCxnSpPr>
            <p:nvPr/>
          </p:nvCxnSpPr>
          <p:spPr>
            <a:xfrm>
              <a:off x="207034" y="6270085"/>
              <a:ext cx="6816369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825B8F7-2E08-E076-1FD6-C586506AC458}"/>
                  </a:ext>
                </a:extLst>
              </p:cNvPr>
              <p:cNvSpPr txBox="1"/>
              <p:nvPr/>
            </p:nvSpPr>
            <p:spPr>
              <a:xfrm>
                <a:off x="7503179" y="3391871"/>
                <a:ext cx="4581168" cy="1778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4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kumimoji="1" lang="en-US" altLang="zh-CN" sz="24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process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 </a:t>
                </a:r>
                <a14:m>
                  <m:oMath xmlns:m="http://schemas.openxmlformats.org/officeDocument/2006/math"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d>
                      <m:d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𝟑𝟕𝟕𝟎</m:t>
                        </m:r>
                      </m:e>
                    </m:d>
                    <m:r>
                      <a:rPr kumimoji="1" lang="zh-CN" alt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</m:t>
                    </m:r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</a:t>
                </a:r>
                <a:r>
                  <a:rPr kumimoji="1" lang="en-US" altLang="zh-CN" sz="24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nonresonant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contribution.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825B8F7-2E08-E076-1FD6-C586506AC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179" y="3391871"/>
                <a:ext cx="4581168" cy="1778692"/>
              </a:xfrm>
              <a:prstGeom prst="rect">
                <a:avLst/>
              </a:prstGeom>
              <a:blipFill>
                <a:blip r:embed="rId9"/>
                <a:stretch>
                  <a:fillRect l="-1934" t="-2113" b="-7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9E5FECA-9E69-3656-6FBB-62201E4C48FA}"/>
                  </a:ext>
                </a:extLst>
              </p:cNvPr>
              <p:cNvSpPr txBox="1"/>
              <p:nvPr/>
            </p:nvSpPr>
            <p:spPr>
              <a:xfrm>
                <a:off x="460469" y="6142641"/>
                <a:ext cx="1077112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1" lang="en-US" altLang="zh-CN" sz="28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:r>
                  <a:rPr kumimoji="1" lang="en-US" altLang="zh-CN" sz="2800" b="1" dirty="0" err="1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nonresonant</a:t>
                </a:r>
                <a:r>
                  <a:rPr kumimoji="1" lang="en-US" altLang="zh-CN" sz="28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and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kumimoji="1" lang="en-US" altLang="zh-CN" sz="2800" b="1" i="1" dirty="0" smtClean="0">
                        <a:solidFill>
                          <a:srgbClr val="0D46B7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8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zh-CN" altLang="en-US" sz="2800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9E5FECA-9E69-3656-6FBB-62201E4C4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9" y="6142641"/>
                <a:ext cx="10771122" cy="523220"/>
              </a:xfrm>
              <a:prstGeom prst="rect">
                <a:avLst/>
              </a:prstGeom>
              <a:blipFill>
                <a:blip r:embed="rId10"/>
                <a:stretch>
                  <a:fillRect l="-353" t="-14286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456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E915BD7-D5E4-4F40-A598-0736E140308C}"/>
                  </a:ext>
                </a:extLst>
              </p:cNvPr>
              <p:cNvSpPr txBox="1"/>
              <p:nvPr/>
            </p:nvSpPr>
            <p:spPr>
              <a:xfrm>
                <a:off x="260367" y="1207698"/>
                <a:ext cx="6547690" cy="467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E915BD7-D5E4-4F40-A598-0736E1403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207698"/>
                <a:ext cx="6547690" cy="467949"/>
              </a:xfrm>
              <a:prstGeom prst="rect">
                <a:avLst/>
              </a:prstGeom>
              <a:blipFill>
                <a:blip r:embed="rId3"/>
                <a:stretch>
                  <a:fillRect l="-1354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F70E6E7-1DCA-32E8-523A-804DA2C89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577" y="1859565"/>
            <a:ext cx="5821142" cy="1072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EED37BC-5009-BB63-EB2E-54700039F878}"/>
                  </a:ext>
                </a:extLst>
              </p:cNvPr>
              <p:cNvSpPr txBox="1"/>
              <p:nvPr/>
            </p:nvSpPr>
            <p:spPr>
              <a:xfrm>
                <a:off x="260367" y="3340395"/>
                <a:ext cx="6530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Background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400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EED37BC-5009-BB63-EB2E-54700039F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3340395"/>
                <a:ext cx="6530955" cy="461665"/>
              </a:xfrm>
              <a:prstGeom prst="rect">
                <a:avLst/>
              </a:prstGeom>
              <a:blipFill>
                <a:blip r:embed="rId5"/>
                <a:stretch>
                  <a:fillRect l="-1359" t="-10811" r="-583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D1C58E03-A276-AE0D-FC22-077A8D1F8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39" y="3926121"/>
            <a:ext cx="4729160" cy="9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90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kumimoji="1"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2449" b="-34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CCEFE6F6-AD6C-E682-EB87-BED66246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0236"/>
            <a:ext cx="5638800" cy="4064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28A4979-B062-EB08-9D43-DE46318C716C}"/>
                  </a:ext>
                </a:extLst>
              </p:cNvPr>
              <p:cNvSpPr txBox="1"/>
              <p:nvPr/>
            </p:nvSpPr>
            <p:spPr>
              <a:xfrm>
                <a:off x="443345" y="1219230"/>
                <a:ext cx="3311236" cy="467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++</m:t>
                        </m:r>
                      </m:sup>
                    </m:sSubSup>
                    <m:r>
                      <a:rPr lang="en-US" altLang="zh-CN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Signal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28A4979-B062-EB08-9D43-DE46318C7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5" y="1219230"/>
                <a:ext cx="3311236" cy="467949"/>
              </a:xfrm>
              <a:prstGeom prst="rect">
                <a:avLst/>
              </a:prstGeom>
              <a:blipFill>
                <a:blip r:embed="rId4"/>
                <a:stretch>
                  <a:fillRect l="-383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59C8CCDE-E7E0-F613-0AC9-A28E45C0DF99}"/>
              </a:ext>
            </a:extLst>
          </p:cNvPr>
          <p:cNvGrpSpPr/>
          <p:nvPr/>
        </p:nvGrpSpPr>
        <p:grpSpPr>
          <a:xfrm>
            <a:off x="5536046" y="1260764"/>
            <a:ext cx="6462454" cy="5500253"/>
            <a:chOff x="5536046" y="1260764"/>
            <a:chExt cx="6462454" cy="550025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6444C78-F8A4-7127-E85B-B48311E86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6046" y="1659080"/>
              <a:ext cx="6462454" cy="510193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A58B4D3-B8AA-A6F9-9BF6-CDDD3D2B343B}"/>
                </a:ext>
              </a:extLst>
            </p:cNvPr>
            <p:cNvSpPr txBox="1"/>
            <p:nvPr/>
          </p:nvSpPr>
          <p:spPr>
            <a:xfrm>
              <a:off x="6580910" y="1260764"/>
              <a:ext cx="2624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 interferences</a:t>
              </a:r>
              <a:endParaRPr kumimoji="1"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3188E49-9B21-B5EE-2C81-88E94F5C9C03}"/>
              </a:ext>
            </a:extLst>
          </p:cNvPr>
          <p:cNvSpPr txBox="1"/>
          <p:nvPr/>
        </p:nvSpPr>
        <p:spPr>
          <a:xfrm>
            <a:off x="401782" y="6151418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Man-Yu Duan, </a:t>
            </a:r>
            <a:r>
              <a:rPr kumimoji="1" lang="en-US" altLang="zh-CN" b="1" dirty="0" err="1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kumimoji="1" lang="en-US" altLang="zh-CN" b="1" dirty="0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Dian-Yong Chen, </a:t>
            </a:r>
            <a:r>
              <a:rPr kumimoji="1" lang="en-US" altLang="zh-CN" b="1" dirty="0" err="1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kumimoji="1" lang="en-US" altLang="zh-CN" b="1" dirty="0">
                <a:solidFill>
                  <a:srgbClr val="0D4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2305.09436</a:t>
            </a:r>
            <a:endParaRPr kumimoji="1" lang="zh-CN" altLang="en-US" b="1" dirty="0">
              <a:solidFill>
                <a:srgbClr val="0D46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C8652D1-534D-B4FE-8807-677949A1F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395" y="1790701"/>
            <a:ext cx="6959600" cy="3276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/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Resonance contributions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blipFill>
                <a:blip r:embed="rId4"/>
                <a:stretch>
                  <a:fillRect l="-1393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933063C-F768-90E9-F235-75165F476145}"/>
                  </a:ext>
                </a:extLst>
              </p:cNvPr>
              <p:cNvSpPr txBox="1"/>
              <p:nvPr/>
            </p:nvSpPr>
            <p:spPr>
              <a:xfrm>
                <a:off x="1099334" y="5167902"/>
                <a:ext cx="478304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4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resonance: ~ 45%</a:t>
                </a: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4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resonance: ~ 35%</a:t>
                </a:r>
                <a:endParaRPr kumimoji="1" lang="en-US" altLang="zh-CN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Possible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</a:rPr>
                          <m:t>2900</m:t>
                        </m:r>
                      </m:e>
                    </m:d>
                  </m:oMath>
                </a14:m>
                <a:r>
                  <a:rPr kumimoji="1"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contribution</a:t>
                </a:r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933063C-F768-90E9-F235-75165F476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334" y="5167902"/>
                <a:ext cx="4783041" cy="1200329"/>
              </a:xfrm>
              <a:prstGeom prst="rect">
                <a:avLst/>
              </a:prstGeom>
              <a:blipFill>
                <a:blip r:embed="rId5"/>
                <a:stretch>
                  <a:fillRect l="-1587" t="-4211" b="-1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4EF05FFF-EB7B-404F-280D-C095C8BF8D85}"/>
              </a:ext>
            </a:extLst>
          </p:cNvPr>
          <p:cNvSpPr/>
          <p:nvPr/>
        </p:nvSpPr>
        <p:spPr>
          <a:xfrm>
            <a:off x="1972638" y="2681555"/>
            <a:ext cx="1345915" cy="2465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3B3DE44-0554-5FF0-C562-DA27268F7FD1}"/>
              </a:ext>
            </a:extLst>
          </p:cNvPr>
          <p:cNvSpPr/>
          <p:nvPr/>
        </p:nvSpPr>
        <p:spPr>
          <a:xfrm>
            <a:off x="1970928" y="4025755"/>
            <a:ext cx="1345915" cy="2465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9817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/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Construct a new process to detect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r>
                      <a:rPr lang="en-US" altLang="zh-CN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D9A1A6D-7592-683A-0196-3F80097F3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2" y="1161248"/>
                <a:ext cx="8201346" cy="523220"/>
              </a:xfrm>
              <a:prstGeom prst="rect">
                <a:avLst/>
              </a:prstGeom>
              <a:blipFill>
                <a:blip r:embed="rId3"/>
                <a:stretch>
                  <a:fillRect l="-1393" t="-1190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381EC0E0-DFC5-A27B-DB72-D7F1E7A25BA1}"/>
              </a:ext>
            </a:extLst>
          </p:cNvPr>
          <p:cNvGrpSpPr/>
          <p:nvPr/>
        </p:nvGrpSpPr>
        <p:grpSpPr>
          <a:xfrm>
            <a:off x="1416589" y="2370061"/>
            <a:ext cx="5719323" cy="3426259"/>
            <a:chOff x="1119884" y="1787704"/>
            <a:chExt cx="5719323" cy="34262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933063C-F768-90E9-F235-75165F476145}"/>
                    </a:ext>
                  </a:extLst>
                </p:cNvPr>
                <p:cNvSpPr txBox="1"/>
                <p:nvPr/>
              </p:nvSpPr>
              <p:spPr>
                <a:xfrm>
                  <a:off x="1119884" y="1787704"/>
                  <a:ext cx="5719323" cy="34262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𝑫</m:t>
                      </m:r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acc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</m:acc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resonance(</a:t>
                  </a:r>
                  <a14:m>
                    <m:oMath xmlns:m="http://schemas.openxmlformats.org/officeDocument/2006/math">
                      <m:r>
                        <a:rPr kumimoji="1" lang="en-US" altLang="zh-CN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acc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):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resonance(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0,1</m:t>
                          </m:r>
                        </m:sub>
                      </m:sSub>
                      <m:r>
                        <a:rPr kumimoji="1" lang="en-US" altLang="zh-CN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(2900)</m:t>
                      </m:r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): 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lang="en-US" altLang="zh-CN" sz="2400" b="1" dirty="0">
                      <a:solidFill>
                        <a:schemeClr val="tx1"/>
                      </a:solidFill>
                      <a:cs typeface="Times New Roman" panose="02020603050405020304" pitchFamily="18" charset="0"/>
                      <a:sym typeface="+mn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𝑫𝑲</m:t>
                      </m:r>
                    </m:oMath>
                  </a14:m>
                  <a:r>
                    <a:rPr kumimoji="1" lang="en-US" altLang="zh-CN" sz="24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resonance(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zh-CN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zh-CN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∗∗</m:t>
                          </m:r>
                        </m:sup>
                      </m:sSubSup>
                    </m:oMath>
                  </a14:m>
                  <a:r>
                    <a:rPr kumimoji="1"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): </a:t>
                  </a:r>
                  <a:endParaRPr kumimoji="1" lang="en-US" altLang="zh-CN" sz="24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𝟐𝟗𝟎𝟎</m:t>
                          </m:r>
                        </m:e>
                      </m:d>
                    </m:oMath>
                  </a14:m>
                  <a:r>
                    <a:rPr kumimoji="1" lang="en-US" altLang="zh-CN" sz="24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contribution</a:t>
                  </a: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en-US" altLang="zh-C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Branching fraction: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r>
                        <a:rPr kumimoji="1" lang="en-US" altLang="zh-CN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kumimoji="1" lang="en-US" altLang="zh-CN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sup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a14:m>
                  <a:endPara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Wingdings" pitchFamily="2" charset="2"/>
                    <a:buChar char="p"/>
                  </a:pPr>
                  <a:r>
                    <a:rPr kumimoji="1" lang="zh-CN" altLang="en-US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p>
                          <m:r>
                            <a:rPr kumimoji="1" lang="en-US" altLang="zh-CN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kumimoji="1" lang="en-US" altLang="zh-CN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like resonance near threshold </a:t>
                  </a:r>
                </a:p>
              </p:txBody>
            </p:sp>
          </mc:Choice>
          <mc:Fallback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933063C-F768-90E9-F235-75165F476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84" y="1787704"/>
                  <a:ext cx="5719323" cy="3426259"/>
                </a:xfrm>
                <a:prstGeom prst="rect">
                  <a:avLst/>
                </a:prstGeom>
                <a:blipFill>
                  <a:blip r:embed="rId4"/>
                  <a:stretch>
                    <a:fillRect l="-1327" b="-332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F69DEF2-C79D-79D6-80AA-1B9BDAF16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6732" y="1905136"/>
              <a:ext cx="452276" cy="3256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1F8FBB-4FE6-F685-87CE-DC349667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020" y="2515758"/>
              <a:ext cx="443712" cy="31947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761A28-2D58-5342-3168-BEBBD319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0795" y="3099817"/>
              <a:ext cx="448210" cy="33082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1A1AAE-D80D-02B8-1B5B-3046A808D4E7}"/>
                  </a:ext>
                </a:extLst>
              </p:cNvPr>
              <p:cNvSpPr txBox="1"/>
              <p:nvPr/>
            </p:nvSpPr>
            <p:spPr>
              <a:xfrm>
                <a:off x="654977" y="1805410"/>
                <a:ext cx="6097712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→</m:t>
                      </m:r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1A1AAE-D80D-02B8-1B5B-3046A808D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77" y="1805410"/>
                <a:ext cx="6097712" cy="532966"/>
              </a:xfrm>
              <a:prstGeom prst="rect">
                <a:avLst/>
              </a:prstGeom>
              <a:blipFill>
                <a:blip r:embed="rId7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932ACF29-3F58-3602-D7A1-A554F3AB0DBF}"/>
              </a:ext>
            </a:extLst>
          </p:cNvPr>
          <p:cNvGrpSpPr/>
          <p:nvPr/>
        </p:nvGrpSpPr>
        <p:grpSpPr>
          <a:xfrm>
            <a:off x="7224574" y="1801091"/>
            <a:ext cx="4565650" cy="4617026"/>
            <a:chOff x="7224574" y="1801091"/>
            <a:chExt cx="4565650" cy="46170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28B9CE1-96D5-2DCB-D163-04A6692FC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4574" y="2006773"/>
              <a:ext cx="4565650" cy="441134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CAFC3AB-5141-6068-7AFE-1EF01FFC0C47}"/>
                </a:ext>
              </a:extLst>
            </p:cNvPr>
            <p:cNvSpPr txBox="1"/>
            <p:nvPr/>
          </p:nvSpPr>
          <p:spPr>
            <a:xfrm>
              <a:off x="8063345" y="1801091"/>
              <a:ext cx="3581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" altLang="zh-CN" b="1" dirty="0">
                  <a:solidFill>
                    <a:srgbClr val="C00000"/>
                  </a:solidFill>
                </a:rPr>
                <a:t>Belle, </a:t>
              </a:r>
              <a:r>
                <a:rPr kumimoji="1" lang="en" altLang="zh-CN" b="1" dirty="0" err="1">
                  <a:solidFill>
                    <a:srgbClr val="C00000"/>
                  </a:solidFill>
                </a:rPr>
                <a:t>Phys.Lett.B</a:t>
              </a:r>
              <a:r>
                <a:rPr kumimoji="1" lang="en" altLang="zh-CN" b="1" dirty="0">
                  <a:solidFill>
                    <a:srgbClr val="C00000"/>
                  </a:solidFill>
                </a:rPr>
                <a:t> 542 (2002) 171</a:t>
              </a:r>
              <a:endParaRPr kumimoji="1" lang="zh-CN" alt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8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BB4FCD-BD8D-6AE2-9DD4-B2683E16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208134D-108B-7772-9318-CCCAE906B9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740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7C344263-4492-E9C4-4F6B-1B9194930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0" y="965776"/>
            <a:ext cx="5054629" cy="2511714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5276FD09-3B5A-CC88-8397-556C3E51F1F9}"/>
              </a:ext>
            </a:extLst>
          </p:cNvPr>
          <p:cNvGrpSpPr/>
          <p:nvPr/>
        </p:nvGrpSpPr>
        <p:grpSpPr>
          <a:xfrm>
            <a:off x="423887" y="1814946"/>
            <a:ext cx="3635489" cy="4530435"/>
            <a:chOff x="659419" y="2535382"/>
            <a:chExt cx="3635489" cy="453043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937460B-BD5A-4699-6F56-547D213B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419" y="4673498"/>
              <a:ext cx="3635489" cy="2392319"/>
            </a:xfrm>
            <a:prstGeom prst="rect">
              <a:avLst/>
            </a:prstGeom>
            <a:ln w="31750">
              <a:solidFill>
                <a:srgbClr val="C00000"/>
              </a:solidFill>
            </a:ln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052D00C-BECC-B498-739E-A04216545B4E}"/>
                </a:ext>
              </a:extLst>
            </p:cNvPr>
            <p:cNvSpPr/>
            <p:nvPr/>
          </p:nvSpPr>
          <p:spPr>
            <a:xfrm>
              <a:off x="1274619" y="2535382"/>
              <a:ext cx="706581" cy="120534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FEA40352-476F-A09A-FE71-C5ADADA35CA4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1911927" y="3325091"/>
              <a:ext cx="565237" cy="1348407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none"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BD7FB89-888C-593E-879E-271C04D94024}"/>
              </a:ext>
            </a:extLst>
          </p:cNvPr>
          <p:cNvGrpSpPr/>
          <p:nvPr/>
        </p:nvGrpSpPr>
        <p:grpSpPr>
          <a:xfrm>
            <a:off x="5569527" y="1330042"/>
            <a:ext cx="6442364" cy="1729347"/>
            <a:chOff x="5569527" y="1330042"/>
            <a:chExt cx="6442364" cy="172934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000BB42-24C5-48FE-553C-313698512029}"/>
                    </a:ext>
                  </a:extLst>
                </p:cNvPr>
                <p:cNvSpPr txBox="1"/>
                <p:nvPr/>
              </p:nvSpPr>
              <p:spPr>
                <a:xfrm>
                  <a:off x="6262255" y="2590414"/>
                  <a:ext cx="5749636" cy="468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𝑩𝒓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24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24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𝑫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CN" sz="24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CN" sz="24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CN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</m:d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000BB42-24C5-48FE-553C-313698512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2255" y="2590414"/>
                  <a:ext cx="5749636" cy="468975"/>
                </a:xfrm>
                <a:prstGeom prst="rect">
                  <a:avLst/>
                </a:prstGeom>
                <a:blipFill>
                  <a:blip r:embed="rId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11BD8CA-87DE-FB04-63C5-703F67E1A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8696" y="1759527"/>
              <a:ext cx="4398156" cy="92825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F1BF798C-A513-0884-F519-879C8082653B}"/>
                    </a:ext>
                  </a:extLst>
                </p:cNvPr>
                <p:cNvSpPr txBox="1"/>
                <p:nvPr/>
              </p:nvSpPr>
              <p:spPr>
                <a:xfrm>
                  <a:off x="5569527" y="1330042"/>
                  <a:ext cx="60765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itchFamily="2" charset="2"/>
                    <a:buChar char="ü"/>
                  </a:pPr>
                  <a:r>
                    <a:rPr kumimoji="1" lang="en-US" altLang="zh-CN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Transition amplitude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F1BF798C-A513-0884-F519-879C808265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9527" y="1330042"/>
                  <a:ext cx="6076535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253" t="-10526" b="-289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33ED7C8-7F88-DC17-91EE-D16C0DB891E0}"/>
              </a:ext>
            </a:extLst>
          </p:cNvPr>
          <p:cNvGrpSpPr/>
          <p:nvPr/>
        </p:nvGrpSpPr>
        <p:grpSpPr>
          <a:xfrm>
            <a:off x="5676742" y="3241970"/>
            <a:ext cx="5856014" cy="2990267"/>
            <a:chOff x="5676742" y="3241970"/>
            <a:chExt cx="5856014" cy="2990267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61C43AD-E251-156F-6986-852E27806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76742" y="4294909"/>
              <a:ext cx="5856014" cy="193732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00AB63C7-23C5-4F6D-0F1C-E0A0B45CA19A}"/>
                    </a:ext>
                  </a:extLst>
                </p:cNvPr>
                <p:cNvSpPr txBox="1"/>
                <p:nvPr/>
              </p:nvSpPr>
              <p:spPr>
                <a:xfrm>
                  <a:off x="5694219" y="3241970"/>
                  <a:ext cx="5721927" cy="8760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itchFamily="2" charset="2"/>
                    <a:buChar char="ü"/>
                  </a:pPr>
                  <a:r>
                    <a:rPr kumimoji="1" lang="en-US" altLang="zh-CN" sz="2400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Transition amplitude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2900</m:t>
                          </m:r>
                        </m:e>
                      </m:d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zh-CN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endPara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00AB63C7-23C5-4F6D-0F1C-E0A0B45CA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219" y="3241970"/>
                  <a:ext cx="5721927" cy="876074"/>
                </a:xfrm>
                <a:prstGeom prst="rect">
                  <a:avLst/>
                </a:prstGeom>
                <a:blipFill>
                  <a:blip r:embed="rId9"/>
                  <a:stretch>
                    <a:fillRect l="-1549" t="-5714" b="-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14991619-6A49-A82D-217F-8C98ED34C8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909"/>
          <a:stretch/>
        </p:blipFill>
        <p:spPr>
          <a:xfrm>
            <a:off x="5389416" y="1031294"/>
            <a:ext cx="6303819" cy="53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8AF281C-F886-C407-C55F-6232815D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占位符 2">
                <a:extLst>
                  <a:ext uri="{FF2B5EF4-FFF2-40B4-BE49-F238E27FC236}">
                    <a16:creationId xmlns:a16="http://schemas.microsoft.com/office/drawing/2014/main" id="{DF2C1983-9B2F-7055-A354-D47FAF2F934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60367" y="185964"/>
                <a:ext cx="8568673" cy="606425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𝟐𝟗𝟎𝟎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)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4" name="文本占位符 2">
                <a:extLst>
                  <a:ext uri="{FF2B5EF4-FFF2-40B4-BE49-F238E27FC236}">
                    <a16:creationId xmlns:a16="http://schemas.microsoft.com/office/drawing/2014/main" id="{DF2C1983-9B2F-7055-A354-D47FAF2F93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60367" y="185964"/>
                <a:ext cx="8568673" cy="606425"/>
              </a:xfrm>
              <a:blipFill>
                <a:blip r:embed="rId2"/>
                <a:stretch>
                  <a:fillRect l="-740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4E8C9A8-F5D2-7AA9-15E5-A661E0BD90AE}"/>
                  </a:ext>
                </a:extLst>
              </p:cNvPr>
              <p:cNvSpPr txBox="1"/>
              <p:nvPr/>
            </p:nvSpPr>
            <p:spPr>
              <a:xfrm>
                <a:off x="110834" y="1122217"/>
                <a:ext cx="6863354" cy="477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 data with both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(2900)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0)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145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0)</m:t>
                    </m:r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4E8C9A8-F5D2-7AA9-15E5-A661E0BD9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4" y="1122217"/>
                <a:ext cx="6863354" cy="477182"/>
              </a:xfrm>
              <a:prstGeom prst="rect">
                <a:avLst/>
              </a:prstGeom>
              <a:blipFill>
                <a:blip r:embed="rId3"/>
                <a:stretch>
                  <a:fillRect l="-1476" t="-789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B083DD30-42D7-9357-2BAD-1AEFC40DC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04"/>
          <a:stretch/>
        </p:blipFill>
        <p:spPr>
          <a:xfrm>
            <a:off x="542056" y="1773380"/>
            <a:ext cx="5468953" cy="31311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27D3DB-8EC7-2BC7-896E-8AF071035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86"/>
          <a:stretch/>
        </p:blipFill>
        <p:spPr>
          <a:xfrm>
            <a:off x="282862" y="5408923"/>
            <a:ext cx="5563754" cy="88103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3D42685-4D78-00C4-1632-7368DCE54A69}"/>
              </a:ext>
            </a:extLst>
          </p:cNvPr>
          <p:cNvSpPr txBox="1"/>
          <p:nvPr/>
        </p:nvSpPr>
        <p:spPr>
          <a:xfrm>
            <a:off x="166253" y="4987634"/>
            <a:ext cx="335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transition amplitude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F8415BE-1A7F-17AE-67C3-B632B6155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61" y="1925780"/>
            <a:ext cx="5762627" cy="38100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05FB31F-54B7-6B92-BF5C-BC28C0F44F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0" b="25361"/>
          <a:stretch/>
        </p:blipFill>
        <p:spPr>
          <a:xfrm>
            <a:off x="6206836" y="1828797"/>
            <a:ext cx="5652656" cy="37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0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9C31F6-F61A-592E-56A2-8E700942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38</a:t>
            </a:fld>
            <a:endParaRPr lang="zh-CN" altLang="en-US" b="1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461CE8-3F88-3C64-A271-D475BF7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cs typeface="Times New Roman" panose="02020603050405020304" pitchFamily="18" charset="0"/>
                <a:sym typeface="+mn-lt"/>
              </a:rPr>
              <a:t>Summary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E5717DB-ADFE-0F05-BE27-B993E43EA7EB}"/>
                  </a:ext>
                </a:extLst>
              </p:cNvPr>
              <p:cNvSpPr txBox="1"/>
              <p:nvPr/>
            </p:nvSpPr>
            <p:spPr>
              <a:xfrm>
                <a:off x="406401" y="1155700"/>
                <a:ext cx="10947400" cy="4424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32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molecular frame</a:t>
                </a:r>
                <a:endPara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dominant decay into DK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also sizable</a:t>
                </a: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8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8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)→</m:t>
                    </m:r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d>
                      <m:d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𝟐𝟒𝟔𝟎</m:t>
                        </m:r>
                      </m:e>
                    </m:d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371600" lvl="2" indent="-457200">
                  <a:lnSpc>
                    <a:spcPct val="150000"/>
                  </a:lnSpc>
                  <a:buSzPct val="75000"/>
                  <a:buFont typeface="Wingdings" pitchFamily="2" charset="2"/>
                  <a:buChar char="u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charmed strange meson:</a:t>
                </a:r>
                <a:r>
                  <a: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𝐬𝟏</m:t>
                            </m:r>
                          </m:sub>
                        </m:sSub>
                        <m: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𝐃𝐊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371600" lvl="2" indent="-457200">
                  <a:lnSpc>
                    <a:spcPct val="150000"/>
                  </a:lnSpc>
                  <a:buSzPct val="75000"/>
                  <a:buFont typeface="Wingdings" pitchFamily="2" charset="2"/>
                  <a:buChar char="u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state: </a:t>
                </a:r>
                <a14:m>
                  <m:oMath xmlns:m="http://schemas.openxmlformats.org/officeDocument/2006/math"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800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kumimoji="1" lang="en-US" altLang="zh-CN" sz="2800" b="1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𝐬𝟏</m:t>
                            </m:r>
                          </m:sub>
                        </m:sSub>
                        <m: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sz="28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8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𝐃𝐊</m:t>
                        </m:r>
                      </m:e>
                    </m:d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zh-CN" sz="28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1"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err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endParaRPr kumimoji="1"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1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8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8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𝟐𝟗𝟎𝟎</m:t>
                    </m:r>
                    <m:r>
                      <a:rPr kumimoji="1" lang="en-US" altLang="zh-CN" sz="28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 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𝑩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lt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𝑲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E5717DB-ADFE-0F05-BE27-B993E43EA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1" y="1155700"/>
                <a:ext cx="10947400" cy="4424353"/>
              </a:xfrm>
              <a:prstGeom prst="rect">
                <a:avLst/>
              </a:prstGeom>
              <a:blipFill>
                <a:blip r:embed="rId3"/>
                <a:stretch>
                  <a:fillRect l="-695" t="-2006" b="-3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207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BCD63E2-A085-0A3B-962E-B4069477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775793-8AA7-AB4C-E00C-B99E0473C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6"/>
          <a:stretch/>
        </p:blipFill>
        <p:spPr>
          <a:xfrm>
            <a:off x="-17467" y="-12700"/>
            <a:ext cx="12209467" cy="68803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49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714AF8D-03D8-37AA-CCF5-7865BDEB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327B3A6-DFA1-6357-390A-03F556C39476}"/>
              </a:ext>
            </a:extLst>
          </p:cNvPr>
          <p:cNvGrpSpPr/>
          <p:nvPr/>
        </p:nvGrpSpPr>
        <p:grpSpPr>
          <a:xfrm>
            <a:off x="886289" y="1212962"/>
            <a:ext cx="9782113" cy="2336173"/>
            <a:chOff x="-394523" y="1734348"/>
            <a:chExt cx="11727277" cy="324942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D2859D-D4FC-D6D8-18E2-B9F5EB0EF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94523" y="1734348"/>
              <a:ext cx="9260283" cy="324942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6E80884-A247-1CEE-7FEA-EC38E61A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9128" y="2743245"/>
              <a:ext cx="2333626" cy="1495425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E8F61E6-8EA3-6D4C-D20D-B433DC15CE98}"/>
              </a:ext>
            </a:extLst>
          </p:cNvPr>
          <p:cNvGrpSpPr/>
          <p:nvPr/>
        </p:nvGrpSpPr>
        <p:grpSpPr>
          <a:xfrm>
            <a:off x="83128" y="3754583"/>
            <a:ext cx="12053455" cy="3005026"/>
            <a:chOff x="69273" y="3754583"/>
            <a:chExt cx="12053455" cy="300502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F8A6576-0718-2DC1-3F73-E6551CB60FB2}"/>
                </a:ext>
              </a:extLst>
            </p:cNvPr>
            <p:cNvSpPr/>
            <p:nvPr/>
          </p:nvSpPr>
          <p:spPr>
            <a:xfrm>
              <a:off x="69273" y="3754583"/>
              <a:ext cx="12053455" cy="3005026"/>
            </a:xfrm>
            <a:prstGeom prst="rect">
              <a:avLst/>
            </a:prstGeom>
            <a:ln w="22225"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FCC8401-7F4C-F859-8EC0-82A95F2A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6048" y="3791468"/>
              <a:ext cx="7470859" cy="2888442"/>
            </a:xfrm>
            <a:prstGeom prst="rect">
              <a:avLst/>
            </a:prstGeom>
            <a:effectLst/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A0AF2E7-54BC-9B75-2077-5AE54BF09DC4}"/>
              </a:ext>
            </a:extLst>
          </p:cNvPr>
          <p:cNvSpPr txBox="1"/>
          <p:nvPr/>
        </p:nvSpPr>
        <p:spPr>
          <a:xfrm>
            <a:off x="0" y="226098"/>
            <a:ext cx="7176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Discovery of heavy exotic states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556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55B397-FEB6-8204-8463-FBA92B4E3C4C}"/>
                  </a:ext>
                </a:extLst>
              </p:cNvPr>
              <p:cNvSpPr txBox="1"/>
              <p:nvPr/>
            </p:nvSpPr>
            <p:spPr>
              <a:xfrm>
                <a:off x="-8958" y="962690"/>
                <a:ext cx="12200958" cy="5706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Fully open flavor state composed of [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and [</a:t>
                </a:r>
                <a14:m>
                  <m:oMath xmlns:m="http://schemas.openxmlformats.org/officeDocument/2006/math">
                    <m:r>
                      <a:rPr lang="en-US" altLang="zh-CN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2800" b="1" dirty="0">
                    <a:solidFill>
                      <a:srgbClr val="C00000"/>
                    </a:solidFill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observation of a doubly charged tetraquark states</a:t>
                </a:r>
                <a:endParaRPr lang="en-US" altLang="zh-CN" sz="2400" b="1" dirty="0">
                  <a:solidFill>
                    <a:srgbClr val="C00000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A55B397-FEB6-8204-8463-FBA92B4E3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958" y="962690"/>
                <a:ext cx="12200958" cy="5706627"/>
              </a:xfrm>
              <a:prstGeom prst="rect">
                <a:avLst/>
              </a:prstGeom>
              <a:blipFill>
                <a:blip r:embed="rId4"/>
                <a:stretch>
                  <a:fillRect l="-1559" t="-1330" b="-19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D13ED8-750D-1D7C-5C1B-FF57DF50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5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6406CC70-6F6A-F4DD-B5FE-00D16149FA9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-2877" y="185964"/>
                <a:ext cx="8568673" cy="60642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dirty="0"/>
                  <a:t>: Experiment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6406CC70-6F6A-F4DD-B5FE-00D16149F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-2877" y="185964"/>
                <a:ext cx="8568673" cy="606425"/>
              </a:xfrm>
              <a:blipFill>
                <a:blip r:embed="rId5"/>
                <a:stretch>
                  <a:fillRect l="-2222" t="-24490" r="-444" b="-30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5AC8AB2-1A29-7461-5C5C-9BF73C11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518"/>
          <a:stretch/>
        </p:blipFill>
        <p:spPr>
          <a:xfrm>
            <a:off x="1453793" y="1707975"/>
            <a:ext cx="9284413" cy="3771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1EF2B3-E930-2405-EC48-A617BA3301B2}"/>
              </a:ext>
            </a:extLst>
          </p:cNvPr>
          <p:cNvSpPr txBox="1"/>
          <p:nvPr/>
        </p:nvSpPr>
        <p:spPr>
          <a:xfrm>
            <a:off x="1918686" y="5555692"/>
            <a:ext cx="904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en" altLang="zh-CN" sz="2000" b="1" i="1" u="none" strike="noStrike" dirty="0">
                <a:solidFill>
                  <a:srgbClr val="C00000"/>
                </a:solidFill>
                <a:effectLst/>
                <a:latin typeface="-apple-system"/>
              </a:rPr>
              <a:t> </a:t>
            </a:r>
            <a:r>
              <a:rPr lang="en" altLang="zh-CN" sz="2000" b="1" i="1" u="none" strike="noStrike" dirty="0" err="1">
                <a:solidFill>
                  <a:srgbClr val="C00000"/>
                </a:solidFill>
                <a:effectLst/>
                <a:latin typeface="-apple-system"/>
              </a:rPr>
              <a:t>Phys.Rev.Lett</a:t>
            </a:r>
            <a:r>
              <a:rPr lang="en" altLang="zh-CN" sz="2000" b="1" i="1" u="none" strike="noStrike" dirty="0">
                <a:solidFill>
                  <a:srgbClr val="C00000"/>
                </a:solidFill>
                <a:effectLst/>
                <a:latin typeface="-apple-system"/>
              </a:rPr>
              <a:t>.</a:t>
            </a:r>
            <a:r>
              <a:rPr lang="en" altLang="zh-CN" sz="2000" b="1" i="0" u="none" strike="noStrike" dirty="0">
                <a:solidFill>
                  <a:srgbClr val="C00000"/>
                </a:solidFill>
                <a:effectLst/>
                <a:latin typeface="-apple-system"/>
              </a:rPr>
              <a:t> 131 (2023) 4, 041902</a:t>
            </a:r>
            <a:r>
              <a:rPr lang="zh-CN" altLang="en-US" sz="2000" b="1" i="0" u="none" strike="noStrike" dirty="0">
                <a:solidFill>
                  <a:srgbClr val="C00000"/>
                </a:solidFill>
                <a:effectLst/>
                <a:latin typeface="-apple-system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-apple-system"/>
              </a:rPr>
              <a:t>[arXiv:2212.02716 ]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箭头: 上 5">
            <a:extLst>
              <a:ext uri="{FF2B5EF4-FFF2-40B4-BE49-F238E27FC236}">
                <a16:creationId xmlns:a16="http://schemas.microsoft.com/office/drawing/2014/main" id="{E752D379-C98B-547B-B9DF-6A762EC6E66A}"/>
              </a:ext>
            </a:extLst>
          </p:cNvPr>
          <p:cNvSpPr/>
          <p:nvPr/>
        </p:nvSpPr>
        <p:spPr>
          <a:xfrm>
            <a:off x="4393040" y="4947897"/>
            <a:ext cx="180000" cy="20388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58A14C92-3667-E38D-E650-7078FC0A2308}"/>
              </a:ext>
            </a:extLst>
          </p:cNvPr>
          <p:cNvSpPr/>
          <p:nvPr/>
        </p:nvSpPr>
        <p:spPr>
          <a:xfrm>
            <a:off x="9019361" y="4902467"/>
            <a:ext cx="180000" cy="20388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01C20D-3B7D-BFCC-EF8E-B4F3FBA8F01D}"/>
                  </a:ext>
                </a:extLst>
              </p:cNvPr>
              <p:cNvSpPr txBox="1"/>
              <p:nvPr/>
            </p:nvSpPr>
            <p:spPr>
              <a:xfrm>
                <a:off x="3925798" y="5087855"/>
                <a:ext cx="549870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601C20D-3B7D-BFCC-EF8E-B4F3FBA8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98" y="5087855"/>
                <a:ext cx="549870" cy="389850"/>
              </a:xfrm>
              <a:prstGeom prst="rect">
                <a:avLst/>
              </a:prstGeom>
              <a:blipFill>
                <a:blip r:embed="rId7"/>
                <a:stretch>
                  <a:fillRect r="-2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AAAA532-158A-D1BD-4D0B-2CF3762E7C6E}"/>
                  </a:ext>
                </a:extLst>
              </p:cNvPr>
              <p:cNvSpPr txBox="1"/>
              <p:nvPr/>
            </p:nvSpPr>
            <p:spPr>
              <a:xfrm>
                <a:off x="8591069" y="5089694"/>
                <a:ext cx="549870" cy="37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AAAA532-158A-D1BD-4D0B-2CF3762E7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1069" y="5089694"/>
                <a:ext cx="549870" cy="371897"/>
              </a:xfrm>
              <a:prstGeom prst="rect">
                <a:avLst/>
              </a:prstGeom>
              <a:blipFill>
                <a:blip r:embed="rId8"/>
                <a:stretch>
                  <a:fillRect r="-2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273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3E5019-EF52-2951-48CE-05BC7CCE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60A8CE5-C915-96CB-BCB0-509330DF344D}"/>
                  </a:ext>
                </a:extLst>
              </p:cNvPr>
              <p:cNvSpPr txBox="1"/>
              <p:nvPr/>
            </p:nvSpPr>
            <p:spPr>
              <a:xfrm>
                <a:off x="260367" y="1136041"/>
                <a:ext cx="11668397" cy="4757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 algn="l">
                  <a:buFont typeface="Wingdings" pitchFamily="2" charset="2"/>
                  <a:buChar char="ü"/>
                </a:pPr>
                <a:r>
                  <a:rPr lang="en-US" altLang="zh-CN" sz="2800" b="1" kern="1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 parameters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  <m:r>
                      <a:rPr lang="en-US" altLang="zh-CN" sz="24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2892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i="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sz="2400" kern="1200" dirty="0">
                    <a:solidFill>
                      <a:schemeClr val="tx1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=(119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26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12)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zh-CN" altLang="zh-CN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lang="en-US" altLang="zh-CN" sz="240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2921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lang="zh-CN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sz="2400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19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i="0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=(137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32</m:t>
                    </m:r>
                    <m:r>
                      <a:rPr lang="zh-CN" altLang="zh-CN" sz="240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1)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 with each other, two of isospin triplets=&gt; I=1</a:t>
                </a:r>
                <a:endParaRPr lang="en-US" altLang="zh-CN" b="1" dirty="0">
                  <a:solidFill>
                    <a:srgbClr val="0D46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l">
                  <a:buFont typeface="Wingdings" pitchFamily="2" charset="2"/>
                  <a:buChar char="ü"/>
                </a:pP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Quantum number</a:t>
                </a:r>
                <a:endPara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b="0" dirty="0">
                    <a:solidFill>
                      <a:schemeClr val="tx1"/>
                    </a:solidFill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=1(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</a:rPr>
                  <a:t>Open questions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rgbClr val="C00000"/>
                    </a:solidFill>
                  </a:rPr>
                  <a:t>    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inner structure?</a:t>
                </a:r>
                <a:endParaRPr lang="en-US" altLang="zh-CN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60A8CE5-C915-96CB-BCB0-509330DF3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136041"/>
                <a:ext cx="11668397" cy="4757713"/>
              </a:xfrm>
              <a:prstGeom prst="rect">
                <a:avLst/>
              </a:prstGeom>
              <a:blipFill>
                <a:blip r:embed="rId2"/>
                <a:stretch>
                  <a:fillRect l="-870" t="-1330" b="-5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2">
                <a:extLst>
                  <a:ext uri="{FF2B5EF4-FFF2-40B4-BE49-F238E27FC236}">
                    <a16:creationId xmlns:a16="http://schemas.microsoft.com/office/drawing/2014/main" id="{0685BCB3-B0D5-B6CD-2752-AA312600650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sz="36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dirty="0"/>
                  <a:t>: Experiment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占位符 2">
                <a:extLst>
                  <a:ext uri="{FF2B5EF4-FFF2-40B4-BE49-F238E27FC236}">
                    <a16:creationId xmlns:a16="http://schemas.microsoft.com/office/drawing/2014/main" id="{0685BCB3-B0D5-B6CD-2752-AA31260065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2219" t="-24490" r="-444" b="-30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23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E8CBCFC9-5E80-CA28-EFD5-FF9536DF6A9D}"/>
              </a:ext>
            </a:extLst>
          </p:cNvPr>
          <p:cNvSpPr/>
          <p:nvPr/>
        </p:nvSpPr>
        <p:spPr>
          <a:xfrm>
            <a:off x="0" y="5175249"/>
            <a:ext cx="12192000" cy="338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74B31B-1FB8-FA81-5CAF-31FFF86B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1041"/>
            <a:ext cx="2743200" cy="365125"/>
          </a:xfrm>
        </p:spPr>
        <p:txBody>
          <a:bodyPr/>
          <a:lstStyle/>
          <a:p>
            <a:fld id="{94E020D2-E016-4DFA-9233-E593B6DE9BDE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占位符 2">
                <a:extLst>
                  <a:ext uri="{FF2B5EF4-FFF2-40B4-BE49-F238E27FC236}">
                    <a16:creationId xmlns:a16="http://schemas.microsoft.com/office/drawing/2014/main" id="{9D21C248-A897-57C9-9CB2-1AB6F69C80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324508"/>
                <a:ext cx="8568673" cy="606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600" b="1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cs typeface="Times New Roman" panose="02020603050405020304" pitchFamily="18" charset="0"/>
                  </a:rPr>
                  <a:t>Short Review of </a:t>
                </a:r>
                <a:r>
                  <a:rPr lang="en-US" altLang="zh-CN" dirty="0">
                    <a:cs typeface="Times New Roman" panose="02020603050405020304" pitchFamily="18" charset="0"/>
                    <a:sym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r>
                  <a:rPr lang="en-US" altLang="zh-CN" dirty="0">
                    <a:cs typeface="Times New Roman" panose="02020603050405020304" pitchFamily="18" charset="0"/>
                  </a:rPr>
                  <a:t>: Theory</a:t>
                </a:r>
                <a:endParaRPr lang="zh-CN" alt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占位符 2">
                <a:extLst>
                  <a:ext uri="{FF2B5EF4-FFF2-40B4-BE49-F238E27FC236}">
                    <a16:creationId xmlns:a16="http://schemas.microsoft.com/office/drawing/2014/main" id="{9D21C248-A897-57C9-9CB2-1AB6F69C8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4508"/>
                <a:ext cx="8568673" cy="606425"/>
              </a:xfrm>
              <a:prstGeom prst="rect">
                <a:avLst/>
              </a:prstGeom>
              <a:blipFill>
                <a:blip r:embed="rId3"/>
                <a:stretch>
                  <a:fillRect l="-2222" t="-26531" b="-306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5DCE257-EEF5-DB98-0DE1-CAD1F1E820A6}"/>
                  </a:ext>
                </a:extLst>
              </p:cNvPr>
              <p:cNvSpPr txBox="1"/>
              <p:nvPr/>
            </p:nvSpPr>
            <p:spPr>
              <a:xfrm>
                <a:off x="90052" y="957406"/>
                <a:ext cx="8661114" cy="632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kern="1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</a:t>
                </a:r>
                <a:r>
                  <a:rPr lang="en-US" altLang="zh-CN" sz="2800" b="1" kern="1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theoretical explanations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b="1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zh-CN" altLang="zh-CN" sz="2800" b="1" i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kern="1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800" b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/++</m:t>
                        </m:r>
                      </m:sup>
                    </m:sSubSup>
                  </m:oMath>
                </a14:m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5DCE257-EEF5-DB98-0DE1-CAD1F1E82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2" y="957406"/>
                <a:ext cx="8661114" cy="632417"/>
              </a:xfrm>
              <a:prstGeom prst="rect">
                <a:avLst/>
              </a:prstGeom>
              <a:blipFill>
                <a:blip r:embed="rId4"/>
                <a:stretch>
                  <a:fillRect l="-1464" b="-21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932B23-9CA0-6F48-01B5-3F43D14A4E7F}"/>
                  </a:ext>
                </a:extLst>
              </p:cNvPr>
              <p:cNvSpPr txBox="1"/>
              <p:nvPr/>
            </p:nvSpPr>
            <p:spPr>
              <a:xfrm>
                <a:off x="848162" y="1641186"/>
                <a:ext cx="9570454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Fully open flavor tetraquark state</a:t>
                </a:r>
              </a:p>
              <a:p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400" b="1" i="1" dirty="0">
                    <a:highlight>
                      <a:srgbClr val="00FFFF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PRD95,114005(2017): QCD sum rule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PRD107,096020(2023): Constituent quark model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PRD106,096023(2022):Multiquark color flux-tube model 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……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 effect</a:t>
                </a:r>
              </a:p>
              <a:p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PRD107,056015(2023): the interaction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channel</a:t>
                </a:r>
              </a:p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EPJC82,955(2022): Triangle singularity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……</a:t>
                </a:r>
                <a:endParaRPr lang="en-US" altLang="zh-CN" sz="2400" b="1" dirty="0">
                  <a:solidFill>
                    <a:srgbClr val="0D46B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molecular state</a:t>
                </a:r>
              </a:p>
              <a:p>
                <a:r>
                  <a:rPr lang="en-US" altLang="zh-CN" sz="2400" b="1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JPG50,055002 (2023): QCD Sum rule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arXiv:2208.10196: Potential model</a:t>
                </a:r>
              </a:p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…….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932B23-9CA0-6F48-01B5-3F43D14A4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62" y="1641186"/>
                <a:ext cx="9570454" cy="5078313"/>
              </a:xfrm>
              <a:prstGeom prst="rect">
                <a:avLst/>
              </a:prstGeom>
              <a:blipFill>
                <a:blip r:embed="rId5"/>
                <a:stretch>
                  <a:fillRect l="-795" t="-1000"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3896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1FA4D-911F-971E-6613-1BA6540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8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54AFE44-36BF-5B11-DD34-E4702F85A340}"/>
                  </a:ext>
                </a:extLst>
              </p:cNvPr>
              <p:cNvSpPr txBox="1"/>
              <p:nvPr/>
            </p:nvSpPr>
            <p:spPr>
              <a:xfrm>
                <a:off x="955964" y="1728103"/>
                <a:ext cx="6096000" cy="488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|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+mn-lt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𝟐𝟗𝟎𝟎</m:t>
                          </m:r>
                        </m:e>
                      </m:d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⟩=|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∗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+mn-lt"/>
                            </a:rPr>
                            <m:t>𝟎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lt"/>
                        </a:rPr>
                        <m:t>⟩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54AFE44-36BF-5B11-DD34-E4702F85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4" y="1728103"/>
                <a:ext cx="6096000" cy="488980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560FB73-F779-45B8-51BB-57DCD634C59F}"/>
                  </a:ext>
                </a:extLst>
              </p:cNvPr>
              <p:cNvSpPr txBox="1"/>
              <p:nvPr/>
            </p:nvSpPr>
            <p:spPr>
              <a:xfrm>
                <a:off x="260367" y="1036001"/>
                <a:ext cx="6008696" cy="555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kumimoji="1"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Molecular structure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560FB73-F779-45B8-51BB-57DCD634C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7" y="1036001"/>
                <a:ext cx="6008696" cy="555152"/>
              </a:xfrm>
              <a:prstGeom prst="rect">
                <a:avLst/>
              </a:prstGeom>
              <a:blipFill>
                <a:blip r:embed="rId4"/>
                <a:stretch>
                  <a:fillRect l="-1688" t="-6667" b="-2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/>
              <p:nvPr/>
            </p:nvSpPr>
            <p:spPr>
              <a:xfrm>
                <a:off x="789709" y="2393242"/>
                <a:ext cx="9033164" cy="121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𝓛</m:t>
                      </m:r>
                      <m:r>
                        <a:rPr lang="en-US" altLang="zh-CN" sz="2400" b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b="1" i="0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𝐝𝐲</m:t>
                          </m:r>
                          <m:r>
                            <a:rPr lang="zh-CN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𝜱</m:t>
                          </m:r>
                          <m:d>
                            <m:dPr>
                              <m:ctrlPr>
                                <a:rPr lang="zh-CN" altLang="zh-CN" sz="2400" b="1" i="1" kern="100">
                                  <a:solidFill>
                                    <a:srgbClr val="0D46B7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sz="2400" b="1" i="1" kern="100">
                                      <a:solidFill>
                                        <a:srgbClr val="0D46B7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kern="100" smtClean="0">
                                      <a:solidFill>
                                        <a:srgbClr val="0D46B7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400" b="1" i="1" kern="100" smtClean="0">
                                      <a:solidFill>
                                        <a:srgbClr val="0D46B7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  <m:sSubSup>
                            <m:sSub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b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b="1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2393242"/>
                <a:ext cx="9033164" cy="1216808"/>
              </a:xfrm>
              <a:prstGeom prst="rect">
                <a:avLst/>
              </a:prstGeom>
              <a:blipFill>
                <a:blip r:embed="rId5"/>
                <a:stretch>
                  <a:fillRect l="-1124" t="-97938" b="-179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096B1304-941A-E56C-DC6B-2B359D8C53CE}"/>
              </a:ext>
            </a:extLst>
          </p:cNvPr>
          <p:cNvSpPr txBox="1"/>
          <p:nvPr/>
        </p:nvSpPr>
        <p:spPr>
          <a:xfrm>
            <a:off x="260367" y="3604804"/>
            <a:ext cx="9379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100" dirty="0">
                <a:solidFill>
                  <a:srgbClr val="0D46B7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Correlation</a:t>
            </a:r>
            <a:r>
              <a:rPr lang="zh-CN" altLang="en-US" sz="2400" b="1" kern="100" dirty="0">
                <a:solidFill>
                  <a:srgbClr val="0D46B7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solidFill>
                  <a:srgbClr val="0D46B7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function</a:t>
            </a:r>
            <a:endParaRPr lang="en-US" altLang="zh-CN" sz="2400" b="1" kern="100" dirty="0">
              <a:solidFill>
                <a:srgbClr val="0D46B7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(1) D</a:t>
            </a:r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escribe the interior structure of the molecular state </a:t>
            </a:r>
          </a:p>
          <a:p>
            <a:r>
              <a:rPr lang="en-US" altLang="zh-CN" sz="24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(2) Avoid divergency  in the ultraviolet region.</a:t>
            </a:r>
            <a:endParaRPr lang="zh-CN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73CE1C-B1A1-4ADD-9D94-61EDD0CE98FF}"/>
                  </a:ext>
                </a:extLst>
              </p:cNvPr>
              <p:cNvSpPr txBox="1"/>
              <p:nvPr/>
            </p:nvSpPr>
            <p:spPr>
              <a:xfrm>
                <a:off x="260366" y="4680438"/>
                <a:ext cx="10310651" cy="1552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(3) Fourier transformation of the correlation</a:t>
                </a:r>
                <a:r>
                  <a:rPr lang="zh-CN" altLang="zh-CN" sz="2400" b="1" kern="100" dirty="0">
                    <a:effectLst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zh-CN" sz="2400" b="1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𝜱</m:t>
                    </m:r>
                    <m:d>
                      <m:dPr>
                        <m:ctrlPr>
                          <a:rPr lang="zh-CN" altLang="zh-CN" sz="2400" b="1" i="1" kern="1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400" b="1" i="1" kern="1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400" b="1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b="1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zh-CN" altLang="zh-CN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𝜱</m:t>
                    </m:r>
                    <m:d>
                      <m:dPr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zh-CN" sz="2400" b="1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zh-CN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p>
                            </m:sSup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altLang="zh-CN" sz="2400" b="1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b="1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zh-CN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400" b="1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𝒊𝒑𝒚</m:t>
                            </m:r>
                          </m:sup>
                        </m:sSup>
                      </m:e>
                    </m:nary>
                    <m:acc>
                      <m:accPr>
                        <m:chr m:val="̃"/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𝜱</m:t>
                        </m:r>
                      </m:e>
                    </m:acc>
                    <m:d>
                      <m:dPr>
                        <m:ctrlPr>
                          <a:rPr lang="zh-CN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sz="2400" b="1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altLang="zh-CN" sz="2400" b="1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b="1" dirty="0"/>
                  <a:t>. </a:t>
                </a:r>
              </a:p>
              <a:p>
                <a:endParaRPr lang="zh-CN" altLang="en-US" sz="2400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73CE1C-B1A1-4ADD-9D94-61EDD0CE9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6" y="4680438"/>
                <a:ext cx="10310651" cy="1552156"/>
              </a:xfrm>
              <a:prstGeom prst="rect">
                <a:avLst/>
              </a:prstGeom>
              <a:blipFill>
                <a:blip r:embed="rId6"/>
                <a:stretch>
                  <a:fillRect l="-984" t="-12195" b="-365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0FFB3F9-FFC6-ADEB-C2C5-9852868595CA}"/>
                  </a:ext>
                </a:extLst>
              </p:cNvPr>
              <p:cNvSpPr txBox="1"/>
              <p:nvPr/>
            </p:nvSpPr>
            <p:spPr>
              <a:xfrm>
                <a:off x="2587333" y="5972193"/>
                <a:ext cx="6851073" cy="578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kern="100" dirty="0">
                    <a:solidFill>
                      <a:srgbClr val="0D46B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 form: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𝜱</m:t>
                        </m:r>
                      </m:e>
                    </m:acc>
                    <m:d>
                      <m:dPr>
                        <m:ctrlP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sub>
                          <m:sup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altLang="zh-CN" sz="2800" b="1" i="1" kern="100">
                        <a:solidFill>
                          <a:srgbClr val="0D46B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1" kern="100">
                        <a:solidFill>
                          <a:srgbClr val="0D46B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exp</m:t>
                    </m:r>
                    <m:d>
                      <m:dPr>
                        <m:ctrlPr>
                          <a:rPr lang="zh-CN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sub>
                          <m:sup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altLang="zh-CN" sz="2800" b="1" i="1" kern="100">
                            <a:solidFill>
                              <a:srgbClr val="0D46B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sub>
                          <m:sup>
                            <m:r>
                              <a:rPr lang="en-US" altLang="zh-CN" sz="2800" b="1" i="1" kern="100">
                                <a:solidFill>
                                  <a:srgbClr val="0D46B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</m:oMath>
                </a14:m>
                <a:endParaRPr lang="zh-CN" altLang="en-US" sz="2800" dirty="0">
                  <a:solidFill>
                    <a:srgbClr val="0D46B7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0FFB3F9-FFC6-ADEB-C2C5-985286859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333" y="5972193"/>
                <a:ext cx="6851073" cy="578748"/>
              </a:xfrm>
              <a:prstGeom prst="rect">
                <a:avLst/>
              </a:prstGeom>
              <a:blipFill>
                <a:blip r:embed="rId7"/>
                <a:stretch>
                  <a:fillRect l="-1848" t="-6522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5DB88409-170E-B77D-0047-7206A6A595BF}"/>
              </a:ext>
            </a:extLst>
          </p:cNvPr>
          <p:cNvCxnSpPr/>
          <p:nvPr/>
        </p:nvCxnSpPr>
        <p:spPr>
          <a:xfrm flipV="1">
            <a:off x="3136900" y="3340100"/>
            <a:ext cx="1130300" cy="46990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37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41D9E0-A80B-1AFD-53F6-385CF191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54" y="2606629"/>
            <a:ext cx="4924658" cy="201373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41FA4D-911F-971E-6613-1BA6540D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20D2-E016-4DFA-9233-E593B6DE9BDE}" type="slidenum">
              <a:rPr lang="zh-CN" altLang="en-US" b="1" smtClean="0"/>
              <a:pPr/>
              <a:t>9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zh-CN" sz="3600" dirty="0">
                    <a:cs typeface="Times New Roman" panose="02020603050405020304" pitchFamily="18" charset="0"/>
                    <a:sym typeface="+mn-lt"/>
                  </a:rPr>
                  <a:t>Decay properties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𝑻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</m:ctrlPr>
                          </m:accPr>
                          <m:e>
                            <m:r>
                              <a:rPr lang="en-US" altLang="zh-CN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+mn-lt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b>
                      <m:sup>
                        <m:r>
                          <a:rPr lang="en-US" altLang="zh-CN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+mn-lt"/>
                          </a:rPr>
                          <m:t>𝟐𝟗𝟎𝟎</m:t>
                        </m:r>
                      </m:e>
                    </m:d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11D3C7C-B417-4F51-B769-3968690F0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2219" t="-28571" b="-26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/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𝓛</m:t>
                      </m:r>
                      <m:r>
                        <a:rPr lang="en-US" altLang="zh-CN" sz="2400" b="1" kern="10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kern="100" smtClean="0">
                              <a:solidFill>
                                <a:srgbClr val="0D46B7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  <m:sSubSup>
                        <m:sSubSup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d>
                        <m:dPr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nary>
                        <m:naryPr>
                          <m:subHide m:val="on"/>
                          <m:supHide m:val="on"/>
                          <m:ctrlPr>
                            <a:rPr lang="zh-CN" altLang="zh-CN" sz="2400" b="1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b="1" i="0" kern="100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𝐝𝐲</m:t>
                          </m:r>
                          <m:r>
                            <a:rPr lang="zh-CN" altLang="zh-CN" sz="2400" b="1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𝜱</m:t>
                          </m:r>
                          <m:d>
                            <m:d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zh-CN" sz="2400" b="1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altLang="zh-CN" sz="2400" b="1" i="1" kern="1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zh-CN" altLang="zh-CN" sz="2400" b="1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 i="1" kern="1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  <m:sSubSup>
                            <m:sSubSup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𝝁</m:t>
                              </m:r>
                            </m:sub>
                            <m:sup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lang="zh-CN" altLang="zh-CN" sz="2400" b="1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400" b="1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kern="100" smtClean="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zh-CN" altLang="zh-CN" sz="2400" b="1" i="1" kern="100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sz="2400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US" altLang="zh-CN" sz="2400" b="1" i="1" kern="100" smtClean="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b="1" i="1" kern="1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5C514D4-1D85-6E83-8CBC-12B889250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993934"/>
                <a:ext cx="9033164" cy="1216808"/>
              </a:xfrm>
              <a:prstGeom prst="rect">
                <a:avLst/>
              </a:prstGeom>
              <a:blipFill>
                <a:blip r:embed="rId4"/>
                <a:stretch>
                  <a:fillRect l="-1124" t="-97938" b="-178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Compositeness condition: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𝑩𝒂𝒓𝒆</m:t>
                          </m:r>
                        </m:e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𝑷𝒉𝒚𝒔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𝛱</m:t>
                      </m:r>
                      <m:d>
                        <m:dPr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subHide m:val="on"/>
                          <m:supHide m:val="on"/>
                          <m:ctrlPr>
                            <a:rPr lang="zh-CN" altLang="zh-CN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zh-CN" altLang="zh-CN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zh-CN" altLang="zh-CN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zh-CN" altLang="zh-CN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𝛬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CN" sz="240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zh-CN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𝜇𝜈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zh-CN" altLang="zh-CN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CN" sz="24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CN" sz="24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𝒁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l-GR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𝜫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zh-CN" altLang="zh-CN" sz="24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</m:sub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C3025132-9EB2-7B87-79A8-ED5B6F165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24918"/>
                <a:ext cx="6899564" cy="4159009"/>
              </a:xfrm>
              <a:prstGeom prst="rect">
                <a:avLst/>
              </a:prstGeom>
              <a:blipFill>
                <a:blip r:embed="rId5"/>
                <a:stretch>
                  <a:fillRect l="-919" t="-2432" b="-7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DB9B1A-FD08-A5F5-EC9E-97C401963789}"/>
                  </a:ext>
                </a:extLst>
              </p:cNvPr>
              <p:cNvSpPr txBox="1"/>
              <p:nvPr/>
            </p:nvSpPr>
            <p:spPr>
              <a:xfrm>
                <a:off x="7239000" y="4772583"/>
                <a:ext cx="4140814" cy="488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Operator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1" i="1" dirty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CN" sz="24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𝟐𝟗𝟎𝟎</m:t>
                    </m:r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62DB9B1A-FD08-A5F5-EC9E-97C401963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4772583"/>
                <a:ext cx="4140814" cy="488980"/>
              </a:xfrm>
              <a:prstGeom prst="rect">
                <a:avLst/>
              </a:prstGeom>
              <a:blipFill>
                <a:blip r:embed="rId6"/>
                <a:stretch>
                  <a:fillRect l="-2446" t="-5000" r="-306" b="-2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7096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5088</TotalTime>
  <Words>1894</Words>
  <Application>Microsoft Macintosh PowerPoint</Application>
  <PresentationFormat>宽屏</PresentationFormat>
  <Paragraphs>314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8" baseType="lpstr">
      <vt:lpstr>-apple-system</vt:lpstr>
      <vt:lpstr>等线</vt:lpstr>
      <vt:lpstr>等线 Light</vt:lpstr>
      <vt:lpstr>Microsoft YaHei</vt:lpstr>
      <vt:lpstr>Arial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自力 岳</dc:creator>
  <cp:lastModifiedBy>Microsoft Office User</cp:lastModifiedBy>
  <cp:revision>43</cp:revision>
  <dcterms:created xsi:type="dcterms:W3CDTF">2023-05-03T03:33:11Z</dcterms:created>
  <dcterms:modified xsi:type="dcterms:W3CDTF">2024-04-07T06:09:45Z</dcterms:modified>
</cp:coreProperties>
</file>