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57" r:id="rId3"/>
    <p:sldId id="1956" r:id="rId4"/>
    <p:sldId id="277" r:id="rId5"/>
    <p:sldId id="4443" r:id="rId6"/>
    <p:sldId id="4461" r:id="rId7"/>
    <p:sldId id="4472" r:id="rId8"/>
    <p:sldId id="4431" r:id="rId9"/>
    <p:sldId id="4432" r:id="rId10"/>
    <p:sldId id="4435" r:id="rId11"/>
    <p:sldId id="4463" r:id="rId12"/>
    <p:sldId id="4473" r:id="rId13"/>
    <p:sldId id="4474" r:id="rId14"/>
    <p:sldId id="4458" r:id="rId15"/>
    <p:sldId id="4459" r:id="rId16"/>
    <p:sldId id="4462" r:id="rId17"/>
    <p:sldId id="4460" r:id="rId18"/>
    <p:sldId id="4457" r:id="rId19"/>
    <p:sldId id="443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21" autoAdjust="0"/>
  </p:normalViewPr>
  <p:slideViewPr>
    <p:cSldViewPr snapToGrid="0">
      <p:cViewPr varScale="1">
        <p:scale>
          <a:sx n="87" d="100"/>
          <a:sy n="87"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58E72-F975-41F5-871B-0825C9371929}" type="datetimeFigureOut">
              <a:rPr lang="zh-CN" altLang="en-US" smtClean="0"/>
              <a:t>2023/12/4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DC9B2-B5E5-4EBB-8180-C03CB5185E3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CDC9B2-B5E5-4EBB-8180-C03CB5185E3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kern="1200" dirty="0">
                <a:solidFill>
                  <a:schemeClr val="tx1"/>
                </a:solidFill>
                <a:latin typeface="+mj-ea"/>
                <a:ea typeface="+mn-ea"/>
                <a:cs typeface="+mn-cs"/>
              </a:rPr>
              <a:t>文本大模型和</a:t>
            </a:r>
            <a:r>
              <a:rPr kumimoji="1" lang="en-US" altLang="zh-CN" sz="1200" kern="1200" dirty="0">
                <a:solidFill>
                  <a:schemeClr val="tx1"/>
                </a:solidFill>
                <a:latin typeface="+mj-ea"/>
                <a:ea typeface="+mn-ea"/>
                <a:cs typeface="+mn-cs"/>
              </a:rPr>
              <a:t>CV</a:t>
            </a:r>
            <a:r>
              <a:rPr kumimoji="1" lang="zh-CN" altLang="en-US" sz="1200" kern="1200" dirty="0">
                <a:solidFill>
                  <a:schemeClr val="tx1"/>
                </a:solidFill>
                <a:latin typeface="+mj-ea"/>
                <a:ea typeface="+mn-ea"/>
                <a:cs typeface="+mn-cs"/>
              </a:rPr>
              <a:t>大模型。</a:t>
            </a: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kern="1200" dirty="0">
                <a:solidFill>
                  <a:schemeClr val="tx1"/>
                </a:solidFill>
                <a:latin typeface="+mj-ea"/>
                <a:ea typeface="+mn-ea"/>
                <a:cs typeface="+mn-cs"/>
              </a:rPr>
              <a:t>可行路径。</a:t>
            </a: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kern="1200" dirty="0">
                <a:solidFill>
                  <a:schemeClr val="tx1"/>
                </a:solidFill>
                <a:latin typeface="+mj-ea"/>
                <a:ea typeface="+mn-ea"/>
                <a:cs typeface="+mn-cs"/>
              </a:rPr>
              <a:t>任务三模块</a:t>
            </a:r>
            <a:endParaRPr kumimoji="1" lang="en-US" altLang="zh-CN" sz="12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zh-CN" sz="12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200" kern="1200" dirty="0">
                <a:solidFill>
                  <a:schemeClr val="tx1"/>
                </a:solidFill>
                <a:latin typeface="+mj-ea"/>
                <a:ea typeface="+mn-ea"/>
                <a:cs typeface="+mn-cs"/>
              </a:rPr>
              <a:t>SAM </a:t>
            </a:r>
            <a:r>
              <a:rPr kumimoji="1" lang="zh-CN" altLang="en-US" sz="1200" kern="1200" dirty="0">
                <a:solidFill>
                  <a:schemeClr val="tx1"/>
                </a:solidFill>
                <a:latin typeface="+mj-ea"/>
                <a:ea typeface="+mn-ea"/>
                <a:cs typeface="+mn-cs"/>
              </a:rPr>
              <a:t>源自于 </a:t>
            </a:r>
            <a:r>
              <a:rPr kumimoji="1" lang="en-US" altLang="zh-CN" sz="1200" kern="1200" dirty="0">
                <a:solidFill>
                  <a:schemeClr val="tx1"/>
                </a:solidFill>
                <a:latin typeface="+mj-ea"/>
                <a:ea typeface="+mn-ea"/>
                <a:cs typeface="+mn-cs"/>
              </a:rPr>
              <a:t>2023 </a:t>
            </a:r>
            <a:r>
              <a:rPr kumimoji="1" lang="zh-CN" altLang="en-US" sz="1200" kern="1200" dirty="0">
                <a:solidFill>
                  <a:schemeClr val="tx1"/>
                </a:solidFill>
                <a:latin typeface="+mj-ea"/>
                <a:ea typeface="+mn-ea"/>
                <a:cs typeface="+mn-cs"/>
              </a:rPr>
              <a:t>年 </a:t>
            </a:r>
            <a:r>
              <a:rPr kumimoji="1" lang="en-US" altLang="zh-CN" sz="1200" kern="1200" dirty="0">
                <a:solidFill>
                  <a:schemeClr val="tx1"/>
                </a:solidFill>
                <a:latin typeface="+mj-ea"/>
                <a:ea typeface="+mn-ea"/>
                <a:cs typeface="+mn-cs"/>
              </a:rPr>
              <a:t>Meta </a:t>
            </a:r>
            <a:r>
              <a:rPr kumimoji="1" lang="zh-CN" altLang="en-US" sz="1200" kern="1200" dirty="0">
                <a:solidFill>
                  <a:schemeClr val="tx1"/>
                </a:solidFill>
                <a:latin typeface="+mj-ea"/>
                <a:ea typeface="+mn-ea"/>
                <a:cs typeface="+mn-cs"/>
              </a:rPr>
              <a:t>的 </a:t>
            </a:r>
            <a:r>
              <a:rPr kumimoji="1" lang="en-US" altLang="zh-CN" sz="1200" kern="1200" dirty="0">
                <a:solidFill>
                  <a:schemeClr val="tx1"/>
                </a:solidFill>
                <a:latin typeface="+mj-ea"/>
                <a:ea typeface="+mn-ea"/>
                <a:cs typeface="+mn-cs"/>
              </a:rPr>
              <a:t>Segment Anything (SA) </a:t>
            </a:r>
            <a:r>
              <a:rPr kumimoji="1" lang="zh-CN" altLang="en-US" sz="1200" kern="1200" dirty="0">
                <a:solidFill>
                  <a:schemeClr val="tx1"/>
                </a:solidFill>
                <a:latin typeface="+mj-ea"/>
                <a:ea typeface="+mn-ea"/>
                <a:cs typeface="+mn-cs"/>
              </a:rPr>
              <a:t>项目。该项目发现在 </a:t>
            </a:r>
            <a:r>
              <a:rPr kumimoji="1" lang="en-US" altLang="zh-CN" sz="1200" kern="1200" dirty="0">
                <a:solidFill>
                  <a:schemeClr val="tx1"/>
                </a:solidFill>
                <a:latin typeface="+mj-ea"/>
                <a:ea typeface="+mn-ea"/>
                <a:cs typeface="+mn-cs"/>
              </a:rPr>
              <a:t>NLP </a:t>
            </a:r>
            <a:r>
              <a:rPr kumimoji="1" lang="zh-CN" altLang="en-US" sz="1200" kern="1200" dirty="0">
                <a:solidFill>
                  <a:schemeClr val="tx1"/>
                </a:solidFill>
                <a:latin typeface="+mj-ea"/>
                <a:ea typeface="+mn-ea"/>
                <a:cs typeface="+mn-cs"/>
              </a:rPr>
              <a:t>和 </a:t>
            </a:r>
            <a:r>
              <a:rPr kumimoji="1" lang="en-US" altLang="zh-CN" sz="1200" kern="1200" dirty="0">
                <a:solidFill>
                  <a:schemeClr val="tx1"/>
                </a:solidFill>
                <a:latin typeface="+mj-ea"/>
                <a:ea typeface="+mn-ea"/>
                <a:cs typeface="+mn-cs"/>
              </a:rPr>
              <a:t>CV </a:t>
            </a:r>
            <a:r>
              <a:rPr kumimoji="1" lang="zh-CN" altLang="en-US" sz="1200" kern="1200" dirty="0">
                <a:solidFill>
                  <a:schemeClr val="tx1"/>
                </a:solidFill>
                <a:latin typeface="+mj-ea"/>
                <a:ea typeface="+mn-ea"/>
                <a:cs typeface="+mn-cs"/>
              </a:rPr>
              <a:t>领域中出现的基础模型表现出较强的性能，</a:t>
            </a:r>
            <a:r>
              <a:rPr kumimoji="1" lang="zh-CN" altLang="en-US" sz="1200" dirty="0">
                <a:solidFill>
                  <a:schemeClr val="tx1"/>
                </a:solidFill>
                <a:latin typeface="+mj-ea"/>
              </a:rPr>
              <a:t>研究人员试图建立一个类似的模型来统一整个图像分割任务。然而，在分割领域的可用数据较为缺乏，这与他们的设计目的不同。因此，如下图</a:t>
            </a:r>
            <a:r>
              <a:rPr kumimoji="1" lang="en-US" altLang="zh-CN" sz="1200" dirty="0">
                <a:solidFill>
                  <a:schemeClr val="tx1"/>
                </a:solidFill>
                <a:latin typeface="+mj-ea"/>
              </a:rPr>
              <a:t> </a:t>
            </a:r>
            <a:r>
              <a:rPr kumimoji="1" lang="zh-CN" altLang="en-US" sz="1200" dirty="0">
                <a:solidFill>
                  <a:schemeClr val="tx1"/>
                </a:solidFill>
                <a:latin typeface="+mj-ea"/>
              </a:rPr>
              <a:t>所示，</a:t>
            </a:r>
            <a:r>
              <a:rPr kumimoji="1" lang="zh-CN" altLang="en-US" sz="1200" kern="1200" dirty="0">
                <a:solidFill>
                  <a:schemeClr val="tx1"/>
                </a:solidFill>
                <a:latin typeface="+mj-ea"/>
                <a:ea typeface="+mn-ea"/>
                <a:cs typeface="+mn-cs"/>
              </a:rPr>
              <a:t>研究者将路径分为任务、模型和数据三个步骤。</a:t>
            </a:r>
            <a:endParaRPr kumimoji="1" lang="en-US" altLang="zh-CN" sz="1200" kern="1200" dirty="0">
              <a:solidFill>
                <a:schemeClr val="tx1"/>
              </a:solidFill>
              <a:latin typeface="+mj-ea"/>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上述数据用于训练后，得到了强大的模型，来看一下效果。</a:t>
            </a:r>
          </a:p>
        </p:txBody>
      </p:sp>
      <p:sp>
        <p:nvSpPr>
          <p:cNvPr id="4" name="灯片编号占位符 3"/>
          <p:cNvSpPr>
            <a:spLocks noGrp="1"/>
          </p:cNvSpPr>
          <p:nvPr>
            <p:ph type="sldNum" sz="quarter" idx="5"/>
          </p:nvPr>
        </p:nvSpPr>
        <p:spPr/>
        <p:txBody>
          <a:bodyPr/>
          <a:lstStyle/>
          <a:p>
            <a:fld id="{54CDC9B2-B5E5-4EBB-8180-C03CB5185E36}"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SAM</a:t>
            </a:r>
            <a:r>
              <a:rPr lang="zh-CN" altLang="en-US" dirty="0"/>
              <a:t>具有强大的零样本迁移能力。</a:t>
            </a:r>
          </a:p>
          <a:p>
            <a:r>
              <a:rPr lang="zh-CN" altLang="en-US" dirty="0"/>
              <a:t>在</a:t>
            </a:r>
            <a:r>
              <a:rPr lang="en-US" altLang="zh-CN" dirty="0"/>
              <a:t>23</a:t>
            </a:r>
            <a:r>
              <a:rPr lang="zh-CN" altLang="en-US" dirty="0"/>
              <a:t>个分割数据集上，与最强大的单点分割模型</a:t>
            </a:r>
            <a:r>
              <a:rPr lang="en-US" altLang="zh-CN" dirty="0"/>
              <a:t>RITM</a:t>
            </a:r>
            <a:r>
              <a:rPr lang="zh-CN" altLang="en-US" dirty="0"/>
              <a:t>进行测试，在</a:t>
            </a:r>
            <a:r>
              <a:rPr lang="en-US" altLang="zh-CN" dirty="0"/>
              <a:t>16</a:t>
            </a:r>
            <a:r>
              <a:rPr lang="zh-CN" altLang="en-US" dirty="0"/>
              <a:t>个数据集上</a:t>
            </a:r>
            <a:r>
              <a:rPr lang="en-US" altLang="zh-CN" dirty="0"/>
              <a:t>SAM</a:t>
            </a:r>
            <a:r>
              <a:rPr lang="zh-CN" altLang="en-US" dirty="0"/>
              <a:t>取得更好的效果</a:t>
            </a:r>
          </a:p>
        </p:txBody>
      </p:sp>
      <p:sp>
        <p:nvSpPr>
          <p:cNvPr id="4" name="灯片编号占位符 3"/>
          <p:cNvSpPr>
            <a:spLocks noGrp="1"/>
          </p:cNvSpPr>
          <p:nvPr>
            <p:ph type="sldNum" sz="quarter" idx="5"/>
          </p:nvPr>
        </p:nvSpPr>
        <p:spPr/>
        <p:txBody>
          <a:bodyPr/>
          <a:lstStyle/>
          <a:p>
            <a:fld id="{54CDC9B2-B5E5-4EBB-8180-C03CB5185E36}"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两句话</a:t>
            </a:r>
          </a:p>
          <a:p>
            <a:r>
              <a:rPr lang="en-US" altLang="zh-CN" dirty="0">
                <a:latin typeface="+mj-ea"/>
                <a:ea typeface="+mj-ea"/>
                <a:sym typeface="+mn-ea"/>
              </a:rPr>
              <a:t>SAM </a:t>
            </a:r>
            <a:r>
              <a:rPr lang="zh-CN" altLang="en-US" dirty="0">
                <a:latin typeface="+mj-ea"/>
                <a:ea typeface="+mj-ea"/>
                <a:sym typeface="+mn-ea"/>
              </a:rPr>
              <a:t>是一个提示型模型，其在 </a:t>
            </a:r>
            <a:r>
              <a:rPr lang="en-US" altLang="zh-CN" dirty="0">
                <a:latin typeface="+mj-ea"/>
                <a:ea typeface="+mj-ea"/>
                <a:sym typeface="+mn-ea"/>
              </a:rPr>
              <a:t>1100 </a:t>
            </a:r>
            <a:r>
              <a:rPr lang="zh-CN" altLang="en-US" dirty="0">
                <a:latin typeface="+mj-ea"/>
                <a:ea typeface="+mj-ea"/>
                <a:sym typeface="+mn-ea"/>
              </a:rPr>
              <a:t>万张图像上训练了超过 </a:t>
            </a:r>
            <a:r>
              <a:rPr lang="en-US" altLang="zh-CN" dirty="0">
                <a:latin typeface="+mj-ea"/>
                <a:ea typeface="+mj-ea"/>
                <a:sym typeface="+mn-ea"/>
              </a:rPr>
              <a:t>10 </a:t>
            </a:r>
            <a:r>
              <a:rPr lang="zh-CN" altLang="en-US" dirty="0">
                <a:latin typeface="+mj-ea"/>
                <a:ea typeface="+mj-ea"/>
                <a:sym typeface="+mn-ea"/>
              </a:rPr>
              <a:t>亿个掩码，实现了强大的零样本泛化。许多研究人员认为「这是 </a:t>
            </a:r>
            <a:r>
              <a:rPr lang="en-US" altLang="zh-CN" dirty="0">
                <a:latin typeface="+mj-ea"/>
                <a:ea typeface="+mj-ea"/>
                <a:sym typeface="+mn-ea"/>
              </a:rPr>
              <a:t>CV </a:t>
            </a:r>
            <a:r>
              <a:rPr lang="zh-CN" altLang="en-US" dirty="0">
                <a:latin typeface="+mj-ea"/>
                <a:ea typeface="+mj-ea"/>
                <a:sym typeface="+mn-ea"/>
              </a:rPr>
              <a:t>的 </a:t>
            </a:r>
            <a:r>
              <a:rPr lang="en-US" altLang="zh-CN" dirty="0">
                <a:latin typeface="+mj-ea"/>
                <a:ea typeface="+mj-ea"/>
                <a:sym typeface="+mn-ea"/>
              </a:rPr>
              <a:t>GPT-3 </a:t>
            </a:r>
            <a:r>
              <a:rPr lang="zh-CN" altLang="en-US" dirty="0">
                <a:latin typeface="+mj-ea"/>
                <a:ea typeface="+mj-ea"/>
                <a:sym typeface="+mn-ea"/>
              </a:rPr>
              <a:t>时刻，因为 </a:t>
            </a:r>
            <a:r>
              <a:rPr lang="en-US" altLang="zh-CN" dirty="0">
                <a:latin typeface="+mj-ea"/>
                <a:ea typeface="+mj-ea"/>
                <a:sym typeface="+mn-ea"/>
              </a:rPr>
              <a:t>SAM </a:t>
            </a:r>
            <a:r>
              <a:rPr lang="zh-CN" altLang="en-US" dirty="0">
                <a:latin typeface="+mj-ea"/>
                <a:ea typeface="+mj-ea"/>
                <a:sym typeface="+mn-ea"/>
              </a:rPr>
              <a:t>已经学会了物体是什么的一般概念，甚至是未知的物体、不熟悉的场景（如水下、细胞显微镜）和模糊的情况」，并展示了作为 </a:t>
            </a:r>
            <a:r>
              <a:rPr lang="en-US" altLang="zh-CN" dirty="0">
                <a:latin typeface="+mj-ea"/>
                <a:ea typeface="+mj-ea"/>
                <a:sym typeface="+mn-ea"/>
              </a:rPr>
              <a:t>CV </a:t>
            </a:r>
            <a:r>
              <a:rPr lang="zh-CN" altLang="en-US" dirty="0">
                <a:latin typeface="+mj-ea"/>
                <a:ea typeface="+mj-ea"/>
                <a:sym typeface="+mn-ea"/>
              </a:rPr>
              <a:t>基本模型的巨大潜力。</a:t>
            </a:r>
            <a:endParaRPr lang="zh-CN" altLang="en-US"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54CDC9B2-B5E5-4EBB-8180-C03CB5185E36}"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文本框 43"/>
          <p:cNvSpPr txBox="1"/>
          <p:nvPr/>
        </p:nvSpPr>
        <p:spPr>
          <a:xfrm>
            <a:off x="7392144" y="6525344"/>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grpSp>
        <p:nvGrpSpPr>
          <p:cNvPr id="2" name="组合 1"/>
          <p:cNvGrpSpPr/>
          <p:nvPr userDrawn="1"/>
        </p:nvGrpSpPr>
        <p:grpSpPr>
          <a:xfrm>
            <a:off x="1" y="821645"/>
            <a:ext cx="12192000" cy="87076"/>
            <a:chOff x="0" y="821645"/>
            <a:chExt cx="9191194" cy="135018"/>
          </a:xfrm>
        </p:grpSpPr>
        <p:grpSp>
          <p:nvGrpSpPr>
            <p:cNvPr id="4" name="组合 3"/>
            <p:cNvGrpSpPr/>
            <p:nvPr/>
          </p:nvGrpSpPr>
          <p:grpSpPr>
            <a:xfrm>
              <a:off x="0" y="836712"/>
              <a:ext cx="9191194" cy="110437"/>
              <a:chOff x="0" y="836712"/>
              <a:chExt cx="9191194" cy="110437"/>
            </a:xfrm>
          </p:grpSpPr>
          <p:sp>
            <p:nvSpPr>
              <p:cNvPr id="6" name="矩形 5"/>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5"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2567607" y="105353"/>
            <a:ext cx="8208913"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2" name="文本框 11"/>
          <p:cNvSpPr txBox="1"/>
          <p:nvPr userDrawn="1"/>
        </p:nvSpPr>
        <p:spPr>
          <a:xfrm>
            <a:off x="7313372" y="6496436"/>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558637" y="105353"/>
            <a:ext cx="9649931"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7" name="文本框 6"/>
          <p:cNvSpPr txBox="1"/>
          <p:nvPr userDrawn="1"/>
        </p:nvSpPr>
        <p:spPr>
          <a:xfrm>
            <a:off x="7392144"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983432" y="6630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文本框 9"/>
          <p:cNvSpPr txBox="1"/>
          <p:nvPr userDrawn="1"/>
        </p:nvSpPr>
        <p:spPr>
          <a:xfrm>
            <a:off x="7320136"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
        <p:nvSpPr>
          <p:cNvPr id="2" name="文本框 1"/>
          <p:cNvSpPr txBox="1"/>
          <p:nvPr userDrawn="1"/>
        </p:nvSpPr>
        <p:spPr>
          <a:xfrm>
            <a:off x="7320136"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2" name="文本框 1"/>
          <p:cNvSpPr txBox="1"/>
          <p:nvPr userDrawn="1"/>
        </p:nvSpPr>
        <p:spPr>
          <a:xfrm>
            <a:off x="7392144" y="6516495"/>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35375"/>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2" name="文本框 1"/>
          <p:cNvSpPr txBox="1"/>
          <p:nvPr userDrawn="1"/>
        </p:nvSpPr>
        <p:spPr>
          <a:xfrm>
            <a:off x="7392144" y="6500747"/>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2" name="文本框 1"/>
          <p:cNvSpPr txBox="1"/>
          <p:nvPr userDrawn="1"/>
        </p:nvSpPr>
        <p:spPr>
          <a:xfrm>
            <a:off x="7392144"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4" name="文本框 3"/>
          <p:cNvSpPr txBox="1"/>
          <p:nvPr userDrawn="1"/>
        </p:nvSpPr>
        <p:spPr>
          <a:xfrm>
            <a:off x="7392144" y="6516495"/>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4" name="Line 6"/>
          <p:cNvSpPr>
            <a:spLocks noChangeShapeType="1"/>
          </p:cNvSpPr>
          <p:nvPr/>
        </p:nvSpPr>
        <p:spPr bwMode="auto">
          <a:xfrm>
            <a:off x="0" y="5867400"/>
            <a:ext cx="12192000" cy="0"/>
          </a:xfrm>
          <a:prstGeom prst="line">
            <a:avLst/>
          </a:prstGeom>
          <a:noFill/>
          <a:ln w="38100">
            <a:solidFill>
              <a:srgbClr val="00267F"/>
            </a:solidFill>
            <a:round/>
          </a:ln>
          <a:effectLst/>
        </p:spPr>
        <p:txBody>
          <a:bodyPr wrap="none" anchor="ctr"/>
          <a:lstStyle/>
          <a:p>
            <a:pPr eaLnBrk="1" hangingPunct="1">
              <a:lnSpc>
                <a:spcPct val="130000"/>
              </a:lnSpc>
              <a:spcBef>
                <a:spcPct val="20000"/>
              </a:spcBef>
              <a:buClr>
                <a:srgbClr val="FF0066"/>
              </a:buClr>
              <a:buSzPct val="80000"/>
              <a:buFont typeface="Wingdings" panose="05000000000000000000" pitchFamily="2" charset="2"/>
              <a:buChar char="è"/>
              <a:defRPr/>
            </a:pPr>
            <a:endParaRPr lang="zh-CN" altLang="en-US" sz="1800">
              <a:effectLst>
                <a:outerShdw blurRad="38100" dist="38100" dir="2700000" algn="tl">
                  <a:srgbClr val="000000">
                    <a:alpha val="43137"/>
                  </a:srgbClr>
                </a:outerShdw>
              </a:effectLst>
            </a:endParaRPr>
          </a:p>
        </p:txBody>
      </p:sp>
      <p:sp>
        <p:nvSpPr>
          <p:cNvPr id="50179" name="Rectangle 3"/>
          <p:cNvSpPr>
            <a:spLocks noGrp="1" noChangeArrowheads="1"/>
          </p:cNvSpPr>
          <p:nvPr>
            <p:ph type="ctrTitle" sz="quarter"/>
          </p:nvPr>
        </p:nvSpPr>
        <p:spPr>
          <a:xfrm>
            <a:off x="1422400" y="1524000"/>
            <a:ext cx="9347200" cy="1143000"/>
          </a:xfrm>
          <a:noFill/>
        </p:spPr>
        <p:txBody>
          <a:bodyPr wrap="none" lIns="91440" tIns="45720" rIns="91440" bIns="45720"/>
          <a:lstStyle>
            <a:lvl1pPr marL="0">
              <a:defRPr b="0">
                <a:solidFill>
                  <a:srgbClr val="00267F"/>
                </a:solidFill>
                <a:effectLst>
                  <a:outerShdw blurRad="38100" dist="38100" dir="2700000" algn="tl">
                    <a:srgbClr val="C0C0C0"/>
                  </a:outerShdw>
                </a:effectLst>
              </a:defRPr>
            </a:lvl1pPr>
          </a:lstStyle>
          <a:p>
            <a:r>
              <a:rPr lang="en-GB"/>
              <a:t>Click to edit Master title style</a:t>
            </a:r>
          </a:p>
        </p:txBody>
      </p:sp>
      <p:sp>
        <p:nvSpPr>
          <p:cNvPr id="50180" name="Rectangle 4"/>
          <p:cNvSpPr>
            <a:spLocks noGrp="1" noChangeArrowheads="1"/>
          </p:cNvSpPr>
          <p:nvPr>
            <p:ph type="subTitle" sz="quarter" idx="1"/>
          </p:nvPr>
        </p:nvSpPr>
        <p:spPr>
          <a:xfrm>
            <a:off x="1422400" y="3124200"/>
            <a:ext cx="9347200" cy="838200"/>
          </a:xfrm>
          <a:ln w="9525"/>
        </p:spPr>
        <p:txBody>
          <a:bodyPr wrap="none"/>
          <a:lstStyle>
            <a:lvl1pPr marL="0" indent="0">
              <a:buFont typeface="Wingdings" panose="05000000000000000000" pitchFamily="2" charset="2"/>
              <a:buNone/>
              <a:defRPr sz="3200" b="1"/>
            </a:lvl1pPr>
          </a:lstStyle>
          <a:p>
            <a:r>
              <a:rPr lang="en-GB"/>
              <a:t>Click to edit Master subtitle style</a:t>
            </a:r>
          </a:p>
        </p:txBody>
      </p:sp>
      <p:sp>
        <p:nvSpPr>
          <p:cNvPr id="6" name="文本框 5"/>
          <p:cNvSpPr txBox="1"/>
          <p:nvPr userDrawn="1"/>
        </p:nvSpPr>
        <p:spPr>
          <a:xfrm>
            <a:off x="7392144"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1_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3_标题幻灯片">
    <p:spTree>
      <p:nvGrpSpPr>
        <p:cNvPr id="1" name=""/>
        <p:cNvGrpSpPr/>
        <p:nvPr/>
      </p:nvGrpSpPr>
      <p:grpSpPr>
        <a:xfrm>
          <a:off x="0" y="0"/>
          <a:ext cx="0" cy="0"/>
          <a:chOff x="0" y="0"/>
          <a:chExt cx="0" cy="0"/>
        </a:xfrm>
      </p:grpSpPr>
      <p:sp>
        <p:nvSpPr>
          <p:cNvPr id="4" name="Line 6"/>
          <p:cNvSpPr>
            <a:spLocks noChangeShapeType="1"/>
          </p:cNvSpPr>
          <p:nvPr/>
        </p:nvSpPr>
        <p:spPr bwMode="auto">
          <a:xfrm>
            <a:off x="0" y="5867400"/>
            <a:ext cx="12192000" cy="0"/>
          </a:xfrm>
          <a:prstGeom prst="line">
            <a:avLst/>
          </a:prstGeom>
          <a:noFill/>
          <a:ln w="38100">
            <a:solidFill>
              <a:srgbClr val="00267F"/>
            </a:solidFill>
            <a:round/>
          </a:ln>
          <a:effectLst/>
        </p:spPr>
        <p:txBody>
          <a:bodyPr wrap="none" anchor="ctr"/>
          <a:lstStyle/>
          <a:p>
            <a:pPr eaLnBrk="1" hangingPunct="1">
              <a:lnSpc>
                <a:spcPct val="130000"/>
              </a:lnSpc>
              <a:spcBef>
                <a:spcPct val="20000"/>
              </a:spcBef>
              <a:buClr>
                <a:srgbClr val="FF0066"/>
              </a:buClr>
              <a:buSzPct val="80000"/>
              <a:buFont typeface="Wingdings" panose="05000000000000000000" pitchFamily="2" charset="2"/>
              <a:buChar char="è"/>
              <a:defRPr/>
            </a:pPr>
            <a:endParaRPr lang="zh-CN" altLang="en-US" sz="1800">
              <a:effectLst>
                <a:outerShdw blurRad="38100" dist="38100" dir="2700000" algn="tl">
                  <a:srgbClr val="000000">
                    <a:alpha val="43137"/>
                  </a:srgbClr>
                </a:outerShdw>
              </a:effectLst>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55575"/>
            <a:ext cx="4230095" cy="82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sz="quarter"/>
          </p:nvPr>
        </p:nvSpPr>
        <p:spPr>
          <a:xfrm>
            <a:off x="1422400" y="1524000"/>
            <a:ext cx="9347200" cy="1143000"/>
          </a:xfrm>
          <a:noFill/>
        </p:spPr>
        <p:txBody>
          <a:bodyPr wrap="none" lIns="91440" tIns="45720" rIns="91440" bIns="45720"/>
          <a:lstStyle>
            <a:lvl1pPr marL="0">
              <a:defRPr b="0">
                <a:solidFill>
                  <a:srgbClr val="00267F"/>
                </a:solidFill>
                <a:effectLst>
                  <a:outerShdw blurRad="38100" dist="38100" dir="2700000" algn="tl">
                    <a:srgbClr val="C0C0C0"/>
                  </a:outerShdw>
                </a:effectLst>
              </a:defRPr>
            </a:lvl1pPr>
          </a:lstStyle>
          <a:p>
            <a:r>
              <a:rPr lang="en-GB"/>
              <a:t>Click to edit Master title style</a:t>
            </a:r>
          </a:p>
        </p:txBody>
      </p:sp>
      <p:sp>
        <p:nvSpPr>
          <p:cNvPr id="50180" name="Rectangle 4"/>
          <p:cNvSpPr>
            <a:spLocks noGrp="1" noChangeArrowheads="1"/>
          </p:cNvSpPr>
          <p:nvPr>
            <p:ph type="subTitle" sz="quarter" idx="1"/>
          </p:nvPr>
        </p:nvSpPr>
        <p:spPr>
          <a:xfrm>
            <a:off x="1422400" y="3124200"/>
            <a:ext cx="9347200" cy="838200"/>
          </a:xfrm>
          <a:ln w="9525"/>
        </p:spPr>
        <p:txBody>
          <a:bodyPr wrap="none"/>
          <a:lstStyle>
            <a:lvl1pPr marL="0" indent="0">
              <a:buFont typeface="Wingdings" panose="05000000000000000000" pitchFamily="2" charset="2"/>
              <a:buNone/>
              <a:defRPr sz="3200" b="1"/>
            </a:lvl1pPr>
          </a:lstStyle>
          <a:p>
            <a:r>
              <a:rPr lang="en-GB"/>
              <a:t>Click to edit Master subtitle style</a:t>
            </a:r>
          </a:p>
        </p:txBody>
      </p:sp>
      <p:sp>
        <p:nvSpPr>
          <p:cNvPr id="7" name="Rectangle 2"/>
          <p:cNvSpPr>
            <a:spLocks noGrp="1" noChangeArrowheads="1"/>
          </p:cNvSpPr>
          <p:nvPr>
            <p:ph type="dt" sz="quarter" idx="10"/>
          </p:nvPr>
        </p:nvSpPr>
        <p:spPr bwMode="auto">
          <a:xfrm>
            <a:off x="9144000" y="5943600"/>
            <a:ext cx="2540000" cy="457200"/>
          </a:xfrm>
          <a:prstGeom prst="rect">
            <a:avLst/>
          </a:prstGeom>
          <a:ln>
            <a:miter lim="800000"/>
          </a:ln>
        </p:spPr>
        <p:txBody>
          <a:bodyPr vert="horz" wrap="square" lIns="91440" tIns="45720" rIns="91440" bIns="45720" numCol="1" anchor="t" anchorCtr="0" compatLnSpc="1"/>
          <a:lstStyle>
            <a:lvl1pPr eaLnBrk="1" hangingPunct="1">
              <a:lnSpc>
                <a:spcPct val="100000"/>
              </a:lnSpc>
              <a:spcBef>
                <a:spcPct val="0"/>
              </a:spcBef>
              <a:buClrTx/>
              <a:buSzTx/>
              <a:buFontTx/>
              <a:buNone/>
              <a:defRPr>
                <a:effectLst/>
                <a:ea typeface="宋体" panose="02010600030101010101" pitchFamily="2" charset="-122"/>
              </a:defRPr>
            </a:lvl1pPr>
          </a:lstStyle>
          <a:p>
            <a:pPr>
              <a:defRPr/>
            </a:pPr>
            <a:endParaRPr lang="zh-CN" altLang="en-GB"/>
          </a:p>
        </p:txBody>
      </p:sp>
      <p:pic>
        <p:nvPicPr>
          <p:cNvPr id="10" name="图片 9"/>
          <p:cNvPicPr>
            <a:picLocks noChangeAspect="1"/>
          </p:cNvPicPr>
          <p:nvPr userDrawn="1"/>
        </p:nvPicPr>
        <p:blipFill>
          <a:blip r:embed="rId3"/>
          <a:stretch>
            <a:fillRect/>
          </a:stretch>
        </p:blipFill>
        <p:spPr>
          <a:xfrm>
            <a:off x="8328248" y="32601"/>
            <a:ext cx="3719736" cy="841866"/>
          </a:xfrm>
          <a:prstGeom prst="rect">
            <a:avLst/>
          </a:prstGeom>
        </p:spPr>
      </p:pic>
      <p:pic>
        <p:nvPicPr>
          <p:cNvPr id="8" name="图片 7"/>
          <p:cNvPicPr>
            <a:picLocks noChangeAspect="1"/>
          </p:cNvPicPr>
          <p:nvPr userDrawn="1"/>
        </p:nvPicPr>
        <p:blipFill>
          <a:blip r:embed="rId4"/>
          <a:stretch>
            <a:fillRect/>
          </a:stretch>
        </p:blipFill>
        <p:spPr>
          <a:xfrm>
            <a:off x="4511824" y="122475"/>
            <a:ext cx="3974648" cy="790092"/>
          </a:xfrm>
          <a:prstGeom prst="rect">
            <a:avLst/>
          </a:prstGeom>
        </p:spPr>
      </p:pic>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2023/12/4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6" name="文本框 5"/>
          <p:cNvSpPr txBox="1"/>
          <p:nvPr userDrawn="1"/>
        </p:nvSpPr>
        <p:spPr>
          <a:xfrm>
            <a:off x="7457388"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pic>
        <p:nvPicPr>
          <p:cNvPr id="10" name="图片 9" descr="图片包含 建筑物, 圆屋顶, 地板&#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1" cy="6858000"/>
          </a:xfrm>
          <a:prstGeom prst="rect">
            <a:avLst/>
          </a:prstGeom>
        </p:spPr>
      </p:pic>
      <p:sp>
        <p:nvSpPr>
          <p:cNvPr id="2" name="日期占位符 1"/>
          <p:cNvSpPr>
            <a:spLocks noGrp="1"/>
          </p:cNvSpPr>
          <p:nvPr>
            <p:ph type="dt" sz="half" idx="10"/>
          </p:nvPr>
        </p:nvSpPr>
        <p:spPr/>
        <p:txBody>
          <a:bodyPr/>
          <a:lstStyle/>
          <a:p>
            <a:fld id="{762C546F-11FF-B641-83FE-135DF7F7F5D7}" type="datetime1">
              <a:rPr kumimoji="1" lang="zh-CN" altLang="en-US" smtClean="0"/>
              <a:t>2023/12/4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a:xfrm>
            <a:off x="9159199" y="6352835"/>
            <a:ext cx="2743200" cy="365125"/>
          </a:xfrm>
        </p:spPr>
        <p:txBody>
          <a:bodyPr/>
          <a:lstStyle>
            <a:lvl1pPr>
              <a:defRPr sz="1600"/>
            </a:lvl1pPr>
          </a:lstStyle>
          <a:p>
            <a:fld id="{26854814-3F5C-D042-91EA-AE4DD6E22528}" type="slidenum">
              <a:rPr kumimoji="1" lang="zh-CN" altLang="en-US" smtClean="0"/>
              <a:t>‹#›</a:t>
            </a:fld>
            <a:endParaRPr kumimoji="1" lang="zh-CN" altLang="en-US"/>
          </a:p>
        </p:txBody>
      </p:sp>
      <p:sp>
        <p:nvSpPr>
          <p:cNvPr id="5" name="平行四边形 4"/>
          <p:cNvSpPr/>
          <p:nvPr userDrawn="1"/>
        </p:nvSpPr>
        <p:spPr>
          <a:xfrm>
            <a:off x="517" y="0"/>
            <a:ext cx="12191483" cy="685800"/>
          </a:xfrm>
          <a:prstGeom prst="parallelogram">
            <a:avLst>
              <a:gd name="adj" fmla="val 43056"/>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50000"/>
                </a:schemeClr>
              </a:solidFill>
            </a:endParaRPr>
          </a:p>
        </p:txBody>
      </p:sp>
      <p:pic>
        <p:nvPicPr>
          <p:cNvPr id="6" name="图片 5"/>
          <p:cNvPicPr>
            <a:picLocks noChangeAspect="1"/>
          </p:cNvPicPr>
          <p:nvPr userDrawn="1"/>
        </p:nvPicPr>
        <p:blipFill>
          <a:blip r:embed="rId3"/>
          <a:stretch>
            <a:fillRect/>
          </a:stretch>
        </p:blipFill>
        <p:spPr>
          <a:xfrm>
            <a:off x="308124" y="23154"/>
            <a:ext cx="755506" cy="639492"/>
          </a:xfrm>
          <a:prstGeom prst="rect">
            <a:avLst/>
          </a:prstGeom>
        </p:spPr>
      </p:pic>
      <p:sp>
        <p:nvSpPr>
          <p:cNvPr id="7" name="平行四边形 6"/>
          <p:cNvSpPr/>
          <p:nvPr userDrawn="1"/>
        </p:nvSpPr>
        <p:spPr>
          <a:xfrm>
            <a:off x="11428834" y="119857"/>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平行四边形 7"/>
          <p:cNvSpPr/>
          <p:nvPr userDrawn="1"/>
        </p:nvSpPr>
        <p:spPr>
          <a:xfrm>
            <a:off x="11016782" y="322602"/>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占位符 31"/>
          <p:cNvSpPr>
            <a:spLocks noGrp="1"/>
          </p:cNvSpPr>
          <p:nvPr>
            <p:ph type="body" sz="quarter" idx="14"/>
          </p:nvPr>
        </p:nvSpPr>
        <p:spPr>
          <a:xfrm>
            <a:off x="1097929"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CEC5379-ECAE-48CA-BEC5-4FCDE239CDDE}" type="datetimeFigureOut">
              <a:rPr lang="zh-CN" altLang="en-US" smtClean="0"/>
              <a:t>2023/12/4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FEB77C-2F08-4DA2-904C-D50B551416D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3.tif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2.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C5379-ECAE-48CA-BEC5-4FCDE239CDDE}" type="datetimeFigureOut">
              <a:rPr lang="zh-CN" altLang="en-US" smtClean="0"/>
              <a:t>2023/12/4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EB77C-2F08-4DA2-904C-D50B551416D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 y="6432191"/>
            <a:ext cx="10914276" cy="44248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432190"/>
            <a:ext cx="1277721" cy="44248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p:nvPr/>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t>‹#›</a:t>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433915"/>
            <a:ext cx="526943"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userDrawn="1"/>
        </p:nvPicPr>
        <p:blipFill>
          <a:blip r:embed="rId27"/>
          <a:stretch>
            <a:fillRect/>
          </a:stretch>
        </p:blipFill>
        <p:spPr>
          <a:xfrm>
            <a:off x="11087068" y="50631"/>
            <a:ext cx="922538" cy="720912"/>
          </a:xfrm>
          <a:prstGeom prst="rect">
            <a:avLst/>
          </a:prstGeom>
        </p:spPr>
      </p:pic>
      <p:pic>
        <p:nvPicPr>
          <p:cNvPr id="27" name="图片 26"/>
          <p:cNvPicPr>
            <a:picLocks noChangeAspect="1"/>
          </p:cNvPicPr>
          <p:nvPr userDrawn="1"/>
        </p:nvPicPr>
        <p:blipFill>
          <a:blip r:embed="rId28"/>
          <a:stretch>
            <a:fillRect/>
          </a:stretch>
        </p:blipFill>
        <p:spPr>
          <a:xfrm>
            <a:off x="7752184" y="111033"/>
            <a:ext cx="3288365" cy="653671"/>
          </a:xfrm>
          <a:prstGeom prst="rect">
            <a:avLst/>
          </a:prstGeom>
        </p:spPr>
      </p:pic>
      <p:pic>
        <p:nvPicPr>
          <p:cNvPr id="28" name="图片 2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786" y="108726"/>
            <a:ext cx="955964" cy="63176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19"/>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3636" y="2858481"/>
            <a:ext cx="2995378" cy="62079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56" y="2056504"/>
            <a:ext cx="4247114" cy="759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65"/>
    </mc:Choice>
    <mc:Fallback>
      <p:transition spd="slow" advTm="40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948406" y="125171"/>
            <a:ext cx="8208913" cy="663575"/>
          </a:xfrm>
        </p:spPr>
        <p:txBody>
          <a:bodyPr/>
          <a:lstStyle/>
          <a:p>
            <a:r>
              <a:rPr kumimoji="1" lang="en-US" altLang="zh-CN" dirty="0"/>
              <a:t>AI Annotation method based on SAM</a:t>
            </a:r>
          </a:p>
        </p:txBody>
      </p:sp>
      <p:sp>
        <p:nvSpPr>
          <p:cNvPr id="2" name="文本框 1"/>
          <p:cNvSpPr txBox="1"/>
          <p:nvPr/>
        </p:nvSpPr>
        <p:spPr>
          <a:xfrm>
            <a:off x="172995" y="1025611"/>
            <a:ext cx="10490887" cy="523220"/>
          </a:xfrm>
          <a:prstGeom prst="rect">
            <a:avLst/>
          </a:prstGeom>
          <a:noFill/>
        </p:spPr>
        <p:txBody>
          <a:bodyPr wrap="square" rtlCol="0">
            <a:spAutoFit/>
          </a:bodyPr>
          <a:lstStyle/>
          <a:p>
            <a:r>
              <a:rPr lang="en-US" altLang="zh-CN" sz="2800" dirty="0"/>
              <a:t>SAM-Worker: SAM model deploy instance</a:t>
            </a:r>
            <a:endParaRPr lang="zh-CN" altLang="en-US" sz="2800" dirty="0"/>
          </a:p>
        </p:txBody>
      </p:sp>
      <p:sp>
        <p:nvSpPr>
          <p:cNvPr id="7" name="矩形: 圆角 6">
            <a:extLst>
              <a:ext uri="{FF2B5EF4-FFF2-40B4-BE49-F238E27FC236}">
                <a16:creationId xmlns:a16="http://schemas.microsoft.com/office/drawing/2014/main" id="{E6C63B68-5286-0BAC-E5BC-5E6903760F39}"/>
              </a:ext>
            </a:extLst>
          </p:cNvPr>
          <p:cNvSpPr/>
          <p:nvPr/>
        </p:nvSpPr>
        <p:spPr>
          <a:xfrm>
            <a:off x="820615" y="5425941"/>
            <a:ext cx="1266092" cy="5890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Client</a:t>
            </a:r>
            <a:endParaRPr lang="zh-CN" altLang="en-US" sz="2800" b="1" dirty="0"/>
          </a:p>
        </p:txBody>
      </p:sp>
      <p:sp>
        <p:nvSpPr>
          <p:cNvPr id="16" name="矩形: 圆角 15">
            <a:extLst>
              <a:ext uri="{FF2B5EF4-FFF2-40B4-BE49-F238E27FC236}">
                <a16:creationId xmlns:a16="http://schemas.microsoft.com/office/drawing/2014/main" id="{75D91F4F-D5A2-0688-E93A-0C6DA686166D}"/>
              </a:ext>
            </a:extLst>
          </p:cNvPr>
          <p:cNvSpPr/>
          <p:nvPr/>
        </p:nvSpPr>
        <p:spPr>
          <a:xfrm>
            <a:off x="501162" y="2991987"/>
            <a:ext cx="1980328" cy="13100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err="1"/>
              <a:t>HepAI</a:t>
            </a:r>
            <a:r>
              <a:rPr lang="en-US" altLang="zh-CN" sz="2800" b="1" dirty="0"/>
              <a:t>-DDF</a:t>
            </a:r>
            <a:endParaRPr lang="zh-CN" altLang="en-US" sz="2800" b="1" dirty="0"/>
          </a:p>
        </p:txBody>
      </p:sp>
      <p:sp>
        <p:nvSpPr>
          <p:cNvPr id="17" name="矩形: 圆角 16">
            <a:extLst>
              <a:ext uri="{FF2B5EF4-FFF2-40B4-BE49-F238E27FC236}">
                <a16:creationId xmlns:a16="http://schemas.microsoft.com/office/drawing/2014/main" id="{6D45D319-3D84-E97C-165E-A345FFAA236C}"/>
              </a:ext>
            </a:extLst>
          </p:cNvPr>
          <p:cNvSpPr/>
          <p:nvPr/>
        </p:nvSpPr>
        <p:spPr>
          <a:xfrm>
            <a:off x="3916378" y="3429938"/>
            <a:ext cx="2179622" cy="5890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t>SAM-worker</a:t>
            </a:r>
            <a:endParaRPr lang="zh-CN" altLang="en-US" sz="2800" b="1" dirty="0"/>
          </a:p>
        </p:txBody>
      </p:sp>
      <p:cxnSp>
        <p:nvCxnSpPr>
          <p:cNvPr id="19" name="直接箭头连接符 18">
            <a:extLst>
              <a:ext uri="{FF2B5EF4-FFF2-40B4-BE49-F238E27FC236}">
                <a16:creationId xmlns:a16="http://schemas.microsoft.com/office/drawing/2014/main" id="{FB8ED1FA-3C83-D638-DD65-D89785A72796}"/>
              </a:ext>
            </a:extLst>
          </p:cNvPr>
          <p:cNvCxnSpPr>
            <a:cxnSpLocks/>
          </p:cNvCxnSpPr>
          <p:nvPr/>
        </p:nvCxnSpPr>
        <p:spPr>
          <a:xfrm flipV="1">
            <a:off x="1295399" y="4387310"/>
            <a:ext cx="0" cy="1038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6E1C6AEF-890F-925F-50A1-5FA61B831471}"/>
              </a:ext>
            </a:extLst>
          </p:cNvPr>
          <p:cNvCxnSpPr>
            <a:cxnSpLocks/>
          </p:cNvCxnSpPr>
          <p:nvPr/>
        </p:nvCxnSpPr>
        <p:spPr>
          <a:xfrm>
            <a:off x="1681537" y="4302041"/>
            <a:ext cx="0" cy="112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7DECFB24-B059-0DC8-04A5-145C5887D228}"/>
              </a:ext>
            </a:extLst>
          </p:cNvPr>
          <p:cNvCxnSpPr>
            <a:cxnSpLocks/>
          </p:cNvCxnSpPr>
          <p:nvPr/>
        </p:nvCxnSpPr>
        <p:spPr>
          <a:xfrm>
            <a:off x="2481490" y="3647014"/>
            <a:ext cx="13109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a:extLst>
              <a:ext uri="{FF2B5EF4-FFF2-40B4-BE49-F238E27FC236}">
                <a16:creationId xmlns:a16="http://schemas.microsoft.com/office/drawing/2014/main" id="{7BF18FF3-A1CF-88A1-E37F-11F138EF62BC}"/>
              </a:ext>
            </a:extLst>
          </p:cNvPr>
          <p:cNvCxnSpPr>
            <a:cxnSpLocks/>
          </p:cNvCxnSpPr>
          <p:nvPr/>
        </p:nvCxnSpPr>
        <p:spPr>
          <a:xfrm flipH="1">
            <a:off x="2514514" y="3864090"/>
            <a:ext cx="14018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2BA15690-1BA4-A535-AE49-5A03CDD02998}"/>
              </a:ext>
            </a:extLst>
          </p:cNvPr>
          <p:cNvSpPr txBox="1"/>
          <p:nvPr/>
        </p:nvSpPr>
        <p:spPr>
          <a:xfrm>
            <a:off x="172994" y="1827377"/>
            <a:ext cx="10984444" cy="954107"/>
          </a:xfrm>
          <a:prstGeom prst="rect">
            <a:avLst/>
          </a:prstGeom>
          <a:noFill/>
        </p:spPr>
        <p:txBody>
          <a:bodyPr wrap="square" rtlCol="0">
            <a:spAutoFit/>
          </a:bodyPr>
          <a:lstStyle/>
          <a:p>
            <a:r>
              <a:rPr lang="en-US" altLang="zh-CN" sz="2800" dirty="0" err="1"/>
              <a:t>HepAI</a:t>
            </a:r>
            <a:r>
              <a:rPr lang="en-US" altLang="zh-CN" sz="2800" dirty="0"/>
              <a:t>-DDF: Bridge for forwarding model service request and forwarding model service result</a:t>
            </a:r>
            <a:endParaRPr lang="zh-CN" altLang="en-US" sz="2800" dirty="0"/>
          </a:p>
        </p:txBody>
      </p:sp>
    </p:spTree>
  </p:cSld>
  <p:clrMapOvr>
    <a:masterClrMapping/>
  </p:clrMapOvr>
  <p:transition advTm="1538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a:extLst>
              <a:ext uri="{FF2B5EF4-FFF2-40B4-BE49-F238E27FC236}">
                <a16:creationId xmlns:a16="http://schemas.microsoft.com/office/drawing/2014/main" id="{40697369-BBEC-6E11-3878-87D71E7F9C7C}"/>
              </a:ext>
            </a:extLst>
          </p:cNvPr>
          <p:cNvSpPr>
            <a:spLocks noGrp="1"/>
          </p:cNvSpPr>
          <p:nvPr>
            <p:ph type="title"/>
          </p:nvPr>
        </p:nvSpPr>
        <p:spPr>
          <a:xfrm>
            <a:off x="1010750" y="78917"/>
            <a:ext cx="8208962" cy="663575"/>
          </a:xfrm>
        </p:spPr>
        <p:txBody>
          <a:bodyPr/>
          <a:lstStyle/>
          <a:p>
            <a:r>
              <a:rPr kumimoji="1" lang="en-US" altLang="zh-CN" dirty="0"/>
              <a:t>AI Annotation method based on SAM</a:t>
            </a:r>
          </a:p>
        </p:txBody>
      </p:sp>
      <p:sp>
        <p:nvSpPr>
          <p:cNvPr id="5" name="文本框 4">
            <a:extLst>
              <a:ext uri="{FF2B5EF4-FFF2-40B4-BE49-F238E27FC236}">
                <a16:creationId xmlns:a16="http://schemas.microsoft.com/office/drawing/2014/main" id="{6AD1D124-854D-E26E-DB24-F5E9AF76BB99}"/>
              </a:ext>
            </a:extLst>
          </p:cNvPr>
          <p:cNvSpPr txBox="1"/>
          <p:nvPr/>
        </p:nvSpPr>
        <p:spPr>
          <a:xfrm>
            <a:off x="172995" y="1025611"/>
            <a:ext cx="10490887" cy="523220"/>
          </a:xfrm>
          <a:prstGeom prst="rect">
            <a:avLst/>
          </a:prstGeom>
          <a:noFill/>
        </p:spPr>
        <p:txBody>
          <a:bodyPr wrap="square" rtlCol="0">
            <a:spAutoFit/>
          </a:bodyPr>
          <a:lstStyle/>
          <a:p>
            <a:r>
              <a:rPr lang="en-US" altLang="zh-CN" sz="2800" dirty="0"/>
              <a:t>Label-Tool: Lightweight and scalable</a:t>
            </a:r>
            <a:r>
              <a:rPr lang="zh-CN" altLang="en-US" sz="2800" dirty="0"/>
              <a:t> </a:t>
            </a:r>
            <a:r>
              <a:rPr lang="en-US" altLang="zh-CN" sz="2800" dirty="0"/>
              <a:t>software.</a:t>
            </a:r>
            <a:endParaRPr lang="zh-CN" altLang="en-US" sz="2800" dirty="0"/>
          </a:p>
        </p:txBody>
      </p:sp>
      <p:pic>
        <p:nvPicPr>
          <p:cNvPr id="6" name="图片 5" descr="gui">
            <a:extLst>
              <a:ext uri="{FF2B5EF4-FFF2-40B4-BE49-F238E27FC236}">
                <a16:creationId xmlns:a16="http://schemas.microsoft.com/office/drawing/2014/main" id="{06523A88-99FF-D82E-BF38-620040A387EA}"/>
              </a:ext>
            </a:extLst>
          </p:cNvPr>
          <p:cNvPicPr>
            <a:picLocks noChangeAspect="1"/>
          </p:cNvPicPr>
          <p:nvPr/>
        </p:nvPicPr>
        <p:blipFill>
          <a:blip r:embed="rId2"/>
          <a:stretch>
            <a:fillRect/>
          </a:stretch>
        </p:blipFill>
        <p:spPr>
          <a:xfrm>
            <a:off x="427972" y="1923611"/>
            <a:ext cx="8061959" cy="3784502"/>
          </a:xfrm>
          <a:prstGeom prst="rect">
            <a:avLst/>
          </a:prstGeom>
        </p:spPr>
      </p:pic>
    </p:spTree>
    <p:extLst>
      <p:ext uri="{BB962C8B-B14F-4D97-AF65-F5344CB8AC3E}">
        <p14:creationId xmlns:p14="http://schemas.microsoft.com/office/powerpoint/2010/main" val="582234676"/>
      </p:ext>
    </p:extLst>
  </p:cSld>
  <p:clrMapOvr>
    <a:masterClrMapping/>
  </p:clrMapOvr>
  <mc:AlternateContent xmlns:mc="http://schemas.openxmlformats.org/markup-compatibility/2006">
    <mc:Choice xmlns:p14="http://schemas.microsoft.com/office/powerpoint/2010/main" Requires="p14">
      <p:transition spd="slow" p14:dur="2000" advTm="1656"/>
    </mc:Choice>
    <mc:Fallback>
      <p:transition spd="slow" advTm="16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a:extLst>
              <a:ext uri="{FF2B5EF4-FFF2-40B4-BE49-F238E27FC236}">
                <a16:creationId xmlns:a16="http://schemas.microsoft.com/office/drawing/2014/main" id="{40697369-BBEC-6E11-3878-87D71E7F9C7C}"/>
              </a:ext>
            </a:extLst>
          </p:cNvPr>
          <p:cNvSpPr>
            <a:spLocks noGrp="1"/>
          </p:cNvSpPr>
          <p:nvPr>
            <p:ph type="title"/>
          </p:nvPr>
        </p:nvSpPr>
        <p:spPr>
          <a:xfrm>
            <a:off x="1010750" y="78917"/>
            <a:ext cx="8208962" cy="663575"/>
          </a:xfrm>
        </p:spPr>
        <p:txBody>
          <a:bodyPr/>
          <a:lstStyle/>
          <a:p>
            <a:r>
              <a:rPr kumimoji="1" lang="en-US" altLang="zh-CN" dirty="0"/>
              <a:t>AI Annotation method based on SAM</a:t>
            </a:r>
          </a:p>
        </p:txBody>
      </p:sp>
      <p:sp>
        <p:nvSpPr>
          <p:cNvPr id="5" name="文本框 4">
            <a:extLst>
              <a:ext uri="{FF2B5EF4-FFF2-40B4-BE49-F238E27FC236}">
                <a16:creationId xmlns:a16="http://schemas.microsoft.com/office/drawing/2014/main" id="{6AD1D124-854D-E26E-DB24-F5E9AF76BB99}"/>
              </a:ext>
            </a:extLst>
          </p:cNvPr>
          <p:cNvSpPr txBox="1"/>
          <p:nvPr/>
        </p:nvSpPr>
        <p:spPr>
          <a:xfrm>
            <a:off x="172995" y="1025611"/>
            <a:ext cx="10490887" cy="523220"/>
          </a:xfrm>
          <a:prstGeom prst="rect">
            <a:avLst/>
          </a:prstGeom>
          <a:noFill/>
        </p:spPr>
        <p:txBody>
          <a:bodyPr wrap="square" rtlCol="0">
            <a:spAutoFit/>
          </a:bodyPr>
          <a:lstStyle/>
          <a:p>
            <a:r>
              <a:rPr lang="en-US" altLang="zh-CN" sz="2800"/>
              <a:t>Differences from other annotation software</a:t>
            </a:r>
            <a:endParaRPr lang="zh-CN" altLang="en-US" sz="2800" dirty="0"/>
          </a:p>
        </p:txBody>
      </p:sp>
      <p:sp>
        <p:nvSpPr>
          <p:cNvPr id="3" name="文本框 2">
            <a:extLst>
              <a:ext uri="{FF2B5EF4-FFF2-40B4-BE49-F238E27FC236}">
                <a16:creationId xmlns:a16="http://schemas.microsoft.com/office/drawing/2014/main" id="{F84F7BEA-E03E-0295-5BF2-B3DDDD83A513}"/>
              </a:ext>
            </a:extLst>
          </p:cNvPr>
          <p:cNvSpPr txBox="1"/>
          <p:nvPr/>
        </p:nvSpPr>
        <p:spPr>
          <a:xfrm>
            <a:off x="386862" y="1859340"/>
            <a:ext cx="11684976" cy="1938992"/>
          </a:xfrm>
          <a:prstGeom prst="rect">
            <a:avLst/>
          </a:prstGeom>
          <a:noFill/>
        </p:spPr>
        <p:txBody>
          <a:bodyPr wrap="square" rtlCol="0">
            <a:spAutoFit/>
          </a:bodyPr>
          <a:lstStyle/>
          <a:p>
            <a:r>
              <a:rPr lang="en-US" altLang="zh-CN" sz="2400" dirty="0"/>
              <a:t>1.Choose LLM</a:t>
            </a:r>
          </a:p>
          <a:p>
            <a:r>
              <a:rPr lang="en-US" altLang="zh-CN" sz="2400" dirty="0"/>
              <a:t>       The large model makes this method versatile, while other semi-automatic labeling methods require manual re-labeling for each new task.</a:t>
            </a:r>
          </a:p>
          <a:p>
            <a:r>
              <a:rPr lang="en-US" altLang="zh-CN" sz="2400" dirty="0"/>
              <a:t>      </a:t>
            </a:r>
          </a:p>
          <a:p>
            <a:r>
              <a:rPr lang="en-US" altLang="zh-CN" sz="2400" dirty="0"/>
              <a:t>2.Separate software and model</a:t>
            </a:r>
            <a:endParaRPr lang="zh-CN" altLang="en-US" sz="2400" dirty="0"/>
          </a:p>
        </p:txBody>
      </p:sp>
      <p:sp>
        <p:nvSpPr>
          <p:cNvPr id="8" name="文本框 7">
            <a:extLst>
              <a:ext uri="{FF2B5EF4-FFF2-40B4-BE49-F238E27FC236}">
                <a16:creationId xmlns:a16="http://schemas.microsoft.com/office/drawing/2014/main" id="{4D20BF71-84D0-89F4-A2C3-E0485DD01158}"/>
              </a:ext>
            </a:extLst>
          </p:cNvPr>
          <p:cNvSpPr txBox="1"/>
          <p:nvPr/>
        </p:nvSpPr>
        <p:spPr>
          <a:xfrm>
            <a:off x="806694" y="3798332"/>
            <a:ext cx="11089297" cy="1200329"/>
          </a:xfrm>
          <a:prstGeom prst="rect">
            <a:avLst/>
          </a:prstGeom>
          <a:noFill/>
        </p:spPr>
        <p:txBody>
          <a:bodyPr wrap="square">
            <a:spAutoFit/>
          </a:bodyPr>
          <a:lstStyle/>
          <a:p>
            <a:r>
              <a:rPr lang="en-US" altLang="zh-CN" sz="2400" dirty="0"/>
              <a:t>The modular design allows the software to be just 60MB, exceptionally lightweight, without the need to carry models or even weights like other software, which would make the software significantly larger.</a:t>
            </a:r>
            <a:endParaRPr lang="zh-CN" altLang="en-US" sz="2400" dirty="0"/>
          </a:p>
        </p:txBody>
      </p:sp>
    </p:spTree>
    <p:extLst>
      <p:ext uri="{BB962C8B-B14F-4D97-AF65-F5344CB8AC3E}">
        <p14:creationId xmlns:p14="http://schemas.microsoft.com/office/powerpoint/2010/main" val="3835004621"/>
      </p:ext>
    </p:extLst>
  </p:cSld>
  <p:clrMapOvr>
    <a:masterClrMapping/>
  </p:clrMapOvr>
  <mc:AlternateContent xmlns:mc="http://schemas.openxmlformats.org/markup-compatibility/2006">
    <mc:Choice xmlns:p14="http://schemas.microsoft.com/office/powerpoint/2010/main" Requires="p14">
      <p:transition spd="slow" p14:dur="2000" advTm="937"/>
    </mc:Choice>
    <mc:Fallback>
      <p:transition spd="slow" advTm="9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948406" y="125171"/>
            <a:ext cx="8208913" cy="663575"/>
          </a:xfrm>
        </p:spPr>
        <p:txBody>
          <a:bodyPr/>
          <a:lstStyle/>
          <a:p>
            <a:r>
              <a:rPr kumimoji="1" lang="en-US" altLang="zh-CN" dirty="0"/>
              <a:t>AI Annotation method based on SAM</a:t>
            </a:r>
          </a:p>
        </p:txBody>
      </p:sp>
      <p:sp>
        <p:nvSpPr>
          <p:cNvPr id="2" name="文本框 1"/>
          <p:cNvSpPr txBox="1"/>
          <p:nvPr/>
        </p:nvSpPr>
        <p:spPr>
          <a:xfrm>
            <a:off x="135925" y="1050325"/>
            <a:ext cx="10490887" cy="523220"/>
          </a:xfrm>
          <a:prstGeom prst="rect">
            <a:avLst/>
          </a:prstGeom>
          <a:noFill/>
        </p:spPr>
        <p:txBody>
          <a:bodyPr wrap="square" rtlCol="0">
            <a:spAutoFit/>
          </a:bodyPr>
          <a:lstStyle/>
          <a:p>
            <a:r>
              <a:rPr lang="en-US" altLang="zh-CN" sz="2800" dirty="0"/>
              <a:t>Workflow:</a:t>
            </a:r>
            <a:endParaRPr lang="zh-CN" altLang="en-US" sz="2800" dirty="0"/>
          </a:p>
        </p:txBody>
      </p:sp>
      <p:pic>
        <p:nvPicPr>
          <p:cNvPr id="3" name="图片 2" descr="step3"/>
          <p:cNvPicPr>
            <a:picLocks noChangeAspect="1"/>
          </p:cNvPicPr>
          <p:nvPr/>
        </p:nvPicPr>
        <p:blipFill>
          <a:blip r:embed="rId3"/>
          <a:stretch>
            <a:fillRect/>
          </a:stretch>
        </p:blipFill>
        <p:spPr>
          <a:xfrm>
            <a:off x="135925" y="1835124"/>
            <a:ext cx="7686675" cy="3752850"/>
          </a:xfrm>
          <a:prstGeom prst="rect">
            <a:avLst/>
          </a:prstGeom>
        </p:spPr>
      </p:pic>
    </p:spTree>
  </p:cSld>
  <p:clrMapOvr>
    <a:masterClrMapping/>
  </p:clrMapOvr>
  <p:transition advTm="85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Application</a:t>
            </a:r>
          </a:p>
        </p:txBody>
      </p:sp>
      <p:sp>
        <p:nvSpPr>
          <p:cNvPr id="2" name="文本框 1"/>
          <p:cNvSpPr txBox="1"/>
          <p:nvPr/>
        </p:nvSpPr>
        <p:spPr>
          <a:xfrm>
            <a:off x="172995" y="1025611"/>
            <a:ext cx="10490887" cy="523220"/>
          </a:xfrm>
          <a:prstGeom prst="rect">
            <a:avLst/>
          </a:prstGeom>
          <a:noFill/>
        </p:spPr>
        <p:txBody>
          <a:bodyPr wrap="square" rtlCol="0">
            <a:spAutoFit/>
          </a:bodyPr>
          <a:lstStyle/>
          <a:p>
            <a:r>
              <a:rPr lang="en-US" altLang="zh-CN" sz="2800" dirty="0"/>
              <a:t>X-ray additive manufacture bubble detection dataset</a:t>
            </a:r>
            <a:endParaRPr lang="zh-CN" altLang="en-US" sz="2800" dirty="0"/>
          </a:p>
        </p:txBody>
      </p:sp>
      <p:pic>
        <p:nvPicPr>
          <p:cNvPr id="3" name="图片 2" descr="bubble"/>
          <p:cNvPicPr>
            <a:picLocks noChangeAspect="1"/>
          </p:cNvPicPr>
          <p:nvPr/>
        </p:nvPicPr>
        <p:blipFill>
          <a:blip r:embed="rId3"/>
          <a:stretch>
            <a:fillRect/>
          </a:stretch>
        </p:blipFill>
        <p:spPr>
          <a:xfrm>
            <a:off x="394970" y="2533650"/>
            <a:ext cx="11401425" cy="1790700"/>
          </a:xfrm>
          <a:prstGeom prst="rect">
            <a:avLst/>
          </a:prstGeom>
        </p:spPr>
      </p:pic>
      <p:sp>
        <p:nvSpPr>
          <p:cNvPr id="8" name="文本框 7">
            <a:extLst>
              <a:ext uri="{FF2B5EF4-FFF2-40B4-BE49-F238E27FC236}">
                <a16:creationId xmlns:a16="http://schemas.microsoft.com/office/drawing/2014/main" id="{555CCEB7-5969-3E16-16CA-316A3F34D8CB}"/>
              </a:ext>
            </a:extLst>
          </p:cNvPr>
          <p:cNvSpPr txBox="1"/>
          <p:nvPr/>
        </p:nvSpPr>
        <p:spPr>
          <a:xfrm>
            <a:off x="289927" y="4629819"/>
            <a:ext cx="11324711" cy="954107"/>
          </a:xfrm>
          <a:prstGeom prst="rect">
            <a:avLst/>
          </a:prstGeom>
          <a:noFill/>
        </p:spPr>
        <p:txBody>
          <a:bodyPr wrap="square">
            <a:spAutoFit/>
          </a:bodyPr>
          <a:lstStyle/>
          <a:p>
            <a:r>
              <a:rPr lang="en-US" altLang="zh-CN" sz="2800" dirty="0"/>
              <a:t>After annotation, we obtained a dataset of 11,098 images, consisting of 2 classes, with a total of 607,028 target instances.</a:t>
            </a:r>
            <a:endParaRPr lang="zh-CN" altLang="en-US" sz="2800" dirty="0"/>
          </a:p>
        </p:txBody>
      </p:sp>
    </p:spTree>
  </p:cSld>
  <p:clrMapOvr>
    <a:masterClrMapping/>
  </p:clrMapOvr>
  <p:transition advTm="122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Application</a:t>
            </a:r>
          </a:p>
        </p:txBody>
      </p:sp>
      <p:sp>
        <p:nvSpPr>
          <p:cNvPr id="2" name="文本框 1"/>
          <p:cNvSpPr txBox="1"/>
          <p:nvPr/>
        </p:nvSpPr>
        <p:spPr>
          <a:xfrm>
            <a:off x="172995" y="1025611"/>
            <a:ext cx="10490887" cy="523220"/>
          </a:xfrm>
          <a:prstGeom prst="rect">
            <a:avLst/>
          </a:prstGeom>
          <a:noFill/>
        </p:spPr>
        <p:txBody>
          <a:bodyPr wrap="square" rtlCol="0">
            <a:spAutoFit/>
          </a:bodyPr>
          <a:lstStyle/>
          <a:p>
            <a:r>
              <a:rPr lang="en-US" altLang="zh-CN" sz="2800" dirty="0"/>
              <a:t>Fluorescence Image Segmentation</a:t>
            </a:r>
            <a:endParaRPr lang="zh-CN" altLang="en-US" sz="2800" dirty="0"/>
          </a:p>
        </p:txBody>
      </p:sp>
      <p:pic>
        <p:nvPicPr>
          <p:cNvPr id="3" name="图片 2" descr="light"/>
          <p:cNvPicPr>
            <a:picLocks noChangeAspect="1"/>
          </p:cNvPicPr>
          <p:nvPr/>
        </p:nvPicPr>
        <p:blipFill>
          <a:blip r:embed="rId3"/>
          <a:stretch>
            <a:fillRect/>
          </a:stretch>
        </p:blipFill>
        <p:spPr>
          <a:xfrm>
            <a:off x="590550" y="2286000"/>
            <a:ext cx="11010900" cy="2286000"/>
          </a:xfrm>
          <a:prstGeom prst="rect">
            <a:avLst/>
          </a:prstGeom>
        </p:spPr>
      </p:pic>
      <p:sp>
        <p:nvSpPr>
          <p:cNvPr id="7" name="文本框 6">
            <a:extLst>
              <a:ext uri="{FF2B5EF4-FFF2-40B4-BE49-F238E27FC236}">
                <a16:creationId xmlns:a16="http://schemas.microsoft.com/office/drawing/2014/main" id="{BCD418BA-D3AA-3FC8-20EB-44632DBB4FF7}"/>
              </a:ext>
            </a:extLst>
          </p:cNvPr>
          <p:cNvSpPr txBox="1"/>
          <p:nvPr/>
        </p:nvSpPr>
        <p:spPr>
          <a:xfrm>
            <a:off x="295292" y="4572000"/>
            <a:ext cx="11115674" cy="1384995"/>
          </a:xfrm>
          <a:prstGeom prst="rect">
            <a:avLst/>
          </a:prstGeom>
          <a:noFill/>
        </p:spPr>
        <p:txBody>
          <a:bodyPr wrap="square">
            <a:spAutoFit/>
          </a:bodyPr>
          <a:lstStyle/>
          <a:p>
            <a:r>
              <a:rPr lang="en-US" altLang="zh-CN" sz="2800" dirty="0"/>
              <a:t>This application once again demonstrates the zero-shot generalization capability of the SAM model, which can be universally used for data annotation</a:t>
            </a:r>
            <a:r>
              <a:rPr lang="en-US" altLang="zh-CN" dirty="0"/>
              <a:t>.</a:t>
            </a:r>
            <a:endParaRPr lang="zh-CN" altLang="en-US" dirty="0"/>
          </a:p>
        </p:txBody>
      </p:sp>
    </p:spTree>
  </p:cSld>
  <p:clrMapOvr>
    <a:masterClrMapping/>
  </p:clrMapOvr>
  <p:transition advTm="109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Comparison</a:t>
            </a:r>
          </a:p>
        </p:txBody>
      </p:sp>
      <p:sp>
        <p:nvSpPr>
          <p:cNvPr id="3" name="文本框 2"/>
          <p:cNvSpPr txBox="1"/>
          <p:nvPr/>
        </p:nvSpPr>
        <p:spPr>
          <a:xfrm>
            <a:off x="0" y="970690"/>
            <a:ext cx="6098058" cy="523220"/>
          </a:xfrm>
          <a:prstGeom prst="rect">
            <a:avLst/>
          </a:prstGeom>
          <a:noFill/>
        </p:spPr>
        <p:txBody>
          <a:bodyPr wrap="square">
            <a:spAutoFit/>
          </a:bodyPr>
          <a:lstStyle/>
          <a:p>
            <a:r>
              <a:rPr lang="en-US" altLang="zh-CN" sz="2800" dirty="0"/>
              <a:t>Compare to manual annotation:</a:t>
            </a:r>
            <a:endParaRPr lang="zh-CN" altLang="en-US" sz="2800" dirty="0"/>
          </a:p>
        </p:txBody>
      </p:sp>
      <p:sp>
        <p:nvSpPr>
          <p:cNvPr id="6" name="文本框 5"/>
          <p:cNvSpPr txBox="1"/>
          <p:nvPr/>
        </p:nvSpPr>
        <p:spPr>
          <a:xfrm>
            <a:off x="79131" y="3421528"/>
            <a:ext cx="8342869" cy="523220"/>
          </a:xfrm>
          <a:prstGeom prst="rect">
            <a:avLst/>
          </a:prstGeom>
          <a:noFill/>
        </p:spPr>
        <p:txBody>
          <a:bodyPr wrap="square">
            <a:spAutoFit/>
          </a:bodyPr>
          <a:lstStyle/>
          <a:p>
            <a:r>
              <a:rPr lang="en-US" altLang="zh-CN" sz="2800" dirty="0"/>
              <a:t>Compare to other semi-auto annotation tools</a:t>
            </a:r>
            <a:endParaRPr lang="zh-CN" altLang="en-US" sz="2800" dirty="0"/>
          </a:p>
        </p:txBody>
      </p:sp>
      <p:sp>
        <p:nvSpPr>
          <p:cNvPr id="2" name="文本框 1">
            <a:extLst>
              <a:ext uri="{FF2B5EF4-FFF2-40B4-BE49-F238E27FC236}">
                <a16:creationId xmlns:a16="http://schemas.microsoft.com/office/drawing/2014/main" id="{77FF1DAA-A9D0-5F21-6BD7-137990E1E2EC}"/>
              </a:ext>
            </a:extLst>
          </p:cNvPr>
          <p:cNvSpPr txBox="1"/>
          <p:nvPr/>
        </p:nvSpPr>
        <p:spPr>
          <a:xfrm>
            <a:off x="79131" y="1712924"/>
            <a:ext cx="12192000" cy="1200329"/>
          </a:xfrm>
          <a:prstGeom prst="rect">
            <a:avLst/>
          </a:prstGeom>
          <a:noFill/>
        </p:spPr>
        <p:txBody>
          <a:bodyPr wrap="square">
            <a:spAutoFit/>
          </a:bodyPr>
          <a:lstStyle/>
          <a:p>
            <a:r>
              <a:rPr lang="en-US" altLang="zh-CN" sz="2400" dirty="0"/>
              <a:t>An image contains an average of 30-50 bubbles, and manual annotation takes at least 6 minutes, and the new method of 30s is enough. If it is a pixel-level annotation, the time difference will come to 25 times.</a:t>
            </a:r>
            <a:endParaRPr lang="zh-CN" altLang="en-US" sz="2400" dirty="0"/>
          </a:p>
        </p:txBody>
      </p:sp>
      <p:sp>
        <p:nvSpPr>
          <p:cNvPr id="8" name="文本框 7">
            <a:extLst>
              <a:ext uri="{FF2B5EF4-FFF2-40B4-BE49-F238E27FC236}">
                <a16:creationId xmlns:a16="http://schemas.microsoft.com/office/drawing/2014/main" id="{D72CE10F-76B9-1598-7850-4C404A1D92FD}"/>
              </a:ext>
            </a:extLst>
          </p:cNvPr>
          <p:cNvSpPr txBox="1"/>
          <p:nvPr/>
        </p:nvSpPr>
        <p:spPr>
          <a:xfrm>
            <a:off x="79130" y="4313697"/>
            <a:ext cx="11517923" cy="461665"/>
          </a:xfrm>
          <a:prstGeom prst="rect">
            <a:avLst/>
          </a:prstGeom>
          <a:noFill/>
        </p:spPr>
        <p:txBody>
          <a:bodyPr wrap="square">
            <a:spAutoFit/>
          </a:bodyPr>
          <a:lstStyle/>
          <a:p>
            <a:r>
              <a:rPr lang="en-US" altLang="zh-CN" sz="2400" dirty="0"/>
              <a:t>The process of manual annotation is skipped, and the cost of manual correction is smaller.</a:t>
            </a:r>
            <a:endParaRPr lang="zh-CN" altLang="en-US" sz="2400" dirty="0"/>
          </a:p>
        </p:txBody>
      </p:sp>
      <p:sp>
        <p:nvSpPr>
          <p:cNvPr id="9" name="文本框 8">
            <a:extLst>
              <a:ext uri="{FF2B5EF4-FFF2-40B4-BE49-F238E27FC236}">
                <a16:creationId xmlns:a16="http://schemas.microsoft.com/office/drawing/2014/main" id="{8884E630-156A-A2A8-7FB8-DE91E626873C}"/>
              </a:ext>
            </a:extLst>
          </p:cNvPr>
          <p:cNvSpPr txBox="1"/>
          <p:nvPr/>
        </p:nvSpPr>
        <p:spPr>
          <a:xfrm>
            <a:off x="79130" y="4774416"/>
            <a:ext cx="9010650" cy="461665"/>
          </a:xfrm>
          <a:prstGeom prst="rect">
            <a:avLst/>
          </a:prstGeom>
          <a:noFill/>
        </p:spPr>
        <p:txBody>
          <a:bodyPr wrap="square">
            <a:spAutoFit/>
          </a:bodyPr>
          <a:lstStyle/>
          <a:p>
            <a:r>
              <a:rPr lang="en-US" altLang="zh-CN" sz="2400" dirty="0"/>
              <a:t>Versatile, no need to manually re-label for each new task.</a:t>
            </a:r>
            <a:endParaRPr lang="zh-CN" altLang="en-US" sz="2400" dirty="0"/>
          </a:p>
        </p:txBody>
      </p:sp>
    </p:spTree>
  </p:cSld>
  <p:clrMapOvr>
    <a:masterClrMapping/>
  </p:clrMapOvr>
  <p:transition advTm="1116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Summary</a:t>
            </a:r>
          </a:p>
        </p:txBody>
      </p:sp>
      <p:sp>
        <p:nvSpPr>
          <p:cNvPr id="2" name="文本框 1"/>
          <p:cNvSpPr txBox="1"/>
          <p:nvPr/>
        </p:nvSpPr>
        <p:spPr>
          <a:xfrm>
            <a:off x="387985" y="1372903"/>
            <a:ext cx="11201400" cy="1383665"/>
          </a:xfrm>
          <a:prstGeom prst="rect">
            <a:avLst/>
          </a:prstGeom>
          <a:noFill/>
        </p:spPr>
        <p:txBody>
          <a:bodyPr wrap="square" rtlCol="0">
            <a:spAutoFit/>
          </a:bodyPr>
          <a:lstStyle/>
          <a:p>
            <a:pPr marL="342900" indent="-342900">
              <a:buFont typeface="Arial" panose="020B0604020202020204" pitchFamily="34" charset="0"/>
              <a:buChar char="•"/>
            </a:pPr>
            <a:r>
              <a:rPr lang="zh-CN" altLang="en-US" sz="2800" dirty="0">
                <a:solidFill>
                  <a:schemeClr val="tx1"/>
                </a:solidFill>
                <a:latin typeface="+mj-ea"/>
                <a:ea typeface="+mj-ea"/>
              </a:rPr>
              <a:t>This large-model-based intelligent annotation method can </a:t>
            </a:r>
            <a:r>
              <a:rPr lang="zh-CN" altLang="en-US" sz="2800" dirty="0">
                <a:solidFill>
                  <a:srgbClr val="FF0000"/>
                </a:solidFill>
                <a:latin typeface="+mj-ea"/>
                <a:ea typeface="+mj-ea"/>
              </a:rPr>
              <a:t>reduce human and material resources</a:t>
            </a:r>
            <a:r>
              <a:rPr lang="zh-CN" altLang="en-US" sz="2800" dirty="0">
                <a:solidFill>
                  <a:schemeClr val="tx1"/>
                </a:solidFill>
                <a:latin typeface="+mj-ea"/>
                <a:ea typeface="+mj-ea"/>
              </a:rPr>
              <a:t>, accelerating scientific research.</a:t>
            </a:r>
            <a:r>
              <a:rPr lang="en-US" altLang="zh-CN" sz="2800" dirty="0">
                <a:solidFill>
                  <a:schemeClr val="tx1"/>
                </a:solidFill>
                <a:latin typeface="+mj-ea"/>
                <a:ea typeface="+mj-ea"/>
              </a:rPr>
              <a:t> Adaptable for new tasks.</a:t>
            </a:r>
            <a:endParaRPr lang="zh-CN" altLang="en-US" sz="2800" dirty="0">
              <a:solidFill>
                <a:schemeClr val="tx1"/>
              </a:solidFill>
              <a:latin typeface="+mj-ea"/>
              <a:ea typeface="+mj-ea"/>
            </a:endParaRPr>
          </a:p>
        </p:txBody>
      </p:sp>
      <p:sp>
        <p:nvSpPr>
          <p:cNvPr id="6" name="文本框 5"/>
          <p:cNvSpPr txBox="1"/>
          <p:nvPr>
            <p:custDataLst>
              <p:tags r:id="rId1"/>
            </p:custDataLst>
          </p:nvPr>
        </p:nvSpPr>
        <p:spPr>
          <a:xfrm>
            <a:off x="387985" y="3168048"/>
            <a:ext cx="11201400" cy="954107"/>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solidFill>
                  <a:schemeClr val="tx1"/>
                </a:solidFill>
                <a:latin typeface="+mj-ea"/>
                <a:ea typeface="+mj-ea"/>
              </a:rPr>
              <a:t>The software is separated from the model, making it lightweight and scalable.</a:t>
            </a:r>
            <a:endParaRPr lang="zh-CN" altLang="en-US" sz="2800" dirty="0">
              <a:solidFill>
                <a:schemeClr val="tx1"/>
              </a:solidFill>
              <a:latin typeface="+mj-ea"/>
              <a:ea typeface="+mj-ea"/>
            </a:endParaRPr>
          </a:p>
        </p:txBody>
      </p:sp>
    </p:spTree>
  </p:cSld>
  <p:clrMapOvr>
    <a:masterClrMapping/>
  </p:clrMapOvr>
  <p:transition advTm="349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80415" y="3076575"/>
            <a:ext cx="10718800" cy="2080895"/>
          </a:xfrm>
        </p:spPr>
        <p:txBody>
          <a:bodyPr>
            <a:normAutofit/>
          </a:bodyPr>
          <a:lstStyle/>
          <a:p>
            <a:pPr algn="ctr">
              <a:spcBef>
                <a:spcPct val="20000"/>
              </a:spcBef>
              <a:spcAft>
                <a:spcPct val="0"/>
              </a:spcAft>
              <a:buSzTx/>
              <a:buNone/>
            </a:pPr>
            <a:r>
              <a:rPr lang="en-US" altLang="zh-CN" sz="4400" b="1" dirty="0">
                <a:solidFill>
                  <a:schemeClr val="tx1"/>
                </a:solidFill>
              </a:rPr>
              <a:t>Thanks</a:t>
            </a:r>
            <a:r>
              <a:rPr lang="zh-CN" altLang="en-US" sz="4400" b="1" dirty="0">
                <a:solidFill>
                  <a:schemeClr val="tx1"/>
                </a:solidFill>
              </a:rPr>
              <a:t>！</a:t>
            </a:r>
            <a:endParaRPr lang="en-US" altLang="zh-CN" sz="4400" b="1" dirty="0">
              <a:solidFill>
                <a:schemeClr val="tx1"/>
              </a:solidFill>
            </a:endParaRPr>
          </a:p>
          <a:p>
            <a:pPr algn="ctr">
              <a:spcBef>
                <a:spcPct val="20000"/>
              </a:spcBef>
              <a:spcAft>
                <a:spcPct val="0"/>
              </a:spcAft>
              <a:buSzTx/>
              <a:buNone/>
            </a:pPr>
            <a:endParaRPr lang="en-US" altLang="zh-CN" sz="4400" dirty="0">
              <a:solidFill>
                <a:srgbClr val="C00000"/>
              </a:solidFill>
            </a:endParaRPr>
          </a:p>
          <a:p>
            <a:pPr algn="ctr">
              <a:spcBef>
                <a:spcPct val="20000"/>
              </a:spcBef>
              <a:spcAft>
                <a:spcPct val="0"/>
              </a:spcAft>
              <a:buSzTx/>
              <a:buNone/>
            </a:pPr>
            <a:endParaRPr lang="en-US" altLang="zh-CN" sz="4400" dirty="0">
              <a:solidFill>
                <a:srgbClr val="C00000"/>
              </a:solidFill>
            </a:endParaRPr>
          </a:p>
        </p:txBody>
      </p:sp>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70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sz="quarter" idx="1"/>
          </p:nvPr>
        </p:nvSpPr>
        <p:spPr>
          <a:xfrm>
            <a:off x="1032510" y="2169795"/>
            <a:ext cx="14604365" cy="935990"/>
          </a:xfrm>
        </p:spPr>
        <p:txBody>
          <a:bodyPr>
            <a:noAutofit/>
          </a:bodyPr>
          <a:lstStyle/>
          <a:p>
            <a:pPr algn="l"/>
            <a:r>
              <a:rPr kumimoji="1" lang="zh-CN" altLang="en-US" sz="4000" dirty="0"/>
              <a:t>An Intelligent Image Segmentation Annotation </a:t>
            </a:r>
          </a:p>
          <a:p>
            <a:pPr algn="l"/>
            <a:r>
              <a:rPr kumimoji="1" lang="zh-CN" altLang="en-US" sz="4000" dirty="0"/>
              <a:t>Method Based on SAM Large Model</a:t>
            </a:r>
          </a:p>
        </p:txBody>
      </p:sp>
      <p:sp>
        <p:nvSpPr>
          <p:cNvPr id="4" name="Rectangle 3"/>
          <p:cNvSpPr txBox="1">
            <a:spLocks noChangeArrowheads="1"/>
          </p:cNvSpPr>
          <p:nvPr/>
        </p:nvSpPr>
        <p:spPr>
          <a:xfrm>
            <a:off x="1130935" y="3644900"/>
            <a:ext cx="10817225" cy="152908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baseline="0">
                <a:solidFill>
                  <a:srgbClr val="A40000"/>
                </a:solidFill>
                <a:latin typeface="+mn-lt"/>
                <a:ea typeface="黑体" panose="02010609060101010101" pitchFamily="49" charset="-122"/>
                <a:cs typeface="+mn-cs"/>
              </a:defRPr>
            </a:lvl1pPr>
            <a:lvl2pPr marL="4572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Jiameng Zhao</a:t>
            </a:r>
            <a:r>
              <a:rPr kumimoji="0" lang="zh-CN" altLang="en-US"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a:t>
            </a:r>
            <a:r>
              <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Zhengde Zhang</a:t>
            </a:r>
            <a:r>
              <a:rPr kumimoji="0" lang="zh-CN" altLang="en-US"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a:t>
            </a:r>
            <a:r>
              <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Binbin Zhang</a:t>
            </a:r>
            <a:r>
              <a:rPr kumimoji="0" lang="zh-CN" altLang="en-US"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a:t>
            </a:r>
            <a:r>
              <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Chunxia Yao, Fazhi Qi</a:t>
            </a:r>
            <a:endParaRPr kumimoji="0" lang="zh-CN" altLang="en-US"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Institute of High Energy Physics, Chinese Academy of Sciences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5 Dec.2023</a:t>
            </a:r>
          </a:p>
        </p:txBody>
      </p:sp>
    </p:spTree>
  </p:cSld>
  <p:clrMapOvr>
    <a:masterClrMapping/>
  </p:clrMapOvr>
  <p:transition advTm="1393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文本占位符 2"/>
          <p:cNvSpPr>
            <a:spLocks noGrp="1"/>
          </p:cNvSpPr>
          <p:nvPr>
            <p:ph type="body" sz="quarter" idx="10"/>
          </p:nvPr>
        </p:nvSpPr>
        <p:spPr/>
        <p:txBody>
          <a:bodyPr>
            <a:normAutofit/>
          </a:bodyPr>
          <a:lstStyle/>
          <a:p>
            <a:r>
              <a:rPr lang="en-US" altLang="zh-CN" dirty="0"/>
              <a:t>01</a:t>
            </a:r>
            <a:endParaRPr lang="zh-CN" altLang="en-US" dirty="0"/>
          </a:p>
        </p:txBody>
      </p:sp>
      <p:sp>
        <p:nvSpPr>
          <p:cNvPr id="4" name="文本占位符 3"/>
          <p:cNvSpPr>
            <a:spLocks noGrp="1"/>
          </p:cNvSpPr>
          <p:nvPr>
            <p:ph type="body" sz="quarter" idx="11"/>
          </p:nvPr>
        </p:nvSpPr>
        <p:spPr/>
        <p:txBody>
          <a:bodyPr>
            <a:normAutofit/>
          </a:bodyPr>
          <a:lstStyle/>
          <a:p>
            <a:r>
              <a:rPr lang="en-US" altLang="zh-CN" dirty="0"/>
              <a:t>Background</a:t>
            </a:r>
            <a:endParaRPr lang="zh-CN" altLang="en-US" dirty="0"/>
          </a:p>
        </p:txBody>
      </p:sp>
      <p:sp>
        <p:nvSpPr>
          <p:cNvPr id="5" name="文本占位符 4"/>
          <p:cNvSpPr>
            <a:spLocks noGrp="1"/>
          </p:cNvSpPr>
          <p:nvPr>
            <p:ph type="body" sz="quarter" idx="12"/>
          </p:nvPr>
        </p:nvSpPr>
        <p:spPr/>
        <p:txBody>
          <a:bodyPr/>
          <a:lstStyle/>
          <a:p>
            <a:r>
              <a:rPr lang="en-US" altLang="zh-CN" dirty="0"/>
              <a:t>02</a:t>
            </a:r>
            <a:endParaRPr lang="zh-CN" altLang="en-US" dirty="0"/>
          </a:p>
        </p:txBody>
      </p:sp>
      <p:sp>
        <p:nvSpPr>
          <p:cNvPr id="6" name="文本占位符 5"/>
          <p:cNvSpPr>
            <a:spLocks noGrp="1"/>
          </p:cNvSpPr>
          <p:nvPr>
            <p:ph type="body" sz="quarter" idx="13"/>
          </p:nvPr>
        </p:nvSpPr>
        <p:spPr/>
        <p:txBody>
          <a:bodyPr/>
          <a:lstStyle/>
          <a:p>
            <a:r>
              <a:rPr lang="en-US" altLang="zh-CN" dirty="0"/>
              <a:t>Segment Anything Model</a:t>
            </a:r>
          </a:p>
        </p:txBody>
      </p:sp>
      <p:sp>
        <p:nvSpPr>
          <p:cNvPr id="7" name="文本占位符 6"/>
          <p:cNvSpPr>
            <a:spLocks noGrp="1"/>
          </p:cNvSpPr>
          <p:nvPr>
            <p:ph type="body" sz="quarter" idx="14"/>
          </p:nvPr>
        </p:nvSpPr>
        <p:spPr/>
        <p:txBody>
          <a:bodyPr/>
          <a:lstStyle/>
          <a:p>
            <a:r>
              <a:rPr lang="en-US" altLang="zh-CN" dirty="0"/>
              <a:t>03</a:t>
            </a:r>
            <a:endParaRPr lang="zh-CN" altLang="en-US" dirty="0"/>
          </a:p>
        </p:txBody>
      </p:sp>
      <p:sp>
        <p:nvSpPr>
          <p:cNvPr id="8" name="文本占位符 7"/>
          <p:cNvSpPr>
            <a:spLocks noGrp="1"/>
          </p:cNvSpPr>
          <p:nvPr>
            <p:ph type="body" sz="quarter" idx="15"/>
          </p:nvPr>
        </p:nvSpPr>
        <p:spPr/>
        <p:txBody>
          <a:bodyPr/>
          <a:lstStyle/>
          <a:p>
            <a:r>
              <a:rPr lang="en-US" altLang="zh-CN" dirty="0"/>
              <a:t>AI Annotation Method Based on SAM</a:t>
            </a:r>
          </a:p>
        </p:txBody>
      </p:sp>
      <p:sp>
        <p:nvSpPr>
          <p:cNvPr id="9" name="文本占位符 8"/>
          <p:cNvSpPr>
            <a:spLocks noGrp="1"/>
          </p:cNvSpPr>
          <p:nvPr>
            <p:ph type="body" sz="quarter" idx="16"/>
          </p:nvPr>
        </p:nvSpPr>
        <p:spPr/>
        <p:txBody>
          <a:bodyPr/>
          <a:lstStyle/>
          <a:p>
            <a:r>
              <a:rPr lang="en-US" altLang="zh-CN" dirty="0"/>
              <a:t>04</a:t>
            </a:r>
            <a:endParaRPr lang="zh-CN" altLang="en-US" dirty="0"/>
          </a:p>
        </p:txBody>
      </p:sp>
      <p:sp>
        <p:nvSpPr>
          <p:cNvPr id="10" name="文本占位符 9"/>
          <p:cNvSpPr>
            <a:spLocks noGrp="1"/>
          </p:cNvSpPr>
          <p:nvPr>
            <p:ph type="body" sz="quarter" idx="17"/>
          </p:nvPr>
        </p:nvSpPr>
        <p:spPr/>
        <p:txBody>
          <a:bodyPr/>
          <a:lstStyle/>
          <a:p>
            <a:r>
              <a:rPr lang="en-US" altLang="zh-CN" dirty="0"/>
              <a:t>Applications</a:t>
            </a:r>
          </a:p>
        </p:txBody>
      </p:sp>
      <p:sp>
        <p:nvSpPr>
          <p:cNvPr id="11" name="文本占位符 8"/>
          <p:cNvSpPr txBox="1"/>
          <p:nvPr/>
        </p:nvSpPr>
        <p:spPr>
          <a:xfrm>
            <a:off x="2439365" y="5316389"/>
            <a:ext cx="817033" cy="561975"/>
          </a:xfrm>
          <a:prstGeom prst="rect">
            <a:avLst/>
          </a:prstGeom>
          <a:solidFill>
            <a:srgbClr val="000099"/>
          </a:solidFill>
          <a:ln>
            <a:noFill/>
          </a:ln>
        </p:spPr>
        <p:txBody>
          <a:bodyPr vert="horz" lIns="91440" tIns="45720" rIns="91440" bIns="45720" rtlCol="0" anchor="t">
            <a:norm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r>
              <a:rPr lang="en-US" altLang="zh-CN" dirty="0"/>
              <a:t>05</a:t>
            </a:r>
            <a:endParaRPr lang="zh-CN" altLang="en-US" dirty="0"/>
          </a:p>
        </p:txBody>
      </p:sp>
      <p:sp>
        <p:nvSpPr>
          <p:cNvPr id="12" name="文本占位符 9"/>
          <p:cNvSpPr txBox="1"/>
          <p:nvPr/>
        </p:nvSpPr>
        <p:spPr>
          <a:xfrm>
            <a:off x="3270057" y="5316388"/>
            <a:ext cx="6318251"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r>
              <a:rPr lang="en-US" altLang="zh-CN" dirty="0"/>
              <a:t>Summary</a:t>
            </a:r>
          </a:p>
        </p:txBody>
      </p:sp>
    </p:spTree>
  </p:cSld>
  <p:clrMapOvr>
    <a:masterClrMapping/>
  </p:clrMapOvr>
  <p:transition advTm="1272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AI for ready data</a:t>
            </a:r>
          </a:p>
        </p:txBody>
      </p:sp>
      <p:sp>
        <p:nvSpPr>
          <p:cNvPr id="2" name="文本框 1"/>
          <p:cNvSpPr txBox="1"/>
          <p:nvPr/>
        </p:nvSpPr>
        <p:spPr>
          <a:xfrm>
            <a:off x="172720" y="1025525"/>
            <a:ext cx="11905615" cy="1814830"/>
          </a:xfrm>
          <a:prstGeom prst="rect">
            <a:avLst/>
          </a:prstGeom>
          <a:noFill/>
        </p:spPr>
        <p:txBody>
          <a:bodyPr wrap="square" rtlCol="0">
            <a:spAutoFit/>
          </a:bodyPr>
          <a:lstStyle/>
          <a:p>
            <a:r>
              <a:rPr lang="zh-CN" altLang="en-US" sz="2800" dirty="0"/>
              <a:t>Supervised and semi-supervised neural networks are data-driven models, and the process of obtaining labeled training data from raw data is labor-intensive and resource-consuming, slowing down the progress of AI for research or production.</a:t>
            </a:r>
          </a:p>
        </p:txBody>
      </p:sp>
      <p:pic>
        <p:nvPicPr>
          <p:cNvPr id="3" name="图片 2" descr="1701595886434"/>
          <p:cNvPicPr>
            <a:picLocks noChangeAspect="1"/>
          </p:cNvPicPr>
          <p:nvPr/>
        </p:nvPicPr>
        <p:blipFill>
          <a:blip r:embed="rId3"/>
          <a:stretch>
            <a:fillRect/>
          </a:stretch>
        </p:blipFill>
        <p:spPr>
          <a:xfrm>
            <a:off x="409575" y="3429000"/>
            <a:ext cx="10248900" cy="2286000"/>
          </a:xfrm>
          <a:prstGeom prst="rect">
            <a:avLst/>
          </a:prstGeom>
        </p:spPr>
      </p:pic>
    </p:spTree>
  </p:cSld>
  <p:clrMapOvr>
    <a:masterClrMapping/>
  </p:clrMapOvr>
  <p:transition advTm="1598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Annotation method</a:t>
            </a:r>
          </a:p>
        </p:txBody>
      </p:sp>
      <p:sp>
        <p:nvSpPr>
          <p:cNvPr id="2" name="文本框 1"/>
          <p:cNvSpPr txBox="1"/>
          <p:nvPr/>
        </p:nvSpPr>
        <p:spPr>
          <a:xfrm>
            <a:off x="172995" y="1025611"/>
            <a:ext cx="10490887" cy="953135"/>
          </a:xfrm>
          <a:prstGeom prst="rect">
            <a:avLst/>
          </a:prstGeom>
          <a:noFill/>
        </p:spPr>
        <p:txBody>
          <a:bodyPr wrap="square" rtlCol="0">
            <a:spAutoFit/>
          </a:bodyPr>
          <a:lstStyle/>
          <a:p>
            <a:r>
              <a:rPr lang="en-US" altLang="zh-CN" sz="2800" dirty="0"/>
              <a:t>Manual annotation tools: LabelMe, </a:t>
            </a:r>
            <a:r>
              <a:rPr lang="en-US" altLang="zh-CN" sz="2800" dirty="0" err="1"/>
              <a:t>LabelImg,LabelBox, etc..</a:t>
            </a:r>
          </a:p>
          <a:p>
            <a:endParaRPr lang="zh-CN" altLang="en-US" sz="2800" dirty="0"/>
          </a:p>
        </p:txBody>
      </p:sp>
      <p:pic>
        <p:nvPicPr>
          <p:cNvPr id="6" name="图片 5" descr="annotation_cat"/>
          <p:cNvPicPr>
            <a:picLocks noChangeAspect="1"/>
          </p:cNvPicPr>
          <p:nvPr/>
        </p:nvPicPr>
        <p:blipFill>
          <a:blip r:embed="rId3"/>
          <a:stretch>
            <a:fillRect/>
          </a:stretch>
        </p:blipFill>
        <p:spPr>
          <a:xfrm>
            <a:off x="293128" y="2798017"/>
            <a:ext cx="5802872" cy="3051956"/>
          </a:xfrm>
          <a:prstGeom prst="rect">
            <a:avLst/>
          </a:prstGeom>
        </p:spPr>
      </p:pic>
      <p:pic>
        <p:nvPicPr>
          <p:cNvPr id="8" name="图片 7" descr="annotation"/>
          <p:cNvPicPr>
            <a:picLocks noChangeAspect="1"/>
          </p:cNvPicPr>
          <p:nvPr/>
        </p:nvPicPr>
        <p:blipFill>
          <a:blip r:embed="rId4"/>
          <a:stretch>
            <a:fillRect/>
          </a:stretch>
        </p:blipFill>
        <p:spPr>
          <a:xfrm>
            <a:off x="6461956" y="2789225"/>
            <a:ext cx="5323819" cy="3051956"/>
          </a:xfrm>
          <a:prstGeom prst="rect">
            <a:avLst/>
          </a:prstGeom>
        </p:spPr>
      </p:pic>
      <p:sp>
        <p:nvSpPr>
          <p:cNvPr id="3" name="文本框 2">
            <a:extLst>
              <a:ext uri="{FF2B5EF4-FFF2-40B4-BE49-F238E27FC236}">
                <a16:creationId xmlns:a16="http://schemas.microsoft.com/office/drawing/2014/main" id="{1BD71CBE-29F7-38D0-79FD-A4701C0E59B7}"/>
              </a:ext>
            </a:extLst>
          </p:cNvPr>
          <p:cNvSpPr txBox="1"/>
          <p:nvPr/>
        </p:nvSpPr>
        <p:spPr>
          <a:xfrm>
            <a:off x="1134207" y="2257213"/>
            <a:ext cx="3314700" cy="523220"/>
          </a:xfrm>
          <a:prstGeom prst="rect">
            <a:avLst/>
          </a:prstGeom>
          <a:noFill/>
        </p:spPr>
        <p:txBody>
          <a:bodyPr wrap="square" rtlCol="0">
            <a:spAutoFit/>
          </a:bodyPr>
          <a:lstStyle/>
          <a:p>
            <a:r>
              <a:rPr lang="en-US" altLang="zh-CN" sz="2800" dirty="0"/>
              <a:t>Class annotation</a:t>
            </a:r>
            <a:endParaRPr lang="zh-CN" altLang="en-US" sz="2800" dirty="0"/>
          </a:p>
        </p:txBody>
      </p:sp>
      <p:sp>
        <p:nvSpPr>
          <p:cNvPr id="7" name="文本框 6">
            <a:extLst>
              <a:ext uri="{FF2B5EF4-FFF2-40B4-BE49-F238E27FC236}">
                <a16:creationId xmlns:a16="http://schemas.microsoft.com/office/drawing/2014/main" id="{9801635C-9590-09C3-4338-4BDA3DF7CD7A}"/>
              </a:ext>
            </a:extLst>
          </p:cNvPr>
          <p:cNvSpPr txBox="1"/>
          <p:nvPr/>
        </p:nvSpPr>
        <p:spPr>
          <a:xfrm>
            <a:off x="6605954" y="2220464"/>
            <a:ext cx="3314700" cy="523220"/>
          </a:xfrm>
          <a:prstGeom prst="rect">
            <a:avLst/>
          </a:prstGeom>
          <a:noFill/>
        </p:spPr>
        <p:txBody>
          <a:bodyPr wrap="square" rtlCol="0">
            <a:spAutoFit/>
          </a:bodyPr>
          <a:lstStyle/>
          <a:p>
            <a:r>
              <a:rPr lang="en-US" altLang="zh-CN" sz="2800" dirty="0" err="1"/>
              <a:t>bbox</a:t>
            </a:r>
            <a:r>
              <a:rPr lang="en-US" altLang="zh-CN" sz="2800" dirty="0"/>
              <a:t> annotation</a:t>
            </a:r>
            <a:endParaRPr lang="zh-CN" altLang="en-US" sz="2800" dirty="0"/>
          </a:p>
        </p:txBody>
      </p:sp>
    </p:spTree>
  </p:cSld>
  <p:clrMapOvr>
    <a:masterClrMapping/>
  </p:clrMapOvr>
  <p:transition advTm="3184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29107"/>
            <a:ext cx="11410966" cy="4288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2"/>
          <p:cNvSpPr>
            <a:spLocks noGrp="1"/>
          </p:cNvSpPr>
          <p:nvPr>
            <p:ph type="title"/>
          </p:nvPr>
        </p:nvSpPr>
        <p:spPr>
          <a:xfrm>
            <a:off x="2282936" y="88101"/>
            <a:ext cx="8208913" cy="663575"/>
          </a:xfrm>
        </p:spPr>
        <p:txBody>
          <a:bodyPr/>
          <a:lstStyle/>
          <a:p>
            <a:r>
              <a:rPr kumimoji="1" lang="en-US" altLang="zh-CN" dirty="0"/>
              <a:t>Annotation method</a:t>
            </a:r>
          </a:p>
        </p:txBody>
      </p:sp>
      <p:sp>
        <p:nvSpPr>
          <p:cNvPr id="2" name="文本框 1"/>
          <p:cNvSpPr txBox="1"/>
          <p:nvPr/>
        </p:nvSpPr>
        <p:spPr>
          <a:xfrm>
            <a:off x="172995" y="1025611"/>
            <a:ext cx="10490887" cy="521970"/>
          </a:xfrm>
          <a:prstGeom prst="rect">
            <a:avLst/>
          </a:prstGeom>
          <a:noFill/>
        </p:spPr>
        <p:txBody>
          <a:bodyPr wrap="square" rtlCol="0">
            <a:spAutoFit/>
          </a:bodyPr>
          <a:lstStyle/>
          <a:p>
            <a:r>
              <a:rPr lang="en-US" altLang="zh-CN" sz="2800" dirty="0"/>
              <a:t>Semi-auto Ananotation</a:t>
            </a:r>
          </a:p>
        </p:txBody>
      </p:sp>
      <p:sp>
        <p:nvSpPr>
          <p:cNvPr id="3" name="流程图: 磁盘 2">
            <a:extLst>
              <a:ext uri="{FF2B5EF4-FFF2-40B4-BE49-F238E27FC236}">
                <a16:creationId xmlns:a16="http://schemas.microsoft.com/office/drawing/2014/main" id="{554AB469-B6D1-B5B4-2784-40D7053A828E}"/>
              </a:ext>
            </a:extLst>
          </p:cNvPr>
          <p:cNvSpPr/>
          <p:nvPr/>
        </p:nvSpPr>
        <p:spPr>
          <a:xfrm>
            <a:off x="172995" y="2182688"/>
            <a:ext cx="1019908" cy="116937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流程图: 多文档 5">
            <a:extLst>
              <a:ext uri="{FF2B5EF4-FFF2-40B4-BE49-F238E27FC236}">
                <a16:creationId xmlns:a16="http://schemas.microsoft.com/office/drawing/2014/main" id="{2A0E5AA8-F3A2-92C1-388F-0609EB08D4CF}"/>
              </a:ext>
            </a:extLst>
          </p:cNvPr>
          <p:cNvSpPr/>
          <p:nvPr/>
        </p:nvSpPr>
        <p:spPr>
          <a:xfrm>
            <a:off x="3418583" y="2261278"/>
            <a:ext cx="1397977" cy="1081453"/>
          </a:xfrm>
          <a:prstGeom prst="flowChartMultidocument">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8" name="流程图: 磁盘 7">
            <a:extLst>
              <a:ext uri="{FF2B5EF4-FFF2-40B4-BE49-F238E27FC236}">
                <a16:creationId xmlns:a16="http://schemas.microsoft.com/office/drawing/2014/main" id="{A1D4563B-A84C-BA06-CA7B-669C298BE8BC}"/>
              </a:ext>
            </a:extLst>
          </p:cNvPr>
          <p:cNvSpPr/>
          <p:nvPr/>
        </p:nvSpPr>
        <p:spPr>
          <a:xfrm>
            <a:off x="172995" y="4667880"/>
            <a:ext cx="1019908" cy="116937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CE0ED0ED-2766-A989-53E0-EC26AE508258}"/>
              </a:ext>
            </a:extLst>
          </p:cNvPr>
          <p:cNvSpPr/>
          <p:nvPr/>
        </p:nvSpPr>
        <p:spPr>
          <a:xfrm>
            <a:off x="6345435" y="2428873"/>
            <a:ext cx="1837593" cy="949569"/>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5C513559-702C-9EC8-27D0-762CF3699E76}"/>
              </a:ext>
            </a:extLst>
          </p:cNvPr>
          <p:cNvSpPr/>
          <p:nvPr/>
        </p:nvSpPr>
        <p:spPr>
          <a:xfrm>
            <a:off x="1611136" y="2685847"/>
            <a:ext cx="1232389" cy="428893"/>
          </a:xfrm>
          <a:prstGeom prs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E6CB1324-342E-3F75-37F4-7FEC97B3F12D}"/>
              </a:ext>
            </a:extLst>
          </p:cNvPr>
          <p:cNvSpPr txBox="1"/>
          <p:nvPr/>
        </p:nvSpPr>
        <p:spPr>
          <a:xfrm>
            <a:off x="172995" y="1602631"/>
            <a:ext cx="2426677" cy="523220"/>
          </a:xfrm>
          <a:prstGeom prst="rect">
            <a:avLst/>
          </a:prstGeom>
          <a:noFill/>
        </p:spPr>
        <p:txBody>
          <a:bodyPr wrap="square" rtlCol="0">
            <a:spAutoFit/>
          </a:bodyPr>
          <a:lstStyle/>
          <a:p>
            <a:r>
              <a:rPr lang="en-US" altLang="zh-CN" sz="2800" dirty="0"/>
              <a:t>Step1 </a:t>
            </a:r>
            <a:endParaRPr lang="zh-CN" altLang="en-US" sz="2800" dirty="0"/>
          </a:p>
        </p:txBody>
      </p:sp>
      <p:sp>
        <p:nvSpPr>
          <p:cNvPr id="13" name="箭头: 右 12">
            <a:extLst>
              <a:ext uri="{FF2B5EF4-FFF2-40B4-BE49-F238E27FC236}">
                <a16:creationId xmlns:a16="http://schemas.microsoft.com/office/drawing/2014/main" id="{AB157E31-CC9A-34FE-7976-6F2677B30589}"/>
              </a:ext>
            </a:extLst>
          </p:cNvPr>
          <p:cNvSpPr/>
          <p:nvPr/>
        </p:nvSpPr>
        <p:spPr>
          <a:xfrm>
            <a:off x="4978237" y="2682482"/>
            <a:ext cx="1232389" cy="428893"/>
          </a:xfrm>
          <a:prstGeom prs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3A8292BF-DAA7-B1D3-5CE2-C76E7EE246D2}"/>
              </a:ext>
            </a:extLst>
          </p:cNvPr>
          <p:cNvSpPr txBox="1"/>
          <p:nvPr/>
        </p:nvSpPr>
        <p:spPr>
          <a:xfrm>
            <a:off x="5064692" y="2357932"/>
            <a:ext cx="2426677" cy="400110"/>
          </a:xfrm>
          <a:prstGeom prst="rect">
            <a:avLst/>
          </a:prstGeom>
          <a:noFill/>
        </p:spPr>
        <p:txBody>
          <a:bodyPr wrap="square" rtlCol="0">
            <a:spAutoFit/>
          </a:bodyPr>
          <a:lstStyle/>
          <a:p>
            <a:r>
              <a:rPr lang="en-US" altLang="zh-CN" sz="2000" dirty="0"/>
              <a:t>train</a:t>
            </a:r>
            <a:endParaRPr lang="zh-CN" altLang="en-US" sz="2000" dirty="0"/>
          </a:p>
        </p:txBody>
      </p:sp>
      <p:sp>
        <p:nvSpPr>
          <p:cNvPr id="15" name="文本框 14">
            <a:extLst>
              <a:ext uri="{FF2B5EF4-FFF2-40B4-BE49-F238E27FC236}">
                <a16:creationId xmlns:a16="http://schemas.microsoft.com/office/drawing/2014/main" id="{1E6BC844-4934-C6CE-61C1-AB35037323F4}"/>
              </a:ext>
            </a:extLst>
          </p:cNvPr>
          <p:cNvSpPr txBox="1"/>
          <p:nvPr/>
        </p:nvSpPr>
        <p:spPr>
          <a:xfrm>
            <a:off x="1308922" y="2367266"/>
            <a:ext cx="2426677" cy="400110"/>
          </a:xfrm>
          <a:prstGeom prst="rect">
            <a:avLst/>
          </a:prstGeom>
          <a:noFill/>
        </p:spPr>
        <p:txBody>
          <a:bodyPr wrap="square" rtlCol="0">
            <a:spAutoFit/>
          </a:bodyPr>
          <a:lstStyle/>
          <a:p>
            <a:r>
              <a:rPr lang="en-US" altLang="zh-CN" sz="2000" dirty="0"/>
              <a:t>Manual annotation</a:t>
            </a:r>
            <a:endParaRPr lang="zh-CN" altLang="en-US" sz="2000" dirty="0"/>
          </a:p>
        </p:txBody>
      </p:sp>
      <p:sp>
        <p:nvSpPr>
          <p:cNvPr id="16" name="文本框 15">
            <a:extLst>
              <a:ext uri="{FF2B5EF4-FFF2-40B4-BE49-F238E27FC236}">
                <a16:creationId xmlns:a16="http://schemas.microsoft.com/office/drawing/2014/main" id="{E75AE2FE-21D6-F530-441B-290522501CF0}"/>
              </a:ext>
            </a:extLst>
          </p:cNvPr>
          <p:cNvSpPr txBox="1"/>
          <p:nvPr/>
        </p:nvSpPr>
        <p:spPr>
          <a:xfrm>
            <a:off x="155747" y="4066043"/>
            <a:ext cx="2426677" cy="523220"/>
          </a:xfrm>
          <a:prstGeom prst="rect">
            <a:avLst/>
          </a:prstGeom>
          <a:noFill/>
        </p:spPr>
        <p:txBody>
          <a:bodyPr wrap="square" rtlCol="0">
            <a:spAutoFit/>
          </a:bodyPr>
          <a:lstStyle/>
          <a:p>
            <a:r>
              <a:rPr lang="en-US" altLang="zh-CN" sz="2800" dirty="0"/>
              <a:t>Step2 </a:t>
            </a:r>
            <a:endParaRPr lang="zh-CN" altLang="en-US" sz="2800" dirty="0"/>
          </a:p>
        </p:txBody>
      </p:sp>
      <p:sp>
        <p:nvSpPr>
          <p:cNvPr id="17" name="文本框 16">
            <a:extLst>
              <a:ext uri="{FF2B5EF4-FFF2-40B4-BE49-F238E27FC236}">
                <a16:creationId xmlns:a16="http://schemas.microsoft.com/office/drawing/2014/main" id="{2CA36A20-73E6-6DD4-D250-0E1FA4394B82}"/>
              </a:ext>
            </a:extLst>
          </p:cNvPr>
          <p:cNvSpPr txBox="1"/>
          <p:nvPr/>
        </p:nvSpPr>
        <p:spPr>
          <a:xfrm>
            <a:off x="155747" y="3259814"/>
            <a:ext cx="2426677" cy="523220"/>
          </a:xfrm>
          <a:prstGeom prst="rect">
            <a:avLst/>
          </a:prstGeom>
          <a:noFill/>
        </p:spPr>
        <p:txBody>
          <a:bodyPr wrap="square" rtlCol="0">
            <a:spAutoFit/>
          </a:bodyPr>
          <a:lstStyle/>
          <a:p>
            <a:r>
              <a:rPr lang="en-US" altLang="zh-CN" sz="2800" dirty="0"/>
              <a:t>Raw data </a:t>
            </a:r>
            <a:endParaRPr lang="zh-CN" altLang="en-US" sz="2800" dirty="0"/>
          </a:p>
        </p:txBody>
      </p:sp>
      <p:sp>
        <p:nvSpPr>
          <p:cNvPr id="18" name="文本框 17">
            <a:extLst>
              <a:ext uri="{FF2B5EF4-FFF2-40B4-BE49-F238E27FC236}">
                <a16:creationId xmlns:a16="http://schemas.microsoft.com/office/drawing/2014/main" id="{3A8115B5-1F0C-A126-79CC-0C5867907CA7}"/>
              </a:ext>
            </a:extLst>
          </p:cNvPr>
          <p:cNvSpPr txBox="1"/>
          <p:nvPr/>
        </p:nvSpPr>
        <p:spPr>
          <a:xfrm>
            <a:off x="3278806" y="3279121"/>
            <a:ext cx="2673586" cy="523220"/>
          </a:xfrm>
          <a:prstGeom prst="rect">
            <a:avLst/>
          </a:prstGeom>
          <a:noFill/>
        </p:spPr>
        <p:txBody>
          <a:bodyPr wrap="square" rtlCol="0">
            <a:spAutoFit/>
          </a:bodyPr>
          <a:lstStyle/>
          <a:p>
            <a:r>
              <a:rPr lang="en-US" altLang="zh-CN" sz="2800" dirty="0"/>
              <a:t>Annotated data </a:t>
            </a:r>
            <a:endParaRPr lang="zh-CN" altLang="en-US" sz="2800" dirty="0"/>
          </a:p>
        </p:txBody>
      </p:sp>
      <p:sp>
        <p:nvSpPr>
          <p:cNvPr id="19" name="文本框 18">
            <a:extLst>
              <a:ext uri="{FF2B5EF4-FFF2-40B4-BE49-F238E27FC236}">
                <a16:creationId xmlns:a16="http://schemas.microsoft.com/office/drawing/2014/main" id="{8F6A22EF-8296-197A-7543-092D3F5B2ED5}"/>
              </a:ext>
            </a:extLst>
          </p:cNvPr>
          <p:cNvSpPr txBox="1"/>
          <p:nvPr/>
        </p:nvSpPr>
        <p:spPr>
          <a:xfrm>
            <a:off x="6387392" y="3377724"/>
            <a:ext cx="2426677" cy="523220"/>
          </a:xfrm>
          <a:prstGeom prst="rect">
            <a:avLst/>
          </a:prstGeom>
          <a:noFill/>
        </p:spPr>
        <p:txBody>
          <a:bodyPr wrap="square" rtlCol="0">
            <a:spAutoFit/>
          </a:bodyPr>
          <a:lstStyle/>
          <a:p>
            <a:r>
              <a:rPr lang="en-US" altLang="zh-CN" sz="2800" dirty="0"/>
              <a:t>Model </a:t>
            </a:r>
            <a:endParaRPr lang="zh-CN" altLang="en-US" sz="2800" dirty="0"/>
          </a:p>
        </p:txBody>
      </p:sp>
      <p:sp>
        <p:nvSpPr>
          <p:cNvPr id="20" name="箭头: 右 19">
            <a:extLst>
              <a:ext uri="{FF2B5EF4-FFF2-40B4-BE49-F238E27FC236}">
                <a16:creationId xmlns:a16="http://schemas.microsoft.com/office/drawing/2014/main" id="{6F7E1693-C905-3F77-6A30-93201A69C18B}"/>
              </a:ext>
            </a:extLst>
          </p:cNvPr>
          <p:cNvSpPr/>
          <p:nvPr/>
        </p:nvSpPr>
        <p:spPr>
          <a:xfrm>
            <a:off x="1499766" y="5252569"/>
            <a:ext cx="1779040" cy="428893"/>
          </a:xfrm>
          <a:prstGeom prs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E6EBA5E6-45CA-C50C-7715-932B5BA42CF0}"/>
              </a:ext>
            </a:extLst>
          </p:cNvPr>
          <p:cNvSpPr txBox="1"/>
          <p:nvPr/>
        </p:nvSpPr>
        <p:spPr>
          <a:xfrm>
            <a:off x="1339857" y="4498916"/>
            <a:ext cx="2131553" cy="707886"/>
          </a:xfrm>
          <a:prstGeom prst="rect">
            <a:avLst/>
          </a:prstGeom>
          <a:noFill/>
        </p:spPr>
        <p:txBody>
          <a:bodyPr wrap="square" rtlCol="0">
            <a:spAutoFit/>
          </a:bodyPr>
          <a:lstStyle/>
          <a:p>
            <a:r>
              <a:rPr lang="en-US" altLang="zh-CN" sz="2000" dirty="0"/>
              <a:t>Model annotation &amp; manual rectify</a:t>
            </a:r>
            <a:endParaRPr lang="zh-CN" altLang="en-US" sz="2000" dirty="0"/>
          </a:p>
        </p:txBody>
      </p:sp>
      <p:sp>
        <p:nvSpPr>
          <p:cNvPr id="22" name="流程图: 多文档 21">
            <a:extLst>
              <a:ext uri="{FF2B5EF4-FFF2-40B4-BE49-F238E27FC236}">
                <a16:creationId xmlns:a16="http://schemas.microsoft.com/office/drawing/2014/main" id="{DC505258-355A-DDEC-B296-24DB379CD046}"/>
              </a:ext>
            </a:extLst>
          </p:cNvPr>
          <p:cNvSpPr/>
          <p:nvPr/>
        </p:nvSpPr>
        <p:spPr>
          <a:xfrm>
            <a:off x="3418583" y="4641848"/>
            <a:ext cx="1397977" cy="1081453"/>
          </a:xfrm>
          <a:prstGeom prst="flowChartMultidocument">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91916F0B-120F-F270-D4E1-F36C76B5BA9B}"/>
              </a:ext>
            </a:extLst>
          </p:cNvPr>
          <p:cNvSpPr/>
          <p:nvPr/>
        </p:nvSpPr>
        <p:spPr>
          <a:xfrm>
            <a:off x="7375442" y="4640940"/>
            <a:ext cx="1837593" cy="949569"/>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8C754778-13D9-2587-84F7-1BED3F3A91A5}"/>
              </a:ext>
            </a:extLst>
          </p:cNvPr>
          <p:cNvSpPr/>
          <p:nvPr/>
        </p:nvSpPr>
        <p:spPr>
          <a:xfrm>
            <a:off x="5020408" y="5159646"/>
            <a:ext cx="2304856" cy="428893"/>
          </a:xfrm>
          <a:prstGeom prs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3AEF2B4E-D951-0040-65DF-BD89D57501C7}"/>
              </a:ext>
            </a:extLst>
          </p:cNvPr>
          <p:cNvSpPr txBox="1"/>
          <p:nvPr/>
        </p:nvSpPr>
        <p:spPr>
          <a:xfrm>
            <a:off x="4866738" y="4742554"/>
            <a:ext cx="2687776" cy="400110"/>
          </a:xfrm>
          <a:prstGeom prst="rect">
            <a:avLst/>
          </a:prstGeom>
          <a:noFill/>
        </p:spPr>
        <p:txBody>
          <a:bodyPr wrap="square" rtlCol="0">
            <a:spAutoFit/>
          </a:bodyPr>
          <a:lstStyle/>
          <a:p>
            <a:r>
              <a:rPr lang="en-US" altLang="zh-CN" sz="2000" dirty="0"/>
              <a:t>Enhance performance</a:t>
            </a:r>
            <a:endParaRPr lang="zh-CN" altLang="en-US" sz="2000" dirty="0"/>
          </a:p>
        </p:txBody>
      </p:sp>
      <p:sp>
        <p:nvSpPr>
          <p:cNvPr id="26" name="文本框 25">
            <a:extLst>
              <a:ext uri="{FF2B5EF4-FFF2-40B4-BE49-F238E27FC236}">
                <a16:creationId xmlns:a16="http://schemas.microsoft.com/office/drawing/2014/main" id="{04D81D00-7BF3-8534-B165-624FD35F6EB5}"/>
              </a:ext>
            </a:extLst>
          </p:cNvPr>
          <p:cNvSpPr txBox="1"/>
          <p:nvPr/>
        </p:nvSpPr>
        <p:spPr>
          <a:xfrm>
            <a:off x="155747" y="5838767"/>
            <a:ext cx="2426677" cy="523220"/>
          </a:xfrm>
          <a:prstGeom prst="rect">
            <a:avLst/>
          </a:prstGeom>
          <a:noFill/>
        </p:spPr>
        <p:txBody>
          <a:bodyPr wrap="square" rtlCol="0">
            <a:spAutoFit/>
          </a:bodyPr>
          <a:lstStyle/>
          <a:p>
            <a:r>
              <a:rPr lang="en-US" altLang="zh-CN" sz="2800" dirty="0"/>
              <a:t>Raw data </a:t>
            </a:r>
            <a:endParaRPr lang="zh-CN" altLang="en-US" sz="2800" dirty="0"/>
          </a:p>
        </p:txBody>
      </p:sp>
      <p:sp>
        <p:nvSpPr>
          <p:cNvPr id="27" name="文本框 26">
            <a:extLst>
              <a:ext uri="{FF2B5EF4-FFF2-40B4-BE49-F238E27FC236}">
                <a16:creationId xmlns:a16="http://schemas.microsoft.com/office/drawing/2014/main" id="{F7D85AF0-D91B-EEE3-74FD-850EE802E127}"/>
              </a:ext>
            </a:extLst>
          </p:cNvPr>
          <p:cNvSpPr txBox="1"/>
          <p:nvPr/>
        </p:nvSpPr>
        <p:spPr>
          <a:xfrm>
            <a:off x="3278806" y="5858074"/>
            <a:ext cx="2673586" cy="523220"/>
          </a:xfrm>
          <a:prstGeom prst="rect">
            <a:avLst/>
          </a:prstGeom>
          <a:noFill/>
        </p:spPr>
        <p:txBody>
          <a:bodyPr wrap="square" rtlCol="0">
            <a:spAutoFit/>
          </a:bodyPr>
          <a:lstStyle/>
          <a:p>
            <a:r>
              <a:rPr lang="en-US" altLang="zh-CN" sz="2800" dirty="0"/>
              <a:t>Annotated data </a:t>
            </a:r>
            <a:endParaRPr lang="zh-CN" altLang="en-US" sz="2800" dirty="0"/>
          </a:p>
        </p:txBody>
      </p:sp>
      <p:sp>
        <p:nvSpPr>
          <p:cNvPr id="28" name="文本框 27">
            <a:extLst>
              <a:ext uri="{FF2B5EF4-FFF2-40B4-BE49-F238E27FC236}">
                <a16:creationId xmlns:a16="http://schemas.microsoft.com/office/drawing/2014/main" id="{A8F60E7F-2222-9832-8E43-104584A370F4}"/>
              </a:ext>
            </a:extLst>
          </p:cNvPr>
          <p:cNvSpPr txBox="1"/>
          <p:nvPr/>
        </p:nvSpPr>
        <p:spPr>
          <a:xfrm>
            <a:off x="7491369" y="5731087"/>
            <a:ext cx="2426677" cy="523220"/>
          </a:xfrm>
          <a:prstGeom prst="rect">
            <a:avLst/>
          </a:prstGeom>
          <a:noFill/>
        </p:spPr>
        <p:txBody>
          <a:bodyPr wrap="square" rtlCol="0">
            <a:spAutoFit/>
          </a:bodyPr>
          <a:lstStyle/>
          <a:p>
            <a:r>
              <a:rPr lang="en-US" altLang="zh-CN" sz="2800" dirty="0"/>
              <a:t>Model </a:t>
            </a:r>
            <a:endParaRPr lang="zh-CN" altLang="en-US" sz="2800" dirty="0"/>
          </a:p>
        </p:txBody>
      </p:sp>
      <p:sp>
        <p:nvSpPr>
          <p:cNvPr id="29" name="对话气泡: 椭圆形 28">
            <a:extLst>
              <a:ext uri="{FF2B5EF4-FFF2-40B4-BE49-F238E27FC236}">
                <a16:creationId xmlns:a16="http://schemas.microsoft.com/office/drawing/2014/main" id="{2233EC28-060C-F5F1-62B4-4905D4054971}"/>
              </a:ext>
            </a:extLst>
          </p:cNvPr>
          <p:cNvSpPr/>
          <p:nvPr/>
        </p:nvSpPr>
        <p:spPr>
          <a:xfrm rot="875586">
            <a:off x="9200468" y="1312249"/>
            <a:ext cx="1885847" cy="2233247"/>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Can we skip manual annotation?</a:t>
            </a:r>
            <a:endParaRPr lang="zh-CN" altLang="en-US" sz="2000" dirty="0"/>
          </a:p>
        </p:txBody>
      </p:sp>
    </p:spTree>
  </p:cSld>
  <p:clrMapOvr>
    <a:masterClrMapping/>
  </p:clrMapOvr>
  <p:transition advTm="3493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2364" y="1135151"/>
            <a:ext cx="11933381" cy="527394"/>
          </a:xfrm>
        </p:spPr>
        <p:txBody>
          <a:bodyPr>
            <a:normAutofit fontScale="25000" lnSpcReduction="20000"/>
          </a:bodyPr>
          <a:lstStyle/>
          <a:p>
            <a:pPr marL="0" indent="0">
              <a:lnSpc>
                <a:spcPct val="120000"/>
              </a:lnSpc>
              <a:buNone/>
            </a:pPr>
            <a:r>
              <a:rPr kumimoji="1" lang="en-US" altLang="zh-CN" sz="10665" dirty="0">
                <a:solidFill>
                  <a:schemeClr val="tx1"/>
                </a:solidFill>
                <a:latin typeface="+mj-ea"/>
                <a:ea typeface="+mj-ea"/>
              </a:rPr>
              <a:t>SAM is derived from Meta's Segment Anything (SA) project.</a:t>
            </a:r>
            <a:endParaRPr kumimoji="1" lang="zh-CN" altLang="en-US" dirty="0"/>
          </a:p>
        </p:txBody>
      </p:sp>
      <p:sp>
        <p:nvSpPr>
          <p:cNvPr id="3" name="标题 2"/>
          <p:cNvSpPr>
            <a:spLocks noGrp="1"/>
          </p:cNvSpPr>
          <p:nvPr>
            <p:ph type="title"/>
          </p:nvPr>
        </p:nvSpPr>
        <p:spPr>
          <a:xfrm>
            <a:off x="2282936" y="88101"/>
            <a:ext cx="8208913" cy="663575"/>
          </a:xfrm>
        </p:spPr>
        <p:txBody>
          <a:bodyPr/>
          <a:lstStyle/>
          <a:p>
            <a:r>
              <a:rPr kumimoji="1" lang="en-US" altLang="zh-CN" dirty="0"/>
              <a:t>Segment Anything Model</a:t>
            </a:r>
            <a:endParaRPr kumimoji="1" lang="zh-CN" altLang="en-US" dirty="0"/>
          </a:p>
        </p:txBody>
      </p:sp>
      <p:pic>
        <p:nvPicPr>
          <p:cNvPr id="4" name="图片 3"/>
          <p:cNvPicPr>
            <a:picLocks noChangeAspect="1"/>
          </p:cNvPicPr>
          <p:nvPr/>
        </p:nvPicPr>
        <p:blipFill>
          <a:blip r:embed="rId3"/>
          <a:stretch>
            <a:fillRect/>
          </a:stretch>
        </p:blipFill>
        <p:spPr>
          <a:xfrm>
            <a:off x="92364" y="2421614"/>
            <a:ext cx="11779804" cy="3144168"/>
          </a:xfrm>
          <a:prstGeom prst="rect">
            <a:avLst/>
          </a:prstGeom>
        </p:spPr>
      </p:pic>
    </p:spTree>
  </p:cSld>
  <p:clrMapOvr>
    <a:masterClrMapping/>
  </p:clrMapOvr>
  <p:transition advTm="627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630" y="840740"/>
            <a:ext cx="4104640" cy="733425"/>
          </a:xfrm>
        </p:spPr>
        <p:txBody>
          <a:bodyPr>
            <a:normAutofit fontScale="95000" lnSpcReduction="10000"/>
          </a:bodyPr>
          <a:lstStyle/>
          <a:p>
            <a:r>
              <a:rPr kumimoji="1" lang="en-US" altLang="zh-CN" sz="4665" dirty="0">
                <a:solidFill>
                  <a:schemeClr val="tx1"/>
                </a:solidFill>
                <a:latin typeface="+mj-ea"/>
                <a:ea typeface="+mj-ea"/>
              </a:rPr>
              <a:t>s</a:t>
            </a:r>
            <a:r>
              <a:rPr kumimoji="1" lang="en-US" altLang="zh-CN" sz="3500" dirty="0">
                <a:solidFill>
                  <a:schemeClr val="tx1"/>
                </a:solidFill>
                <a:latin typeface="+mj-ea"/>
                <a:ea typeface="+mj-ea"/>
              </a:rPr>
              <a:t>ample</a:t>
            </a:r>
            <a:r>
              <a:rPr kumimoji="1" lang="zh-CN" altLang="en-US" sz="2800" dirty="0">
                <a:solidFill>
                  <a:schemeClr val="tx1"/>
                </a:solidFill>
                <a:latin typeface="+mj-ea"/>
                <a:ea typeface="+mj-ea"/>
              </a:rPr>
              <a:t>：</a:t>
            </a:r>
            <a:endParaRPr kumimoji="1" lang="zh-CN" altLang="en-US" sz="2800" dirty="0"/>
          </a:p>
        </p:txBody>
      </p:sp>
      <p:sp>
        <p:nvSpPr>
          <p:cNvPr id="3" name="标题 2"/>
          <p:cNvSpPr>
            <a:spLocks noGrp="1"/>
          </p:cNvSpPr>
          <p:nvPr>
            <p:ph type="title"/>
          </p:nvPr>
        </p:nvSpPr>
        <p:spPr>
          <a:xfrm>
            <a:off x="1950427" y="69628"/>
            <a:ext cx="8208913" cy="663575"/>
          </a:xfrm>
        </p:spPr>
        <p:txBody>
          <a:bodyPr/>
          <a:lstStyle/>
          <a:p>
            <a:r>
              <a:rPr kumimoji="1" lang="en-US" altLang="zh-CN" dirty="0"/>
              <a:t>prompt task</a:t>
            </a:r>
          </a:p>
        </p:txBody>
      </p:sp>
      <p:pic>
        <p:nvPicPr>
          <p:cNvPr id="5" name="图片 4"/>
          <p:cNvPicPr>
            <a:picLocks noChangeAspect="1"/>
          </p:cNvPicPr>
          <p:nvPr/>
        </p:nvPicPr>
        <p:blipFill>
          <a:blip r:embed="rId3"/>
          <a:stretch>
            <a:fillRect/>
          </a:stretch>
        </p:blipFill>
        <p:spPr>
          <a:xfrm>
            <a:off x="4540490" y="4245371"/>
            <a:ext cx="3240000" cy="2164329"/>
          </a:xfrm>
          <a:prstGeom prst="rect">
            <a:avLst/>
          </a:prstGeom>
        </p:spPr>
      </p:pic>
      <p:pic>
        <p:nvPicPr>
          <p:cNvPr id="6" name="图片 5"/>
          <p:cNvPicPr>
            <a:picLocks noChangeAspect="1"/>
          </p:cNvPicPr>
          <p:nvPr/>
        </p:nvPicPr>
        <p:blipFill>
          <a:blip r:embed="rId4"/>
          <a:stretch>
            <a:fillRect/>
          </a:stretch>
        </p:blipFill>
        <p:spPr>
          <a:xfrm>
            <a:off x="82354" y="4247421"/>
            <a:ext cx="3240000" cy="2165414"/>
          </a:xfrm>
          <a:prstGeom prst="rect">
            <a:avLst/>
          </a:prstGeom>
        </p:spPr>
      </p:pic>
      <p:pic>
        <p:nvPicPr>
          <p:cNvPr id="7" name="图片 6"/>
          <p:cNvPicPr>
            <a:picLocks noChangeAspect="1"/>
          </p:cNvPicPr>
          <p:nvPr/>
        </p:nvPicPr>
        <p:blipFill>
          <a:blip r:embed="rId5"/>
          <a:stretch>
            <a:fillRect/>
          </a:stretch>
        </p:blipFill>
        <p:spPr>
          <a:xfrm>
            <a:off x="8456417" y="4247654"/>
            <a:ext cx="3240000" cy="2153500"/>
          </a:xfrm>
          <a:prstGeom prst="rect">
            <a:avLst/>
          </a:prstGeom>
        </p:spPr>
      </p:pic>
      <p:pic>
        <p:nvPicPr>
          <p:cNvPr id="8" name="图片 7"/>
          <p:cNvPicPr>
            <a:picLocks noChangeAspect="1"/>
          </p:cNvPicPr>
          <p:nvPr/>
        </p:nvPicPr>
        <p:blipFill>
          <a:blip r:embed="rId6"/>
          <a:stretch>
            <a:fillRect/>
          </a:stretch>
        </p:blipFill>
        <p:spPr>
          <a:xfrm>
            <a:off x="127922" y="1430303"/>
            <a:ext cx="3194457" cy="2207150"/>
          </a:xfrm>
          <a:prstGeom prst="rect">
            <a:avLst/>
          </a:prstGeom>
        </p:spPr>
      </p:pic>
      <p:sp>
        <p:nvSpPr>
          <p:cNvPr id="10" name="内容占位符 1"/>
          <p:cNvSpPr txBox="1"/>
          <p:nvPr/>
        </p:nvSpPr>
        <p:spPr>
          <a:xfrm>
            <a:off x="87630" y="3735070"/>
            <a:ext cx="3553460" cy="606425"/>
          </a:xfrm>
          <a:prstGeom prst="rect">
            <a:avLst/>
          </a:prstGeom>
        </p:spPr>
        <p:txBody>
          <a:bodyPr vert="horz" lIns="91440" tIns="45720" rIns="91440" bIns="45720" rtlCol="0" anchor="t">
            <a:normAutofit fontScale="85000" lnSpcReduction="20000"/>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r>
              <a:rPr kumimoji="1" lang="en-US" altLang="zh-CN" sz="4480" dirty="0">
                <a:solidFill>
                  <a:schemeClr val="tx1"/>
                </a:solidFill>
                <a:latin typeface="+mj-ea"/>
                <a:ea typeface="+mj-ea"/>
              </a:rPr>
              <a:t>point prompt</a:t>
            </a:r>
            <a:r>
              <a:rPr kumimoji="1" lang="zh-CN" altLang="en-US" sz="2800" dirty="0">
                <a:solidFill>
                  <a:schemeClr val="tx1"/>
                </a:solidFill>
                <a:latin typeface="+mj-ea"/>
                <a:ea typeface="+mj-ea"/>
              </a:rPr>
              <a:t>：</a:t>
            </a:r>
            <a:endParaRPr kumimoji="1" lang="zh-CN" altLang="en-US" sz="2800" dirty="0"/>
          </a:p>
        </p:txBody>
      </p:sp>
      <p:sp>
        <p:nvSpPr>
          <p:cNvPr id="11" name="内容占位符 1"/>
          <p:cNvSpPr txBox="1"/>
          <p:nvPr/>
        </p:nvSpPr>
        <p:spPr>
          <a:xfrm>
            <a:off x="4442460" y="3647440"/>
            <a:ext cx="3338195" cy="481330"/>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r>
              <a:rPr kumimoji="1" lang="en-US" altLang="zh-CN" sz="2800" dirty="0">
                <a:solidFill>
                  <a:schemeClr val="tx1"/>
                </a:solidFill>
                <a:latin typeface="+mj-ea"/>
                <a:ea typeface="+mj-ea"/>
              </a:rPr>
              <a:t>box prompt</a:t>
            </a:r>
            <a:r>
              <a:rPr kumimoji="1" lang="zh-CN" altLang="en-US" sz="2800" dirty="0">
                <a:solidFill>
                  <a:schemeClr val="tx1"/>
                </a:solidFill>
                <a:latin typeface="+mj-ea"/>
                <a:ea typeface="+mj-ea"/>
              </a:rPr>
              <a:t>：</a:t>
            </a:r>
            <a:endParaRPr kumimoji="1" lang="zh-CN" altLang="en-US" sz="2800" dirty="0"/>
          </a:p>
        </p:txBody>
      </p:sp>
      <p:sp>
        <p:nvSpPr>
          <p:cNvPr id="12" name="内容占位符 1"/>
          <p:cNvSpPr txBox="1"/>
          <p:nvPr/>
        </p:nvSpPr>
        <p:spPr>
          <a:xfrm>
            <a:off x="8170333" y="3632816"/>
            <a:ext cx="4157133" cy="549718"/>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r>
              <a:rPr kumimoji="1" lang="zh-CN" altLang="en-US" sz="2800" dirty="0">
                <a:solidFill>
                  <a:schemeClr val="tx1"/>
                </a:solidFill>
                <a:latin typeface="+mj-ea"/>
                <a:ea typeface="+mj-ea"/>
              </a:rPr>
              <a:t>foreground point grid：</a:t>
            </a:r>
            <a:endParaRPr kumimoji="1" lang="zh-CN" altLang="en-US" sz="2800" dirty="0"/>
          </a:p>
        </p:txBody>
      </p:sp>
    </p:spTree>
  </p:cSld>
  <p:clrMapOvr>
    <a:masterClrMapping/>
  </p:clrMapOvr>
  <p:transition advTm="814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82936" y="88101"/>
            <a:ext cx="8208913" cy="663575"/>
          </a:xfrm>
        </p:spPr>
        <p:txBody>
          <a:bodyPr/>
          <a:lstStyle/>
          <a:p>
            <a:r>
              <a:rPr kumimoji="1" lang="zh-CN" altLang="en-US" dirty="0"/>
              <a:t>zero-shot transfer capability</a:t>
            </a:r>
          </a:p>
        </p:txBody>
      </p:sp>
      <p:pic>
        <p:nvPicPr>
          <p:cNvPr id="4" name="图片 3"/>
          <p:cNvPicPr>
            <a:picLocks noChangeAspect="1"/>
          </p:cNvPicPr>
          <p:nvPr/>
        </p:nvPicPr>
        <p:blipFill>
          <a:blip r:embed="rId3"/>
          <a:stretch>
            <a:fillRect/>
          </a:stretch>
        </p:blipFill>
        <p:spPr>
          <a:xfrm>
            <a:off x="0" y="3610099"/>
            <a:ext cx="12077205" cy="3247901"/>
          </a:xfrm>
          <a:prstGeom prst="rect">
            <a:avLst/>
          </a:prstGeom>
        </p:spPr>
      </p:pic>
      <p:sp>
        <p:nvSpPr>
          <p:cNvPr id="8" name="矩形 7"/>
          <p:cNvSpPr/>
          <p:nvPr/>
        </p:nvSpPr>
        <p:spPr>
          <a:xfrm>
            <a:off x="0" y="812165"/>
            <a:ext cx="6263640" cy="3107690"/>
          </a:xfrm>
          <a:prstGeom prst="rect">
            <a:avLst/>
          </a:prstGeom>
        </p:spPr>
        <p:txBody>
          <a:bodyPr wrap="square">
            <a:spAutoFit/>
          </a:bodyPr>
          <a:lstStyle/>
          <a:p>
            <a:r>
              <a:rPr lang="zh-CN" altLang="en-US" sz="2400" dirty="0">
                <a:latin typeface="+mj-ea"/>
                <a:ea typeface="+mj-ea"/>
              </a:rPr>
              <a:t>Test: Samples from 23 different segmentation datasets used to evaluate the zero-shot generalization capability of SAM.</a:t>
            </a:r>
          </a:p>
          <a:p>
            <a:r>
              <a:rPr lang="en-US" altLang="zh-CN" sz="2000" dirty="0">
                <a:latin typeface="+mj-ea"/>
                <a:ea typeface="+mj-ea"/>
              </a:rPr>
              <a:t>metric</a:t>
            </a:r>
            <a:r>
              <a:rPr lang="zh-CN" altLang="en-US" sz="2000" dirty="0">
                <a:latin typeface="+mj-ea"/>
                <a:ea typeface="+mj-ea"/>
              </a:rPr>
              <a:t>：</a:t>
            </a:r>
            <a:r>
              <a:rPr lang="en-US" altLang="zh-CN" sz="2000" dirty="0">
                <a:latin typeface="+mj-ea"/>
                <a:ea typeface="+mj-ea"/>
              </a:rPr>
              <a:t>mIoU(mean Intersection over Union)</a:t>
            </a:r>
          </a:p>
          <a:p>
            <a:endParaRPr lang="en-US" altLang="zh-CN" sz="2000" dirty="0">
              <a:latin typeface="+mj-ea"/>
              <a:ea typeface="+mj-ea"/>
            </a:endParaRPr>
          </a:p>
          <a:p>
            <a:r>
              <a:rPr lang="en-US" altLang="zh-CN" sz="2000" dirty="0">
                <a:latin typeface="+mj-ea"/>
                <a:ea typeface="+mj-ea"/>
              </a:rPr>
              <a:t>comparation</a:t>
            </a:r>
            <a:r>
              <a:rPr lang="zh-CN" altLang="en-US" sz="2000" dirty="0">
                <a:latin typeface="+mj-ea"/>
                <a:ea typeface="+mj-ea"/>
              </a:rPr>
              <a:t>：</a:t>
            </a:r>
            <a:r>
              <a:rPr lang="en-US" altLang="zh-CN" sz="2000" dirty="0">
                <a:latin typeface="+mj-ea"/>
                <a:ea typeface="+mj-ea"/>
              </a:rPr>
              <a:t>RITM(Reviving Iterative Training with Mask Guidance for Interactive Segmentation</a:t>
            </a:r>
          </a:p>
          <a:p>
            <a:endParaRPr lang="en-US" altLang="zh-CN" sz="2000" dirty="0">
              <a:latin typeface="+mj-ea"/>
              <a:ea typeface="+mj-ea"/>
            </a:endParaRPr>
          </a:p>
        </p:txBody>
      </p:sp>
      <p:pic>
        <p:nvPicPr>
          <p:cNvPr id="2" name="图片 1"/>
          <p:cNvPicPr>
            <a:picLocks noChangeAspect="1"/>
          </p:cNvPicPr>
          <p:nvPr/>
        </p:nvPicPr>
        <p:blipFill>
          <a:blip r:embed="rId4"/>
          <a:stretch>
            <a:fillRect/>
          </a:stretch>
        </p:blipFill>
        <p:spPr>
          <a:xfrm>
            <a:off x="6263640" y="229235"/>
            <a:ext cx="5756910" cy="3380740"/>
          </a:xfrm>
          <a:prstGeom prst="rect">
            <a:avLst/>
          </a:prstGeom>
        </p:spPr>
      </p:pic>
    </p:spTree>
  </p:cSld>
  <p:clrMapOvr>
    <a:masterClrMapping/>
  </p:clrMapOvr>
  <p:transition advTm="21411"/>
</p:sld>
</file>

<file path=ppt/tags/tag1.xml><?xml version="1.0" encoding="utf-8"?>
<p:tagLst xmlns:a="http://schemas.openxmlformats.org/drawingml/2006/main" xmlns:r="http://schemas.openxmlformats.org/officeDocument/2006/relationships" xmlns:p="http://schemas.openxmlformats.org/presentationml/2006/main">
  <p:tag name="KSO_WPP_MARK_KEY" val="7ece9f9e-d4dc-4e65-aea4-66e231d46a45"/>
  <p:tag name="COMMONDATA" val="eyJoZGlkIjoiZjA1ZTZkYjlkMWMzZmYzZDE1MjJmOWZlNjBmOGJjN2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nd meeting of HEPS-TF International Advisory Committee">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1542</Words>
  <Application>Microsoft Office PowerPoint</Application>
  <PresentationFormat>宽屏</PresentationFormat>
  <Paragraphs>123</Paragraphs>
  <Slides>18</Slides>
  <Notes>14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等线</vt:lpstr>
      <vt:lpstr>等线 Light</vt:lpstr>
      <vt:lpstr>微软雅黑</vt:lpstr>
      <vt:lpstr>Arial</vt:lpstr>
      <vt:lpstr>Calibri</vt:lpstr>
      <vt:lpstr>Rockwell Extra Bold</vt:lpstr>
      <vt:lpstr>Times New Roman</vt:lpstr>
      <vt:lpstr>Wingdings</vt:lpstr>
      <vt:lpstr>Wingdings 2</vt:lpstr>
      <vt:lpstr>Office 主题​​</vt:lpstr>
      <vt:lpstr>2nd meeting of HEPS-TF International Advisory Committee</vt:lpstr>
      <vt:lpstr>PowerPoint 演示文稿</vt:lpstr>
      <vt:lpstr>PowerPoint 演示文稿</vt:lpstr>
      <vt:lpstr>目录</vt:lpstr>
      <vt:lpstr>AI for ready data</vt:lpstr>
      <vt:lpstr>Annotation method</vt:lpstr>
      <vt:lpstr>Annotation method</vt:lpstr>
      <vt:lpstr>Segment Anything Model</vt:lpstr>
      <vt:lpstr>prompt task</vt:lpstr>
      <vt:lpstr>zero-shot transfer capability</vt:lpstr>
      <vt:lpstr>AI Annotation method based on SAM</vt:lpstr>
      <vt:lpstr>AI Annotation method based on SAM</vt:lpstr>
      <vt:lpstr>AI Annotation method based on SAM</vt:lpstr>
      <vt:lpstr>AI Annotation method based on SAM</vt:lpstr>
      <vt:lpstr>Application</vt:lpstr>
      <vt:lpstr>Application</vt:lpstr>
      <vt:lpstr>Comparison</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加孟 赵</cp:lastModifiedBy>
  <cp:revision>68</cp:revision>
  <dcterms:created xsi:type="dcterms:W3CDTF">2023-05-22T06:56:00Z</dcterms:created>
  <dcterms:modified xsi:type="dcterms:W3CDTF">2023-12-05T00:29:04Z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FDDFBA55228C448495346BA9067AFD05_13</vt:lpwstr>
  </property>
  <property fmtid="{D5CDD505-2E9C-101B-9397-08002B2CF9AE}" pid="3" name="KSOProductBuildVer">
    <vt:lpwstr>2052-12.1.0.15990</vt:lpwstr>
  </property>
</Properties>
</file>