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1" r:id="rId6"/>
    <p:sldId id="263" r:id="rId7"/>
    <p:sldId id="264" r:id="rId8"/>
    <p:sldId id="266" r:id="rId9"/>
    <p:sldId id="271" r:id="rId10"/>
    <p:sldId id="272" r:id="rId11"/>
    <p:sldId id="276" r:id="rId12"/>
    <p:sldId id="258" r:id="rId13"/>
    <p:sldId id="259" r:id="rId14"/>
    <p:sldId id="277" r:id="rId15"/>
    <p:sldId id="260" r:id="rId16"/>
    <p:sldId id="265" r:id="rId17"/>
    <p:sldId id="287" r:id="rId18"/>
    <p:sldId id="274" r:id="rId19"/>
    <p:sldId id="273" r:id="rId20"/>
    <p:sldId id="284" r:id="rId21"/>
    <p:sldId id="285" r:id="rId22"/>
    <p:sldId id="286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06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11.png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image" Target="../media/image12.png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image" Target="../media/image13.png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image" Target="../media/image14.png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image" Target="../media/image16.png"/><Relationship Id="rId3" Type="http://schemas.openxmlformats.org/officeDocument/2006/relationships/tags" Target="../tags/tag92.xml"/><Relationship Id="rId2" Type="http://schemas.openxmlformats.org/officeDocument/2006/relationships/image" Target="../media/image15.png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image" Target="../media/image18.png"/><Relationship Id="rId3" Type="http://schemas.openxmlformats.org/officeDocument/2006/relationships/tags" Target="../tags/tag95.xml"/><Relationship Id="rId2" Type="http://schemas.openxmlformats.org/officeDocument/2006/relationships/image" Target="../media/image17.png"/><Relationship Id="rId1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3" Type="http://schemas.openxmlformats.org/officeDocument/2006/relationships/image" Target="../media/image20.png"/><Relationship Id="rId2" Type="http://schemas.openxmlformats.org/officeDocument/2006/relationships/tags" Target="../tags/tag98.xml"/><Relationship Id="rId1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2" Type="http://schemas.openxmlformats.org/officeDocument/2006/relationships/image" Target="../media/image21.png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" Type="http://schemas.openxmlformats.org/officeDocument/2006/relationships/image" Target="../media/image22.png"/><Relationship Id="rId1" Type="http://schemas.openxmlformats.org/officeDocument/2006/relationships/tags" Target="../tags/tag10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image" Target="../media/image4.emf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3.emf"/><Relationship Id="rId2" Type="http://schemas.openxmlformats.org/officeDocument/2006/relationships/tags" Target="../tags/tag69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5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7.png"/><Relationship Id="rId3" Type="http://schemas.openxmlformats.org/officeDocument/2006/relationships/tags" Target="../tags/tag78.xml"/><Relationship Id="rId2" Type="http://schemas.openxmlformats.org/officeDocument/2006/relationships/image" Target="../media/image6.png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2023 No</a:t>
            </a:r>
            <a:r>
              <a:rPr lang="en-US" altLang="zh-CN"/>
              <a:t>v Testbeam</a:t>
            </a:r>
            <a:r>
              <a:rPr lang="zh-CN" altLang="en-US"/>
              <a:t>辐照测试</a:t>
            </a:r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简单模拟散射对</a:t>
            </a:r>
            <a:r>
              <a:rPr lang="en-US" altLang="zh-CN"/>
              <a:t>DUT</a:t>
            </a:r>
            <a:r>
              <a:rPr lang="zh-CN" altLang="en-US"/>
              <a:t>的残差</a:t>
            </a:r>
            <a:r>
              <a:rPr lang="zh-CN" altLang="en-US"/>
              <a:t>影响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设定每层散射角度为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2.66×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mrad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，同样的拟合和计算残差方式计算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x,y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方向的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残差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8330" y="2132330"/>
            <a:ext cx="5137785" cy="3641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63285" y="2512060"/>
            <a:ext cx="4071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散射角在</a:t>
            </a:r>
            <a:r>
              <a:rPr lang="en-US" altLang="zh-CN"/>
              <a:t>DUT</a:t>
            </a:r>
            <a:r>
              <a:rPr lang="zh-CN" altLang="en-US"/>
              <a:t>上会产生</a:t>
            </a:r>
            <a:r>
              <a:rPr lang="en-US" altLang="zh-CN"/>
              <a:t>20um</a:t>
            </a:r>
            <a:r>
              <a:rPr lang="zh-CN" altLang="en-US"/>
              <a:t>的偏移，约为</a:t>
            </a:r>
            <a:r>
              <a:rPr lang="zh-CN" altLang="en-US"/>
              <a:t>三倍芯片的分辨率</a:t>
            </a:r>
            <a:r>
              <a:rPr lang="en-US" altLang="zh-CN"/>
              <a:t>7um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效率影响：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横轴为剂量，纵轴为</a:t>
            </a:r>
            <a:r>
              <a:rPr lang="zh-CN" altLang="en-US"/>
              <a:t>效率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1520" y="2040255"/>
            <a:ext cx="6629400" cy="4495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96760" y="2209800"/>
            <a:ext cx="3835400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clustersize</a:t>
            </a:r>
            <a:r>
              <a:rPr lang="zh-CN" altLang="en-US"/>
              <a:t>变化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lustersiz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490345"/>
            <a:ext cx="6629400" cy="4495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96760" y="1973580"/>
            <a:ext cx="35521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该效率为寻迹前对所有击中信息统计的</a:t>
            </a:r>
            <a:r>
              <a:rPr lang="en-US" altLang="zh-CN"/>
              <a:t>clustersize</a:t>
            </a:r>
            <a:r>
              <a:rPr lang="zh-CN" altLang="en-US"/>
              <a:t>变化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由于束流中包含电子和光子，所以该图反应了两者同时影响下的</a:t>
            </a:r>
            <a:r>
              <a:rPr lang="en-US" altLang="zh-CN"/>
              <a:t>clustersize</a:t>
            </a:r>
            <a:r>
              <a:rPr lang="zh-CN" altLang="en-US"/>
              <a:t>均值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寻迹后</a:t>
            </a:r>
            <a:r>
              <a:rPr lang="en-US" altLang="zh-CN"/>
              <a:t>clustersize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313815"/>
            <a:ext cx="5890260" cy="3916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69685" y="1991995"/>
            <a:ext cx="4241165" cy="1092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寻迹后数据量较小，打算改为寻迹前剔除</a:t>
            </a:r>
            <a:r>
              <a:rPr lang="en-US" altLang="zh-CN"/>
              <a:t>chi2&gt;5000</a:t>
            </a:r>
            <a:r>
              <a:rPr lang="zh-CN" altLang="en-US"/>
              <a:t>的事例，视为只考虑电子造成的</a:t>
            </a:r>
            <a:r>
              <a:rPr lang="en-US" altLang="zh-CN"/>
              <a:t>clustersize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有问题的</a:t>
            </a:r>
            <a:r>
              <a:rPr lang="en-US" altLang="zh-CN"/>
              <a:t>run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R27,R20</a:t>
            </a:r>
            <a:r>
              <a:rPr lang="zh-CN" altLang="en-US"/>
              <a:t>芯片均有丢列现象发生：在计算效率时屏蔽了预测点在丢失列的数据后效率有所</a:t>
            </a:r>
            <a:r>
              <a:rPr lang="zh-CN" altLang="en-US"/>
              <a:t>提升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1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2087880"/>
            <a:ext cx="5379720" cy="3810000"/>
          </a:xfrm>
          <a:prstGeom prst="rect">
            <a:avLst/>
          </a:prstGeom>
        </p:spPr>
      </p:pic>
      <p:graphicFrame>
        <p:nvGraphicFramePr>
          <p:cNvPr id="9" name="表格 8"/>
          <p:cNvGraphicFramePr/>
          <p:nvPr/>
        </p:nvGraphicFramePr>
        <p:xfrm>
          <a:off x="6182360" y="2750820"/>
          <a:ext cx="5173663" cy="533400"/>
        </p:xfrm>
        <a:graphic>
          <a:graphicData uri="http://schemas.openxmlformats.org/drawingml/2006/table">
            <a:tbl>
              <a:tblPr/>
              <a:tblGrid>
                <a:gridCol w="1554163"/>
                <a:gridCol w="1538287"/>
                <a:gridCol w="1471613"/>
                <a:gridCol w="609600"/>
              </a:tblGrid>
              <a:tr h="1778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屏蔽丢失列前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屏蔽丢失列后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增加效率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R27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0.865214+-0.00528386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0.927515+-0.00403712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6.17%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R20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0.910056+-0.00383727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7030A0"/>
                          </a:solidFill>
                          <a:latin typeface="宋体" panose="02010600030101010101" pitchFamily="2" charset="-122"/>
                        </a:rPr>
                        <a:t>0.950044+-0.00287424</a:t>
                      </a:r>
                      <a:endParaRPr lang="en-US" altLang="en-US" sz="1100" b="0">
                        <a:solidFill>
                          <a:srgbClr val="7030A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4.00%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936105" y="3749040"/>
            <a:ext cx="249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ITHR64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Run0116:</a:t>
            </a:r>
            <a:r>
              <a:rPr lang="zh-CN" altLang="en-US"/>
              <a:t>残差分布有明显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xres1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490345"/>
            <a:ext cx="5133340" cy="2799715"/>
          </a:xfrm>
          <a:prstGeom prst="rect">
            <a:avLst/>
          </a:prstGeom>
        </p:spPr>
      </p:pic>
      <p:pic>
        <p:nvPicPr>
          <p:cNvPr id="5" name="图片 4" descr="yres1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77890" y="1490345"/>
            <a:ext cx="5129530" cy="2834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3935" y="4429125"/>
            <a:ext cx="7547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仅在</a:t>
            </a:r>
            <a:r>
              <a:rPr lang="en-US" altLang="zh-CN"/>
              <a:t>Run0116</a:t>
            </a:r>
            <a:r>
              <a:rPr lang="zh-CN" altLang="en-US"/>
              <a:t>中有该问题</a:t>
            </a:r>
            <a:r>
              <a:rPr lang="zh-CN" altLang="en-US"/>
              <a:t>出现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多次修改校准前卡方</a:t>
            </a:r>
            <a:r>
              <a:rPr lang="en-US" altLang="zh-CN"/>
              <a:t>cut</a:t>
            </a:r>
            <a:r>
              <a:rPr lang="zh-CN" altLang="en-US"/>
              <a:t>条件并没有改变该问题：并且残差依旧以</a:t>
            </a:r>
            <a:r>
              <a:rPr lang="en-US" altLang="zh-CN"/>
              <a:t>0</a:t>
            </a:r>
            <a:r>
              <a:rPr lang="zh-CN" altLang="en-US"/>
              <a:t>附近为最多，所以应该不是校准造成的</a:t>
            </a:r>
            <a:r>
              <a:rPr lang="zh-CN" altLang="en-US"/>
              <a:t>问题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残差绘制二维</a:t>
            </a:r>
            <a:r>
              <a:rPr lang="zh-CN" altLang="en-US"/>
              <a:t>散点图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2600" y="1313815"/>
            <a:ext cx="4512945" cy="2491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30630" y="4164965"/>
            <a:ext cx="365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116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94960" y="1360805"/>
            <a:ext cx="4481830" cy="244475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939155" y="4291965"/>
            <a:ext cx="365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115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796290" y="4835525"/>
            <a:ext cx="645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仅在</a:t>
            </a:r>
            <a:r>
              <a:rPr lang="en-US" altLang="zh-CN"/>
              <a:t>116</a:t>
            </a:r>
            <a:r>
              <a:rPr lang="zh-CN" altLang="en-US"/>
              <a:t>出现了杂乱且数据较多的不能通过效率分子判据的</a:t>
            </a:r>
            <a:r>
              <a:rPr lang="zh-CN" altLang="en-US"/>
              <a:t>事例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阈值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不同芯片不同</a:t>
            </a:r>
            <a:r>
              <a:rPr lang="en-US" altLang="zh-CN"/>
              <a:t>ITHR</a:t>
            </a:r>
            <a:r>
              <a:rPr lang="zh-CN" altLang="en-US"/>
              <a:t>对应的电子阈值也不同，需要额外</a:t>
            </a:r>
            <a:r>
              <a:rPr lang="zh-CN" altLang="en-US"/>
              <a:t>记录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615" y="2179320"/>
            <a:ext cx="4382135" cy="34994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15280" y="2039620"/>
            <a:ext cx="5091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计算方式</a:t>
            </a:r>
            <a:r>
              <a:rPr lang="en-US" altLang="zh-CN"/>
              <a:t>:</a:t>
            </a:r>
            <a:r>
              <a:rPr lang="zh-CN" altLang="en-US"/>
              <a:t>电容乘以电压阈值，电容均值为</a:t>
            </a:r>
            <a:r>
              <a:rPr lang="en-US" altLang="zh-CN"/>
              <a:t>176</a:t>
            </a:r>
            <a:r>
              <a:rPr lang="en-US" altLang="zh-CN"/>
              <a:t>aF</a:t>
            </a:r>
            <a:endParaRPr lang="en-US" altLang="zh-CN"/>
          </a:p>
        </p:txBody>
      </p:sp>
      <p:pic>
        <p:nvPicPr>
          <p:cNvPr id="7" name="图片 6" descr="threshol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55615" y="2956560"/>
            <a:ext cx="3516630" cy="263779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7681595" y="3133725"/>
            <a:ext cx="492125" cy="2279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8183245" y="3125470"/>
            <a:ext cx="708660" cy="1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844280" y="3040380"/>
            <a:ext cx="207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电压</a:t>
            </a:r>
            <a:r>
              <a:rPr lang="zh-CN" altLang="en-US"/>
              <a:t>阈值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待解决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Run0116</a:t>
            </a:r>
            <a:r>
              <a:rPr lang="zh-CN" altLang="en-US"/>
              <a:t>残差分布的</a:t>
            </a:r>
            <a:r>
              <a:rPr lang="zh-CN" altLang="en-US"/>
              <a:t>原因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ITHR32</a:t>
            </a:r>
            <a:r>
              <a:rPr lang="zh-CN" altLang="en-US"/>
              <a:t>，</a:t>
            </a:r>
            <a:r>
              <a:rPr lang="en-US" altLang="zh-CN"/>
              <a:t>48</a:t>
            </a:r>
            <a:r>
              <a:rPr lang="zh-CN" altLang="en-US"/>
              <a:t>的结果的整理：</a:t>
            </a:r>
            <a:r>
              <a:rPr lang="en-US" altLang="zh-CN"/>
              <a:t>ITHR32</a:t>
            </a:r>
            <a:r>
              <a:rPr lang="zh-CN" altLang="en-US"/>
              <a:t>第三个剂量没有数据，而</a:t>
            </a:r>
            <a:r>
              <a:rPr lang="en-US" altLang="zh-CN"/>
              <a:t>116</a:t>
            </a:r>
            <a:r>
              <a:rPr lang="zh-CN" altLang="en-US"/>
              <a:t>是第二个剂量唯一的</a:t>
            </a:r>
            <a:r>
              <a:rPr lang="en-US" altLang="zh-CN"/>
              <a:t>ITHR32</a:t>
            </a:r>
            <a:r>
              <a:rPr lang="zh-CN" altLang="en-US"/>
              <a:t>的</a:t>
            </a:r>
            <a:r>
              <a:rPr lang="en-US" altLang="zh-CN"/>
              <a:t>Run</a:t>
            </a:r>
            <a:r>
              <a:rPr lang="zh-CN" altLang="en-US"/>
              <a:t>，所以需要解决</a:t>
            </a:r>
            <a:r>
              <a:rPr lang="en-US" altLang="zh-CN"/>
              <a:t>Run0116</a:t>
            </a:r>
            <a:r>
              <a:rPr lang="zh-CN" altLang="en-US"/>
              <a:t>才能把</a:t>
            </a:r>
            <a:r>
              <a:rPr lang="en-US" altLang="zh-CN"/>
              <a:t>ITHR32</a:t>
            </a:r>
            <a:r>
              <a:rPr lang="zh-CN" altLang="en-US"/>
              <a:t>的结果</a:t>
            </a:r>
            <a:r>
              <a:rPr lang="zh-CN" altLang="en-US"/>
              <a:t>绘图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寻迹后</a:t>
            </a:r>
            <a:r>
              <a:rPr lang="en-US" altLang="zh-CN"/>
              <a:t>clustersize</a:t>
            </a:r>
            <a:r>
              <a:rPr lang="zh-CN" altLang="en-US"/>
              <a:t>的</a:t>
            </a:r>
            <a:r>
              <a:rPr lang="zh-CN" altLang="en-US"/>
              <a:t>变化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clustersize</a:t>
            </a:r>
            <a:r>
              <a:rPr lang="zh-CN" altLang="en-US"/>
              <a:t>随剂量</a:t>
            </a:r>
            <a:r>
              <a:rPr lang="zh-CN" altLang="en-US"/>
              <a:t>变化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313815"/>
            <a:ext cx="5364480" cy="36728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91375" y="1661795"/>
            <a:ext cx="40049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ITHR64: </a:t>
            </a:r>
            <a:r>
              <a:rPr lang="zh-CN" altLang="en-US"/>
              <a:t>四个剂量均有可用</a:t>
            </a:r>
            <a:r>
              <a:rPr lang="zh-CN" altLang="en-US"/>
              <a:t>数据</a:t>
            </a:r>
            <a:endParaRPr lang="zh-CN" altLang="en-US"/>
          </a:p>
          <a:p>
            <a:r>
              <a:rPr lang="en-US" altLang="zh-CN">
                <a:sym typeface="+mn-ea"/>
              </a:rPr>
              <a:t>ITHR48: </a:t>
            </a:r>
            <a:r>
              <a:rPr lang="zh-CN" altLang="en-US">
                <a:sym typeface="+mn-ea"/>
              </a:rPr>
              <a:t>后</a:t>
            </a:r>
            <a:r>
              <a:rPr lang="zh-CN" altLang="en-US">
                <a:sym typeface="+mn-ea"/>
              </a:rPr>
              <a:t>两个剂量有可用数据</a:t>
            </a:r>
            <a:endParaRPr lang="zh-CN" altLang="en-US"/>
          </a:p>
          <a:p>
            <a:r>
              <a:rPr lang="en-US" altLang="zh-CN">
                <a:sym typeface="+mn-ea"/>
              </a:rPr>
              <a:t>ITHR32: </a:t>
            </a:r>
            <a:r>
              <a:rPr lang="zh-CN" altLang="en-US">
                <a:sym typeface="+mn-ea"/>
              </a:rPr>
              <a:t>前两个剂量有可用数据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Run0123</a:t>
            </a:r>
            <a:r>
              <a:rPr lang="zh-CN" altLang="en-US"/>
              <a:t>为</a:t>
            </a:r>
            <a:r>
              <a:rPr lang="en-US" altLang="zh-CN"/>
              <a:t>ITHR32</a:t>
            </a:r>
            <a:r>
              <a:rPr lang="zh-CN" altLang="en-US"/>
              <a:t>第三个剂量，但噪声过大，</a:t>
            </a:r>
            <a:r>
              <a:rPr lang="en-US" altLang="zh-CN"/>
              <a:t>clustersize</a:t>
            </a:r>
            <a:r>
              <a:rPr lang="zh-CN" altLang="en-US"/>
              <a:t>和效率和其他事例比相差比较</a:t>
            </a:r>
            <a:r>
              <a:rPr lang="zh-CN" altLang="en-US"/>
              <a:t>大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非电离能</a:t>
            </a:r>
            <a:r>
              <a:rPr lang="zh-CN" altLang="en-US"/>
              <a:t>损对芯片性能的</a:t>
            </a:r>
            <a:r>
              <a:rPr lang="zh-CN" altLang="en-US"/>
              <a:t>影响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/>
              <a:t>晶格损伤：当高能粒子穿过硅晶体时，它们可能会撞击晶格原子，导致原子位移。这种位移会在晶格中产生缺陷，破坏晶体结构的完整性。</a:t>
            </a:r>
            <a:endParaRPr lang="zh-CN" altLang="en-US"/>
          </a:p>
          <a:p>
            <a:r>
              <a:rPr lang="zh-CN" altLang="en-US"/>
              <a:t>载流子寿命和迁移率降低：晶格中的缺陷会捕获或散射载流子（电子和空穴），从而降低载流子的寿命和迁移率。这会影响硅芯片中电荷的收集和传输效率。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上述效应，会导致芯片收集电荷效率下降，粒子击中</a:t>
            </a:r>
            <a:r>
              <a:rPr lang="zh-CN" altLang="en-US"/>
              <a:t>后更难让邻近的像素</a:t>
            </a:r>
            <a:r>
              <a:rPr lang="zh-CN" altLang="en-US"/>
              <a:t>着火。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效率随剂量</a:t>
            </a:r>
            <a:r>
              <a:rPr lang="zh-CN" altLang="en-US"/>
              <a:t>变化</a:t>
            </a:r>
            <a:endParaRPr lang="zh-CN" altLang="en-US"/>
          </a:p>
        </p:txBody>
      </p:sp>
      <p:pic>
        <p:nvPicPr>
          <p:cNvPr id="9" name="内容占位符 8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4885" y="1452245"/>
            <a:ext cx="5699760" cy="380238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220720" y="3825875"/>
            <a:ext cx="879475" cy="5854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13225" y="3934460"/>
            <a:ext cx="3646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Run0116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计数率和信号</a:t>
            </a:r>
            <a:r>
              <a:rPr lang="zh-CN" altLang="en-US"/>
              <a:t>比例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以</a:t>
            </a:r>
            <a:r>
              <a:rPr lang="en-US" altLang="zh-CN"/>
              <a:t>10000</a:t>
            </a:r>
            <a:r>
              <a:rPr lang="zh-CN" altLang="en-US"/>
              <a:t>寻迹前卡方为标准，小于该标准的视为电子信号，大于的视为</a:t>
            </a:r>
            <a:r>
              <a:rPr lang="zh-CN" altLang="en-US"/>
              <a:t>光子</a:t>
            </a:r>
            <a:endParaRPr lang="zh-CN" altLang="en-US"/>
          </a:p>
          <a:p>
            <a:r>
              <a:rPr lang="zh-CN" altLang="en-US"/>
              <a:t>以</a:t>
            </a:r>
            <a:r>
              <a:rPr lang="en-US" altLang="zh-CN"/>
              <a:t>Run0116</a:t>
            </a:r>
            <a:r>
              <a:rPr lang="zh-CN" altLang="en-US"/>
              <a:t>为例，运行时间</a:t>
            </a:r>
            <a:r>
              <a:rPr lang="en-US" altLang="zh-CN"/>
              <a:t>3</a:t>
            </a:r>
            <a:r>
              <a:rPr lang="en-US" altLang="zh-CN"/>
              <a:t>h</a:t>
            </a:r>
            <a:endParaRPr lang="en-US" altLang="zh-CN"/>
          </a:p>
          <a:p>
            <a:r>
              <a:rPr lang="en-US" altLang="zh-CN"/>
              <a:t>electron: 20358</a:t>
            </a:r>
            <a:endParaRPr lang="en-US" altLang="zh-CN"/>
          </a:p>
          <a:p>
            <a:r>
              <a:rPr lang="en-US" altLang="zh-CN"/>
              <a:t>photon: 331509</a:t>
            </a:r>
            <a:endParaRPr lang="en-US" altLang="zh-CN"/>
          </a:p>
          <a:p>
            <a:r>
              <a:rPr lang="en-US" altLang="zh-CN"/>
              <a:t>Rate: 0.0578571</a:t>
            </a:r>
            <a:endParaRPr lang="en-US" altLang="zh-CN"/>
          </a:p>
          <a:p>
            <a:r>
              <a:rPr lang="zh-CN" altLang="en-US"/>
              <a:t>平均每秒</a:t>
            </a:r>
            <a:r>
              <a:rPr lang="en-US" altLang="zh-CN"/>
              <a:t>1.5</a:t>
            </a:r>
            <a:r>
              <a:rPr lang="zh-CN" altLang="en-US"/>
              <a:t>个</a:t>
            </a:r>
            <a:r>
              <a:rPr lang="zh-CN" altLang="en-US"/>
              <a:t>电子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芯片接收辐照剂量与标号</a:t>
            </a:r>
            <a:r>
              <a:rPr lang="zh-CN" altLang="en-US"/>
              <a:t>对照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608330" y="1313815"/>
          <a:ext cx="11303635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130"/>
                <a:gridCol w="924560"/>
                <a:gridCol w="880745"/>
                <a:gridCol w="934720"/>
                <a:gridCol w="979805"/>
                <a:gridCol w="989965"/>
                <a:gridCol w="998220"/>
                <a:gridCol w="920750"/>
                <a:gridCol w="96774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NIEL (1MeV neq/cm^2)</a:t>
                      </a:r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8.34e11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9.53e12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9.32e13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14.26e13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Chip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W4R18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WR27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W4R19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W4R28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W4R20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W4R30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If work normal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测试</a:t>
            </a:r>
            <a:r>
              <a:rPr lang="zh-CN" altLang="en-US"/>
              <a:t>细节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为了尽可能排除</a:t>
            </a:r>
            <a:r>
              <a:rPr lang="en-US" altLang="zh-CN"/>
              <a:t>x</a:t>
            </a:r>
            <a:r>
              <a:rPr lang="zh-CN" altLang="en-US"/>
              <a:t>光对测试的影响，在所有芯片外部包装了</a:t>
            </a:r>
            <a:r>
              <a:rPr lang="zh-CN" altLang="en-US"/>
              <a:t>铅皮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可以正常工作的</a:t>
            </a:r>
            <a:r>
              <a:rPr lang="en-US" altLang="zh-CN"/>
              <a:t>FPGA</a:t>
            </a:r>
            <a:r>
              <a:rPr lang="zh-CN" altLang="en-US"/>
              <a:t>板只有五个，所以实际只使用了第二块到第六块芯片搭建</a:t>
            </a:r>
            <a:r>
              <a:rPr lang="en-US" altLang="zh-CN"/>
              <a:t>telescope</a:t>
            </a:r>
            <a:r>
              <a:rPr lang="zh-CN" altLang="en-US"/>
              <a:t>，并且固定第五块芯片为</a:t>
            </a:r>
            <a:r>
              <a:rPr lang="en-US" altLang="zh-CN"/>
              <a:t>DUT</a:t>
            </a:r>
            <a:endParaRPr lang="en-US" altLang="zh-CN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595" y="2058670"/>
            <a:ext cx="5577205" cy="25095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校准前卡方</a:t>
            </a:r>
            <a:r>
              <a:rPr lang="zh-CN" altLang="en-US"/>
              <a:t>分布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由于无法排除</a:t>
                </a:r>
                <a:r>
                  <a:rPr lang="en-US" altLang="zh-CN"/>
                  <a:t>X</a:t>
                </a:r>
                <a:r>
                  <a:rPr lang="zh-CN" altLang="en-US"/>
                  <a:t>光的影响，电子和光子均有击中。卡方分布有两个峰值，选取卡方小于</a:t>
                </a:r>
                <a:r>
                  <a:rPr lang="en-US" altLang="zh-CN"/>
                  <a:t>5000</a:t>
                </a:r>
                <a:r>
                  <a:rPr lang="zh-CN" altLang="en-US"/>
                  <a:t>的进行后续</a:t>
                </a:r>
                <a:r>
                  <a:rPr lang="zh-CN" altLang="en-US"/>
                  <a:t>校准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卡方计算标准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𝑟𝑒𝑠𝑖𝑑𝑢𝑎𝑙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_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𝑝𝑖𝑥𝑒𝑙𝑠𝑖𝑧𝑒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𝑟𝑒𝑠𝑖𝑑𝑢𝑎𝑙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_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𝑝𝑖𝑥𝑒𝑙𝑠𝑖𝑧𝑒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12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79115" y="1922145"/>
            <a:ext cx="2176145" cy="3066415"/>
          </a:xfrm>
          <a:prstGeom prst="rect">
            <a:avLst/>
          </a:prstGeom>
        </p:spPr>
      </p:pic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3079115" y="1969135"/>
            <a:ext cx="353060" cy="3019425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Picture 11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6075" y="1894205"/>
            <a:ext cx="2412365" cy="309435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0" idx="7"/>
          </p:cNvCxnSpPr>
          <p:nvPr>
            <p:custDataLst>
              <p:tags r:id="rId7"/>
            </p:custDataLst>
          </p:nvPr>
        </p:nvCxnSpPr>
        <p:spPr>
          <a:xfrm>
            <a:off x="3380649" y="2411182"/>
            <a:ext cx="3967480" cy="21780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校准后卡方分布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1490345"/>
            <a:ext cx="8667750" cy="4759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06815" y="3097530"/>
            <a:ext cx="2635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校准后寻迹选择</a:t>
            </a:r>
            <a:r>
              <a:rPr lang="en-US" altLang="zh-CN"/>
              <a:t>chi2&lt;100</a:t>
            </a:r>
            <a:r>
              <a:rPr lang="zh-CN" altLang="en-US"/>
              <a:t>的</a:t>
            </a:r>
            <a:r>
              <a:rPr lang="zh-CN" altLang="en-US"/>
              <a:t>事例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统计</a:t>
            </a:r>
            <a:r>
              <a:rPr lang="zh-CN" altLang="en-US"/>
              <a:t>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clustersize</a:t>
            </a:r>
            <a:r>
              <a:rPr lang="zh-CN" altLang="en-US"/>
              <a:t>：一个入射电子着火的像素数量，即</a:t>
            </a:r>
            <a:r>
              <a:rPr lang="en-US" altLang="zh-CN"/>
              <a:t>charge sharing</a:t>
            </a:r>
            <a:r>
              <a:rPr lang="zh-CN" altLang="en-US"/>
              <a:t>现象：除了最近像素着火，次近像素也会着火，有利于提高分辨率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效率：</a:t>
            </a:r>
            <a:r>
              <a:rPr lang="zh-CN" altLang="en-US">
                <a:sym typeface="+mn-ea"/>
              </a:rPr>
              <a:t>分母</a:t>
            </a:r>
            <a:r>
              <a:rPr lang="zh-CN" altLang="en-US">
                <a:sym typeface="+mn-ea"/>
              </a:rPr>
              <a:t>为除</a:t>
            </a:r>
            <a:r>
              <a:rPr lang="en-US" altLang="zh-CN">
                <a:sym typeface="+mn-ea"/>
              </a:rPr>
              <a:t>DUT</a:t>
            </a:r>
            <a:r>
              <a:rPr lang="zh-CN" altLang="en-US">
                <a:sym typeface="+mn-ea"/>
              </a:rPr>
              <a:t>外其他四块芯片击中点拟合径迹的卡方小于</a:t>
            </a:r>
            <a:r>
              <a:rPr lang="en-US" altLang="zh-CN">
                <a:sym typeface="+mn-ea"/>
              </a:rPr>
              <a:t>50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         </a:t>
            </a:r>
            <a:r>
              <a:rPr lang="zh-CN" altLang="en-US">
                <a:sym typeface="+mn-ea"/>
              </a:rPr>
              <a:t>分子</a:t>
            </a:r>
            <a:r>
              <a:rPr lang="en-US" altLang="zh-CN">
                <a:sym typeface="+mn-ea"/>
              </a:rPr>
              <a:t>:</a:t>
            </a:r>
            <a:r>
              <a:rPr lang="zh-CN" altLang="en-US">
                <a:sym typeface="+mn-ea"/>
              </a:rPr>
              <a:t>在满足分母条件下，由其他四块芯片拟合得到的径迹，在</a:t>
            </a:r>
            <a:r>
              <a:rPr lang="en-US" altLang="zh-CN">
                <a:sym typeface="+mn-ea"/>
              </a:rPr>
              <a:t>DUT</a:t>
            </a:r>
            <a:r>
              <a:rPr lang="zh-CN" altLang="en-US">
                <a:sym typeface="+mn-ea"/>
              </a:rPr>
              <a:t>上产生的残差平方</a:t>
            </a:r>
            <a:r>
              <a:rPr lang="en-US" altLang="zh-CN">
                <a:sym typeface="+mn-ea"/>
              </a:rPr>
              <a:t>  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         </a:t>
            </a:r>
            <a:r>
              <a:rPr lang="zh-CN" altLang="en-US">
                <a:sym typeface="+mn-ea"/>
              </a:rPr>
              <a:t>和小于</a:t>
            </a:r>
            <a:r>
              <a:rPr lang="en-US" altLang="zh-CN">
                <a:sym typeface="+mn-ea"/>
              </a:rPr>
              <a:t>0.04mm^2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x</a:t>
            </a:r>
            <a:r>
              <a:rPr lang="zh-CN" altLang="en-US">
                <a:sym typeface="+mn-ea"/>
              </a:rPr>
              <a:t>或</a:t>
            </a:r>
            <a:r>
              <a:rPr lang="en-US" altLang="zh-CN">
                <a:sym typeface="+mn-ea"/>
              </a:rPr>
              <a:t>y</a:t>
            </a:r>
            <a:r>
              <a:rPr lang="zh-CN" altLang="en-US">
                <a:sym typeface="+mn-ea"/>
              </a:rPr>
              <a:t>方向允许差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个像素尺寸）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endParaRPr lang="en-US" altLang="zh-CN">
              <a:sym typeface="+mn-ea"/>
            </a:endParaRPr>
          </a:p>
          <a:p>
            <a:pPr marL="228600" lvl="0" indent="-228600">
              <a:buFont typeface="Arial" panose="020B0604020202020204" pitchFamily="34" charset="0"/>
              <a:buChar char="●"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分辨率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对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DUT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的残差分布统计后进行高斯拟合得到的标准差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分辨率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使用单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双高斯拟合，只拟合（</a:t>
            </a:r>
            <a:r>
              <a:rPr lang="en-US" altLang="zh-CN">
                <a:sym typeface="+mn-ea"/>
              </a:rPr>
              <a:t>-0.1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0.1</a:t>
            </a:r>
            <a:r>
              <a:rPr lang="zh-CN" altLang="en-US">
                <a:sym typeface="+mn-ea"/>
              </a:rPr>
              <a:t>）区间</a:t>
            </a:r>
            <a:endParaRPr lang="zh-CN" altLang="en-US"/>
          </a:p>
          <a:p>
            <a:r>
              <a:rPr lang="zh-CN" altLang="en-US">
                <a:sym typeface="+mn-ea"/>
              </a:rPr>
              <a:t>效率：</a:t>
            </a:r>
            <a:r>
              <a:rPr>
                <a:sym typeface="+mn-ea"/>
              </a:rPr>
              <a:t>22536</a:t>
            </a:r>
            <a:r>
              <a:rPr lang="en-US">
                <a:sym typeface="+mn-ea"/>
              </a:rPr>
              <a:t>/</a:t>
            </a:r>
            <a:r>
              <a:rPr>
                <a:sym typeface="+mn-ea"/>
              </a:rPr>
              <a:t>23663</a:t>
            </a:r>
            <a:r>
              <a:rPr lang="en-US">
                <a:sym typeface="+mn-ea"/>
              </a:rPr>
              <a:t>=</a:t>
            </a:r>
            <a:r>
              <a:rPr>
                <a:sym typeface="+mn-ea"/>
              </a:rPr>
              <a:t>0.952373</a:t>
            </a:r>
            <a:endParaRPr>
              <a:sym typeface="+mn-ea"/>
            </a:endParaRPr>
          </a:p>
          <a:p>
            <a:r>
              <a:rPr lang="zh-CN" altLang="en-US">
                <a:sym typeface="+mn-ea"/>
              </a:rPr>
              <a:t>分辨率：</a:t>
            </a:r>
            <a:r>
              <a:rPr lang="en-US" altLang="zh-CN">
                <a:sym typeface="+mn-ea"/>
              </a:rPr>
              <a:t>0.0435</a:t>
            </a:r>
            <a:r>
              <a:rPr lang="zh-CN" altLang="en-US">
                <a:sym typeface="+mn-ea"/>
              </a:rPr>
              <a:t>双，</a:t>
            </a:r>
            <a:r>
              <a:rPr lang="en-US" altLang="zh-CN">
                <a:sym typeface="+mn-ea"/>
              </a:rPr>
              <a:t>0.0268</a:t>
            </a:r>
            <a:r>
              <a:rPr lang="zh-CN" altLang="en-US">
                <a:sym typeface="+mn-ea"/>
              </a:rPr>
              <a:t>单</a:t>
            </a:r>
            <a:endParaRPr lang="en-US" altLang="zh-CN"/>
          </a:p>
          <a:p>
            <a:r>
              <a:rPr lang="zh-CN" altLang="en-US"/>
              <a:t>不同芯片拟合得到的标准差均在</a:t>
            </a:r>
            <a:r>
              <a:rPr lang="en-US" altLang="zh-CN"/>
              <a:t>0.026mm</a:t>
            </a:r>
            <a:r>
              <a:rPr lang="zh-CN" altLang="en-US"/>
              <a:t>左右浮动，远大于之前测试以及理论的分辨率</a:t>
            </a:r>
            <a:r>
              <a:rPr lang="en-US" altLang="zh-CN"/>
              <a:t>7</a:t>
            </a:r>
            <a:r>
              <a:rPr lang="en-US" altLang="zh-CN"/>
              <a:t>um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3616325"/>
            <a:ext cx="5560060" cy="2122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97245" y="3477895"/>
            <a:ext cx="6141085" cy="23990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物质量的</a:t>
            </a:r>
            <a:r>
              <a:rPr lang="zh-CN" altLang="en-US"/>
              <a:t>影响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p>
                <a:r>
                  <a:rPr lang="zh-CN" altLang="en-US"/>
                  <a:t>散射角度和粒子能量以及物质量有</a:t>
                </a:r>
                <a:r>
                  <a:rPr lang="zh-CN" altLang="en-US"/>
                  <a:t>关系</a:t>
                </a:r>
                <a:endParaRPr lang="zh-CN" altLang="en-US"/>
              </a:p>
              <a:p>
                <a:r>
                  <a:rPr lang="zh-CN" altLang="en-US"/>
                  <a:t>可以使用</a:t>
                </a:r>
                <a:r>
                  <a:rPr lang="en-US" altLang="zh-CN"/>
                  <a:t>Highland公式</a:t>
                </a:r>
                <a:r>
                  <a:rPr lang="zh-CN" altLang="en-US"/>
                  <a:t>，</a:t>
                </a:r>
                <a:r>
                  <a:rPr lang="en-US" altLang="zh-CN"/>
                  <a:t>估计多次库仑散射的均方根散射角（RMS scattering angle）。公式可以写为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13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𝑀𝑒𝑉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𝛽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𝑐𝑝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038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𝑙𝑛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cp = 1.8GeV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对于硅：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d=150um,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= 9.36 cm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带入可得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=2.66×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ad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40mm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间距上会产生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= 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10.64um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左右的散射（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xy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方向总的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散射）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commondata" val="eyJoZGlkIjoiMDYwZTJjNzUyYmI4MDVlNmU3YzBjOWNiNmZiNzQ4ZjI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2238</Words>
  <Application>WPS 演示</Application>
  <PresentationFormat>宽屏</PresentationFormat>
  <Paragraphs>223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Cambria Math</vt:lpstr>
      <vt:lpstr>MS Mincho</vt:lpstr>
      <vt:lpstr>Segoe Print</vt:lpstr>
      <vt:lpstr>微软雅黑</vt:lpstr>
      <vt:lpstr>Arial Unicode MS</vt:lpstr>
      <vt:lpstr>Calibri</vt:lpstr>
      <vt:lpstr>WPS</vt:lpstr>
      <vt:lpstr>2023 Nov Testbeam辐照测试结果</vt:lpstr>
      <vt:lpstr>非电离能损对芯片性能的影响</vt:lpstr>
      <vt:lpstr>芯片接收辐照剂量与标号对照</vt:lpstr>
      <vt:lpstr>测试细节</vt:lpstr>
      <vt:lpstr>校准前卡方分布</vt:lpstr>
      <vt:lpstr>校准后卡方分布</vt:lpstr>
      <vt:lpstr>统计量</vt:lpstr>
      <vt:lpstr>分辨率</vt:lpstr>
      <vt:lpstr>物质量的影响</vt:lpstr>
      <vt:lpstr>简单模拟散射对DUT的残差影响</vt:lpstr>
      <vt:lpstr>效率影响：</vt:lpstr>
      <vt:lpstr>clustersize变化</vt:lpstr>
      <vt:lpstr>寻迹后clustersize(临时)</vt:lpstr>
      <vt:lpstr>有问题的run</vt:lpstr>
      <vt:lpstr>Run0116:残差分布有明显问题</vt:lpstr>
      <vt:lpstr>PowerPoint 演示文稿</vt:lpstr>
      <vt:lpstr>阈值</vt:lpstr>
      <vt:lpstr>待解决问题</vt:lpstr>
      <vt:lpstr>clustersize随剂量变化</vt:lpstr>
      <vt:lpstr>效率随剂量变化</vt:lpstr>
      <vt:lpstr>新标准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Valar</cp:lastModifiedBy>
  <cp:revision>259</cp:revision>
  <dcterms:created xsi:type="dcterms:W3CDTF">2019-06-19T02:08:00Z</dcterms:created>
  <dcterms:modified xsi:type="dcterms:W3CDTF">2023-12-21T04:26:30Z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4808603A1B9E466E8F4BEACFD4C93802_11</vt:lpwstr>
  </property>
</Properties>
</file>