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31" r:id="rId4"/>
    <p:sldId id="339" r:id="rId5"/>
    <p:sldId id="340" r:id="rId6"/>
    <p:sldId id="341" r:id="rId7"/>
    <p:sldId id="342" r:id="rId8"/>
    <p:sldId id="337" r:id="rId9"/>
    <p:sldId id="343" r:id="rId10"/>
    <p:sldId id="344" r:id="rId11"/>
    <p:sldId id="276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F56"/>
    <a:srgbClr val="BA8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2018" autoAdjust="0"/>
  </p:normalViewPr>
  <p:slideViewPr>
    <p:cSldViewPr snapToGrid="0">
      <p:cViewPr varScale="1">
        <p:scale>
          <a:sx n="92" d="100"/>
          <a:sy n="92" d="100"/>
        </p:scale>
        <p:origin x="1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D897-CD94-4189-B2D6-CF5A5AF22DF4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4EE2-B794-47CF-8502-39B7F9ABBF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6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1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4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98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6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EE2-B794-47CF-8502-39B7F9ABBF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7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D5F9-8161-4750-BA9C-50706E47DFB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165-BFEC-4878-A89A-D5B54D1332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3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199258" y="2370989"/>
            <a:ext cx="5793485" cy="2116022"/>
            <a:chOff x="1769918" y="2385536"/>
            <a:chExt cx="8652164" cy="2086928"/>
          </a:xfrm>
        </p:grpSpPr>
        <p:sp>
          <p:nvSpPr>
            <p:cNvPr id="6" name="矩形 5"/>
            <p:cNvSpPr/>
            <p:nvPr/>
          </p:nvSpPr>
          <p:spPr>
            <a:xfrm>
              <a:off x="2488770" y="2385536"/>
              <a:ext cx="7214461" cy="2086928"/>
            </a:xfrm>
            <a:prstGeom prst="rect">
              <a:avLst/>
            </a:prstGeom>
            <a:noFill/>
            <a:ln w="38100">
              <a:solidFill>
                <a:srgbClr val="0F2F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1" name="矩形 20"/>
            <p:cNvSpPr/>
            <p:nvPr/>
          </p:nvSpPr>
          <p:spPr>
            <a:xfrm>
              <a:off x="1769918" y="2812473"/>
              <a:ext cx="8652164" cy="12330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26286" y="2904667"/>
            <a:ext cx="709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9-12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月考核汇报</a:t>
            </a:r>
          </a:p>
        </p:txBody>
      </p:sp>
      <p:sp>
        <p:nvSpPr>
          <p:cNvPr id="25" name="矩形 24"/>
          <p:cNvSpPr/>
          <p:nvPr/>
        </p:nvSpPr>
        <p:spPr>
          <a:xfrm>
            <a:off x="364054" y="373645"/>
            <a:ext cx="11463892" cy="6110709"/>
          </a:xfrm>
          <a:prstGeom prst="rect">
            <a:avLst/>
          </a:prstGeom>
          <a:noFill/>
          <a:ln w="38100">
            <a:solidFill>
              <a:srgbClr val="0F2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09334" y="200086"/>
            <a:ext cx="360772" cy="360772"/>
          </a:xfrm>
          <a:prstGeom prst="rect">
            <a:avLst/>
          </a:prstGeom>
          <a:solidFill>
            <a:srgbClr val="0F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647560" y="6347404"/>
            <a:ext cx="360772" cy="360772"/>
          </a:xfrm>
          <a:prstGeom prst="rect">
            <a:avLst/>
          </a:prstGeom>
          <a:solidFill>
            <a:srgbClr val="0F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087091" y="3713342"/>
            <a:ext cx="417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导师：张杰      汇报人：苏奥琪</a:t>
            </a:r>
            <a:endParaRPr lang="en-US" altLang="zh-CN" sz="2000" b="1" dirty="0"/>
          </a:p>
        </p:txBody>
      </p:sp>
      <p:sp>
        <p:nvSpPr>
          <p:cNvPr id="29" name="Freeform 513"/>
          <p:cNvSpPr/>
          <p:nvPr/>
        </p:nvSpPr>
        <p:spPr bwMode="auto">
          <a:xfrm>
            <a:off x="3356224" y="3097212"/>
            <a:ext cx="177800" cy="331788"/>
          </a:xfrm>
          <a:custGeom>
            <a:avLst/>
            <a:gdLst>
              <a:gd name="T0" fmla="*/ 149 w 153"/>
              <a:gd name="T1" fmla="*/ 137 h 286"/>
              <a:gd name="T2" fmla="*/ 16 w 153"/>
              <a:gd name="T3" fmla="*/ 3 h 286"/>
              <a:gd name="T4" fmla="*/ 9 w 153"/>
              <a:gd name="T5" fmla="*/ 0 h 286"/>
              <a:gd name="T6" fmla="*/ 3 w 153"/>
              <a:gd name="T7" fmla="*/ 3 h 286"/>
              <a:gd name="T8" fmla="*/ 2 w 153"/>
              <a:gd name="T9" fmla="*/ 3 h 286"/>
              <a:gd name="T10" fmla="*/ 0 w 153"/>
              <a:gd name="T11" fmla="*/ 10 h 286"/>
              <a:gd name="T12" fmla="*/ 0 w 153"/>
              <a:gd name="T13" fmla="*/ 75 h 286"/>
              <a:gd name="T14" fmla="*/ 2 w 153"/>
              <a:gd name="T15" fmla="*/ 81 h 286"/>
              <a:gd name="T16" fmla="*/ 64 w 153"/>
              <a:gd name="T17" fmla="*/ 143 h 286"/>
              <a:gd name="T18" fmla="*/ 2 w 153"/>
              <a:gd name="T19" fmla="*/ 205 h 286"/>
              <a:gd name="T20" fmla="*/ 0 w 153"/>
              <a:gd name="T21" fmla="*/ 212 h 286"/>
              <a:gd name="T22" fmla="*/ 0 w 153"/>
              <a:gd name="T23" fmla="*/ 277 h 286"/>
              <a:gd name="T24" fmla="*/ 2 w 153"/>
              <a:gd name="T25" fmla="*/ 283 h 286"/>
              <a:gd name="T26" fmla="*/ 3 w 153"/>
              <a:gd name="T27" fmla="*/ 283 h 286"/>
              <a:gd name="T28" fmla="*/ 9 w 153"/>
              <a:gd name="T29" fmla="*/ 286 h 286"/>
              <a:gd name="T30" fmla="*/ 16 w 153"/>
              <a:gd name="T31" fmla="*/ 283 h 286"/>
              <a:gd name="T32" fmla="*/ 149 w 153"/>
              <a:gd name="T33" fmla="*/ 150 h 286"/>
              <a:gd name="T34" fmla="*/ 149 w 153"/>
              <a:gd name="T35" fmla="*/ 13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286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rgbClr val="0F2F5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0" name="Freeform 513"/>
          <p:cNvSpPr/>
          <p:nvPr/>
        </p:nvSpPr>
        <p:spPr bwMode="auto">
          <a:xfrm flipH="1">
            <a:off x="8657978" y="3097212"/>
            <a:ext cx="177800" cy="331788"/>
          </a:xfrm>
          <a:custGeom>
            <a:avLst/>
            <a:gdLst>
              <a:gd name="T0" fmla="*/ 149 w 153"/>
              <a:gd name="T1" fmla="*/ 137 h 286"/>
              <a:gd name="T2" fmla="*/ 16 w 153"/>
              <a:gd name="T3" fmla="*/ 3 h 286"/>
              <a:gd name="T4" fmla="*/ 9 w 153"/>
              <a:gd name="T5" fmla="*/ 0 h 286"/>
              <a:gd name="T6" fmla="*/ 3 w 153"/>
              <a:gd name="T7" fmla="*/ 3 h 286"/>
              <a:gd name="T8" fmla="*/ 2 w 153"/>
              <a:gd name="T9" fmla="*/ 3 h 286"/>
              <a:gd name="T10" fmla="*/ 0 w 153"/>
              <a:gd name="T11" fmla="*/ 10 h 286"/>
              <a:gd name="T12" fmla="*/ 0 w 153"/>
              <a:gd name="T13" fmla="*/ 75 h 286"/>
              <a:gd name="T14" fmla="*/ 2 w 153"/>
              <a:gd name="T15" fmla="*/ 81 h 286"/>
              <a:gd name="T16" fmla="*/ 64 w 153"/>
              <a:gd name="T17" fmla="*/ 143 h 286"/>
              <a:gd name="T18" fmla="*/ 2 w 153"/>
              <a:gd name="T19" fmla="*/ 205 h 286"/>
              <a:gd name="T20" fmla="*/ 0 w 153"/>
              <a:gd name="T21" fmla="*/ 212 h 286"/>
              <a:gd name="T22" fmla="*/ 0 w 153"/>
              <a:gd name="T23" fmla="*/ 277 h 286"/>
              <a:gd name="T24" fmla="*/ 2 w 153"/>
              <a:gd name="T25" fmla="*/ 283 h 286"/>
              <a:gd name="T26" fmla="*/ 3 w 153"/>
              <a:gd name="T27" fmla="*/ 283 h 286"/>
              <a:gd name="T28" fmla="*/ 9 w 153"/>
              <a:gd name="T29" fmla="*/ 286 h 286"/>
              <a:gd name="T30" fmla="*/ 16 w 153"/>
              <a:gd name="T31" fmla="*/ 283 h 286"/>
              <a:gd name="T32" fmla="*/ 149 w 153"/>
              <a:gd name="T33" fmla="*/ 150 h 286"/>
              <a:gd name="T34" fmla="*/ 149 w 153"/>
              <a:gd name="T35" fmla="*/ 13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286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rgbClr val="0F2F5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7DDF6D8-3751-402D-A735-C74EDE779F00}"/>
              </a:ext>
            </a:extLst>
          </p:cNvPr>
          <p:cNvSpPr txBox="1"/>
          <p:nvPr/>
        </p:nvSpPr>
        <p:spPr>
          <a:xfrm>
            <a:off x="319962" y="1055410"/>
            <a:ext cx="853645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继续时钟测试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D660049-73CD-8ACD-4230-A7D2FDA7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49" y="868582"/>
            <a:ext cx="3773941" cy="56507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BE6924B-EFB7-4B2D-943F-C53152C9D03E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下一步计划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853566"/>
      </p:ext>
    </p:extLst>
  </p:cSld>
  <p:clrMapOvr>
    <a:masterClrMapping/>
  </p:clrMapOvr>
  <p:transition spd="med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20453" y="2050683"/>
            <a:ext cx="7098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11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4054" y="373646"/>
            <a:ext cx="11463892" cy="6110709"/>
          </a:xfrm>
          <a:prstGeom prst="rect">
            <a:avLst/>
          </a:prstGeom>
          <a:noFill/>
          <a:ln w="38100">
            <a:solidFill>
              <a:srgbClr val="0F2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9334" y="200086"/>
            <a:ext cx="360772" cy="360772"/>
          </a:xfrm>
          <a:prstGeom prst="rect">
            <a:avLst/>
          </a:prstGeom>
          <a:solidFill>
            <a:srgbClr val="0F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647560" y="6347404"/>
            <a:ext cx="360772" cy="360772"/>
          </a:xfrm>
          <a:prstGeom prst="rect">
            <a:avLst/>
          </a:prstGeom>
          <a:solidFill>
            <a:srgbClr val="0F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285225" y="919108"/>
            <a:ext cx="3621550" cy="821325"/>
            <a:chOff x="3154807" y="2363478"/>
            <a:chExt cx="4377199" cy="992697"/>
          </a:xfrm>
        </p:grpSpPr>
        <p:grpSp>
          <p:nvGrpSpPr>
            <p:cNvPr id="2" name="组合 1"/>
            <p:cNvGrpSpPr/>
            <p:nvPr/>
          </p:nvGrpSpPr>
          <p:grpSpPr>
            <a:xfrm>
              <a:off x="3154807" y="2363478"/>
              <a:ext cx="4377199" cy="992697"/>
              <a:chOff x="1769918" y="2385536"/>
              <a:chExt cx="8652164" cy="20869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488770" y="2385536"/>
                <a:ext cx="7214461" cy="2086928"/>
              </a:xfrm>
              <a:prstGeom prst="rect">
                <a:avLst/>
              </a:prstGeom>
              <a:noFill/>
              <a:ln w="38100">
                <a:solidFill>
                  <a:srgbClr val="0F2F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 useBgFill="1">
            <p:nvSpPr>
              <p:cNvPr id="4" name="矩形 3"/>
              <p:cNvSpPr/>
              <p:nvPr/>
            </p:nvSpPr>
            <p:spPr>
              <a:xfrm>
                <a:off x="1769918" y="2812473"/>
                <a:ext cx="8652164" cy="12330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074382" y="2505884"/>
              <a:ext cx="2538050" cy="70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CONTENT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Freeform 513"/>
            <p:cNvSpPr/>
            <p:nvPr/>
          </p:nvSpPr>
          <p:spPr bwMode="auto">
            <a:xfrm>
              <a:off x="4029932" y="2707023"/>
              <a:ext cx="177800" cy="331788"/>
            </a:xfrm>
            <a:custGeom>
              <a:avLst/>
              <a:gdLst>
                <a:gd name="T0" fmla="*/ 149 w 153"/>
                <a:gd name="T1" fmla="*/ 137 h 286"/>
                <a:gd name="T2" fmla="*/ 16 w 153"/>
                <a:gd name="T3" fmla="*/ 3 h 286"/>
                <a:gd name="T4" fmla="*/ 9 w 153"/>
                <a:gd name="T5" fmla="*/ 0 h 286"/>
                <a:gd name="T6" fmla="*/ 3 w 153"/>
                <a:gd name="T7" fmla="*/ 3 h 286"/>
                <a:gd name="T8" fmla="*/ 2 w 153"/>
                <a:gd name="T9" fmla="*/ 3 h 286"/>
                <a:gd name="T10" fmla="*/ 0 w 153"/>
                <a:gd name="T11" fmla="*/ 10 h 286"/>
                <a:gd name="T12" fmla="*/ 0 w 153"/>
                <a:gd name="T13" fmla="*/ 75 h 286"/>
                <a:gd name="T14" fmla="*/ 2 w 153"/>
                <a:gd name="T15" fmla="*/ 81 h 286"/>
                <a:gd name="T16" fmla="*/ 64 w 153"/>
                <a:gd name="T17" fmla="*/ 143 h 286"/>
                <a:gd name="T18" fmla="*/ 2 w 153"/>
                <a:gd name="T19" fmla="*/ 205 h 286"/>
                <a:gd name="T20" fmla="*/ 0 w 153"/>
                <a:gd name="T21" fmla="*/ 212 h 286"/>
                <a:gd name="T22" fmla="*/ 0 w 153"/>
                <a:gd name="T23" fmla="*/ 277 h 286"/>
                <a:gd name="T24" fmla="*/ 2 w 153"/>
                <a:gd name="T25" fmla="*/ 283 h 286"/>
                <a:gd name="T26" fmla="*/ 3 w 153"/>
                <a:gd name="T27" fmla="*/ 283 h 286"/>
                <a:gd name="T28" fmla="*/ 9 w 153"/>
                <a:gd name="T29" fmla="*/ 286 h 286"/>
                <a:gd name="T30" fmla="*/ 16 w 153"/>
                <a:gd name="T31" fmla="*/ 283 h 286"/>
                <a:gd name="T32" fmla="*/ 149 w 153"/>
                <a:gd name="T33" fmla="*/ 150 h 286"/>
                <a:gd name="T34" fmla="*/ 149 w 153"/>
                <a:gd name="T35" fmla="*/ 13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86">
                  <a:moveTo>
                    <a:pt x="149" y="137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7"/>
                    <a:pt x="0" y="209"/>
                    <a:pt x="0" y="212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9"/>
                    <a:pt x="1" y="281"/>
                    <a:pt x="2" y="28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4" y="285"/>
                    <a:pt x="7" y="286"/>
                    <a:pt x="9" y="286"/>
                  </a:cubicBezTo>
                  <a:cubicBezTo>
                    <a:pt x="12" y="286"/>
                    <a:pt x="14" y="285"/>
                    <a:pt x="16" y="283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3" y="146"/>
                    <a:pt x="153" y="140"/>
                    <a:pt x="149" y="137"/>
                  </a:cubicBezTo>
                  <a:close/>
                </a:path>
              </a:pathLst>
            </a:custGeom>
            <a:solidFill>
              <a:srgbClr val="0F2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8" name="Freeform 513"/>
            <p:cNvSpPr/>
            <p:nvPr/>
          </p:nvSpPr>
          <p:spPr bwMode="auto">
            <a:xfrm flipH="1">
              <a:off x="6479082" y="2693933"/>
              <a:ext cx="177800" cy="331788"/>
            </a:xfrm>
            <a:custGeom>
              <a:avLst/>
              <a:gdLst>
                <a:gd name="T0" fmla="*/ 149 w 153"/>
                <a:gd name="T1" fmla="*/ 137 h 286"/>
                <a:gd name="T2" fmla="*/ 16 w 153"/>
                <a:gd name="T3" fmla="*/ 3 h 286"/>
                <a:gd name="T4" fmla="*/ 9 w 153"/>
                <a:gd name="T5" fmla="*/ 0 h 286"/>
                <a:gd name="T6" fmla="*/ 3 w 153"/>
                <a:gd name="T7" fmla="*/ 3 h 286"/>
                <a:gd name="T8" fmla="*/ 2 w 153"/>
                <a:gd name="T9" fmla="*/ 3 h 286"/>
                <a:gd name="T10" fmla="*/ 0 w 153"/>
                <a:gd name="T11" fmla="*/ 10 h 286"/>
                <a:gd name="T12" fmla="*/ 0 w 153"/>
                <a:gd name="T13" fmla="*/ 75 h 286"/>
                <a:gd name="T14" fmla="*/ 2 w 153"/>
                <a:gd name="T15" fmla="*/ 81 h 286"/>
                <a:gd name="T16" fmla="*/ 64 w 153"/>
                <a:gd name="T17" fmla="*/ 143 h 286"/>
                <a:gd name="T18" fmla="*/ 2 w 153"/>
                <a:gd name="T19" fmla="*/ 205 h 286"/>
                <a:gd name="T20" fmla="*/ 0 w 153"/>
                <a:gd name="T21" fmla="*/ 212 h 286"/>
                <a:gd name="T22" fmla="*/ 0 w 153"/>
                <a:gd name="T23" fmla="*/ 277 h 286"/>
                <a:gd name="T24" fmla="*/ 2 w 153"/>
                <a:gd name="T25" fmla="*/ 283 h 286"/>
                <a:gd name="T26" fmla="*/ 3 w 153"/>
                <a:gd name="T27" fmla="*/ 283 h 286"/>
                <a:gd name="T28" fmla="*/ 9 w 153"/>
                <a:gd name="T29" fmla="*/ 286 h 286"/>
                <a:gd name="T30" fmla="*/ 16 w 153"/>
                <a:gd name="T31" fmla="*/ 283 h 286"/>
                <a:gd name="T32" fmla="*/ 149 w 153"/>
                <a:gd name="T33" fmla="*/ 150 h 286"/>
                <a:gd name="T34" fmla="*/ 149 w 153"/>
                <a:gd name="T35" fmla="*/ 13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86">
                  <a:moveTo>
                    <a:pt x="149" y="137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7"/>
                    <a:pt x="0" y="209"/>
                    <a:pt x="0" y="212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9"/>
                    <a:pt x="1" y="281"/>
                    <a:pt x="2" y="28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4" y="285"/>
                    <a:pt x="7" y="286"/>
                    <a:pt x="9" y="286"/>
                  </a:cubicBezTo>
                  <a:cubicBezTo>
                    <a:pt x="12" y="286"/>
                    <a:pt x="14" y="285"/>
                    <a:pt x="16" y="283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3" y="146"/>
                    <a:pt x="153" y="140"/>
                    <a:pt x="149" y="137"/>
                  </a:cubicBezTo>
                  <a:close/>
                </a:path>
              </a:pathLst>
            </a:custGeom>
            <a:solidFill>
              <a:srgbClr val="0F2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D9D214-168F-46E2-961A-2FC45BE0F77E}"/>
              </a:ext>
            </a:extLst>
          </p:cNvPr>
          <p:cNvGrpSpPr/>
          <p:nvPr/>
        </p:nvGrpSpPr>
        <p:grpSpPr>
          <a:xfrm>
            <a:off x="4586115" y="2293865"/>
            <a:ext cx="4347880" cy="2058386"/>
            <a:chOff x="3791591" y="2356927"/>
            <a:chExt cx="7211689" cy="2058386"/>
          </a:xfrm>
        </p:grpSpPr>
        <p:sp>
          <p:nvSpPr>
            <p:cNvPr id="18" name="文本框 17"/>
            <p:cNvSpPr txBox="1"/>
            <p:nvPr/>
          </p:nvSpPr>
          <p:spPr>
            <a:xfrm>
              <a:off x="3791593" y="2356927"/>
              <a:ext cx="6589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MMC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固件开发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91593" y="3124510"/>
              <a:ext cx="7211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WR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时钟测试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E3C0010-A26B-4F86-B646-7BD9B495314E}"/>
                </a:ext>
              </a:extLst>
            </p:cNvPr>
            <p:cNvSpPr txBox="1"/>
            <p:nvPr/>
          </p:nvSpPr>
          <p:spPr>
            <a:xfrm>
              <a:off x="3791591" y="3892093"/>
              <a:ext cx="7211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、后续计划</a:t>
              </a:r>
            </a:p>
          </p:txBody>
        </p:sp>
      </p:grpSp>
    </p:spTree>
  </p:cSld>
  <p:clrMapOvr>
    <a:masterClrMapping/>
  </p:clrMapOvr>
  <p:transition spd="med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463732-2FAF-4A86-B078-12CE8D70E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"/>
          <a:stretch/>
        </p:blipFill>
        <p:spPr>
          <a:xfrm>
            <a:off x="104637" y="1691884"/>
            <a:ext cx="7765473" cy="414750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1B837F5-AF05-F30B-3E99-C76B1CF1A3E1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45E443D-B3CD-8B07-5C90-77862E99BEB2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MMC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固件开发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620EE2-6DB4-4EC2-B1CE-06117AB30F88}"/>
              </a:ext>
            </a:extLst>
          </p:cNvPr>
          <p:cNvSpPr txBox="1"/>
          <p:nvPr/>
        </p:nvSpPr>
        <p:spPr>
          <a:xfrm>
            <a:off x="104637" y="1001828"/>
            <a:ext cx="1068805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在基于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RISC-V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架构的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MCU GD32VF103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上实现了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MicroTCA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机箱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AMC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板卡的模块管理控制固件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488671"/>
      </p:ext>
    </p:extLst>
  </p:cSld>
  <p:clrMapOvr>
    <a:masterClrMapping/>
  </p:clrMapOvr>
  <p:transition spd="med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1B837F5-AF05-F30B-3E99-C76B1CF1A3E1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45E443D-B3CD-8B07-5C90-77862E99BEB2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MMC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固件开发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620EE2-6DB4-4EC2-B1CE-06117AB30F88}"/>
              </a:ext>
            </a:extLst>
          </p:cNvPr>
          <p:cNvSpPr txBox="1"/>
          <p:nvPr/>
        </p:nvSpPr>
        <p:spPr>
          <a:xfrm>
            <a:off x="104637" y="1001828"/>
            <a:ext cx="1068805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MMC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固件在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STM32F100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GD32VF103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上运行热插拔功能的时间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1D4E0-80D8-4333-995F-9DCCE4BB4BFF}"/>
              </a:ext>
            </a:extLst>
          </p:cNvPr>
          <p:cNvSpPr/>
          <p:nvPr/>
        </p:nvSpPr>
        <p:spPr>
          <a:xfrm>
            <a:off x="136007" y="1459064"/>
            <a:ext cx="10625314" cy="46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响应时间：从插拔产生中断开始计时，板卡上电稳定结束计时，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次测试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7079BE-B54F-43C7-A71E-49219E6EE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53" y="1001828"/>
            <a:ext cx="3700783" cy="2081284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B541BE6-BA62-40CC-9BF8-24839BB6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02476"/>
              </p:ext>
            </p:extLst>
          </p:nvPr>
        </p:nvGraphicFramePr>
        <p:xfrm>
          <a:off x="235897" y="2042470"/>
          <a:ext cx="6871486" cy="1062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0811">
                  <a:extLst>
                    <a:ext uri="{9D8B030D-6E8A-4147-A177-3AD203B41FA5}">
                      <a16:colId xmlns:a16="http://schemas.microsoft.com/office/drawing/2014/main" val="2323568939"/>
                    </a:ext>
                  </a:extLst>
                </a:gridCol>
                <a:gridCol w="2583255">
                  <a:extLst>
                    <a:ext uri="{9D8B030D-6E8A-4147-A177-3AD203B41FA5}">
                      <a16:colId xmlns:a16="http://schemas.microsoft.com/office/drawing/2014/main" val="145782956"/>
                    </a:ext>
                  </a:extLst>
                </a:gridCol>
                <a:gridCol w="2177420">
                  <a:extLst>
                    <a:ext uri="{9D8B030D-6E8A-4147-A177-3AD203B41FA5}">
                      <a16:colId xmlns:a16="http://schemas.microsoft.com/office/drawing/2014/main" val="790164247"/>
                    </a:ext>
                  </a:extLst>
                </a:gridCol>
              </a:tblGrid>
              <a:tr h="228247"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reaction time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STM32F100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GD32VF103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68790"/>
                  </a:ext>
                </a:extLst>
              </a:tr>
              <a:tr h="2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</a:t>
                      </a:r>
                      <a:r>
                        <a:rPr lang="en-U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1519.66447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586.7133333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2940489"/>
                  </a:ext>
                </a:extLst>
              </a:tr>
              <a:tr h="276918"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(</a:t>
                      </a:r>
                      <a:r>
                        <a:rPr lang="en-U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3349217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 (</a:t>
                      </a:r>
                      <a:r>
                        <a:rPr lang="en-U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320166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6949620"/>
                  </a:ext>
                </a:extLst>
              </a:tr>
            </a:tbl>
          </a:graphicData>
        </a:graphic>
      </p:graphicFrame>
      <p:pic>
        <p:nvPicPr>
          <p:cNvPr id="11" name="图形 10">
            <a:extLst>
              <a:ext uri="{FF2B5EF4-FFF2-40B4-BE49-F238E27FC236}">
                <a16:creationId xmlns:a16="http://schemas.microsoft.com/office/drawing/2014/main" id="{B393F2C9-1D67-4722-885A-14027AA458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271" t="9096" r="11145" b="5677"/>
          <a:stretch/>
        </p:blipFill>
        <p:spPr>
          <a:xfrm>
            <a:off x="553029" y="3467494"/>
            <a:ext cx="3958011" cy="3195039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E8F46B07-C3A8-4959-80D4-DC46E8C43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197" t="9337" r="12350" b="6539"/>
          <a:stretch/>
        </p:blipFill>
        <p:spPr>
          <a:xfrm>
            <a:off x="4871113" y="3471352"/>
            <a:ext cx="3753342" cy="31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7741"/>
      </p:ext>
    </p:extLst>
  </p:cSld>
  <p:clrMapOvr>
    <a:masterClrMapping/>
  </p:clrMapOvr>
  <p:transition spd="med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B74F879-7769-4492-A1C4-F11D39F83259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WR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时钟测试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3A9551D-CC04-46F3-A5E0-1B55C72A4CFF}"/>
              </a:ext>
            </a:extLst>
          </p:cNvPr>
          <p:cNvGrpSpPr/>
          <p:nvPr/>
        </p:nvGrpSpPr>
        <p:grpSpPr>
          <a:xfrm>
            <a:off x="249091" y="904211"/>
            <a:ext cx="4572291" cy="2995844"/>
            <a:chOff x="574674" y="1295629"/>
            <a:chExt cx="5053912" cy="317821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6C62CB3-3EED-4BD7-9396-6FB47269C288}"/>
                </a:ext>
              </a:extLst>
            </p:cNvPr>
            <p:cNvGrpSpPr/>
            <p:nvPr/>
          </p:nvGrpSpPr>
          <p:grpSpPr>
            <a:xfrm>
              <a:off x="574674" y="1295629"/>
              <a:ext cx="4889151" cy="3178211"/>
              <a:chOff x="544998" y="1011186"/>
              <a:chExt cx="4889151" cy="317821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92DBA57E-501B-44B9-925F-02608C8ABAD8}"/>
                  </a:ext>
                </a:extLst>
              </p:cNvPr>
              <p:cNvGrpSpPr/>
              <p:nvPr/>
            </p:nvGrpSpPr>
            <p:grpSpPr>
              <a:xfrm>
                <a:off x="544998" y="1011186"/>
                <a:ext cx="4889151" cy="3178211"/>
                <a:chOff x="7398328" y="1329807"/>
                <a:chExt cx="4100863" cy="2909115"/>
              </a:xfrm>
              <a:noFill/>
            </p:grpSpPr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2FE1A6FB-73A1-45F8-90CE-094CC9A020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98328" y="1329807"/>
                  <a:ext cx="4100863" cy="2491805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A58B58C-98F6-4963-9158-E5AC52AD71AA}"/>
                    </a:ext>
                  </a:extLst>
                </p:cNvPr>
                <p:cNvSpPr txBox="1"/>
                <p:nvPr/>
              </p:nvSpPr>
              <p:spPr>
                <a:xfrm>
                  <a:off x="7445113" y="3887751"/>
                  <a:ext cx="4007293" cy="35117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500" dirty="0"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Clock synchronization system structure</a:t>
                  </a:r>
                  <a:endParaRPr lang="zh-CN" altLang="en-US" sz="1500" dirty="0"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8B6247F0-CC7C-4E07-8FB0-CAB59B7227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586" y="2408464"/>
                <a:ext cx="36739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2E12096A-DE7C-445A-A25B-515B906C4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021" y="2408464"/>
                <a:ext cx="36739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CFAD3C-7373-495F-A6BB-BC15C56575E7}"/>
                </a:ext>
              </a:extLst>
            </p:cNvPr>
            <p:cNvSpPr/>
            <p:nvPr/>
          </p:nvSpPr>
          <p:spPr>
            <a:xfrm>
              <a:off x="3326457" y="2083522"/>
              <a:ext cx="2302129" cy="1940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43890BB-82F4-47DD-A3C4-2DA451CC4BA5}"/>
              </a:ext>
            </a:extLst>
          </p:cNvPr>
          <p:cNvSpPr/>
          <p:nvPr/>
        </p:nvSpPr>
        <p:spPr>
          <a:xfrm>
            <a:off x="5502694" y="1646894"/>
            <a:ext cx="651885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方案一：通过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控制器进行点对点扇出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(CLK1 CLK2)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方案二：基于背板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LVDS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总线进行广播扇出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(port 17)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7A9C039-720C-446F-9AA4-1B7861B56DA7}"/>
              </a:ext>
            </a:extLst>
          </p:cNvPr>
          <p:cNvSpPr txBox="1"/>
          <p:nvPr/>
        </p:nvSpPr>
        <p:spPr>
          <a:xfrm>
            <a:off x="299554" y="4336700"/>
            <a:ext cx="616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对于方案一，需要修改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配置文件时钟配置部分，实现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• MCH1 CLK1 to AMC TCLKA                                     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• AMC TCLKB to MCH1 CLK2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451064-7669-473A-A760-B874574DC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75" y="2796093"/>
            <a:ext cx="4856890" cy="29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4753"/>
      </p:ext>
    </p:extLst>
  </p:cSld>
  <p:clrMapOvr>
    <a:masterClrMapping/>
  </p:clrMapOvr>
  <p:transition spd="med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B74F879-7769-4492-A1C4-F11D39F83259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WR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时钟测试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A09E1-21D1-4AC0-A20E-0791C861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0" y="1575608"/>
            <a:ext cx="3550251" cy="348903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6EC1123-9C56-4D65-8460-59F30A6CE44C}"/>
              </a:ext>
            </a:extLst>
          </p:cNvPr>
          <p:cNvSpPr txBox="1"/>
          <p:nvPr/>
        </p:nvSpPr>
        <p:spPr>
          <a:xfrm>
            <a:off x="8971548" y="1583370"/>
            <a:ext cx="2753092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FPGA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测试配置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MCU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时钟配置；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测试脚本编写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数据处理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9F24E5-5ED6-4BE5-9DB9-969A4B5A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5" y="1566862"/>
            <a:ext cx="4840378" cy="36317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4A75A1F-D3E2-4585-983C-2E26D0554635}"/>
              </a:ext>
            </a:extLst>
          </p:cNvPr>
          <p:cNvSpPr txBox="1"/>
          <p:nvPr/>
        </p:nvSpPr>
        <p:spPr>
          <a:xfrm>
            <a:off x="109485" y="868582"/>
            <a:ext cx="1068805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确定时钟测试方案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960477"/>
      </p:ext>
    </p:extLst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B74F879-7769-4492-A1C4-F11D39F83259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WR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时钟测试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0756A8-5D12-4A05-9E58-D03F80CC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23412"/>
            <a:ext cx="10605655" cy="56101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048666D-FECE-43D0-9B37-5BC6FBA2DE78}"/>
              </a:ext>
            </a:extLst>
          </p:cNvPr>
          <p:cNvSpPr/>
          <p:nvPr/>
        </p:nvSpPr>
        <p:spPr>
          <a:xfrm>
            <a:off x="4542155" y="106329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slot12---slot10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780706"/>
      </p:ext>
    </p:extLst>
  </p:cSld>
  <p:clrMapOvr>
    <a:masterClrMapping/>
  </p:clrMapOvr>
  <p:transition spd="med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B74F879-7769-4492-A1C4-F11D39F83259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WR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时钟测试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F3A5DB-4298-416D-8477-23BE468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55" y="1209764"/>
            <a:ext cx="4389781" cy="24341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70609-9000-4D38-8077-802F8B2D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116" y="1209764"/>
            <a:ext cx="4336136" cy="24341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76C599F-3662-425A-A8B9-48A7B74EA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4" y="4114577"/>
            <a:ext cx="4389781" cy="25479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D73120E-D7C1-4418-8E46-C5ADFFE2C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116" y="4114577"/>
            <a:ext cx="4336136" cy="256673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D983289-6B5D-4E3A-BD8D-142044A23D6B}"/>
              </a:ext>
            </a:extLst>
          </p:cNvPr>
          <p:cNvSpPr/>
          <p:nvPr/>
        </p:nvSpPr>
        <p:spPr>
          <a:xfrm>
            <a:off x="293055" y="867676"/>
            <a:ext cx="564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Mini-WR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slot12 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移动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接收板槽位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CF03C41-A6F5-43C4-AA8D-1489C8D4BF70}"/>
              </a:ext>
            </a:extLst>
          </p:cNvPr>
          <p:cNvSpPr/>
          <p:nvPr/>
        </p:nvSpPr>
        <p:spPr>
          <a:xfrm>
            <a:off x="293054" y="3711257"/>
            <a:ext cx="769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Mini-WR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slot12 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测试的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接收板在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slot2,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增加板卡数量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412C730-A16D-4334-AB16-B3BA5A5CB824}"/>
              </a:ext>
            </a:extLst>
          </p:cNvPr>
          <p:cNvSpPr/>
          <p:nvPr/>
        </p:nvSpPr>
        <p:spPr>
          <a:xfrm>
            <a:off x="9452022" y="2526233"/>
            <a:ext cx="2739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TCLK方案具有确定性的偏斜，但抖动更大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Port17方案具有较小的抖动，但偏斜与位置和接收器数量有关</a:t>
            </a:r>
          </a:p>
        </p:txBody>
      </p:sp>
    </p:spTree>
    <p:extLst>
      <p:ext uri="{BB962C8B-B14F-4D97-AF65-F5344CB8AC3E}">
        <p14:creationId xmlns:p14="http://schemas.microsoft.com/office/powerpoint/2010/main" val="990348790"/>
      </p:ext>
    </p:extLst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99688E9A-214F-435E-BA9F-B9698A5AF1B4}"/>
              </a:ext>
            </a:extLst>
          </p:cNvPr>
          <p:cNvSpPr txBox="1"/>
          <p:nvPr/>
        </p:nvSpPr>
        <p:spPr>
          <a:xfrm>
            <a:off x="11724640" y="6396335"/>
            <a:ext cx="467360" cy="461665"/>
          </a:xfrm>
          <a:prstGeom prst="rect">
            <a:avLst/>
          </a:prstGeom>
          <a:solidFill>
            <a:srgbClr val="0F2F56"/>
          </a:solidFill>
          <a:ln>
            <a:solidFill>
              <a:srgbClr val="0F2F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0CE804-D7A5-4206-3D7D-938C03C6C174}"/>
              </a:ext>
            </a:extLst>
          </p:cNvPr>
          <p:cNvCxnSpPr>
            <a:cxnSpLocks/>
          </p:cNvCxnSpPr>
          <p:nvPr/>
        </p:nvCxnSpPr>
        <p:spPr>
          <a:xfrm>
            <a:off x="-7102" y="793634"/>
            <a:ext cx="12199102" cy="0"/>
          </a:xfrm>
          <a:prstGeom prst="line">
            <a:avLst/>
          </a:prstGeom>
          <a:ln w="19050">
            <a:solidFill>
              <a:srgbClr val="0F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B74F879-7769-4492-A1C4-F11D39F83259}"/>
              </a:ext>
            </a:extLst>
          </p:cNvPr>
          <p:cNvSpPr txBox="1"/>
          <p:nvPr/>
        </p:nvSpPr>
        <p:spPr>
          <a:xfrm>
            <a:off x="0" y="195467"/>
            <a:ext cx="451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WR</a:t>
            </a:r>
            <a:r>
              <a:rPr lang="zh-CN" altLang="en-US" sz="2800" b="1" dirty="0">
                <a:solidFill>
                  <a:srgbClr val="0F2F5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时钟测试</a:t>
            </a:r>
            <a:endParaRPr lang="zh-CN" altLang="en-US" sz="2800" dirty="0">
              <a:solidFill>
                <a:srgbClr val="0F2F5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EC76B8-FA47-40B2-9343-5A9320B35199}"/>
              </a:ext>
            </a:extLst>
          </p:cNvPr>
          <p:cNvSpPr/>
          <p:nvPr/>
        </p:nvSpPr>
        <p:spPr>
          <a:xfrm>
            <a:off x="112720" y="5248342"/>
            <a:ext cx="10625314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TCLK: 21.14 ns                                             Port17: 11.67 ns 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07613B9-A64B-48A0-B80F-3E60C2A6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6" y="980316"/>
            <a:ext cx="5610285" cy="420771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473649C-4BE2-49BF-B435-BFBF962B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62" y="980316"/>
            <a:ext cx="5610285" cy="420771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778E13C-7788-4447-AF9F-DEA65AE1CB53}"/>
              </a:ext>
            </a:extLst>
          </p:cNvPr>
          <p:cNvSpPr/>
          <p:nvPr/>
        </p:nvSpPr>
        <p:spPr>
          <a:xfrm>
            <a:off x="5033064" y="1292138"/>
            <a:ext cx="1849046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Slot2-slot12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334091"/>
      </p:ext>
    </p:extLst>
  </p:cSld>
  <p:clrMapOvr>
    <a:masterClrMapping/>
  </p:clrMapOvr>
  <p:transition spd="med"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17001</TotalTime>
  <Words>317</Words>
  <Application>Microsoft Office PowerPoint</Application>
  <PresentationFormat>宽屏</PresentationFormat>
  <Paragraphs>74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 凯</dc:creator>
  <cp:lastModifiedBy>user</cp:lastModifiedBy>
  <cp:revision>258</cp:revision>
  <dcterms:created xsi:type="dcterms:W3CDTF">2019-05-21T13:20:00Z</dcterms:created>
  <dcterms:modified xsi:type="dcterms:W3CDTF">2023-12-27T15:07:46Z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