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8" r:id="rId3"/>
    <p:sldId id="282" r:id="rId4"/>
    <p:sldId id="262" r:id="rId5"/>
    <p:sldId id="283" r:id="rId6"/>
    <p:sldId id="272" r:id="rId7"/>
    <p:sldId id="285" r:id="rId8"/>
    <p:sldId id="274" r:id="rId9"/>
    <p:sldId id="284" r:id="rId10"/>
    <p:sldId id="281" r:id="rId11"/>
    <p:sldId id="280" r:id="rId12"/>
    <p:sldId id="259" r:id="rId1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FFF265-BEE8-4228-89DC-B5279E4C02BA}" type="datetimeFigureOut">
              <a:rPr lang="zh-CN" altLang="en-US" smtClean="0"/>
              <a:t>2023/12/26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6988A8-CF9F-4012-99F3-E72DAC7ADC5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97609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6988A8-CF9F-4012-99F3-E72DAC7ADC58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419325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6988A8-CF9F-4012-99F3-E72DAC7ADC58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149708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6988A8-CF9F-4012-99F3-E72DAC7ADC58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62462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9AC446F-2266-49FA-8641-82D5AB46F0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04912D2E-8BB4-420B-9456-2CEE1103C0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76AE5B3-BB3B-46FD-9ADC-8AA6C4EC0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C8E00-8FCD-4D8A-B726-4948C69667CF}" type="datetimeFigureOut">
              <a:rPr lang="zh-CN" altLang="en-US" smtClean="0"/>
              <a:t>2023/12/26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F11EEB6-3171-4C10-B9B8-EE209832E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DD31CFC-0A13-45F0-8AF2-1DC71FB95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93D0B-2514-48E3-913C-8685E3A9F3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90003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BF4875A-3A48-4468-B286-E5E5AE218D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C827F8EA-7529-4DAE-8BD8-BA8781E027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43DF57D-6667-4D97-BAF0-2263C65F1A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C8E00-8FCD-4D8A-B726-4948C69667CF}" type="datetimeFigureOut">
              <a:rPr lang="zh-CN" altLang="en-US" smtClean="0"/>
              <a:t>2023/12/26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9F33A1C-B9AB-4217-94C5-44C1B7D83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966C69A-91FC-4A44-9611-E4D37F83C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93D0B-2514-48E3-913C-8685E3A9F3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57673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318E8507-DC86-41F8-9392-795CB009CB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83B27CE8-B38B-4DE2-ACEB-1F5D6797B1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D070631-8E71-4490-A073-3044117850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C8E00-8FCD-4D8A-B726-4948C69667CF}" type="datetimeFigureOut">
              <a:rPr lang="zh-CN" altLang="en-US" smtClean="0"/>
              <a:t>2023/12/26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DC2E672-2690-4DEF-B02D-9D9C728D8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3CDD168-FDCC-4AC1-AF27-5B0E8D894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93D0B-2514-48E3-913C-8685E3A9F3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2944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6781A37-03E0-45E0-9527-F53B74DAD3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F9BE341-6C82-4D64-9923-C703A77784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088582B-F8B7-46B1-920A-1691CE33E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C8E00-8FCD-4D8A-B726-4948C69667CF}" type="datetimeFigureOut">
              <a:rPr lang="zh-CN" altLang="en-US" smtClean="0"/>
              <a:t>2023/12/26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A7C3D4C-68B9-4998-858D-5B98765070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373016C-ACCD-4E7B-8CC4-D3D2F170E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93D0B-2514-48E3-913C-8685E3A9F3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80058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6B5D0B2-2B7D-41C4-B490-D672F1AF2C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7445F28-00B7-4466-87E7-6C2E8D927E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85C9362-1D71-4018-96FE-F65E1C69D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C8E00-8FCD-4D8A-B726-4948C69667CF}" type="datetimeFigureOut">
              <a:rPr lang="zh-CN" altLang="en-US" smtClean="0"/>
              <a:t>2023/12/26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626E24C-BEB9-478C-BB74-B93286DB51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F057818-9271-4F89-959B-BF4621808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93D0B-2514-48E3-913C-8685E3A9F3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54172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E1321B0-4398-417A-9191-AD73B02DC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04A898B-87F6-4F67-A0DD-59721DEEE7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CB98A668-EC31-4F52-9575-8D323F3843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7AC5F8B7-0169-40E0-B982-DC3E25A77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C8E00-8FCD-4D8A-B726-4948C69667CF}" type="datetimeFigureOut">
              <a:rPr lang="zh-CN" altLang="en-US" smtClean="0"/>
              <a:t>2023/12/26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130C082-4A32-4FF1-8C21-46146A9E9A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26993DFB-C712-420E-8F4A-2D68C6BE5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93D0B-2514-48E3-913C-8685E3A9F3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32118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AF33751-490E-410B-9C05-6A274B941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5FBB8F92-A879-4C4B-8D18-49DFD1DB94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C201899E-CE2B-4987-9239-76056CA9B1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CA086E6D-FF6E-43EB-97AD-40A22A0BFC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B9A82AC7-7B2A-4053-9F4A-F39BD524B3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9140E708-368A-4A09-A30C-AB34F914BC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C8E00-8FCD-4D8A-B726-4948C69667CF}" type="datetimeFigureOut">
              <a:rPr lang="zh-CN" altLang="en-US" smtClean="0"/>
              <a:t>2023/12/26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D75E28B7-00E5-4999-AB8D-1F72F5762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BBD6D8B9-1003-4D32-8924-1887824B5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93D0B-2514-48E3-913C-8685E3A9F3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24974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32779BA-47B6-4739-AE6C-16D7DB34F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33003139-90AA-4702-AD53-FC5D1C4F31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C8E00-8FCD-4D8A-B726-4948C69667CF}" type="datetimeFigureOut">
              <a:rPr lang="zh-CN" altLang="en-US" smtClean="0"/>
              <a:t>2023/12/26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F5F0DE07-0F6C-4CF6-966A-64F1744E7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5B0D2471-78F7-45A3-972F-D754062549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93D0B-2514-48E3-913C-8685E3A9F3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07411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0503EF52-E95C-485A-8637-F35B8DD49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C8E00-8FCD-4D8A-B726-4948C69667CF}" type="datetimeFigureOut">
              <a:rPr lang="zh-CN" altLang="en-US" smtClean="0"/>
              <a:t>2023/12/26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2F01A3BC-4008-4821-80FF-91119F8FA6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69770D4-7C02-4BE1-BC69-09F666927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93D0B-2514-48E3-913C-8685E3A9F3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88519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E9C0E0B-95C5-460F-9A16-E1C81B622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35D4FAF-49F0-42F1-AC24-EA82B026B2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2250A4A3-69A2-45EF-B3F2-C6EA2BC7F6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7D899AE3-169C-4A97-83BE-7521490227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C8E00-8FCD-4D8A-B726-4948C69667CF}" type="datetimeFigureOut">
              <a:rPr lang="zh-CN" altLang="en-US" smtClean="0"/>
              <a:t>2023/12/26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2C3E2CD-504C-49D4-A7A8-0029228F6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ABA0BF4-E835-492F-9E96-321DDD57F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93D0B-2514-48E3-913C-8685E3A9F3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40007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D5A1B4F-92AD-45D9-835F-C644CDA38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9FC3943D-E505-4FF5-A078-2C978D4E5D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C4303BE6-9BC8-45A5-B050-6C23374467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D45B0B1-B5CC-4A95-B99D-D7F49CB32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C8E00-8FCD-4D8A-B726-4948C69667CF}" type="datetimeFigureOut">
              <a:rPr lang="zh-CN" altLang="en-US" smtClean="0"/>
              <a:t>2023/12/26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49340CC-44FA-4065-8AEF-8851F980C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03C38BF9-537A-4F49-A127-CA94AC0C6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93D0B-2514-48E3-913C-8685E3A9F3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86194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AA1AB4F3-034D-487E-9650-1038FA9A69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638A483-AB2B-40F8-B297-1157C33DC6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ACAFD75-32D4-4A9E-B6E3-DE9646B7E9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9C8E00-8FCD-4D8A-B726-4948C69667CF}" type="datetimeFigureOut">
              <a:rPr lang="zh-CN" altLang="en-US" smtClean="0"/>
              <a:t>2023/12/26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D38B70E-EDE0-4D21-965D-7A4FBA4017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53D530E-0794-4B2A-9182-74592B03D9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193D0B-2514-48E3-913C-8685E3A9F3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04890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tmp"/><Relationship Id="rId2" Type="http://schemas.openxmlformats.org/officeDocument/2006/relationships/image" Target="../media/image14.tmp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m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tm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tm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mp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tmp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tmp"/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tmp"/><Relationship Id="rId2" Type="http://schemas.openxmlformats.org/officeDocument/2006/relationships/image" Target="../media/image12.tmp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8">
            <a:extLst>
              <a:ext uri="{FF2B5EF4-FFF2-40B4-BE49-F238E27FC236}">
                <a16:creationId xmlns:a16="http://schemas.microsoft.com/office/drawing/2014/main" id="{3109FD5B-AD9C-4104-AC04-B10E47C480E5}"/>
              </a:ext>
            </a:extLst>
          </p:cNvPr>
          <p:cNvSpPr txBox="1"/>
          <p:nvPr/>
        </p:nvSpPr>
        <p:spPr>
          <a:xfrm>
            <a:off x="2727664" y="1899821"/>
            <a:ext cx="67366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7200" dirty="0">
                <a:latin typeface="黑体" panose="02010609060101010101" pitchFamily="49" charset="-122"/>
                <a:ea typeface="黑体" panose="02010609060101010101" pitchFamily="49" charset="-122"/>
              </a:rPr>
              <a:t>季度考核报告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79BDE920-4842-4CF5-AD43-A9F761BEE415}"/>
              </a:ext>
            </a:extLst>
          </p:cNvPr>
          <p:cNvSpPr txBox="1"/>
          <p:nvPr/>
        </p:nvSpPr>
        <p:spPr>
          <a:xfrm>
            <a:off x="4693328" y="3757851"/>
            <a:ext cx="2805343" cy="16914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24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TDAQ</a:t>
            </a:r>
            <a:r>
              <a:rPr lang="zh-CN" altLang="en-US" sz="24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组</a:t>
            </a:r>
            <a:endParaRPr lang="en-US" altLang="zh-CN" sz="2400" dirty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24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汇报人：陈超</a:t>
            </a:r>
            <a:endParaRPr lang="en-US" altLang="zh-CN" sz="2400" dirty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24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导师：朱科军</a:t>
            </a:r>
            <a:r>
              <a:rPr lang="en-US" altLang="zh-CN" sz="240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/</a:t>
            </a:r>
            <a:r>
              <a:rPr lang="zh-CN" altLang="en-US" sz="240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李</a:t>
            </a:r>
            <a:r>
              <a:rPr lang="zh-CN" altLang="en-US" sz="24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飞</a:t>
            </a:r>
            <a:endParaRPr lang="en-US" altLang="zh-CN" sz="2400" dirty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971698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组合 18">
            <a:extLst>
              <a:ext uri="{FF2B5EF4-FFF2-40B4-BE49-F238E27FC236}">
                <a16:creationId xmlns:a16="http://schemas.microsoft.com/office/drawing/2014/main" id="{92C4FBD6-26DE-48ED-BB8D-A9AA3324B654}"/>
              </a:ext>
            </a:extLst>
          </p:cNvPr>
          <p:cNvGrpSpPr/>
          <p:nvPr/>
        </p:nvGrpSpPr>
        <p:grpSpPr>
          <a:xfrm>
            <a:off x="5699251" y="1520982"/>
            <a:ext cx="6492749" cy="4092789"/>
            <a:chOff x="3100056" y="1703327"/>
            <a:chExt cx="8659434" cy="5458587"/>
          </a:xfrm>
        </p:grpSpPr>
        <p:pic>
          <p:nvPicPr>
            <p:cNvPr id="15" name="图片 14">
              <a:extLst>
                <a:ext uri="{FF2B5EF4-FFF2-40B4-BE49-F238E27FC236}">
                  <a16:creationId xmlns:a16="http://schemas.microsoft.com/office/drawing/2014/main" id="{30438AF4-2A43-4650-BCEA-BC89A711095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00057" y="1703327"/>
              <a:ext cx="8659433" cy="2286319"/>
            </a:xfrm>
            <a:prstGeom prst="rect">
              <a:avLst/>
            </a:prstGeom>
          </p:spPr>
        </p:pic>
        <p:pic>
          <p:nvPicPr>
            <p:cNvPr id="18" name="图片 17">
              <a:extLst>
                <a:ext uri="{FF2B5EF4-FFF2-40B4-BE49-F238E27FC236}">
                  <a16:creationId xmlns:a16="http://schemas.microsoft.com/office/drawing/2014/main" id="{EA654E47-5103-4136-9F13-83B6EE5CFDB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00056" y="3989646"/>
              <a:ext cx="8659433" cy="3172268"/>
            </a:xfrm>
            <a:prstGeom prst="rect">
              <a:avLst/>
            </a:prstGeom>
          </p:spPr>
        </p:pic>
      </p:grpSp>
      <p:sp>
        <p:nvSpPr>
          <p:cNvPr id="6" name="文本框 5">
            <a:extLst>
              <a:ext uri="{FF2B5EF4-FFF2-40B4-BE49-F238E27FC236}">
                <a16:creationId xmlns:a16="http://schemas.microsoft.com/office/drawing/2014/main" id="{76ECFE81-D20D-46C6-8687-D2F4D92B31CD}"/>
              </a:ext>
            </a:extLst>
          </p:cNvPr>
          <p:cNvSpPr txBox="1"/>
          <p:nvPr/>
        </p:nvSpPr>
        <p:spPr>
          <a:xfrm>
            <a:off x="527753" y="497856"/>
            <a:ext cx="817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4.2 CD/WP LPMT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波形</a:t>
            </a:r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+CD LPMT T/Q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混合测试</a:t>
            </a: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F4677269-000D-498A-97B0-0F59E2CE6980}"/>
              </a:ext>
            </a:extLst>
          </p:cNvPr>
          <p:cNvSpPr txBox="1"/>
          <p:nvPr/>
        </p:nvSpPr>
        <p:spPr>
          <a:xfrm>
            <a:off x="527753" y="1036465"/>
            <a:ext cx="11497992" cy="29531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模拟数据源</a:t>
            </a: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: 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dirty="0">
                <a:solidFill>
                  <a:srgbClr val="FF0000"/>
                </a:solidFill>
                <a:latin typeface="Times New Roman" panose="02020603050405020304" pitchFamily="18" charset="0"/>
                <a:ea typeface="微软雅黑 Light" panose="020B0502040204020203" pitchFamily="34" charset="-122"/>
              </a:rPr>
              <a:t>5871</a:t>
            </a:r>
            <a:r>
              <a:rPr lang="zh-CN" altLang="en-US" dirty="0">
                <a:solidFill>
                  <a:srgbClr val="FF0000"/>
                </a:solidFill>
                <a:latin typeface="Times New Roman" panose="02020603050405020304" pitchFamily="18" charset="0"/>
                <a:ea typeface="微软雅黑 Light" panose="020B0502040204020203" pitchFamily="34" charset="-122"/>
              </a:rPr>
              <a:t> </a:t>
            </a: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CD</a:t>
            </a: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波形</a:t>
            </a: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/TQ</a:t>
            </a: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数据源</a:t>
            </a: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+</a:t>
            </a:r>
            <a:r>
              <a:rPr lang="en-US" altLang="zh-CN" dirty="0">
                <a:solidFill>
                  <a:srgbClr val="FF0000"/>
                </a:solidFill>
                <a:latin typeface="Times New Roman" panose="02020603050405020304" pitchFamily="18" charset="0"/>
                <a:ea typeface="微软雅黑 Light" panose="020B0502040204020203" pitchFamily="34" charset="-122"/>
              </a:rPr>
              <a:t>800</a:t>
            </a:r>
            <a:r>
              <a:rPr lang="zh-CN" altLang="en-US" dirty="0">
                <a:solidFill>
                  <a:srgbClr val="FF0000"/>
                </a:solidFill>
                <a:latin typeface="Times New Roman" panose="02020603050405020304" pitchFamily="18" charset="0"/>
                <a:ea typeface="微软雅黑 Light" panose="020B0502040204020203" pitchFamily="34" charset="-122"/>
              </a:rPr>
              <a:t> </a:t>
            </a: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WP</a:t>
            </a: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数据源</a:t>
            </a:r>
            <a:endParaRPr lang="en-US" altLang="zh-CN" dirty="0">
              <a:latin typeface="Times New Roman" panose="02020603050405020304" pitchFamily="18" charset="0"/>
              <a:ea typeface="微软雅黑 Light" panose="020B0502040204020203" pitchFamily="34" charset="-122"/>
            </a:endParaRP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CD </a:t>
            </a:r>
            <a:r>
              <a:rPr lang="en-US" altLang="zh-CN" dirty="0">
                <a:solidFill>
                  <a:srgbClr val="FF0000"/>
                </a:solidFill>
                <a:latin typeface="Times New Roman" panose="02020603050405020304" pitchFamily="18" charset="0"/>
                <a:ea typeface="微软雅黑 Light" panose="020B0502040204020203" pitchFamily="34" charset="-122"/>
              </a:rPr>
              <a:t>1000Hz/30kHz</a:t>
            </a: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    WP </a:t>
            </a:r>
            <a:r>
              <a:rPr lang="en-US" altLang="zh-CN" dirty="0">
                <a:solidFill>
                  <a:srgbClr val="FF0000"/>
                </a:solidFill>
                <a:latin typeface="Times New Roman" panose="02020603050405020304" pitchFamily="18" charset="0"/>
                <a:ea typeface="微软雅黑 Light" panose="020B0502040204020203" pitchFamily="34" charset="-122"/>
              </a:rPr>
              <a:t>400Hz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数据流软件：</a:t>
            </a:r>
            <a:endParaRPr lang="en-US" altLang="zh-CN" dirty="0">
              <a:latin typeface="Times New Roman" panose="02020603050405020304" pitchFamily="18" charset="0"/>
              <a:ea typeface="微软雅黑 Light" panose="020B0502040204020203" pitchFamily="34" charset="-122"/>
            </a:endParaRP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dirty="0">
                <a:solidFill>
                  <a:srgbClr val="FF0000"/>
                </a:solidFill>
                <a:latin typeface="Times New Roman" panose="02020603050405020304" pitchFamily="18" charset="0"/>
                <a:ea typeface="微软雅黑 Light" panose="020B0502040204020203" pitchFamily="34" charset="-122"/>
              </a:rPr>
              <a:t>42</a:t>
            </a:r>
            <a:r>
              <a:rPr lang="zh-CN" altLang="en-US" dirty="0">
                <a:solidFill>
                  <a:srgbClr val="FF0000"/>
                </a:solidFill>
                <a:latin typeface="Times New Roman" panose="02020603050405020304" pitchFamily="18" charset="0"/>
                <a:ea typeface="微软雅黑 Light" panose="020B0502040204020203" pitchFamily="34" charset="-122"/>
              </a:rPr>
              <a:t> </a:t>
            </a: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CD</a:t>
            </a: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 </a:t>
            </a: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ROS(</a:t>
            </a:r>
            <a:r>
              <a:rPr lang="en-US" altLang="zh-CN" dirty="0">
                <a:solidFill>
                  <a:srgbClr val="FF0000"/>
                </a:solidFill>
                <a:latin typeface="Times New Roman" panose="02020603050405020304" pitchFamily="18" charset="0"/>
                <a:ea typeface="微软雅黑 Light" panose="020B0502040204020203" pitchFamily="34" charset="-122"/>
              </a:rPr>
              <a:t>30</a:t>
            </a: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波形</a:t>
            </a: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/</a:t>
            </a:r>
            <a:r>
              <a:rPr lang="en-US" altLang="zh-CN" dirty="0">
                <a:solidFill>
                  <a:srgbClr val="FF0000"/>
                </a:solidFill>
                <a:latin typeface="Times New Roman" panose="02020603050405020304" pitchFamily="18" charset="0"/>
                <a:ea typeface="微软雅黑 Light" panose="020B0502040204020203" pitchFamily="34" charset="-122"/>
              </a:rPr>
              <a:t>12</a:t>
            </a: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TQ)+</a:t>
            </a:r>
            <a:r>
              <a:rPr lang="en-US" altLang="zh-CN" dirty="0">
                <a:solidFill>
                  <a:srgbClr val="FF0000"/>
                </a:solidFill>
                <a:latin typeface="Times New Roman" panose="02020603050405020304" pitchFamily="18" charset="0"/>
                <a:ea typeface="微软雅黑 Light" panose="020B0502040204020203" pitchFamily="34" charset="-122"/>
              </a:rPr>
              <a:t>4</a:t>
            </a:r>
            <a:r>
              <a:rPr lang="zh-CN" altLang="en-US" dirty="0">
                <a:solidFill>
                  <a:srgbClr val="FF0000"/>
                </a:solidFill>
                <a:latin typeface="Times New Roman" panose="02020603050405020304" pitchFamily="18" charset="0"/>
                <a:ea typeface="微软雅黑 Light" panose="020B0502040204020203" pitchFamily="34" charset="-122"/>
              </a:rPr>
              <a:t> </a:t>
            </a: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WP ROS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dirty="0">
                <a:solidFill>
                  <a:srgbClr val="FF0000"/>
                </a:solidFill>
                <a:latin typeface="Times New Roman" panose="02020603050405020304" pitchFamily="18" charset="0"/>
                <a:ea typeface="微软雅黑 Light" panose="020B0502040204020203" pitchFamily="34" charset="-122"/>
              </a:rPr>
              <a:t>80</a:t>
            </a: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 DA+</a:t>
            </a:r>
            <a:r>
              <a:rPr lang="en-US" altLang="zh-CN" dirty="0">
                <a:solidFill>
                  <a:srgbClr val="FF0000"/>
                </a:solidFill>
                <a:latin typeface="Times New Roman" panose="02020603050405020304" pitchFamily="18" charset="0"/>
                <a:ea typeface="微软雅黑 Light" panose="020B0502040204020203" pitchFamily="34" charset="-122"/>
              </a:rPr>
              <a:t>80</a:t>
            </a: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 DP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共</a:t>
            </a: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65</a:t>
            </a: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 </a:t>
            </a: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nodes</a:t>
            </a: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DEFD0D15-47EE-4A42-B2D8-4007C38DB5FD}"/>
              </a:ext>
            </a:extLst>
          </p:cNvPr>
          <p:cNvSpPr txBox="1"/>
          <p:nvPr/>
        </p:nvSpPr>
        <p:spPr>
          <a:xfrm>
            <a:off x="527752" y="3989646"/>
            <a:ext cx="5764405" cy="21200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测试结果</a:t>
            </a: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: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能够持续运行，但抖动较大</a:t>
            </a:r>
            <a:endParaRPr lang="en-US" altLang="zh-CN" dirty="0">
              <a:latin typeface="Times New Roman" panose="02020603050405020304" pitchFamily="18" charset="0"/>
              <a:ea typeface="微软雅黑 Light" panose="020B0502040204020203" pitchFamily="34" charset="-122"/>
            </a:endParaRP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部分</a:t>
            </a: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TQ</a:t>
            </a: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读出比其它通道慢，偶尔会造成堵塞</a:t>
            </a:r>
            <a:endParaRPr lang="en-US" altLang="zh-CN" dirty="0">
              <a:latin typeface="Times New Roman" panose="02020603050405020304" pitchFamily="18" charset="0"/>
              <a:ea typeface="微软雅黑 Light" panose="020B0502040204020203" pitchFamily="34" charset="-122"/>
            </a:endParaRP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累计运行约</a:t>
            </a:r>
            <a:r>
              <a:rPr lang="en-US" altLang="zh-CN" dirty="0">
                <a:solidFill>
                  <a:srgbClr val="FF0000"/>
                </a:solidFill>
                <a:latin typeface="Times New Roman" panose="02020603050405020304" pitchFamily="18" charset="0"/>
                <a:ea typeface="微软雅黑 Light" panose="020B0502040204020203" pitchFamily="34" charset="-122"/>
              </a:rPr>
              <a:t>4</a:t>
            </a:r>
            <a:r>
              <a:rPr lang="zh-CN" altLang="en-US" dirty="0">
                <a:solidFill>
                  <a:srgbClr val="FF0000"/>
                </a:solidFill>
                <a:latin typeface="Times New Roman" panose="02020603050405020304" pitchFamily="18" charset="0"/>
                <a:ea typeface="微软雅黑 Light" panose="020B0502040204020203" pitchFamily="34" charset="-122"/>
              </a:rPr>
              <a:t>天</a:t>
            </a:r>
            <a:endParaRPr lang="en-US" altLang="zh-CN" dirty="0">
              <a:solidFill>
                <a:srgbClr val="FF0000"/>
              </a:solidFill>
              <a:latin typeface="Times New Roman" panose="02020603050405020304" pitchFamily="18" charset="0"/>
              <a:ea typeface="微软雅黑 Light" panose="020B0502040204020203" pitchFamily="34" charset="-122"/>
            </a:endParaRP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由于</a:t>
            </a:r>
            <a:r>
              <a:rPr lang="en-US" altLang="zh-CN" dirty="0" err="1">
                <a:latin typeface="Times New Roman" panose="02020603050405020304" pitchFamily="18" charset="0"/>
                <a:ea typeface="微软雅黑 Light" panose="020B0502040204020203" pitchFamily="34" charset="-122"/>
              </a:rPr>
              <a:t>ceph</a:t>
            </a: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文件系统故障导致数据流停止</a:t>
            </a:r>
            <a:endParaRPr lang="en-US" altLang="zh-CN" dirty="0">
              <a:latin typeface="Times New Roman" panose="02020603050405020304" pitchFamily="18" charset="0"/>
              <a:ea typeface="微软雅黑 Light" panose="020B0502040204020203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829559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框 7">
            <a:extLst>
              <a:ext uri="{FF2B5EF4-FFF2-40B4-BE49-F238E27FC236}">
                <a16:creationId xmlns:a16="http://schemas.microsoft.com/office/drawing/2014/main" id="{DBDBE80B-0147-4CA3-B52F-2BBC4D2C5B2E}"/>
              </a:ext>
            </a:extLst>
          </p:cNvPr>
          <p:cNvSpPr txBox="1"/>
          <p:nvPr/>
        </p:nvSpPr>
        <p:spPr>
          <a:xfrm>
            <a:off x="527753" y="497856"/>
            <a:ext cx="75932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后续计划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36DA58CB-424C-40F8-92CA-B24F6637BB43}"/>
              </a:ext>
            </a:extLst>
          </p:cNvPr>
          <p:cNvSpPr txBox="1"/>
          <p:nvPr/>
        </p:nvSpPr>
        <p:spPr>
          <a:xfrm>
            <a:off x="527753" y="1082631"/>
            <a:ext cx="6765201" cy="33741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b="1" dirty="0">
                <a:solidFill>
                  <a:srgbClr val="002060"/>
                </a:solidFill>
              </a:rPr>
              <a:t>LPMT</a:t>
            </a:r>
            <a:r>
              <a:rPr lang="zh-CN" altLang="en-US" b="1" dirty="0">
                <a:solidFill>
                  <a:srgbClr val="002060"/>
                </a:solidFill>
              </a:rPr>
              <a:t>数据流软件</a:t>
            </a:r>
            <a:endParaRPr lang="en-US" altLang="zh-CN" b="1" dirty="0">
              <a:solidFill>
                <a:srgbClr val="002060"/>
              </a:solidFill>
            </a:endParaRP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dirty="0"/>
              <a:t>持续混合读出测试</a:t>
            </a:r>
            <a:endParaRPr lang="en-US" altLang="zh-CN" dirty="0"/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dirty="0"/>
              <a:t>数据流高可用升级</a:t>
            </a:r>
            <a:endParaRPr lang="en-US" altLang="zh-CN" dirty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b="1" dirty="0">
                <a:solidFill>
                  <a:srgbClr val="002060"/>
                </a:solidFill>
              </a:rPr>
              <a:t>JUNO</a:t>
            </a:r>
            <a:r>
              <a:rPr lang="zh-CN" altLang="en-US" b="1" dirty="0">
                <a:solidFill>
                  <a:srgbClr val="002060"/>
                </a:solidFill>
              </a:rPr>
              <a:t>现场</a:t>
            </a:r>
            <a:r>
              <a:rPr lang="en-US" altLang="zh-CN" b="1" dirty="0">
                <a:solidFill>
                  <a:srgbClr val="002060"/>
                </a:solidFill>
              </a:rPr>
              <a:t>PMT</a:t>
            </a:r>
            <a:r>
              <a:rPr lang="zh-CN" altLang="en-US" b="1" dirty="0">
                <a:solidFill>
                  <a:srgbClr val="002060"/>
                </a:solidFill>
              </a:rPr>
              <a:t>关灯测试</a:t>
            </a:r>
            <a:endParaRPr lang="en-US" altLang="zh-CN" b="1" dirty="0">
              <a:solidFill>
                <a:srgbClr val="002060"/>
              </a:solidFill>
            </a:endParaRP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dirty="0"/>
              <a:t>CD/WP</a:t>
            </a:r>
            <a:r>
              <a:rPr lang="zh-CN" altLang="en-US" dirty="0"/>
              <a:t>波形</a:t>
            </a:r>
            <a:r>
              <a:rPr lang="en-US" altLang="zh-CN" dirty="0"/>
              <a:t>+CD T/Q</a:t>
            </a:r>
            <a:r>
              <a:rPr lang="zh-CN" altLang="en-US" dirty="0"/>
              <a:t>读出</a:t>
            </a:r>
            <a:endParaRPr lang="en-US" altLang="zh-CN" dirty="0"/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dirty="0"/>
              <a:t>CTU</a:t>
            </a:r>
            <a:r>
              <a:rPr lang="zh-CN" altLang="en-US" dirty="0"/>
              <a:t>数据读出</a:t>
            </a:r>
            <a:endParaRPr lang="en-US" altLang="zh-CN" dirty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zh-CN" altLang="en-US" b="1" dirty="0">
                <a:solidFill>
                  <a:srgbClr val="002060"/>
                </a:solidFill>
              </a:rPr>
              <a:t>其它系统接口相关</a:t>
            </a:r>
            <a:endParaRPr lang="en-US" altLang="zh-CN" b="1" dirty="0">
              <a:solidFill>
                <a:srgbClr val="002060"/>
              </a:solidFill>
            </a:endParaRP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dirty="0"/>
              <a:t>触发：</a:t>
            </a:r>
            <a:r>
              <a:rPr lang="en-US" altLang="zh-CN" dirty="0"/>
              <a:t>CTU</a:t>
            </a:r>
            <a:r>
              <a:rPr lang="zh-CN" altLang="en-US" dirty="0"/>
              <a:t>配置集成，</a:t>
            </a:r>
            <a:r>
              <a:rPr lang="en-US" altLang="zh-CN" dirty="0"/>
              <a:t>MM</a:t>
            </a:r>
            <a:r>
              <a:rPr lang="zh-CN" altLang="en-US" dirty="0"/>
              <a:t>集成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8270357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89D72390-2ACF-4AE8-B53A-E3C30B543D19}"/>
              </a:ext>
            </a:extLst>
          </p:cNvPr>
          <p:cNvSpPr txBox="1"/>
          <p:nvPr/>
        </p:nvSpPr>
        <p:spPr>
          <a:xfrm>
            <a:off x="4560163" y="2875002"/>
            <a:ext cx="307167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6600" dirty="0">
                <a:latin typeface="黑体" panose="02010609060101010101" pitchFamily="49" charset="-122"/>
                <a:ea typeface="黑体" panose="02010609060101010101" pitchFamily="49" charset="-122"/>
              </a:rPr>
              <a:t>谢谢</a:t>
            </a:r>
            <a:r>
              <a:rPr lang="en-US" altLang="zh-CN" sz="6600" dirty="0">
                <a:latin typeface="黑体" panose="02010609060101010101" pitchFamily="49" charset="-122"/>
                <a:ea typeface="黑体" panose="02010609060101010101" pitchFamily="49" charset="-122"/>
              </a:rPr>
              <a:t>~</a:t>
            </a:r>
            <a:endParaRPr lang="zh-CN" altLang="en-US" sz="66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57593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5C42B970-6DC8-48D0-980F-24E65CA1C02F}"/>
              </a:ext>
            </a:extLst>
          </p:cNvPr>
          <p:cNvSpPr txBox="1"/>
          <p:nvPr/>
        </p:nvSpPr>
        <p:spPr>
          <a:xfrm>
            <a:off x="1065321" y="1879119"/>
            <a:ext cx="6639178" cy="3268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000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9</a:t>
            </a:r>
            <a:r>
              <a:rPr lang="zh-CN" altLang="en-US" sz="2000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月</a:t>
            </a:r>
            <a:r>
              <a:rPr lang="en-US" altLang="zh-CN" sz="2000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4</a:t>
            </a:r>
            <a:r>
              <a:rPr lang="zh-CN" altLang="en-US" sz="2000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日</a:t>
            </a:r>
            <a:r>
              <a:rPr lang="en-US" altLang="zh-CN" sz="2000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JUNO</a:t>
            </a:r>
            <a:r>
              <a:rPr lang="zh-CN" altLang="en-US" sz="2000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现场</a:t>
            </a:r>
            <a:r>
              <a:rPr lang="en-US" altLang="zh-CN" sz="2000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PMT</a:t>
            </a:r>
            <a:r>
              <a:rPr lang="zh-CN" altLang="en-US" sz="2000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关灯测试</a:t>
            </a:r>
            <a:endParaRPr lang="en-US" altLang="zh-CN" sz="2000" dirty="0">
              <a:latin typeface="Times New Roman" panose="02020603050405020304" pitchFamily="18" charset="0"/>
              <a:ea typeface="微软雅黑 Light" panose="020B0502040204020203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000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CD LPMT T/Q</a:t>
            </a:r>
            <a:r>
              <a:rPr lang="zh-CN" altLang="en-US" sz="2000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数据读出模块开发与测试</a:t>
            </a:r>
            <a:endParaRPr lang="en-US" altLang="zh-CN" sz="2000" dirty="0">
              <a:latin typeface="Times New Roman" panose="02020603050405020304" pitchFamily="18" charset="0"/>
              <a:ea typeface="微软雅黑 Light" panose="020B0502040204020203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000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CTU</a:t>
            </a:r>
            <a:r>
              <a:rPr lang="zh-CN" altLang="en-US" sz="2000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触发数据读出模块开发</a:t>
            </a:r>
            <a:endParaRPr lang="en-US" altLang="zh-CN" sz="2000" dirty="0">
              <a:latin typeface="Times New Roman" panose="02020603050405020304" pitchFamily="18" charset="0"/>
              <a:ea typeface="微软雅黑 Light" panose="020B0502040204020203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混合数据流运行测试</a:t>
            </a:r>
            <a:endParaRPr lang="en-US" altLang="zh-CN" sz="2000" dirty="0">
              <a:latin typeface="Times New Roman" panose="02020603050405020304" pitchFamily="18" charset="0"/>
              <a:ea typeface="微软雅黑 Light" panose="020B0502040204020203" pitchFamily="34" charset="-122"/>
            </a:endParaRP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2000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CD LPMT</a:t>
            </a:r>
            <a:r>
              <a:rPr lang="zh-CN" altLang="en-US" sz="2000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波形</a:t>
            </a:r>
            <a:r>
              <a:rPr lang="en-US" altLang="zh-CN" sz="2000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+WP LPMT</a:t>
            </a:r>
            <a:r>
              <a:rPr lang="zh-CN" altLang="en-US" sz="2000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波形混合</a:t>
            </a:r>
            <a:endParaRPr lang="en-US" altLang="zh-CN" sz="2000" dirty="0">
              <a:latin typeface="Times New Roman" panose="02020603050405020304" pitchFamily="18" charset="0"/>
              <a:ea typeface="微软雅黑 Light" panose="020B0502040204020203" pitchFamily="34" charset="-122"/>
            </a:endParaRP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2000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CD LPMT</a:t>
            </a:r>
            <a:r>
              <a:rPr lang="zh-CN" altLang="en-US" sz="2000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波形</a:t>
            </a:r>
            <a:r>
              <a:rPr lang="en-US" altLang="zh-CN" sz="2000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+CD LPMT T/Q+ WP LPMT</a:t>
            </a:r>
            <a:r>
              <a:rPr lang="zh-CN" altLang="en-US" sz="2000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波形混合</a:t>
            </a:r>
            <a:endParaRPr lang="en-US" altLang="zh-CN" sz="2000" dirty="0">
              <a:latin typeface="Times New Roman" panose="02020603050405020304" pitchFamily="18" charset="0"/>
              <a:ea typeface="微软雅黑 Light" panose="020B0502040204020203" pitchFamily="34" charset="-122"/>
            </a:endParaRPr>
          </a:p>
          <a:p>
            <a:pPr lvl="1">
              <a:lnSpc>
                <a:spcPct val="150000"/>
              </a:lnSpc>
            </a:pPr>
            <a:endParaRPr lang="en-US" altLang="zh-CN" sz="2000" dirty="0">
              <a:latin typeface="Times New Roman" panose="02020603050405020304" pitchFamily="18" charset="0"/>
              <a:ea typeface="微软雅黑 Light" panose="020B0502040204020203" pitchFamily="34" charset="-122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5BA5F8B0-3098-4653-9658-291E460787EE}"/>
              </a:ext>
            </a:extLst>
          </p:cNvPr>
          <p:cNvSpPr txBox="1"/>
          <p:nvPr/>
        </p:nvSpPr>
        <p:spPr>
          <a:xfrm>
            <a:off x="1065321" y="852257"/>
            <a:ext cx="59480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本季度工作内容</a:t>
            </a:r>
          </a:p>
        </p:txBody>
      </p:sp>
    </p:spTree>
    <p:extLst>
      <p:ext uri="{BB962C8B-B14F-4D97-AF65-F5344CB8AC3E}">
        <p14:creationId xmlns:p14="http://schemas.microsoft.com/office/powerpoint/2010/main" val="40832531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>
            <a:extLst>
              <a:ext uri="{FF2B5EF4-FFF2-40B4-BE49-F238E27FC236}">
                <a16:creationId xmlns:a16="http://schemas.microsoft.com/office/drawing/2014/main" id="{A7F353EA-F1BB-48ED-8F5F-EC034B7AB66F}"/>
              </a:ext>
            </a:extLst>
          </p:cNvPr>
          <p:cNvSpPr txBox="1"/>
          <p:nvPr/>
        </p:nvSpPr>
        <p:spPr>
          <a:xfrm>
            <a:off x="527753" y="497856"/>
            <a:ext cx="84091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1 PMT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关灯测试</a:t>
            </a: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0472DC0D-EE57-4EF9-8527-CC28B039A80D}"/>
              </a:ext>
            </a:extLst>
          </p:cNvPr>
          <p:cNvSpPr txBox="1"/>
          <p:nvPr/>
        </p:nvSpPr>
        <p:spPr>
          <a:xfrm>
            <a:off x="527753" y="1036465"/>
            <a:ext cx="11497992" cy="50285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测试程序：</a:t>
            </a: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JUNO DAQ</a:t>
            </a: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软件</a:t>
            </a: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v2.2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触发源：</a:t>
            </a: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CTU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数据类型：波形</a:t>
            </a:r>
            <a:endParaRPr lang="en-US" altLang="zh-CN" dirty="0">
              <a:latin typeface="Times New Roman" panose="02020603050405020304" pitchFamily="18" charset="0"/>
              <a:ea typeface="微软雅黑 Light" panose="020B0502040204020203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zh-CN" dirty="0">
              <a:latin typeface="Times New Roman" panose="02020603050405020304" pitchFamily="18" charset="0"/>
              <a:ea typeface="微软雅黑 Light" panose="020B0502040204020203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4</a:t>
            </a: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轮不带</a:t>
            </a: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OEC</a:t>
            </a: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运行，容器化</a:t>
            </a: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(Kubernetes)</a:t>
            </a: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部署</a:t>
            </a:r>
            <a:endParaRPr lang="en-US" altLang="zh-CN" dirty="0">
              <a:latin typeface="Times New Roman" panose="02020603050405020304" pitchFamily="18" charset="0"/>
              <a:ea typeface="微软雅黑 Light" panose="020B0502040204020203" pitchFamily="34" charset="-122"/>
            </a:endParaRP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Veto test 1:  155GCUs 10BECs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CD test 1:  342GCUs 8BECs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CD test 2:  446GCUs 10 BECs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CD test 3:  449GCUs 15BECs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1</a:t>
            </a: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轮带</a:t>
            </a: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OEC</a:t>
            </a: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运行，物理机部署</a:t>
            </a:r>
            <a:endParaRPr lang="en-US" altLang="zh-CN" dirty="0">
              <a:latin typeface="Times New Roman" panose="02020603050405020304" pitchFamily="18" charset="0"/>
              <a:ea typeface="微软雅黑 Light" panose="020B0502040204020203" pitchFamily="34" charset="-122"/>
            </a:endParaRP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CD test 4:  376GCUs 12BECs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zh-CN" dirty="0">
              <a:latin typeface="Times New Roman" panose="02020603050405020304" pitchFamily="18" charset="0"/>
              <a:ea typeface="微软雅黑 Light" panose="020B0502040204020203" pitchFamily="34" charset="-122"/>
            </a:endParaRPr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67BB4357-0F2F-449C-A158-B6687EAEF97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9989" y="1279025"/>
            <a:ext cx="7602011" cy="1505160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E981B952-3AED-478A-B5DD-AEBEB5A18EC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9989" y="3429163"/>
            <a:ext cx="6843745" cy="1877545"/>
          </a:xfrm>
          <a:prstGeom prst="rect">
            <a:avLst/>
          </a:prstGeom>
        </p:spPr>
      </p:pic>
      <p:sp>
        <p:nvSpPr>
          <p:cNvPr id="11" name="矩形 10">
            <a:extLst>
              <a:ext uri="{FF2B5EF4-FFF2-40B4-BE49-F238E27FC236}">
                <a16:creationId xmlns:a16="http://schemas.microsoft.com/office/drawing/2014/main" id="{9ED2D6A6-C3F9-4F6D-8C25-2DE32E4E4F57}"/>
              </a:ext>
            </a:extLst>
          </p:cNvPr>
          <p:cNvSpPr/>
          <p:nvPr/>
        </p:nvSpPr>
        <p:spPr>
          <a:xfrm>
            <a:off x="9443607" y="842821"/>
            <a:ext cx="2072118" cy="436204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altLang="zh-CN" b="1" dirty="0">
                <a:solidFill>
                  <a:schemeClr val="tx1"/>
                </a:solidFill>
                <a:latin typeface="Bahnschrift" panose="020B0502040204020203" pitchFamily="34" charset="0"/>
              </a:rPr>
              <a:t>Data without OEC</a:t>
            </a: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09752E96-D7E4-4B4B-8A88-9751242C7CAD}"/>
              </a:ext>
            </a:extLst>
          </p:cNvPr>
          <p:cNvSpPr/>
          <p:nvPr/>
        </p:nvSpPr>
        <p:spPr>
          <a:xfrm>
            <a:off x="9660625" y="2992959"/>
            <a:ext cx="1773109" cy="436204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altLang="zh-CN" b="1" dirty="0">
                <a:solidFill>
                  <a:schemeClr val="tx1"/>
                </a:solidFill>
                <a:latin typeface="Bahnschrift" panose="020B0502040204020203" pitchFamily="34" charset="0"/>
              </a:rPr>
              <a:t>Data with OEC</a:t>
            </a: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501408FB-DCE9-42B9-8ADA-9C194DF8EABA}"/>
              </a:ext>
            </a:extLst>
          </p:cNvPr>
          <p:cNvSpPr/>
          <p:nvPr/>
        </p:nvSpPr>
        <p:spPr>
          <a:xfrm>
            <a:off x="5787708" y="5788849"/>
            <a:ext cx="4759471" cy="436204"/>
          </a:xfrm>
          <a:prstGeom prst="rect">
            <a:avLst/>
          </a:prstGeom>
          <a:solidFill>
            <a:srgbClr val="92D050">
              <a:alpha val="50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altLang="zh-CN" dirty="0">
                <a:solidFill>
                  <a:schemeClr val="tx1"/>
                </a:solidFill>
                <a:latin typeface="Bahnschrift" panose="020B0502040204020203" pitchFamily="34" charset="0"/>
              </a:rPr>
              <a:t>RUN</a:t>
            </a:r>
            <a:r>
              <a:rPr lang="zh-CN" altLang="en-US" dirty="0">
                <a:solidFill>
                  <a:schemeClr val="tx1"/>
                </a:solidFill>
                <a:latin typeface="Bahnschrift" panose="020B0502040204020203" pitchFamily="34" charset="0"/>
              </a:rPr>
              <a:t>信息写入在线数据库，并与离线完成同步</a:t>
            </a:r>
            <a:endParaRPr lang="en-US" altLang="zh-CN" dirty="0">
              <a:solidFill>
                <a:schemeClr val="tx1"/>
              </a:solidFill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64404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>
            <a:extLst>
              <a:ext uri="{FF2B5EF4-FFF2-40B4-BE49-F238E27FC236}">
                <a16:creationId xmlns:a16="http://schemas.microsoft.com/office/drawing/2014/main" id="{A7F353EA-F1BB-48ED-8F5F-EC034B7AB66F}"/>
              </a:ext>
            </a:extLst>
          </p:cNvPr>
          <p:cNvSpPr txBox="1"/>
          <p:nvPr/>
        </p:nvSpPr>
        <p:spPr>
          <a:xfrm>
            <a:off x="527753" y="497856"/>
            <a:ext cx="84091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1.2 4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轮不带</a:t>
            </a:r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OEC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测试</a:t>
            </a:r>
          </a:p>
        </p:txBody>
      </p:sp>
      <p:grpSp>
        <p:nvGrpSpPr>
          <p:cNvPr id="13" name="组合 12">
            <a:extLst>
              <a:ext uri="{FF2B5EF4-FFF2-40B4-BE49-F238E27FC236}">
                <a16:creationId xmlns:a16="http://schemas.microsoft.com/office/drawing/2014/main" id="{9ABDB482-1422-4B2A-8069-93C04E3FA94C}"/>
              </a:ext>
            </a:extLst>
          </p:cNvPr>
          <p:cNvGrpSpPr/>
          <p:nvPr/>
        </p:nvGrpSpPr>
        <p:grpSpPr>
          <a:xfrm>
            <a:off x="1123951" y="1057954"/>
            <a:ext cx="10300868" cy="5298395"/>
            <a:chOff x="1123951" y="1057954"/>
            <a:chExt cx="10300868" cy="5298395"/>
          </a:xfrm>
        </p:grpSpPr>
        <p:grpSp>
          <p:nvGrpSpPr>
            <p:cNvPr id="14" name="组合 13">
              <a:extLst>
                <a:ext uri="{FF2B5EF4-FFF2-40B4-BE49-F238E27FC236}">
                  <a16:creationId xmlns:a16="http://schemas.microsoft.com/office/drawing/2014/main" id="{29A2AA95-5AF8-4FB6-83CC-5CD2FA6E231E}"/>
                </a:ext>
              </a:extLst>
            </p:cNvPr>
            <p:cNvGrpSpPr/>
            <p:nvPr/>
          </p:nvGrpSpPr>
          <p:grpSpPr>
            <a:xfrm>
              <a:off x="1123951" y="1257300"/>
              <a:ext cx="10010774" cy="5099049"/>
              <a:chOff x="1775808" y="578236"/>
              <a:chExt cx="8640381" cy="5651455"/>
            </a:xfrm>
          </p:grpSpPr>
          <p:pic>
            <p:nvPicPr>
              <p:cNvPr id="40" name="图片 39">
                <a:extLst>
                  <a:ext uri="{FF2B5EF4-FFF2-40B4-BE49-F238E27FC236}">
                    <a16:creationId xmlns:a16="http://schemas.microsoft.com/office/drawing/2014/main" id="{363EAF47-8ACE-46C3-857A-C1505D0FB13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775808" y="578236"/>
                <a:ext cx="8640381" cy="2543530"/>
              </a:xfrm>
              <a:prstGeom prst="rect">
                <a:avLst/>
              </a:prstGeom>
            </p:spPr>
          </p:pic>
          <p:pic>
            <p:nvPicPr>
              <p:cNvPr id="41" name="图片 40">
                <a:extLst>
                  <a:ext uri="{FF2B5EF4-FFF2-40B4-BE49-F238E27FC236}">
                    <a16:creationId xmlns:a16="http://schemas.microsoft.com/office/drawing/2014/main" id="{BA7615A3-3528-424A-8624-832DCDBBF6C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775808" y="3124108"/>
                <a:ext cx="8640381" cy="3105583"/>
              </a:xfrm>
              <a:prstGeom prst="rect">
                <a:avLst/>
              </a:prstGeom>
            </p:spPr>
          </p:pic>
        </p:grpSp>
        <p:sp>
          <p:nvSpPr>
            <p:cNvPr id="16" name="文本框 15">
              <a:extLst>
                <a:ext uri="{FF2B5EF4-FFF2-40B4-BE49-F238E27FC236}">
                  <a16:creationId xmlns:a16="http://schemas.microsoft.com/office/drawing/2014/main" id="{98E3D0AB-2105-46CA-92E1-A4C98F0F5084}"/>
                </a:ext>
              </a:extLst>
            </p:cNvPr>
            <p:cNvSpPr txBox="1"/>
            <p:nvPr/>
          </p:nvSpPr>
          <p:spPr>
            <a:xfrm>
              <a:off x="1472028" y="4955336"/>
              <a:ext cx="15707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Run 48</a:t>
              </a:r>
              <a:endParaRPr lang="zh-CN" altLang="en-US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文本框 20">
              <a:extLst>
                <a:ext uri="{FF2B5EF4-FFF2-40B4-BE49-F238E27FC236}">
                  <a16:creationId xmlns:a16="http://schemas.microsoft.com/office/drawing/2014/main" id="{AC307AF4-E0E3-4E2A-887F-8D8BBDB0AA8B}"/>
                </a:ext>
              </a:extLst>
            </p:cNvPr>
            <p:cNvSpPr txBox="1"/>
            <p:nvPr/>
          </p:nvSpPr>
          <p:spPr>
            <a:xfrm>
              <a:off x="1891128" y="5787115"/>
              <a:ext cx="15707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Run 49</a:t>
              </a:r>
              <a:endParaRPr lang="zh-CN" altLang="en-US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文本框 21">
              <a:extLst>
                <a:ext uri="{FF2B5EF4-FFF2-40B4-BE49-F238E27FC236}">
                  <a16:creationId xmlns:a16="http://schemas.microsoft.com/office/drawing/2014/main" id="{86710A4F-99E1-437D-8EC1-A3F54492AF7B}"/>
                </a:ext>
              </a:extLst>
            </p:cNvPr>
            <p:cNvSpPr txBox="1"/>
            <p:nvPr/>
          </p:nvSpPr>
          <p:spPr>
            <a:xfrm>
              <a:off x="2366961" y="4801447"/>
              <a:ext cx="15707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Run 50</a:t>
              </a:r>
              <a:endParaRPr lang="zh-CN" altLang="en-US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文本框 22">
              <a:extLst>
                <a:ext uri="{FF2B5EF4-FFF2-40B4-BE49-F238E27FC236}">
                  <a16:creationId xmlns:a16="http://schemas.microsoft.com/office/drawing/2014/main" id="{6D9B3E20-0A82-4A73-A77D-53A71F7F1917}"/>
                </a:ext>
              </a:extLst>
            </p:cNvPr>
            <p:cNvSpPr txBox="1"/>
            <p:nvPr/>
          </p:nvSpPr>
          <p:spPr>
            <a:xfrm>
              <a:off x="4205703" y="4819231"/>
              <a:ext cx="15707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Run 51</a:t>
              </a:r>
              <a:endParaRPr lang="zh-CN" altLang="en-US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文本框 23">
              <a:extLst>
                <a:ext uri="{FF2B5EF4-FFF2-40B4-BE49-F238E27FC236}">
                  <a16:creationId xmlns:a16="http://schemas.microsoft.com/office/drawing/2014/main" id="{8D683F8C-4F9B-460F-A231-FF4FF429EC1F}"/>
                </a:ext>
              </a:extLst>
            </p:cNvPr>
            <p:cNvSpPr txBox="1"/>
            <p:nvPr/>
          </p:nvSpPr>
          <p:spPr>
            <a:xfrm>
              <a:off x="4681953" y="5787114"/>
              <a:ext cx="15707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Run 52</a:t>
              </a:r>
              <a:endParaRPr lang="zh-CN" altLang="en-US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文本框 24">
              <a:extLst>
                <a:ext uri="{FF2B5EF4-FFF2-40B4-BE49-F238E27FC236}">
                  <a16:creationId xmlns:a16="http://schemas.microsoft.com/office/drawing/2014/main" id="{3211F572-424E-4E8E-843B-D1F8BD3221D7}"/>
                </a:ext>
              </a:extLst>
            </p:cNvPr>
            <p:cNvSpPr txBox="1"/>
            <p:nvPr/>
          </p:nvSpPr>
          <p:spPr>
            <a:xfrm>
              <a:off x="5132739" y="4214584"/>
              <a:ext cx="15707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Run 53</a:t>
              </a:r>
              <a:endParaRPr lang="zh-CN" altLang="en-US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文本框 25">
              <a:extLst>
                <a:ext uri="{FF2B5EF4-FFF2-40B4-BE49-F238E27FC236}">
                  <a16:creationId xmlns:a16="http://schemas.microsoft.com/office/drawing/2014/main" id="{5680BC48-739D-4E4E-AF5E-07BCAC2DD339}"/>
                </a:ext>
              </a:extLst>
            </p:cNvPr>
            <p:cNvSpPr txBox="1"/>
            <p:nvPr/>
          </p:nvSpPr>
          <p:spPr>
            <a:xfrm>
              <a:off x="7320378" y="5866212"/>
              <a:ext cx="15707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Run 57</a:t>
              </a:r>
              <a:endParaRPr lang="zh-CN" altLang="en-US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文本框 26">
              <a:extLst>
                <a:ext uri="{FF2B5EF4-FFF2-40B4-BE49-F238E27FC236}">
                  <a16:creationId xmlns:a16="http://schemas.microsoft.com/office/drawing/2014/main" id="{E3834B45-EF10-47FA-AC94-35E13325212B}"/>
                </a:ext>
              </a:extLst>
            </p:cNvPr>
            <p:cNvSpPr txBox="1"/>
            <p:nvPr/>
          </p:nvSpPr>
          <p:spPr>
            <a:xfrm>
              <a:off x="7577553" y="4712759"/>
              <a:ext cx="15707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Run 58</a:t>
              </a:r>
              <a:endParaRPr lang="zh-CN" altLang="en-US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文本框 27">
              <a:extLst>
                <a:ext uri="{FF2B5EF4-FFF2-40B4-BE49-F238E27FC236}">
                  <a16:creationId xmlns:a16="http://schemas.microsoft.com/office/drawing/2014/main" id="{A6201137-C1C3-42B7-981A-04DBEFE715C3}"/>
                </a:ext>
              </a:extLst>
            </p:cNvPr>
            <p:cNvSpPr txBox="1"/>
            <p:nvPr/>
          </p:nvSpPr>
          <p:spPr>
            <a:xfrm>
              <a:off x="9854028" y="4492615"/>
              <a:ext cx="15707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Run 60</a:t>
              </a:r>
              <a:endParaRPr lang="zh-CN" altLang="en-US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9" name="文本框 28">
              <a:extLst>
                <a:ext uri="{FF2B5EF4-FFF2-40B4-BE49-F238E27FC236}">
                  <a16:creationId xmlns:a16="http://schemas.microsoft.com/office/drawing/2014/main" id="{ECF3D45B-8A58-4AD7-BF9D-F4AEA5A6EF0F}"/>
                </a:ext>
              </a:extLst>
            </p:cNvPr>
            <p:cNvSpPr txBox="1"/>
            <p:nvPr/>
          </p:nvSpPr>
          <p:spPr>
            <a:xfrm>
              <a:off x="1237014" y="2352473"/>
              <a:ext cx="157079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14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周期触发</a:t>
              </a:r>
              <a:r>
                <a:rPr lang="en-US" altLang="zh-CN" sz="14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</a:p>
            <a:p>
              <a:pPr algn="ctr"/>
              <a:r>
                <a:rPr lang="en-US" altLang="zh-CN" sz="14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100Hz</a:t>
              </a:r>
              <a:endParaRPr lang="zh-CN" altLang="en-US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0" name="文本框 29">
              <a:extLst>
                <a:ext uri="{FF2B5EF4-FFF2-40B4-BE49-F238E27FC236}">
                  <a16:creationId xmlns:a16="http://schemas.microsoft.com/office/drawing/2014/main" id="{14E731AA-E5F8-4E9F-B51C-6864DDADAE6B}"/>
                </a:ext>
              </a:extLst>
            </p:cNvPr>
            <p:cNvSpPr txBox="1"/>
            <p:nvPr/>
          </p:nvSpPr>
          <p:spPr>
            <a:xfrm>
              <a:off x="1789464" y="3291974"/>
              <a:ext cx="15707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Nhit</a:t>
              </a:r>
              <a:r>
                <a:rPr lang="en-US" altLang="zh-CN" sz="14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zh-CN" altLang="en-US" sz="14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触发</a:t>
              </a:r>
            </a:p>
          </p:txBody>
        </p:sp>
        <p:sp>
          <p:nvSpPr>
            <p:cNvPr id="31" name="文本框 30">
              <a:extLst>
                <a:ext uri="{FF2B5EF4-FFF2-40B4-BE49-F238E27FC236}">
                  <a16:creationId xmlns:a16="http://schemas.microsoft.com/office/drawing/2014/main" id="{DD53A687-EB1D-427A-878E-C070A4775DC6}"/>
                </a:ext>
              </a:extLst>
            </p:cNvPr>
            <p:cNvSpPr txBox="1"/>
            <p:nvPr/>
          </p:nvSpPr>
          <p:spPr>
            <a:xfrm>
              <a:off x="2455378" y="2369704"/>
              <a:ext cx="157079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14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外触发</a:t>
              </a:r>
              <a:endParaRPr lang="en-US" altLang="zh-CN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en-US" altLang="zh-CN" sz="14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200Hz</a:t>
              </a:r>
              <a:endParaRPr lang="zh-CN" altLang="en-US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2" name="文本框 31">
              <a:extLst>
                <a:ext uri="{FF2B5EF4-FFF2-40B4-BE49-F238E27FC236}">
                  <a16:creationId xmlns:a16="http://schemas.microsoft.com/office/drawing/2014/main" id="{C8E84B28-A6A1-441A-898E-78688B40015D}"/>
                </a:ext>
              </a:extLst>
            </p:cNvPr>
            <p:cNvSpPr txBox="1"/>
            <p:nvPr/>
          </p:nvSpPr>
          <p:spPr>
            <a:xfrm>
              <a:off x="4347343" y="1057954"/>
              <a:ext cx="1570791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14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外触发</a:t>
              </a:r>
              <a:r>
                <a:rPr lang="en-US" altLang="zh-CN" sz="14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100Hz</a:t>
              </a:r>
            </a:p>
            <a:p>
              <a:pPr algn="ctr"/>
              <a:r>
                <a:rPr lang="en-US" altLang="zh-CN" sz="14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/</a:t>
              </a:r>
            </a:p>
            <a:p>
              <a:pPr algn="ctr"/>
              <a:r>
                <a:rPr lang="en-US" altLang="zh-CN" sz="1400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Nhit</a:t>
              </a:r>
              <a:r>
                <a:rPr lang="en-US" altLang="zh-CN" sz="14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zh-CN" altLang="en-US" sz="14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触发</a:t>
              </a:r>
              <a:r>
                <a:rPr lang="en-US" altLang="zh-CN" sz="14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  <a:p>
              <a:pPr algn="ctr"/>
              <a:r>
                <a:rPr lang="en-US" altLang="zh-CN" sz="14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(1:26</a:t>
              </a:r>
              <a:r>
                <a:rPr lang="zh-CN" altLang="en-US" sz="14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打开</a:t>
              </a:r>
              <a:r>
                <a:rPr lang="en-US" altLang="zh-CN" sz="14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LED)</a:t>
              </a:r>
              <a:endParaRPr lang="zh-CN" altLang="en-US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33" name="直接箭头连接符 32">
              <a:extLst>
                <a:ext uri="{FF2B5EF4-FFF2-40B4-BE49-F238E27FC236}">
                  <a16:creationId xmlns:a16="http://schemas.microsoft.com/office/drawing/2014/main" id="{5B89B48D-3A84-442E-914E-EA9904407499}"/>
                </a:ext>
              </a:extLst>
            </p:cNvPr>
            <p:cNvCxnSpPr>
              <a:cxnSpLocks/>
            </p:cNvCxnSpPr>
            <p:nvPr/>
          </p:nvCxnSpPr>
          <p:spPr>
            <a:xfrm>
              <a:off x="5467348" y="2287332"/>
              <a:ext cx="238127" cy="60559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34" name="文本框 33">
              <a:extLst>
                <a:ext uri="{FF2B5EF4-FFF2-40B4-BE49-F238E27FC236}">
                  <a16:creationId xmlns:a16="http://schemas.microsoft.com/office/drawing/2014/main" id="{64C82942-38E3-49B5-9429-C2290DFBD543}"/>
                </a:ext>
              </a:extLst>
            </p:cNvPr>
            <p:cNvSpPr txBox="1"/>
            <p:nvPr/>
          </p:nvSpPr>
          <p:spPr>
            <a:xfrm>
              <a:off x="6227808" y="1478531"/>
              <a:ext cx="157079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14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过低阈值造成高触发率</a:t>
              </a:r>
            </a:p>
          </p:txBody>
        </p:sp>
        <p:cxnSp>
          <p:nvCxnSpPr>
            <p:cNvPr id="35" name="直接箭头连接符 34">
              <a:extLst>
                <a:ext uri="{FF2B5EF4-FFF2-40B4-BE49-F238E27FC236}">
                  <a16:creationId xmlns:a16="http://schemas.microsoft.com/office/drawing/2014/main" id="{E2199656-0B5D-4C92-8DFA-BF749CA84892}"/>
                </a:ext>
              </a:extLst>
            </p:cNvPr>
            <p:cNvCxnSpPr>
              <a:stCxn id="34" idx="2"/>
            </p:cNvCxnSpPr>
            <p:nvPr/>
          </p:nvCxnSpPr>
          <p:spPr>
            <a:xfrm>
              <a:off x="7013204" y="2001751"/>
              <a:ext cx="727830" cy="40011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6" name="直接箭头连接符 35">
              <a:extLst>
                <a:ext uri="{FF2B5EF4-FFF2-40B4-BE49-F238E27FC236}">
                  <a16:creationId xmlns:a16="http://schemas.microsoft.com/office/drawing/2014/main" id="{22F5D727-9759-4842-B995-C42A83E5001E}"/>
                </a:ext>
              </a:extLst>
            </p:cNvPr>
            <p:cNvCxnSpPr>
              <a:stCxn id="34" idx="2"/>
            </p:cNvCxnSpPr>
            <p:nvPr/>
          </p:nvCxnSpPr>
          <p:spPr>
            <a:xfrm>
              <a:off x="7013204" y="2001751"/>
              <a:ext cx="682996" cy="219583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37" name="文本框 36">
              <a:extLst>
                <a:ext uri="{FF2B5EF4-FFF2-40B4-BE49-F238E27FC236}">
                  <a16:creationId xmlns:a16="http://schemas.microsoft.com/office/drawing/2014/main" id="{2C35E892-B0DE-4419-A87D-CE9E3EE7FAA5}"/>
                </a:ext>
              </a:extLst>
            </p:cNvPr>
            <p:cNvSpPr txBox="1"/>
            <p:nvPr/>
          </p:nvSpPr>
          <p:spPr>
            <a:xfrm>
              <a:off x="8320932" y="1880187"/>
              <a:ext cx="157079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Nhit</a:t>
              </a:r>
              <a:r>
                <a:rPr lang="en-US" altLang="zh-CN" sz="14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zh-CN" altLang="en-US" sz="14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触发</a:t>
              </a:r>
              <a:endParaRPr lang="en-US" altLang="zh-CN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zh-CN" altLang="en-US" sz="14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（</a:t>
              </a:r>
              <a:r>
                <a:rPr lang="en-US" altLang="zh-CN" sz="14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2:43</a:t>
              </a:r>
              <a:r>
                <a:rPr lang="zh-CN" altLang="en-US" sz="14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打开</a:t>
              </a:r>
              <a:r>
                <a:rPr lang="en-US" altLang="zh-CN" sz="14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LED</a:t>
              </a:r>
              <a:r>
                <a:rPr lang="zh-CN" altLang="en-US" sz="14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）</a:t>
              </a:r>
            </a:p>
          </p:txBody>
        </p:sp>
        <p:cxnSp>
          <p:nvCxnSpPr>
            <p:cNvPr id="38" name="直接箭头连接符 37">
              <a:extLst>
                <a:ext uri="{FF2B5EF4-FFF2-40B4-BE49-F238E27FC236}">
                  <a16:creationId xmlns:a16="http://schemas.microsoft.com/office/drawing/2014/main" id="{3E8DCBFD-4FC5-41BF-9574-737179E3039A}"/>
                </a:ext>
              </a:extLst>
            </p:cNvPr>
            <p:cNvCxnSpPr>
              <a:cxnSpLocks/>
              <a:stCxn id="34" idx="2"/>
            </p:cNvCxnSpPr>
            <p:nvPr/>
          </p:nvCxnSpPr>
          <p:spPr>
            <a:xfrm>
              <a:off x="7013204" y="2001751"/>
              <a:ext cx="3188071" cy="219583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39" name="文本框 38">
              <a:extLst>
                <a:ext uri="{FF2B5EF4-FFF2-40B4-BE49-F238E27FC236}">
                  <a16:creationId xmlns:a16="http://schemas.microsoft.com/office/drawing/2014/main" id="{09E52EA8-3217-4A72-BEA6-5A5EC41B3769}"/>
                </a:ext>
              </a:extLst>
            </p:cNvPr>
            <p:cNvSpPr txBox="1"/>
            <p:nvPr/>
          </p:nvSpPr>
          <p:spPr>
            <a:xfrm>
              <a:off x="7220479" y="3280758"/>
              <a:ext cx="15707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Nhit</a:t>
              </a:r>
              <a:r>
                <a:rPr lang="en-US" altLang="zh-CN" sz="14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zh-CN" altLang="en-US" sz="14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触发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942766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>
            <a:extLst>
              <a:ext uri="{FF2B5EF4-FFF2-40B4-BE49-F238E27FC236}">
                <a16:creationId xmlns:a16="http://schemas.microsoft.com/office/drawing/2014/main" id="{A7F353EA-F1BB-48ED-8F5F-EC034B7AB66F}"/>
              </a:ext>
            </a:extLst>
          </p:cNvPr>
          <p:cNvSpPr txBox="1"/>
          <p:nvPr/>
        </p:nvSpPr>
        <p:spPr>
          <a:xfrm>
            <a:off x="527753" y="497856"/>
            <a:ext cx="84091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1.3 1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轮带</a:t>
            </a:r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OEC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测试</a:t>
            </a:r>
          </a:p>
        </p:txBody>
      </p:sp>
      <p:grpSp>
        <p:nvGrpSpPr>
          <p:cNvPr id="8" name="组合 7">
            <a:extLst>
              <a:ext uri="{FF2B5EF4-FFF2-40B4-BE49-F238E27FC236}">
                <a16:creationId xmlns:a16="http://schemas.microsoft.com/office/drawing/2014/main" id="{298E3FB1-CCD0-4C16-A23C-696F76AB4076}"/>
              </a:ext>
            </a:extLst>
          </p:cNvPr>
          <p:cNvGrpSpPr/>
          <p:nvPr/>
        </p:nvGrpSpPr>
        <p:grpSpPr>
          <a:xfrm>
            <a:off x="1185330" y="1262583"/>
            <a:ext cx="10075209" cy="5276329"/>
            <a:chOff x="1185330" y="1262583"/>
            <a:chExt cx="10075209" cy="5276329"/>
          </a:xfrm>
        </p:grpSpPr>
        <p:grpSp>
          <p:nvGrpSpPr>
            <p:cNvPr id="13" name="组合 12">
              <a:extLst>
                <a:ext uri="{FF2B5EF4-FFF2-40B4-BE49-F238E27FC236}">
                  <a16:creationId xmlns:a16="http://schemas.microsoft.com/office/drawing/2014/main" id="{5B5EA933-803C-41AD-BC19-11176E61F8F9}"/>
                </a:ext>
              </a:extLst>
            </p:cNvPr>
            <p:cNvGrpSpPr/>
            <p:nvPr/>
          </p:nvGrpSpPr>
          <p:grpSpPr>
            <a:xfrm>
              <a:off x="1185330" y="1262583"/>
              <a:ext cx="10075209" cy="5276329"/>
              <a:chOff x="6096000" y="2303284"/>
              <a:chExt cx="6166299" cy="4018782"/>
            </a:xfrm>
          </p:grpSpPr>
          <p:pic>
            <p:nvPicPr>
              <p:cNvPr id="21" name="图片 20">
                <a:extLst>
                  <a:ext uri="{FF2B5EF4-FFF2-40B4-BE49-F238E27FC236}">
                    <a16:creationId xmlns:a16="http://schemas.microsoft.com/office/drawing/2014/main" id="{F4D1E981-DB59-4EE9-B2E2-00A67378980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096000" y="2303284"/>
                <a:ext cx="6166298" cy="1775351"/>
              </a:xfrm>
              <a:prstGeom prst="rect">
                <a:avLst/>
              </a:prstGeom>
            </p:spPr>
          </p:pic>
          <p:pic>
            <p:nvPicPr>
              <p:cNvPr id="22" name="图片 21">
                <a:extLst>
                  <a:ext uri="{FF2B5EF4-FFF2-40B4-BE49-F238E27FC236}">
                    <a16:creationId xmlns:a16="http://schemas.microsoft.com/office/drawing/2014/main" id="{F482C458-E39C-4179-8E2B-5B8C1C8EA03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096001" y="4078635"/>
                <a:ext cx="6166298" cy="2243431"/>
              </a:xfrm>
              <a:prstGeom prst="rect">
                <a:avLst/>
              </a:prstGeom>
            </p:spPr>
          </p:pic>
        </p:grpSp>
        <p:sp>
          <p:nvSpPr>
            <p:cNvPr id="14" name="文本框 13">
              <a:extLst>
                <a:ext uri="{FF2B5EF4-FFF2-40B4-BE49-F238E27FC236}">
                  <a16:creationId xmlns:a16="http://schemas.microsoft.com/office/drawing/2014/main" id="{E4AC4EC6-F95D-497E-AAF0-EB915EE46C62}"/>
                </a:ext>
              </a:extLst>
            </p:cNvPr>
            <p:cNvSpPr txBox="1"/>
            <p:nvPr/>
          </p:nvSpPr>
          <p:spPr>
            <a:xfrm>
              <a:off x="1691104" y="2333691"/>
              <a:ext cx="15707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Nhit</a:t>
              </a:r>
              <a:r>
                <a:rPr lang="en-US" altLang="zh-CN" sz="14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zh-CN" altLang="en-US" sz="14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触发</a:t>
              </a:r>
              <a:r>
                <a:rPr lang="en-US" altLang="zh-CN" sz="14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~100Hz</a:t>
              </a:r>
              <a:endParaRPr lang="zh-CN" altLang="en-US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6" name="直接箭头连接符 15">
              <a:extLst>
                <a:ext uri="{FF2B5EF4-FFF2-40B4-BE49-F238E27FC236}">
                  <a16:creationId xmlns:a16="http://schemas.microsoft.com/office/drawing/2014/main" id="{5FB346D3-511C-4AC7-A5C2-4DE40EDC3394}"/>
                </a:ext>
              </a:extLst>
            </p:cNvPr>
            <p:cNvCxnSpPr/>
            <p:nvPr/>
          </p:nvCxnSpPr>
          <p:spPr>
            <a:xfrm>
              <a:off x="5410200" y="2595301"/>
              <a:ext cx="228600" cy="38602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17" name="文本框 16">
              <a:extLst>
                <a:ext uri="{FF2B5EF4-FFF2-40B4-BE49-F238E27FC236}">
                  <a16:creationId xmlns:a16="http://schemas.microsoft.com/office/drawing/2014/main" id="{4ED0FA0B-6BAE-47E2-8B06-71EDAE6FF6F5}"/>
                </a:ext>
              </a:extLst>
            </p:cNvPr>
            <p:cNvSpPr txBox="1"/>
            <p:nvPr/>
          </p:nvSpPr>
          <p:spPr>
            <a:xfrm>
              <a:off x="4525209" y="2258849"/>
              <a:ext cx="15707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50Hz LED</a:t>
              </a:r>
              <a:endParaRPr lang="zh-CN" altLang="en-US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文本框 17">
              <a:extLst>
                <a:ext uri="{FF2B5EF4-FFF2-40B4-BE49-F238E27FC236}">
                  <a16:creationId xmlns:a16="http://schemas.microsoft.com/office/drawing/2014/main" id="{8A69EB12-D87E-4DB5-AF96-9B33BCB1161A}"/>
                </a:ext>
              </a:extLst>
            </p:cNvPr>
            <p:cNvSpPr txBox="1"/>
            <p:nvPr/>
          </p:nvSpPr>
          <p:spPr>
            <a:xfrm>
              <a:off x="1691103" y="4758415"/>
              <a:ext cx="15707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Run 61</a:t>
              </a:r>
              <a:endParaRPr lang="zh-CN" altLang="en-US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椭圆 18">
              <a:extLst>
                <a:ext uri="{FF2B5EF4-FFF2-40B4-BE49-F238E27FC236}">
                  <a16:creationId xmlns:a16="http://schemas.microsoft.com/office/drawing/2014/main" id="{AB2FCFC1-CCA7-40A2-891C-BF8859F58497}"/>
                </a:ext>
              </a:extLst>
            </p:cNvPr>
            <p:cNvSpPr/>
            <p:nvPr/>
          </p:nvSpPr>
          <p:spPr>
            <a:xfrm>
              <a:off x="6477000" y="1734728"/>
              <a:ext cx="1767305" cy="1643521"/>
            </a:xfrm>
            <a:prstGeom prst="ellipse">
              <a:avLst/>
            </a:prstGeom>
            <a:noFill/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2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0000"/>
                </a:solidFill>
              </a:endParaRPr>
            </a:p>
          </p:txBody>
        </p:sp>
        <p:sp>
          <p:nvSpPr>
            <p:cNvPr id="20" name="文本框 19">
              <a:extLst>
                <a:ext uri="{FF2B5EF4-FFF2-40B4-BE49-F238E27FC236}">
                  <a16:creationId xmlns:a16="http://schemas.microsoft.com/office/drawing/2014/main" id="{27D85745-F894-47CE-9444-E677B6C6970C}"/>
                </a:ext>
              </a:extLst>
            </p:cNvPr>
            <p:cNvSpPr txBox="1"/>
            <p:nvPr/>
          </p:nvSpPr>
          <p:spPr>
            <a:xfrm>
              <a:off x="7710904" y="1859142"/>
              <a:ext cx="249103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lang="zh-CN" altLang="en-US" sz="14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个</a:t>
              </a:r>
              <a:r>
                <a:rPr lang="en-US" altLang="zh-CN" sz="14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GCU</a:t>
              </a:r>
              <a:r>
                <a:rPr lang="zh-CN" altLang="en-US" sz="14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无数据，强制组装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795260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>
            <a:extLst>
              <a:ext uri="{FF2B5EF4-FFF2-40B4-BE49-F238E27FC236}">
                <a16:creationId xmlns:a16="http://schemas.microsoft.com/office/drawing/2014/main" id="{5939AFB9-0AE8-489B-B5E2-52E45A989D88}"/>
              </a:ext>
            </a:extLst>
          </p:cNvPr>
          <p:cNvSpPr txBox="1"/>
          <p:nvPr/>
        </p:nvSpPr>
        <p:spPr>
          <a:xfrm>
            <a:off x="527753" y="497856"/>
            <a:ext cx="74358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2.1 CD LPMT T/Q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数据读出模块开发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BB6D161D-EA01-47E2-A276-CCC51D05611E}"/>
              </a:ext>
            </a:extLst>
          </p:cNvPr>
          <p:cNvSpPr txBox="1"/>
          <p:nvPr/>
        </p:nvSpPr>
        <p:spPr>
          <a:xfrm>
            <a:off x="643142" y="1244887"/>
            <a:ext cx="6041483" cy="4601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数据格式：固定长度</a:t>
            </a:r>
            <a:r>
              <a:rPr lang="en-US" altLang="zh-CN" dirty="0">
                <a:solidFill>
                  <a:srgbClr val="FF0000"/>
                </a:solidFill>
                <a:latin typeface="Times New Roman" panose="02020603050405020304" pitchFamily="18" charset="0"/>
                <a:ea typeface="微软雅黑 Light" panose="020B0502040204020203" pitchFamily="34" charset="-122"/>
              </a:rPr>
              <a:t>16B</a:t>
            </a: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数据包</a:t>
            </a:r>
            <a:endParaRPr lang="en-US" altLang="zh-CN" dirty="0">
              <a:latin typeface="Times New Roman" panose="02020603050405020304" pitchFamily="18" charset="0"/>
              <a:ea typeface="微软雅黑 Light" panose="020B0502040204020203" pitchFamily="34" charset="-122"/>
            </a:endParaRPr>
          </a:p>
        </p:txBody>
      </p:sp>
      <p:sp>
        <p:nvSpPr>
          <p:cNvPr id="38" name="文本框 37">
            <a:extLst>
              <a:ext uri="{FF2B5EF4-FFF2-40B4-BE49-F238E27FC236}">
                <a16:creationId xmlns:a16="http://schemas.microsoft.com/office/drawing/2014/main" id="{2DA69842-4154-4D4D-849E-A2906A6C6178}"/>
              </a:ext>
            </a:extLst>
          </p:cNvPr>
          <p:cNvSpPr txBox="1"/>
          <p:nvPr/>
        </p:nvSpPr>
        <p:spPr>
          <a:xfrm>
            <a:off x="643141" y="4693692"/>
            <a:ext cx="6041483" cy="17066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旧格式数据打包方案的问题：</a:t>
            </a:r>
            <a:endParaRPr lang="en-US" altLang="zh-CN" dirty="0">
              <a:latin typeface="Times New Roman" panose="02020603050405020304" pitchFamily="18" charset="0"/>
              <a:ea typeface="微软雅黑 Light" panose="020B0502040204020203" pitchFamily="34" charset="-122"/>
            </a:endParaRP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电子学前端</a:t>
            </a: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FPGA</a:t>
            </a: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按时间打包</a:t>
            </a: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T/Q</a:t>
            </a: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数据有困难</a:t>
            </a:r>
            <a:endParaRPr lang="en-US" altLang="zh-CN" dirty="0">
              <a:latin typeface="Times New Roman" panose="02020603050405020304" pitchFamily="18" charset="0"/>
              <a:ea typeface="微软雅黑 Light" panose="020B0502040204020203" pitchFamily="34" charset="-122"/>
            </a:endParaRP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包长度在尾端</a:t>
            </a:r>
            <a:endParaRPr lang="en-US" altLang="zh-CN" dirty="0">
              <a:latin typeface="Times New Roman" panose="02020603050405020304" pitchFamily="18" charset="0"/>
              <a:ea typeface="微软雅黑 Light" panose="020B0502040204020203" pitchFamily="34" charset="-122"/>
            </a:endParaRP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时间分片仍存在拆包需求 </a:t>
            </a: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(overlap)</a:t>
            </a:r>
          </a:p>
        </p:txBody>
      </p:sp>
      <p:sp>
        <p:nvSpPr>
          <p:cNvPr id="39" name="文本框 38">
            <a:extLst>
              <a:ext uri="{FF2B5EF4-FFF2-40B4-BE49-F238E27FC236}">
                <a16:creationId xmlns:a16="http://schemas.microsoft.com/office/drawing/2014/main" id="{804C59BE-65CD-42C8-B645-B638DEDB7658}"/>
              </a:ext>
            </a:extLst>
          </p:cNvPr>
          <p:cNvSpPr txBox="1"/>
          <p:nvPr/>
        </p:nvSpPr>
        <p:spPr>
          <a:xfrm>
            <a:off x="6412228" y="5898282"/>
            <a:ext cx="4414925" cy="875689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dirty="0">
                <a:solidFill>
                  <a:srgbClr val="FF0000"/>
                </a:solidFill>
                <a:latin typeface="Times New Roman" panose="02020603050405020304" pitchFamily="18" charset="0"/>
                <a:ea typeface="微软雅黑 Light" panose="020B0502040204020203" pitchFamily="34" charset="-122"/>
              </a:rPr>
              <a:t>电子学间</a:t>
            </a:r>
            <a:r>
              <a:rPr lang="en-US" altLang="zh-CN" dirty="0">
                <a:solidFill>
                  <a:srgbClr val="FF0000"/>
                </a:solidFill>
                <a:latin typeface="Times New Roman" panose="02020603050405020304" pitchFamily="18" charset="0"/>
                <a:ea typeface="微软雅黑 Light" panose="020B0502040204020203" pitchFamily="34" charset="-122"/>
              </a:rPr>
              <a:t>3</a:t>
            </a:r>
            <a:r>
              <a:rPr lang="zh-CN" altLang="en-US" dirty="0">
                <a:solidFill>
                  <a:srgbClr val="FF0000"/>
                </a:solidFill>
                <a:latin typeface="Times New Roman" panose="02020603050405020304" pitchFamily="18" charset="0"/>
                <a:ea typeface="微软雅黑 Light" panose="020B0502040204020203" pitchFamily="34" charset="-122"/>
              </a:rPr>
              <a:t>个</a:t>
            </a:r>
            <a:r>
              <a:rPr lang="en-US" altLang="zh-CN" dirty="0">
                <a:solidFill>
                  <a:srgbClr val="FF0000"/>
                </a:solidFill>
                <a:latin typeface="Times New Roman" panose="02020603050405020304" pitchFamily="18" charset="0"/>
                <a:ea typeface="微软雅黑 Light" panose="020B0502040204020203" pitchFamily="34" charset="-122"/>
              </a:rPr>
              <a:t>GCU</a:t>
            </a:r>
            <a:r>
              <a:rPr lang="zh-CN" altLang="en-US" dirty="0">
                <a:solidFill>
                  <a:srgbClr val="FF0000"/>
                </a:solidFill>
                <a:latin typeface="Times New Roman" panose="02020603050405020304" pitchFamily="18" charset="0"/>
                <a:ea typeface="微软雅黑 Light" panose="020B0502040204020203" pitchFamily="34" charset="-122"/>
              </a:rPr>
              <a:t>能够成功运行</a:t>
            </a:r>
            <a:endParaRPr lang="en-US" altLang="zh-CN" dirty="0">
              <a:solidFill>
                <a:srgbClr val="FF0000"/>
              </a:solidFill>
              <a:latin typeface="Times New Roman" panose="02020603050405020304" pitchFamily="18" charset="0"/>
              <a:ea typeface="微软雅黑 Light" panose="020B0502040204020203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rgbClr val="FF0000"/>
                </a:solidFill>
                <a:latin typeface="Times New Roman" panose="02020603050405020304" pitchFamily="18" charset="0"/>
                <a:ea typeface="微软雅黑 Light" panose="020B0502040204020203" pitchFamily="34" charset="-122"/>
              </a:rPr>
              <a:t>900</a:t>
            </a:r>
            <a:r>
              <a:rPr lang="zh-CN" altLang="en-US" dirty="0">
                <a:solidFill>
                  <a:srgbClr val="FF0000"/>
                </a:solidFill>
                <a:latin typeface="Times New Roman" panose="02020603050405020304" pitchFamily="18" charset="0"/>
                <a:ea typeface="微软雅黑 Light" panose="020B0502040204020203" pitchFamily="34" charset="-122"/>
              </a:rPr>
              <a:t>个</a:t>
            </a:r>
            <a:r>
              <a:rPr lang="en-US" altLang="zh-CN" dirty="0">
                <a:solidFill>
                  <a:srgbClr val="FF0000"/>
                </a:solidFill>
                <a:latin typeface="Times New Roman" panose="02020603050405020304" pitchFamily="18" charset="0"/>
                <a:ea typeface="微软雅黑 Light" panose="020B0502040204020203" pitchFamily="34" charset="-122"/>
              </a:rPr>
              <a:t>30kHz</a:t>
            </a:r>
            <a:r>
              <a:rPr lang="zh-CN" altLang="en-US" dirty="0">
                <a:solidFill>
                  <a:srgbClr val="FF0000"/>
                </a:solidFill>
                <a:latin typeface="Times New Roman" panose="02020603050405020304" pitchFamily="18" charset="0"/>
                <a:ea typeface="微软雅黑 Light" panose="020B0502040204020203" pitchFamily="34" charset="-122"/>
              </a:rPr>
              <a:t>模拟数据源需要大约</a:t>
            </a:r>
            <a:r>
              <a:rPr lang="en-US" altLang="zh-CN" dirty="0">
                <a:solidFill>
                  <a:srgbClr val="FF0000"/>
                </a:solidFill>
                <a:latin typeface="Times New Roman" panose="02020603050405020304" pitchFamily="18" charset="0"/>
                <a:ea typeface="微软雅黑 Light" panose="020B0502040204020203" pitchFamily="34" charset="-122"/>
              </a:rPr>
              <a:t>36</a:t>
            </a:r>
            <a:r>
              <a:rPr lang="zh-CN" altLang="en-US" dirty="0">
                <a:solidFill>
                  <a:srgbClr val="FF0000"/>
                </a:solidFill>
                <a:latin typeface="Times New Roman" panose="02020603050405020304" pitchFamily="18" charset="0"/>
                <a:ea typeface="微软雅黑 Light" panose="020B0502040204020203" pitchFamily="34" charset="-122"/>
              </a:rPr>
              <a:t>个核</a:t>
            </a:r>
          </a:p>
        </p:txBody>
      </p:sp>
      <p:graphicFrame>
        <p:nvGraphicFramePr>
          <p:cNvPr id="3" name="表格 3">
            <a:extLst>
              <a:ext uri="{FF2B5EF4-FFF2-40B4-BE49-F238E27FC236}">
                <a16:creationId xmlns:a16="http://schemas.microsoft.com/office/drawing/2014/main" id="{F6237FAF-0146-4251-A236-F5581F7CF0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3658833"/>
              </p:ext>
            </p:extLst>
          </p:nvPr>
        </p:nvGraphicFramePr>
        <p:xfrm>
          <a:off x="1183436" y="1705078"/>
          <a:ext cx="2534810" cy="30183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4810">
                  <a:extLst>
                    <a:ext uri="{9D8B030D-6E8A-4147-A177-3AD203B41FA5}">
                      <a16:colId xmlns:a16="http://schemas.microsoft.com/office/drawing/2014/main" val="3307163854"/>
                    </a:ext>
                  </a:extLst>
                </a:gridCol>
              </a:tblGrid>
              <a:tr h="3149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8*2Byte</a:t>
                      </a:r>
                      <a:endParaRPr lang="zh-CN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710781"/>
                  </a:ext>
                </a:extLst>
              </a:tr>
              <a:tr h="498948">
                <a:tc>
                  <a:txBody>
                    <a:bodyPr/>
                    <a:lstStyle/>
                    <a:p>
                      <a:pPr algn="ctr"/>
                      <a:r>
                        <a:rPr lang="sv-SE" altLang="zh-CN" sz="1400" dirty="0"/>
                        <a:t>2'b10,CHANNEL,trig_num[11:0]</a:t>
                      </a:r>
                      <a:endParaRPr lang="zh-CN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9241403"/>
                  </a:ext>
                </a:extLst>
              </a:tr>
              <a:tr h="3149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err="1"/>
                        <a:t>sampling_win</a:t>
                      </a:r>
                      <a:endParaRPr lang="zh-CN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6645268"/>
                  </a:ext>
                </a:extLst>
              </a:tr>
              <a:tr h="3149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err="1"/>
                        <a:t>integrate_win</a:t>
                      </a:r>
                      <a:r>
                        <a:rPr lang="en-US" altLang="zh-CN" sz="1400" dirty="0"/>
                        <a:t>[31:16]</a:t>
                      </a:r>
                      <a:endParaRPr lang="zh-CN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2497422"/>
                  </a:ext>
                </a:extLst>
              </a:tr>
              <a:tr h="3149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err="1"/>
                        <a:t>integrate_win</a:t>
                      </a:r>
                      <a:r>
                        <a:rPr lang="en-US" altLang="zh-CN" sz="1400" dirty="0"/>
                        <a:t>[15:0]</a:t>
                      </a:r>
                      <a:endParaRPr lang="zh-CN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3285392"/>
                  </a:ext>
                </a:extLst>
              </a:tr>
              <a:tr h="3149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err="1"/>
                        <a:t>baseline_r</a:t>
                      </a:r>
                      <a:endParaRPr lang="zh-CN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4785750"/>
                  </a:ext>
                </a:extLst>
              </a:tr>
              <a:tr h="3149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err="1"/>
                        <a:t>start_time_r</a:t>
                      </a:r>
                      <a:r>
                        <a:rPr lang="en-US" altLang="zh-CN" sz="1400" dirty="0"/>
                        <a:t>[47:32]</a:t>
                      </a:r>
                      <a:endParaRPr lang="zh-CN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7932559"/>
                  </a:ext>
                </a:extLst>
              </a:tr>
              <a:tr h="3149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err="1"/>
                        <a:t>start_time_r</a:t>
                      </a:r>
                      <a:r>
                        <a:rPr lang="en-US" altLang="zh-CN" sz="1400" dirty="0"/>
                        <a:t>[31:16]</a:t>
                      </a:r>
                      <a:endParaRPr lang="zh-CN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6290770"/>
                  </a:ext>
                </a:extLst>
              </a:tr>
              <a:tr h="3149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err="1"/>
                        <a:t>start_time_r</a:t>
                      </a:r>
                      <a:r>
                        <a:rPr lang="en-US" altLang="zh-CN" sz="1400" dirty="0"/>
                        <a:t>[15:0]</a:t>
                      </a:r>
                      <a:endParaRPr lang="zh-CN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8587933"/>
                  </a:ext>
                </a:extLst>
              </a:tr>
            </a:tbl>
          </a:graphicData>
        </a:graphic>
      </p:graphicFrame>
      <p:grpSp>
        <p:nvGrpSpPr>
          <p:cNvPr id="8" name="组合 7">
            <a:extLst>
              <a:ext uri="{FF2B5EF4-FFF2-40B4-BE49-F238E27FC236}">
                <a16:creationId xmlns:a16="http://schemas.microsoft.com/office/drawing/2014/main" id="{CA583B95-D61A-404F-908C-54235E3DE0A8}"/>
              </a:ext>
            </a:extLst>
          </p:cNvPr>
          <p:cNvGrpSpPr/>
          <p:nvPr/>
        </p:nvGrpSpPr>
        <p:grpSpPr>
          <a:xfrm>
            <a:off x="5327052" y="1285796"/>
            <a:ext cx="5681512" cy="2785449"/>
            <a:chOff x="5327052" y="1285796"/>
            <a:chExt cx="5681512" cy="2785449"/>
          </a:xfrm>
        </p:grpSpPr>
        <p:pic>
          <p:nvPicPr>
            <p:cNvPr id="5" name="图片 4">
              <a:extLst>
                <a:ext uri="{FF2B5EF4-FFF2-40B4-BE49-F238E27FC236}">
                  <a16:creationId xmlns:a16="http://schemas.microsoft.com/office/drawing/2014/main" id="{65A25A55-27E6-45AC-9C38-90154905062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27052" y="1705078"/>
              <a:ext cx="5681512" cy="2366167"/>
            </a:xfrm>
            <a:prstGeom prst="rect">
              <a:avLst/>
            </a:prstGeom>
          </p:spPr>
        </p:pic>
        <p:sp>
          <p:nvSpPr>
            <p:cNvPr id="12" name="文本框 11">
              <a:extLst>
                <a:ext uri="{FF2B5EF4-FFF2-40B4-BE49-F238E27FC236}">
                  <a16:creationId xmlns:a16="http://schemas.microsoft.com/office/drawing/2014/main" id="{273201F2-E365-42B8-969E-81EF3628A868}"/>
                </a:ext>
              </a:extLst>
            </p:cNvPr>
            <p:cNvSpPr txBox="1"/>
            <p:nvPr/>
          </p:nvSpPr>
          <p:spPr>
            <a:xfrm>
              <a:off x="7562016" y="1285796"/>
              <a:ext cx="1211583" cy="419282"/>
            </a:xfrm>
            <a:prstGeom prst="rect">
              <a:avLst/>
            </a:prstGeom>
            <a:noFill/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1600" dirty="0">
                  <a:solidFill>
                    <a:schemeClr val="tx1"/>
                  </a:solidFill>
                  <a:latin typeface="Times New Roman" panose="02020603050405020304" pitchFamily="18" charset="0"/>
                  <a:ea typeface="微软雅黑 Light" panose="020B0502040204020203" pitchFamily="34" charset="-122"/>
                </a:rPr>
                <a:t>旧数据格式</a:t>
              </a:r>
            </a:p>
          </p:txBody>
        </p:sp>
      </p:grpSp>
      <p:sp>
        <p:nvSpPr>
          <p:cNvPr id="14" name="文本框 13">
            <a:extLst>
              <a:ext uri="{FF2B5EF4-FFF2-40B4-BE49-F238E27FC236}">
                <a16:creationId xmlns:a16="http://schemas.microsoft.com/office/drawing/2014/main" id="{BB1E8EC9-48C8-4783-96F5-E5C631C02089}"/>
              </a:ext>
            </a:extLst>
          </p:cNvPr>
          <p:cNvSpPr txBox="1"/>
          <p:nvPr/>
        </p:nvSpPr>
        <p:spPr>
          <a:xfrm>
            <a:off x="643141" y="6354689"/>
            <a:ext cx="3863996" cy="41928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600" dirty="0">
                <a:solidFill>
                  <a:schemeClr val="tx1"/>
                </a:solidFill>
                <a:latin typeface="Times New Roman" panose="02020603050405020304" pitchFamily="18" charset="0"/>
                <a:ea typeface="微软雅黑 Light" panose="020B0502040204020203" pitchFamily="34" charset="-122"/>
              </a:rPr>
              <a:t>单通道预处理频率：</a:t>
            </a:r>
            <a:r>
              <a:rPr lang="en-US" altLang="zh-CN" sz="1600" dirty="0">
                <a:solidFill>
                  <a:srgbClr val="FF0000"/>
                </a:solidFill>
                <a:latin typeface="Times New Roman" panose="02020603050405020304" pitchFamily="18" charset="0"/>
                <a:ea typeface="微软雅黑 Light" panose="020B0502040204020203" pitchFamily="34" charset="-122"/>
              </a:rPr>
              <a:t>100Hz</a:t>
            </a:r>
            <a:r>
              <a:rPr lang="zh-CN" altLang="en-US" sz="1600" dirty="0">
                <a:solidFill>
                  <a:srgbClr val="FF0000"/>
                </a:solidFill>
                <a:latin typeface="Times New Roman" panose="02020603050405020304" pitchFamily="18" charset="0"/>
                <a:ea typeface="微软雅黑 Light" panose="020B0502040204020203" pitchFamily="34" charset="-122"/>
              </a:rPr>
              <a:t>→</a:t>
            </a:r>
            <a:r>
              <a:rPr lang="en-US" altLang="zh-CN" sz="1600" dirty="0">
                <a:solidFill>
                  <a:srgbClr val="FF0000"/>
                </a:solidFill>
                <a:latin typeface="Times New Roman" panose="02020603050405020304" pitchFamily="18" charset="0"/>
                <a:ea typeface="微软雅黑 Light" panose="020B0502040204020203" pitchFamily="34" charset="-122"/>
              </a:rPr>
              <a:t>30kHz</a:t>
            </a:r>
            <a:endParaRPr lang="zh-CN" altLang="en-US" sz="1600" dirty="0">
              <a:solidFill>
                <a:srgbClr val="FF0000"/>
              </a:solidFill>
              <a:latin typeface="Times New Roman" panose="02020603050405020304" pitchFamily="18" charset="0"/>
              <a:ea typeface="微软雅黑 Light" panose="020B0502040204020203" pitchFamily="34" charset="-122"/>
            </a:endParaRP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70CEDFB1-498B-4AC2-B5A4-33F43237BF5C}"/>
              </a:ext>
            </a:extLst>
          </p:cNvPr>
          <p:cNvSpPr txBox="1"/>
          <p:nvPr/>
        </p:nvSpPr>
        <p:spPr>
          <a:xfrm>
            <a:off x="5752857" y="4100001"/>
            <a:ext cx="6041483" cy="17066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开发进展：</a:t>
            </a:r>
            <a:endParaRPr lang="en-US" altLang="zh-CN" dirty="0">
              <a:latin typeface="Times New Roman" panose="02020603050405020304" pitchFamily="18" charset="0"/>
              <a:ea typeface="微软雅黑 Light" panose="020B0502040204020203" pitchFamily="34" charset="-122"/>
            </a:endParaRP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读出模块功能基本完成</a:t>
            </a:r>
            <a:endParaRPr lang="en-US" altLang="zh-CN" dirty="0">
              <a:latin typeface="Times New Roman" panose="02020603050405020304" pitchFamily="18" charset="0"/>
              <a:ea typeface="微软雅黑 Light" panose="020B0502040204020203" pitchFamily="34" charset="-122"/>
            </a:endParaRP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增加通道级计数率统计</a:t>
            </a:r>
            <a:endParaRPr lang="en-US" altLang="zh-CN" dirty="0">
              <a:latin typeface="Times New Roman" panose="02020603050405020304" pitchFamily="18" charset="0"/>
              <a:ea typeface="微软雅黑 Light" panose="020B0502040204020203" pitchFamily="34" charset="-122"/>
            </a:endParaRP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异常数据处理和数据对齐（待增加功能）</a:t>
            </a:r>
            <a:endParaRPr lang="en-US" altLang="zh-CN" dirty="0">
              <a:latin typeface="Times New Roman" panose="02020603050405020304" pitchFamily="18" charset="0"/>
              <a:ea typeface="微软雅黑 Light" panose="020B0502040204020203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212120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组合 10">
            <a:extLst>
              <a:ext uri="{FF2B5EF4-FFF2-40B4-BE49-F238E27FC236}">
                <a16:creationId xmlns:a16="http://schemas.microsoft.com/office/drawing/2014/main" id="{22D7BE47-24E7-40D8-AB63-81E7EF2A376E}"/>
              </a:ext>
            </a:extLst>
          </p:cNvPr>
          <p:cNvGrpSpPr/>
          <p:nvPr/>
        </p:nvGrpSpPr>
        <p:grpSpPr>
          <a:xfrm>
            <a:off x="5534223" y="1158284"/>
            <a:ext cx="6657777" cy="3891396"/>
            <a:chOff x="2575139" y="1510050"/>
            <a:chExt cx="8678486" cy="5072477"/>
          </a:xfrm>
        </p:grpSpPr>
        <p:pic>
          <p:nvPicPr>
            <p:cNvPr id="4" name="图片 3">
              <a:extLst>
                <a:ext uri="{FF2B5EF4-FFF2-40B4-BE49-F238E27FC236}">
                  <a16:creationId xmlns:a16="http://schemas.microsoft.com/office/drawing/2014/main" id="{1C0E599B-7F93-4CD9-B1AF-9FB38BA3C75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75139" y="1510050"/>
              <a:ext cx="8678486" cy="2305372"/>
            </a:xfrm>
            <a:prstGeom prst="rect">
              <a:avLst/>
            </a:prstGeom>
          </p:spPr>
        </p:pic>
        <p:pic>
          <p:nvPicPr>
            <p:cNvPr id="10" name="图片 9">
              <a:extLst>
                <a:ext uri="{FF2B5EF4-FFF2-40B4-BE49-F238E27FC236}">
                  <a16:creationId xmlns:a16="http://schemas.microsoft.com/office/drawing/2014/main" id="{EE4CB2DF-1FD2-46C1-B1B9-F7DBEFC532C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75139" y="3810365"/>
              <a:ext cx="8678486" cy="2772162"/>
            </a:xfrm>
            <a:prstGeom prst="rect">
              <a:avLst/>
            </a:prstGeom>
          </p:spPr>
        </p:pic>
      </p:grpSp>
      <p:sp>
        <p:nvSpPr>
          <p:cNvPr id="7" name="文本框 6">
            <a:extLst>
              <a:ext uri="{FF2B5EF4-FFF2-40B4-BE49-F238E27FC236}">
                <a16:creationId xmlns:a16="http://schemas.microsoft.com/office/drawing/2014/main" id="{5939AFB9-0AE8-489B-B5E2-52E45A989D88}"/>
              </a:ext>
            </a:extLst>
          </p:cNvPr>
          <p:cNvSpPr txBox="1"/>
          <p:nvPr/>
        </p:nvSpPr>
        <p:spPr>
          <a:xfrm>
            <a:off x="527753" y="497856"/>
            <a:ext cx="78738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2.2 CD LPMT T/Q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数据读出模块测试</a:t>
            </a:r>
          </a:p>
        </p:txBody>
      </p:sp>
      <p:sp>
        <p:nvSpPr>
          <p:cNvPr id="39" name="文本框 38">
            <a:extLst>
              <a:ext uri="{FF2B5EF4-FFF2-40B4-BE49-F238E27FC236}">
                <a16:creationId xmlns:a16="http://schemas.microsoft.com/office/drawing/2014/main" id="{804C59BE-65CD-42C8-B645-B638DEDB7658}"/>
              </a:ext>
            </a:extLst>
          </p:cNvPr>
          <p:cNvSpPr txBox="1"/>
          <p:nvPr/>
        </p:nvSpPr>
        <p:spPr>
          <a:xfrm>
            <a:off x="6655648" y="5311263"/>
            <a:ext cx="4414925" cy="12911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rgbClr val="FF0000"/>
                </a:solidFill>
                <a:latin typeface="Times New Roman" panose="02020603050405020304" pitchFamily="18" charset="0"/>
                <a:ea typeface="微软雅黑 Light" panose="020B0502040204020203" pitchFamily="34" charset="-122"/>
              </a:rPr>
              <a:t>后续优化：</a:t>
            </a:r>
            <a:endParaRPr lang="en-US" altLang="zh-CN" dirty="0">
              <a:solidFill>
                <a:srgbClr val="FF0000"/>
              </a:solidFill>
              <a:latin typeface="Times New Roman" panose="02020603050405020304" pitchFamily="18" charset="0"/>
              <a:ea typeface="微软雅黑 Light" panose="020B0502040204020203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dirty="0">
                <a:solidFill>
                  <a:srgbClr val="FF0000"/>
                </a:solidFill>
                <a:latin typeface="Times New Roman" panose="02020603050405020304" pitchFamily="18" charset="0"/>
                <a:ea typeface="微软雅黑 Light" panose="020B0502040204020203" pitchFamily="34" charset="-122"/>
              </a:rPr>
              <a:t>增加了时间戳溢出的处理</a:t>
            </a:r>
            <a:endParaRPr lang="en-US" altLang="zh-CN" dirty="0">
              <a:solidFill>
                <a:srgbClr val="FF0000"/>
              </a:solidFill>
              <a:latin typeface="Times New Roman" panose="02020603050405020304" pitchFamily="18" charset="0"/>
              <a:ea typeface="微软雅黑 Light" panose="020B0502040204020203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dirty="0">
                <a:solidFill>
                  <a:srgbClr val="FF0000"/>
                </a:solidFill>
                <a:latin typeface="Times New Roman" panose="02020603050405020304" pitchFamily="18" charset="0"/>
                <a:ea typeface="微软雅黑 Light" panose="020B0502040204020203" pitchFamily="34" charset="-122"/>
              </a:rPr>
              <a:t>将强制组装逻辑适用于首个时间片</a:t>
            </a: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6B59470E-D943-4556-AA18-C4836D8D313B}"/>
              </a:ext>
            </a:extLst>
          </p:cNvPr>
          <p:cNvSpPr txBox="1"/>
          <p:nvPr/>
        </p:nvSpPr>
        <p:spPr>
          <a:xfrm>
            <a:off x="527753" y="1036465"/>
            <a:ext cx="11497992" cy="29531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模拟数据源</a:t>
            </a: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: 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dirty="0">
                <a:solidFill>
                  <a:srgbClr val="FF0000"/>
                </a:solidFill>
                <a:latin typeface="Times New Roman" panose="02020603050405020304" pitchFamily="18" charset="0"/>
                <a:ea typeface="微软雅黑 Light" panose="020B0502040204020203" pitchFamily="34" charset="-122"/>
              </a:rPr>
              <a:t>5871</a:t>
            </a:r>
            <a:r>
              <a:rPr lang="zh-CN" altLang="en-US" dirty="0">
                <a:solidFill>
                  <a:srgbClr val="FF0000"/>
                </a:solidFill>
                <a:latin typeface="Times New Roman" panose="02020603050405020304" pitchFamily="18" charset="0"/>
                <a:ea typeface="微软雅黑 Light" panose="020B0502040204020203" pitchFamily="34" charset="-122"/>
              </a:rPr>
              <a:t> </a:t>
            </a: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CD TQ</a:t>
            </a: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数据源</a:t>
            </a:r>
            <a:endParaRPr lang="en-US" altLang="zh-CN" dirty="0">
              <a:latin typeface="Times New Roman" panose="02020603050405020304" pitchFamily="18" charset="0"/>
              <a:ea typeface="微软雅黑 Light" panose="020B0502040204020203" pitchFamily="34" charset="-122"/>
            </a:endParaRP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Hit rate </a:t>
            </a:r>
            <a:r>
              <a:rPr lang="en-US" altLang="zh-CN" dirty="0">
                <a:solidFill>
                  <a:srgbClr val="FF0000"/>
                </a:solidFill>
                <a:latin typeface="Times New Roman" panose="02020603050405020304" pitchFamily="18" charset="0"/>
                <a:ea typeface="微软雅黑 Light" panose="020B0502040204020203" pitchFamily="34" charset="-122"/>
              </a:rPr>
              <a:t>30kHz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数据流软件：</a:t>
            </a:r>
            <a:endParaRPr lang="en-US" altLang="zh-CN" dirty="0">
              <a:latin typeface="Times New Roman" panose="02020603050405020304" pitchFamily="18" charset="0"/>
              <a:ea typeface="微软雅黑 Light" panose="020B0502040204020203" pitchFamily="34" charset="-122"/>
            </a:endParaRP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dirty="0">
                <a:solidFill>
                  <a:srgbClr val="FF0000"/>
                </a:solidFill>
                <a:latin typeface="Times New Roman" panose="02020603050405020304" pitchFamily="18" charset="0"/>
                <a:ea typeface="微软雅黑 Light" panose="020B0502040204020203" pitchFamily="34" charset="-122"/>
              </a:rPr>
              <a:t>7</a:t>
            </a:r>
            <a:r>
              <a:rPr lang="zh-CN" altLang="en-US" dirty="0">
                <a:solidFill>
                  <a:srgbClr val="FF0000"/>
                </a:solidFill>
                <a:latin typeface="Times New Roman" panose="02020603050405020304" pitchFamily="18" charset="0"/>
                <a:ea typeface="微软雅黑 Light" panose="020B0502040204020203" pitchFamily="34" charset="-122"/>
              </a:rPr>
              <a:t> </a:t>
            </a: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CD</a:t>
            </a: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 </a:t>
            </a: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ROS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dirty="0">
                <a:solidFill>
                  <a:srgbClr val="FF0000"/>
                </a:solidFill>
                <a:latin typeface="Times New Roman" panose="02020603050405020304" pitchFamily="18" charset="0"/>
                <a:ea typeface="微软雅黑 Light" panose="020B0502040204020203" pitchFamily="34" charset="-122"/>
              </a:rPr>
              <a:t>40</a:t>
            </a: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 DA+</a:t>
            </a:r>
            <a:r>
              <a:rPr lang="en-US" altLang="zh-CN" dirty="0">
                <a:solidFill>
                  <a:srgbClr val="FF0000"/>
                </a:solidFill>
                <a:latin typeface="Times New Roman" panose="02020603050405020304" pitchFamily="18" charset="0"/>
                <a:ea typeface="微软雅黑 Light" panose="020B0502040204020203" pitchFamily="34" charset="-122"/>
              </a:rPr>
              <a:t>40</a:t>
            </a: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 DP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共 </a:t>
            </a: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46 nodes</a:t>
            </a: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1BD268BF-122F-4026-82F1-41CEE38B3C7A}"/>
              </a:ext>
            </a:extLst>
          </p:cNvPr>
          <p:cNvSpPr txBox="1"/>
          <p:nvPr/>
        </p:nvSpPr>
        <p:spPr>
          <a:xfrm>
            <a:off x="527753" y="3989646"/>
            <a:ext cx="5568247" cy="21200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测试结果</a:t>
            </a: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: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能够成功运行，但节点间组装速率不完全一致</a:t>
            </a:r>
            <a:endParaRPr lang="en-US" altLang="zh-CN" dirty="0">
              <a:latin typeface="Times New Roman" panose="02020603050405020304" pitchFamily="18" charset="0"/>
              <a:ea typeface="微软雅黑 Light" panose="020B0502040204020203" pitchFamily="34" charset="-122"/>
            </a:endParaRP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持续运行约</a:t>
            </a:r>
            <a:r>
              <a:rPr lang="en-US" altLang="zh-CN" dirty="0">
                <a:solidFill>
                  <a:srgbClr val="FF0000"/>
                </a:solidFill>
                <a:latin typeface="Times New Roman" panose="02020603050405020304" pitchFamily="18" charset="0"/>
                <a:ea typeface="微软雅黑 Light" panose="020B0502040204020203" pitchFamily="34" charset="-122"/>
              </a:rPr>
              <a:t>4</a:t>
            </a:r>
            <a:r>
              <a:rPr lang="zh-CN" altLang="en-US" dirty="0">
                <a:solidFill>
                  <a:srgbClr val="FF0000"/>
                </a:solidFill>
                <a:latin typeface="Times New Roman" panose="02020603050405020304" pitchFamily="18" charset="0"/>
                <a:ea typeface="微软雅黑 Light" panose="020B0502040204020203" pitchFamily="34" charset="-122"/>
              </a:rPr>
              <a:t>天</a:t>
            </a:r>
            <a:endParaRPr lang="en-US" altLang="zh-CN" dirty="0">
              <a:latin typeface="Times New Roman" panose="02020603050405020304" pitchFamily="18" charset="0"/>
              <a:ea typeface="微软雅黑 Light" panose="020B0502040204020203" pitchFamily="34" charset="-122"/>
            </a:endParaRP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由于</a:t>
            </a: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48bit</a:t>
            </a: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时间戳溢出导致程序终止</a:t>
            </a:r>
            <a:endParaRPr lang="en-US" altLang="zh-CN" dirty="0">
              <a:latin typeface="Times New Roman" panose="02020603050405020304" pitchFamily="18" charset="0"/>
              <a:ea typeface="微软雅黑 Light" panose="020B0502040204020203" pitchFamily="34" charset="-122"/>
            </a:endParaRP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dirty="0">
              <a:latin typeface="Times New Roman" panose="02020603050405020304" pitchFamily="18" charset="0"/>
              <a:ea typeface="微软雅黑 Light" panose="020B0502040204020203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701309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8">
            <a:extLst>
              <a:ext uri="{FF2B5EF4-FFF2-40B4-BE49-F238E27FC236}">
                <a16:creationId xmlns:a16="http://schemas.microsoft.com/office/drawing/2014/main" id="{04769791-1420-4BD0-9D14-1AD4F3B812D0}"/>
              </a:ext>
            </a:extLst>
          </p:cNvPr>
          <p:cNvSpPr txBox="1"/>
          <p:nvPr/>
        </p:nvSpPr>
        <p:spPr>
          <a:xfrm>
            <a:off x="527753" y="497856"/>
            <a:ext cx="75932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3 CTU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触发数据读出模块开发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DDB0AD94-F3FD-4331-947E-BCCCA90B1120}"/>
              </a:ext>
            </a:extLst>
          </p:cNvPr>
          <p:cNvSpPr txBox="1"/>
          <p:nvPr/>
        </p:nvSpPr>
        <p:spPr>
          <a:xfrm>
            <a:off x="643142" y="1244887"/>
            <a:ext cx="6041483" cy="12890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数据格式：</a:t>
            </a:r>
            <a:endParaRPr lang="en-US" altLang="zh-CN" dirty="0">
              <a:latin typeface="Times New Roman" panose="02020603050405020304" pitchFamily="18" charset="0"/>
              <a:ea typeface="微软雅黑 Light" panose="020B0502040204020203" pitchFamily="34" charset="-122"/>
            </a:endParaRP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固定长度，</a:t>
            </a: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CD</a:t>
            </a: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：</a:t>
            </a:r>
            <a:r>
              <a:rPr lang="en-US" altLang="zh-CN" dirty="0">
                <a:solidFill>
                  <a:srgbClr val="FF0000"/>
                </a:solidFill>
                <a:latin typeface="Times New Roman" panose="02020603050405020304" pitchFamily="18" charset="0"/>
                <a:ea typeface="微软雅黑 Light" panose="020B0502040204020203" pitchFamily="34" charset="-122"/>
              </a:rPr>
              <a:t>448B</a:t>
            </a: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   </a:t>
            </a: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veto</a:t>
            </a: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：</a:t>
            </a:r>
            <a:r>
              <a:rPr lang="en-US" altLang="zh-CN" dirty="0">
                <a:solidFill>
                  <a:srgbClr val="FF0000"/>
                </a:solidFill>
                <a:latin typeface="Times New Roman" panose="02020603050405020304" pitchFamily="18" charset="0"/>
                <a:ea typeface="微软雅黑 Light" panose="020B0502040204020203" pitchFamily="34" charset="-122"/>
              </a:rPr>
              <a:t>64B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16bit</a:t>
            </a: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对齐，</a:t>
            </a: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64bit</a:t>
            </a: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时间戳</a:t>
            </a:r>
            <a:endParaRPr lang="en-US" altLang="zh-CN" dirty="0">
              <a:latin typeface="Times New Roman" panose="02020603050405020304" pitchFamily="18" charset="0"/>
              <a:ea typeface="微软雅黑 Light" panose="020B0502040204020203" pitchFamily="34" charset="-122"/>
            </a:endParaRPr>
          </a:p>
        </p:txBody>
      </p:sp>
      <p:grpSp>
        <p:nvGrpSpPr>
          <p:cNvPr id="8" name="组合 7">
            <a:extLst>
              <a:ext uri="{FF2B5EF4-FFF2-40B4-BE49-F238E27FC236}">
                <a16:creationId xmlns:a16="http://schemas.microsoft.com/office/drawing/2014/main" id="{C643B987-A272-4009-A8D4-53FF323446D7}"/>
              </a:ext>
            </a:extLst>
          </p:cNvPr>
          <p:cNvGrpSpPr/>
          <p:nvPr/>
        </p:nvGrpSpPr>
        <p:grpSpPr>
          <a:xfrm>
            <a:off x="6032260" y="1008113"/>
            <a:ext cx="4604141" cy="4795614"/>
            <a:chOff x="6032260" y="1008113"/>
            <a:chExt cx="4604141" cy="4795614"/>
          </a:xfrm>
        </p:grpSpPr>
        <p:pic>
          <p:nvPicPr>
            <p:cNvPr id="3" name="图片 2">
              <a:extLst>
                <a:ext uri="{FF2B5EF4-FFF2-40B4-BE49-F238E27FC236}">
                  <a16:creationId xmlns:a16="http://schemas.microsoft.com/office/drawing/2014/main" id="{E86ABD4D-227B-439A-8981-340BA7AA0BB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32260" y="1008113"/>
              <a:ext cx="4604141" cy="2420887"/>
            </a:xfrm>
            <a:prstGeom prst="rect">
              <a:avLst/>
            </a:prstGeom>
          </p:spPr>
        </p:pic>
        <p:pic>
          <p:nvPicPr>
            <p:cNvPr id="6" name="图片 5">
              <a:extLst>
                <a:ext uri="{FF2B5EF4-FFF2-40B4-BE49-F238E27FC236}">
                  <a16:creationId xmlns:a16="http://schemas.microsoft.com/office/drawing/2014/main" id="{4970D1F9-B033-48A6-8269-21831BCAD3D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32260" y="3429000"/>
              <a:ext cx="4604141" cy="2374727"/>
            </a:xfrm>
            <a:prstGeom prst="rect">
              <a:avLst/>
            </a:prstGeom>
          </p:spPr>
        </p:pic>
      </p:grpSp>
      <p:sp>
        <p:nvSpPr>
          <p:cNvPr id="13" name="文本框 12">
            <a:extLst>
              <a:ext uri="{FF2B5EF4-FFF2-40B4-BE49-F238E27FC236}">
                <a16:creationId xmlns:a16="http://schemas.microsoft.com/office/drawing/2014/main" id="{7F782734-03FA-42EE-B6A4-27C37C317735}"/>
              </a:ext>
            </a:extLst>
          </p:cNvPr>
          <p:cNvSpPr txBox="1"/>
          <p:nvPr/>
        </p:nvSpPr>
        <p:spPr>
          <a:xfrm>
            <a:off x="643142" y="2696214"/>
            <a:ext cx="6041483" cy="12911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开发进展：</a:t>
            </a:r>
            <a:endParaRPr lang="en-US" altLang="zh-CN" dirty="0">
              <a:latin typeface="Times New Roman" panose="02020603050405020304" pitchFamily="18" charset="0"/>
              <a:ea typeface="微软雅黑 Light" panose="020B0502040204020203" pitchFamily="34" charset="-122"/>
            </a:endParaRP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读出模块功能基本完成</a:t>
            </a:r>
            <a:endParaRPr lang="en-US" altLang="zh-CN" dirty="0">
              <a:latin typeface="Times New Roman" panose="02020603050405020304" pitchFamily="18" charset="0"/>
              <a:ea typeface="微软雅黑 Light" panose="020B0502040204020203" pitchFamily="34" charset="-122"/>
            </a:endParaRP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数据格式检查和异常数据处理</a:t>
            </a:r>
            <a:endParaRPr lang="en-US" altLang="zh-CN" dirty="0">
              <a:latin typeface="Times New Roman" panose="02020603050405020304" pitchFamily="18" charset="0"/>
              <a:ea typeface="微软雅黑 Light" panose="020B0502040204020203" pitchFamily="34" charset="-122"/>
            </a:endParaRP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7EA0D9F2-ECF7-40B0-9F14-A2FE000C594A}"/>
              </a:ext>
            </a:extLst>
          </p:cNvPr>
          <p:cNvSpPr txBox="1"/>
          <p:nvPr/>
        </p:nvSpPr>
        <p:spPr>
          <a:xfrm>
            <a:off x="643141" y="4149657"/>
            <a:ext cx="6041483" cy="8756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后续计划：</a:t>
            </a:r>
            <a:endParaRPr lang="en-US" altLang="zh-CN" dirty="0">
              <a:latin typeface="Times New Roman" panose="02020603050405020304" pitchFamily="18" charset="0"/>
              <a:ea typeface="微软雅黑 Light" panose="020B0502040204020203" pitchFamily="34" charset="-122"/>
            </a:endParaRP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模拟数据源测试和</a:t>
            </a: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CTU</a:t>
            </a: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取数测试</a:t>
            </a:r>
            <a:endParaRPr lang="en-US" altLang="zh-CN" dirty="0">
              <a:latin typeface="Times New Roman" panose="02020603050405020304" pitchFamily="18" charset="0"/>
              <a:ea typeface="微软雅黑 Light" panose="020B0502040204020203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441616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合 9">
            <a:extLst>
              <a:ext uri="{FF2B5EF4-FFF2-40B4-BE49-F238E27FC236}">
                <a16:creationId xmlns:a16="http://schemas.microsoft.com/office/drawing/2014/main" id="{B1C5279C-9BE7-4E5A-B9C2-73FF8563DD49}"/>
              </a:ext>
            </a:extLst>
          </p:cNvPr>
          <p:cNvGrpSpPr/>
          <p:nvPr/>
        </p:nvGrpSpPr>
        <p:grpSpPr>
          <a:xfrm>
            <a:off x="5870144" y="1446014"/>
            <a:ext cx="6321856" cy="3965971"/>
            <a:chOff x="3188149" y="1437519"/>
            <a:chExt cx="8640381" cy="5420481"/>
          </a:xfrm>
        </p:grpSpPr>
        <p:pic>
          <p:nvPicPr>
            <p:cNvPr id="3" name="图片 2">
              <a:extLst>
                <a:ext uri="{FF2B5EF4-FFF2-40B4-BE49-F238E27FC236}">
                  <a16:creationId xmlns:a16="http://schemas.microsoft.com/office/drawing/2014/main" id="{0543D060-0B90-4939-9201-CD9D3238B1E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88149" y="1437519"/>
              <a:ext cx="8640381" cy="2267266"/>
            </a:xfrm>
            <a:prstGeom prst="rect">
              <a:avLst/>
            </a:prstGeom>
          </p:spPr>
        </p:pic>
        <p:pic>
          <p:nvPicPr>
            <p:cNvPr id="9" name="图片 8">
              <a:extLst>
                <a:ext uri="{FF2B5EF4-FFF2-40B4-BE49-F238E27FC236}">
                  <a16:creationId xmlns:a16="http://schemas.microsoft.com/office/drawing/2014/main" id="{8A1AB274-83FF-4DEF-B245-ABD002916A0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88149" y="3704785"/>
              <a:ext cx="8640381" cy="3153215"/>
            </a:xfrm>
            <a:prstGeom prst="rect">
              <a:avLst/>
            </a:prstGeom>
          </p:spPr>
        </p:pic>
      </p:grpSp>
      <p:sp>
        <p:nvSpPr>
          <p:cNvPr id="6" name="文本框 5">
            <a:extLst>
              <a:ext uri="{FF2B5EF4-FFF2-40B4-BE49-F238E27FC236}">
                <a16:creationId xmlns:a16="http://schemas.microsoft.com/office/drawing/2014/main" id="{76ECFE81-D20D-46C6-8687-D2F4D92B31CD}"/>
              </a:ext>
            </a:extLst>
          </p:cNvPr>
          <p:cNvSpPr txBox="1"/>
          <p:nvPr/>
        </p:nvSpPr>
        <p:spPr>
          <a:xfrm>
            <a:off x="527753" y="497856"/>
            <a:ext cx="75932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4.1 CD/WP LPMT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波形混合测试</a:t>
            </a: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F4677269-000D-498A-97B0-0F59E2CE6980}"/>
              </a:ext>
            </a:extLst>
          </p:cNvPr>
          <p:cNvSpPr txBox="1"/>
          <p:nvPr/>
        </p:nvSpPr>
        <p:spPr>
          <a:xfrm>
            <a:off x="527753" y="1036465"/>
            <a:ext cx="11497992" cy="37841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前置工作：</a:t>
            </a:r>
            <a:endParaRPr lang="en-US" altLang="zh-CN" dirty="0">
              <a:latin typeface="Times New Roman" panose="02020603050405020304" pitchFamily="18" charset="0"/>
              <a:ea typeface="微软雅黑 Light" panose="020B0502040204020203" pitchFamily="34" charset="-122"/>
            </a:endParaRP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增加</a:t>
            </a: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ROS frag</a:t>
            </a: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的</a:t>
            </a: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detector id</a:t>
            </a: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和</a:t>
            </a: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data type</a:t>
            </a: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标志位</a:t>
            </a:r>
            <a:endParaRPr lang="en-US" altLang="zh-CN" dirty="0">
              <a:latin typeface="Times New Roman" panose="02020603050405020304" pitchFamily="18" charset="0"/>
              <a:ea typeface="微软雅黑 Light" panose="020B0502040204020203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模拟数据源</a:t>
            </a: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: 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dirty="0">
                <a:solidFill>
                  <a:srgbClr val="FF0000"/>
                </a:solidFill>
                <a:latin typeface="Times New Roman" panose="02020603050405020304" pitchFamily="18" charset="0"/>
                <a:ea typeface="微软雅黑 Light" panose="020B0502040204020203" pitchFamily="34" charset="-122"/>
              </a:rPr>
              <a:t>5871</a:t>
            </a:r>
            <a:r>
              <a:rPr lang="zh-CN" altLang="en-US" dirty="0">
                <a:solidFill>
                  <a:srgbClr val="FF0000"/>
                </a:solidFill>
                <a:latin typeface="Times New Roman" panose="02020603050405020304" pitchFamily="18" charset="0"/>
                <a:ea typeface="微软雅黑 Light" panose="020B0502040204020203" pitchFamily="34" charset="-122"/>
              </a:rPr>
              <a:t> </a:t>
            </a: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CD</a:t>
            </a: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数据源</a:t>
            </a: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+</a:t>
            </a:r>
            <a:r>
              <a:rPr lang="en-US" altLang="zh-CN" dirty="0">
                <a:solidFill>
                  <a:srgbClr val="FF0000"/>
                </a:solidFill>
                <a:latin typeface="Times New Roman" panose="02020603050405020304" pitchFamily="18" charset="0"/>
                <a:ea typeface="微软雅黑 Light" panose="020B0502040204020203" pitchFamily="34" charset="-122"/>
              </a:rPr>
              <a:t>800</a:t>
            </a:r>
            <a:r>
              <a:rPr lang="zh-CN" altLang="en-US" dirty="0">
                <a:solidFill>
                  <a:srgbClr val="FF0000"/>
                </a:solidFill>
                <a:latin typeface="Times New Roman" panose="02020603050405020304" pitchFamily="18" charset="0"/>
                <a:ea typeface="微软雅黑 Light" panose="020B0502040204020203" pitchFamily="34" charset="-122"/>
              </a:rPr>
              <a:t> </a:t>
            </a: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WP</a:t>
            </a: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数据源</a:t>
            </a:r>
            <a:endParaRPr lang="en-US" altLang="zh-CN" dirty="0">
              <a:latin typeface="Times New Roman" panose="02020603050405020304" pitchFamily="18" charset="0"/>
              <a:ea typeface="微软雅黑 Light" panose="020B0502040204020203" pitchFamily="34" charset="-122"/>
            </a:endParaRP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CD </a:t>
            </a:r>
            <a:r>
              <a:rPr lang="en-US" altLang="zh-CN" dirty="0">
                <a:solidFill>
                  <a:srgbClr val="FF0000"/>
                </a:solidFill>
                <a:latin typeface="Times New Roman" panose="02020603050405020304" pitchFamily="18" charset="0"/>
                <a:ea typeface="微软雅黑 Light" panose="020B0502040204020203" pitchFamily="34" charset="-122"/>
              </a:rPr>
              <a:t>1000Hz</a:t>
            </a: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    WP </a:t>
            </a:r>
            <a:r>
              <a:rPr lang="en-US" altLang="zh-CN" dirty="0">
                <a:solidFill>
                  <a:srgbClr val="FF0000"/>
                </a:solidFill>
                <a:latin typeface="Times New Roman" panose="02020603050405020304" pitchFamily="18" charset="0"/>
                <a:ea typeface="微软雅黑 Light" panose="020B0502040204020203" pitchFamily="34" charset="-122"/>
              </a:rPr>
              <a:t>400Hz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数据流软件：</a:t>
            </a:r>
            <a:endParaRPr lang="en-US" altLang="zh-CN" dirty="0">
              <a:latin typeface="Times New Roman" panose="02020603050405020304" pitchFamily="18" charset="0"/>
              <a:ea typeface="微软雅黑 Light" panose="020B0502040204020203" pitchFamily="34" charset="-122"/>
            </a:endParaRP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dirty="0">
                <a:solidFill>
                  <a:srgbClr val="FF0000"/>
                </a:solidFill>
                <a:latin typeface="Times New Roman" panose="02020603050405020304" pitchFamily="18" charset="0"/>
                <a:ea typeface="微软雅黑 Light" panose="020B0502040204020203" pitchFamily="34" charset="-122"/>
              </a:rPr>
              <a:t>30</a:t>
            </a:r>
            <a:r>
              <a:rPr lang="zh-CN" altLang="en-US" dirty="0">
                <a:solidFill>
                  <a:srgbClr val="FF0000"/>
                </a:solidFill>
                <a:latin typeface="Times New Roman" panose="02020603050405020304" pitchFamily="18" charset="0"/>
                <a:ea typeface="微软雅黑 Light" panose="020B0502040204020203" pitchFamily="34" charset="-122"/>
              </a:rPr>
              <a:t> </a:t>
            </a: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CD</a:t>
            </a: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 </a:t>
            </a: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ROS+</a:t>
            </a:r>
            <a:r>
              <a:rPr lang="en-US" altLang="zh-CN" dirty="0">
                <a:solidFill>
                  <a:srgbClr val="FF0000"/>
                </a:solidFill>
                <a:latin typeface="Times New Roman" panose="02020603050405020304" pitchFamily="18" charset="0"/>
                <a:ea typeface="微软雅黑 Light" panose="020B0502040204020203" pitchFamily="34" charset="-122"/>
              </a:rPr>
              <a:t>4</a:t>
            </a:r>
            <a:r>
              <a:rPr lang="zh-CN" altLang="en-US" dirty="0">
                <a:solidFill>
                  <a:srgbClr val="FF0000"/>
                </a:solidFill>
                <a:latin typeface="Times New Roman" panose="02020603050405020304" pitchFamily="18" charset="0"/>
                <a:ea typeface="微软雅黑 Light" panose="020B0502040204020203" pitchFamily="34" charset="-122"/>
              </a:rPr>
              <a:t> </a:t>
            </a: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WP ROS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dirty="0">
                <a:solidFill>
                  <a:srgbClr val="FF0000"/>
                </a:solidFill>
                <a:latin typeface="Times New Roman" panose="02020603050405020304" pitchFamily="18" charset="0"/>
                <a:ea typeface="微软雅黑 Light" panose="020B0502040204020203" pitchFamily="34" charset="-122"/>
              </a:rPr>
              <a:t>40</a:t>
            </a: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 DA+</a:t>
            </a:r>
            <a:r>
              <a:rPr lang="en-US" altLang="zh-CN" dirty="0">
                <a:solidFill>
                  <a:srgbClr val="FF0000"/>
                </a:solidFill>
                <a:latin typeface="Times New Roman" panose="02020603050405020304" pitchFamily="18" charset="0"/>
                <a:ea typeface="微软雅黑 Light" panose="020B0502040204020203" pitchFamily="34" charset="-122"/>
              </a:rPr>
              <a:t>40</a:t>
            </a: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 DP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共</a:t>
            </a: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59</a:t>
            </a: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 </a:t>
            </a: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nodes</a:t>
            </a: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DEFD0D15-47EE-4A42-B2D8-4007C38DB5FD}"/>
              </a:ext>
            </a:extLst>
          </p:cNvPr>
          <p:cNvSpPr txBox="1"/>
          <p:nvPr/>
        </p:nvSpPr>
        <p:spPr>
          <a:xfrm>
            <a:off x="527753" y="4820642"/>
            <a:ext cx="5144609" cy="21200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测试结果</a:t>
            </a:r>
            <a:r>
              <a:rPr lang="en-US" altLang="zh-CN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: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能够成功读出不同类型数据并完成组装和在线处理</a:t>
            </a:r>
            <a:endParaRPr lang="en-US" altLang="zh-CN" dirty="0">
              <a:latin typeface="Times New Roman" panose="02020603050405020304" pitchFamily="18" charset="0"/>
              <a:ea typeface="微软雅黑 Light" panose="020B0502040204020203" pitchFamily="34" charset="-122"/>
            </a:endParaRP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累计运行约</a:t>
            </a:r>
            <a:r>
              <a:rPr lang="en-US" altLang="zh-CN" dirty="0">
                <a:solidFill>
                  <a:srgbClr val="FF0000"/>
                </a:solidFill>
                <a:latin typeface="Times New Roman" panose="02020603050405020304" pitchFamily="18" charset="0"/>
                <a:ea typeface="微软雅黑 Light" panose="020B0502040204020203" pitchFamily="34" charset="-122"/>
              </a:rPr>
              <a:t>10</a:t>
            </a:r>
            <a:r>
              <a:rPr lang="zh-CN" altLang="en-US" dirty="0">
                <a:solidFill>
                  <a:srgbClr val="FF0000"/>
                </a:solidFill>
                <a:latin typeface="Times New Roman" panose="02020603050405020304" pitchFamily="18" charset="0"/>
                <a:ea typeface="微软雅黑 Light" panose="020B0502040204020203" pitchFamily="34" charset="-122"/>
              </a:rPr>
              <a:t>天</a:t>
            </a:r>
            <a:r>
              <a:rPr lang="zh-CN" altLang="en-US" dirty="0">
                <a:latin typeface="Times New Roman" panose="02020603050405020304" pitchFamily="18" charset="0"/>
                <a:ea typeface="微软雅黑 Light" panose="020B0502040204020203" pitchFamily="34" charset="-122"/>
              </a:rPr>
              <a:t>，最长持续运行约</a:t>
            </a:r>
            <a:r>
              <a:rPr lang="en-US" altLang="zh-CN" dirty="0">
                <a:solidFill>
                  <a:srgbClr val="FF0000"/>
                </a:solidFill>
                <a:latin typeface="Times New Roman" panose="02020603050405020304" pitchFamily="18" charset="0"/>
                <a:ea typeface="微软雅黑 Light" panose="020B0502040204020203" pitchFamily="34" charset="-122"/>
              </a:rPr>
              <a:t>6</a:t>
            </a:r>
            <a:r>
              <a:rPr lang="zh-CN" altLang="en-US" dirty="0">
                <a:solidFill>
                  <a:srgbClr val="FF0000"/>
                </a:solidFill>
                <a:latin typeface="Times New Roman" panose="02020603050405020304" pitchFamily="18" charset="0"/>
                <a:ea typeface="微软雅黑 Light" panose="020B0502040204020203" pitchFamily="34" charset="-122"/>
              </a:rPr>
              <a:t>天</a:t>
            </a:r>
            <a:endParaRPr lang="en-US" altLang="zh-CN" dirty="0">
              <a:solidFill>
                <a:srgbClr val="FF0000"/>
              </a:solidFill>
              <a:latin typeface="Times New Roman" panose="02020603050405020304" pitchFamily="18" charset="0"/>
              <a:ea typeface="微软雅黑 Light" panose="020B0502040204020203" pitchFamily="34" charset="-122"/>
            </a:endParaRP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dirty="0">
              <a:latin typeface="Times New Roman" panose="02020603050405020304" pitchFamily="18" charset="0"/>
              <a:ea typeface="微软雅黑 Light" panose="020B0502040204020203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23683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3601</TotalTime>
  <Words>740</Words>
  <Application>Microsoft Office PowerPoint</Application>
  <PresentationFormat>宽屏</PresentationFormat>
  <Paragraphs>140</Paragraphs>
  <Slides>12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1" baseType="lpstr">
      <vt:lpstr>等线</vt:lpstr>
      <vt:lpstr>等线 Light</vt:lpstr>
      <vt:lpstr>黑体</vt:lpstr>
      <vt:lpstr>微软雅黑 Light</vt:lpstr>
      <vt:lpstr>Arial</vt:lpstr>
      <vt:lpstr>Bahnschrift</vt:lpstr>
      <vt:lpstr>Times New Roman</vt:lpstr>
      <vt:lpstr>Wingdings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DELL</dc:creator>
  <cp:lastModifiedBy>陈 超</cp:lastModifiedBy>
  <cp:revision>235</cp:revision>
  <dcterms:created xsi:type="dcterms:W3CDTF">2021-12-20T06:25:39Z</dcterms:created>
  <dcterms:modified xsi:type="dcterms:W3CDTF">2023-12-27T07:59:04Z</dcterms:modified>
</cp:coreProperties>
</file>