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6" r:id="rId4"/>
    <p:sldId id="270" r:id="rId5"/>
    <p:sldId id="271" r:id="rId6"/>
    <p:sldId id="285" r:id="rId7"/>
    <p:sldId id="280" r:id="rId8"/>
    <p:sldId id="284" r:id="rId9"/>
    <p:sldId id="287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生恒 黄" initials="生黄" lastIdx="1" clrIdx="0">
    <p:extLst>
      <p:ext uri="{19B8F6BF-5375-455C-9EA6-DF929625EA0E}">
        <p15:presenceInfo xmlns:p15="http://schemas.microsoft.com/office/powerpoint/2012/main" userId="3909e4be64edd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37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A2E11-7D64-5F4C-6143-2EFBDA625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6F8817-EC37-BCF5-52B7-30FBE301F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8403D-CCD5-DF7C-4C9C-B14BEA95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DFA131-038B-758F-B6EB-84B159F4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A6A2D2-1AF5-CA26-C03C-720748FB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91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1C3A5-C15B-3E18-7809-A215559D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569DA5-B33C-B458-F8F6-01DEF245F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D3DB73-CEB3-B993-0E4E-F903CA64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E32047-D98C-604C-6C5E-DB5438B4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7569E2-E889-3EA4-AF00-4A5C0C79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50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A89DC1-35BA-D2AE-4F4C-65947CC8F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F43BDE-98F4-7BB4-828D-AA8763A2D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EE0EC-E6C0-545C-6BD5-9664F545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773C7E-AED3-4AC8-E2C4-BF1BDC2A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FB5359-2210-9311-366C-140ED34C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1CAC6-1E22-E53D-F9DE-C98C17EF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8A4186-5A2D-7660-3944-ADE92CE9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B9F848-0141-B93E-9FE3-82E0512E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5D4D39-705A-3886-BB20-7CC5D3B6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EEF5E-A68A-5010-3470-0E7EB86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53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0FDAE-2B2C-F6DD-7FA5-2111D14E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94C5EB-55E6-6CA9-E5BC-4A1E82AA7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508FFF-AAC8-8010-C88A-E3B35ADB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F41192-5EA2-225C-2718-C2457C22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8D2CD5-FECF-3E23-96E3-0DEA7928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55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977FB-37E7-202E-85AD-56B67E83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A3EC7D-101F-F7E2-913E-CE91A0E5B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37773A-D47D-A5D4-15AC-F42A1867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4A8AC7-0C06-6DD6-C43E-00928AE2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95E05D-CC7A-52F2-0DC1-2E4472E1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F0FCB6-73B6-FD66-6E1E-6AE1ABEB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AF193D-51E6-074B-80FD-5C7BF7E4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85448E-680E-70BB-5103-CBB609F58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0C9396-6F8B-7A11-59B8-82C39E280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7EF92A-E014-9C15-75EB-45F3AA0B0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50BA57E-4122-18F0-CBBE-801FB6D6D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8A407D-935D-AB58-2454-A674F1C8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41DD61-611D-E3A0-462E-E24EA165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208CE-CF42-1980-71E3-A1E8C97F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3A878-B303-BC27-78E6-CAAB74AF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EC33FE-BFE6-3C8A-FE98-16869469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A177B9-B30C-9854-6912-7CD4A58C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1B6C3A-8C99-11B1-18C5-2A3EAAE3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02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9C9A82-80B0-4C6F-6F8C-331876E2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75C80C-DA75-0422-479B-238AFDC0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729DB4-49BE-0564-57EF-3266D05D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34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77C92-BD4F-03F1-84AA-99CD5CDF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623ED2-53AB-696A-5D23-C95F53432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3423EC-25AA-5851-9034-3FE4F3F47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433F2B-215F-0D44-6457-9E5B5735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5F5A41-9721-FC0D-2DA3-EAE2FFBD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D66ED5-EEE9-A804-D4ED-496D0F6B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49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0CF37-2E6B-4001-F433-C73E355A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CBBFE3B-225C-25A3-859C-1ECA02071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0668BE-E76D-E226-898F-16068A17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29E4FA-3EB3-D38A-F2F8-37F47BCB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608DC6-35F5-0747-13B2-99304278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2636E-F190-4ED2-A1AE-8127BCE9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BE57B0-810F-5090-94EB-525C53D4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B78FD8-01A5-85B0-653B-45EFB37A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D01DE1-C74A-06DB-0735-254DF8CC1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63DB-E451-47B0-8956-33A973FC7C2A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169CC6-F078-0C7F-887F-49E0E79CE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CBF9DB-9AD9-DEAA-E0D5-54A258BEC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7534-402D-4955-9A5F-B545A8E81D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72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392C22-AF4F-FAD3-2865-7C1AFED1C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2" y="81130"/>
            <a:ext cx="2499473" cy="22977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04C203-94CD-692C-D3F3-78B955C1146E}"/>
              </a:ext>
            </a:extLst>
          </p:cNvPr>
          <p:cNvSpPr/>
          <p:nvPr/>
        </p:nvSpPr>
        <p:spPr>
          <a:xfrm>
            <a:off x="4841314" y="6041420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日期：</a:t>
            </a:r>
            <a:r>
              <a:rPr kumimoji="1" lang="en-US" altLang="zh-CN" sz="2400" dirty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2023-12-28</a:t>
            </a:r>
            <a:endParaRPr kumimoji="1" lang="zh-CN" altLang="en-US" sz="2400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946F3C0-DC3C-2053-C274-C753198D61A0}"/>
              </a:ext>
            </a:extLst>
          </p:cNvPr>
          <p:cNvSpPr txBox="1"/>
          <p:nvPr/>
        </p:nvSpPr>
        <p:spPr>
          <a:xfrm>
            <a:off x="2608976" y="2378850"/>
            <a:ext cx="749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rgbClr val="157E9F"/>
                </a:solidFill>
                <a:latin typeface="楷体" panose="02010609060101010101" pitchFamily="49" charset="-122"/>
                <a:ea typeface="方正清刻本悦宋简体" panose="02000000000000000000" pitchFamily="2" charset="-122"/>
              </a:rPr>
              <a:t>十二月研究生季度考核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7CAF27-B492-AA5E-ACA4-C0E1FC5B64BE}"/>
              </a:ext>
            </a:extLst>
          </p:cNvPr>
          <p:cNvSpPr txBox="1"/>
          <p:nvPr/>
        </p:nvSpPr>
        <p:spPr>
          <a:xfrm>
            <a:off x="7998781" y="5113538"/>
            <a:ext cx="286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57E9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报告人：黄生恒</a:t>
            </a:r>
            <a:endParaRPr lang="en-US" altLang="zh-CN" sz="2400" dirty="0">
              <a:solidFill>
                <a:srgbClr val="157E9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solidFill>
                  <a:srgbClr val="157E9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导师：叶梅</a:t>
            </a:r>
          </a:p>
        </p:txBody>
      </p:sp>
    </p:spTree>
    <p:extLst>
      <p:ext uri="{BB962C8B-B14F-4D97-AF65-F5344CB8AC3E}">
        <p14:creationId xmlns:p14="http://schemas.microsoft.com/office/powerpoint/2010/main" val="30887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B271A8-C179-9250-D2DF-2B33FB3C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C1845D-8888-6A7D-40C0-C8358C4CD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9013"/>
            <a:ext cx="10515600" cy="3637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8000" dirty="0"/>
              <a:t>THANKS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67069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F7A67-3E7E-3507-BD70-E2BDD827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71021"/>
            <a:ext cx="10431262" cy="700428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Content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309080-2EBC-9203-C4CC-CA0F54C5752C}"/>
              </a:ext>
            </a:extLst>
          </p:cNvPr>
          <p:cNvSpPr txBox="1"/>
          <p:nvPr/>
        </p:nvSpPr>
        <p:spPr>
          <a:xfrm>
            <a:off x="4829452" y="5717219"/>
            <a:ext cx="405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A9AA0A7-503F-660D-851A-358B20AB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62" y="1"/>
            <a:ext cx="764502" cy="771448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85A7CBC-2BB9-6BA4-46DA-45A2D77AD820}"/>
              </a:ext>
            </a:extLst>
          </p:cNvPr>
          <p:cNvCxnSpPr/>
          <p:nvPr/>
        </p:nvCxnSpPr>
        <p:spPr>
          <a:xfrm>
            <a:off x="0" y="771449"/>
            <a:ext cx="12132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4DEBB03-9A59-D277-7B56-48F886B26661}"/>
              </a:ext>
            </a:extLst>
          </p:cNvPr>
          <p:cNvSpPr txBox="1"/>
          <p:nvPr/>
        </p:nvSpPr>
        <p:spPr>
          <a:xfrm>
            <a:off x="1140903" y="1040245"/>
            <a:ext cx="10544961" cy="5267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9100" indent="-3429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课题背景：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江门中微子实验报警系统的研发</a:t>
            </a:r>
            <a:endParaRPr lang="en-US" altLang="zh-CN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447800" lvl="2" indent="-457200">
              <a:lnSpc>
                <a:spcPct val="14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调研与测试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33550" lvl="3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GM10</a:t>
            </a:r>
            <a:r>
              <a:rPr lang="zh-CN" altLang="en-US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的温度获取，展示及推送</a:t>
            </a:r>
            <a:endParaRPr lang="en-US" altLang="zh-CN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33550" lvl="3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Kafka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节点</a:t>
            </a:r>
            <a:r>
              <a:rPr lang="zh-CN" altLang="en-US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的部署</a:t>
            </a:r>
            <a:endParaRPr lang="en-US" altLang="zh-CN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33550" lvl="3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大批量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PV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的监控以及报警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191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其他工作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335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关灯测试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GCU</a:t>
            </a: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温度监控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33500" lvl="2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模拟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GCU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温度的上升趋势</a:t>
            </a:r>
            <a:endParaRPr lang="en-US" altLang="zh-CN" sz="2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19100" indent="-342900">
              <a:lnSpc>
                <a:spcPct val="150000"/>
              </a:lnSpc>
              <a:spcBef>
                <a:spcPts val="47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下一步工作安排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10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F7A67-3E7E-3507-BD70-E2BDD827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71021"/>
            <a:ext cx="10608816" cy="700428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开题报告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309080-2EBC-9203-C4CC-CA0F54C5752C}"/>
              </a:ext>
            </a:extLst>
          </p:cNvPr>
          <p:cNvSpPr txBox="1"/>
          <p:nvPr/>
        </p:nvSpPr>
        <p:spPr>
          <a:xfrm>
            <a:off x="4829452" y="5717219"/>
            <a:ext cx="405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A9AA0A7-503F-660D-851A-358B20AB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62" y="1"/>
            <a:ext cx="764502" cy="771448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85A7CBC-2BB9-6BA4-46DA-45A2D77AD820}"/>
              </a:ext>
            </a:extLst>
          </p:cNvPr>
          <p:cNvCxnSpPr/>
          <p:nvPr/>
        </p:nvCxnSpPr>
        <p:spPr>
          <a:xfrm>
            <a:off x="0" y="771449"/>
            <a:ext cx="12132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C88F459-15D8-D8C2-0E65-DDF68CAE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7534-402D-4955-9A5F-B545A8E81D89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54FB1B-16FE-AFDC-2428-3439EBC9D1C1}"/>
              </a:ext>
            </a:extLst>
          </p:cNvPr>
          <p:cNvSpPr txBox="1"/>
          <p:nvPr/>
        </p:nvSpPr>
        <p:spPr>
          <a:xfrm>
            <a:off x="286624" y="998774"/>
            <a:ext cx="11499908" cy="149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554355" indent="0" algn="just">
              <a:lnSpc>
                <a:spcPct val="152000"/>
              </a:lnSpc>
              <a:spcBef>
                <a:spcPts val="805"/>
              </a:spcBef>
              <a:buSzPts val="1100"/>
              <a:buNone/>
              <a:tabLst>
                <a:tab pos="496570" algn="l"/>
              </a:tabLst>
            </a:pPr>
            <a:r>
              <a:rPr lang="zh-CN" altLang="en-US" b="0" i="0" dirty="0">
                <a:solidFill>
                  <a:srgbClr val="FF0000"/>
                </a:solidFill>
                <a:effectLst/>
                <a:latin typeface="Noto Sans SC"/>
              </a:rPr>
              <a:t>探测器报警系统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是用于监测和报警探测器状态异常的系统。</a:t>
            </a:r>
            <a:endParaRPr lang="en-US" altLang="zh-CN" b="0" i="0" dirty="0">
              <a:solidFill>
                <a:srgbClr val="24292F"/>
              </a:solidFill>
              <a:effectLst/>
              <a:latin typeface="Noto Sans SC"/>
            </a:endParaRPr>
          </a:p>
          <a:p>
            <a:pPr marR="554355" algn="just">
              <a:lnSpc>
                <a:spcPct val="152000"/>
              </a:lnSpc>
              <a:spcBef>
                <a:spcPts val="805"/>
              </a:spcBef>
              <a:buSzPts val="1100"/>
              <a:tabLst>
                <a:tab pos="496570" algn="l"/>
              </a:tabLst>
            </a:pPr>
            <a:r>
              <a:rPr lang="zh-CN" altLang="en-US" sz="1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意义：</a:t>
            </a:r>
            <a:r>
              <a:rPr lang="zh-CN" altLang="zh-CN" sz="1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当异常发生时，系统可以通过安全的联锁装置在同一时间发出警告</a:t>
            </a:r>
            <a:r>
              <a:rPr lang="zh-CN" altLang="en-US" sz="1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并对</a:t>
            </a:r>
            <a:r>
              <a:rPr lang="zh-CN" altLang="zh-CN" sz="1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设备进行自动保护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1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554355" indent="0" algn="just">
              <a:lnSpc>
                <a:spcPct val="152000"/>
              </a:lnSpc>
              <a:spcBef>
                <a:spcPts val="805"/>
              </a:spcBef>
              <a:buSzPts val="1100"/>
              <a:buNone/>
              <a:tabLst>
                <a:tab pos="496570" algn="l"/>
              </a:tabLst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C6A2F1-8394-E7FC-0208-BF35C6921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1" y="2332140"/>
            <a:ext cx="9563448" cy="396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2F1F452-6A9B-B57A-0528-7CC571DECA3F}"/>
              </a:ext>
            </a:extLst>
          </p:cNvPr>
          <p:cNvSpPr txBox="1"/>
          <p:nvPr/>
        </p:nvSpPr>
        <p:spPr>
          <a:xfrm>
            <a:off x="3070371" y="6298257"/>
            <a:ext cx="6363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kern="0" spc="-5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预期</a:t>
            </a:r>
            <a:r>
              <a:rPr lang="zh-CN" altLang="en-US" kern="0" spc="-5" dirty="0"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en-US" kern="0" spc="-5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报警</a:t>
            </a:r>
            <a:r>
              <a:rPr lang="zh-CN" altLang="zh-CN" kern="0" spc="-5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系统框架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409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9053191-96CF-C2AC-20E1-C403DC332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1"/>
            <a:ext cx="778565" cy="727966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1945705-9D46-DB35-A757-7196F0DFC8D4}"/>
              </a:ext>
            </a:extLst>
          </p:cNvPr>
          <p:cNvCxnSpPr/>
          <p:nvPr/>
        </p:nvCxnSpPr>
        <p:spPr>
          <a:xfrm>
            <a:off x="0" y="72796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8868CA34-1D7E-327C-86E6-536C4BA6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7" y="0"/>
            <a:ext cx="10635448" cy="310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0">
              <a:lnSpc>
                <a:spcPct val="2000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Kafka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节点的部署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7B36AE4-AD5A-7EE5-AA4A-2D96C37C293F}"/>
              </a:ext>
            </a:extLst>
          </p:cNvPr>
          <p:cNvSpPr txBox="1"/>
          <p:nvPr/>
        </p:nvSpPr>
        <p:spPr>
          <a:xfrm>
            <a:off x="506135" y="1288131"/>
            <a:ext cx="2463568" cy="226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kern="0" spc="-5" dirty="0">
                <a:ea typeface="宋体" panose="02010600030101010101" pitchFamily="2" charset="-122"/>
              </a:rPr>
              <a:t>Kafka</a:t>
            </a:r>
            <a:r>
              <a:rPr lang="zh-CN" altLang="en-US" sz="2400" kern="0" spc="-5" dirty="0">
                <a:ea typeface="宋体" panose="02010600030101010101" pitchFamily="2" charset="-122"/>
              </a:rPr>
              <a:t>的优势</a:t>
            </a:r>
            <a:r>
              <a:rPr lang="en-US" altLang="zh-CN" sz="2400" kern="0" spc="-5" dirty="0">
                <a:ea typeface="宋体" panose="02010600030101010101" pitchFamily="2" charset="-122"/>
              </a:rPr>
              <a:t>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0" spc="-5" dirty="0">
                <a:ea typeface="宋体" panose="02010600030101010101" pitchFamily="2" charset="-122"/>
              </a:rPr>
              <a:t>高可靠性 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0" spc="-5" dirty="0">
                <a:ea typeface="宋体" panose="02010600030101010101" pitchFamily="2" charset="-122"/>
              </a:rPr>
              <a:t>高吞吐量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0" spc="-5" dirty="0">
                <a:ea typeface="宋体" panose="02010600030101010101" pitchFamily="2" charset="-122"/>
              </a:rPr>
              <a:t>水平扩展性 </a:t>
            </a:r>
            <a:endParaRPr lang="en-US" altLang="zh-CN" kern="0" spc="-5" dirty="0"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kern="0" spc="-5" dirty="0">
                <a:ea typeface="宋体" panose="02010600030101010101" pitchFamily="2" charset="-122"/>
              </a:rPr>
              <a:t>实时流处理 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39AA0D-36FA-30B9-057E-14BBAE1FB29A}"/>
              </a:ext>
            </a:extLst>
          </p:cNvPr>
          <p:cNvSpPr txBox="1"/>
          <p:nvPr/>
        </p:nvSpPr>
        <p:spPr>
          <a:xfrm>
            <a:off x="399875" y="751239"/>
            <a:ext cx="11484528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rgbClr val="FF0000"/>
                </a:solidFill>
                <a:effectLst/>
                <a:latin typeface="Noto Sans SC"/>
              </a:rPr>
              <a:t>Kafka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是一个分布式流处理平台，它是一个基于发布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-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订阅模式的消息传递系统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,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用于处理高吞吐量的实时数据。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290C9B-462C-1E41-431C-06D32EC36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89" y="1455934"/>
            <a:ext cx="8858775" cy="20598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78370C-895C-1962-89CB-E1C0183BC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35" y="3868082"/>
            <a:ext cx="11272008" cy="24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9053191-96CF-C2AC-20E1-C403DC332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1"/>
            <a:ext cx="778565" cy="727966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1945705-9D46-DB35-A757-7196F0DFC8D4}"/>
              </a:ext>
            </a:extLst>
          </p:cNvPr>
          <p:cNvCxnSpPr/>
          <p:nvPr/>
        </p:nvCxnSpPr>
        <p:spPr>
          <a:xfrm>
            <a:off x="0" y="72796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8868CA34-1D7E-327C-86E6-536C4BA6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2" y="1"/>
            <a:ext cx="10635448" cy="310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0">
              <a:lnSpc>
                <a:spcPct val="200000"/>
              </a:lnSpc>
              <a:spcBef>
                <a:spcPts val="465"/>
              </a:spcBef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GM10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的温度获取，展示及推送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B7A0A70-964F-4FA8-01B9-3D90F583F762}"/>
              </a:ext>
            </a:extLst>
          </p:cNvPr>
          <p:cNvSpPr/>
          <p:nvPr/>
        </p:nvSpPr>
        <p:spPr>
          <a:xfrm>
            <a:off x="158318" y="976539"/>
            <a:ext cx="2432481" cy="4971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GM10</a:t>
            </a:r>
            <a:r>
              <a:rPr lang="zh-CN" altLang="en-US" dirty="0"/>
              <a:t>获取温度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ACE1BD5-E993-6E01-89BC-6CC62BDDC00E}"/>
              </a:ext>
            </a:extLst>
          </p:cNvPr>
          <p:cNvSpPr/>
          <p:nvPr/>
        </p:nvSpPr>
        <p:spPr>
          <a:xfrm>
            <a:off x="3915052" y="967659"/>
            <a:ext cx="2423603" cy="479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本地数据库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6708957-085E-7ED7-55E0-BA6088DD52F3}"/>
              </a:ext>
            </a:extLst>
          </p:cNvPr>
          <p:cNvSpPr/>
          <p:nvPr/>
        </p:nvSpPr>
        <p:spPr>
          <a:xfrm>
            <a:off x="8052045" y="873860"/>
            <a:ext cx="3535534" cy="6753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历史数据展示（</a:t>
            </a:r>
            <a:r>
              <a:rPr lang="en-US" altLang="zh-CN" dirty="0"/>
              <a:t>Grafana</a:t>
            </a:r>
            <a:r>
              <a:rPr lang="zh-CN" altLang="en-US" dirty="0"/>
              <a:t>）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688F892D-F18B-BCDD-627E-DB61B1997BD5}"/>
              </a:ext>
            </a:extLst>
          </p:cNvPr>
          <p:cNvSpPr/>
          <p:nvPr/>
        </p:nvSpPr>
        <p:spPr>
          <a:xfrm>
            <a:off x="158318" y="2779337"/>
            <a:ext cx="2419165" cy="4971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报警及推送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7EB8A2A-CAE7-15CF-27F6-8F56013B8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7" y="4010346"/>
            <a:ext cx="10563686" cy="2339560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CFE162B-9BF9-D47B-6644-2762EA49A0B1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2590799" y="1207357"/>
            <a:ext cx="1324253" cy="17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2C5077E-8D35-2869-67ED-310E381DCB0B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338655" y="1207357"/>
            <a:ext cx="1713390" cy="4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0E3A331E-3DB7-2251-F29C-5A1C9EC1CA27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 flipH="1">
            <a:off x="1367901" y="1473687"/>
            <a:ext cx="6658" cy="1305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6C68DFE3-94E9-D141-2B03-F53CCDB9109A}"/>
              </a:ext>
            </a:extLst>
          </p:cNvPr>
          <p:cNvSpPr txBox="1"/>
          <p:nvPr/>
        </p:nvSpPr>
        <p:spPr>
          <a:xfrm>
            <a:off x="3842158" y="3315811"/>
            <a:ext cx="349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报警信息的推送及格式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C607EBC-1C97-4437-4814-6BEF3C7A8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25" y="1677874"/>
            <a:ext cx="4330723" cy="1685618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78D96772-92A8-A22A-4D37-BAE07B3B244C}"/>
              </a:ext>
            </a:extLst>
          </p:cNvPr>
          <p:cNvSpPr txBox="1"/>
          <p:nvPr/>
        </p:nvSpPr>
        <p:spPr>
          <a:xfrm>
            <a:off x="5228948" y="6411064"/>
            <a:ext cx="27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GM10</a:t>
            </a:r>
            <a:r>
              <a:rPr lang="zh-CN" altLang="en-US" dirty="0"/>
              <a:t>温度历史数据展示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0BCA6A0E-735B-BB05-448A-798B4FD6F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19" y="1610731"/>
            <a:ext cx="3948346" cy="1748604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56769EA8-6930-CBFA-D874-3871FCB280CD}"/>
              </a:ext>
            </a:extLst>
          </p:cNvPr>
          <p:cNvSpPr txBox="1"/>
          <p:nvPr/>
        </p:nvSpPr>
        <p:spPr>
          <a:xfrm>
            <a:off x="8766496" y="3429000"/>
            <a:ext cx="258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GM10</a:t>
            </a:r>
            <a:r>
              <a:rPr lang="zh-CN" altLang="en-US" dirty="0"/>
              <a:t>及温度探头</a:t>
            </a:r>
          </a:p>
        </p:txBody>
      </p:sp>
    </p:spTree>
    <p:extLst>
      <p:ext uri="{BB962C8B-B14F-4D97-AF65-F5344CB8AC3E}">
        <p14:creationId xmlns:p14="http://schemas.microsoft.com/office/powerpoint/2010/main" val="240906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9053191-96CF-C2AC-20E1-C403DC332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1"/>
            <a:ext cx="778565" cy="727966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1945705-9D46-DB35-A757-7196F0DFC8D4}"/>
              </a:ext>
            </a:extLst>
          </p:cNvPr>
          <p:cNvCxnSpPr/>
          <p:nvPr/>
        </p:nvCxnSpPr>
        <p:spPr>
          <a:xfrm>
            <a:off x="0" y="727967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8868CA34-1D7E-327C-86E6-536C4BA6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2" y="1"/>
            <a:ext cx="10635448" cy="310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0">
              <a:lnSpc>
                <a:spcPct val="200000"/>
              </a:lnSpc>
              <a:spcBef>
                <a:spcPts val="465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大批量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PV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的监控以及报警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B7A0A70-964F-4FA8-01B9-3D90F583F762}"/>
              </a:ext>
            </a:extLst>
          </p:cNvPr>
          <p:cNvSpPr/>
          <p:nvPr/>
        </p:nvSpPr>
        <p:spPr>
          <a:xfrm>
            <a:off x="1550748" y="2200520"/>
            <a:ext cx="2369336" cy="4971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模拟生成批量</a:t>
            </a:r>
            <a:r>
              <a:rPr lang="en-US" altLang="zh-CN" dirty="0"/>
              <a:t>PV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ACE1BD5-E993-6E01-89BC-6CC62BDDC00E}"/>
              </a:ext>
            </a:extLst>
          </p:cNvPr>
          <p:cNvSpPr/>
          <p:nvPr/>
        </p:nvSpPr>
        <p:spPr>
          <a:xfrm>
            <a:off x="1549081" y="3113958"/>
            <a:ext cx="2356556" cy="479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EPICS</a:t>
            </a:r>
            <a:r>
              <a:rPr lang="zh-CN" altLang="en-US" dirty="0"/>
              <a:t>数据库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6708957-085E-7ED7-55E0-BA6088DD52F3}"/>
              </a:ext>
            </a:extLst>
          </p:cNvPr>
          <p:cNvSpPr/>
          <p:nvPr/>
        </p:nvSpPr>
        <p:spPr>
          <a:xfrm>
            <a:off x="1534635" y="5036124"/>
            <a:ext cx="2385448" cy="4660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Kafka</a:t>
            </a:r>
            <a:r>
              <a:rPr lang="zh-CN" altLang="en-US" dirty="0"/>
              <a:t>主题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C68DFE3-94E9-D141-2B03-F53CCDB9109A}"/>
              </a:ext>
            </a:extLst>
          </p:cNvPr>
          <p:cNvSpPr txBox="1"/>
          <p:nvPr/>
        </p:nvSpPr>
        <p:spPr>
          <a:xfrm>
            <a:off x="7357145" y="6436691"/>
            <a:ext cx="354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</a:t>
            </a:r>
            <a:r>
              <a:rPr lang="zh-CN" altLang="en-US" dirty="0"/>
              <a:t>暂定报警信息的格式（温度）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BCEB30-E748-7EDC-F3E2-F80C4D6395E7}"/>
              </a:ext>
            </a:extLst>
          </p:cNvPr>
          <p:cNvSpPr txBox="1"/>
          <p:nvPr/>
        </p:nvSpPr>
        <p:spPr>
          <a:xfrm>
            <a:off x="2921727" y="3588523"/>
            <a:ext cx="1129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pyepics</a:t>
            </a:r>
            <a:endParaRPr lang="zh-CN" altLang="en-US" sz="1600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03587E2-12EF-F68C-AC4F-10D9E1292D5C}"/>
              </a:ext>
            </a:extLst>
          </p:cNvPr>
          <p:cNvSpPr/>
          <p:nvPr/>
        </p:nvSpPr>
        <p:spPr>
          <a:xfrm>
            <a:off x="1534636" y="6007828"/>
            <a:ext cx="2385447" cy="57864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报警及推送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9D1832DC-CF4B-E70C-A297-447333E0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17" y="4468716"/>
            <a:ext cx="4667250" cy="2032495"/>
          </a:xfrm>
          <a:prstGeom prst="rect">
            <a:avLst/>
          </a:prstGeom>
        </p:spPr>
      </p:pic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27CFFA4-D914-6D4F-02F7-ABB0E7E95A13}"/>
              </a:ext>
            </a:extLst>
          </p:cNvPr>
          <p:cNvCxnSpPr>
            <a:cxnSpLocks/>
          </p:cNvCxnSpPr>
          <p:nvPr/>
        </p:nvCxnSpPr>
        <p:spPr>
          <a:xfrm>
            <a:off x="2727359" y="2696709"/>
            <a:ext cx="0" cy="39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7F3086DC-B409-B858-7575-09A6853A2177}"/>
              </a:ext>
            </a:extLst>
          </p:cNvPr>
          <p:cNvSpPr txBox="1"/>
          <p:nvPr/>
        </p:nvSpPr>
        <p:spPr>
          <a:xfrm>
            <a:off x="2881641" y="2711183"/>
            <a:ext cx="1206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运行</a:t>
            </a:r>
            <a:r>
              <a:rPr lang="en-US" altLang="zh-CN" sz="1600" dirty="0"/>
              <a:t>PV</a:t>
            </a:r>
            <a:endParaRPr lang="zh-CN" altLang="en-US" sz="1600" dirty="0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802AFA8-5E21-6E39-DF47-1E22CBBE06C1}"/>
              </a:ext>
            </a:extLst>
          </p:cNvPr>
          <p:cNvSpPr/>
          <p:nvPr/>
        </p:nvSpPr>
        <p:spPr>
          <a:xfrm>
            <a:off x="1534636" y="4010603"/>
            <a:ext cx="2385447" cy="4581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Kafka</a:t>
            </a:r>
            <a:endParaRPr lang="zh-CN" altLang="en-US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C459248E-E11D-3A75-23F2-2EB895DF16F9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727359" y="4447731"/>
            <a:ext cx="1" cy="588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5621D53B-4255-12A8-7B1B-665C08150520}"/>
              </a:ext>
            </a:extLst>
          </p:cNvPr>
          <p:cNvSpPr txBox="1"/>
          <p:nvPr/>
        </p:nvSpPr>
        <p:spPr>
          <a:xfrm>
            <a:off x="2766988" y="4569128"/>
            <a:ext cx="148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Kafka</a:t>
            </a:r>
            <a:r>
              <a:rPr lang="zh-CN" altLang="en-US" sz="1600" dirty="0"/>
              <a:t>生产者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BDE68148-3231-4884-84FB-D1D44D45D6DB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2727359" y="5502221"/>
            <a:ext cx="1" cy="50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>
            <a:extLst>
              <a:ext uri="{FF2B5EF4-FFF2-40B4-BE49-F238E27FC236}">
                <a16:creationId xmlns:a16="http://schemas.microsoft.com/office/drawing/2014/main" id="{4F7C1DA3-9384-5C96-9A41-F01808FFF363}"/>
              </a:ext>
            </a:extLst>
          </p:cNvPr>
          <p:cNvSpPr txBox="1"/>
          <p:nvPr/>
        </p:nvSpPr>
        <p:spPr>
          <a:xfrm>
            <a:off x="2884440" y="5431860"/>
            <a:ext cx="120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Kafka</a:t>
            </a:r>
            <a:r>
              <a:rPr lang="zh-CN" altLang="en-US" dirty="0"/>
              <a:t>消费者</a:t>
            </a:r>
          </a:p>
        </p:txBody>
      </p:sp>
      <p:sp>
        <p:nvSpPr>
          <p:cNvPr id="69" name="箭头: 右 68">
            <a:extLst>
              <a:ext uri="{FF2B5EF4-FFF2-40B4-BE49-F238E27FC236}">
                <a16:creationId xmlns:a16="http://schemas.microsoft.com/office/drawing/2014/main" id="{E85584DC-7BC5-97FD-A6B9-CFCE9C64C6F1}"/>
              </a:ext>
            </a:extLst>
          </p:cNvPr>
          <p:cNvSpPr/>
          <p:nvPr/>
        </p:nvSpPr>
        <p:spPr>
          <a:xfrm>
            <a:off x="4678942" y="21812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2B25505E-B8E2-366E-D4BD-5509ADC1F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645" y="1758509"/>
            <a:ext cx="3887920" cy="1739306"/>
          </a:xfrm>
          <a:prstGeom prst="rect">
            <a:avLst/>
          </a:prstGeom>
        </p:spPr>
      </p:pic>
      <p:sp>
        <p:nvSpPr>
          <p:cNvPr id="72" name="箭头: 右 71">
            <a:extLst>
              <a:ext uri="{FF2B5EF4-FFF2-40B4-BE49-F238E27FC236}">
                <a16:creationId xmlns:a16="http://schemas.microsoft.com/office/drawing/2014/main" id="{6AF1E240-76DD-381C-5846-4F835D2EAC59}"/>
              </a:ext>
            </a:extLst>
          </p:cNvPr>
          <p:cNvSpPr/>
          <p:nvPr/>
        </p:nvSpPr>
        <p:spPr>
          <a:xfrm>
            <a:off x="4514223" y="60338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85FE8F4-D009-BB3A-3E18-3D9FF64AE0FE}"/>
              </a:ext>
            </a:extLst>
          </p:cNvPr>
          <p:cNvSpPr txBox="1"/>
          <p:nvPr/>
        </p:nvSpPr>
        <p:spPr>
          <a:xfrm>
            <a:off x="5168146" y="3665924"/>
            <a:ext cx="5944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 err="1">
                <a:solidFill>
                  <a:srgbClr val="24292F"/>
                </a:solidFill>
                <a:effectLst/>
                <a:latin typeface="Noto Sans SC"/>
              </a:rPr>
              <a:t>pyepics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提供了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Python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语言的接口，用于与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EPICS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控制系统进行交互，包括读取和写入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PV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、监视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PV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状态变化</a:t>
            </a:r>
            <a:endParaRPr lang="zh-CN" altLang="en-US" dirty="0"/>
          </a:p>
        </p:txBody>
      </p: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1D0EA252-5C80-6B34-8262-6F603E6FDA12}"/>
              </a:ext>
            </a:extLst>
          </p:cNvPr>
          <p:cNvCxnSpPr>
            <a:stCxn id="14" idx="2"/>
            <a:endCxn id="45" idx="0"/>
          </p:cNvCxnSpPr>
          <p:nvPr/>
        </p:nvCxnSpPr>
        <p:spPr>
          <a:xfrm>
            <a:off x="2727359" y="3593354"/>
            <a:ext cx="1" cy="41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连接符: 肘形 108">
            <a:extLst>
              <a:ext uri="{FF2B5EF4-FFF2-40B4-BE49-F238E27FC236}">
                <a16:creationId xmlns:a16="http://schemas.microsoft.com/office/drawing/2014/main" id="{76573BF1-6DA1-AC68-A640-A550251B16E3}"/>
              </a:ext>
            </a:extLst>
          </p:cNvPr>
          <p:cNvCxnSpPr>
            <a:endCxn id="77" idx="1"/>
          </p:cNvCxnSpPr>
          <p:nvPr/>
        </p:nvCxnSpPr>
        <p:spPr>
          <a:xfrm>
            <a:off x="3791824" y="3817719"/>
            <a:ext cx="1376322" cy="1713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文本框 114">
            <a:extLst>
              <a:ext uri="{FF2B5EF4-FFF2-40B4-BE49-F238E27FC236}">
                <a16:creationId xmlns:a16="http://schemas.microsoft.com/office/drawing/2014/main" id="{B264CE48-D546-0856-4528-82C88787D652}"/>
              </a:ext>
            </a:extLst>
          </p:cNvPr>
          <p:cNvSpPr txBox="1"/>
          <p:nvPr/>
        </p:nvSpPr>
        <p:spPr>
          <a:xfrm>
            <a:off x="337352" y="858234"/>
            <a:ext cx="5758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EPICS</a:t>
            </a:r>
            <a:r>
              <a:rPr lang="zh-CN" altLang="en-US" dirty="0"/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Physics and Industrial Control System</a:t>
            </a:r>
            <a:r>
              <a:rPr lang="zh-CN" altLang="en-US" dirty="0"/>
              <a:t>）；是一个分布式的控制系统软件框架，用于构建和管理大型、复杂的控制系统。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1E595270-1F04-025D-AB91-CAA2CDB76245}"/>
              </a:ext>
            </a:extLst>
          </p:cNvPr>
          <p:cNvSpPr txBox="1"/>
          <p:nvPr/>
        </p:nvSpPr>
        <p:spPr>
          <a:xfrm>
            <a:off x="6195645" y="858235"/>
            <a:ext cx="5996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PV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（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Process Variable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）是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Noto Sans SC"/>
              </a:rPr>
              <a:t>EPICS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控制系统中的一个重要概念，用于表示监视和控制系统中的各种物理量或状态。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619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F7A67-3E7E-3507-BD70-E2BDD827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486456"/>
            <a:ext cx="10608816" cy="177554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关灯测试</a:t>
            </a:r>
            <a:r>
              <a:rPr lang="en-US" altLang="zh-CN" sz="4000" b="1" dirty="0" err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gcu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温度监控以及后续分析</a:t>
            </a:r>
            <a:br>
              <a:rPr lang="en-US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B309080-2EBC-9203-C4CC-CA0F54C5752C}"/>
              </a:ext>
            </a:extLst>
          </p:cNvPr>
          <p:cNvSpPr txBox="1"/>
          <p:nvPr/>
        </p:nvSpPr>
        <p:spPr>
          <a:xfrm>
            <a:off x="4829452" y="5717219"/>
            <a:ext cx="405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A9AA0A7-503F-660D-851A-358B20AB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62" y="1"/>
            <a:ext cx="764502" cy="771448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85A7CBC-2BB9-6BA4-46DA-45A2D77AD820}"/>
              </a:ext>
            </a:extLst>
          </p:cNvPr>
          <p:cNvCxnSpPr/>
          <p:nvPr/>
        </p:nvCxnSpPr>
        <p:spPr>
          <a:xfrm>
            <a:off x="0" y="771449"/>
            <a:ext cx="12132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74634F3D-C254-A21B-D0BD-6E29847A2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94" y="1091374"/>
            <a:ext cx="5323719" cy="1980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4EE10A-7845-6AEE-512E-553DCB87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86" y="3867326"/>
            <a:ext cx="5457038" cy="2050588"/>
          </a:xfrm>
          <a:prstGeom prst="rect">
            <a:avLst/>
          </a:prstGeo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1C859EB-3B72-E549-5B71-DCF8E47CC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0" y="1365778"/>
            <a:ext cx="4934953" cy="4720773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28506AB-15A2-E08B-83D9-CF9F5AB0B628}"/>
              </a:ext>
            </a:extLst>
          </p:cNvPr>
          <p:cNvSpPr txBox="1"/>
          <p:nvPr/>
        </p:nvSpPr>
        <p:spPr>
          <a:xfrm>
            <a:off x="7447465" y="3244334"/>
            <a:ext cx="423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BEC1353</a:t>
            </a:r>
            <a:r>
              <a:rPr lang="zh-CN" altLang="en-US" dirty="0"/>
              <a:t>的</a:t>
            </a:r>
            <a:r>
              <a:rPr lang="en-US" altLang="zh-CN" dirty="0" err="1"/>
              <a:t>gcu</a:t>
            </a:r>
            <a:r>
              <a:rPr lang="zh-CN" altLang="en-US" dirty="0"/>
              <a:t>的温度曲线图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E1348D-39C3-A3A7-8A80-F26D32D63331}"/>
              </a:ext>
            </a:extLst>
          </p:cNvPr>
          <p:cNvSpPr txBox="1"/>
          <p:nvPr/>
        </p:nvSpPr>
        <p:spPr>
          <a:xfrm>
            <a:off x="8028264" y="6237838"/>
            <a:ext cx="326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BEC2271</a:t>
            </a:r>
            <a:r>
              <a:rPr lang="zh-CN" altLang="en-US" dirty="0"/>
              <a:t>的</a:t>
            </a:r>
            <a:r>
              <a:rPr lang="en-US" altLang="zh-CN" dirty="0" err="1"/>
              <a:t>gcu</a:t>
            </a:r>
            <a:r>
              <a:rPr lang="zh-CN" altLang="en-US" dirty="0"/>
              <a:t>的温度曲线图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3CD342-C0D3-0A12-8535-D6B0EC681470}"/>
              </a:ext>
            </a:extLst>
          </p:cNvPr>
          <p:cNvSpPr txBox="1"/>
          <p:nvPr/>
        </p:nvSpPr>
        <p:spPr>
          <a:xfrm>
            <a:off x="2437002" y="6258689"/>
            <a:ext cx="442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温度偏高的</a:t>
            </a:r>
            <a:r>
              <a:rPr lang="en-US" altLang="zh-CN" dirty="0" err="1"/>
              <a:t>gcu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9C915F3-03CA-AA24-5518-BE6340E0CFCB}"/>
              </a:ext>
            </a:extLst>
          </p:cNvPr>
          <p:cNvSpPr txBox="1"/>
          <p:nvPr/>
        </p:nvSpPr>
        <p:spPr>
          <a:xfrm>
            <a:off x="686050" y="878889"/>
            <a:ext cx="284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4</a:t>
            </a:r>
            <a:r>
              <a:rPr lang="zh-CN" altLang="en-US" dirty="0"/>
              <a:t>日</a:t>
            </a:r>
            <a:r>
              <a:rPr lang="en-US" altLang="zh-CN" dirty="0"/>
              <a:t>5</a:t>
            </a:r>
            <a:r>
              <a:rPr lang="zh-CN" altLang="en-US" dirty="0"/>
              <a:t>日的关灯测试</a:t>
            </a:r>
          </a:p>
        </p:txBody>
      </p:sp>
    </p:spTree>
    <p:extLst>
      <p:ext uri="{BB962C8B-B14F-4D97-AF65-F5344CB8AC3E}">
        <p14:creationId xmlns:p14="http://schemas.microsoft.com/office/powerpoint/2010/main" val="130036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F7A67-3E7E-3507-BD70-E2BDD827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486455"/>
            <a:ext cx="10608816" cy="284993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关灯测试</a:t>
            </a:r>
            <a:r>
              <a:rPr lang="en-US" altLang="zh-CN" sz="4000" b="1" dirty="0" err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gcu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温度监控以及后续分析</a:t>
            </a:r>
            <a:br>
              <a:rPr lang="en-US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A9AA0A7-503F-660D-851A-358B20AB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62" y="1"/>
            <a:ext cx="764502" cy="771448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85A7CBC-2BB9-6BA4-46DA-45A2D77AD820}"/>
              </a:ext>
            </a:extLst>
          </p:cNvPr>
          <p:cNvCxnSpPr/>
          <p:nvPr/>
        </p:nvCxnSpPr>
        <p:spPr>
          <a:xfrm>
            <a:off x="0" y="771449"/>
            <a:ext cx="12132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A4FE41C8-ABBE-BDF9-0AC5-448D6E30E26E}"/>
              </a:ext>
            </a:extLst>
          </p:cNvPr>
          <p:cNvSpPr txBox="1"/>
          <p:nvPr/>
        </p:nvSpPr>
        <p:spPr>
          <a:xfrm>
            <a:off x="673055" y="3536434"/>
            <a:ext cx="5083729" cy="65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BEC2152-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GU1931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(CD3)</a:t>
            </a:r>
            <a:r>
              <a:rPr lang="zh-CN" altLang="en-US" dirty="0"/>
              <a:t>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k=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0.003187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每秒上升的温度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2B616E-B609-8002-4D34-C0937F0F638D}"/>
              </a:ext>
            </a:extLst>
          </p:cNvPr>
          <p:cNvSpPr txBox="1"/>
          <p:nvPr/>
        </p:nvSpPr>
        <p:spPr>
          <a:xfrm>
            <a:off x="7488066" y="3546916"/>
            <a:ext cx="397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BEC1353-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GU6114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(CD4)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k=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0.002673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1800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00EC1FA-D834-2C46-B06A-2AD7516E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5" y="1369197"/>
            <a:ext cx="4908419" cy="20962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A2961A8-4C54-FF22-0484-66FB7127C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03" y="1293683"/>
            <a:ext cx="5101909" cy="21718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589F3B-ECF4-78BD-CB8C-3E57DCC4D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0" y="4165078"/>
            <a:ext cx="5288791" cy="22064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63F4B48-0F3D-FF16-4E84-F5C9479ED135}"/>
              </a:ext>
            </a:extLst>
          </p:cNvPr>
          <p:cNvSpPr txBox="1"/>
          <p:nvPr/>
        </p:nvSpPr>
        <p:spPr>
          <a:xfrm>
            <a:off x="817224" y="6371545"/>
            <a:ext cx="59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BEC2281-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GU6050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(Veto1)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k=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0.002875</a:t>
            </a:r>
            <a:endParaRPr lang="zh-CN" altLang="en-US" dirty="0"/>
          </a:p>
        </p:txBody>
      </p:sp>
      <p:pic>
        <p:nvPicPr>
          <p:cNvPr id="16" name="内容占位符 9">
            <a:extLst>
              <a:ext uri="{FF2B5EF4-FFF2-40B4-BE49-F238E27FC236}">
                <a16:creationId xmlns:a16="http://schemas.microsoft.com/office/drawing/2014/main" id="{71174ACB-50BC-86F0-896B-2FDE5FA4E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03" y="4165078"/>
            <a:ext cx="5083730" cy="2229734"/>
          </a:xfr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2C3B182-3CCF-0D46-42E3-E01F1AFB6D61}"/>
              </a:ext>
            </a:extLst>
          </p:cNvPr>
          <p:cNvSpPr txBox="1"/>
          <p:nvPr/>
        </p:nvSpPr>
        <p:spPr>
          <a:xfrm>
            <a:off x="7231310" y="6371545"/>
            <a:ext cx="465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BEC2281-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GU7636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(Veto test)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k=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0.0023</a:t>
            </a:r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6B6A8B-6B84-6D78-F480-9EE3B5861C92}"/>
              </a:ext>
            </a:extLst>
          </p:cNvPr>
          <p:cNvSpPr txBox="1"/>
          <p:nvPr/>
        </p:nvSpPr>
        <p:spPr>
          <a:xfrm>
            <a:off x="370981" y="916976"/>
            <a:ext cx="729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FF0000"/>
                </a:solidFill>
                <a:effectLst/>
                <a:latin typeface="Noto Sans SC"/>
              </a:rPr>
              <a:t>对温度异常的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Noto Sans SC"/>
              </a:rPr>
              <a:t>gcu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Noto Sans SC"/>
              </a:rPr>
              <a:t>做模拟，预测未来温度上升的趋势</a:t>
            </a:r>
            <a:r>
              <a:rPr lang="zh-CN" altLang="en-US" b="0" i="0" dirty="0">
                <a:solidFill>
                  <a:srgbClr val="24292F"/>
                </a:solidFill>
                <a:effectLst/>
                <a:latin typeface="Noto Sans SC"/>
              </a:rPr>
              <a:t>。</a:t>
            </a:r>
            <a:endParaRPr lang="en-US" altLang="zh-CN" b="0" i="0" dirty="0">
              <a:solidFill>
                <a:srgbClr val="24292F"/>
              </a:solidFill>
              <a:effectLst/>
              <a:latin typeface="Noto Sans SC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153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F7A67-3E7E-3507-BD70-E2BDD827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486455"/>
            <a:ext cx="10608816" cy="284993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下一步工作计划</a:t>
            </a:r>
            <a:br>
              <a:rPr lang="en-US" altLang="zh-CN" sz="4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A9AA0A7-503F-660D-851A-358B20AB0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862" y="1"/>
            <a:ext cx="764502" cy="771448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85A7CBC-2BB9-6BA4-46DA-45A2D77AD820}"/>
              </a:ext>
            </a:extLst>
          </p:cNvPr>
          <p:cNvCxnSpPr/>
          <p:nvPr/>
        </p:nvCxnSpPr>
        <p:spPr>
          <a:xfrm>
            <a:off x="0" y="771449"/>
            <a:ext cx="121323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ADE28F6-A73F-5D09-80D7-7BE506634B0C}"/>
              </a:ext>
            </a:extLst>
          </p:cNvPr>
          <p:cNvSpPr txBox="1"/>
          <p:nvPr/>
        </p:nvSpPr>
        <p:spPr>
          <a:xfrm>
            <a:off x="1619074" y="1711355"/>
            <a:ext cx="9034944" cy="428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0" i="0" dirty="0">
                <a:solidFill>
                  <a:srgbClr val="24292F"/>
                </a:solidFill>
                <a:effectLst/>
                <a:latin typeface="Noto Sans SC"/>
              </a:rPr>
              <a:t>在整个控制系统中实现数据集成，并将监测数据与报警系统进行集成</a:t>
            </a:r>
            <a:endParaRPr lang="en-US" altLang="zh-CN" sz="2800" b="0" i="0" dirty="0">
              <a:solidFill>
                <a:srgbClr val="24292F"/>
              </a:solidFill>
              <a:effectLst/>
              <a:latin typeface="Noto Sans SC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0" i="0" dirty="0">
                <a:solidFill>
                  <a:srgbClr val="24292F"/>
                </a:solidFill>
                <a:effectLst/>
                <a:latin typeface="Noto Sans SC"/>
              </a:rPr>
              <a:t>该报警系统与</a:t>
            </a:r>
            <a:r>
              <a:rPr lang="en-US" altLang="zh-CN" sz="2800" b="0" i="0" dirty="0">
                <a:solidFill>
                  <a:srgbClr val="24292F"/>
                </a:solidFill>
                <a:effectLst/>
                <a:latin typeface="Noto Sans SC"/>
              </a:rPr>
              <a:t>Kafka</a:t>
            </a:r>
            <a:r>
              <a:rPr lang="zh-CN" altLang="en-US" sz="2800" b="0" i="0" dirty="0">
                <a:solidFill>
                  <a:srgbClr val="24292F"/>
                </a:solidFill>
                <a:effectLst/>
                <a:latin typeface="Noto Sans SC"/>
              </a:rPr>
              <a:t>消息系统进行连接</a:t>
            </a:r>
            <a:endParaRPr lang="en-US" altLang="zh-CN" sz="2800" b="0" i="0" dirty="0">
              <a:solidFill>
                <a:srgbClr val="24292F"/>
              </a:solidFill>
              <a:effectLst/>
              <a:latin typeface="Noto Sans SC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0" i="0" dirty="0">
                <a:solidFill>
                  <a:srgbClr val="24292F"/>
                </a:solidFill>
                <a:effectLst/>
                <a:latin typeface="Noto Sans SC"/>
              </a:rPr>
              <a:t>设计出合理的</a:t>
            </a:r>
            <a:r>
              <a:rPr lang="zh-CN" altLang="en-US" sz="2800" dirty="0">
                <a:solidFill>
                  <a:srgbClr val="24292F"/>
                </a:solidFill>
                <a:latin typeface="Noto Sans SC"/>
              </a:rPr>
              <a:t>报警信息的分发策略</a:t>
            </a:r>
            <a:endParaRPr lang="en-US" altLang="zh-CN" sz="2800" b="0" i="0" dirty="0">
              <a:solidFill>
                <a:srgbClr val="24292F"/>
              </a:solidFill>
              <a:effectLst/>
              <a:latin typeface="Noto Sans SC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2800" b="0" i="0" dirty="0">
                <a:solidFill>
                  <a:srgbClr val="24292F"/>
                </a:solidFill>
                <a:effectLst/>
                <a:latin typeface="Noto Sans SC"/>
              </a:rPr>
              <a:t>设计并开发一个用于报警系统的网页界面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0216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470</Words>
  <Application>Microsoft Office PowerPoint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Noto Sans SC</vt:lpstr>
      <vt:lpstr>等线</vt:lpstr>
      <vt:lpstr>等线 Light</vt:lpstr>
      <vt:lpstr>方正清刻本悦宋简体</vt:lpstr>
      <vt:lpstr>楷体</vt:lpstr>
      <vt:lpstr>宋体</vt:lpstr>
      <vt:lpstr>Arial</vt:lpstr>
      <vt:lpstr>Times New Roman</vt:lpstr>
      <vt:lpstr>Wingdings</vt:lpstr>
      <vt:lpstr>Office 主题​​</vt:lpstr>
      <vt:lpstr>PowerPoint 演示文稿</vt:lpstr>
      <vt:lpstr>Content</vt:lpstr>
      <vt:lpstr> 开题报告</vt:lpstr>
      <vt:lpstr>Kafka节点的部署</vt:lpstr>
      <vt:lpstr>GM10的温度获取，展示及推送</vt:lpstr>
      <vt:lpstr>大批量PV的监控以及报警</vt:lpstr>
      <vt:lpstr>关灯测试gcu温度监控以及后续分析 </vt:lpstr>
      <vt:lpstr>关灯测试gcu温度监控以及后续分析 </vt:lpstr>
      <vt:lpstr>下一步工作计划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生恒 黄</dc:creator>
  <cp:lastModifiedBy>生恒 黄</cp:lastModifiedBy>
  <cp:revision>6</cp:revision>
  <dcterms:created xsi:type="dcterms:W3CDTF">2023-10-11T05:00:04Z</dcterms:created>
  <dcterms:modified xsi:type="dcterms:W3CDTF">2023-12-27T15:00:25Z</dcterms:modified>
</cp:coreProperties>
</file>