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257" r:id="rId4"/>
    <p:sldId id="316" r:id="rId6"/>
    <p:sldId id="331" r:id="rId7"/>
    <p:sldId id="271" r:id="rId8"/>
    <p:sldId id="320" r:id="rId9"/>
    <p:sldId id="341" r:id="rId10"/>
    <p:sldId id="340" r:id="rId11"/>
    <p:sldId id="322" r:id="rId12"/>
    <p:sldId id="321" r:id="rId13"/>
    <p:sldId id="327" r:id="rId14"/>
    <p:sldId id="265" r:id="rId15"/>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ang xzh" initials="jx" lastIdx="1" clrIdx="0"/>
  <p:cmAuthor id="2" name="DAQer" initials="D"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E9EBF5"/>
    <a:srgbClr val="B644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71" autoAdjust="0"/>
    <p:restoredTop sz="90242" autoAdjust="0"/>
  </p:normalViewPr>
  <p:slideViewPr>
    <p:cSldViewPr snapToGrid="0">
      <p:cViewPr varScale="1">
        <p:scale>
          <a:sx n="120" d="100"/>
          <a:sy n="120" d="100"/>
        </p:scale>
        <p:origin x="771" y="48"/>
      </p:cViewPr>
      <p:guideLst/>
    </p:cSldViewPr>
  </p:slideViewPr>
  <p:notesTextViewPr>
    <p:cViewPr>
      <p:scale>
        <a:sx n="1" d="1"/>
        <a:sy n="1" d="1"/>
      </p:scale>
      <p:origin x="0" y="0"/>
    </p:cViewPr>
  </p:notesTextViewPr>
  <p:notesViewPr>
    <p:cSldViewPr snapToGrid="0">
      <p:cViewPr varScale="1">
        <p:scale>
          <a:sx n="87" d="100"/>
          <a:sy n="87" d="100"/>
        </p:scale>
        <p:origin x="3831" y="3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0" Type="http://schemas.openxmlformats.org/officeDocument/2006/relationships/tags" Target="tags/tag64.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1" i="0" u="none" strike="noStrike" kern="1200" baseline="0">
                <a:solidFill>
                  <a:schemeClr val="tx1">
                    <a:lumMod val="75000"/>
                    <a:lumOff val="25000"/>
                  </a:schemeClr>
                </a:solidFill>
                <a:latin typeface="+mn-lt"/>
                <a:ea typeface="+mn-ea"/>
                <a:cs typeface="+mn-cs"/>
              </a:defRPr>
            </a:pPr>
            <a:r>
              <a:rPr lang="zh-CN" altLang="en-US"/>
              <a:t>模拟</a:t>
            </a:r>
            <a:r>
              <a:rPr lang="en-US" altLang="zh-CN"/>
              <a:t>FEC</a:t>
            </a:r>
            <a:r>
              <a:rPr lang="zh-CN" altLang="en-US"/>
              <a:t>发数带宽测试</a:t>
            </a:r>
            <a:endParaRPr lang="zh-CN" altLang="en-US"/>
          </a:p>
        </c:rich>
      </c:tx>
      <c:layout>
        <c:manualLayout>
          <c:xMode val="edge"/>
          <c:yMode val="edge"/>
          <c:x val="0.346397726030392"/>
          <c:y val="0.00750375187593797"/>
        </c:manualLayout>
      </c:layout>
      <c:overlay val="0"/>
      <c:spPr>
        <a:noFill/>
        <a:ln>
          <a:noFill/>
        </a:ln>
        <a:effectLst/>
      </c:spPr>
    </c:title>
    <c:autoTitleDeleted val="0"/>
    <c:plotArea>
      <c:layout>
        <c:manualLayout>
          <c:layoutTarget val="inner"/>
          <c:xMode val="edge"/>
          <c:yMode val="edge"/>
          <c:x val="0.104188057281816"/>
          <c:y val="0.149052874254229"/>
          <c:w val="0.937276018939746"/>
          <c:h val="0.727934573444516"/>
        </c:manualLayout>
      </c:layout>
      <c:lineChart>
        <c:grouping val="standard"/>
        <c:varyColors val="0"/>
        <c:ser>
          <c:idx val="0"/>
          <c:order val="0"/>
          <c:tx>
            <c:strRef>
              <c:f>Sheet1!$B$1</c:f>
              <c:strCache>
                <c:ptCount val="1"/>
                <c:pt idx="0">
                  <c:v>程序带宽测速（平均）</c:v>
                </c:pt>
              </c:strCache>
            </c:strRef>
          </c:tx>
          <c:spPr>
            <a:ln w="28575" cap="rnd">
              <a:solidFill>
                <a:schemeClr val="accent1"/>
              </a:solidFill>
              <a:round/>
            </a:ln>
            <a:effectLst/>
          </c:spPr>
          <c:marker>
            <c:symbol val="none"/>
          </c:marker>
          <c:dLbls>
            <c:dLbl>
              <c:idx val="0"/>
              <c:layout>
                <c:manualLayout>
                  <c:x val="0.00278525670782657"/>
                  <c:y val="0.0793778062860808"/>
                </c:manualLayout>
              </c:layout>
              <c:dLblPos val="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mn-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4k</c:v>
                </c:pt>
                <c:pt idx="1">
                  <c:v>8k</c:v>
                </c:pt>
                <c:pt idx="2">
                  <c:v>32k</c:v>
                </c:pt>
                <c:pt idx="3">
                  <c:v>64k</c:v>
                </c:pt>
                <c:pt idx="4">
                  <c:v>128k</c:v>
                </c:pt>
                <c:pt idx="5">
                  <c:v>1M</c:v>
                </c:pt>
                <c:pt idx="6">
                  <c:v>5M</c:v>
                </c:pt>
                <c:pt idx="7">
                  <c:v>33M</c:v>
                </c:pt>
              </c:strCache>
            </c:strRef>
          </c:cat>
          <c:val>
            <c:numRef>
              <c:f>Sheet1!$B$2:$B$9</c:f>
              <c:numCache>
                <c:formatCode>General</c:formatCode>
                <c:ptCount val="8"/>
                <c:pt idx="0">
                  <c:v>13.8</c:v>
                </c:pt>
                <c:pt idx="1">
                  <c:v>14</c:v>
                </c:pt>
                <c:pt idx="2">
                  <c:v>14.4</c:v>
                </c:pt>
                <c:pt idx="3">
                  <c:v>14.3</c:v>
                </c:pt>
                <c:pt idx="4">
                  <c:v>16.2</c:v>
                </c:pt>
                <c:pt idx="5">
                  <c:v>14</c:v>
                </c:pt>
                <c:pt idx="6">
                  <c:v>15.3</c:v>
                </c:pt>
                <c:pt idx="7">
                  <c:v>14.4</c:v>
                </c:pt>
              </c:numCache>
            </c:numRef>
          </c:val>
          <c:smooth val="0"/>
        </c:ser>
        <c:ser>
          <c:idx val="1"/>
          <c:order val="1"/>
          <c:tx>
            <c:strRef>
              <c:f>Sheet1!$C$1</c:f>
              <c:strCache>
                <c:ptCount val="1"/>
                <c:pt idx="0">
                  <c:v>iperf测速（平均）</c:v>
                </c:pt>
              </c:strCache>
            </c:strRef>
          </c:tx>
          <c:spPr>
            <a:ln w="28575" cap="rnd">
              <a:solidFill>
                <a:schemeClr val="accent2"/>
              </a:solidFill>
              <a:round/>
            </a:ln>
            <a:effectLst/>
          </c:spPr>
          <c:marker>
            <c:symbol val="none"/>
          </c:marker>
          <c:dLbls>
            <c:dLbl>
              <c:idx val="0"/>
              <c:layout>
                <c:manualLayout>
                  <c:x val="0.00557051341565314"/>
                  <c:y val="-0.00240538806927518"/>
                </c:manualLayout>
              </c:layout>
              <c:dLblPos val="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mn-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4k</c:v>
                </c:pt>
                <c:pt idx="1">
                  <c:v>8k</c:v>
                </c:pt>
                <c:pt idx="2">
                  <c:v>32k</c:v>
                </c:pt>
                <c:pt idx="3">
                  <c:v>64k</c:v>
                </c:pt>
                <c:pt idx="4">
                  <c:v>128k</c:v>
                </c:pt>
                <c:pt idx="5">
                  <c:v>1M</c:v>
                </c:pt>
                <c:pt idx="6">
                  <c:v>5M</c:v>
                </c:pt>
                <c:pt idx="7">
                  <c:v>33M</c:v>
                </c:pt>
              </c:strCache>
            </c:strRef>
          </c:cat>
          <c:val>
            <c:numRef>
              <c:f>Sheet1!$C$2:$C$9</c:f>
              <c:numCache>
                <c:formatCode>General</c:formatCode>
                <c:ptCount val="8"/>
                <c:pt idx="0">
                  <c:v>14</c:v>
                </c:pt>
                <c:pt idx="1">
                  <c:v>15</c:v>
                </c:pt>
                <c:pt idx="2">
                  <c:v>18.5</c:v>
                </c:pt>
                <c:pt idx="3">
                  <c:v>19</c:v>
                </c:pt>
                <c:pt idx="4">
                  <c:v>18.4</c:v>
                </c:pt>
                <c:pt idx="5">
                  <c:v>15.8</c:v>
                </c:pt>
                <c:pt idx="6">
                  <c:v>15.9</c:v>
                </c:pt>
                <c:pt idx="7">
                  <c:v>15.3</c:v>
                </c:pt>
              </c:numCache>
            </c:numRef>
          </c:val>
          <c:smooth val="0"/>
        </c:ser>
        <c:dLbls>
          <c:showLegendKey val="0"/>
          <c:showVal val="1"/>
          <c:showCatName val="0"/>
          <c:showSerName val="0"/>
          <c:showPercent val="0"/>
          <c:showBubbleSize val="0"/>
        </c:dLbls>
        <c:marker val="0"/>
        <c:smooth val="0"/>
        <c:axId val="210041169"/>
        <c:axId val="639206394"/>
      </c:lineChart>
      <c:catAx>
        <c:axId val="210041169"/>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639206394"/>
        <c:crosses val="autoZero"/>
        <c:auto val="1"/>
        <c:lblAlgn val="ctr"/>
        <c:lblOffset val="100"/>
        <c:noMultiLvlLbl val="0"/>
      </c:catAx>
      <c:valAx>
        <c:axId val="639206394"/>
        <c:scaling>
          <c:orientation val="minMax"/>
        </c:scaling>
        <c:delete val="0"/>
        <c:axPos val="l"/>
        <c:majorGridlines>
          <c:spPr>
            <a:ln w="9525" cap="flat" cmpd="sng" algn="ctr">
              <a:solidFill>
                <a:schemeClr val="lt1">
                  <a:lumMod val="90200"/>
                </a:schemeClr>
              </a:solidFill>
              <a:round/>
            </a:ln>
            <a:effectLst/>
          </c:spPr>
        </c:majorGridlines>
        <c:title>
          <c:tx>
            <c:rich>
              <a:bodyPr rot="-5400000" spcFirstLastPara="0" vertOverflow="ellipsis" vert="horz" wrap="square" anchor="ctr" anchorCtr="1"/>
              <a:lstStyle/>
              <a:p>
                <a:pPr defTabSz="914400">
                  <a:defRPr lang="zh-CN" sz="1000" b="0" i="0" u="none" strike="noStrike" kern="1200" baseline="0">
                    <a:solidFill>
                      <a:schemeClr val="tx1">
                        <a:lumMod val="65000"/>
                        <a:lumOff val="35000"/>
                      </a:schemeClr>
                    </a:solidFill>
                    <a:latin typeface="+mn-lt"/>
                    <a:ea typeface="+mn-ea"/>
                    <a:cs typeface="+mn-cs"/>
                  </a:defRPr>
                </a:pPr>
                <a:r>
                  <a:rPr lang="en-US" altLang="zh-CN"/>
                  <a:t>Gbps</a:t>
                </a:r>
                <a:endParaRPr lang="en-US" altLang="zh-CN"/>
              </a:p>
            </c:rich>
          </c:tx>
          <c:layout>
            <c:manualLayout>
              <c:xMode val="edge"/>
              <c:yMode val="edge"/>
              <c:x val="0.00303428744816426"/>
              <c:y val="0.00566893424036281"/>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210041169"/>
        <c:crosses val="autoZero"/>
        <c:crossBetween val="between"/>
      </c:valAx>
      <c:spPr>
        <a:noFill/>
        <a:ln>
          <a:noFill/>
        </a:ln>
        <a:effectLst/>
      </c:spPr>
    </c:plotArea>
    <c:legend>
      <c:legendPos val="b"/>
      <c:layout>
        <c:manualLayout>
          <c:xMode val="edge"/>
          <c:yMode val="edge"/>
          <c:x val="0.370970721344786"/>
          <c:y val="0.938022393944173"/>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028">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0">
      <cs:styleClr val="auto"/>
    </cs:fillRef>
    <cs:effectRef idx="0"/>
    <cs:fontRef idx="minor">
      <a:schemeClr val="dk1"/>
    </cs:fontRef>
    <cs:spPr>
      <a:ln w="28575" cap="rnd">
        <a:solidFill>
          <a:schemeClr val="phClr"/>
        </a:solidFill>
        <a:round/>
      </a:ln>
      <a:effectLst/>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D9AC13-4FDD-4BFE-90CC-8E88A9485F1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FEA21D-08F4-4169-97AE-6B6DCCA5D4C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各位老师大家好，我叫裴文溪，导师是季筱璐老师，专业是计算机技术，接下来我将</a:t>
            </a:r>
            <a:r>
              <a:rPr lang="en-US" altLang="zh-CN" dirty="0"/>
              <a:t> </a:t>
            </a:r>
            <a:r>
              <a:rPr lang="zh-CN" altLang="en-US" dirty="0"/>
              <a:t>就回所以来的</a:t>
            </a:r>
            <a:r>
              <a:rPr lang="en-US" altLang="zh-CN" dirty="0"/>
              <a:t> </a:t>
            </a:r>
            <a:r>
              <a:rPr lang="zh-CN" altLang="en-US" dirty="0"/>
              <a:t>工作</a:t>
            </a:r>
            <a:r>
              <a:rPr lang="en-US" altLang="zh-CN" dirty="0"/>
              <a:t> </a:t>
            </a:r>
            <a:r>
              <a:rPr lang="zh-CN" altLang="en-US" dirty="0"/>
              <a:t>进行介绍。</a:t>
            </a:r>
            <a:endParaRPr lang="zh-CN" altLang="en-US" dirty="0"/>
          </a:p>
        </p:txBody>
      </p:sp>
      <p:sp>
        <p:nvSpPr>
          <p:cNvPr id="4" name="灯片编号占位符 3"/>
          <p:cNvSpPr>
            <a:spLocks noGrp="1"/>
          </p:cNvSpPr>
          <p:nvPr>
            <p:ph type="sldNum" sz="quarter" idx="5"/>
          </p:nvPr>
        </p:nvSpPr>
        <p:spPr/>
        <p:txBody>
          <a:bodyPr/>
          <a:lstStyle/>
          <a:p>
            <a:fld id="{72FEA21D-08F4-4169-97AE-6B6DCCA5D4CC}"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后续我也会进一步对波形读出里波形显示页面的问题和性能进行进一步的完善，还有就是继续协助前端电子学的工作，继续配合联调，然后就是开始着手调研一些论文开始准备开题报告以及完成其他的</a:t>
            </a:r>
            <a:r>
              <a:rPr lang="zh-CN" altLang="en-US"/>
              <a:t>后续工作。</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我的报告内容到此结束，谢谢各位老师！</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首先我想从这四个部分，</a:t>
            </a:r>
            <a:r>
              <a:rPr lang="en-US" altLang="zh-CN" dirty="0"/>
              <a:t>TAO-TVT</a:t>
            </a:r>
            <a:r>
              <a:rPr lang="zh-CN" altLang="en-US" dirty="0"/>
              <a:t>的模拟数据源的开发、</a:t>
            </a:r>
            <a:r>
              <a:rPr lang="en-US" altLang="zh-CN" dirty="0"/>
              <a:t>TAO-CD</a:t>
            </a:r>
            <a:r>
              <a:rPr lang="zh-CN" altLang="en-US" dirty="0"/>
              <a:t>的波形读出软件的开发、其他工作以及后续</a:t>
            </a:r>
            <a:r>
              <a:rPr lang="zh-CN" altLang="en-US" dirty="0"/>
              <a:t>工作说明一下近期的工作内容。</a:t>
            </a:r>
            <a:endParaRPr lang="zh-CN" altLang="en-US" dirty="0"/>
          </a:p>
        </p:txBody>
      </p:sp>
      <p:sp>
        <p:nvSpPr>
          <p:cNvPr id="4" name="灯片编号占位符 3"/>
          <p:cNvSpPr>
            <a:spLocks noGrp="1"/>
          </p:cNvSpPr>
          <p:nvPr>
            <p:ph type="sldNum" sz="quarter" idx="5"/>
          </p:nvPr>
        </p:nvSpPr>
        <p:spPr/>
        <p:txBody>
          <a:bodyPr/>
          <a:lstStyle/>
          <a:p>
            <a:fld id="{72FEA21D-08F4-4169-97AE-6B6DCCA5D4C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我的工作主要是围绕着江门的子实验</a:t>
            </a:r>
            <a:r>
              <a:rPr lang="en-US" altLang="zh-CN" dirty="0"/>
              <a:t>TAO</a:t>
            </a:r>
            <a:r>
              <a:rPr lang="zh-CN" altLang="en-US" dirty="0"/>
              <a:t>所开展的，</a:t>
            </a:r>
            <a:r>
              <a:rPr lang="en-US" altLang="zh-CN" dirty="0"/>
              <a:t>TAO</a:t>
            </a:r>
            <a:r>
              <a:rPr lang="zh-CN" altLang="en-US" dirty="0"/>
              <a:t>就是台山中微子实验，</a:t>
            </a:r>
            <a:r>
              <a:rPr lang="en-US" altLang="zh-CN" dirty="0"/>
              <a:t>TAO</a:t>
            </a:r>
            <a:r>
              <a:rPr lang="zh-CN" altLang="en-US" dirty="0"/>
              <a:t>内含三个探测器，分别是</a:t>
            </a:r>
            <a:r>
              <a:rPr lang="en-US" altLang="zh-CN" dirty="0"/>
              <a:t>CD</a:t>
            </a:r>
            <a:r>
              <a:rPr lang="zh-CN" altLang="en-US" dirty="0"/>
              <a:t>中央探测器</a:t>
            </a:r>
            <a:r>
              <a:rPr lang="en-US" altLang="zh-CN" dirty="0"/>
              <a:t>,TVT</a:t>
            </a:r>
            <a:r>
              <a:rPr lang="zh-CN" altLang="en-US" dirty="0"/>
              <a:t>，</a:t>
            </a:r>
            <a:r>
              <a:rPr lang="en-US" altLang="zh-CN" dirty="0"/>
              <a:t>WT</a:t>
            </a:r>
            <a:r>
              <a:rPr lang="zh-CN" altLang="en-US" dirty="0"/>
              <a:t>，本页内容工作主要是跟</a:t>
            </a:r>
            <a:r>
              <a:rPr lang="en-US" altLang="zh-CN" dirty="0"/>
              <a:t>TVT</a:t>
            </a:r>
            <a:r>
              <a:rPr lang="zh-CN" altLang="en-US" dirty="0"/>
              <a:t>的读出链有关，对于验证</a:t>
            </a:r>
            <a:r>
              <a:rPr lang="en-US" altLang="zh-CN" dirty="0"/>
              <a:t>TAO-TVT</a:t>
            </a:r>
            <a:r>
              <a:rPr lang="zh-CN" altLang="en-US" dirty="0"/>
              <a:t>触发算法这个功能通常是从</a:t>
            </a:r>
            <a:r>
              <a:rPr lang="en-US" altLang="zh-CN" dirty="0"/>
              <a:t>FEC</a:t>
            </a:r>
            <a:r>
              <a:rPr lang="zh-CN" altLang="en-US" dirty="0"/>
              <a:t>板发送数据到触发板，经过硬件触发后再进行软件触发，最后可以验证</a:t>
            </a:r>
            <a:r>
              <a:rPr lang="en-US" altLang="zh-CN" dirty="0"/>
              <a:t>TVT</a:t>
            </a:r>
            <a:r>
              <a:rPr lang="zh-CN" altLang="en-US" dirty="0"/>
              <a:t>触发算法这条链路的合理性。因为现在</a:t>
            </a:r>
            <a:r>
              <a:rPr lang="en-US" altLang="zh-CN" dirty="0"/>
              <a:t>FEC</a:t>
            </a:r>
            <a:r>
              <a:rPr lang="zh-CN" altLang="en-US" dirty="0"/>
              <a:t>暂未就绪，所以我们利用软件模拟</a:t>
            </a:r>
            <a:r>
              <a:rPr lang="en-US" altLang="zh-CN" dirty="0"/>
              <a:t>FEC</a:t>
            </a:r>
            <a:r>
              <a:rPr lang="zh-CN" altLang="en-US" dirty="0"/>
              <a:t>发送数据到触发板协助验证，所以我的工作主要是模拟</a:t>
            </a:r>
            <a:r>
              <a:rPr lang="en-US" altLang="zh-CN" dirty="0"/>
              <a:t>FEC</a:t>
            </a:r>
            <a:r>
              <a:rPr lang="zh-CN" altLang="en-US" dirty="0"/>
              <a:t>的发送到</a:t>
            </a:r>
            <a:r>
              <a:rPr lang="en-US" altLang="zh-CN" dirty="0"/>
              <a:t>TVT</a:t>
            </a:r>
            <a:r>
              <a:rPr lang="zh-CN" altLang="en-US" dirty="0"/>
              <a:t>触发板过程，也</a:t>
            </a:r>
            <a:r>
              <a:rPr lang="zh-CN" altLang="en-US" dirty="0"/>
              <a:t>就是主要编写了模拟</a:t>
            </a:r>
            <a:r>
              <a:rPr lang="en-US" altLang="zh-CN" dirty="0"/>
              <a:t>FEC</a:t>
            </a:r>
            <a:r>
              <a:rPr lang="zh-CN" altLang="en-US" dirty="0"/>
              <a:t>需要发送给触发板的数据源。</a:t>
            </a:r>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这里是</a:t>
            </a:r>
            <a:r>
              <a:rPr lang="zh-CN" altLang="en-US"/>
              <a:t>我编写模拟</a:t>
            </a:r>
            <a:r>
              <a:rPr lang="en-US" altLang="zh-CN"/>
              <a:t>FEC</a:t>
            </a:r>
            <a:r>
              <a:rPr lang="zh-CN" altLang="en-US"/>
              <a:t>数据源是依照着由仿真得到的事例数据，其中包含着噪声数据和有效事例数据，然后按照上面</a:t>
            </a:r>
            <a:r>
              <a:rPr lang="en-US" altLang="zh-CN"/>
              <a:t>FEC</a:t>
            </a:r>
            <a:r>
              <a:rPr lang="zh-CN" altLang="en-US"/>
              <a:t>数据格式进行数据打包，然后发送。</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在发送之前我也进行了一些模拟数据正确性的验证，比如通过程序先进行了自发自收，在接收端也进行了收到数据的存盘操作，根据数据包格式和原始数据的数量检查没有丢数，并且通过存盘解析后的数据格式信息包头</a:t>
            </a:r>
            <a:r>
              <a:rPr lang="en-US" altLang="zh-CN" dirty="0"/>
              <a:t>/</a:t>
            </a:r>
            <a:r>
              <a:rPr lang="zh-CN" altLang="en-US" dirty="0"/>
              <a:t>以及时间戳</a:t>
            </a:r>
            <a:r>
              <a:rPr lang="en-US" altLang="zh-CN" dirty="0"/>
              <a:t> </a:t>
            </a:r>
            <a:r>
              <a:rPr lang="zh-CN" altLang="en-US" dirty="0"/>
              <a:t>电荷</a:t>
            </a:r>
            <a:r>
              <a:rPr lang="en-US" altLang="zh-CN" dirty="0"/>
              <a:t> </a:t>
            </a:r>
            <a:r>
              <a:rPr lang="zh-CN" altLang="en-US" dirty="0"/>
              <a:t>通道号和原始仿真数据作出对比，经过校验发现模拟的数据源没有错误。并且也进行了带宽测试发现也达到了了（电子学）千兆网的要求。</a:t>
            </a:r>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这里想要展示的是</a:t>
            </a:r>
            <a:r>
              <a:rPr lang="en-US" altLang="zh-CN"/>
              <a:t>TVT</a:t>
            </a:r>
            <a:r>
              <a:rPr lang="zh-CN" altLang="en-US"/>
              <a:t>触发算法数据流验证的结果，之前已经说明模拟</a:t>
            </a:r>
            <a:r>
              <a:rPr lang="en-US" altLang="zh-CN"/>
              <a:t>FEC</a:t>
            </a:r>
            <a:r>
              <a:rPr lang="zh-CN" altLang="en-US"/>
              <a:t>数据源开发是没有问题的，左边是软件触发的结果，说明模拟数据源成功驱动了整个自检数据链，而且在验证过程中，通过推动每一步，确实发现了硬件触发存在问题，</a:t>
            </a:r>
            <a:r>
              <a:rPr lang="zh-CN" altLang="en-US"/>
              <a:t>所以在实际检验之前提前帮助系统验证了</a:t>
            </a:r>
            <a:r>
              <a:rPr lang="zh-CN" altLang="en-US"/>
              <a:t>功能。</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这张主要是想介绍的是开发的</a:t>
            </a:r>
            <a:r>
              <a:rPr lang="en-US" altLang="zh-CN" dirty="0"/>
              <a:t>TAO - CD </a:t>
            </a:r>
            <a:r>
              <a:rPr lang="zh-CN" altLang="en-US" dirty="0"/>
              <a:t>的波形读出软件，对比使用了共享内存还有环形缓冲区这两种方式，最后选择了使用灵活度更好，效率更高的环形缓冲区的方式使用到了波形读出</a:t>
            </a:r>
            <a:r>
              <a:rPr lang="zh-CN" altLang="en-US" dirty="0"/>
              <a:t>软件中。</a:t>
            </a:r>
            <a:endParaRPr lang="zh-CN" altLang="en-US" dirty="0"/>
          </a:p>
        </p:txBody>
      </p:sp>
      <p:sp>
        <p:nvSpPr>
          <p:cNvPr id="4" name="灯片编号占位符 3"/>
          <p:cNvSpPr>
            <a:spLocks noGrp="1"/>
          </p:cNvSpPr>
          <p:nvPr>
            <p:ph type="sldNum" sz="quarter" idx="5"/>
          </p:nvPr>
        </p:nvSpPr>
        <p:spPr/>
        <p:txBody>
          <a:bodyPr/>
          <a:lstStyle/>
          <a:p>
            <a:fld id="{72FEA21D-08F4-4169-97AE-6B6DCCA5D4CC}"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这里主要是展示了</a:t>
            </a:r>
            <a:r>
              <a:rPr lang="en-US" altLang="zh-CN"/>
              <a:t>CD</a:t>
            </a:r>
            <a:r>
              <a:rPr lang="zh-CN" altLang="en-US"/>
              <a:t>波形显示功能，主要是使用了</a:t>
            </a:r>
            <a:r>
              <a:rPr lang="en-US" altLang="zh-CN"/>
              <a:t>ROOT</a:t>
            </a:r>
            <a:r>
              <a:rPr lang="zh-CN" altLang="en-US"/>
              <a:t>这个工具，也完成了读出线程和检查线程的解耦，还有就是在接入了持续发送的的模拟数据源时，也能稳定的展示十六个通道的波形数据，而且因为增加了波形显示的功能，可以在调试的时候更加高效直观的检测</a:t>
            </a:r>
            <a:r>
              <a:rPr lang="zh-CN" altLang="en-US"/>
              <a:t>数据。</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除了刚才所说的我也是在其他时间也了解了一些组内工作，也学习了一些技术的同时，配置相关所需要的环境，并且配合电子学进行相应的</a:t>
            </a:r>
            <a:r>
              <a:rPr lang="zh-CN" altLang="en-US"/>
              <a:t>联调。</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pic>
        <p:nvPicPr>
          <p:cNvPr id="9" name="图片 8"/>
          <p:cNvPicPr>
            <a:picLocks noChangeAspect="1"/>
          </p:cNvPicPr>
          <p:nvPr userDrawn="1"/>
        </p:nvPicPr>
        <p:blipFill>
          <a:blip r:embed="rId2"/>
          <a:srcRect r="75237"/>
          <a:stretch>
            <a:fillRect/>
          </a:stretch>
        </p:blipFill>
        <p:spPr>
          <a:xfrm>
            <a:off x="79375" y="0"/>
            <a:ext cx="980440" cy="740410"/>
          </a:xfrm>
          <a:prstGeom prst="rect">
            <a:avLst/>
          </a:prstGeom>
        </p:spPr>
      </p:pic>
      <p:cxnSp>
        <p:nvCxnSpPr>
          <p:cNvPr id="10" name="直接连接符 9"/>
          <p:cNvCxnSpPr/>
          <p:nvPr userDrawn="1"/>
        </p:nvCxnSpPr>
        <p:spPr>
          <a:xfrm>
            <a:off x="0" y="737656"/>
            <a:ext cx="1809404" cy="0"/>
          </a:xfrm>
          <a:prstGeom prst="line">
            <a:avLst/>
          </a:prstGeom>
          <a:ln w="635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1859280" y="737656"/>
            <a:ext cx="10332720" cy="0"/>
          </a:xfrm>
          <a:prstGeom prst="line">
            <a:avLst/>
          </a:prstGeom>
          <a:ln w="63500">
            <a:solidFill>
              <a:srgbClr val="B6447A"/>
            </a:solidFill>
          </a:ln>
        </p:spPr>
        <p:style>
          <a:lnRef idx="1">
            <a:schemeClr val="accent1"/>
          </a:lnRef>
          <a:fillRef idx="0">
            <a:schemeClr val="accent1"/>
          </a:fillRef>
          <a:effectRef idx="0">
            <a:schemeClr val="accent1"/>
          </a:effectRef>
          <a:fontRef idx="minor">
            <a:schemeClr val="tx1"/>
          </a:fontRef>
        </p:style>
      </p:cxnSp>
      <p:sp>
        <p:nvSpPr>
          <p:cNvPr id="12" name="日期占位符 11"/>
          <p:cNvSpPr>
            <a:spLocks noGrp="1"/>
          </p:cNvSpPr>
          <p:nvPr>
            <p:ph type="dt" sz="half" idx="10"/>
          </p:nvPr>
        </p:nvSpPr>
        <p:spPr/>
        <p:txBody>
          <a:bodyPr/>
          <a:lstStyle/>
          <a:p>
            <a:fld id="{F4467A00-3045-4B9F-8BCB-A8741D6ADC7C}" type="datetimeFigureOut">
              <a:rPr lang="zh-CN" altLang="en-US" smtClean="0"/>
            </a:fld>
            <a:endParaRPr lang="zh-CN" altLang="en-US"/>
          </a:p>
        </p:txBody>
      </p:sp>
      <p:sp>
        <p:nvSpPr>
          <p:cNvPr id="13" name="页脚占位符 12"/>
          <p:cNvSpPr>
            <a:spLocks noGrp="1"/>
          </p:cNvSpPr>
          <p:nvPr>
            <p:ph type="ftr" sz="quarter" idx="11"/>
          </p:nvPr>
        </p:nvSpPr>
        <p:spPr/>
        <p:txBody>
          <a:bodyPr/>
          <a:lstStyle/>
          <a:p>
            <a:endParaRPr lang="zh-CN" altLang="en-US"/>
          </a:p>
        </p:txBody>
      </p:sp>
      <p:sp>
        <p:nvSpPr>
          <p:cNvPr id="14" name="灯片编号占位符 13"/>
          <p:cNvSpPr>
            <a:spLocks noGrp="1"/>
          </p:cNvSpPr>
          <p:nvPr>
            <p:ph type="sldNum" sz="quarter" idx="12"/>
          </p:nvPr>
        </p:nvSpPr>
        <p:spPr/>
        <p:txBody>
          <a:bodyPr/>
          <a:lstStyle/>
          <a:p>
            <a:fld id="{8208D025-D0DD-46F9-9939-C507D9D808BE}" type="slidenum">
              <a:rPr lang="zh-CN" altLang="en-US" smtClean="0"/>
            </a:fld>
            <a:endParaRPr lang="zh-CN" altLang="en-US"/>
          </a:p>
        </p:txBody>
      </p:sp>
      <p:sp>
        <p:nvSpPr>
          <p:cNvPr id="15" name="标题 14"/>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4467A00-3045-4B9F-8BCB-A8741D6ADC7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08D025-D0DD-46F9-9939-C507D9D808B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4467A00-3045-4B9F-8BCB-A8741D6ADC7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08D025-D0DD-46F9-9939-C507D9D808BE}"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pic>
        <p:nvPicPr>
          <p:cNvPr id="9" name="图片 8"/>
          <p:cNvPicPr>
            <a:picLocks noChangeAspect="1"/>
          </p:cNvPicPr>
          <p:nvPr userDrawn="1"/>
        </p:nvPicPr>
        <p:blipFill>
          <a:blip r:embed="rId2"/>
          <a:srcRect r="75237"/>
          <a:stretch>
            <a:fillRect/>
          </a:stretch>
        </p:blipFill>
        <p:spPr>
          <a:xfrm>
            <a:off x="79375" y="0"/>
            <a:ext cx="980440" cy="740410"/>
          </a:xfrm>
          <a:prstGeom prst="rect">
            <a:avLst/>
          </a:prstGeom>
        </p:spPr>
      </p:pic>
      <p:cxnSp>
        <p:nvCxnSpPr>
          <p:cNvPr id="10" name="直接连接符 9"/>
          <p:cNvCxnSpPr/>
          <p:nvPr userDrawn="1"/>
        </p:nvCxnSpPr>
        <p:spPr>
          <a:xfrm>
            <a:off x="0" y="737656"/>
            <a:ext cx="1809404" cy="0"/>
          </a:xfrm>
          <a:prstGeom prst="line">
            <a:avLst/>
          </a:prstGeom>
          <a:ln w="635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1859280" y="737656"/>
            <a:ext cx="10332720" cy="0"/>
          </a:xfrm>
          <a:prstGeom prst="line">
            <a:avLst/>
          </a:prstGeom>
          <a:ln w="63500">
            <a:solidFill>
              <a:srgbClr val="B6447A"/>
            </a:solidFill>
          </a:ln>
        </p:spPr>
        <p:style>
          <a:lnRef idx="1">
            <a:schemeClr val="accent1"/>
          </a:lnRef>
          <a:fillRef idx="0">
            <a:schemeClr val="accent1"/>
          </a:fillRef>
          <a:effectRef idx="0">
            <a:schemeClr val="accent1"/>
          </a:effectRef>
          <a:fontRef idx="minor">
            <a:schemeClr val="tx1"/>
          </a:fontRef>
        </p:style>
      </p:cxnSp>
      <p:sp>
        <p:nvSpPr>
          <p:cNvPr id="12" name="日期占位符 11"/>
          <p:cNvSpPr>
            <a:spLocks noGrp="1"/>
          </p:cNvSpPr>
          <p:nvPr>
            <p:ph type="dt" sz="half" idx="10"/>
          </p:nvPr>
        </p:nvSpPr>
        <p:spPr/>
        <p:txBody>
          <a:bodyPr/>
          <a:lstStyle/>
          <a:p>
            <a:fld id="{F4467A00-3045-4B9F-8BCB-A8741D6ADC7C}" type="datetimeFigureOut">
              <a:rPr lang="zh-CN" altLang="en-US" smtClean="0"/>
            </a:fld>
            <a:endParaRPr lang="zh-CN" altLang="en-US"/>
          </a:p>
        </p:txBody>
      </p:sp>
      <p:sp>
        <p:nvSpPr>
          <p:cNvPr id="13" name="页脚占位符 12"/>
          <p:cNvSpPr>
            <a:spLocks noGrp="1"/>
          </p:cNvSpPr>
          <p:nvPr>
            <p:ph type="ftr" sz="quarter" idx="11"/>
          </p:nvPr>
        </p:nvSpPr>
        <p:spPr/>
        <p:txBody>
          <a:bodyPr/>
          <a:lstStyle/>
          <a:p>
            <a:endParaRPr lang="zh-CN" altLang="en-US"/>
          </a:p>
        </p:txBody>
      </p:sp>
      <p:sp>
        <p:nvSpPr>
          <p:cNvPr id="14" name="灯片编号占位符 13"/>
          <p:cNvSpPr>
            <a:spLocks noGrp="1"/>
          </p:cNvSpPr>
          <p:nvPr>
            <p:ph type="sldNum" sz="quarter" idx="12"/>
          </p:nvPr>
        </p:nvSpPr>
        <p:spPr/>
        <p:txBody>
          <a:bodyPr/>
          <a:lstStyle/>
          <a:p>
            <a:fld id="{8208D025-D0DD-46F9-9939-C507D9D808BE}" type="slidenum">
              <a:rPr lang="zh-CN" altLang="en-US" smtClean="0"/>
            </a:fld>
            <a:endParaRPr lang="zh-CN" altLang="en-US"/>
          </a:p>
        </p:txBody>
      </p:sp>
      <p:sp>
        <p:nvSpPr>
          <p:cNvPr id="15" name="标题 14"/>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4467A00-3045-4B9F-8BCB-A8741D6ADC7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08D025-D0DD-46F9-9939-C507D9D808BE}"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4467A00-3045-4B9F-8BCB-A8741D6ADC7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08D025-D0DD-46F9-9939-C507D9D808BE}" type="slidenum">
              <a:rPr lang="zh-CN" altLang="en-US" smtClean="0"/>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F4467A00-3045-4B9F-8BCB-A8741D6ADC7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08D025-D0DD-46F9-9939-C507D9D808BE}"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F4467A00-3045-4B9F-8BCB-A8741D6ADC7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208D025-D0DD-46F9-9939-C507D9D808BE}"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4467A00-3045-4B9F-8BCB-A8741D6ADC7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208D025-D0DD-46F9-9939-C507D9D808BE}"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4467A00-3045-4B9F-8BCB-A8741D6ADC7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208D025-D0DD-46F9-9939-C507D9D808BE}"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4467A00-3045-4B9F-8BCB-A8741D6ADC7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08D025-D0DD-46F9-9939-C507D9D808B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4467A00-3045-4B9F-8BCB-A8741D6ADC7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08D025-D0DD-46F9-9939-C507D9D808BE}"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4467A00-3045-4B9F-8BCB-A8741D6ADC7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08D025-D0DD-46F9-9939-C507D9D808BE}"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4467A00-3045-4B9F-8BCB-A8741D6ADC7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08D025-D0DD-46F9-9939-C507D9D808BE}"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4467A00-3045-4B9F-8BCB-A8741D6ADC7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08D025-D0DD-46F9-9939-C507D9D808B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4467A00-3045-4B9F-8BCB-A8741D6ADC7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08D025-D0DD-46F9-9939-C507D9D808BE}" type="slidenum">
              <a:rPr lang="zh-CN" altLang="en-US" smtClean="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F4467A00-3045-4B9F-8BCB-A8741D6ADC7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08D025-D0DD-46F9-9939-C507D9D808B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F4467A00-3045-4B9F-8BCB-A8741D6ADC7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208D025-D0DD-46F9-9939-C507D9D808B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4467A00-3045-4B9F-8BCB-A8741D6ADC7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208D025-D0DD-46F9-9939-C507D9D808B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4467A00-3045-4B9F-8BCB-A8741D6ADC7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208D025-D0DD-46F9-9939-C507D9D808B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4467A00-3045-4B9F-8BCB-A8741D6ADC7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08D025-D0DD-46F9-9939-C507D9D808B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4467A00-3045-4B9F-8BCB-A8741D6ADC7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08D025-D0DD-46F9-9939-C507D9D808B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467A00-3045-4B9F-8BCB-A8741D6ADC7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08D025-D0DD-46F9-9939-C507D9D808B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467A00-3045-4B9F-8BCB-A8741D6ADC7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08D025-D0DD-46F9-9939-C507D9D808B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image" Target="../media/image2.png"/><Relationship Id="rId4" Type="http://schemas.openxmlformats.org/officeDocument/2006/relationships/tags" Target="../tags/tag6.xml"/><Relationship Id="rId3" Type="http://schemas.openxmlformats.org/officeDocument/2006/relationships/tags" Target="../tags/tag5.xml"/><Relationship Id="rId22" Type="http://schemas.openxmlformats.org/officeDocument/2006/relationships/notesSlide" Target="../notesSlides/notesSlide3.xml"/><Relationship Id="rId21" Type="http://schemas.openxmlformats.org/officeDocument/2006/relationships/slideLayout" Target="../slideLayouts/slideLayout1.xml"/><Relationship Id="rId20" Type="http://schemas.openxmlformats.org/officeDocument/2006/relationships/tags" Target="../tags/tag21.xml"/><Relationship Id="rId2" Type="http://schemas.openxmlformats.org/officeDocument/2006/relationships/tags" Target="../tags/tag4.xml"/><Relationship Id="rId19" Type="http://schemas.openxmlformats.org/officeDocument/2006/relationships/tags" Target="../tags/tag20.xml"/><Relationship Id="rId18" Type="http://schemas.openxmlformats.org/officeDocument/2006/relationships/tags" Target="../tags/tag19.xml"/><Relationship Id="rId17" Type="http://schemas.openxmlformats.org/officeDocument/2006/relationships/tags" Target="../tags/tag18.xml"/><Relationship Id="rId16" Type="http://schemas.openxmlformats.org/officeDocument/2006/relationships/tags" Target="../tags/tag17.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1.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image" Target="../media/image6.png"/><Relationship Id="rId4" Type="http://schemas.openxmlformats.org/officeDocument/2006/relationships/tags" Target="../tags/tag2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1.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chart" Target="../charts/chart1.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image" Target="../media/image7.png"/><Relationship Id="rId2" Type="http://schemas.openxmlformats.org/officeDocument/2006/relationships/tags" Target="../tags/tag31.xml"/><Relationship Id="rId10" Type="http://schemas.openxmlformats.org/officeDocument/2006/relationships/notesSlide" Target="../notesSlides/notesSlide6.xml"/><Relationship Id="rId1" Type="http://schemas.openxmlformats.org/officeDocument/2006/relationships/tags" Target="../tags/tag30.xml"/></Relationships>
</file>

<file path=ppt/slides/_rels/slide7.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tags" Target="../tags/tag44.xml"/><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7" Type="http://schemas.openxmlformats.org/officeDocument/2006/relationships/notesSlide" Target="../notesSlides/notesSlide7.xml"/><Relationship Id="rId26" Type="http://schemas.openxmlformats.org/officeDocument/2006/relationships/slideLayout" Target="../slideLayouts/slideLayout12.xml"/><Relationship Id="rId25" Type="http://schemas.openxmlformats.org/officeDocument/2006/relationships/tags" Target="../tags/tag61.xml"/><Relationship Id="rId24" Type="http://schemas.openxmlformats.org/officeDocument/2006/relationships/tags" Target="../tags/tag60.xml"/><Relationship Id="rId23" Type="http://schemas.openxmlformats.org/officeDocument/2006/relationships/tags" Target="../tags/tag59.xml"/><Relationship Id="rId22" Type="http://schemas.openxmlformats.org/officeDocument/2006/relationships/tags" Target="../tags/tag58.xml"/><Relationship Id="rId21" Type="http://schemas.openxmlformats.org/officeDocument/2006/relationships/tags" Target="../tags/tag57.xml"/><Relationship Id="rId20" Type="http://schemas.openxmlformats.org/officeDocument/2006/relationships/tags" Target="../tags/tag56.xml"/><Relationship Id="rId2" Type="http://schemas.openxmlformats.org/officeDocument/2006/relationships/tags" Target="../tags/tag38.xml"/><Relationship Id="rId19" Type="http://schemas.openxmlformats.org/officeDocument/2006/relationships/tags" Target="../tags/tag55.xml"/><Relationship Id="rId18" Type="http://schemas.openxmlformats.org/officeDocument/2006/relationships/tags" Target="../tags/tag54.xml"/><Relationship Id="rId17" Type="http://schemas.openxmlformats.org/officeDocument/2006/relationships/tags" Target="../tags/tag53.xml"/><Relationship Id="rId16" Type="http://schemas.openxmlformats.org/officeDocument/2006/relationships/tags" Target="../tags/tag52.xml"/><Relationship Id="rId15" Type="http://schemas.openxmlformats.org/officeDocument/2006/relationships/tags" Target="../tags/tag51.xml"/><Relationship Id="rId14" Type="http://schemas.openxmlformats.org/officeDocument/2006/relationships/tags" Target="../tags/tag50.xml"/><Relationship Id="rId13" Type="http://schemas.openxmlformats.org/officeDocument/2006/relationships/tags" Target="../tags/tag49.xml"/><Relationship Id="rId12" Type="http://schemas.openxmlformats.org/officeDocument/2006/relationships/tags" Target="../tags/tag48.xml"/><Relationship Id="rId11" Type="http://schemas.openxmlformats.org/officeDocument/2006/relationships/tags" Target="../tags/tag47.xml"/><Relationship Id="rId10" Type="http://schemas.openxmlformats.org/officeDocument/2006/relationships/tags" Target="../tags/tag46.xml"/><Relationship Id="rId1" Type="http://schemas.openxmlformats.org/officeDocument/2006/relationships/tags" Target="../tags/tag37.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tags" Target="../tags/tag63.xml"/><Relationship Id="rId2" Type="http://schemas.openxmlformats.org/officeDocument/2006/relationships/image" Target="../media/image8.png"/><Relationship Id="rId1" Type="http://schemas.openxmlformats.org/officeDocument/2006/relationships/tags" Target="../tags/tag62.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 y="6466114"/>
            <a:ext cx="12192002"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737656"/>
            <a:ext cx="1809404" cy="0"/>
          </a:xfrm>
          <a:prstGeom prst="line">
            <a:avLst/>
          </a:prstGeom>
          <a:ln w="635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859280" y="737656"/>
            <a:ext cx="10332720" cy="0"/>
          </a:xfrm>
          <a:prstGeom prst="line">
            <a:avLst/>
          </a:prstGeom>
          <a:ln w="63500">
            <a:solidFill>
              <a:srgbClr val="B6447A"/>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922145" y="2225040"/>
            <a:ext cx="7774305" cy="729615"/>
          </a:xfrm>
          <a:prstGeom prst="rect">
            <a:avLst/>
          </a:prstGeom>
          <a:noFill/>
          <a:ln>
            <a:noFill/>
          </a:ln>
          <a:effectLst>
            <a:outerShdw blurRad="50800" dist="38100" dir="2700000" algn="tl" rotWithShape="0">
              <a:prstClr val="black">
                <a:alpha val="40000"/>
              </a:prstClr>
            </a:outerShdw>
          </a:effectLst>
        </p:spPr>
        <p:txBody>
          <a:bodyPr wrap="none" rtlCol="0" anchor="t">
            <a:noAutofit/>
          </a:bodyPr>
          <a:lstStyle/>
          <a:p>
            <a:pPr algn="ctr"/>
            <a:endParaRPr lang="zh-CN" altLang="en-US" sz="72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8" name="文本框 7"/>
          <p:cNvSpPr txBox="1"/>
          <p:nvPr/>
        </p:nvSpPr>
        <p:spPr>
          <a:xfrm>
            <a:off x="4502150" y="3557270"/>
            <a:ext cx="4064000" cy="2306955"/>
          </a:xfrm>
          <a:prstGeom prst="rect">
            <a:avLst/>
          </a:prstGeom>
          <a:noFill/>
        </p:spPr>
        <p:txBody>
          <a:bodyPr wrap="square" rtlCol="0">
            <a:spAutoFit/>
          </a:bodyPr>
          <a:lstStyle/>
          <a:p>
            <a:pPr>
              <a:lnSpc>
                <a:spcPct val="150000"/>
              </a:lnSpc>
            </a:pPr>
            <a:r>
              <a:rPr lang="zh-CN" altLang="en-US" sz="2400" b="1">
                <a:latin typeface="楷体" panose="02010609060101010101" pitchFamily="49" charset="-122"/>
                <a:ea typeface="楷体" panose="02010609060101010101" pitchFamily="49" charset="-122"/>
                <a:cs typeface="楷体" panose="02010609060101010101" pitchFamily="49" charset="-122"/>
              </a:rPr>
              <a:t>学生：裴文溪</a:t>
            </a:r>
            <a:endParaRPr lang="zh-CN" altLang="en-US" sz="2400" b="1">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lang="zh-CN" altLang="en-US" sz="2400" b="1">
                <a:latin typeface="楷体" panose="02010609060101010101" pitchFamily="49" charset="-122"/>
                <a:ea typeface="楷体" panose="02010609060101010101" pitchFamily="49" charset="-122"/>
                <a:cs typeface="楷体" panose="02010609060101010101" pitchFamily="49" charset="-122"/>
              </a:rPr>
              <a:t>导师：季筱璐</a:t>
            </a:r>
            <a:endParaRPr lang="zh-CN" altLang="en-US" sz="2400" b="1">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lang="zh-CN" altLang="en-US" sz="2400" b="1">
                <a:latin typeface="楷体" panose="02010609060101010101" pitchFamily="49" charset="-122"/>
                <a:ea typeface="楷体" panose="02010609060101010101" pitchFamily="49" charset="-122"/>
                <a:cs typeface="楷体" panose="02010609060101010101" pitchFamily="49" charset="-122"/>
              </a:rPr>
              <a:t>专业：计算机技术</a:t>
            </a:r>
            <a:endParaRPr lang="zh-CN" altLang="en-US" sz="2400" b="1">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lang="zh-CN" altLang="en-US" sz="2400" b="1">
                <a:latin typeface="楷体" panose="02010609060101010101" pitchFamily="49" charset="-122"/>
                <a:ea typeface="楷体" panose="02010609060101010101" pitchFamily="49" charset="-122"/>
                <a:cs typeface="楷体" panose="02010609060101010101" pitchFamily="49" charset="-122"/>
              </a:rPr>
              <a:t>时间：</a:t>
            </a:r>
            <a:r>
              <a:rPr lang="en-US" altLang="zh-CN" sz="2400" b="1">
                <a:latin typeface="楷体" panose="02010609060101010101" pitchFamily="49" charset="-122"/>
                <a:ea typeface="楷体" panose="02010609060101010101" pitchFamily="49" charset="-122"/>
                <a:cs typeface="楷体" panose="02010609060101010101" pitchFamily="49" charset="-122"/>
              </a:rPr>
              <a:t>2023</a:t>
            </a:r>
            <a:r>
              <a:rPr lang="zh-CN" altLang="en-US" sz="2400" b="1">
                <a:latin typeface="楷体" panose="02010609060101010101" pitchFamily="49" charset="-122"/>
                <a:ea typeface="楷体" panose="02010609060101010101" pitchFamily="49" charset="-122"/>
                <a:cs typeface="楷体" panose="02010609060101010101" pitchFamily="49" charset="-122"/>
              </a:rPr>
              <a:t>年</a:t>
            </a:r>
            <a:r>
              <a:rPr lang="en-US" altLang="zh-CN" sz="2400" b="1">
                <a:latin typeface="楷体" panose="02010609060101010101" pitchFamily="49" charset="-122"/>
                <a:ea typeface="楷体" panose="02010609060101010101" pitchFamily="49" charset="-122"/>
                <a:cs typeface="楷体" panose="02010609060101010101" pitchFamily="49" charset="-122"/>
              </a:rPr>
              <a:t>12</a:t>
            </a:r>
            <a:r>
              <a:rPr lang="zh-CN" altLang="en-US" sz="2400" b="1">
                <a:latin typeface="楷体" panose="02010609060101010101" pitchFamily="49" charset="-122"/>
                <a:ea typeface="楷体" panose="02010609060101010101" pitchFamily="49" charset="-122"/>
                <a:cs typeface="楷体" panose="02010609060101010101" pitchFamily="49" charset="-122"/>
              </a:rPr>
              <a:t>月</a:t>
            </a:r>
            <a:r>
              <a:rPr lang="en-US" altLang="zh-CN" sz="2400" b="1">
                <a:latin typeface="楷体" panose="02010609060101010101" pitchFamily="49" charset="-122"/>
                <a:ea typeface="楷体" panose="02010609060101010101" pitchFamily="49" charset="-122"/>
                <a:cs typeface="楷体" panose="02010609060101010101" pitchFamily="49" charset="-122"/>
              </a:rPr>
              <a:t>28</a:t>
            </a:r>
            <a:r>
              <a:rPr lang="zh-CN" altLang="en-US" sz="2400" b="1">
                <a:latin typeface="楷体" panose="02010609060101010101" pitchFamily="49" charset="-122"/>
                <a:ea typeface="楷体" panose="02010609060101010101" pitchFamily="49" charset="-122"/>
                <a:cs typeface="楷体" panose="02010609060101010101" pitchFamily="49" charset="-122"/>
              </a:rPr>
              <a:t>日</a:t>
            </a:r>
            <a:endParaRPr lang="zh-CN" altLang="en-US" sz="2400" b="1">
              <a:latin typeface="楷体" panose="02010609060101010101" pitchFamily="49" charset="-122"/>
              <a:ea typeface="楷体" panose="02010609060101010101" pitchFamily="49" charset="-122"/>
              <a:cs typeface="楷体" panose="02010609060101010101" pitchFamily="49" charset="-122"/>
            </a:endParaRPr>
          </a:p>
        </p:txBody>
      </p:sp>
      <p:sp>
        <p:nvSpPr>
          <p:cNvPr id="9" name="文本框 8"/>
          <p:cNvSpPr txBox="1"/>
          <p:nvPr/>
        </p:nvSpPr>
        <p:spPr>
          <a:xfrm>
            <a:off x="1270" y="2225040"/>
            <a:ext cx="12190730" cy="1014730"/>
          </a:xfrm>
          <a:prstGeom prst="rect">
            <a:avLst/>
          </a:prstGeom>
          <a:noFill/>
        </p:spPr>
        <p:txBody>
          <a:bodyPr wrap="square" rtlCol="0">
            <a:spAutoFit/>
          </a:bodyPr>
          <a:lstStyle/>
          <a:p>
            <a:pPr algn="ctr"/>
            <a:r>
              <a:rPr lang="zh-CN" altLang="en-US" sz="6000" b="1">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rPr>
              <a:t>十二月研究生季度考核</a:t>
            </a:r>
            <a:endParaRPr lang="zh-CN" altLang="en-US" sz="6000" b="1">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endParaRPr>
          </a:p>
        </p:txBody>
      </p:sp>
      <p:cxnSp>
        <p:nvCxnSpPr>
          <p:cNvPr id="2" name="直接连接符 1"/>
          <p:cNvCxnSpPr/>
          <p:nvPr>
            <p:custDataLst>
              <p:tags r:id="rId1"/>
            </p:custDataLst>
          </p:nvPr>
        </p:nvCxnSpPr>
        <p:spPr>
          <a:xfrm>
            <a:off x="11430" y="3320201"/>
            <a:ext cx="12180570" cy="13335"/>
          </a:xfrm>
          <a:prstGeom prst="line">
            <a:avLst/>
          </a:prstGeom>
          <a:ln w="63500">
            <a:solidFill>
              <a:srgbClr val="000099">
                <a:alpha val="55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 y="6466114"/>
            <a:ext cx="11665133"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1756570" y="6452261"/>
            <a:ext cx="435429"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827425" y="6452261"/>
            <a:ext cx="293717" cy="398780"/>
          </a:xfrm>
          <a:prstGeom prst="rect">
            <a:avLst/>
          </a:prstGeom>
          <a:noFill/>
        </p:spPr>
        <p:txBody>
          <a:bodyPr wrap="square" rtlCol="0">
            <a:spAutoFit/>
          </a:bodyPr>
          <a:lstStyle/>
          <a:p>
            <a:r>
              <a:rPr lang="en-US" altLang="zh-CN" sz="2000" b="1" dirty="0">
                <a:solidFill>
                  <a:schemeClr val="bg1"/>
                </a:solidFill>
                <a:latin typeface="楷体" panose="02010609060101010101" pitchFamily="49" charset="-122"/>
                <a:ea typeface="楷体" panose="02010609060101010101" pitchFamily="49" charset="-122"/>
              </a:rPr>
              <a:t>8</a:t>
            </a:r>
            <a:endParaRPr lang="en-US" altLang="zh-CN" sz="2000" b="1" dirty="0">
              <a:solidFill>
                <a:schemeClr val="bg1"/>
              </a:solidFill>
              <a:latin typeface="楷体" panose="02010609060101010101" pitchFamily="49" charset="-122"/>
              <a:ea typeface="楷体" panose="02010609060101010101" pitchFamily="49" charset="-122"/>
            </a:endParaRPr>
          </a:p>
        </p:txBody>
      </p:sp>
      <p:sp>
        <p:nvSpPr>
          <p:cNvPr id="18" name="标题 1"/>
          <p:cNvSpPr txBox="1"/>
          <p:nvPr/>
        </p:nvSpPr>
        <p:spPr>
          <a:xfrm>
            <a:off x="4951615" y="102764"/>
            <a:ext cx="2288770" cy="720725"/>
          </a:xfrm>
          <a:prstGeom prst="rect">
            <a:avLst/>
          </a:prstGeom>
        </p:spPr>
        <p:txBody>
          <a:bodyPr/>
          <a:lstStyle>
            <a:lvl1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5pPr>
            <a:lvl6pPr marL="3429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6pPr>
            <a:lvl7pPr marL="6858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7pPr>
            <a:lvl8pPr marL="10287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8pPr>
            <a:lvl9pPr marL="13716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9pPr>
          </a:lstStyle>
          <a:p>
            <a:pPr eaLnBrk="1" hangingPunct="1">
              <a:defRPr/>
            </a:pPr>
            <a:r>
              <a:rPr lang="zh-CN" altLang="en-US" sz="2800" kern="0" dirty="0">
                <a:latin typeface="楷体" panose="02010609060101010101" pitchFamily="49" charset="-122"/>
                <a:ea typeface="楷体" panose="02010609060101010101" pitchFamily="49" charset="-122"/>
              </a:rPr>
              <a:t>后</a:t>
            </a:r>
            <a:r>
              <a:rPr lang="en-US" altLang="zh-CN" sz="2800" kern="0" dirty="0">
                <a:latin typeface="楷体" panose="02010609060101010101" pitchFamily="49" charset="-122"/>
                <a:ea typeface="楷体" panose="02010609060101010101" pitchFamily="49" charset="-122"/>
              </a:rPr>
              <a:t> </a:t>
            </a:r>
            <a:r>
              <a:rPr lang="zh-CN" altLang="en-US" sz="2800" kern="0" dirty="0">
                <a:latin typeface="楷体" panose="02010609060101010101" pitchFamily="49" charset="-122"/>
                <a:ea typeface="楷体" panose="02010609060101010101" pitchFamily="49" charset="-122"/>
              </a:rPr>
              <a:t>续</a:t>
            </a:r>
            <a:r>
              <a:rPr lang="en-US" altLang="zh-CN" sz="2800" kern="0" dirty="0">
                <a:latin typeface="楷体" panose="02010609060101010101" pitchFamily="49" charset="-122"/>
                <a:ea typeface="楷体" panose="02010609060101010101" pitchFamily="49" charset="-122"/>
              </a:rPr>
              <a:t> </a:t>
            </a:r>
            <a:r>
              <a:rPr lang="zh-CN" altLang="en-US" sz="2800" kern="0" dirty="0">
                <a:latin typeface="楷体" panose="02010609060101010101" pitchFamily="49" charset="-122"/>
                <a:ea typeface="楷体" panose="02010609060101010101" pitchFamily="49" charset="-122"/>
              </a:rPr>
              <a:t>工</a:t>
            </a:r>
            <a:r>
              <a:rPr lang="en-US" altLang="zh-CN" sz="2800" kern="0" dirty="0">
                <a:latin typeface="楷体" panose="02010609060101010101" pitchFamily="49" charset="-122"/>
                <a:ea typeface="楷体" panose="02010609060101010101" pitchFamily="49" charset="-122"/>
              </a:rPr>
              <a:t> </a:t>
            </a:r>
            <a:r>
              <a:rPr lang="zh-CN" altLang="en-US" sz="2800" kern="0" dirty="0">
                <a:latin typeface="楷体" panose="02010609060101010101" pitchFamily="49" charset="-122"/>
                <a:ea typeface="楷体" panose="02010609060101010101" pitchFamily="49" charset="-122"/>
              </a:rPr>
              <a:t>作</a:t>
            </a:r>
            <a:endParaRPr lang="zh-CN" altLang="en-US" sz="2800" kern="0" dirty="0">
              <a:latin typeface="楷体" panose="02010609060101010101" pitchFamily="49" charset="-122"/>
              <a:ea typeface="楷体" panose="02010609060101010101" pitchFamily="49" charset="-122"/>
            </a:endParaRPr>
          </a:p>
        </p:txBody>
      </p:sp>
      <p:sp>
        <p:nvSpPr>
          <p:cNvPr id="2" name="文本框 1"/>
          <p:cNvSpPr txBox="1"/>
          <p:nvPr/>
        </p:nvSpPr>
        <p:spPr>
          <a:xfrm>
            <a:off x="3128645" y="1485265"/>
            <a:ext cx="8992235" cy="4799965"/>
          </a:xfrm>
          <a:prstGeom prst="rect">
            <a:avLst/>
          </a:prstGeom>
          <a:noFill/>
        </p:spPr>
        <p:txBody>
          <a:bodyPr wrap="square" rtlCol="0">
            <a:spAutoFit/>
          </a:bodyPr>
          <a:lstStyle/>
          <a:p>
            <a:pPr marL="285750" indent="-285750">
              <a:buFont typeface="Arial" panose="020B0604020202020204" pitchFamily="34" charset="0"/>
              <a:buChar char="•"/>
            </a:pPr>
            <a:endParaRPr lang="zh-CN" altLang="en-US" sz="2800" b="1">
              <a:latin typeface="仿宋" panose="02010609060101010101" charset="-122"/>
              <a:ea typeface="仿宋" panose="02010609060101010101" charset="-122"/>
              <a:cs typeface="仿宋" panose="02010609060101010101" charset="-122"/>
            </a:endParaRPr>
          </a:p>
          <a:p>
            <a:pPr marL="285750" indent="-285750">
              <a:buFont typeface="Arial" panose="020B0604020202020204" pitchFamily="34" charset="0"/>
              <a:buChar char="•"/>
            </a:pPr>
            <a:r>
              <a:rPr lang="zh-CN" altLang="en-US" sz="3200" b="1">
                <a:latin typeface="楷体" panose="02010609060101010101" pitchFamily="49" charset="-122"/>
                <a:ea typeface="楷体" panose="02010609060101010101" pitchFamily="49" charset="-122"/>
                <a:cs typeface="仿宋" panose="02010609060101010101" charset="-122"/>
              </a:rPr>
              <a:t>完善波形</a:t>
            </a:r>
            <a:r>
              <a:rPr lang="zh-CN" altLang="en-US" sz="3200" b="1">
                <a:latin typeface="楷体" panose="02010609060101010101" pitchFamily="49" charset="-122"/>
                <a:ea typeface="楷体" panose="02010609060101010101" pitchFamily="49" charset="-122"/>
                <a:cs typeface="仿宋" panose="02010609060101010101" charset="-122"/>
              </a:rPr>
              <a:t>读出的页面布局等问题</a:t>
            </a:r>
            <a:endParaRPr lang="zh-CN" altLang="en-US" sz="3200" b="1">
              <a:latin typeface="楷体" panose="02010609060101010101" pitchFamily="49" charset="-122"/>
              <a:ea typeface="楷体" panose="02010609060101010101" pitchFamily="49" charset="-122"/>
              <a:cs typeface="仿宋" panose="02010609060101010101" charset="-122"/>
            </a:endParaRPr>
          </a:p>
          <a:p>
            <a:pPr marL="285750" indent="-285750">
              <a:buFont typeface="Arial" panose="020B0604020202020204" pitchFamily="34" charset="0"/>
              <a:buChar char="•"/>
            </a:pPr>
            <a:endParaRPr lang="zh-CN" altLang="en-US" sz="3200" b="1">
              <a:latin typeface="楷体" panose="02010609060101010101" pitchFamily="49" charset="-122"/>
              <a:ea typeface="楷体" panose="02010609060101010101" pitchFamily="49" charset="-122"/>
              <a:cs typeface="仿宋" panose="02010609060101010101" charset="-122"/>
            </a:endParaRPr>
          </a:p>
          <a:p>
            <a:pPr marL="285750" indent="-285750">
              <a:buFont typeface="Arial" panose="020B0604020202020204" pitchFamily="34" charset="0"/>
              <a:buChar char="•"/>
            </a:pPr>
            <a:r>
              <a:rPr lang="zh-CN" altLang="en-US" sz="3200" b="1">
                <a:latin typeface="楷体" panose="02010609060101010101" pitchFamily="49" charset="-122"/>
                <a:ea typeface="楷体" panose="02010609060101010101" pitchFamily="49" charset="-122"/>
                <a:cs typeface="仿宋" panose="02010609060101010101" charset="-122"/>
              </a:rPr>
              <a:t>协助前端电子学的联调</a:t>
            </a:r>
            <a:endParaRPr lang="zh-CN" altLang="en-US" sz="3200" b="1">
              <a:latin typeface="楷体" panose="02010609060101010101" pitchFamily="49" charset="-122"/>
              <a:ea typeface="楷体" panose="02010609060101010101" pitchFamily="49" charset="-122"/>
              <a:cs typeface="仿宋" panose="02010609060101010101" charset="-122"/>
            </a:endParaRPr>
          </a:p>
          <a:p>
            <a:pPr marL="285750" indent="-285750">
              <a:buFont typeface="Arial" panose="020B0604020202020204" pitchFamily="34" charset="0"/>
              <a:buChar char="•"/>
            </a:pPr>
            <a:endParaRPr lang="zh-CN" altLang="en-US" sz="3200" b="1">
              <a:latin typeface="楷体" panose="02010609060101010101" pitchFamily="49" charset="-122"/>
              <a:ea typeface="楷体" panose="02010609060101010101" pitchFamily="49" charset="-122"/>
              <a:cs typeface="仿宋" panose="02010609060101010101" charset="-122"/>
            </a:endParaRPr>
          </a:p>
          <a:p>
            <a:pPr marL="285750" indent="-285750">
              <a:buFont typeface="Arial" panose="020B0604020202020204" pitchFamily="34" charset="0"/>
              <a:buChar char="•"/>
            </a:pPr>
            <a:r>
              <a:rPr lang="zh-CN" altLang="en-US" sz="3200" b="1">
                <a:latin typeface="楷体" panose="02010609060101010101" pitchFamily="49" charset="-122"/>
                <a:ea typeface="楷体" panose="02010609060101010101" pitchFamily="49" charset="-122"/>
                <a:cs typeface="仿宋" panose="02010609060101010101" charset="-122"/>
              </a:rPr>
              <a:t>着手调研论文准备开题</a:t>
            </a:r>
            <a:endParaRPr lang="zh-CN" altLang="en-US" sz="3200" b="1">
              <a:latin typeface="楷体" panose="02010609060101010101" pitchFamily="49" charset="-122"/>
              <a:ea typeface="楷体" panose="02010609060101010101" pitchFamily="49" charset="-122"/>
              <a:cs typeface="仿宋" panose="02010609060101010101" charset="-122"/>
            </a:endParaRPr>
          </a:p>
          <a:p>
            <a:pPr marL="285750" indent="-285750">
              <a:buFont typeface="Arial" panose="020B0604020202020204" pitchFamily="34" charset="0"/>
              <a:buChar char="•"/>
            </a:pPr>
            <a:endParaRPr lang="zh-CN" altLang="en-US" sz="3200" b="1">
              <a:latin typeface="楷体" panose="02010609060101010101" pitchFamily="49" charset="-122"/>
              <a:ea typeface="楷体" panose="02010609060101010101" pitchFamily="49" charset="-122"/>
              <a:cs typeface="仿宋" panose="02010609060101010101" charset="-122"/>
            </a:endParaRPr>
          </a:p>
          <a:p>
            <a:pPr marL="285750" indent="-285750">
              <a:buFont typeface="Arial" panose="020B0604020202020204" pitchFamily="34" charset="0"/>
              <a:buChar char="•"/>
            </a:pPr>
            <a:r>
              <a:rPr lang="zh-CN" altLang="en-US" sz="3200" b="1">
                <a:latin typeface="楷体" panose="02010609060101010101" pitchFamily="49" charset="-122"/>
                <a:ea typeface="楷体" panose="02010609060101010101" pitchFamily="49" charset="-122"/>
                <a:cs typeface="仿宋" panose="02010609060101010101" charset="-122"/>
              </a:rPr>
              <a:t>完成其他后续工作</a:t>
            </a:r>
            <a:endParaRPr lang="zh-CN" altLang="en-US" sz="3200" b="1">
              <a:latin typeface="楷体" panose="02010609060101010101" pitchFamily="49" charset="-122"/>
              <a:ea typeface="楷体" panose="02010609060101010101" pitchFamily="49" charset="-122"/>
              <a:cs typeface="仿宋" panose="02010609060101010101" charset="-122"/>
            </a:endParaRPr>
          </a:p>
          <a:p>
            <a:pPr marL="285750" indent="-285750">
              <a:buFont typeface="Arial" panose="020B0604020202020204" pitchFamily="34" charset="0"/>
              <a:buChar char="•"/>
            </a:pPr>
            <a:endParaRPr lang="zh-CN" altLang="en-US" b="1"/>
          </a:p>
          <a:p>
            <a:pPr marL="285750" indent="-285750">
              <a:buFont typeface="Arial" panose="020B0604020202020204" pitchFamily="34" charset="0"/>
              <a:buChar char="•"/>
            </a:pPr>
            <a:endParaRPr lang="zh-CN" altLang="en-US" b="1"/>
          </a:p>
          <a:p>
            <a:pPr marL="285750" indent="-285750">
              <a:buFont typeface="Arial" panose="020B0604020202020204" pitchFamily="34" charset="0"/>
              <a:buChar char="•"/>
            </a:pPr>
            <a:endParaRPr lang="zh-CN" altLang="en-US" b="1"/>
          </a:p>
        </p:txBody>
      </p:sp>
      <p:sp>
        <p:nvSpPr>
          <p:cNvPr id="4" name="文本框 3"/>
          <p:cNvSpPr txBox="1"/>
          <p:nvPr/>
        </p:nvSpPr>
        <p:spPr>
          <a:xfrm>
            <a:off x="1985645" y="7557770"/>
            <a:ext cx="4064000" cy="368300"/>
          </a:xfrm>
          <a:prstGeom prst="rect">
            <a:avLst/>
          </a:prstGeom>
          <a:noFill/>
        </p:spPr>
        <p:txBody>
          <a:bodyPr wrap="square" rtlCol="0">
            <a:spAutoFit/>
          </a:bodyPr>
          <a:lstStyle/>
          <a:p>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 y="6466114"/>
            <a:ext cx="12192002"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737656"/>
            <a:ext cx="1809404" cy="0"/>
          </a:xfrm>
          <a:prstGeom prst="line">
            <a:avLst/>
          </a:prstGeom>
          <a:ln w="635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859280" y="737656"/>
            <a:ext cx="10332720" cy="0"/>
          </a:xfrm>
          <a:prstGeom prst="line">
            <a:avLst/>
          </a:prstGeom>
          <a:ln w="63500">
            <a:solidFill>
              <a:srgbClr val="B6447A"/>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809404" y="2529074"/>
            <a:ext cx="10530082" cy="923330"/>
          </a:xfrm>
          <a:prstGeom prst="rect">
            <a:avLst/>
          </a:prstGeom>
          <a:noFill/>
        </p:spPr>
        <p:txBody>
          <a:bodyPr wrap="square" rtlCol="0">
            <a:spAutoFit/>
          </a:bodyPr>
          <a:lstStyle/>
          <a:p>
            <a:r>
              <a:rPr lang="zh-CN" altLang="en-US" sz="5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感谢各位老师，请批评指正</a:t>
            </a:r>
            <a:endParaRPr lang="zh-CN" altLang="en-US" sz="5400" b="1"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 y="6466114"/>
            <a:ext cx="12192002"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737656"/>
            <a:ext cx="1809404" cy="0"/>
          </a:xfrm>
          <a:prstGeom prst="line">
            <a:avLst/>
          </a:prstGeom>
          <a:ln w="6350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859280" y="737656"/>
            <a:ext cx="10332720" cy="0"/>
          </a:xfrm>
          <a:prstGeom prst="line">
            <a:avLst/>
          </a:prstGeom>
          <a:ln w="63500">
            <a:solidFill>
              <a:srgbClr val="B6447A"/>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498215" y="1875155"/>
            <a:ext cx="5930900" cy="3107690"/>
          </a:xfrm>
          <a:prstGeom prst="rect">
            <a:avLst/>
          </a:prstGeom>
          <a:noFill/>
        </p:spPr>
        <p:txBody>
          <a:bodyPr wrap="square" rtlCol="0">
            <a:spAutoFit/>
          </a:bodyPr>
          <a:lstStyle/>
          <a:p>
            <a:pPr marL="457200" indent="-457200">
              <a:buFont typeface="Wingdings" panose="05000000000000000000" charset="0"/>
              <a:buChar char="u"/>
            </a:pPr>
            <a:r>
              <a:rPr lang="en-US" altLang="zh-CN" sz="2800" b="1" kern="0" dirty="0">
                <a:solidFill>
                  <a:srgbClr val="000000"/>
                </a:solidFill>
                <a:effectLst>
                  <a:outerShdw blurRad="38100" dist="38100" dir="2700000" algn="tl">
                    <a:srgbClr val="C0C0C0"/>
                  </a:outerShdw>
                </a:effectLst>
                <a:latin typeface="楷体" panose="02010609060101010101" pitchFamily="49" charset="-122"/>
                <a:ea typeface="楷体" panose="02010609060101010101" pitchFamily="49" charset="-122"/>
                <a:cs typeface="+mj-cs"/>
              </a:rPr>
              <a:t>TAO-TVT</a:t>
            </a:r>
            <a:r>
              <a:rPr lang="zh-CN" altLang="en-US" sz="2800" b="1" kern="0" dirty="0">
                <a:solidFill>
                  <a:srgbClr val="000000"/>
                </a:solidFill>
                <a:effectLst>
                  <a:outerShdw blurRad="38100" dist="38100" dir="2700000" algn="tl">
                    <a:srgbClr val="C0C0C0"/>
                  </a:outerShdw>
                </a:effectLst>
                <a:latin typeface="楷体" panose="02010609060101010101" pitchFamily="49" charset="-122"/>
                <a:ea typeface="楷体" panose="02010609060101010101" pitchFamily="49" charset="-122"/>
                <a:cs typeface="+mj-cs"/>
              </a:rPr>
              <a:t>模拟数据源的开发</a:t>
            </a:r>
            <a:endParaRPr lang="zh-CN" altLang="en-US" sz="2800" b="1" kern="0" dirty="0">
              <a:solidFill>
                <a:srgbClr val="000000"/>
              </a:solidFill>
              <a:effectLst>
                <a:outerShdw blurRad="38100" dist="38100" dir="2700000" algn="tl">
                  <a:srgbClr val="C0C0C0"/>
                </a:outerShdw>
              </a:effectLst>
              <a:latin typeface="楷体" panose="02010609060101010101" pitchFamily="49" charset="-122"/>
              <a:ea typeface="楷体" panose="02010609060101010101" pitchFamily="49" charset="-122"/>
              <a:cs typeface="+mj-cs"/>
            </a:endParaRPr>
          </a:p>
          <a:p>
            <a:pPr indent="0">
              <a:buFont typeface="Wingdings" panose="05000000000000000000" charset="0"/>
              <a:buNone/>
            </a:pPr>
            <a:endParaRPr lang="en-US" altLang="zh-CN" sz="2800" b="1" kern="0" dirty="0">
              <a:solidFill>
                <a:srgbClr val="000000"/>
              </a:solidFill>
              <a:effectLst>
                <a:outerShdw blurRad="38100" dist="38100" dir="2700000" algn="tl">
                  <a:srgbClr val="C0C0C0"/>
                </a:outerShdw>
              </a:effectLst>
              <a:latin typeface="楷体" panose="02010609060101010101" pitchFamily="49" charset="-122"/>
              <a:ea typeface="楷体" panose="02010609060101010101" pitchFamily="49" charset="-122"/>
              <a:cs typeface="+mj-cs"/>
              <a:sym typeface="+mn-ea"/>
            </a:endParaRPr>
          </a:p>
          <a:p>
            <a:pPr marL="457200" indent="-457200">
              <a:buFont typeface="Wingdings" panose="05000000000000000000" charset="0"/>
              <a:buChar char="u"/>
            </a:pPr>
            <a:r>
              <a:rPr lang="en-US" altLang="zh-CN" sz="2800" b="1" kern="0" dirty="0">
                <a:solidFill>
                  <a:srgbClr val="000000"/>
                </a:solidFill>
                <a:effectLst>
                  <a:outerShdw blurRad="38100" dist="38100" dir="2700000" algn="tl">
                    <a:srgbClr val="C0C0C0"/>
                  </a:outerShdw>
                </a:effectLst>
                <a:latin typeface="楷体" panose="02010609060101010101" pitchFamily="49" charset="-122"/>
                <a:ea typeface="楷体" panose="02010609060101010101" pitchFamily="49" charset="-122"/>
                <a:cs typeface="+mj-cs"/>
                <a:sym typeface="+mn-ea"/>
              </a:rPr>
              <a:t>TAO-CD</a:t>
            </a:r>
            <a:r>
              <a:rPr lang="zh-CN" altLang="en-US" sz="2800" b="1" kern="0" dirty="0">
                <a:solidFill>
                  <a:srgbClr val="000000"/>
                </a:solidFill>
                <a:effectLst>
                  <a:outerShdw blurRad="38100" dist="38100" dir="2700000" algn="tl">
                    <a:srgbClr val="C0C0C0"/>
                  </a:outerShdw>
                </a:effectLst>
                <a:latin typeface="楷体" panose="02010609060101010101" pitchFamily="49" charset="-122"/>
                <a:ea typeface="楷体" panose="02010609060101010101" pitchFamily="49" charset="-122"/>
                <a:cs typeface="+mj-cs"/>
                <a:sym typeface="+mn-ea"/>
              </a:rPr>
              <a:t>波形读出软件的开发</a:t>
            </a:r>
            <a:endParaRPr lang="zh-CN" altLang="en-US" sz="2800" b="1" dirty="0"/>
          </a:p>
          <a:p>
            <a:pPr indent="0">
              <a:buFont typeface="Wingdings" panose="05000000000000000000" charset="0"/>
              <a:buNone/>
            </a:pPr>
            <a:endParaRPr lang="zh-CN" altLang="en-US" sz="2800" b="1" kern="0" dirty="0">
              <a:solidFill>
                <a:srgbClr val="000000"/>
              </a:solidFill>
              <a:effectLst>
                <a:outerShdw blurRad="38100" dist="38100" dir="2700000" algn="tl">
                  <a:srgbClr val="C0C0C0"/>
                </a:outerShdw>
              </a:effectLst>
              <a:latin typeface="楷体" panose="02010609060101010101" pitchFamily="49" charset="-122"/>
              <a:ea typeface="楷体" panose="02010609060101010101" pitchFamily="49" charset="-122"/>
              <a:cs typeface="+mj-cs"/>
            </a:endParaRPr>
          </a:p>
          <a:p>
            <a:pPr marL="457200" indent="-457200">
              <a:buFont typeface="Wingdings" panose="05000000000000000000" charset="0"/>
              <a:buChar char="u"/>
            </a:pPr>
            <a:r>
              <a:rPr lang="zh-CN" altLang="en-US" sz="2800" b="1" kern="0" dirty="0">
                <a:solidFill>
                  <a:srgbClr val="000000"/>
                </a:solidFill>
                <a:effectLst>
                  <a:outerShdw blurRad="38100" dist="38100" dir="2700000" algn="tl">
                    <a:srgbClr val="C0C0C0"/>
                  </a:outerShdw>
                </a:effectLst>
                <a:latin typeface="楷体" panose="02010609060101010101" pitchFamily="49" charset="-122"/>
                <a:ea typeface="楷体" panose="02010609060101010101" pitchFamily="49" charset="-122"/>
                <a:cs typeface="+mj-cs"/>
              </a:rPr>
              <a:t>其他工作</a:t>
            </a:r>
            <a:endParaRPr lang="zh-CN" altLang="en-US" sz="2800" b="1" kern="0" dirty="0">
              <a:solidFill>
                <a:srgbClr val="000000"/>
              </a:solidFill>
              <a:effectLst>
                <a:outerShdw blurRad="38100" dist="38100" dir="2700000" algn="tl">
                  <a:srgbClr val="C0C0C0"/>
                </a:outerShdw>
              </a:effectLst>
              <a:latin typeface="楷体" panose="02010609060101010101" pitchFamily="49" charset="-122"/>
              <a:ea typeface="楷体" panose="02010609060101010101" pitchFamily="49" charset="-122"/>
              <a:cs typeface="+mj-cs"/>
            </a:endParaRPr>
          </a:p>
          <a:p>
            <a:pPr marL="457200" indent="-457200">
              <a:buFont typeface="Wingdings" panose="05000000000000000000" charset="0"/>
              <a:buChar char="u"/>
            </a:pPr>
            <a:endParaRPr lang="zh-CN" altLang="en-US" sz="2800" b="1" kern="0" dirty="0">
              <a:solidFill>
                <a:srgbClr val="000000"/>
              </a:solidFill>
              <a:effectLst>
                <a:outerShdw blurRad="38100" dist="38100" dir="2700000" algn="tl">
                  <a:srgbClr val="C0C0C0"/>
                </a:outerShdw>
              </a:effectLst>
              <a:latin typeface="楷体" panose="02010609060101010101" pitchFamily="49" charset="-122"/>
              <a:ea typeface="楷体" panose="02010609060101010101" pitchFamily="49" charset="-122"/>
              <a:cs typeface="+mj-cs"/>
            </a:endParaRPr>
          </a:p>
          <a:p>
            <a:pPr marL="457200" indent="-457200">
              <a:buFont typeface="Wingdings" panose="05000000000000000000" charset="0"/>
              <a:buChar char="u"/>
            </a:pPr>
            <a:r>
              <a:rPr lang="zh-CN" altLang="en-US" sz="2800" b="1" kern="0" dirty="0">
                <a:solidFill>
                  <a:srgbClr val="000000"/>
                </a:solidFill>
                <a:effectLst>
                  <a:outerShdw blurRad="38100" dist="38100" dir="2700000" algn="tl">
                    <a:srgbClr val="C0C0C0"/>
                  </a:outerShdw>
                </a:effectLst>
                <a:latin typeface="楷体" panose="02010609060101010101" pitchFamily="49" charset="-122"/>
                <a:ea typeface="楷体" panose="02010609060101010101" pitchFamily="49" charset="-122"/>
                <a:cs typeface="+mj-cs"/>
              </a:rPr>
              <a:t>后续工作</a:t>
            </a:r>
            <a:endParaRPr lang="zh-CN" altLang="en-US" sz="2800" b="1" kern="0" dirty="0">
              <a:solidFill>
                <a:srgbClr val="000000"/>
              </a:solidFill>
              <a:effectLst>
                <a:outerShdw blurRad="38100" dist="38100" dir="2700000" algn="tl">
                  <a:srgbClr val="C0C0C0"/>
                </a:outerShdw>
              </a:effectLst>
              <a:latin typeface="楷体" panose="02010609060101010101" pitchFamily="49" charset="-122"/>
              <a:ea typeface="楷体" panose="02010609060101010101" pitchFamily="49" charset="-122"/>
              <a:cs typeface="+mj-cs"/>
            </a:endParaRPr>
          </a:p>
        </p:txBody>
      </p:sp>
      <p:sp>
        <p:nvSpPr>
          <p:cNvPr id="18" name="标题 1"/>
          <p:cNvSpPr txBox="1"/>
          <p:nvPr>
            <p:custDataLst>
              <p:tags r:id="rId1"/>
            </p:custDataLst>
          </p:nvPr>
        </p:nvSpPr>
        <p:spPr>
          <a:xfrm>
            <a:off x="4951615" y="102764"/>
            <a:ext cx="2288770" cy="720725"/>
          </a:xfrm>
          <a:prstGeom prst="rect">
            <a:avLst/>
          </a:prstGeom>
        </p:spPr>
        <p:txBody>
          <a:bodyPr/>
          <a:lstStyle>
            <a:lvl1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5pPr>
            <a:lvl6pPr marL="3429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6pPr>
            <a:lvl7pPr marL="6858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7pPr>
            <a:lvl8pPr marL="10287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8pPr>
            <a:lvl9pPr marL="13716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9pPr>
          </a:lstStyle>
          <a:p>
            <a:pPr eaLnBrk="1" hangingPunct="1">
              <a:defRPr/>
            </a:pPr>
            <a:r>
              <a:rPr lang="zh-CN" altLang="en-US" sz="2800" kern="0" dirty="0">
                <a:latin typeface="楷体" panose="02010609060101010101" pitchFamily="49" charset="-122"/>
                <a:ea typeface="楷体" panose="02010609060101010101" pitchFamily="49" charset="-122"/>
              </a:rPr>
              <a:t>报</a:t>
            </a:r>
            <a:r>
              <a:rPr lang="en-US" altLang="zh-CN" sz="2800" kern="0" dirty="0">
                <a:latin typeface="楷体" panose="02010609060101010101" pitchFamily="49" charset="-122"/>
                <a:ea typeface="楷体" panose="02010609060101010101" pitchFamily="49" charset="-122"/>
              </a:rPr>
              <a:t> </a:t>
            </a:r>
            <a:r>
              <a:rPr lang="zh-CN" altLang="en-US" sz="2800" kern="0" dirty="0">
                <a:latin typeface="楷体" panose="02010609060101010101" pitchFamily="49" charset="-122"/>
                <a:ea typeface="楷体" panose="02010609060101010101" pitchFamily="49" charset="-122"/>
              </a:rPr>
              <a:t>告</a:t>
            </a:r>
            <a:r>
              <a:rPr lang="en-US" altLang="zh-CN" sz="2800" kern="0" dirty="0">
                <a:latin typeface="楷体" panose="02010609060101010101" pitchFamily="49" charset="-122"/>
                <a:ea typeface="楷体" panose="02010609060101010101" pitchFamily="49" charset="-122"/>
              </a:rPr>
              <a:t> </a:t>
            </a:r>
            <a:r>
              <a:rPr lang="zh-CN" altLang="en-US" sz="2800" kern="0" dirty="0">
                <a:latin typeface="楷体" panose="02010609060101010101" pitchFamily="49" charset="-122"/>
                <a:ea typeface="楷体" panose="02010609060101010101" pitchFamily="49" charset="-122"/>
              </a:rPr>
              <a:t>提</a:t>
            </a:r>
            <a:r>
              <a:rPr lang="en-US" altLang="zh-CN" sz="2800" kern="0" dirty="0">
                <a:latin typeface="楷体" panose="02010609060101010101" pitchFamily="49" charset="-122"/>
                <a:ea typeface="楷体" panose="02010609060101010101" pitchFamily="49" charset="-122"/>
              </a:rPr>
              <a:t> </a:t>
            </a:r>
            <a:r>
              <a:rPr lang="zh-CN" altLang="en-US" sz="2800" kern="0" dirty="0">
                <a:latin typeface="楷体" panose="02010609060101010101" pitchFamily="49" charset="-122"/>
                <a:ea typeface="楷体" panose="02010609060101010101" pitchFamily="49" charset="-122"/>
              </a:rPr>
              <a:t>纲</a:t>
            </a:r>
            <a:endParaRPr lang="zh-CN" altLang="en-US" sz="2800" kern="0" dirty="0">
              <a:latin typeface="楷体" panose="02010609060101010101" pitchFamily="49" charset="-122"/>
              <a:ea typeface="楷体" panose="02010609060101010101" pitchFamily="49"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3"/>
          <p:cNvSpPr/>
          <p:nvPr>
            <p:custDataLst>
              <p:tags r:id="rId1"/>
            </p:custDataLst>
          </p:nvPr>
        </p:nvSpPr>
        <p:spPr>
          <a:xfrm>
            <a:off x="4780915" y="3707765"/>
            <a:ext cx="4138295" cy="2432685"/>
          </a:xfrm>
          <a:prstGeom prst="roundRect">
            <a:avLst/>
          </a:prstGeom>
          <a:solidFill>
            <a:schemeClr val="accent4">
              <a:lumMod val="20000"/>
              <a:lumOff val="80000"/>
            </a:schemeClr>
          </a:solidFill>
          <a:ln>
            <a:solidFill>
              <a:schemeClr val="accent4">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b="1">
                <a:solidFill>
                  <a:schemeClr val="tx1"/>
                </a:solidFill>
              </a:rPr>
              <a:t>硬件触发</a:t>
            </a:r>
            <a:endParaRPr lang="zh-CN" altLang="en-US" b="1">
              <a:solidFill>
                <a:schemeClr val="tx1"/>
              </a:solidFill>
            </a:endParaRPr>
          </a:p>
        </p:txBody>
      </p:sp>
      <p:sp>
        <p:nvSpPr>
          <p:cNvPr id="7" name="线形标注 2 6"/>
          <p:cNvSpPr/>
          <p:nvPr/>
        </p:nvSpPr>
        <p:spPr>
          <a:xfrm>
            <a:off x="9526905" y="3725545"/>
            <a:ext cx="2229485" cy="2414905"/>
          </a:xfrm>
          <a:prstGeom prst="borderCallout2">
            <a:avLst>
              <a:gd name="adj1" fmla="val 49119"/>
              <a:gd name="adj2" fmla="val 626"/>
              <a:gd name="adj3" fmla="val 19773"/>
              <a:gd name="adj4" fmla="val -14326"/>
              <a:gd name="adj5" fmla="val 18800"/>
              <a:gd name="adj6" fmla="val -40131"/>
            </a:avLst>
          </a:prstGeom>
          <a:solidFill>
            <a:schemeClr val="accent5">
              <a:lumMod val="20000"/>
              <a:lumOff val="80000"/>
            </a:schemeClr>
          </a:solidFill>
          <a:ln w="34925"/>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150000"/>
              </a:lnSpc>
            </a:pPr>
            <a:r>
              <a:rPr lang="zh-CN" altLang="en-US">
                <a:ln>
                  <a:solidFill>
                    <a:schemeClr val="accent1"/>
                  </a:solidFill>
                </a:ln>
                <a:solidFill>
                  <a:schemeClr val="tx1"/>
                </a:solidFill>
              </a:rPr>
              <a:t>提供了模拟</a:t>
            </a:r>
            <a:r>
              <a:rPr lang="en-US" altLang="zh-CN">
                <a:ln>
                  <a:solidFill>
                    <a:schemeClr val="accent1"/>
                  </a:solidFill>
                </a:ln>
                <a:solidFill>
                  <a:schemeClr val="tx1"/>
                </a:solidFill>
              </a:rPr>
              <a:t>FEC</a:t>
            </a:r>
            <a:r>
              <a:rPr lang="zh-CN" altLang="en-US">
                <a:ln>
                  <a:solidFill>
                    <a:schemeClr val="accent1"/>
                  </a:solidFill>
                </a:ln>
                <a:solidFill>
                  <a:schemeClr val="tx1"/>
                </a:solidFill>
              </a:rPr>
              <a:t>发送到触发板的数据源</a:t>
            </a:r>
            <a:endParaRPr lang="zh-CN" altLang="en-US">
              <a:ln>
                <a:solidFill>
                  <a:schemeClr val="accent1"/>
                </a:solidFill>
              </a:ln>
              <a:solidFill>
                <a:schemeClr val="tx1"/>
              </a:solidFill>
            </a:endParaRPr>
          </a:p>
        </p:txBody>
      </p:sp>
      <p:sp>
        <p:nvSpPr>
          <p:cNvPr id="32" name="圆角矩形 31"/>
          <p:cNvSpPr/>
          <p:nvPr/>
        </p:nvSpPr>
        <p:spPr>
          <a:xfrm>
            <a:off x="196215" y="1701800"/>
            <a:ext cx="1376680" cy="687705"/>
          </a:xfrm>
          <a:prstGeom prst="roundRect">
            <a:avLst/>
          </a:prstGeom>
          <a:solidFill>
            <a:schemeClr val="accent5">
              <a:lumMod val="40000"/>
              <a:lumOff val="6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8" name="矩形 27"/>
          <p:cNvSpPr/>
          <p:nvPr/>
        </p:nvSpPr>
        <p:spPr>
          <a:xfrm>
            <a:off x="7746365" y="1672590"/>
            <a:ext cx="1618615" cy="1104900"/>
          </a:xfrm>
          <a:prstGeom prst="rect">
            <a:avLst/>
          </a:prstGeom>
          <a:solidFill>
            <a:schemeClr val="accent6">
              <a:lumMod val="40000"/>
              <a:lumOff val="6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7" name="圆角矩形 26"/>
          <p:cNvSpPr/>
          <p:nvPr/>
        </p:nvSpPr>
        <p:spPr>
          <a:xfrm>
            <a:off x="5062855" y="1682750"/>
            <a:ext cx="1162685" cy="1056640"/>
          </a:xfrm>
          <a:prstGeom prst="roundRect">
            <a:avLst/>
          </a:prstGeom>
          <a:solidFill>
            <a:schemeClr val="accent1">
              <a:lumMod val="40000"/>
              <a:lumOff val="6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1" name="矩形 20"/>
          <p:cNvSpPr/>
          <p:nvPr/>
        </p:nvSpPr>
        <p:spPr>
          <a:xfrm>
            <a:off x="2192655" y="1536700"/>
            <a:ext cx="1880235" cy="474980"/>
          </a:xfrm>
          <a:prstGeom prst="rect">
            <a:avLst/>
          </a:prstGeom>
          <a:solidFill>
            <a:schemeClr val="accent2">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2" name="矩形 21"/>
          <p:cNvSpPr/>
          <p:nvPr>
            <p:custDataLst>
              <p:tags r:id="rId2"/>
            </p:custDataLst>
          </p:nvPr>
        </p:nvSpPr>
        <p:spPr>
          <a:xfrm>
            <a:off x="2192655" y="2205990"/>
            <a:ext cx="1880235" cy="474980"/>
          </a:xfrm>
          <a:prstGeom prst="rect">
            <a:avLst/>
          </a:prstGeom>
          <a:solidFill>
            <a:schemeClr val="accent2">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矩形 9"/>
          <p:cNvSpPr/>
          <p:nvPr/>
        </p:nvSpPr>
        <p:spPr>
          <a:xfrm>
            <a:off x="-2" y="6466114"/>
            <a:ext cx="11665133"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1756570" y="6452261"/>
            <a:ext cx="435429"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827425" y="6452261"/>
            <a:ext cx="293717" cy="400110"/>
          </a:xfrm>
          <a:prstGeom prst="rect">
            <a:avLst/>
          </a:prstGeom>
          <a:noFill/>
        </p:spPr>
        <p:txBody>
          <a:bodyPr wrap="square" rtlCol="0">
            <a:spAutoFit/>
          </a:bodyPr>
          <a:lstStyle/>
          <a:p>
            <a:r>
              <a:rPr lang="en-US" altLang="zh-CN" sz="2000" b="1" dirty="0">
                <a:solidFill>
                  <a:schemeClr val="bg1"/>
                </a:solidFill>
                <a:latin typeface="楷体" panose="02010609060101010101" pitchFamily="49" charset="-122"/>
                <a:ea typeface="楷体" panose="02010609060101010101" pitchFamily="49" charset="-122"/>
              </a:rPr>
              <a:t>1</a:t>
            </a:r>
            <a:endParaRPr lang="zh-CN" altLang="en-US" sz="2000" b="1" dirty="0">
              <a:solidFill>
                <a:schemeClr val="bg1"/>
              </a:solidFill>
              <a:latin typeface="楷体" panose="02010609060101010101" pitchFamily="49" charset="-122"/>
              <a:ea typeface="楷体" panose="02010609060101010101" pitchFamily="49" charset="-122"/>
            </a:endParaRPr>
          </a:p>
        </p:txBody>
      </p:sp>
      <p:sp>
        <p:nvSpPr>
          <p:cNvPr id="18" name="标题 1"/>
          <p:cNvSpPr txBox="1"/>
          <p:nvPr/>
        </p:nvSpPr>
        <p:spPr>
          <a:xfrm>
            <a:off x="0" y="102870"/>
            <a:ext cx="12192000" cy="720725"/>
          </a:xfrm>
          <a:prstGeom prst="rect">
            <a:avLst/>
          </a:prstGeom>
        </p:spPr>
        <p:txBody>
          <a:bodyPr/>
          <a:lstStyle>
            <a:lvl1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5pPr>
            <a:lvl6pPr marL="3429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6pPr>
            <a:lvl7pPr marL="6858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7pPr>
            <a:lvl8pPr marL="10287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8pPr>
            <a:lvl9pPr marL="13716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9pPr>
          </a:lstStyle>
          <a:p>
            <a:pPr eaLnBrk="1" hangingPunct="1">
              <a:defRPr/>
            </a:pPr>
            <a:r>
              <a:rPr lang="zh-CN" altLang="en-US" sz="2800" kern="0" dirty="0">
                <a:latin typeface="楷体" panose="02010609060101010101" pitchFamily="49" charset="-122"/>
                <a:ea typeface="楷体" panose="02010609060101010101" pitchFamily="49" charset="-122"/>
                <a:sym typeface="+mn-ea"/>
              </a:rPr>
              <a:t>验证</a:t>
            </a:r>
            <a:r>
              <a:rPr lang="en-US" altLang="zh-CN" sz="2800" kern="0" dirty="0">
                <a:latin typeface="楷体" panose="02010609060101010101" pitchFamily="49" charset="-122"/>
                <a:ea typeface="楷体" panose="02010609060101010101" pitchFamily="49" charset="-122"/>
                <a:sym typeface="+mn-ea"/>
              </a:rPr>
              <a:t>TAO-TVT</a:t>
            </a:r>
            <a:r>
              <a:rPr lang="zh-CN" altLang="en-US" sz="2800" kern="0" dirty="0">
                <a:latin typeface="楷体" panose="02010609060101010101" pitchFamily="49" charset="-122"/>
                <a:ea typeface="楷体" panose="02010609060101010101" pitchFamily="49" charset="-122"/>
                <a:sym typeface="+mn-ea"/>
              </a:rPr>
              <a:t>触发算法的链路</a:t>
            </a:r>
            <a:endParaRPr lang="zh-CN" altLang="en-US" sz="2800" b="1"/>
          </a:p>
          <a:p>
            <a:pPr eaLnBrk="1" hangingPunct="1">
              <a:defRPr/>
            </a:pPr>
            <a:endParaRPr lang="zh-CN" altLang="en-US" sz="2800" kern="0" dirty="0">
              <a:latin typeface="楷体" panose="02010609060101010101" pitchFamily="49" charset="-122"/>
              <a:ea typeface="楷体" panose="02010609060101010101" pitchFamily="49" charset="-122"/>
            </a:endParaRPr>
          </a:p>
        </p:txBody>
      </p:sp>
      <p:sp>
        <p:nvSpPr>
          <p:cNvPr id="45" name="单圆角矩形 44"/>
          <p:cNvSpPr/>
          <p:nvPr>
            <p:custDataLst>
              <p:tags r:id="rId3"/>
            </p:custDataLst>
          </p:nvPr>
        </p:nvSpPr>
        <p:spPr>
          <a:xfrm>
            <a:off x="9994900" y="1750060"/>
            <a:ext cx="2044700" cy="513715"/>
          </a:xfrm>
          <a:prstGeom prst="round1Rect">
            <a:avLst/>
          </a:prstGeom>
          <a:solidFill>
            <a:schemeClr val="accent4">
              <a:lumMod val="20000"/>
              <a:lumOff val="80000"/>
            </a:schemeClr>
          </a:solidFill>
          <a:ln>
            <a:solidFill>
              <a:schemeClr val="accent4">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48" name="图片 47"/>
          <p:cNvPicPr>
            <a:picLocks noChangeAspect="1"/>
          </p:cNvPicPr>
          <p:nvPr>
            <p:custDataLst>
              <p:tags r:id="rId4"/>
            </p:custDataLst>
          </p:nvPr>
        </p:nvPicPr>
        <p:blipFill>
          <a:blip r:embed="rId5"/>
          <a:stretch>
            <a:fillRect/>
          </a:stretch>
        </p:blipFill>
        <p:spPr>
          <a:xfrm>
            <a:off x="454025" y="3024505"/>
            <a:ext cx="3999230" cy="3429635"/>
          </a:xfrm>
          <a:prstGeom prst="rect">
            <a:avLst/>
          </a:prstGeom>
        </p:spPr>
      </p:pic>
      <p:sp>
        <p:nvSpPr>
          <p:cNvPr id="49" name="文本框 48"/>
          <p:cNvSpPr txBox="1"/>
          <p:nvPr>
            <p:custDataLst>
              <p:tags r:id="rId6"/>
            </p:custDataLst>
          </p:nvPr>
        </p:nvSpPr>
        <p:spPr>
          <a:xfrm>
            <a:off x="4781550" y="3268345"/>
            <a:ext cx="4468495" cy="398780"/>
          </a:xfrm>
          <a:prstGeom prst="rect">
            <a:avLst/>
          </a:prstGeom>
          <a:noFill/>
        </p:spPr>
        <p:txBody>
          <a:bodyPr wrap="square" rtlCol="0">
            <a:spAutoFit/>
          </a:bodyPr>
          <a:lstStyle/>
          <a:p>
            <a:r>
              <a:rPr lang="en-US" altLang="zh-CN" sz="2000" b="1" kern="0" dirty="0">
                <a:solidFill>
                  <a:srgbClr val="000000"/>
                </a:solidFill>
                <a:effectLst>
                  <a:outerShdw blurRad="38100" dist="38100" dir="2700000" algn="tl">
                    <a:srgbClr val="C0C0C0"/>
                  </a:outerShdw>
                </a:effectLst>
                <a:latin typeface="楷体" panose="02010609060101010101" pitchFamily="49" charset="-122"/>
                <a:ea typeface="楷体" panose="02010609060101010101" pitchFamily="49" charset="-122"/>
                <a:cs typeface="+mj-cs"/>
                <a:sym typeface="+mn-ea"/>
              </a:rPr>
              <a:t>TAO-TVT</a:t>
            </a:r>
            <a:r>
              <a:rPr lang="zh-CN" altLang="en-US" sz="2000" b="1" kern="0" dirty="0">
                <a:solidFill>
                  <a:srgbClr val="FF0000"/>
                </a:solidFill>
                <a:effectLst>
                  <a:outerShdw blurRad="38100" dist="38100" dir="2700000" algn="tl">
                    <a:srgbClr val="C0C0C0"/>
                  </a:outerShdw>
                </a:effectLst>
                <a:latin typeface="楷体" panose="02010609060101010101" pitchFamily="49" charset="-122"/>
                <a:ea typeface="楷体" panose="02010609060101010101" pitchFamily="49" charset="-122"/>
                <a:cs typeface="+mj-cs"/>
                <a:sym typeface="+mn-ea"/>
              </a:rPr>
              <a:t>整体的触发算法数据流</a:t>
            </a:r>
            <a:r>
              <a:rPr lang="zh-CN" altLang="en-US" sz="2000" b="1" kern="0" dirty="0">
                <a:solidFill>
                  <a:srgbClr val="000000"/>
                </a:solidFill>
                <a:effectLst>
                  <a:outerShdw blurRad="38100" dist="38100" dir="2700000" algn="tl">
                    <a:srgbClr val="C0C0C0"/>
                  </a:outerShdw>
                </a:effectLst>
                <a:latin typeface="楷体" panose="02010609060101010101" pitchFamily="49" charset="-122"/>
                <a:ea typeface="楷体" panose="02010609060101010101" pitchFamily="49" charset="-122"/>
                <a:cs typeface="+mj-cs"/>
                <a:sym typeface="+mn-ea"/>
              </a:rPr>
              <a:t>的验证</a:t>
            </a:r>
            <a:endParaRPr lang="zh-CN" altLang="en-US" sz="2000" b="1" kern="0" dirty="0">
              <a:solidFill>
                <a:srgbClr val="000000"/>
              </a:solidFill>
              <a:effectLst>
                <a:outerShdw blurRad="38100" dist="38100" dir="2700000" algn="tl">
                  <a:srgbClr val="C0C0C0"/>
                </a:outerShdw>
              </a:effectLst>
              <a:latin typeface="楷体" panose="02010609060101010101" pitchFamily="49" charset="-122"/>
              <a:ea typeface="楷体" panose="02010609060101010101" pitchFamily="49" charset="-122"/>
              <a:cs typeface="+mj-cs"/>
              <a:sym typeface="+mn-ea"/>
            </a:endParaRPr>
          </a:p>
        </p:txBody>
      </p:sp>
      <p:sp>
        <p:nvSpPr>
          <p:cNvPr id="50" name="文本框 49"/>
          <p:cNvSpPr txBox="1"/>
          <p:nvPr>
            <p:custDataLst>
              <p:tags r:id="rId7"/>
            </p:custDataLst>
          </p:nvPr>
        </p:nvSpPr>
        <p:spPr>
          <a:xfrm>
            <a:off x="4780915" y="4026535"/>
            <a:ext cx="4138295" cy="368300"/>
          </a:xfrm>
          <a:prstGeom prst="rect">
            <a:avLst/>
          </a:prstGeom>
          <a:noFill/>
        </p:spPr>
        <p:txBody>
          <a:bodyPr wrap="square" rtlCol="0">
            <a:spAutoFit/>
          </a:bodyPr>
          <a:lstStyle/>
          <a:p>
            <a:pPr algn="ctr"/>
            <a:r>
              <a:rPr lang="zh-CN" altLang="en-US" b="1">
                <a:solidFill>
                  <a:srgbClr val="FF0000"/>
                </a:solidFill>
              </a:rPr>
              <a:t>模拟</a:t>
            </a:r>
            <a:r>
              <a:rPr lang="en-US" altLang="zh-CN" b="1">
                <a:solidFill>
                  <a:srgbClr val="FF0000"/>
                </a:solidFill>
              </a:rPr>
              <a:t>FEC</a:t>
            </a:r>
            <a:r>
              <a:rPr lang="zh-CN" altLang="en-US" b="1">
                <a:solidFill>
                  <a:srgbClr val="FF0000"/>
                </a:solidFill>
              </a:rPr>
              <a:t>发送数据到</a:t>
            </a:r>
            <a:r>
              <a:rPr lang="en-US" altLang="zh-CN" b="1">
                <a:solidFill>
                  <a:srgbClr val="FF0000"/>
                </a:solidFill>
              </a:rPr>
              <a:t>TVT</a:t>
            </a:r>
            <a:r>
              <a:rPr lang="zh-CN" altLang="en-US" b="1">
                <a:solidFill>
                  <a:srgbClr val="FF0000"/>
                </a:solidFill>
              </a:rPr>
              <a:t>的触发板</a:t>
            </a:r>
            <a:endParaRPr lang="zh-CN" altLang="en-US" b="1">
              <a:solidFill>
                <a:srgbClr val="FF0000"/>
              </a:solidFill>
            </a:endParaRPr>
          </a:p>
        </p:txBody>
      </p:sp>
      <p:sp>
        <p:nvSpPr>
          <p:cNvPr id="52" name="文本框 51"/>
          <p:cNvSpPr txBox="1"/>
          <p:nvPr>
            <p:custDataLst>
              <p:tags r:id="rId8"/>
            </p:custDataLst>
          </p:nvPr>
        </p:nvSpPr>
        <p:spPr>
          <a:xfrm>
            <a:off x="4781550" y="5509895"/>
            <a:ext cx="4137660" cy="368300"/>
          </a:xfrm>
          <a:prstGeom prst="rect">
            <a:avLst/>
          </a:prstGeom>
          <a:noFill/>
        </p:spPr>
        <p:txBody>
          <a:bodyPr wrap="square" rtlCol="0">
            <a:spAutoFit/>
          </a:bodyPr>
          <a:lstStyle/>
          <a:p>
            <a:pPr algn="ctr"/>
            <a:r>
              <a:rPr lang="zh-CN" altLang="en-US" b="1"/>
              <a:t>层符合的软件触发</a:t>
            </a:r>
            <a:endParaRPr lang="zh-CN" altLang="en-US" b="1"/>
          </a:p>
        </p:txBody>
      </p:sp>
      <p:sp>
        <p:nvSpPr>
          <p:cNvPr id="53" name="下箭头 52"/>
          <p:cNvSpPr/>
          <p:nvPr>
            <p:custDataLst>
              <p:tags r:id="rId9"/>
            </p:custDataLst>
          </p:nvPr>
        </p:nvSpPr>
        <p:spPr>
          <a:xfrm>
            <a:off x="6699885" y="4357370"/>
            <a:ext cx="290830" cy="387350"/>
          </a:xfrm>
          <a:prstGeom prst="downArrow">
            <a:avLst/>
          </a:prstGeom>
          <a:solidFill>
            <a:schemeClr val="accent1">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4" name="下箭头 53"/>
          <p:cNvSpPr/>
          <p:nvPr>
            <p:custDataLst>
              <p:tags r:id="rId10"/>
            </p:custDataLst>
          </p:nvPr>
        </p:nvSpPr>
        <p:spPr>
          <a:xfrm>
            <a:off x="6708775" y="5122545"/>
            <a:ext cx="290830" cy="387350"/>
          </a:xfrm>
          <a:prstGeom prst="downArrow">
            <a:avLst/>
          </a:prstGeom>
          <a:solidFill>
            <a:schemeClr val="accent1">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8" name="文本框 57"/>
          <p:cNvSpPr txBox="1"/>
          <p:nvPr>
            <p:custDataLst>
              <p:tags r:id="rId11"/>
            </p:custDataLst>
          </p:nvPr>
        </p:nvSpPr>
        <p:spPr>
          <a:xfrm>
            <a:off x="10072370" y="1807210"/>
            <a:ext cx="4064000" cy="398780"/>
          </a:xfrm>
          <a:prstGeom prst="rect">
            <a:avLst/>
          </a:prstGeom>
          <a:noFill/>
        </p:spPr>
        <p:txBody>
          <a:bodyPr wrap="square" rtlCol="0">
            <a:spAutoFit/>
          </a:bodyPr>
          <a:lstStyle/>
          <a:p>
            <a:r>
              <a:rPr lang="en-US" altLang="zh-CN" sz="2000" b="1" dirty="0"/>
              <a:t>TVT</a:t>
            </a:r>
            <a:r>
              <a:rPr lang="zh-CN" altLang="en-US" sz="2000" b="1" dirty="0"/>
              <a:t>读出链</a:t>
            </a:r>
            <a:endParaRPr lang="zh-CN" altLang="en-US" sz="2000" b="1" dirty="0"/>
          </a:p>
        </p:txBody>
      </p:sp>
      <p:sp>
        <p:nvSpPr>
          <p:cNvPr id="59" name="文本框 58"/>
          <p:cNvSpPr txBox="1"/>
          <p:nvPr>
            <p:custDataLst>
              <p:tags r:id="rId12"/>
            </p:custDataLst>
          </p:nvPr>
        </p:nvSpPr>
        <p:spPr>
          <a:xfrm>
            <a:off x="9646285" y="3268345"/>
            <a:ext cx="4064000" cy="398780"/>
          </a:xfrm>
          <a:prstGeom prst="rect">
            <a:avLst/>
          </a:prstGeom>
          <a:noFill/>
        </p:spPr>
        <p:txBody>
          <a:bodyPr wrap="square" rtlCol="0">
            <a:spAutoFit/>
          </a:bodyPr>
          <a:lstStyle/>
          <a:p>
            <a:r>
              <a:rPr lang="zh-CN" altLang="en-US" sz="2000" b="1" kern="0" dirty="0">
                <a:solidFill>
                  <a:srgbClr val="000000"/>
                </a:solidFill>
                <a:effectLst>
                  <a:outerShdw blurRad="38100" dist="38100" dir="2700000" algn="tl">
                    <a:srgbClr val="C0C0C0"/>
                  </a:outerShdw>
                </a:effectLst>
                <a:latin typeface="楷体" panose="02010609060101010101" pitchFamily="49" charset="-122"/>
                <a:ea typeface="楷体" panose="02010609060101010101" pitchFamily="49" charset="-122"/>
                <a:cs typeface="+mj-cs"/>
                <a:sym typeface="+mn-ea"/>
              </a:rPr>
              <a:t>主要完成的工作</a:t>
            </a:r>
            <a:endParaRPr lang="zh-CN" altLang="en-US" sz="2000" b="1" kern="0" dirty="0">
              <a:solidFill>
                <a:srgbClr val="000000"/>
              </a:solidFill>
              <a:effectLst>
                <a:outerShdw blurRad="38100" dist="38100" dir="2700000" algn="tl">
                  <a:srgbClr val="C0C0C0"/>
                </a:outerShdw>
              </a:effectLst>
              <a:latin typeface="楷体" panose="02010609060101010101" pitchFamily="49" charset="-122"/>
              <a:ea typeface="楷体" panose="02010609060101010101" pitchFamily="49" charset="-122"/>
              <a:cs typeface="+mj-cs"/>
              <a:sym typeface="+mn-ea"/>
            </a:endParaRPr>
          </a:p>
        </p:txBody>
      </p:sp>
      <p:sp>
        <p:nvSpPr>
          <p:cNvPr id="2" name="矩形 1"/>
          <p:cNvSpPr/>
          <p:nvPr/>
        </p:nvSpPr>
        <p:spPr>
          <a:xfrm>
            <a:off x="2022475" y="3268345"/>
            <a:ext cx="629285" cy="303530"/>
          </a:xfrm>
          <a:prstGeom prst="rect">
            <a:avLst/>
          </a:prstGeom>
          <a:solidFill>
            <a:srgbClr val="FFFF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b="1">
                <a:solidFill>
                  <a:srgbClr val="FF0000"/>
                </a:solidFill>
              </a:rPr>
              <a:t>TVT</a:t>
            </a:r>
            <a:endParaRPr lang="en-US" altLang="zh-CN" b="1">
              <a:solidFill>
                <a:srgbClr val="FF0000"/>
              </a:solidFill>
            </a:endParaRPr>
          </a:p>
        </p:txBody>
      </p:sp>
      <p:sp>
        <p:nvSpPr>
          <p:cNvPr id="4" name="矩形 3"/>
          <p:cNvSpPr/>
          <p:nvPr>
            <p:custDataLst>
              <p:tags r:id="rId13"/>
            </p:custDataLst>
          </p:nvPr>
        </p:nvSpPr>
        <p:spPr>
          <a:xfrm>
            <a:off x="337185" y="4587240"/>
            <a:ext cx="629285" cy="303530"/>
          </a:xfrm>
          <a:prstGeom prst="rect">
            <a:avLst/>
          </a:prstGeom>
          <a:solidFill>
            <a:srgbClr val="FFFF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b="1">
                <a:solidFill>
                  <a:srgbClr val="FF0000"/>
                </a:solidFill>
              </a:rPr>
              <a:t>WT</a:t>
            </a:r>
            <a:endParaRPr lang="en-US" altLang="zh-CN" b="1">
              <a:solidFill>
                <a:srgbClr val="FF0000"/>
              </a:solidFill>
            </a:endParaRPr>
          </a:p>
        </p:txBody>
      </p:sp>
      <p:sp>
        <p:nvSpPr>
          <p:cNvPr id="5" name="矩形 4"/>
          <p:cNvSpPr/>
          <p:nvPr>
            <p:custDataLst>
              <p:tags r:id="rId14"/>
            </p:custDataLst>
          </p:nvPr>
        </p:nvSpPr>
        <p:spPr>
          <a:xfrm>
            <a:off x="1530350" y="4959350"/>
            <a:ext cx="629285" cy="303530"/>
          </a:xfrm>
          <a:prstGeom prst="rect">
            <a:avLst/>
          </a:prstGeom>
          <a:solidFill>
            <a:srgbClr val="FFFF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b="1">
                <a:solidFill>
                  <a:srgbClr val="FF0000"/>
                </a:solidFill>
              </a:rPr>
              <a:t>CD</a:t>
            </a:r>
            <a:endParaRPr lang="en-US" altLang="zh-CN" b="1">
              <a:solidFill>
                <a:srgbClr val="FF0000"/>
              </a:solidFill>
            </a:endParaRPr>
          </a:p>
        </p:txBody>
      </p:sp>
      <p:sp>
        <p:nvSpPr>
          <p:cNvPr id="11" name="文本框 10"/>
          <p:cNvSpPr txBox="1"/>
          <p:nvPr/>
        </p:nvSpPr>
        <p:spPr>
          <a:xfrm>
            <a:off x="2572385" y="1057275"/>
            <a:ext cx="4064000" cy="368300"/>
          </a:xfrm>
          <a:prstGeom prst="rect">
            <a:avLst/>
          </a:prstGeom>
          <a:noFill/>
        </p:spPr>
        <p:txBody>
          <a:bodyPr wrap="square" rtlCol="0">
            <a:spAutoFit/>
          </a:bodyPr>
          <a:lstStyle/>
          <a:p>
            <a:r>
              <a:rPr lang="en-US" altLang="zh-CN" b="1"/>
              <a:t>S0 FEC</a:t>
            </a:r>
            <a:endParaRPr lang="en-US" altLang="zh-CN" b="1"/>
          </a:p>
        </p:txBody>
      </p:sp>
      <p:sp>
        <p:nvSpPr>
          <p:cNvPr id="12" name="文本框 11"/>
          <p:cNvSpPr txBox="1"/>
          <p:nvPr/>
        </p:nvSpPr>
        <p:spPr>
          <a:xfrm>
            <a:off x="5186680" y="1106170"/>
            <a:ext cx="4064000" cy="368300"/>
          </a:xfrm>
          <a:prstGeom prst="rect">
            <a:avLst/>
          </a:prstGeom>
          <a:noFill/>
        </p:spPr>
        <p:txBody>
          <a:bodyPr wrap="square" rtlCol="0">
            <a:spAutoFit/>
          </a:bodyPr>
          <a:lstStyle/>
          <a:p>
            <a:r>
              <a:rPr lang="en-US" altLang="zh-CN" b="1"/>
              <a:t>S1 TGU</a:t>
            </a:r>
            <a:endParaRPr lang="en-US" altLang="zh-CN" b="1"/>
          </a:p>
        </p:txBody>
      </p:sp>
      <p:sp>
        <p:nvSpPr>
          <p:cNvPr id="14" name="文本框 13"/>
          <p:cNvSpPr txBox="1"/>
          <p:nvPr/>
        </p:nvSpPr>
        <p:spPr>
          <a:xfrm>
            <a:off x="8040370" y="1125220"/>
            <a:ext cx="4064000" cy="368300"/>
          </a:xfrm>
          <a:prstGeom prst="rect">
            <a:avLst/>
          </a:prstGeom>
          <a:noFill/>
        </p:spPr>
        <p:txBody>
          <a:bodyPr wrap="square" rtlCol="0">
            <a:spAutoFit/>
          </a:bodyPr>
          <a:lstStyle/>
          <a:p>
            <a:r>
              <a:rPr lang="en-US" altLang="zh-CN" b="1"/>
              <a:t>S2 DAQ</a:t>
            </a:r>
            <a:endParaRPr lang="en-US" altLang="zh-CN" b="1"/>
          </a:p>
        </p:txBody>
      </p:sp>
      <p:sp>
        <p:nvSpPr>
          <p:cNvPr id="15" name="文本框 14"/>
          <p:cNvSpPr txBox="1"/>
          <p:nvPr/>
        </p:nvSpPr>
        <p:spPr>
          <a:xfrm>
            <a:off x="196215" y="1861820"/>
            <a:ext cx="4064000" cy="368300"/>
          </a:xfrm>
          <a:prstGeom prst="rect">
            <a:avLst/>
          </a:prstGeom>
          <a:noFill/>
        </p:spPr>
        <p:txBody>
          <a:bodyPr wrap="square" rtlCol="0">
            <a:spAutoFit/>
            <a:scene3d>
              <a:camera prst="orthographicFront"/>
              <a:lightRig rig="threePt" dir="t"/>
            </a:scene3d>
          </a:bodyPr>
          <a:lstStyle/>
          <a:p>
            <a:r>
              <a:rPr lang="en-US" altLang="zh-CN" b="1" dirty="0">
                <a:effectLst>
                  <a:outerShdw blurRad="38100" dist="19050" dir="2700000" algn="tl" rotWithShape="0">
                    <a:schemeClr val="dk1">
                      <a:alpha val="40000"/>
                    </a:schemeClr>
                  </a:outerShdw>
                </a:effectLst>
              </a:rPr>
              <a:t>TVT</a:t>
            </a:r>
            <a:r>
              <a:rPr lang="zh-CN" altLang="en-US" b="1" dirty="0">
                <a:solidFill>
                  <a:schemeClr val="tx1"/>
                </a:solidFill>
                <a:effectLst>
                  <a:outerShdw blurRad="38100" dist="19050" dir="2700000" algn="tl" rotWithShape="0">
                    <a:schemeClr val="dk1">
                      <a:alpha val="40000"/>
                    </a:schemeClr>
                  </a:outerShdw>
                </a:effectLst>
              </a:rPr>
              <a:t>探测器</a:t>
            </a:r>
            <a:endParaRPr lang="zh-CN" altLang="en-US" b="1" dirty="0">
              <a:solidFill>
                <a:schemeClr val="tx1"/>
              </a:solidFill>
              <a:effectLst>
                <a:outerShdw blurRad="38100" dist="19050" dir="2700000" algn="tl" rotWithShape="0">
                  <a:schemeClr val="dk1">
                    <a:alpha val="40000"/>
                  </a:schemeClr>
                </a:outerShdw>
              </a:effectLst>
            </a:endParaRPr>
          </a:p>
        </p:txBody>
      </p:sp>
      <p:sp>
        <p:nvSpPr>
          <p:cNvPr id="16" name="文本框 15"/>
          <p:cNvSpPr txBox="1"/>
          <p:nvPr/>
        </p:nvSpPr>
        <p:spPr>
          <a:xfrm>
            <a:off x="2235835" y="1586865"/>
            <a:ext cx="4064000" cy="368300"/>
          </a:xfrm>
          <a:prstGeom prst="rect">
            <a:avLst/>
          </a:prstGeom>
          <a:noFill/>
        </p:spPr>
        <p:txBody>
          <a:bodyPr wrap="square" rtlCol="0">
            <a:spAutoFit/>
          </a:bodyPr>
          <a:lstStyle/>
          <a:p>
            <a:r>
              <a:rPr lang="en-US" altLang="zh-CN" b="1"/>
              <a:t>FEC</a:t>
            </a:r>
            <a:r>
              <a:rPr lang="zh-CN" altLang="en-US" b="1"/>
              <a:t>（暂未就绪）</a:t>
            </a:r>
            <a:endParaRPr lang="zh-CN" altLang="en-US" b="1"/>
          </a:p>
        </p:txBody>
      </p:sp>
      <p:sp>
        <p:nvSpPr>
          <p:cNvPr id="17" name="文本框 16"/>
          <p:cNvSpPr txBox="1"/>
          <p:nvPr/>
        </p:nvSpPr>
        <p:spPr>
          <a:xfrm>
            <a:off x="2235835" y="2263775"/>
            <a:ext cx="4064000" cy="368300"/>
          </a:xfrm>
          <a:prstGeom prst="rect">
            <a:avLst/>
          </a:prstGeom>
          <a:noFill/>
        </p:spPr>
        <p:txBody>
          <a:bodyPr wrap="square" rtlCol="0">
            <a:spAutoFit/>
          </a:bodyPr>
          <a:lstStyle/>
          <a:p>
            <a:r>
              <a:rPr lang="zh-CN" altLang="en-US" b="1"/>
              <a:t>软件模拟</a:t>
            </a:r>
            <a:r>
              <a:rPr lang="en-US" altLang="zh-CN" b="1"/>
              <a:t>FEC</a:t>
            </a:r>
            <a:endParaRPr lang="en-US" altLang="zh-CN" b="1"/>
          </a:p>
        </p:txBody>
      </p:sp>
      <p:sp>
        <p:nvSpPr>
          <p:cNvPr id="19" name="文本框 18"/>
          <p:cNvSpPr txBox="1"/>
          <p:nvPr/>
        </p:nvSpPr>
        <p:spPr>
          <a:xfrm>
            <a:off x="5186045" y="2021205"/>
            <a:ext cx="4064000" cy="368300"/>
          </a:xfrm>
          <a:prstGeom prst="rect">
            <a:avLst/>
          </a:prstGeom>
          <a:noFill/>
        </p:spPr>
        <p:txBody>
          <a:bodyPr wrap="square" rtlCol="0">
            <a:spAutoFit/>
          </a:bodyPr>
          <a:lstStyle/>
          <a:p>
            <a:r>
              <a:rPr lang="zh-CN" altLang="en-US" b="1"/>
              <a:t>触发板</a:t>
            </a:r>
            <a:endParaRPr lang="zh-CN" altLang="en-US" b="1"/>
          </a:p>
        </p:txBody>
      </p:sp>
      <p:sp>
        <p:nvSpPr>
          <p:cNvPr id="20" name="文本框 19"/>
          <p:cNvSpPr txBox="1"/>
          <p:nvPr/>
        </p:nvSpPr>
        <p:spPr>
          <a:xfrm>
            <a:off x="7770495" y="2002155"/>
            <a:ext cx="4131945" cy="368300"/>
          </a:xfrm>
          <a:prstGeom prst="rect">
            <a:avLst/>
          </a:prstGeom>
          <a:noFill/>
        </p:spPr>
        <p:txBody>
          <a:bodyPr wrap="square" rtlCol="0">
            <a:spAutoFit/>
          </a:bodyPr>
          <a:lstStyle/>
          <a:p>
            <a:r>
              <a:rPr lang="en-US" altLang="zh-CN" b="1"/>
              <a:t>DAQ+Storage</a:t>
            </a:r>
            <a:endParaRPr lang="en-US" altLang="zh-CN" b="1"/>
          </a:p>
        </p:txBody>
      </p:sp>
      <p:sp>
        <p:nvSpPr>
          <p:cNvPr id="23" name="矩形 22"/>
          <p:cNvSpPr/>
          <p:nvPr/>
        </p:nvSpPr>
        <p:spPr>
          <a:xfrm>
            <a:off x="2270125" y="1022985"/>
            <a:ext cx="1570355" cy="368300"/>
          </a:xfrm>
          <a:prstGeom prst="rect">
            <a:avLst/>
          </a:prstGeom>
          <a:noFill/>
          <a:ln w="38100">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4" name="矩形 23"/>
          <p:cNvSpPr/>
          <p:nvPr>
            <p:custDataLst>
              <p:tags r:id="rId15"/>
            </p:custDataLst>
          </p:nvPr>
        </p:nvSpPr>
        <p:spPr>
          <a:xfrm>
            <a:off x="4859020" y="1069975"/>
            <a:ext cx="1570355" cy="368300"/>
          </a:xfrm>
          <a:prstGeom prst="rect">
            <a:avLst/>
          </a:prstGeom>
          <a:noFill/>
          <a:ln w="38100">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6" name="矩形 25"/>
          <p:cNvSpPr/>
          <p:nvPr>
            <p:custDataLst>
              <p:tags r:id="rId16"/>
            </p:custDataLst>
          </p:nvPr>
        </p:nvSpPr>
        <p:spPr>
          <a:xfrm>
            <a:off x="7770495" y="1086485"/>
            <a:ext cx="1570355" cy="368300"/>
          </a:xfrm>
          <a:prstGeom prst="rect">
            <a:avLst/>
          </a:prstGeom>
          <a:noFill/>
          <a:ln w="38100">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9" name="矩形 28"/>
          <p:cNvSpPr/>
          <p:nvPr/>
        </p:nvSpPr>
        <p:spPr>
          <a:xfrm>
            <a:off x="2021840" y="848995"/>
            <a:ext cx="2141220" cy="2092960"/>
          </a:xfrm>
          <a:prstGeom prst="rect">
            <a:avLst/>
          </a:prstGeom>
          <a:noFill/>
          <a:ln w="28575" cmpd="sng">
            <a:solidFill>
              <a:schemeClr val="accent1">
                <a:shade val="50000"/>
              </a:schemeClr>
            </a:soli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0" name="矩形 29"/>
          <p:cNvSpPr/>
          <p:nvPr>
            <p:custDataLst>
              <p:tags r:id="rId17"/>
            </p:custDataLst>
          </p:nvPr>
        </p:nvSpPr>
        <p:spPr>
          <a:xfrm>
            <a:off x="4742180" y="867410"/>
            <a:ext cx="1804035" cy="2092960"/>
          </a:xfrm>
          <a:prstGeom prst="rect">
            <a:avLst/>
          </a:prstGeom>
          <a:noFill/>
          <a:ln w="28575" cmpd="sng">
            <a:solidFill>
              <a:schemeClr val="accent3">
                <a:lumMod val="50000"/>
              </a:schemeClr>
            </a:soli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1" name="矩形 30"/>
          <p:cNvSpPr/>
          <p:nvPr>
            <p:custDataLst>
              <p:tags r:id="rId18"/>
            </p:custDataLst>
          </p:nvPr>
        </p:nvSpPr>
        <p:spPr>
          <a:xfrm>
            <a:off x="7447915" y="883920"/>
            <a:ext cx="2198370" cy="2092960"/>
          </a:xfrm>
          <a:prstGeom prst="rect">
            <a:avLst/>
          </a:prstGeom>
          <a:noFill/>
          <a:ln w="28575" cmpd="sng">
            <a:solidFill>
              <a:schemeClr val="accent2">
                <a:lumMod val="50000"/>
              </a:schemeClr>
            </a:soli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4" name="右箭头 33"/>
          <p:cNvSpPr/>
          <p:nvPr/>
        </p:nvSpPr>
        <p:spPr>
          <a:xfrm>
            <a:off x="1642745" y="2002155"/>
            <a:ext cx="309880" cy="174625"/>
          </a:xfrm>
          <a:prstGeom prst="rightArrow">
            <a:avLst/>
          </a:prstGeom>
          <a:solidFill>
            <a:schemeClr val="accent5"/>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5" name="右箭头 34"/>
          <p:cNvSpPr/>
          <p:nvPr>
            <p:custDataLst>
              <p:tags r:id="rId19"/>
            </p:custDataLst>
          </p:nvPr>
        </p:nvSpPr>
        <p:spPr>
          <a:xfrm>
            <a:off x="4260215" y="2002155"/>
            <a:ext cx="309880" cy="174625"/>
          </a:xfrm>
          <a:prstGeom prst="rightArrow">
            <a:avLst/>
          </a:prstGeom>
          <a:solidFill>
            <a:schemeClr val="accent5"/>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6" name="右箭头 35"/>
          <p:cNvSpPr/>
          <p:nvPr>
            <p:custDataLst>
              <p:tags r:id="rId20"/>
            </p:custDataLst>
          </p:nvPr>
        </p:nvSpPr>
        <p:spPr>
          <a:xfrm>
            <a:off x="6838315" y="2004060"/>
            <a:ext cx="309880" cy="174625"/>
          </a:xfrm>
          <a:prstGeom prst="rightArrow">
            <a:avLst/>
          </a:prstGeom>
          <a:solidFill>
            <a:schemeClr val="accent5"/>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7" name="六角星 36"/>
          <p:cNvSpPr/>
          <p:nvPr/>
        </p:nvSpPr>
        <p:spPr>
          <a:xfrm>
            <a:off x="3659505" y="2263775"/>
            <a:ext cx="300355" cy="348615"/>
          </a:xfrm>
          <a:prstGeom prst="star6">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556260" y="2335530"/>
            <a:ext cx="11340465" cy="1666875"/>
          </a:xfrm>
          <a:prstGeom prst="roundRect">
            <a:avLst/>
          </a:prstGeom>
          <a:solidFill>
            <a:schemeClr val="accent2">
              <a:lumMod val="20000"/>
              <a:lumOff val="80000"/>
              <a:alpha val="46000"/>
            </a:schemeClr>
          </a:solidFill>
          <a:ln>
            <a:solidFill>
              <a:schemeClr val="accent2">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矩形 9"/>
          <p:cNvSpPr/>
          <p:nvPr/>
        </p:nvSpPr>
        <p:spPr>
          <a:xfrm>
            <a:off x="-2" y="6466114"/>
            <a:ext cx="11665133"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1756570" y="6452261"/>
            <a:ext cx="435429"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827425" y="6452261"/>
            <a:ext cx="293717" cy="398780"/>
          </a:xfrm>
          <a:prstGeom prst="rect">
            <a:avLst/>
          </a:prstGeom>
          <a:noFill/>
        </p:spPr>
        <p:txBody>
          <a:bodyPr wrap="square" rtlCol="0">
            <a:spAutoFit/>
          </a:bodyPr>
          <a:lstStyle/>
          <a:p>
            <a:r>
              <a:rPr lang="en-US" altLang="zh-CN" sz="2000" b="1" dirty="0">
                <a:solidFill>
                  <a:schemeClr val="bg1"/>
                </a:solidFill>
                <a:latin typeface="楷体" panose="02010609060101010101" pitchFamily="49" charset="-122"/>
                <a:ea typeface="楷体" panose="02010609060101010101" pitchFamily="49" charset="-122"/>
              </a:rPr>
              <a:t>2</a:t>
            </a:r>
            <a:endParaRPr lang="en-US" altLang="zh-CN" sz="2000" b="1" dirty="0">
              <a:solidFill>
                <a:schemeClr val="bg1"/>
              </a:solidFill>
              <a:latin typeface="楷体" panose="02010609060101010101" pitchFamily="49" charset="-122"/>
              <a:ea typeface="楷体" panose="02010609060101010101" pitchFamily="49" charset="-122"/>
            </a:endParaRPr>
          </a:p>
        </p:txBody>
      </p:sp>
      <p:sp>
        <p:nvSpPr>
          <p:cNvPr id="6" name="文本框 5"/>
          <p:cNvSpPr txBox="1"/>
          <p:nvPr/>
        </p:nvSpPr>
        <p:spPr>
          <a:xfrm>
            <a:off x="991235" y="1592580"/>
            <a:ext cx="4064000" cy="368300"/>
          </a:xfrm>
          <a:prstGeom prst="rect">
            <a:avLst/>
          </a:prstGeom>
          <a:noFill/>
        </p:spPr>
        <p:txBody>
          <a:bodyPr wrap="square" rtlCol="0">
            <a:spAutoFit/>
          </a:bodyPr>
          <a:lstStyle/>
          <a:p>
            <a:endParaRPr lang="zh-CN" altLang="en-US"/>
          </a:p>
        </p:txBody>
      </p:sp>
      <p:pic>
        <p:nvPicPr>
          <p:cNvPr id="8" name="图片 7"/>
          <p:cNvPicPr>
            <a:picLocks noChangeAspect="1"/>
          </p:cNvPicPr>
          <p:nvPr/>
        </p:nvPicPr>
        <p:blipFill>
          <a:blip r:embed="rId1"/>
          <a:srcRect t="1949"/>
          <a:stretch>
            <a:fillRect/>
          </a:stretch>
        </p:blipFill>
        <p:spPr>
          <a:xfrm>
            <a:off x="554355" y="1386840"/>
            <a:ext cx="11273155" cy="605155"/>
          </a:xfrm>
          <a:prstGeom prst="rect">
            <a:avLst/>
          </a:prstGeom>
        </p:spPr>
      </p:pic>
      <p:sp>
        <p:nvSpPr>
          <p:cNvPr id="11" name="矩形 10"/>
          <p:cNvSpPr/>
          <p:nvPr/>
        </p:nvSpPr>
        <p:spPr>
          <a:xfrm>
            <a:off x="9619615" y="977265"/>
            <a:ext cx="2207895" cy="409575"/>
          </a:xfrm>
          <a:prstGeom prst="rect">
            <a:avLst/>
          </a:prstGeom>
          <a:solidFill>
            <a:schemeClr val="accent1">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solidFill>
                  <a:schemeClr val="tx1"/>
                </a:solidFill>
              </a:rPr>
              <a:t>FEC</a:t>
            </a:r>
            <a:r>
              <a:rPr lang="zh-CN" altLang="en-US">
                <a:solidFill>
                  <a:schemeClr val="tx1"/>
                </a:solidFill>
              </a:rPr>
              <a:t>数据格式</a:t>
            </a:r>
            <a:endParaRPr lang="zh-CN" altLang="en-US">
              <a:solidFill>
                <a:schemeClr val="tx1"/>
              </a:solidFill>
            </a:endParaRPr>
          </a:p>
        </p:txBody>
      </p:sp>
      <p:sp>
        <p:nvSpPr>
          <p:cNvPr id="12" name="文本框 11"/>
          <p:cNvSpPr txBox="1"/>
          <p:nvPr/>
        </p:nvSpPr>
        <p:spPr>
          <a:xfrm>
            <a:off x="554355" y="2324735"/>
            <a:ext cx="11110595" cy="1529715"/>
          </a:xfrm>
          <a:prstGeom prst="rect">
            <a:avLst/>
          </a:prstGeom>
          <a:noFill/>
        </p:spPr>
        <p:txBody>
          <a:bodyPr wrap="square" rtlCol="0">
            <a:spAutoFit/>
          </a:bodyPr>
          <a:lstStyle/>
          <a:p>
            <a:pPr marL="342900" indent="-342900" algn="l">
              <a:lnSpc>
                <a:spcPct val="130000"/>
              </a:lnSpc>
              <a:buFont typeface="Wingdings" panose="05000000000000000000" charset="0"/>
              <a:buChar char="Ø"/>
            </a:pPr>
            <a:r>
              <a:rPr lang="en-US" altLang="zh-CN" sz="2400" dirty="0">
                <a:solidFill>
                  <a:srgbClr val="FF0000"/>
                </a:solidFill>
                <a:latin typeface="微软雅黑" panose="020B0503020204020204" charset="-122"/>
                <a:ea typeface="微软雅黑" panose="020B0503020204020204" charset="-122"/>
                <a:cs typeface="微软雅黑" panose="020B0503020204020204" charset="-122"/>
              </a:rPr>
              <a:t>TAO-TVT </a:t>
            </a:r>
            <a:r>
              <a:rPr lang="zh-CN" altLang="en-US" sz="2400" dirty="0">
                <a:solidFill>
                  <a:srgbClr val="FF0000"/>
                </a:solidFill>
                <a:latin typeface="微软雅黑" panose="020B0503020204020204" charset="-122"/>
                <a:ea typeface="微软雅黑" panose="020B0503020204020204" charset="-122"/>
                <a:cs typeface="微软雅黑" panose="020B0503020204020204" charset="-122"/>
              </a:rPr>
              <a:t>模拟</a:t>
            </a:r>
            <a:r>
              <a:rPr lang="en-US" altLang="zh-CN" sz="2400" dirty="0">
                <a:solidFill>
                  <a:srgbClr val="FF0000"/>
                </a:solidFill>
                <a:latin typeface="微软雅黑" panose="020B0503020204020204" charset="-122"/>
                <a:ea typeface="微软雅黑" panose="020B0503020204020204" charset="-122"/>
                <a:cs typeface="微软雅黑" panose="020B0503020204020204" charset="-122"/>
              </a:rPr>
              <a:t>FEC</a:t>
            </a:r>
            <a:r>
              <a:rPr lang="zh-CN" altLang="en-US" sz="2400" dirty="0">
                <a:solidFill>
                  <a:srgbClr val="FF0000"/>
                </a:solidFill>
                <a:latin typeface="微软雅黑" panose="020B0503020204020204" charset="-122"/>
                <a:ea typeface="微软雅黑" panose="020B0503020204020204" charset="-122"/>
                <a:cs typeface="微软雅黑" panose="020B0503020204020204" charset="-122"/>
              </a:rPr>
              <a:t>发送</a:t>
            </a:r>
            <a:endParaRPr lang="zh-CN" altLang="en-US" sz="2400" dirty="0">
              <a:solidFill>
                <a:srgbClr val="C00000"/>
              </a:solidFill>
              <a:latin typeface="微软雅黑" panose="020B0503020204020204" charset="-122"/>
              <a:ea typeface="微软雅黑" panose="020B0503020204020204" charset="-122"/>
              <a:cs typeface="微软雅黑" panose="020B0503020204020204" charset="-122"/>
            </a:endParaRPr>
          </a:p>
          <a:p>
            <a:pPr indent="0" algn="ctr">
              <a:lnSpc>
                <a:spcPct val="130000"/>
              </a:lnSpc>
              <a:buFont typeface="Wingdings" panose="05000000000000000000" charset="0"/>
              <a:buNone/>
            </a:pPr>
            <a:r>
              <a:rPr lang="zh-CN" altLang="en-US" sz="2400" dirty="0">
                <a:solidFill>
                  <a:schemeClr val="tx1"/>
                </a:solidFill>
                <a:latin typeface="微软雅黑" panose="020B0503020204020204" charset="-122"/>
                <a:ea typeface="微软雅黑" panose="020B0503020204020204" charset="-122"/>
                <a:cs typeface="微软雅黑" panose="020B0503020204020204" charset="-122"/>
              </a:rPr>
              <a:t>根据</a:t>
            </a:r>
            <a:r>
              <a:rPr lang="zh-CN" altLang="en-US" sz="2400" dirty="0">
                <a:solidFill>
                  <a:srgbClr val="FF0000"/>
                </a:solidFill>
                <a:latin typeface="微软雅黑" panose="020B0503020204020204" charset="-122"/>
                <a:ea typeface="微软雅黑" panose="020B0503020204020204" charset="-122"/>
                <a:cs typeface="微软雅黑" panose="020B0503020204020204" charset="-122"/>
              </a:rPr>
              <a:t>模拟得到的</a:t>
            </a:r>
            <a:r>
              <a:rPr lang="en-US" altLang="zh-CN" sz="2400" dirty="0">
                <a:solidFill>
                  <a:srgbClr val="FF0000"/>
                </a:solidFill>
                <a:latin typeface="微软雅黑" panose="020B0503020204020204" charset="-122"/>
                <a:ea typeface="微软雅黑" panose="020B0503020204020204" charset="-122"/>
                <a:cs typeface="微软雅黑" panose="020B0503020204020204" charset="-122"/>
              </a:rPr>
              <a:t>root</a:t>
            </a:r>
            <a:r>
              <a:rPr lang="zh-CN" altLang="en-US" sz="2400" dirty="0">
                <a:solidFill>
                  <a:srgbClr val="FF0000"/>
                </a:solidFill>
                <a:latin typeface="微软雅黑" panose="020B0503020204020204" charset="-122"/>
                <a:ea typeface="微软雅黑" panose="020B0503020204020204" charset="-122"/>
                <a:cs typeface="微软雅黑" panose="020B0503020204020204" charset="-122"/>
              </a:rPr>
              <a:t>格式的事例数据</a:t>
            </a:r>
            <a:r>
              <a:rPr lang="zh-CN" altLang="en-US" sz="2400" dirty="0">
                <a:solidFill>
                  <a:schemeClr val="tx1"/>
                </a:solidFill>
                <a:latin typeface="微软雅黑" panose="020B0503020204020204" charset="-122"/>
                <a:ea typeface="微软雅黑" panose="020B0503020204020204" charset="-122"/>
                <a:cs typeface="微软雅黑" panose="020B0503020204020204" charset="-122"/>
              </a:rPr>
              <a:t>（包含噪声数据和有效事例数据）</a:t>
            </a:r>
            <a:endParaRPr lang="en-US" altLang="zh-CN" sz="2400" dirty="0">
              <a:solidFill>
                <a:schemeClr val="tx1"/>
              </a:solidFill>
              <a:latin typeface="微软雅黑" panose="020B0503020204020204" charset="-122"/>
              <a:ea typeface="微软雅黑" panose="020B0503020204020204" charset="-122"/>
              <a:cs typeface="微软雅黑" panose="020B0503020204020204" charset="-122"/>
            </a:endParaRPr>
          </a:p>
          <a:p>
            <a:pPr indent="0" algn="ctr">
              <a:lnSpc>
                <a:spcPct val="130000"/>
              </a:lnSpc>
              <a:buFont typeface="Wingdings" panose="05000000000000000000" charset="0"/>
              <a:buNone/>
            </a:pPr>
            <a:r>
              <a:rPr lang="zh-CN" altLang="en-US" sz="2400" dirty="0">
                <a:solidFill>
                  <a:schemeClr val="tx1"/>
                </a:solidFill>
                <a:latin typeface="微软雅黑" panose="020B0503020204020204" charset="-122"/>
                <a:ea typeface="微软雅黑" panose="020B0503020204020204" charset="-122"/>
                <a:cs typeface="微软雅黑" panose="020B0503020204020204" charset="-122"/>
              </a:rPr>
              <a:t>组装成指定格式的</a:t>
            </a:r>
            <a:r>
              <a:rPr lang="en-US" altLang="zh-CN" sz="2400" dirty="0">
                <a:solidFill>
                  <a:schemeClr val="tx1"/>
                </a:solidFill>
                <a:latin typeface="微软雅黑" panose="020B0503020204020204" charset="-122"/>
                <a:ea typeface="微软雅黑" panose="020B0503020204020204" charset="-122"/>
                <a:cs typeface="微软雅黑" panose="020B0503020204020204" charset="-122"/>
              </a:rPr>
              <a:t>FEC</a:t>
            </a:r>
            <a:r>
              <a:rPr lang="zh-CN" altLang="en-US" sz="2400" dirty="0">
                <a:solidFill>
                  <a:schemeClr val="tx1"/>
                </a:solidFill>
                <a:latin typeface="微软雅黑" panose="020B0503020204020204" charset="-122"/>
                <a:ea typeface="微软雅黑" panose="020B0503020204020204" charset="-122"/>
                <a:cs typeface="微软雅黑" panose="020B0503020204020204" charset="-122"/>
              </a:rPr>
              <a:t>数据发送到</a:t>
            </a:r>
            <a:r>
              <a:rPr lang="en-US" altLang="zh-CN" sz="2400" dirty="0">
                <a:solidFill>
                  <a:schemeClr val="tx1"/>
                </a:solidFill>
                <a:latin typeface="微软雅黑" panose="020B0503020204020204" charset="-122"/>
                <a:ea typeface="微软雅黑" panose="020B0503020204020204" charset="-122"/>
                <a:cs typeface="微软雅黑" panose="020B0503020204020204" charset="-122"/>
              </a:rPr>
              <a:t>TVT</a:t>
            </a:r>
            <a:r>
              <a:rPr lang="zh-CN" altLang="en-US" sz="2400" dirty="0">
                <a:solidFill>
                  <a:schemeClr val="tx1"/>
                </a:solidFill>
                <a:latin typeface="微软雅黑" panose="020B0503020204020204" charset="-122"/>
                <a:ea typeface="微软雅黑" panose="020B0503020204020204" charset="-122"/>
                <a:cs typeface="微软雅黑" panose="020B0503020204020204" charset="-122"/>
              </a:rPr>
              <a:t>的触发板卡</a:t>
            </a:r>
            <a:endParaRPr lang="zh-CN" altLang="en-US" sz="2400" dirty="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15" name="图片 14"/>
          <p:cNvPicPr>
            <a:picLocks noChangeAspect="1"/>
          </p:cNvPicPr>
          <p:nvPr/>
        </p:nvPicPr>
        <p:blipFill>
          <a:blip r:embed="rId2"/>
          <a:stretch>
            <a:fillRect/>
          </a:stretch>
        </p:blipFill>
        <p:spPr>
          <a:xfrm>
            <a:off x="607695" y="4215130"/>
            <a:ext cx="4101465" cy="1487170"/>
          </a:xfrm>
          <a:prstGeom prst="rect">
            <a:avLst/>
          </a:prstGeom>
        </p:spPr>
      </p:pic>
      <p:sp>
        <p:nvSpPr>
          <p:cNvPr id="16" name="文本框 15"/>
          <p:cNvSpPr txBox="1"/>
          <p:nvPr/>
        </p:nvSpPr>
        <p:spPr>
          <a:xfrm>
            <a:off x="1273175" y="5761355"/>
            <a:ext cx="4064000" cy="337185"/>
          </a:xfrm>
          <a:prstGeom prst="rect">
            <a:avLst/>
          </a:prstGeom>
          <a:noFill/>
        </p:spPr>
        <p:txBody>
          <a:bodyPr wrap="square" rtlCol="0">
            <a:spAutoFit/>
          </a:bodyPr>
          <a:lstStyle/>
          <a:p>
            <a:r>
              <a:rPr lang="zh-CN" altLang="en-US" sz="1600">
                <a:latin typeface="黑体" panose="02010609060101010101" pitchFamily="49" charset="-122"/>
                <a:ea typeface="黑体" panose="02010609060101010101" pitchFamily="49" charset="-122"/>
                <a:cs typeface="黑体" panose="02010609060101010101" pitchFamily="49" charset="-122"/>
              </a:rPr>
              <a:t>图</a:t>
            </a:r>
            <a:r>
              <a:rPr lang="en-US" altLang="zh-CN" sz="1600">
                <a:latin typeface="黑体" panose="02010609060101010101" pitchFamily="49" charset="-122"/>
                <a:ea typeface="黑体" panose="02010609060101010101" pitchFamily="49" charset="-122"/>
                <a:cs typeface="黑体" panose="02010609060101010101" pitchFamily="49" charset="-122"/>
              </a:rPr>
              <a:t>1 </a:t>
            </a:r>
            <a:r>
              <a:rPr lang="zh-CN" altLang="en-US" sz="1600">
                <a:latin typeface="黑体" panose="02010609060101010101" pitchFamily="49" charset="-122"/>
                <a:ea typeface="黑体" panose="02010609060101010101" pitchFamily="49" charset="-122"/>
                <a:cs typeface="黑体" panose="02010609060101010101" pitchFamily="49" charset="-122"/>
              </a:rPr>
              <a:t>仿真得到的事例数据</a:t>
            </a:r>
            <a:endParaRPr lang="zh-CN" altLang="en-US" sz="1600">
              <a:latin typeface="黑体" panose="02010609060101010101" pitchFamily="49" charset="-122"/>
              <a:ea typeface="黑体" panose="02010609060101010101" pitchFamily="49" charset="-122"/>
              <a:cs typeface="黑体" panose="02010609060101010101" pitchFamily="49" charset="-122"/>
            </a:endParaRPr>
          </a:p>
        </p:txBody>
      </p:sp>
      <p:pic>
        <p:nvPicPr>
          <p:cNvPr id="17" name="图片 16"/>
          <p:cNvPicPr>
            <a:picLocks noChangeAspect="1"/>
          </p:cNvPicPr>
          <p:nvPr/>
        </p:nvPicPr>
        <p:blipFill>
          <a:blip r:embed="rId3"/>
          <a:srcRect b="12783"/>
          <a:stretch>
            <a:fillRect/>
          </a:stretch>
        </p:blipFill>
        <p:spPr>
          <a:xfrm>
            <a:off x="5005070" y="4187825"/>
            <a:ext cx="2506980" cy="1573530"/>
          </a:xfrm>
          <a:prstGeom prst="rect">
            <a:avLst/>
          </a:prstGeom>
        </p:spPr>
      </p:pic>
      <p:sp>
        <p:nvSpPr>
          <p:cNvPr id="20" name="文本框 19"/>
          <p:cNvSpPr txBox="1"/>
          <p:nvPr>
            <p:custDataLst>
              <p:tags r:id="rId4"/>
            </p:custDataLst>
          </p:nvPr>
        </p:nvSpPr>
        <p:spPr>
          <a:xfrm>
            <a:off x="4786630" y="5761355"/>
            <a:ext cx="4064000" cy="337185"/>
          </a:xfrm>
          <a:prstGeom prst="rect">
            <a:avLst/>
          </a:prstGeom>
          <a:noFill/>
        </p:spPr>
        <p:txBody>
          <a:bodyPr wrap="square" rtlCol="0">
            <a:spAutoFit/>
          </a:bodyPr>
          <a:lstStyle/>
          <a:p>
            <a:r>
              <a:rPr lang="zh-CN" altLang="en-US" sz="1600">
                <a:latin typeface="黑体" panose="02010609060101010101" pitchFamily="49" charset="-122"/>
                <a:ea typeface="黑体" panose="02010609060101010101" pitchFamily="49" charset="-122"/>
                <a:cs typeface="黑体" panose="02010609060101010101" pitchFamily="49" charset="-122"/>
              </a:rPr>
              <a:t>图</a:t>
            </a:r>
            <a:r>
              <a:rPr lang="en-US" altLang="zh-CN" sz="1600">
                <a:latin typeface="黑体" panose="02010609060101010101" pitchFamily="49" charset="-122"/>
                <a:ea typeface="黑体" panose="02010609060101010101" pitchFamily="49" charset="-122"/>
                <a:cs typeface="黑体" panose="02010609060101010101" pitchFamily="49" charset="-122"/>
              </a:rPr>
              <a:t>2 </a:t>
            </a:r>
            <a:r>
              <a:rPr lang="zh-CN" altLang="en-US" sz="1600">
                <a:latin typeface="黑体" panose="02010609060101010101" pitchFamily="49" charset="-122"/>
                <a:ea typeface="黑体" panose="02010609060101010101" pitchFamily="49" charset="-122"/>
                <a:cs typeface="黑体" panose="02010609060101010101" pitchFamily="49" charset="-122"/>
              </a:rPr>
              <a:t>发送并存盘的模拟</a:t>
            </a:r>
            <a:r>
              <a:rPr lang="en-US" altLang="zh-CN" sz="1600">
                <a:latin typeface="黑体" panose="02010609060101010101" pitchFamily="49" charset="-122"/>
                <a:ea typeface="黑体" panose="02010609060101010101" pitchFamily="49" charset="-122"/>
                <a:cs typeface="黑体" panose="02010609060101010101" pitchFamily="49" charset="-122"/>
              </a:rPr>
              <a:t>FEC</a:t>
            </a:r>
            <a:r>
              <a:rPr lang="zh-CN" altLang="en-US" sz="1600">
                <a:latin typeface="黑体" panose="02010609060101010101" pitchFamily="49" charset="-122"/>
                <a:ea typeface="黑体" panose="02010609060101010101" pitchFamily="49" charset="-122"/>
                <a:cs typeface="黑体" panose="02010609060101010101" pitchFamily="49" charset="-122"/>
              </a:rPr>
              <a:t>数据</a:t>
            </a:r>
            <a:endParaRPr lang="zh-CN" altLang="en-US" sz="1600">
              <a:latin typeface="黑体" panose="02010609060101010101" pitchFamily="49" charset="-122"/>
              <a:ea typeface="黑体" panose="02010609060101010101" pitchFamily="49" charset="-122"/>
              <a:cs typeface="黑体" panose="02010609060101010101" pitchFamily="49" charset="-122"/>
            </a:endParaRPr>
          </a:p>
        </p:txBody>
      </p:sp>
      <p:pic>
        <p:nvPicPr>
          <p:cNvPr id="4" name="图片 3"/>
          <p:cNvPicPr>
            <a:picLocks noChangeAspect="1"/>
          </p:cNvPicPr>
          <p:nvPr/>
        </p:nvPicPr>
        <p:blipFill>
          <a:blip r:embed="rId5"/>
          <a:stretch>
            <a:fillRect/>
          </a:stretch>
        </p:blipFill>
        <p:spPr>
          <a:xfrm>
            <a:off x="7884160" y="4335780"/>
            <a:ext cx="3925570" cy="1112520"/>
          </a:xfrm>
          <a:prstGeom prst="rect">
            <a:avLst/>
          </a:prstGeom>
        </p:spPr>
      </p:pic>
      <p:sp>
        <p:nvSpPr>
          <p:cNvPr id="7" name="文本框 6"/>
          <p:cNvSpPr txBox="1"/>
          <p:nvPr>
            <p:custDataLst>
              <p:tags r:id="rId6"/>
            </p:custDataLst>
          </p:nvPr>
        </p:nvSpPr>
        <p:spPr>
          <a:xfrm>
            <a:off x="8649335" y="5761355"/>
            <a:ext cx="4064000" cy="337185"/>
          </a:xfrm>
          <a:prstGeom prst="rect">
            <a:avLst/>
          </a:prstGeom>
          <a:noFill/>
        </p:spPr>
        <p:txBody>
          <a:bodyPr wrap="square" rtlCol="0">
            <a:spAutoFit/>
          </a:bodyPr>
          <a:lstStyle/>
          <a:p>
            <a:r>
              <a:rPr lang="zh-CN" altLang="en-US" sz="1600">
                <a:latin typeface="黑体" panose="02010609060101010101" pitchFamily="49" charset="-122"/>
                <a:ea typeface="黑体" panose="02010609060101010101" pitchFamily="49" charset="-122"/>
                <a:cs typeface="黑体" panose="02010609060101010101" pitchFamily="49" charset="-122"/>
              </a:rPr>
              <a:t>图</a:t>
            </a:r>
            <a:r>
              <a:rPr lang="en-US" altLang="zh-CN" sz="1600">
                <a:latin typeface="黑体" panose="02010609060101010101" pitchFamily="49" charset="-122"/>
                <a:ea typeface="黑体" panose="02010609060101010101" pitchFamily="49" charset="-122"/>
                <a:cs typeface="黑体" panose="02010609060101010101" pitchFamily="49" charset="-122"/>
              </a:rPr>
              <a:t>3 </a:t>
            </a:r>
            <a:r>
              <a:rPr lang="zh-CN" altLang="en-US" sz="1600">
                <a:latin typeface="黑体" panose="02010609060101010101" pitchFamily="49" charset="-122"/>
                <a:ea typeface="黑体" panose="02010609060101010101" pitchFamily="49" charset="-122"/>
                <a:cs typeface="黑体" panose="02010609060101010101" pitchFamily="49" charset="-122"/>
              </a:rPr>
              <a:t>触发板卡收到的</a:t>
            </a:r>
            <a:r>
              <a:rPr lang="en-US" altLang="zh-CN" sz="1600">
                <a:latin typeface="黑体" panose="02010609060101010101" pitchFamily="49" charset="-122"/>
                <a:ea typeface="黑体" panose="02010609060101010101" pitchFamily="49" charset="-122"/>
                <a:cs typeface="黑体" panose="02010609060101010101" pitchFamily="49" charset="-122"/>
              </a:rPr>
              <a:t>FEC</a:t>
            </a:r>
            <a:r>
              <a:rPr lang="zh-CN" altLang="en-US" sz="1600">
                <a:latin typeface="黑体" panose="02010609060101010101" pitchFamily="49" charset="-122"/>
                <a:ea typeface="黑体" panose="02010609060101010101" pitchFamily="49" charset="-122"/>
                <a:cs typeface="黑体" panose="02010609060101010101" pitchFamily="49" charset="-122"/>
              </a:rPr>
              <a:t>数据</a:t>
            </a:r>
            <a:endParaRPr lang="zh-CN" altLang="en-US" sz="1600">
              <a:latin typeface="黑体" panose="02010609060101010101" pitchFamily="49" charset="-122"/>
              <a:ea typeface="黑体" panose="02010609060101010101" pitchFamily="49" charset="-122"/>
              <a:cs typeface="黑体" panose="02010609060101010101" pitchFamily="49" charset="-122"/>
            </a:endParaRPr>
          </a:p>
        </p:txBody>
      </p:sp>
      <p:sp>
        <p:nvSpPr>
          <p:cNvPr id="2" name="标题 1"/>
          <p:cNvSpPr txBox="1"/>
          <p:nvPr>
            <p:custDataLst>
              <p:tags r:id="rId7"/>
            </p:custDataLst>
          </p:nvPr>
        </p:nvSpPr>
        <p:spPr>
          <a:xfrm>
            <a:off x="0" y="102870"/>
            <a:ext cx="12192000" cy="720725"/>
          </a:xfrm>
          <a:prstGeom prst="rect">
            <a:avLst/>
          </a:prstGeom>
        </p:spPr>
        <p:txBody>
          <a:bodyPr/>
          <a:lstStyle>
            <a:lvl1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5pPr>
            <a:lvl6pPr marL="3429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6pPr>
            <a:lvl7pPr marL="6858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7pPr>
            <a:lvl8pPr marL="10287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8pPr>
            <a:lvl9pPr marL="13716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9pPr>
          </a:lstStyle>
          <a:p>
            <a:pPr eaLnBrk="1" hangingPunct="1">
              <a:defRPr/>
            </a:pPr>
            <a:r>
              <a:rPr lang="zh-CN" altLang="en-US" sz="2800" kern="0" dirty="0">
                <a:latin typeface="楷体" panose="02010609060101010101" pitchFamily="49" charset="-122"/>
                <a:ea typeface="楷体" panose="02010609060101010101" pitchFamily="49" charset="-122"/>
                <a:sym typeface="+mn-ea"/>
              </a:rPr>
              <a:t>模拟</a:t>
            </a:r>
            <a:r>
              <a:rPr lang="en-US" altLang="zh-CN" sz="2800" kern="0" dirty="0">
                <a:latin typeface="楷体" panose="02010609060101010101" pitchFamily="49" charset="-122"/>
                <a:ea typeface="楷体" panose="02010609060101010101" pitchFamily="49" charset="-122"/>
                <a:sym typeface="+mn-ea"/>
              </a:rPr>
              <a:t>TAO-TVT</a:t>
            </a:r>
            <a:r>
              <a:rPr lang="zh-CN" altLang="en-US" sz="2800" kern="0" dirty="0">
                <a:latin typeface="楷体" panose="02010609060101010101" pitchFamily="49" charset="-122"/>
                <a:ea typeface="楷体" panose="02010609060101010101" pitchFamily="49" charset="-122"/>
                <a:sym typeface="+mn-ea"/>
              </a:rPr>
              <a:t>的数据源的开发</a:t>
            </a:r>
            <a:endParaRPr lang="zh-CN" altLang="en-US" sz="2800" b="1"/>
          </a:p>
          <a:p>
            <a:pPr eaLnBrk="1" hangingPunct="1">
              <a:defRPr/>
            </a:pPr>
            <a:endParaRPr lang="zh-CN" altLang="en-US" sz="2800" kern="0" dirty="0">
              <a:latin typeface="楷体" panose="02010609060101010101" pitchFamily="49" charset="-122"/>
              <a:ea typeface="楷体" panose="02010609060101010101" pitchFamily="49"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5912485" y="4003675"/>
            <a:ext cx="5678170" cy="2222500"/>
          </a:xfrm>
          <a:prstGeom prst="rect">
            <a:avLst/>
          </a:prstGeom>
          <a:solidFill>
            <a:schemeClr val="accent1">
              <a:alpha val="44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0" name="矩形 29"/>
          <p:cNvSpPr/>
          <p:nvPr/>
        </p:nvSpPr>
        <p:spPr>
          <a:xfrm>
            <a:off x="632460" y="3618230"/>
            <a:ext cx="4440555" cy="2675255"/>
          </a:xfrm>
          <a:prstGeom prst="rect">
            <a:avLst/>
          </a:prstGeom>
          <a:solidFill>
            <a:schemeClr val="accent2">
              <a:lumMod val="20000"/>
              <a:lumOff val="80000"/>
              <a:alpha val="61000"/>
            </a:schemeClr>
          </a:solidFill>
          <a:ln>
            <a:solidFill>
              <a:schemeClr val="accent2">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7" name="单圆角矩形 16"/>
          <p:cNvSpPr/>
          <p:nvPr/>
        </p:nvSpPr>
        <p:spPr>
          <a:xfrm>
            <a:off x="1008380" y="2499360"/>
            <a:ext cx="3901440" cy="784860"/>
          </a:xfrm>
          <a:prstGeom prst="round1Rect">
            <a:avLst/>
          </a:prstGeom>
          <a:solidFill>
            <a:schemeClr val="accent4">
              <a:lumMod val="20000"/>
              <a:lumOff val="80000"/>
            </a:schemeClr>
          </a:solidFill>
          <a:ln>
            <a:solidFill>
              <a:schemeClr val="accent4">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矩形 9"/>
          <p:cNvSpPr/>
          <p:nvPr/>
        </p:nvSpPr>
        <p:spPr>
          <a:xfrm>
            <a:off x="-2" y="6466114"/>
            <a:ext cx="11665133"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1756570" y="6452261"/>
            <a:ext cx="435429"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827425" y="6452261"/>
            <a:ext cx="293717" cy="398780"/>
          </a:xfrm>
          <a:prstGeom prst="rect">
            <a:avLst/>
          </a:prstGeom>
          <a:noFill/>
        </p:spPr>
        <p:txBody>
          <a:bodyPr wrap="square" rtlCol="0">
            <a:spAutoFit/>
          </a:bodyPr>
          <a:lstStyle/>
          <a:p>
            <a:r>
              <a:rPr lang="en-US" altLang="zh-CN" sz="2000" b="1" dirty="0">
                <a:solidFill>
                  <a:schemeClr val="bg1"/>
                </a:solidFill>
                <a:latin typeface="楷体" panose="02010609060101010101" pitchFamily="49" charset="-122"/>
                <a:ea typeface="楷体" panose="02010609060101010101" pitchFamily="49" charset="-122"/>
              </a:rPr>
              <a:t>3</a:t>
            </a:r>
            <a:endParaRPr lang="en-US" altLang="zh-CN" sz="2000" b="1" dirty="0">
              <a:solidFill>
                <a:schemeClr val="bg1"/>
              </a:solidFill>
              <a:latin typeface="楷体" panose="02010609060101010101" pitchFamily="49" charset="-122"/>
              <a:ea typeface="楷体" panose="02010609060101010101" pitchFamily="49" charset="-122"/>
            </a:endParaRPr>
          </a:p>
        </p:txBody>
      </p:sp>
      <p:sp>
        <p:nvSpPr>
          <p:cNvPr id="18" name="标题 1"/>
          <p:cNvSpPr txBox="1"/>
          <p:nvPr>
            <p:custDataLst>
              <p:tags r:id="rId2"/>
            </p:custDataLst>
          </p:nvPr>
        </p:nvSpPr>
        <p:spPr>
          <a:xfrm>
            <a:off x="0" y="102870"/>
            <a:ext cx="12192000" cy="720725"/>
          </a:xfrm>
          <a:prstGeom prst="rect">
            <a:avLst/>
          </a:prstGeom>
        </p:spPr>
        <p:txBody>
          <a:bodyPr/>
          <a:lstStyle>
            <a:lvl1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5pPr>
            <a:lvl6pPr marL="3429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6pPr>
            <a:lvl7pPr marL="6858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7pPr>
            <a:lvl8pPr marL="10287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8pPr>
            <a:lvl9pPr marL="13716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9pPr>
          </a:lstStyle>
          <a:p>
            <a:pPr eaLnBrk="1" hangingPunct="1">
              <a:defRPr/>
            </a:pPr>
            <a:r>
              <a:rPr lang="en-US" altLang="zh-CN" sz="2800" kern="0" dirty="0">
                <a:latin typeface="楷体" panose="02010609060101010101" pitchFamily="49" charset="-122"/>
                <a:ea typeface="楷体" panose="02010609060101010101" pitchFamily="49" charset="-122"/>
                <a:sym typeface="+mn-ea"/>
              </a:rPr>
              <a:t>TAO-TVT</a:t>
            </a:r>
            <a:r>
              <a:rPr lang="zh-CN" altLang="en-US" sz="2800" kern="0" dirty="0">
                <a:latin typeface="楷体" panose="02010609060101010101" pitchFamily="49" charset="-122"/>
                <a:ea typeface="楷体" panose="02010609060101010101" pitchFamily="49" charset="-122"/>
                <a:sym typeface="+mn-ea"/>
              </a:rPr>
              <a:t>触发算法的数据流的正确性</a:t>
            </a:r>
            <a:endParaRPr lang="zh-CN" altLang="en-US" sz="2800" b="1"/>
          </a:p>
          <a:p>
            <a:pPr eaLnBrk="1" hangingPunct="1">
              <a:defRPr/>
            </a:pPr>
            <a:endParaRPr lang="zh-CN" altLang="en-US" sz="2800" kern="0" dirty="0">
              <a:latin typeface="楷体" panose="02010609060101010101" pitchFamily="49" charset="-122"/>
              <a:ea typeface="楷体" panose="02010609060101010101" pitchFamily="49" charset="-122"/>
            </a:endParaRPr>
          </a:p>
        </p:txBody>
      </p:sp>
      <p:sp>
        <p:nvSpPr>
          <p:cNvPr id="7" name="文本框 6"/>
          <p:cNvSpPr txBox="1"/>
          <p:nvPr/>
        </p:nvSpPr>
        <p:spPr>
          <a:xfrm>
            <a:off x="1009015" y="2707640"/>
            <a:ext cx="4288155" cy="46037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经测试满足千兆连接的上限</a:t>
            </a:r>
            <a:endParaRPr lang="zh-CN" altLang="en-US" sz="2400" b="1" dirty="0">
              <a:latin typeface="楷体" panose="02010609060101010101" pitchFamily="49" charset="-122"/>
              <a:ea typeface="楷体" panose="02010609060101010101" pitchFamily="49" charset="-122"/>
            </a:endParaRPr>
          </a:p>
        </p:txBody>
      </p:sp>
      <p:graphicFrame>
        <p:nvGraphicFramePr>
          <p:cNvPr id="9" name="图表 8"/>
          <p:cNvGraphicFramePr/>
          <p:nvPr>
            <p:custDataLst>
              <p:tags r:id="rId3"/>
            </p:custDataLst>
          </p:nvPr>
        </p:nvGraphicFramePr>
        <p:xfrm>
          <a:off x="5672455" y="1083310"/>
          <a:ext cx="5808345" cy="253873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6" name="表格 15"/>
          <p:cNvGraphicFramePr>
            <a:graphicFrameLocks noGrp="1"/>
          </p:cNvGraphicFramePr>
          <p:nvPr>
            <p:custDataLst>
              <p:tags r:id="rId4"/>
            </p:custDataLst>
          </p:nvPr>
        </p:nvGraphicFramePr>
        <p:xfrm>
          <a:off x="201295" y="894715"/>
          <a:ext cx="5320665" cy="1331958"/>
        </p:xfrm>
        <a:graphic>
          <a:graphicData uri="http://schemas.openxmlformats.org/drawingml/2006/table">
            <a:tbl>
              <a:tblPr>
                <a:tableStyleId>{5C22544A-7EE6-4342-B048-85BDC9FD1C3A}</a:tableStyleId>
              </a:tblPr>
              <a:tblGrid>
                <a:gridCol w="1367790"/>
                <a:gridCol w="1976120"/>
                <a:gridCol w="1976755"/>
              </a:tblGrid>
              <a:tr h="333375">
                <a:tc>
                  <a:txBody>
                    <a:bodyPr/>
                    <a:lstStyle/>
                    <a:p>
                      <a:pPr algn="ctr" rtl="0" fontAlgn="ctr"/>
                      <a:r>
                        <a:rPr lang="zh-CN" altLang="en-US" sz="1200" b="1" u="none" strike="noStrike"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rPr>
                        <a:t>服务器名</a:t>
                      </a:r>
                      <a:endParaRPr lang="zh-CN" altLang="en-US" sz="1200" b="1" i="0" u="none" strike="noStrike"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443" marR="5443" marT="5443" marB="0" anchor="ctr">
                    <a:solidFill>
                      <a:srgbClr val="4F81BD"/>
                    </a:solidFill>
                  </a:tcPr>
                </a:tc>
                <a:tc>
                  <a:txBody>
                    <a:bodyPr/>
                    <a:lstStyle/>
                    <a:p>
                      <a:pPr algn="ctr" rtl="0" fontAlgn="ctr"/>
                      <a:r>
                        <a:rPr lang="en-US" sz="1200" b="1" u="none" strike="noStrike" dirty="0">
                          <a:solidFill>
                            <a:schemeClr val="bg1"/>
                          </a:solidFill>
                          <a:effectLst/>
                          <a:latin typeface="黑体" panose="02010609060101010101" pitchFamily="49" charset="-122"/>
                          <a:ea typeface="黑体" panose="02010609060101010101" pitchFamily="49" charset="-122"/>
                          <a:cs typeface="黑体" panose="02010609060101010101" pitchFamily="49" charset="-122"/>
                        </a:rPr>
                        <a:t>hd102（</a:t>
                      </a:r>
                      <a:r>
                        <a:rPr lang="zh-CN" altLang="en-US" sz="1200" b="1" u="none" strike="noStrike" dirty="0">
                          <a:solidFill>
                            <a:schemeClr val="bg1"/>
                          </a:solidFill>
                          <a:effectLst/>
                          <a:latin typeface="黑体" panose="02010609060101010101" pitchFamily="49" charset="-122"/>
                          <a:ea typeface="黑体" panose="02010609060101010101" pitchFamily="49" charset="-122"/>
                          <a:cs typeface="黑体" panose="02010609060101010101" pitchFamily="49" charset="-122"/>
                        </a:rPr>
                        <a:t>发送方）</a:t>
                      </a:r>
                      <a:endParaRPr lang="zh-CN" altLang="en-US" sz="1200" b="1" i="0" u="none" strike="noStrike" dirty="0">
                        <a:solidFill>
                          <a:schemeClr val="bg1"/>
                        </a:solidFill>
                        <a:effectLst/>
                        <a:latin typeface="黑体" panose="02010609060101010101" pitchFamily="49" charset="-122"/>
                        <a:ea typeface="黑体" panose="02010609060101010101" pitchFamily="49" charset="-122"/>
                        <a:cs typeface="黑体" panose="02010609060101010101" pitchFamily="49" charset="-122"/>
                      </a:endParaRPr>
                    </a:p>
                  </a:txBody>
                  <a:tcPr marL="5443" marR="5443" marT="5443" marB="0" anchor="ctr">
                    <a:solidFill>
                      <a:srgbClr val="4F81BD"/>
                    </a:solidFill>
                  </a:tcPr>
                </a:tc>
                <a:tc>
                  <a:txBody>
                    <a:bodyPr/>
                    <a:lstStyle/>
                    <a:p>
                      <a:pPr algn="ctr" rtl="0" fontAlgn="ctr"/>
                      <a:r>
                        <a:rPr lang="en-US" sz="1200" b="1" u="none" strike="noStrike" dirty="0">
                          <a:solidFill>
                            <a:schemeClr val="bg1"/>
                          </a:solidFill>
                          <a:effectLst/>
                          <a:latin typeface="黑体" panose="02010609060101010101" pitchFamily="49" charset="-122"/>
                          <a:ea typeface="黑体" panose="02010609060101010101" pitchFamily="49" charset="-122"/>
                          <a:cs typeface="黑体" panose="02010609060101010101" pitchFamily="49" charset="-122"/>
                        </a:rPr>
                        <a:t>hd103（</a:t>
                      </a:r>
                      <a:r>
                        <a:rPr lang="zh-CN" altLang="en-US" sz="1200" b="1" u="none" strike="noStrike" dirty="0">
                          <a:solidFill>
                            <a:schemeClr val="bg1"/>
                          </a:solidFill>
                          <a:effectLst/>
                          <a:latin typeface="黑体" panose="02010609060101010101" pitchFamily="49" charset="-122"/>
                          <a:ea typeface="黑体" panose="02010609060101010101" pitchFamily="49" charset="-122"/>
                          <a:cs typeface="黑体" panose="02010609060101010101" pitchFamily="49" charset="-122"/>
                        </a:rPr>
                        <a:t>接收方）</a:t>
                      </a:r>
                      <a:endParaRPr lang="zh-CN" altLang="en-US" sz="1200" b="1" i="0" u="none" strike="noStrike" dirty="0">
                        <a:solidFill>
                          <a:schemeClr val="bg1"/>
                        </a:solidFill>
                        <a:effectLst/>
                        <a:latin typeface="黑体" panose="02010609060101010101" pitchFamily="49" charset="-122"/>
                        <a:ea typeface="黑体" panose="02010609060101010101" pitchFamily="49" charset="-122"/>
                        <a:cs typeface="黑体" panose="02010609060101010101" pitchFamily="49" charset="-122"/>
                      </a:endParaRPr>
                    </a:p>
                  </a:txBody>
                  <a:tcPr marL="5443" marR="5443" marT="5443" marB="0" anchor="ctr">
                    <a:solidFill>
                      <a:srgbClr val="4F81BD"/>
                    </a:solidFill>
                  </a:tcPr>
                </a:tc>
              </a:tr>
              <a:tr h="553720">
                <a:tc>
                  <a:txBody>
                    <a:bodyPr/>
                    <a:lstStyle/>
                    <a:p>
                      <a:pPr algn="ctr" rtl="0" fontAlgn="ctr"/>
                      <a:r>
                        <a:rPr lang="en-US" sz="1200" b="1" u="none" strike="noStrike" dirty="0">
                          <a:solidFill>
                            <a:schemeClr val="bg1"/>
                          </a:solidFill>
                          <a:effectLst/>
                          <a:latin typeface="黑体" panose="02010609060101010101" pitchFamily="49" charset="-122"/>
                          <a:ea typeface="黑体" panose="02010609060101010101" pitchFamily="49" charset="-122"/>
                          <a:cs typeface="黑体" panose="02010609060101010101" pitchFamily="49" charset="-122"/>
                        </a:rPr>
                        <a:t>CPU</a:t>
                      </a:r>
                      <a:r>
                        <a:rPr lang="zh-CN" altLang="en-US" sz="1200" b="1" u="none" strike="noStrike" dirty="0">
                          <a:solidFill>
                            <a:schemeClr val="bg1"/>
                          </a:solidFill>
                          <a:effectLst/>
                          <a:latin typeface="黑体" panose="02010609060101010101" pitchFamily="49" charset="-122"/>
                          <a:ea typeface="黑体" panose="02010609060101010101" pitchFamily="49" charset="-122"/>
                          <a:cs typeface="黑体" panose="02010609060101010101" pitchFamily="49" charset="-122"/>
                        </a:rPr>
                        <a:t>型号</a:t>
                      </a:r>
                      <a:endParaRPr lang="zh-CN" altLang="en-US" sz="1200" b="1" i="0" u="none" strike="noStrike" dirty="0">
                        <a:solidFill>
                          <a:schemeClr val="bg1"/>
                        </a:solidFill>
                        <a:effectLst/>
                        <a:latin typeface="黑体" panose="02010609060101010101" pitchFamily="49" charset="-122"/>
                        <a:ea typeface="黑体" panose="02010609060101010101" pitchFamily="49" charset="-122"/>
                        <a:cs typeface="黑体" panose="02010609060101010101" pitchFamily="49" charset="-122"/>
                      </a:endParaRPr>
                    </a:p>
                  </a:txBody>
                  <a:tcPr marL="5443" marR="5443" marT="5443" marB="0" anchor="ctr">
                    <a:solidFill>
                      <a:srgbClr val="4F81BD"/>
                    </a:solidFill>
                  </a:tcPr>
                </a:tc>
                <a:tc>
                  <a:txBody>
                    <a:bodyPr/>
                    <a:lstStyle/>
                    <a:p>
                      <a:pPr algn="ctr" rtl="0" fontAlgn="ctr"/>
                      <a:r>
                        <a:rPr lang="pt-BR" sz="1200" u="none" strike="noStrike" dirty="0">
                          <a:effectLst/>
                          <a:latin typeface="黑体" panose="02010609060101010101" pitchFamily="49" charset="-122"/>
                          <a:ea typeface="黑体" panose="02010609060101010101" pitchFamily="49" charset="-122"/>
                          <a:cs typeface="Times New Roman" panose="02020603050405020304" pitchFamily="18" charset="0"/>
                        </a:rPr>
                        <a:t>Intel(R) Xeon(R) Gold 6226R CPU @ 2.90GHz</a:t>
                      </a:r>
                      <a:endParaRPr lang="pt-BR" sz="1200" u="none" strike="noStrike" dirty="0">
                        <a:effectLst/>
                        <a:latin typeface="黑体" panose="02010609060101010101" pitchFamily="49" charset="-122"/>
                        <a:ea typeface="黑体" panose="02010609060101010101" pitchFamily="49" charset="-122"/>
                        <a:cs typeface="Times New Roman" panose="02020603050405020304" pitchFamily="18" charset="0"/>
                      </a:endParaRPr>
                    </a:p>
                  </a:txBody>
                  <a:tcPr marL="5443" marR="5443" marT="5443" marB="0" anchor="ctr"/>
                </a:tc>
                <a:tc>
                  <a:txBody>
                    <a:bodyPr/>
                    <a:lstStyle/>
                    <a:p>
                      <a:pPr algn="ctr" rtl="0" fontAlgn="ctr"/>
                      <a:r>
                        <a:rPr lang="pt-BR" sz="1200" u="none" strike="noStrike" dirty="0">
                          <a:effectLst/>
                          <a:latin typeface="黑体" panose="02010609060101010101" pitchFamily="49" charset="-122"/>
                          <a:ea typeface="黑体" panose="02010609060101010101" pitchFamily="49" charset="-122"/>
                          <a:cs typeface="Times New Roman" panose="02020603050405020304" pitchFamily="18" charset="0"/>
                        </a:rPr>
                        <a:t>Intel(R) Xeon(R) Gold 6226R CPU @ 2.90GHz</a:t>
                      </a:r>
                      <a:endParaRPr lang="pt-BR" sz="1200" u="none" strike="noStrike" dirty="0">
                        <a:effectLst/>
                        <a:latin typeface="黑体" panose="02010609060101010101" pitchFamily="49" charset="-122"/>
                        <a:ea typeface="黑体" panose="02010609060101010101" pitchFamily="49" charset="-122"/>
                        <a:cs typeface="Times New Roman" panose="02020603050405020304" pitchFamily="18" charset="0"/>
                      </a:endParaRPr>
                    </a:p>
                  </a:txBody>
                  <a:tcPr marL="5443" marR="5443" marT="5443" marB="0" anchor="ctr"/>
                </a:tc>
              </a:tr>
              <a:tr h="226060">
                <a:tc>
                  <a:txBody>
                    <a:bodyPr/>
                    <a:lstStyle/>
                    <a:p>
                      <a:pPr algn="ctr" rtl="0" fontAlgn="ctr"/>
                      <a:r>
                        <a:rPr lang="en-US" sz="1200" b="1" u="none" strike="noStrike" dirty="0">
                          <a:solidFill>
                            <a:schemeClr val="bg1"/>
                          </a:solidFill>
                          <a:effectLst/>
                          <a:latin typeface="黑体" panose="02010609060101010101" pitchFamily="49" charset="-122"/>
                          <a:ea typeface="黑体" panose="02010609060101010101" pitchFamily="49" charset="-122"/>
                          <a:cs typeface="黑体" panose="02010609060101010101" pitchFamily="49" charset="-122"/>
                        </a:rPr>
                        <a:t>CPU</a:t>
                      </a:r>
                      <a:r>
                        <a:rPr lang="zh-CN" altLang="en-US" sz="1200" b="1" u="none" strike="noStrike" dirty="0">
                          <a:solidFill>
                            <a:schemeClr val="bg1"/>
                          </a:solidFill>
                          <a:effectLst/>
                          <a:latin typeface="黑体" panose="02010609060101010101" pitchFamily="49" charset="-122"/>
                          <a:ea typeface="黑体" panose="02010609060101010101" pitchFamily="49" charset="-122"/>
                          <a:cs typeface="黑体" panose="02010609060101010101" pitchFamily="49" charset="-122"/>
                        </a:rPr>
                        <a:t>逻辑核数</a:t>
                      </a:r>
                      <a:endParaRPr lang="zh-CN" altLang="en-US" sz="1200" b="1" i="0" u="none" strike="noStrike" dirty="0">
                        <a:solidFill>
                          <a:schemeClr val="bg1"/>
                        </a:solidFill>
                        <a:effectLst/>
                        <a:latin typeface="黑体" panose="02010609060101010101" pitchFamily="49" charset="-122"/>
                        <a:ea typeface="黑体" panose="02010609060101010101" pitchFamily="49" charset="-122"/>
                        <a:cs typeface="黑体" panose="02010609060101010101" pitchFamily="49" charset="-122"/>
                      </a:endParaRPr>
                    </a:p>
                  </a:txBody>
                  <a:tcPr marL="5443" marR="5443" marT="5443" marB="0" anchor="ctr">
                    <a:solidFill>
                      <a:srgbClr val="4F81BD"/>
                    </a:solidFill>
                  </a:tcPr>
                </a:tc>
                <a:tc>
                  <a:txBody>
                    <a:bodyPr/>
                    <a:lstStyle/>
                    <a:p>
                      <a:pPr algn="ctr" rtl="0" fontAlgn="ctr"/>
                      <a:r>
                        <a:rPr lang="en-US" altLang="zh-CN" sz="1200" u="none" strike="noStrike">
                          <a:effectLst/>
                          <a:latin typeface="黑体" panose="02010609060101010101" pitchFamily="49" charset="-122"/>
                          <a:ea typeface="黑体" panose="02010609060101010101" pitchFamily="49" charset="-122"/>
                          <a:cs typeface="Times New Roman" panose="02020603050405020304" pitchFamily="18" charset="0"/>
                        </a:rPr>
                        <a:t>64</a:t>
                      </a:r>
                      <a:endParaRPr lang="en-US" altLang="zh-CN" sz="1200" b="0" i="0" u="none" strike="noStrike">
                        <a:solidFill>
                          <a:srgbClr val="00000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443" marR="5443" marT="5443" marB="0" anchor="ctr"/>
                </a:tc>
                <a:tc>
                  <a:txBody>
                    <a:bodyPr/>
                    <a:lstStyle/>
                    <a:p>
                      <a:pPr algn="ctr" rtl="0" fontAlgn="ctr"/>
                      <a:r>
                        <a:rPr lang="en-US" altLang="zh-CN" sz="1200" u="none" strike="noStrike" dirty="0">
                          <a:effectLst/>
                          <a:latin typeface="黑体" panose="02010609060101010101" pitchFamily="49" charset="-122"/>
                          <a:ea typeface="黑体" panose="02010609060101010101" pitchFamily="49" charset="-122"/>
                          <a:cs typeface="Times New Roman" panose="02020603050405020304" pitchFamily="18" charset="0"/>
                        </a:rPr>
                        <a:t>64</a:t>
                      </a:r>
                      <a:endParaRPr lang="en-US" altLang="zh-CN" sz="1200" u="none" strike="noStrike" dirty="0">
                        <a:effectLst/>
                        <a:latin typeface="黑体" panose="02010609060101010101" pitchFamily="49" charset="-122"/>
                        <a:ea typeface="黑体" panose="02010609060101010101" pitchFamily="49" charset="-122"/>
                        <a:cs typeface="Times New Roman" panose="02020603050405020304" pitchFamily="18" charset="0"/>
                      </a:endParaRPr>
                    </a:p>
                  </a:txBody>
                  <a:tcPr marL="5443" marR="5443" marT="5443" marB="0" anchor="ctr"/>
                </a:tc>
              </a:tr>
              <a:tr h="203835">
                <a:tc>
                  <a:txBody>
                    <a:bodyPr/>
                    <a:lstStyle/>
                    <a:p>
                      <a:pPr algn="ctr" rtl="0" fontAlgn="ctr"/>
                      <a:r>
                        <a:rPr lang="zh-CN" altLang="en-US" sz="1200" b="1" u="none" strike="noStrike"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rPr>
                        <a:t>网卡</a:t>
                      </a:r>
                      <a:endParaRPr lang="zh-CN" altLang="en-US" sz="1200" b="1" i="0" u="none" strike="noStrike" dirty="0">
                        <a:solidFill>
                          <a:schemeClr val="bg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443" marR="5443" marT="5443" marB="0" anchor="ctr">
                    <a:solidFill>
                      <a:srgbClr val="4F81BD"/>
                    </a:solidFill>
                  </a:tcPr>
                </a:tc>
                <a:tc gridSpan="2">
                  <a:txBody>
                    <a:bodyPr/>
                    <a:lstStyle/>
                    <a:p>
                      <a:pPr algn="ctr" rtl="0" fontAlgn="ctr"/>
                      <a:r>
                        <a:rPr lang="en-US" sz="1400" b="1" u="none" strike="noStrike" dirty="0">
                          <a:solidFill>
                            <a:srgbClr val="C00000"/>
                          </a:solidFill>
                          <a:effectLst/>
                          <a:latin typeface="黑体" panose="02010609060101010101" pitchFamily="49" charset="-122"/>
                          <a:ea typeface="黑体" panose="02010609060101010101" pitchFamily="49" charset="-122"/>
                          <a:cs typeface="黑体" panose="02010609060101010101" pitchFamily="49" charset="-122"/>
                        </a:rPr>
                        <a:t>25 </a:t>
                      </a:r>
                      <a:r>
                        <a:rPr lang="en-US" sz="1400" b="1" u="none" strike="noStrike" dirty="0">
                          <a:solidFill>
                            <a:srgbClr val="C00000"/>
                          </a:solidFill>
                          <a:effectLst/>
                          <a:latin typeface="黑体" panose="02010609060101010101" pitchFamily="49" charset="-122"/>
                          <a:ea typeface="黑体" panose="02010609060101010101" pitchFamily="49" charset="-122"/>
                          <a:cs typeface="黑体" panose="02010609060101010101" pitchFamily="49" charset="-122"/>
                        </a:rPr>
                        <a:t>x 2 Gbps</a:t>
                      </a:r>
                      <a:r>
                        <a:rPr lang="zh-CN" altLang="en-US" sz="1400" b="1" u="none" strike="noStrike" dirty="0">
                          <a:solidFill>
                            <a:srgbClr val="C00000"/>
                          </a:solidFill>
                          <a:effectLst/>
                          <a:latin typeface="黑体" panose="02010609060101010101" pitchFamily="49" charset="-122"/>
                          <a:ea typeface="黑体" panose="02010609060101010101" pitchFamily="49" charset="-122"/>
                          <a:cs typeface="黑体" panose="02010609060101010101" pitchFamily="49" charset="-122"/>
                        </a:rPr>
                        <a:t>网卡</a:t>
                      </a:r>
                      <a:endParaRPr lang="zh-CN" altLang="en-US" sz="1400" b="1" i="0" u="none" strike="noStrike" dirty="0">
                        <a:solidFill>
                          <a:srgbClr val="C00000"/>
                        </a:solidFill>
                        <a:effectLst/>
                        <a:latin typeface="黑体" panose="02010609060101010101" pitchFamily="49" charset="-122"/>
                        <a:ea typeface="黑体" panose="02010609060101010101" pitchFamily="49" charset="-122"/>
                        <a:cs typeface="黑体" panose="02010609060101010101" pitchFamily="49" charset="-122"/>
                      </a:endParaRPr>
                    </a:p>
                  </a:txBody>
                  <a:tcPr marL="5443" marR="5443" marT="5443" marB="0" anchor="ctr"/>
                </a:tc>
                <a:tc hMerge="1">
                  <a:tcPr/>
                </a:tc>
              </a:tr>
            </a:tbl>
          </a:graphicData>
        </a:graphic>
      </p:graphicFrame>
      <p:sp>
        <p:nvSpPr>
          <p:cNvPr id="22" name="文本框 21"/>
          <p:cNvSpPr txBox="1"/>
          <p:nvPr>
            <p:custDataLst>
              <p:tags r:id="rId5"/>
            </p:custDataLst>
          </p:nvPr>
        </p:nvSpPr>
        <p:spPr>
          <a:xfrm>
            <a:off x="6670040" y="3766185"/>
            <a:ext cx="4810760" cy="1860550"/>
          </a:xfrm>
          <a:prstGeom prst="rect">
            <a:avLst/>
          </a:prstGeom>
          <a:noFill/>
        </p:spPr>
        <p:txBody>
          <a:bodyPr wrap="square" rtlCol="0">
            <a:noAutofit/>
          </a:bodyPr>
          <a:lstStyle/>
          <a:p>
            <a:pPr marL="285750" indent="-285750">
              <a:lnSpc>
                <a:spcPct val="150000"/>
              </a:lnSpc>
              <a:buFont typeface="Wingdings" panose="05000000000000000000" charset="0"/>
              <a:buChar char="l"/>
            </a:pPr>
            <a:endParaRPr lang="zh-CN" altLang="en-US" b="1"/>
          </a:p>
          <a:p>
            <a:pPr marL="285750" indent="-285750">
              <a:lnSpc>
                <a:spcPct val="200000"/>
              </a:lnSpc>
              <a:buFont typeface="Wingdings" panose="05000000000000000000" charset="0"/>
              <a:buChar char="l"/>
            </a:pPr>
            <a:r>
              <a:rPr lang="zh-CN" altLang="en-US" b="1"/>
              <a:t>程序成功运行</a:t>
            </a:r>
            <a:r>
              <a:rPr lang="en-US" altLang="zh-CN" b="1"/>
              <a:t> </a:t>
            </a:r>
            <a:endParaRPr lang="en-US" altLang="zh-CN" b="1"/>
          </a:p>
          <a:p>
            <a:pPr marL="285750" indent="-285750">
              <a:lnSpc>
                <a:spcPct val="200000"/>
              </a:lnSpc>
              <a:buFont typeface="Wingdings" panose="05000000000000000000" charset="0"/>
              <a:buChar char="l"/>
            </a:pPr>
            <a:r>
              <a:rPr lang="zh-CN" altLang="en-US" b="1"/>
              <a:t>对比原始文件检查发送到触发板的数据</a:t>
            </a:r>
            <a:endParaRPr lang="zh-CN" altLang="en-US" b="1"/>
          </a:p>
          <a:p>
            <a:pPr marL="285750" indent="-285750">
              <a:lnSpc>
                <a:spcPct val="200000"/>
              </a:lnSpc>
              <a:buFont typeface="Wingdings" panose="05000000000000000000" charset="0"/>
              <a:buChar char="l"/>
            </a:pPr>
            <a:r>
              <a:rPr lang="zh-CN" altLang="en-US" b="1">
                <a:sym typeface="+mn-ea"/>
              </a:rPr>
              <a:t>实验证明发送的数据格式符合</a:t>
            </a:r>
            <a:r>
              <a:rPr lang="en-US" altLang="zh-CN" b="1">
                <a:sym typeface="+mn-ea"/>
              </a:rPr>
              <a:t>FEC</a:t>
            </a:r>
            <a:r>
              <a:rPr lang="zh-CN" altLang="en-US" b="1">
                <a:sym typeface="+mn-ea"/>
              </a:rPr>
              <a:t>的设计</a:t>
            </a:r>
            <a:endParaRPr lang="zh-CN" altLang="en-US" b="1"/>
          </a:p>
          <a:p>
            <a:pPr marL="285750" indent="-285750">
              <a:lnSpc>
                <a:spcPct val="150000"/>
              </a:lnSpc>
              <a:buFont typeface="Wingdings" panose="05000000000000000000" charset="0"/>
              <a:buChar char="l"/>
            </a:pPr>
            <a:endParaRPr lang="zh-CN" altLang="en-US" b="1"/>
          </a:p>
        </p:txBody>
      </p:sp>
      <p:sp>
        <p:nvSpPr>
          <p:cNvPr id="23" name="文本框 22"/>
          <p:cNvSpPr txBox="1"/>
          <p:nvPr>
            <p:custDataLst>
              <p:tags r:id="rId6"/>
            </p:custDataLst>
          </p:nvPr>
        </p:nvSpPr>
        <p:spPr>
          <a:xfrm>
            <a:off x="856615" y="3536950"/>
            <a:ext cx="4216400" cy="829945"/>
          </a:xfrm>
          <a:prstGeom prst="rect">
            <a:avLst/>
          </a:prstGeom>
          <a:noFill/>
        </p:spPr>
        <p:txBody>
          <a:bodyPr wrap="square" rtlCol="0">
            <a:spAutoFit/>
          </a:bodyPr>
          <a:lstStyle/>
          <a:p>
            <a:pPr indent="0" algn="l">
              <a:lnSpc>
                <a:spcPct val="200000"/>
              </a:lnSpc>
              <a:buFont typeface="Arial" panose="020B0604020202020204" pitchFamily="34" charset="0"/>
              <a:buNone/>
            </a:pPr>
            <a:r>
              <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rPr>
              <a:t>模拟</a:t>
            </a:r>
            <a:r>
              <a:rPr lang="en-US" altLang="zh-CN" sz="2400" b="1">
                <a:solidFill>
                  <a:srgbClr val="FF0000"/>
                </a:solidFill>
                <a:latin typeface="楷体" panose="02010609060101010101" pitchFamily="49" charset="-122"/>
                <a:ea typeface="楷体" panose="02010609060101010101" pitchFamily="49" charset="-122"/>
                <a:cs typeface="楷体" panose="02010609060101010101" pitchFamily="49" charset="-122"/>
              </a:rPr>
              <a:t>FEC</a:t>
            </a:r>
            <a:r>
              <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rPr>
              <a:t>数据发送的程序自检</a:t>
            </a:r>
            <a:endParaRPr lang="zh-CN" altLang="en-US" sz="2400" b="1">
              <a:solidFill>
                <a:srgbClr val="FF0000"/>
              </a:solidFill>
              <a:latin typeface="楷体" panose="02010609060101010101" pitchFamily="49" charset="-122"/>
              <a:ea typeface="楷体" panose="02010609060101010101" pitchFamily="49" charset="-122"/>
              <a:cs typeface="楷体" panose="02010609060101010101" pitchFamily="49" charset="-122"/>
            </a:endParaRPr>
          </a:p>
        </p:txBody>
      </p:sp>
      <p:cxnSp>
        <p:nvCxnSpPr>
          <p:cNvPr id="25" name="肘形连接符 24"/>
          <p:cNvCxnSpPr/>
          <p:nvPr/>
        </p:nvCxnSpPr>
        <p:spPr>
          <a:xfrm>
            <a:off x="340360" y="3395345"/>
            <a:ext cx="11140440" cy="368300"/>
          </a:xfrm>
          <a:prstGeom prst="bentConnector3">
            <a:avLst>
              <a:gd name="adj1" fmla="val 50006"/>
            </a:avLst>
          </a:prstGeom>
          <a:ln w="28575"/>
        </p:spPr>
        <p:style>
          <a:lnRef idx="2">
            <a:schemeClr val="accent1"/>
          </a:lnRef>
          <a:fillRef idx="0">
            <a:srgbClr val="FFFFFF"/>
          </a:fillRef>
          <a:effectRef idx="0">
            <a:srgbClr val="FFFFFF"/>
          </a:effectRef>
          <a:fontRef idx="minor">
            <a:schemeClr val="tx1"/>
          </a:fontRef>
        </p:style>
      </p:cxnSp>
      <p:sp>
        <p:nvSpPr>
          <p:cNvPr id="27" name="文本框 26"/>
          <p:cNvSpPr txBox="1"/>
          <p:nvPr/>
        </p:nvSpPr>
        <p:spPr>
          <a:xfrm>
            <a:off x="725805" y="4391025"/>
            <a:ext cx="4857750" cy="368300"/>
          </a:xfrm>
          <a:prstGeom prst="rect">
            <a:avLst/>
          </a:prstGeom>
          <a:noFill/>
        </p:spPr>
        <p:txBody>
          <a:bodyPr wrap="square" rtlCol="0">
            <a:spAutoFit/>
          </a:bodyPr>
          <a:lstStyle/>
          <a:p>
            <a:pPr marL="285750" indent="-285750">
              <a:buFont typeface="Arial" panose="020B0604020202020204" pitchFamily="34" charset="0"/>
              <a:buChar char="•"/>
            </a:pPr>
            <a:r>
              <a:rPr lang="zh-CN" altLang="en-US" b="1"/>
              <a:t>自发自收接收方收数存盘</a:t>
            </a:r>
            <a:endParaRPr lang="zh-CN" altLang="en-US" b="1"/>
          </a:p>
        </p:txBody>
      </p:sp>
      <p:sp>
        <p:nvSpPr>
          <p:cNvPr id="28" name="文本框 27"/>
          <p:cNvSpPr txBox="1"/>
          <p:nvPr/>
        </p:nvSpPr>
        <p:spPr>
          <a:xfrm>
            <a:off x="725170" y="5029200"/>
            <a:ext cx="4857750" cy="368300"/>
          </a:xfrm>
          <a:prstGeom prst="rect">
            <a:avLst/>
          </a:prstGeom>
          <a:noFill/>
        </p:spPr>
        <p:txBody>
          <a:bodyPr wrap="square" rtlCol="0">
            <a:spAutoFit/>
          </a:bodyPr>
          <a:lstStyle/>
          <a:p>
            <a:pPr marL="285750" indent="-285750">
              <a:buFont typeface="Arial" panose="020B0604020202020204" pitchFamily="34" charset="0"/>
              <a:buChar char="•"/>
            </a:pPr>
            <a:r>
              <a:rPr lang="zh-CN" altLang="en-US" b="1"/>
              <a:t>将存盘的数据解析</a:t>
            </a:r>
            <a:endParaRPr lang="zh-CN" altLang="en-US" b="1"/>
          </a:p>
        </p:txBody>
      </p:sp>
      <p:sp>
        <p:nvSpPr>
          <p:cNvPr id="29" name="文本框 28"/>
          <p:cNvSpPr txBox="1"/>
          <p:nvPr/>
        </p:nvSpPr>
        <p:spPr>
          <a:xfrm>
            <a:off x="723900" y="5676900"/>
            <a:ext cx="4859020" cy="368300"/>
          </a:xfrm>
          <a:prstGeom prst="rect">
            <a:avLst/>
          </a:prstGeom>
          <a:noFill/>
        </p:spPr>
        <p:txBody>
          <a:bodyPr wrap="square" rtlCol="0">
            <a:spAutoFit/>
          </a:bodyPr>
          <a:lstStyle/>
          <a:p>
            <a:pPr marL="285750" indent="-285750">
              <a:buFont typeface="Arial" panose="020B0604020202020204" pitchFamily="34" charset="0"/>
              <a:buChar char="•"/>
            </a:pPr>
            <a:r>
              <a:rPr lang="zh-CN" altLang="en-US" b="1"/>
              <a:t>同</a:t>
            </a:r>
            <a:r>
              <a:rPr lang="en-US" altLang="zh-CN" b="1"/>
              <a:t>FEC</a:t>
            </a:r>
            <a:r>
              <a:rPr lang="zh-CN" altLang="en-US" b="1"/>
              <a:t>数据格式和原始数据进行检查</a:t>
            </a:r>
            <a:endParaRPr lang="zh-CN" altLang="en-US" b="1"/>
          </a:p>
        </p:txBody>
      </p:sp>
      <p:sp>
        <p:nvSpPr>
          <p:cNvPr id="35" name="文本框 34"/>
          <p:cNvSpPr txBox="1"/>
          <p:nvPr/>
        </p:nvSpPr>
        <p:spPr>
          <a:xfrm>
            <a:off x="9501505" y="4278630"/>
            <a:ext cx="4064000" cy="460375"/>
          </a:xfrm>
          <a:prstGeom prst="rect">
            <a:avLst/>
          </a:prstGeom>
          <a:noFill/>
        </p:spPr>
        <p:txBody>
          <a:bodyPr wrap="square" rtlCol="0">
            <a:spAutoFit/>
          </a:bodyPr>
          <a:lstStyle/>
          <a:p>
            <a:r>
              <a:rPr lang="zh-CN" altLang="en-US" sz="2400" b="1">
                <a:solidFill>
                  <a:srgbClr val="FF0000"/>
                </a:solidFill>
              </a:rPr>
              <a:t>已经完成</a:t>
            </a:r>
            <a:r>
              <a:rPr lang="en-US" altLang="zh-CN" sz="2400" b="1">
                <a:solidFill>
                  <a:srgbClr val="FF0000"/>
                </a:solidFill>
              </a:rPr>
              <a:t>√</a:t>
            </a:r>
            <a:endParaRPr lang="en-US" altLang="zh-CN" sz="2400" b="1">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单圆角矩形 37"/>
          <p:cNvSpPr/>
          <p:nvPr>
            <p:custDataLst>
              <p:tags r:id="rId1"/>
            </p:custDataLst>
          </p:nvPr>
        </p:nvSpPr>
        <p:spPr>
          <a:xfrm>
            <a:off x="9681845" y="1143000"/>
            <a:ext cx="1983105" cy="605790"/>
          </a:xfrm>
          <a:prstGeom prst="round1Rect">
            <a:avLst/>
          </a:prstGeom>
          <a:solidFill>
            <a:schemeClr val="accent4">
              <a:lumMod val="20000"/>
              <a:lumOff val="80000"/>
            </a:schemeClr>
          </a:solidFill>
          <a:ln>
            <a:solidFill>
              <a:schemeClr val="accent4">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4" name="图片 3"/>
          <p:cNvPicPr>
            <a:picLocks noChangeAspect="1"/>
          </p:cNvPicPr>
          <p:nvPr>
            <p:custDataLst>
              <p:tags r:id="rId2"/>
            </p:custDataLst>
          </p:nvPr>
        </p:nvPicPr>
        <p:blipFill>
          <a:blip r:embed="rId3"/>
          <a:stretch>
            <a:fillRect/>
          </a:stretch>
        </p:blipFill>
        <p:spPr>
          <a:xfrm>
            <a:off x="662305" y="1177290"/>
            <a:ext cx="4971415" cy="3721100"/>
          </a:xfrm>
          <a:prstGeom prst="rect">
            <a:avLst/>
          </a:prstGeom>
        </p:spPr>
      </p:pic>
      <p:sp>
        <p:nvSpPr>
          <p:cNvPr id="37" name="单圆角矩形 36"/>
          <p:cNvSpPr/>
          <p:nvPr/>
        </p:nvSpPr>
        <p:spPr>
          <a:xfrm>
            <a:off x="4387215" y="1446530"/>
            <a:ext cx="1818005" cy="505460"/>
          </a:xfrm>
          <a:prstGeom prst="round1Rect">
            <a:avLst/>
          </a:prstGeom>
          <a:solidFill>
            <a:schemeClr val="accent4">
              <a:lumMod val="20000"/>
              <a:lumOff val="80000"/>
            </a:schemeClr>
          </a:solidFill>
          <a:ln>
            <a:solidFill>
              <a:schemeClr val="accent4">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5" name="圆角矩形 34"/>
          <p:cNvSpPr/>
          <p:nvPr/>
        </p:nvSpPr>
        <p:spPr>
          <a:xfrm>
            <a:off x="7061200" y="1075055"/>
            <a:ext cx="2506980" cy="2974340"/>
          </a:xfrm>
          <a:prstGeom prst="roundRect">
            <a:avLst/>
          </a:prstGeom>
          <a:solidFill>
            <a:schemeClr val="accent6">
              <a:lumMod val="20000"/>
              <a:lumOff val="80000"/>
              <a:alpha val="40000"/>
            </a:schemeClr>
          </a:solidFill>
          <a:ln>
            <a:solidFill>
              <a:schemeClr val="accent6">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2" name="圆角矩形 31"/>
          <p:cNvSpPr/>
          <p:nvPr/>
        </p:nvSpPr>
        <p:spPr>
          <a:xfrm>
            <a:off x="7129145" y="5302885"/>
            <a:ext cx="4991735" cy="1021715"/>
          </a:xfrm>
          <a:prstGeom prst="roundRect">
            <a:avLst/>
          </a:prstGeom>
          <a:solidFill>
            <a:schemeClr val="accent4">
              <a:lumMod val="20000"/>
              <a:lumOff val="80000"/>
              <a:alpha val="53000"/>
            </a:schemeClr>
          </a:solidFill>
          <a:ln>
            <a:solidFill>
              <a:schemeClr val="accent4">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矩形 9"/>
          <p:cNvSpPr/>
          <p:nvPr/>
        </p:nvSpPr>
        <p:spPr>
          <a:xfrm>
            <a:off x="-2" y="6466114"/>
            <a:ext cx="11665133"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1756570" y="6452261"/>
            <a:ext cx="435429"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827425" y="6452261"/>
            <a:ext cx="293717" cy="398780"/>
          </a:xfrm>
          <a:prstGeom prst="rect">
            <a:avLst/>
          </a:prstGeom>
          <a:noFill/>
        </p:spPr>
        <p:txBody>
          <a:bodyPr wrap="square" rtlCol="0">
            <a:spAutoFit/>
          </a:bodyPr>
          <a:lstStyle/>
          <a:p>
            <a:r>
              <a:rPr lang="en-US" altLang="zh-CN" sz="2000" b="1" dirty="0">
                <a:solidFill>
                  <a:schemeClr val="bg1"/>
                </a:solidFill>
                <a:latin typeface="楷体" panose="02010609060101010101" pitchFamily="49" charset="-122"/>
                <a:ea typeface="楷体" panose="02010609060101010101" pitchFamily="49" charset="-122"/>
              </a:rPr>
              <a:t>4</a:t>
            </a:r>
            <a:endParaRPr lang="en-US" altLang="zh-CN" sz="2000" b="1" dirty="0">
              <a:solidFill>
                <a:schemeClr val="bg1"/>
              </a:solidFill>
              <a:latin typeface="楷体" panose="02010609060101010101" pitchFamily="49" charset="-122"/>
              <a:ea typeface="楷体" panose="02010609060101010101" pitchFamily="49" charset="-122"/>
            </a:endParaRPr>
          </a:p>
        </p:txBody>
      </p:sp>
      <p:sp>
        <p:nvSpPr>
          <p:cNvPr id="18" name="标题 1"/>
          <p:cNvSpPr txBox="1"/>
          <p:nvPr>
            <p:custDataLst>
              <p:tags r:id="rId4"/>
            </p:custDataLst>
          </p:nvPr>
        </p:nvSpPr>
        <p:spPr>
          <a:xfrm>
            <a:off x="0" y="102870"/>
            <a:ext cx="12192000" cy="720725"/>
          </a:xfrm>
          <a:prstGeom prst="rect">
            <a:avLst/>
          </a:prstGeom>
        </p:spPr>
        <p:txBody>
          <a:bodyPr/>
          <a:lstStyle>
            <a:lvl1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5pPr>
            <a:lvl6pPr marL="3429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6pPr>
            <a:lvl7pPr marL="6858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7pPr>
            <a:lvl8pPr marL="10287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8pPr>
            <a:lvl9pPr marL="13716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9pPr>
          </a:lstStyle>
          <a:p>
            <a:pPr eaLnBrk="1" hangingPunct="1">
              <a:defRPr/>
            </a:pPr>
            <a:r>
              <a:rPr lang="en-US" altLang="zh-CN" sz="2800" kern="0" dirty="0">
                <a:latin typeface="楷体" panose="02010609060101010101" pitchFamily="49" charset="-122"/>
                <a:ea typeface="楷体" panose="02010609060101010101" pitchFamily="49" charset="-122"/>
                <a:sym typeface="+mn-ea"/>
              </a:rPr>
              <a:t>TAO-TVT</a:t>
            </a:r>
            <a:r>
              <a:rPr lang="zh-CN" altLang="en-US" sz="2800" kern="0" dirty="0">
                <a:latin typeface="楷体" panose="02010609060101010101" pitchFamily="49" charset="-122"/>
                <a:ea typeface="楷体" panose="02010609060101010101" pitchFamily="49" charset="-122"/>
                <a:sym typeface="+mn-ea"/>
              </a:rPr>
              <a:t>触发算法的数据流的正确性</a:t>
            </a:r>
            <a:endParaRPr lang="zh-CN" altLang="en-US" sz="2800" b="1"/>
          </a:p>
          <a:p>
            <a:pPr eaLnBrk="1" hangingPunct="1">
              <a:defRPr/>
            </a:pPr>
            <a:endParaRPr lang="zh-CN" altLang="en-US" sz="2800" kern="0" dirty="0">
              <a:latin typeface="楷体" panose="02010609060101010101" pitchFamily="49" charset="-122"/>
              <a:ea typeface="楷体" panose="02010609060101010101" pitchFamily="49" charset="-122"/>
            </a:endParaRPr>
          </a:p>
        </p:txBody>
      </p:sp>
      <p:sp>
        <p:nvSpPr>
          <p:cNvPr id="19" name="圆角矩形 18"/>
          <p:cNvSpPr/>
          <p:nvPr>
            <p:custDataLst>
              <p:tags r:id="rId5"/>
            </p:custDataLst>
          </p:nvPr>
        </p:nvSpPr>
        <p:spPr>
          <a:xfrm>
            <a:off x="7705725" y="4304030"/>
            <a:ext cx="3272790" cy="947420"/>
          </a:xfrm>
          <a:prstGeom prst="roundRect">
            <a:avLst/>
          </a:prstGeom>
          <a:solidFill>
            <a:schemeClr val="accent1">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0" name="圆角矩形 19"/>
          <p:cNvSpPr/>
          <p:nvPr>
            <p:custDataLst>
              <p:tags r:id="rId6"/>
            </p:custDataLst>
          </p:nvPr>
        </p:nvSpPr>
        <p:spPr>
          <a:xfrm>
            <a:off x="198755" y="5251450"/>
            <a:ext cx="6820535" cy="978535"/>
          </a:xfrm>
          <a:prstGeom prst="roundRect">
            <a:avLst/>
          </a:prstGeom>
          <a:solidFill>
            <a:schemeClr val="accent1">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1" name="文本框 20"/>
          <p:cNvSpPr txBox="1"/>
          <p:nvPr>
            <p:custDataLst>
              <p:tags r:id="rId7"/>
            </p:custDataLst>
          </p:nvPr>
        </p:nvSpPr>
        <p:spPr>
          <a:xfrm>
            <a:off x="526415" y="5400040"/>
            <a:ext cx="6279515" cy="830997"/>
          </a:xfrm>
          <a:prstGeom prst="rect">
            <a:avLst/>
          </a:prstGeom>
          <a:noFill/>
        </p:spPr>
        <p:txBody>
          <a:bodyPr wrap="square" rtlCol="0">
            <a:spAutoFit/>
          </a:bodyPr>
          <a:lstStyle/>
          <a:p>
            <a:pPr algn="ctr"/>
            <a:r>
              <a:rPr lang="zh-CN" altLang="en-US" sz="2400" b="1" dirty="0">
                <a:latin typeface="黑体" panose="02010609060101010101" pitchFamily="49" charset="-122"/>
                <a:ea typeface="黑体" panose="02010609060101010101" pitchFamily="49" charset="-122"/>
                <a:cs typeface="黑体" panose="02010609060101010101" pitchFamily="49" charset="-122"/>
              </a:rPr>
              <a:t>实验结果说明模拟数据源可以成功驱动整个自检数据链的验证</a:t>
            </a:r>
            <a:endParaRPr lang="en-US" altLang="zh-CN" sz="2400" b="1" dirty="0">
              <a:latin typeface="黑体" panose="02010609060101010101" pitchFamily="49" charset="-122"/>
              <a:ea typeface="黑体" panose="02010609060101010101" pitchFamily="49" charset="-122"/>
              <a:cs typeface="黑体" panose="02010609060101010101" pitchFamily="49" charset="-122"/>
            </a:endParaRPr>
          </a:p>
        </p:txBody>
      </p:sp>
      <p:sp>
        <p:nvSpPr>
          <p:cNvPr id="26" name="文本框 25"/>
          <p:cNvSpPr txBox="1"/>
          <p:nvPr/>
        </p:nvSpPr>
        <p:spPr>
          <a:xfrm>
            <a:off x="7456170" y="4460240"/>
            <a:ext cx="4064000" cy="829945"/>
          </a:xfrm>
          <a:prstGeom prst="rect">
            <a:avLst/>
          </a:prstGeom>
          <a:noFill/>
        </p:spPr>
        <p:txBody>
          <a:bodyPr wrap="square" rtlCol="0">
            <a:spAutoFit/>
          </a:bodyPr>
          <a:lstStyle/>
          <a:p>
            <a:r>
              <a:rPr lang="en-US" altLang="zh-CN" sz="2400" b="1" dirty="0">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400" b="1" dirty="0">
                <a:latin typeface="黑体" panose="02010609060101010101" pitchFamily="49" charset="-122"/>
                <a:ea typeface="黑体" panose="02010609060101010101" pitchFamily="49" charset="-122"/>
                <a:cs typeface="黑体" panose="02010609060101010101" pitchFamily="49" charset="-122"/>
                <a:sym typeface="+mn-ea"/>
              </a:rPr>
              <a:t>帮助系统提前验证功能</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a:p>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p:txBody>
      </p:sp>
      <p:sp>
        <p:nvSpPr>
          <p:cNvPr id="33" name="文本框 32"/>
          <p:cNvSpPr txBox="1"/>
          <p:nvPr/>
        </p:nvSpPr>
        <p:spPr>
          <a:xfrm>
            <a:off x="6003290" y="5506085"/>
            <a:ext cx="5752465" cy="645160"/>
          </a:xfrm>
          <a:prstGeom prst="rect">
            <a:avLst/>
          </a:prstGeom>
          <a:noFill/>
        </p:spPr>
        <p:txBody>
          <a:bodyPr wrap="square" rtlCol="0">
            <a:spAutoFit/>
          </a:bodyPr>
          <a:lstStyle/>
          <a:p>
            <a:pPr marL="914400" lvl="2" indent="457200" algn="ctr">
              <a:lnSpc>
                <a:spcPct val="150000"/>
              </a:lnSpc>
            </a:pPr>
            <a:r>
              <a:rPr lang="zh-CN" altLang="en-US" sz="2400" b="1" dirty="0">
                <a:sym typeface="+mn-ea"/>
              </a:rPr>
              <a:t>发现</a:t>
            </a:r>
            <a:r>
              <a:rPr lang="zh-CN" altLang="en-US" sz="2400" b="1" dirty="0">
                <a:solidFill>
                  <a:srgbClr val="FF0000"/>
                </a:solidFill>
                <a:sym typeface="+mn-ea"/>
              </a:rPr>
              <a:t>硬件</a:t>
            </a:r>
            <a:r>
              <a:rPr lang="zh-CN" altLang="en-US" sz="2400" b="1" dirty="0">
                <a:solidFill>
                  <a:srgbClr val="FF0000"/>
                </a:solidFill>
                <a:sym typeface="+mn-ea"/>
              </a:rPr>
              <a:t>触发确实存在问题</a:t>
            </a:r>
            <a:endParaRPr lang="zh-CN" altLang="en-US" sz="2400" b="1" dirty="0">
              <a:solidFill>
                <a:srgbClr val="FF0000"/>
              </a:solidFill>
              <a:sym typeface="+mn-ea"/>
            </a:endParaRPr>
          </a:p>
        </p:txBody>
      </p:sp>
      <p:sp>
        <p:nvSpPr>
          <p:cNvPr id="34" name="五角星 33"/>
          <p:cNvSpPr/>
          <p:nvPr/>
        </p:nvSpPr>
        <p:spPr>
          <a:xfrm rot="1500000">
            <a:off x="11064875" y="4334510"/>
            <a:ext cx="604520" cy="544195"/>
          </a:xfrm>
          <a:prstGeom prst="star5">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文本框 4"/>
          <p:cNvSpPr txBox="1"/>
          <p:nvPr/>
        </p:nvSpPr>
        <p:spPr>
          <a:xfrm>
            <a:off x="7487285" y="1550670"/>
            <a:ext cx="4064000" cy="460375"/>
          </a:xfrm>
          <a:prstGeom prst="rect">
            <a:avLst/>
          </a:prstGeom>
          <a:noFill/>
        </p:spPr>
        <p:txBody>
          <a:bodyPr wrap="square" rtlCol="0">
            <a:spAutoFit/>
          </a:bodyPr>
          <a:lstStyle/>
          <a:p>
            <a:r>
              <a:rPr lang="zh-CN" altLang="en-US" sz="2400" b="1"/>
              <a:t>模拟</a:t>
            </a:r>
            <a:r>
              <a:rPr lang="en-US" altLang="zh-CN" sz="2400" b="1"/>
              <a:t>FEC</a:t>
            </a:r>
            <a:r>
              <a:rPr lang="zh-CN" altLang="en-US" sz="2400" b="1"/>
              <a:t>发送</a:t>
            </a:r>
            <a:endParaRPr lang="zh-CN" altLang="en-US" sz="2400" b="1"/>
          </a:p>
        </p:txBody>
      </p:sp>
      <p:sp>
        <p:nvSpPr>
          <p:cNvPr id="6" name="文本框 5"/>
          <p:cNvSpPr txBox="1"/>
          <p:nvPr/>
        </p:nvSpPr>
        <p:spPr>
          <a:xfrm>
            <a:off x="7487285" y="2359025"/>
            <a:ext cx="4064000" cy="460375"/>
          </a:xfrm>
          <a:prstGeom prst="rect">
            <a:avLst/>
          </a:prstGeom>
          <a:noFill/>
        </p:spPr>
        <p:txBody>
          <a:bodyPr wrap="square" rtlCol="0">
            <a:spAutoFit/>
          </a:bodyPr>
          <a:lstStyle/>
          <a:p>
            <a:r>
              <a:rPr lang="zh-CN" altLang="en-US" sz="2400" b="1"/>
              <a:t>硬件触发</a:t>
            </a:r>
            <a:endParaRPr lang="zh-CN" altLang="en-US" sz="2400" b="1"/>
          </a:p>
        </p:txBody>
      </p:sp>
      <p:sp>
        <p:nvSpPr>
          <p:cNvPr id="8" name="文本框 7"/>
          <p:cNvSpPr txBox="1"/>
          <p:nvPr/>
        </p:nvSpPr>
        <p:spPr>
          <a:xfrm>
            <a:off x="7487285" y="3295650"/>
            <a:ext cx="4064000" cy="460375"/>
          </a:xfrm>
          <a:prstGeom prst="rect">
            <a:avLst/>
          </a:prstGeom>
          <a:noFill/>
        </p:spPr>
        <p:txBody>
          <a:bodyPr wrap="square" rtlCol="0">
            <a:spAutoFit/>
          </a:bodyPr>
          <a:lstStyle/>
          <a:p>
            <a:r>
              <a:rPr lang="zh-CN" altLang="en-US" sz="2400" b="1"/>
              <a:t>软件触发</a:t>
            </a:r>
            <a:endParaRPr lang="zh-CN" altLang="en-US" sz="2400" b="1"/>
          </a:p>
        </p:txBody>
      </p:sp>
      <p:sp>
        <p:nvSpPr>
          <p:cNvPr id="11" name="圆角右箭头 10"/>
          <p:cNvSpPr/>
          <p:nvPr/>
        </p:nvSpPr>
        <p:spPr>
          <a:xfrm rot="5400000">
            <a:off x="5712460" y="4246880"/>
            <a:ext cx="1024890" cy="923290"/>
          </a:xfrm>
          <a:prstGeom prst="bentArrow">
            <a:avLst/>
          </a:prstGeom>
          <a:solidFill>
            <a:schemeClr val="accent2">
              <a:alpha val="71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tx1"/>
              </a:solidFill>
            </a:endParaRPr>
          </a:p>
        </p:txBody>
      </p:sp>
      <p:sp>
        <p:nvSpPr>
          <p:cNvPr id="14" name="左箭头 13"/>
          <p:cNvSpPr/>
          <p:nvPr/>
        </p:nvSpPr>
        <p:spPr>
          <a:xfrm>
            <a:off x="5756910" y="3295650"/>
            <a:ext cx="1156970" cy="403860"/>
          </a:xfrm>
          <a:prstGeom prst="leftArrow">
            <a:avLst/>
          </a:prstGeom>
          <a:solidFill>
            <a:schemeClr val="accent1">
              <a:alpha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5" name="圆角右箭头 14"/>
          <p:cNvSpPr/>
          <p:nvPr>
            <p:custDataLst>
              <p:tags r:id="rId8"/>
            </p:custDataLst>
          </p:nvPr>
        </p:nvSpPr>
        <p:spPr>
          <a:xfrm rot="5400000">
            <a:off x="9594850" y="2574925"/>
            <a:ext cx="1616710" cy="1385570"/>
          </a:xfrm>
          <a:prstGeom prst="bentArrow">
            <a:avLst/>
          </a:prstGeom>
          <a:solidFill>
            <a:schemeClr val="accent2">
              <a:alpha val="71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tx1"/>
              </a:solidFill>
            </a:endParaRPr>
          </a:p>
        </p:txBody>
      </p:sp>
      <p:sp>
        <p:nvSpPr>
          <p:cNvPr id="24" name="文本框 23"/>
          <p:cNvSpPr txBox="1"/>
          <p:nvPr/>
        </p:nvSpPr>
        <p:spPr>
          <a:xfrm>
            <a:off x="9942195" y="1215390"/>
            <a:ext cx="4064000" cy="460375"/>
          </a:xfrm>
          <a:prstGeom prst="rect">
            <a:avLst/>
          </a:prstGeom>
          <a:noFill/>
        </p:spPr>
        <p:txBody>
          <a:bodyPr wrap="square" rtlCol="0">
            <a:spAutoFit/>
          </a:bodyPr>
          <a:lstStyle/>
          <a:p>
            <a:r>
              <a:rPr lang="zh-CN" altLang="en-US" sz="2400" b="1"/>
              <a:t>主要内容</a:t>
            </a:r>
            <a:endParaRPr lang="zh-CN" altLang="en-US" sz="2400" b="1"/>
          </a:p>
        </p:txBody>
      </p:sp>
      <p:sp>
        <p:nvSpPr>
          <p:cNvPr id="36" name="文本框 35"/>
          <p:cNvSpPr txBox="1"/>
          <p:nvPr/>
        </p:nvSpPr>
        <p:spPr>
          <a:xfrm>
            <a:off x="4603750" y="1491615"/>
            <a:ext cx="4064000" cy="460375"/>
          </a:xfrm>
          <a:prstGeom prst="rect">
            <a:avLst/>
          </a:prstGeom>
          <a:noFill/>
        </p:spPr>
        <p:txBody>
          <a:bodyPr wrap="square" rtlCol="0">
            <a:spAutoFit/>
          </a:bodyPr>
          <a:lstStyle/>
          <a:p>
            <a:r>
              <a:rPr lang="zh-CN" altLang="en-US" sz="2400" b="1">
                <a:solidFill>
                  <a:srgbClr val="FF0000"/>
                </a:solidFill>
              </a:rPr>
              <a:t>实验成功</a:t>
            </a:r>
            <a:endParaRPr lang="zh-CN" altLang="en-US" sz="2400" b="1">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单圆角矩形 7"/>
          <p:cNvSpPr/>
          <p:nvPr/>
        </p:nvSpPr>
        <p:spPr>
          <a:xfrm>
            <a:off x="5346700" y="904240"/>
            <a:ext cx="6563360" cy="1028700"/>
          </a:xfrm>
          <a:prstGeom prst="round1Rect">
            <a:avLst/>
          </a:prstGeom>
          <a:solidFill>
            <a:schemeClr val="accent6">
              <a:lumMod val="40000"/>
              <a:lumOff val="60000"/>
              <a:alpha val="71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圆角矩形 4"/>
          <p:cNvSpPr/>
          <p:nvPr/>
        </p:nvSpPr>
        <p:spPr>
          <a:xfrm>
            <a:off x="638810" y="3970020"/>
            <a:ext cx="3425825" cy="2211070"/>
          </a:xfrm>
          <a:prstGeom prst="roundRect">
            <a:avLst/>
          </a:prstGeom>
          <a:solidFill>
            <a:schemeClr val="accent4">
              <a:lumMod val="20000"/>
              <a:lumOff val="80000"/>
              <a:alpha val="65000"/>
            </a:schemeClr>
          </a:solidFill>
          <a:ln>
            <a:solidFill>
              <a:schemeClr val="accent4">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矩形 9"/>
          <p:cNvSpPr/>
          <p:nvPr/>
        </p:nvSpPr>
        <p:spPr>
          <a:xfrm>
            <a:off x="-2" y="6466114"/>
            <a:ext cx="11665133"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1756570" y="6452261"/>
            <a:ext cx="435429"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827425" y="6452261"/>
            <a:ext cx="293717" cy="398780"/>
          </a:xfrm>
          <a:prstGeom prst="rect">
            <a:avLst/>
          </a:prstGeom>
          <a:noFill/>
        </p:spPr>
        <p:txBody>
          <a:bodyPr wrap="square" rtlCol="0">
            <a:spAutoFit/>
          </a:bodyPr>
          <a:lstStyle/>
          <a:p>
            <a:r>
              <a:rPr lang="en-US" altLang="zh-CN" sz="2000" b="1" dirty="0">
                <a:solidFill>
                  <a:schemeClr val="bg1"/>
                </a:solidFill>
                <a:latin typeface="楷体" panose="02010609060101010101" pitchFamily="49" charset="-122"/>
                <a:ea typeface="楷体" panose="02010609060101010101" pitchFamily="49" charset="-122"/>
              </a:rPr>
              <a:t>5</a:t>
            </a:r>
            <a:endParaRPr lang="en-US" altLang="zh-CN" sz="2000" b="1" dirty="0">
              <a:solidFill>
                <a:schemeClr val="bg1"/>
              </a:solidFill>
              <a:latin typeface="楷体" panose="02010609060101010101" pitchFamily="49" charset="-122"/>
              <a:ea typeface="楷体" panose="02010609060101010101" pitchFamily="49" charset="-122"/>
            </a:endParaRPr>
          </a:p>
        </p:txBody>
      </p:sp>
      <p:sp>
        <p:nvSpPr>
          <p:cNvPr id="35" name="文本框 34"/>
          <p:cNvSpPr txBox="1"/>
          <p:nvPr>
            <p:custDataLst>
              <p:tags r:id="rId1"/>
            </p:custDataLst>
          </p:nvPr>
        </p:nvSpPr>
        <p:spPr>
          <a:xfrm>
            <a:off x="653415" y="4143375"/>
            <a:ext cx="3411220" cy="4164965"/>
          </a:xfrm>
          <a:prstGeom prst="rect">
            <a:avLst/>
          </a:prstGeom>
          <a:noFill/>
        </p:spPr>
        <p:txBody>
          <a:bodyPr wrap="square" rtlCol="0">
            <a:noAutofit/>
          </a:bodyPr>
          <a:lstStyle/>
          <a:p>
            <a:r>
              <a:rPr lang="en-US" altLang="zh-CN" sz="1600" b="1">
                <a:solidFill>
                  <a:srgbClr val="C00000"/>
                </a:solidFill>
                <a:latin typeface="黑体" panose="02010609060101010101" pitchFamily="49" charset="-122"/>
                <a:ea typeface="黑体" panose="02010609060101010101" pitchFamily="49" charset="-122"/>
                <a:sym typeface="+mn-ea"/>
              </a:rPr>
              <a:t>  </a:t>
            </a:r>
            <a:r>
              <a:rPr lang="zh-CN" altLang="en-US" sz="1600" b="1">
                <a:solidFill>
                  <a:srgbClr val="C00000"/>
                </a:solidFill>
                <a:latin typeface="黑体" panose="02010609060101010101" pitchFamily="49" charset="-122"/>
                <a:ea typeface="黑体" panose="02010609060101010101" pitchFamily="49" charset="-122"/>
                <a:sym typeface="+mn-ea"/>
              </a:rPr>
              <a:t>环形缓冲区优点</a:t>
            </a:r>
            <a:endParaRPr lang="zh-CN" altLang="en-US" sz="1600" b="1">
              <a:solidFill>
                <a:srgbClr val="C00000"/>
              </a:solidFill>
              <a:latin typeface="黑体" panose="02010609060101010101" pitchFamily="49" charset="-122"/>
              <a:ea typeface="黑体" panose="02010609060101010101" pitchFamily="49" charset="-122"/>
            </a:endParaRPr>
          </a:p>
          <a:p>
            <a:endParaRPr lang="zh-CN" altLang="en-US" sz="1600" b="1">
              <a:latin typeface="黑体" panose="02010609060101010101" pitchFamily="49" charset="-122"/>
              <a:ea typeface="黑体" panose="02010609060101010101" pitchFamily="49" charset="-122"/>
              <a:sym typeface="+mn-ea"/>
            </a:endParaRPr>
          </a:p>
          <a:p>
            <a:pPr marL="342900" indent="-342900">
              <a:buFont typeface="Wingdings" panose="05000000000000000000" charset="0"/>
              <a:buChar char="u"/>
            </a:pPr>
            <a:r>
              <a:rPr lang="zh-CN" altLang="en-US" sz="1600" b="1">
                <a:latin typeface="黑体" panose="02010609060101010101" pitchFamily="49" charset="-122"/>
                <a:ea typeface="黑体" panose="02010609060101010101" pitchFamily="49" charset="-122"/>
                <a:sym typeface="+mn-ea"/>
              </a:rPr>
              <a:t>避免线程并发的安全问题</a:t>
            </a:r>
            <a:endParaRPr lang="zh-CN" altLang="en-US" sz="1600" b="1">
              <a:latin typeface="黑体" panose="02010609060101010101" pitchFamily="49" charset="-122"/>
              <a:ea typeface="黑体" panose="02010609060101010101" pitchFamily="49" charset="-122"/>
              <a:sym typeface="+mn-ea"/>
            </a:endParaRPr>
          </a:p>
          <a:p>
            <a:pPr marL="342900" indent="-342900">
              <a:buFont typeface="Wingdings" panose="05000000000000000000" charset="0"/>
              <a:buChar char="u"/>
            </a:pPr>
            <a:endParaRPr lang="zh-CN" altLang="en-US" sz="1600" b="1">
              <a:latin typeface="黑体" panose="02010609060101010101" pitchFamily="49" charset="-122"/>
              <a:ea typeface="黑体" panose="02010609060101010101" pitchFamily="49" charset="-122"/>
              <a:sym typeface="+mn-ea"/>
            </a:endParaRPr>
          </a:p>
          <a:p>
            <a:pPr marL="342900" indent="-342900">
              <a:buFont typeface="Wingdings" panose="05000000000000000000" charset="0"/>
              <a:buChar char="u"/>
            </a:pPr>
            <a:r>
              <a:rPr lang="zh-CN" altLang="en-US" sz="1600" b="1">
                <a:latin typeface="黑体" panose="02010609060101010101" pitchFamily="49" charset="-122"/>
                <a:ea typeface="黑体" panose="02010609060101010101" pitchFamily="49" charset="-122"/>
                <a:sym typeface="+mn-ea"/>
              </a:rPr>
              <a:t>无需增加互斥访问机制</a:t>
            </a:r>
            <a:endParaRPr lang="zh-CN" altLang="en-US" sz="1600" b="1">
              <a:latin typeface="黑体" panose="02010609060101010101" pitchFamily="49" charset="-122"/>
              <a:ea typeface="黑体" panose="02010609060101010101" pitchFamily="49" charset="-122"/>
              <a:sym typeface="+mn-ea"/>
            </a:endParaRPr>
          </a:p>
          <a:p>
            <a:pPr marL="342900" indent="-342900">
              <a:buFont typeface="Wingdings" panose="05000000000000000000" charset="0"/>
              <a:buChar char="u"/>
            </a:pPr>
            <a:endParaRPr lang="zh-CN" altLang="en-US" sz="1600" b="1">
              <a:latin typeface="黑体" panose="02010609060101010101" pitchFamily="49" charset="-122"/>
              <a:ea typeface="黑体" panose="02010609060101010101" pitchFamily="49" charset="-122"/>
              <a:sym typeface="+mn-ea"/>
            </a:endParaRPr>
          </a:p>
          <a:p>
            <a:pPr marL="342900" indent="-342900">
              <a:buFont typeface="Wingdings" panose="05000000000000000000" charset="0"/>
              <a:buChar char="u"/>
            </a:pPr>
            <a:r>
              <a:rPr lang="zh-CN" altLang="en-US" sz="1600" b="1">
                <a:latin typeface="黑体" panose="02010609060101010101" pitchFamily="49" charset="-122"/>
                <a:ea typeface="黑体" panose="02010609060101010101" pitchFamily="49" charset="-122"/>
                <a:sym typeface="+mn-ea"/>
              </a:rPr>
              <a:t>提高线程访问环形缓冲区效率</a:t>
            </a:r>
            <a:endParaRPr lang="zh-CN" altLang="en-US" sz="1600" b="1">
              <a:latin typeface="黑体" panose="02010609060101010101" pitchFamily="49" charset="-122"/>
              <a:ea typeface="黑体" panose="02010609060101010101" pitchFamily="49" charset="-122"/>
              <a:sym typeface="+mn-ea"/>
            </a:endParaRPr>
          </a:p>
          <a:p>
            <a:endParaRPr lang="zh-CN" altLang="en-US" sz="1600" b="1">
              <a:latin typeface="黑体" panose="02010609060101010101" pitchFamily="49" charset="-122"/>
              <a:ea typeface="黑体" panose="02010609060101010101" pitchFamily="49" charset="-122"/>
              <a:sym typeface="+mn-ea"/>
            </a:endParaRPr>
          </a:p>
        </p:txBody>
      </p:sp>
      <p:sp>
        <p:nvSpPr>
          <p:cNvPr id="36" name="流程图: 过程 35"/>
          <p:cNvSpPr/>
          <p:nvPr>
            <p:custDataLst>
              <p:tags r:id="rId2"/>
            </p:custDataLst>
          </p:nvPr>
        </p:nvSpPr>
        <p:spPr>
          <a:xfrm>
            <a:off x="4624070" y="2251710"/>
            <a:ext cx="2287270" cy="643890"/>
          </a:xfrm>
          <a:prstGeom prst="flowChartProcess">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a:t>环形缓冲区可以使用的数据量为</a:t>
            </a:r>
            <a:r>
              <a:rPr lang="en-US" altLang="zh-CN"/>
              <a:t>X</a:t>
            </a:r>
            <a:endParaRPr lang="en-US" altLang="zh-CN"/>
          </a:p>
        </p:txBody>
      </p:sp>
      <p:sp>
        <p:nvSpPr>
          <p:cNvPr id="37" name="流程图: 过程 36"/>
          <p:cNvSpPr/>
          <p:nvPr>
            <p:custDataLst>
              <p:tags r:id="rId3"/>
            </p:custDataLst>
          </p:nvPr>
        </p:nvSpPr>
        <p:spPr>
          <a:xfrm>
            <a:off x="4624070" y="3066415"/>
            <a:ext cx="2287270" cy="643890"/>
          </a:xfrm>
          <a:prstGeom prst="flowChartProcess">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a:t>一个需要处理的含波形的数据包大小为</a:t>
            </a:r>
            <a:r>
              <a:rPr lang="en-US" altLang="zh-CN"/>
              <a:t>Y</a:t>
            </a:r>
            <a:endParaRPr lang="en-US" altLang="zh-CN"/>
          </a:p>
        </p:txBody>
      </p:sp>
      <p:sp>
        <p:nvSpPr>
          <p:cNvPr id="38" name="流程图: 决策 37"/>
          <p:cNvSpPr/>
          <p:nvPr>
            <p:custDataLst>
              <p:tags r:id="rId4"/>
            </p:custDataLst>
          </p:nvPr>
        </p:nvSpPr>
        <p:spPr>
          <a:xfrm>
            <a:off x="5024120" y="4029075"/>
            <a:ext cx="1487170" cy="647700"/>
          </a:xfrm>
          <a:prstGeom prst="flowChartDecision">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t>X≥Y</a:t>
            </a:r>
            <a:endParaRPr lang="en-US" altLang="zh-CN"/>
          </a:p>
        </p:txBody>
      </p:sp>
      <p:sp>
        <p:nvSpPr>
          <p:cNvPr id="39" name="流程图: 过程 38"/>
          <p:cNvSpPr/>
          <p:nvPr>
            <p:custDataLst>
              <p:tags r:id="rId5"/>
            </p:custDataLst>
          </p:nvPr>
        </p:nvSpPr>
        <p:spPr>
          <a:xfrm>
            <a:off x="4624070" y="4999355"/>
            <a:ext cx="2287270" cy="643890"/>
          </a:xfrm>
          <a:prstGeom prst="flowChartProcess">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a:t>读出一个数据包的波形数据</a:t>
            </a:r>
            <a:endParaRPr lang="zh-CN" altLang="en-US"/>
          </a:p>
        </p:txBody>
      </p:sp>
      <p:sp>
        <p:nvSpPr>
          <p:cNvPr id="40" name="流程图: 决策 39"/>
          <p:cNvSpPr/>
          <p:nvPr>
            <p:custDataLst>
              <p:tags r:id="rId6"/>
            </p:custDataLst>
          </p:nvPr>
        </p:nvSpPr>
        <p:spPr>
          <a:xfrm>
            <a:off x="7053580" y="3180715"/>
            <a:ext cx="2190750" cy="1348105"/>
          </a:xfrm>
          <a:prstGeom prst="flowChartDecision">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a:t>检查数据格式是否正确</a:t>
            </a:r>
            <a:endParaRPr lang="zh-CN" altLang="en-US"/>
          </a:p>
        </p:txBody>
      </p:sp>
      <p:sp>
        <p:nvSpPr>
          <p:cNvPr id="41" name="流程图: 过程 40"/>
          <p:cNvSpPr/>
          <p:nvPr>
            <p:custDataLst>
              <p:tags r:id="rId7"/>
            </p:custDataLst>
          </p:nvPr>
        </p:nvSpPr>
        <p:spPr>
          <a:xfrm>
            <a:off x="9558020" y="3350260"/>
            <a:ext cx="2287270" cy="643890"/>
          </a:xfrm>
          <a:prstGeom prst="flowChartProcess">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a:t>读出一个触发数据的波形数据</a:t>
            </a:r>
            <a:endParaRPr lang="zh-CN" altLang="en-US"/>
          </a:p>
        </p:txBody>
      </p:sp>
      <p:sp>
        <p:nvSpPr>
          <p:cNvPr id="42" name="流程图: 过程 41"/>
          <p:cNvSpPr/>
          <p:nvPr>
            <p:custDataLst>
              <p:tags r:id="rId8"/>
            </p:custDataLst>
          </p:nvPr>
        </p:nvSpPr>
        <p:spPr>
          <a:xfrm>
            <a:off x="9558020" y="2251710"/>
            <a:ext cx="2287270" cy="643890"/>
          </a:xfrm>
          <a:prstGeom prst="flowChartProcess">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a:t>依据读出的波形数据画图</a:t>
            </a:r>
            <a:endParaRPr lang="zh-CN" altLang="en-US"/>
          </a:p>
        </p:txBody>
      </p:sp>
      <p:sp>
        <p:nvSpPr>
          <p:cNvPr id="43" name="流程图: 过程 42"/>
          <p:cNvSpPr/>
          <p:nvPr>
            <p:custDataLst>
              <p:tags r:id="rId9"/>
            </p:custDataLst>
          </p:nvPr>
        </p:nvSpPr>
        <p:spPr>
          <a:xfrm>
            <a:off x="9558020" y="4913630"/>
            <a:ext cx="2287270" cy="643890"/>
          </a:xfrm>
          <a:prstGeom prst="flowChartProcess">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a:t>跳过这一组数据进入下一组数据包校验</a:t>
            </a:r>
            <a:endParaRPr lang="zh-CN" altLang="en-US"/>
          </a:p>
        </p:txBody>
      </p:sp>
      <p:cxnSp>
        <p:nvCxnSpPr>
          <p:cNvPr id="44" name="直接箭头连接符 43"/>
          <p:cNvCxnSpPr>
            <a:stCxn id="36" idx="2"/>
            <a:endCxn id="37" idx="0"/>
          </p:cNvCxnSpPr>
          <p:nvPr>
            <p:custDataLst>
              <p:tags r:id="rId10"/>
            </p:custDataLst>
          </p:nvPr>
        </p:nvCxnSpPr>
        <p:spPr>
          <a:xfrm>
            <a:off x="5767705" y="2895600"/>
            <a:ext cx="0" cy="17081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45" name="直接箭头连接符 44"/>
          <p:cNvCxnSpPr>
            <a:stCxn id="37" idx="2"/>
            <a:endCxn id="38" idx="0"/>
          </p:cNvCxnSpPr>
          <p:nvPr>
            <p:custDataLst>
              <p:tags r:id="rId11"/>
            </p:custDataLst>
          </p:nvPr>
        </p:nvCxnSpPr>
        <p:spPr>
          <a:xfrm>
            <a:off x="5767705" y="3710305"/>
            <a:ext cx="0" cy="31877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46" name="直接箭头连接符 45"/>
          <p:cNvCxnSpPr>
            <a:stCxn id="38" idx="2"/>
            <a:endCxn id="39" idx="0"/>
          </p:cNvCxnSpPr>
          <p:nvPr>
            <p:custDataLst>
              <p:tags r:id="rId12"/>
            </p:custDataLst>
          </p:nvPr>
        </p:nvCxnSpPr>
        <p:spPr>
          <a:xfrm>
            <a:off x="5767705" y="4676775"/>
            <a:ext cx="0" cy="32258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47" name="肘形连接符 46"/>
          <p:cNvCxnSpPr>
            <a:stCxn id="39" idx="3"/>
            <a:endCxn id="40" idx="2"/>
          </p:cNvCxnSpPr>
          <p:nvPr>
            <p:custDataLst>
              <p:tags r:id="rId13"/>
            </p:custDataLst>
          </p:nvPr>
        </p:nvCxnSpPr>
        <p:spPr>
          <a:xfrm flipV="1">
            <a:off x="6911340" y="4528820"/>
            <a:ext cx="1237615" cy="792480"/>
          </a:xfrm>
          <a:prstGeom prst="bentConnector2">
            <a:avLst/>
          </a:prstGeom>
          <a:ln>
            <a:tailEnd type="arrow"/>
          </a:ln>
        </p:spPr>
        <p:style>
          <a:lnRef idx="2">
            <a:schemeClr val="accent1"/>
          </a:lnRef>
          <a:fillRef idx="0">
            <a:srgbClr val="FFFFFF"/>
          </a:fillRef>
          <a:effectRef idx="0">
            <a:srgbClr val="FFFFFF"/>
          </a:effectRef>
          <a:fontRef idx="minor">
            <a:schemeClr val="tx1"/>
          </a:fontRef>
        </p:style>
      </p:cxnSp>
      <p:cxnSp>
        <p:nvCxnSpPr>
          <p:cNvPr id="48" name="肘形连接符 47"/>
          <p:cNvCxnSpPr>
            <a:stCxn id="38" idx="1"/>
            <a:endCxn id="36" idx="1"/>
          </p:cNvCxnSpPr>
          <p:nvPr>
            <p:custDataLst>
              <p:tags r:id="rId14"/>
            </p:custDataLst>
          </p:nvPr>
        </p:nvCxnSpPr>
        <p:spPr>
          <a:xfrm rot="10800000">
            <a:off x="4624070" y="2573655"/>
            <a:ext cx="400050" cy="1779270"/>
          </a:xfrm>
          <a:prstGeom prst="bentConnector3">
            <a:avLst>
              <a:gd name="adj1" fmla="val 159524"/>
            </a:avLst>
          </a:prstGeom>
          <a:ln>
            <a:tailEnd type="arrow"/>
          </a:ln>
        </p:spPr>
        <p:style>
          <a:lnRef idx="2">
            <a:schemeClr val="accent1"/>
          </a:lnRef>
          <a:fillRef idx="0">
            <a:srgbClr val="FFFFFF"/>
          </a:fillRef>
          <a:effectRef idx="0">
            <a:srgbClr val="FFFFFF"/>
          </a:effectRef>
          <a:fontRef idx="minor">
            <a:schemeClr val="tx1"/>
          </a:fontRef>
        </p:style>
      </p:cxnSp>
      <p:sp>
        <p:nvSpPr>
          <p:cNvPr id="49" name="文本框 48"/>
          <p:cNvSpPr txBox="1"/>
          <p:nvPr>
            <p:custDataLst>
              <p:tags r:id="rId15"/>
            </p:custDataLst>
          </p:nvPr>
        </p:nvSpPr>
        <p:spPr>
          <a:xfrm>
            <a:off x="4624070" y="3994150"/>
            <a:ext cx="4064000" cy="368300"/>
          </a:xfrm>
          <a:prstGeom prst="rect">
            <a:avLst/>
          </a:prstGeom>
          <a:noFill/>
        </p:spPr>
        <p:txBody>
          <a:bodyPr wrap="square" rtlCol="0">
            <a:spAutoFit/>
          </a:bodyPr>
          <a:lstStyle/>
          <a:p>
            <a:r>
              <a:rPr lang="en-US" altLang="zh-CN"/>
              <a:t>N</a:t>
            </a:r>
            <a:endParaRPr lang="en-US" altLang="zh-CN"/>
          </a:p>
        </p:txBody>
      </p:sp>
      <p:sp>
        <p:nvSpPr>
          <p:cNvPr id="50" name="文本框 49"/>
          <p:cNvSpPr txBox="1"/>
          <p:nvPr>
            <p:custDataLst>
              <p:tags r:id="rId16"/>
            </p:custDataLst>
          </p:nvPr>
        </p:nvSpPr>
        <p:spPr>
          <a:xfrm>
            <a:off x="5767705" y="4645660"/>
            <a:ext cx="4064000" cy="368300"/>
          </a:xfrm>
          <a:prstGeom prst="rect">
            <a:avLst/>
          </a:prstGeom>
          <a:noFill/>
        </p:spPr>
        <p:txBody>
          <a:bodyPr wrap="square" rtlCol="0">
            <a:spAutoFit/>
          </a:bodyPr>
          <a:lstStyle/>
          <a:p>
            <a:r>
              <a:rPr lang="en-US" altLang="zh-CN"/>
              <a:t>Y</a:t>
            </a:r>
            <a:endParaRPr lang="en-US" altLang="zh-CN"/>
          </a:p>
        </p:txBody>
      </p:sp>
      <p:cxnSp>
        <p:nvCxnSpPr>
          <p:cNvPr id="51" name="肘形连接符 50"/>
          <p:cNvCxnSpPr>
            <a:stCxn id="40" idx="0"/>
            <a:endCxn id="41" idx="1"/>
          </p:cNvCxnSpPr>
          <p:nvPr>
            <p:custDataLst>
              <p:tags r:id="rId17"/>
            </p:custDataLst>
          </p:nvPr>
        </p:nvCxnSpPr>
        <p:spPr>
          <a:xfrm rot="16200000" flipH="1">
            <a:off x="8607743" y="2721928"/>
            <a:ext cx="491490" cy="1409065"/>
          </a:xfrm>
          <a:prstGeom prst="bentConnector4">
            <a:avLst>
              <a:gd name="adj1" fmla="val -48514"/>
              <a:gd name="adj2" fmla="val 88846"/>
            </a:avLst>
          </a:prstGeom>
          <a:ln>
            <a:tailEnd type="arrow"/>
          </a:ln>
        </p:spPr>
        <p:style>
          <a:lnRef idx="2">
            <a:schemeClr val="accent1"/>
          </a:lnRef>
          <a:fillRef idx="0">
            <a:srgbClr val="FFFFFF"/>
          </a:fillRef>
          <a:effectRef idx="0">
            <a:srgbClr val="FFFFFF"/>
          </a:effectRef>
          <a:fontRef idx="minor">
            <a:schemeClr val="tx1"/>
          </a:fontRef>
        </p:style>
      </p:cxnSp>
      <p:cxnSp>
        <p:nvCxnSpPr>
          <p:cNvPr id="52" name="肘形连接符 51"/>
          <p:cNvCxnSpPr>
            <a:stCxn id="40" idx="3"/>
            <a:endCxn id="43" idx="1"/>
          </p:cNvCxnSpPr>
          <p:nvPr>
            <p:custDataLst>
              <p:tags r:id="rId18"/>
            </p:custDataLst>
          </p:nvPr>
        </p:nvCxnSpPr>
        <p:spPr>
          <a:xfrm>
            <a:off x="9244330" y="3855085"/>
            <a:ext cx="313690" cy="1380490"/>
          </a:xfrm>
          <a:prstGeom prst="bentConnector3">
            <a:avLst>
              <a:gd name="adj1" fmla="val 50000"/>
            </a:avLst>
          </a:prstGeom>
          <a:ln>
            <a:tailEnd type="arrow"/>
          </a:ln>
        </p:spPr>
        <p:style>
          <a:lnRef idx="2">
            <a:schemeClr val="accent1"/>
          </a:lnRef>
          <a:fillRef idx="0">
            <a:srgbClr val="FFFFFF"/>
          </a:fillRef>
          <a:effectRef idx="0">
            <a:srgbClr val="FFFFFF"/>
          </a:effectRef>
          <a:fontRef idx="minor">
            <a:schemeClr val="tx1"/>
          </a:fontRef>
        </p:style>
      </p:cxnSp>
      <p:cxnSp>
        <p:nvCxnSpPr>
          <p:cNvPr id="53" name="直接箭头连接符 52"/>
          <p:cNvCxnSpPr>
            <a:stCxn id="41" idx="0"/>
            <a:endCxn id="42" idx="2"/>
          </p:cNvCxnSpPr>
          <p:nvPr>
            <p:custDataLst>
              <p:tags r:id="rId19"/>
            </p:custDataLst>
          </p:nvPr>
        </p:nvCxnSpPr>
        <p:spPr>
          <a:xfrm flipV="1">
            <a:off x="10701655" y="2895600"/>
            <a:ext cx="0" cy="45466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54" name="直接箭头连接符 53"/>
          <p:cNvCxnSpPr>
            <a:stCxn id="42" idx="1"/>
            <a:endCxn id="36" idx="3"/>
          </p:cNvCxnSpPr>
          <p:nvPr>
            <p:custDataLst>
              <p:tags r:id="rId20"/>
            </p:custDataLst>
          </p:nvPr>
        </p:nvCxnSpPr>
        <p:spPr>
          <a:xfrm flipH="1">
            <a:off x="6911340" y="2573655"/>
            <a:ext cx="2646680" cy="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55" name="肘形连接符 54"/>
          <p:cNvCxnSpPr>
            <a:stCxn id="43" idx="3"/>
            <a:endCxn id="36" idx="0"/>
          </p:cNvCxnSpPr>
          <p:nvPr>
            <p:custDataLst>
              <p:tags r:id="rId21"/>
            </p:custDataLst>
          </p:nvPr>
        </p:nvCxnSpPr>
        <p:spPr>
          <a:xfrm flipH="1" flipV="1">
            <a:off x="5767705" y="2251710"/>
            <a:ext cx="6077585" cy="2983865"/>
          </a:xfrm>
          <a:prstGeom prst="bentConnector4">
            <a:avLst>
              <a:gd name="adj1" fmla="val -3918"/>
              <a:gd name="adj2" fmla="val 107980"/>
            </a:avLst>
          </a:prstGeom>
        </p:spPr>
        <p:style>
          <a:lnRef idx="2">
            <a:schemeClr val="accent1"/>
          </a:lnRef>
          <a:fillRef idx="0">
            <a:srgbClr val="FFFFFF"/>
          </a:fillRef>
          <a:effectRef idx="0">
            <a:srgbClr val="FFFFFF"/>
          </a:effectRef>
          <a:fontRef idx="minor">
            <a:schemeClr val="tx1"/>
          </a:fontRef>
        </p:style>
      </p:cxnSp>
      <p:sp>
        <p:nvSpPr>
          <p:cNvPr id="56" name="文本框 55"/>
          <p:cNvSpPr txBox="1"/>
          <p:nvPr/>
        </p:nvSpPr>
        <p:spPr>
          <a:xfrm>
            <a:off x="8599170" y="2340610"/>
            <a:ext cx="4064000" cy="368300"/>
          </a:xfrm>
          <a:prstGeom prst="rect">
            <a:avLst/>
          </a:prstGeom>
          <a:noFill/>
        </p:spPr>
        <p:txBody>
          <a:bodyPr wrap="square" rtlCol="0">
            <a:spAutoFit/>
          </a:bodyPr>
          <a:lstStyle/>
          <a:p>
            <a:r>
              <a:rPr lang="en-US" altLang="zh-CN"/>
              <a:t>Y</a:t>
            </a:r>
            <a:endParaRPr lang="en-US" altLang="zh-CN"/>
          </a:p>
        </p:txBody>
      </p:sp>
      <p:sp>
        <p:nvSpPr>
          <p:cNvPr id="57" name="文本框 56"/>
          <p:cNvSpPr txBox="1"/>
          <p:nvPr/>
        </p:nvSpPr>
        <p:spPr>
          <a:xfrm>
            <a:off x="9394825" y="4057650"/>
            <a:ext cx="4064000" cy="368300"/>
          </a:xfrm>
          <a:prstGeom prst="rect">
            <a:avLst/>
          </a:prstGeom>
          <a:noFill/>
        </p:spPr>
        <p:txBody>
          <a:bodyPr wrap="square" rtlCol="0">
            <a:spAutoFit/>
          </a:bodyPr>
          <a:lstStyle/>
          <a:p>
            <a:r>
              <a:rPr lang="en-US" altLang="zh-CN"/>
              <a:t>N</a:t>
            </a:r>
            <a:endParaRPr lang="en-US" altLang="zh-CN"/>
          </a:p>
        </p:txBody>
      </p:sp>
      <p:sp>
        <p:nvSpPr>
          <p:cNvPr id="58" name="文本框 57"/>
          <p:cNvSpPr txBox="1"/>
          <p:nvPr/>
        </p:nvSpPr>
        <p:spPr>
          <a:xfrm>
            <a:off x="6365875" y="5726430"/>
            <a:ext cx="4703445" cy="368300"/>
          </a:xfrm>
          <a:prstGeom prst="rect">
            <a:avLst/>
          </a:prstGeom>
          <a:noFill/>
        </p:spPr>
        <p:txBody>
          <a:bodyPr wrap="square" rtlCol="0">
            <a:spAutoFit/>
          </a:bodyPr>
          <a:lstStyle/>
          <a:p>
            <a:r>
              <a:rPr lang="zh-CN" altLang="en-US" b="1" dirty="0">
                <a:latin typeface="黑体" panose="02010609060101010101" pitchFamily="49" charset="-122"/>
                <a:ea typeface="黑体" panose="02010609060101010101" pitchFamily="49" charset="-122"/>
              </a:rPr>
              <a:t>图为环形缓冲区运用到波形读出的逻辑</a:t>
            </a:r>
            <a:endParaRPr lang="zh-CN" altLang="en-US" b="1" dirty="0">
              <a:latin typeface="黑体" panose="02010609060101010101" pitchFamily="49" charset="-122"/>
              <a:ea typeface="黑体" panose="02010609060101010101" pitchFamily="49" charset="-122"/>
            </a:endParaRPr>
          </a:p>
        </p:txBody>
      </p:sp>
      <p:sp>
        <p:nvSpPr>
          <p:cNvPr id="4" name="标题 1"/>
          <p:cNvSpPr txBox="1"/>
          <p:nvPr>
            <p:custDataLst>
              <p:tags r:id="rId22"/>
            </p:custDataLst>
          </p:nvPr>
        </p:nvSpPr>
        <p:spPr>
          <a:xfrm>
            <a:off x="0" y="102870"/>
            <a:ext cx="12191365" cy="720725"/>
          </a:xfrm>
          <a:prstGeom prst="rect">
            <a:avLst/>
          </a:prstGeom>
        </p:spPr>
        <p:txBody>
          <a:bodyPr/>
          <a:lstStyle>
            <a:lvl1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5pPr>
            <a:lvl6pPr marL="3429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6pPr>
            <a:lvl7pPr marL="6858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7pPr>
            <a:lvl8pPr marL="10287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8pPr>
            <a:lvl9pPr marL="13716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9pPr>
          </a:lstStyle>
          <a:p>
            <a:pPr indent="0" algn="ctr">
              <a:buClrTx/>
              <a:buSzTx/>
              <a:buFont typeface="Wingdings" panose="05000000000000000000" charset="0"/>
              <a:buNone/>
            </a:pPr>
            <a:r>
              <a:rPr lang="en-US" altLang="zh-CN" sz="2800" kern="0" dirty="0">
                <a:latin typeface="楷体" panose="02010609060101010101" pitchFamily="49" charset="-122"/>
                <a:ea typeface="楷体" panose="02010609060101010101" pitchFamily="49" charset="-122"/>
                <a:sym typeface="+mn-ea"/>
              </a:rPr>
              <a:t>TAO-CD</a:t>
            </a:r>
            <a:r>
              <a:rPr lang="zh-CN" altLang="en-US" sz="2800" kern="0" dirty="0">
                <a:latin typeface="楷体" panose="02010609060101010101" pitchFamily="49" charset="-122"/>
                <a:ea typeface="楷体" panose="02010609060101010101" pitchFamily="49" charset="-122"/>
                <a:sym typeface="+mn-ea"/>
              </a:rPr>
              <a:t>的波形读出软件</a:t>
            </a:r>
            <a:r>
              <a:rPr lang="en-US" altLang="zh-CN" sz="2800" dirty="0">
                <a:sym typeface="+mn-ea"/>
              </a:rPr>
              <a:t> ——</a:t>
            </a:r>
            <a:r>
              <a:rPr lang="zh-CN" altLang="en-US" sz="2800" u="sng" dirty="0">
                <a:latin typeface="仿宋" panose="02010609060101010101" charset="-122"/>
                <a:ea typeface="仿宋" panose="02010609060101010101" charset="-122"/>
                <a:sym typeface="+mn-ea"/>
              </a:rPr>
              <a:t>增加环形缓冲区</a:t>
            </a:r>
            <a:endParaRPr lang="zh-CN" altLang="en-US" sz="2800" kern="0" dirty="0">
              <a:latin typeface="楷体" panose="02010609060101010101" pitchFamily="49" charset="-122"/>
              <a:ea typeface="楷体" panose="02010609060101010101" pitchFamily="49" charset="-122"/>
            </a:endParaRPr>
          </a:p>
        </p:txBody>
      </p:sp>
      <p:sp>
        <p:nvSpPr>
          <p:cNvPr id="9" name="圆角矩形 8"/>
          <p:cNvSpPr/>
          <p:nvPr>
            <p:custDataLst>
              <p:tags r:id="rId23"/>
            </p:custDataLst>
          </p:nvPr>
        </p:nvSpPr>
        <p:spPr>
          <a:xfrm>
            <a:off x="488950" y="1512570"/>
            <a:ext cx="3528060" cy="2322195"/>
          </a:xfrm>
          <a:prstGeom prst="roundRect">
            <a:avLst/>
          </a:prstGeom>
          <a:solidFill>
            <a:schemeClr val="accent5">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4" name="流程图: 资料带 13"/>
          <p:cNvSpPr/>
          <p:nvPr>
            <p:custDataLst>
              <p:tags r:id="rId24"/>
            </p:custDataLst>
          </p:nvPr>
        </p:nvSpPr>
        <p:spPr>
          <a:xfrm>
            <a:off x="3595370" y="1048385"/>
            <a:ext cx="1515110" cy="793750"/>
          </a:xfrm>
          <a:prstGeom prst="flowChartPunchedTape">
            <a:avLst/>
          </a:prstGeom>
          <a:solidFill>
            <a:schemeClr val="accent2">
              <a:lumMod val="40000"/>
              <a:lumOff val="6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b="1">
                <a:solidFill>
                  <a:srgbClr val="FF0000"/>
                </a:solidFill>
                <a:latin typeface="仿宋" panose="02010609060101010101" charset="-122"/>
                <a:ea typeface="仿宋" panose="02010609060101010101" charset="-122"/>
              </a:rPr>
              <a:t>已经完成</a:t>
            </a:r>
            <a:endParaRPr lang="zh-CN" altLang="en-US" sz="2400" b="1">
              <a:solidFill>
                <a:srgbClr val="FF0000"/>
              </a:solidFill>
              <a:latin typeface="仿宋" panose="02010609060101010101" charset="-122"/>
              <a:ea typeface="仿宋" panose="02010609060101010101" charset="-122"/>
            </a:endParaRPr>
          </a:p>
        </p:txBody>
      </p:sp>
      <p:sp>
        <p:nvSpPr>
          <p:cNvPr id="6" name="文本框 5"/>
          <p:cNvSpPr txBox="1"/>
          <p:nvPr>
            <p:custDataLst>
              <p:tags r:id="rId25"/>
            </p:custDataLst>
          </p:nvPr>
        </p:nvSpPr>
        <p:spPr>
          <a:xfrm>
            <a:off x="1001395" y="1340485"/>
            <a:ext cx="3580765" cy="2399665"/>
          </a:xfrm>
          <a:prstGeom prst="rect">
            <a:avLst/>
          </a:prstGeom>
          <a:noFill/>
        </p:spPr>
        <p:txBody>
          <a:bodyPr wrap="square" rtlCol="0">
            <a:noAutofit/>
          </a:bodyPr>
          <a:lstStyle/>
          <a:p>
            <a:pPr>
              <a:lnSpc>
                <a:spcPct val="80000"/>
              </a:lnSpc>
            </a:pPr>
            <a:endParaRPr lang="zh-CN" altLang="en-US" sz="24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endParaRPr>
          </a:p>
          <a:p>
            <a:pPr marL="285750" indent="-285750">
              <a:lnSpc>
                <a:spcPct val="80000"/>
              </a:lnSpc>
              <a:buFont typeface="Wingdings" panose="05000000000000000000" charset="0"/>
              <a:buChar char="u"/>
            </a:pPr>
            <a:r>
              <a:rPr lang="zh-CN" altLang="en-US" sz="2400" b="1">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rPr>
              <a:t>数据读出线程</a:t>
            </a:r>
            <a:endParaRPr lang="zh-CN" altLang="en-US" sz="2400" b="1">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endParaRPr>
          </a:p>
          <a:p>
            <a:pPr marL="285750" indent="-285750">
              <a:lnSpc>
                <a:spcPct val="80000"/>
              </a:lnSpc>
              <a:buFont typeface="Wingdings" panose="05000000000000000000" charset="0"/>
              <a:buChar char="u"/>
            </a:pPr>
            <a:endParaRPr lang="zh-CN" altLang="en-US" sz="2400" b="1">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endParaRPr>
          </a:p>
          <a:p>
            <a:pPr marL="285750" indent="-285750">
              <a:lnSpc>
                <a:spcPct val="80000"/>
              </a:lnSpc>
              <a:buFont typeface="Wingdings" panose="05000000000000000000" charset="0"/>
              <a:buChar char="u"/>
            </a:pPr>
            <a:r>
              <a:rPr lang="zh-CN" altLang="en-US" sz="2400" b="1">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rPr>
              <a:t>数据存盘功能</a:t>
            </a:r>
            <a:endParaRPr lang="zh-CN" altLang="en-US" sz="2400" b="1">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endParaRPr>
          </a:p>
          <a:p>
            <a:pPr indent="0">
              <a:lnSpc>
                <a:spcPct val="80000"/>
              </a:lnSpc>
              <a:buFont typeface="Wingdings" panose="05000000000000000000" charset="0"/>
              <a:buNone/>
            </a:pPr>
            <a:endParaRPr lang="zh-CN" altLang="en-US" sz="2400" b="1">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endParaRPr>
          </a:p>
          <a:p>
            <a:pPr marL="285750" indent="-285750">
              <a:lnSpc>
                <a:spcPct val="80000"/>
              </a:lnSpc>
              <a:buFont typeface="Wingdings" panose="05000000000000000000" charset="0"/>
              <a:buChar char="u"/>
            </a:pPr>
            <a:r>
              <a:rPr lang="zh-CN" altLang="en-US" sz="2400" b="1">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rPr>
              <a:t>数据检查线程</a:t>
            </a:r>
            <a:endParaRPr lang="zh-CN" altLang="en-US" sz="2400" b="1">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endParaRPr>
          </a:p>
          <a:p>
            <a:pPr indent="0">
              <a:lnSpc>
                <a:spcPct val="80000"/>
              </a:lnSpc>
              <a:buFont typeface="Wingdings" panose="05000000000000000000" charset="0"/>
              <a:buNone/>
            </a:pPr>
            <a:endParaRPr lang="zh-CN" altLang="en-US" sz="2400" b="1">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endParaRPr>
          </a:p>
          <a:p>
            <a:pPr marL="285750" indent="-285750">
              <a:lnSpc>
                <a:spcPct val="80000"/>
              </a:lnSpc>
              <a:buFont typeface="Wingdings" panose="05000000000000000000" charset="0"/>
              <a:buChar char="u"/>
            </a:pPr>
            <a:r>
              <a:rPr lang="zh-CN" altLang="en-US" sz="2400" b="1">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rPr>
              <a:t>波形显示线程</a:t>
            </a:r>
            <a:endParaRPr lang="zh-CN" altLang="en-US" sz="2400" b="1">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endParaRPr>
          </a:p>
          <a:p>
            <a:pPr indent="0">
              <a:lnSpc>
                <a:spcPct val="80000"/>
              </a:lnSpc>
              <a:buFont typeface="Wingdings" panose="05000000000000000000" charset="0"/>
              <a:buNone/>
            </a:pPr>
            <a:endParaRPr lang="zh-CN" altLang="en-US" sz="24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endParaRPr>
          </a:p>
          <a:p>
            <a:pPr>
              <a:lnSpc>
                <a:spcPct val="80000"/>
              </a:lnSpc>
            </a:pPr>
            <a:endParaRPr lang="zh-CN" altLang="en-US" sz="24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endParaRPr>
          </a:p>
        </p:txBody>
      </p:sp>
      <p:sp>
        <p:nvSpPr>
          <p:cNvPr id="7" name="文本框 6"/>
          <p:cNvSpPr txBox="1"/>
          <p:nvPr/>
        </p:nvSpPr>
        <p:spPr>
          <a:xfrm>
            <a:off x="5827395" y="1002665"/>
            <a:ext cx="5602605" cy="829945"/>
          </a:xfrm>
          <a:prstGeom prst="rect">
            <a:avLst/>
          </a:prstGeom>
          <a:noFill/>
        </p:spPr>
        <p:txBody>
          <a:bodyPr wrap="square" rtlCol="0">
            <a:spAutoFit/>
          </a:bodyPr>
          <a:lstStyle/>
          <a:p>
            <a:r>
              <a:rPr lang="zh-CN" altLang="en-US" sz="2400" b="1" dirty="0">
                <a:latin typeface="仿宋" panose="02010609060101010101" charset="-122"/>
                <a:ea typeface="仿宋" panose="02010609060101010101" charset="-122"/>
              </a:rPr>
              <a:t>对比环形缓冲区和共享内存的方式后选择了更为灵活高效的环形缓存区</a:t>
            </a:r>
            <a:r>
              <a:rPr lang="zh-CN" altLang="en-US" sz="2400" b="1" dirty="0">
                <a:latin typeface="仿宋" panose="02010609060101010101" charset="-122"/>
                <a:ea typeface="仿宋" panose="02010609060101010101" charset="-122"/>
              </a:rPr>
              <a:t>方式</a:t>
            </a:r>
            <a:endParaRPr lang="zh-CN" altLang="en-US" sz="2400" b="1" dirty="0">
              <a:latin typeface="仿宋" panose="02010609060101010101" charset="-122"/>
              <a:ea typeface="仿宋" panose="02010609060101010101" charset="-122"/>
            </a:endParaRPr>
          </a:p>
        </p:txBody>
      </p:sp>
      <p:sp>
        <p:nvSpPr>
          <p:cNvPr id="2" name="文本框 1"/>
          <p:cNvSpPr txBox="1"/>
          <p:nvPr/>
        </p:nvSpPr>
        <p:spPr>
          <a:xfrm>
            <a:off x="713105" y="904875"/>
            <a:ext cx="4064000" cy="583565"/>
          </a:xfrm>
          <a:prstGeom prst="rect">
            <a:avLst/>
          </a:prstGeom>
          <a:noFill/>
        </p:spPr>
        <p:txBody>
          <a:bodyPr wrap="square" rtlCol="0">
            <a:spAutoFit/>
          </a:bodyPr>
          <a:lstStyle/>
          <a:p>
            <a:r>
              <a:rPr lang="zh-CN" altLang="en-US" sz="3200" b="1" kern="0" dirty="0">
                <a:latin typeface="楷体" panose="02010609060101010101" pitchFamily="49" charset="-122"/>
                <a:ea typeface="楷体" panose="02010609060101010101" pitchFamily="49" charset="-122"/>
                <a:sym typeface="+mn-ea"/>
              </a:rPr>
              <a:t>波形读出软件</a:t>
            </a:r>
            <a:endParaRPr lang="zh-CN" altLang="en-US" sz="3200" b="1" kern="0" dirty="0">
              <a:latin typeface="楷体" panose="02010609060101010101" pitchFamily="49" charset="-122"/>
              <a:ea typeface="楷体" panose="02010609060101010101" pitchFamily="49" charset="-122"/>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1858645" y="5476240"/>
            <a:ext cx="8888730" cy="659130"/>
          </a:xfrm>
          <a:prstGeom prst="roundRect">
            <a:avLst/>
          </a:prstGeom>
          <a:solidFill>
            <a:schemeClr val="accent1">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 name="矩形 9"/>
          <p:cNvSpPr/>
          <p:nvPr/>
        </p:nvSpPr>
        <p:spPr>
          <a:xfrm>
            <a:off x="-2" y="6466114"/>
            <a:ext cx="11665133"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1756570" y="6452261"/>
            <a:ext cx="435429"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827425" y="6452261"/>
            <a:ext cx="293717" cy="398780"/>
          </a:xfrm>
          <a:prstGeom prst="rect">
            <a:avLst/>
          </a:prstGeom>
          <a:noFill/>
        </p:spPr>
        <p:txBody>
          <a:bodyPr wrap="square" rtlCol="0">
            <a:spAutoFit/>
          </a:bodyPr>
          <a:lstStyle/>
          <a:p>
            <a:r>
              <a:rPr lang="en-US" altLang="zh-CN" sz="2000" b="1" dirty="0">
                <a:solidFill>
                  <a:schemeClr val="bg1"/>
                </a:solidFill>
                <a:latin typeface="楷体" panose="02010609060101010101" pitchFamily="49" charset="-122"/>
                <a:ea typeface="楷体" panose="02010609060101010101" pitchFamily="49" charset="-122"/>
              </a:rPr>
              <a:t>6</a:t>
            </a:r>
            <a:endParaRPr lang="en-US" altLang="zh-CN" sz="2000" b="1" dirty="0">
              <a:solidFill>
                <a:schemeClr val="bg1"/>
              </a:solidFill>
              <a:latin typeface="楷体" panose="02010609060101010101" pitchFamily="49" charset="-122"/>
              <a:ea typeface="楷体" panose="02010609060101010101" pitchFamily="49" charset="-122"/>
            </a:endParaRPr>
          </a:p>
        </p:txBody>
      </p:sp>
      <p:pic>
        <p:nvPicPr>
          <p:cNvPr id="6" name="图片 5"/>
          <p:cNvPicPr>
            <a:picLocks noChangeAspect="1"/>
          </p:cNvPicPr>
          <p:nvPr>
            <p:custDataLst>
              <p:tags r:id="rId1"/>
            </p:custDataLst>
          </p:nvPr>
        </p:nvPicPr>
        <p:blipFill>
          <a:blip r:embed="rId2"/>
          <a:stretch>
            <a:fillRect/>
          </a:stretch>
        </p:blipFill>
        <p:spPr>
          <a:xfrm>
            <a:off x="4959985" y="1111250"/>
            <a:ext cx="6796405" cy="4034155"/>
          </a:xfrm>
          <a:prstGeom prst="rect">
            <a:avLst/>
          </a:prstGeom>
        </p:spPr>
      </p:pic>
      <p:sp>
        <p:nvSpPr>
          <p:cNvPr id="11" name="文本框 10"/>
          <p:cNvSpPr txBox="1"/>
          <p:nvPr/>
        </p:nvSpPr>
        <p:spPr>
          <a:xfrm>
            <a:off x="2136775" y="5393055"/>
            <a:ext cx="8956040" cy="645160"/>
          </a:xfrm>
          <a:prstGeom prst="rect">
            <a:avLst/>
          </a:prstGeom>
          <a:noFill/>
        </p:spPr>
        <p:txBody>
          <a:bodyPr wrap="square" rtlCol="0">
            <a:spAutoFit/>
          </a:bodyPr>
          <a:lstStyle/>
          <a:p>
            <a:pPr>
              <a:lnSpc>
                <a:spcPct val="150000"/>
              </a:lnSpc>
            </a:pPr>
            <a:r>
              <a:rPr lang="en-US" altLang="zh-CN" sz="2400" b="1">
                <a:solidFill>
                  <a:srgbClr val="FF0000"/>
                </a:solidFill>
                <a:latin typeface="黑体" panose="02010609060101010101" pitchFamily="49" charset="-122"/>
                <a:ea typeface="黑体" panose="02010609060101010101" pitchFamily="49" charset="-122"/>
                <a:cs typeface="黑体" panose="02010609060101010101" pitchFamily="49" charset="-122"/>
              </a:rPr>
              <a:t> </a:t>
            </a: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rPr>
              <a:t>现已可以实现将</a:t>
            </a:r>
            <a:r>
              <a:rPr lang="en-US" altLang="zh-CN" sz="2400" b="1">
                <a:solidFill>
                  <a:srgbClr val="FF0000"/>
                </a:solidFill>
                <a:latin typeface="黑体" panose="02010609060101010101" pitchFamily="49" charset="-122"/>
                <a:ea typeface="黑体" panose="02010609060101010101" pitchFamily="49" charset="-122"/>
                <a:cs typeface="黑体" panose="02010609060101010101" pitchFamily="49" charset="-122"/>
              </a:rPr>
              <a:t>FEC</a:t>
            </a: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rPr>
              <a:t>波形数据读出来的同时并且显示出来</a:t>
            </a:r>
            <a:endPar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2" name="圆角矩形 1"/>
          <p:cNvSpPr/>
          <p:nvPr/>
        </p:nvSpPr>
        <p:spPr>
          <a:xfrm>
            <a:off x="154940" y="1261745"/>
            <a:ext cx="4644390" cy="3970020"/>
          </a:xfrm>
          <a:prstGeom prst="roundRect">
            <a:avLst/>
          </a:prstGeom>
          <a:solidFill>
            <a:schemeClr val="accent4">
              <a:lumMod val="20000"/>
              <a:lumOff val="80000"/>
              <a:alpha val="63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标题 1"/>
          <p:cNvSpPr txBox="1"/>
          <p:nvPr>
            <p:custDataLst>
              <p:tags r:id="rId3"/>
            </p:custDataLst>
          </p:nvPr>
        </p:nvSpPr>
        <p:spPr>
          <a:xfrm>
            <a:off x="0" y="102870"/>
            <a:ext cx="12192000" cy="720725"/>
          </a:xfrm>
          <a:prstGeom prst="rect">
            <a:avLst/>
          </a:prstGeom>
        </p:spPr>
        <p:txBody>
          <a:bodyPr/>
          <a:lstStyle>
            <a:lvl1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5pPr>
            <a:lvl6pPr marL="3429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6pPr>
            <a:lvl7pPr marL="6858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7pPr>
            <a:lvl8pPr marL="10287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8pPr>
            <a:lvl9pPr marL="13716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9pPr>
          </a:lstStyle>
          <a:p>
            <a:pPr indent="0">
              <a:buFont typeface="Wingdings" panose="05000000000000000000" charset="0"/>
              <a:buNone/>
            </a:pPr>
            <a:r>
              <a:rPr lang="en-US" altLang="zh-CN" sz="2800" kern="0" dirty="0">
                <a:latin typeface="楷体" panose="02010609060101010101" pitchFamily="49" charset="-122"/>
                <a:ea typeface="楷体" panose="02010609060101010101" pitchFamily="49" charset="-122"/>
                <a:sym typeface="+mn-ea"/>
              </a:rPr>
              <a:t>TAO-CD</a:t>
            </a:r>
            <a:r>
              <a:rPr lang="zh-CN" altLang="en-US" sz="2800" kern="0" dirty="0">
                <a:latin typeface="楷体" panose="02010609060101010101" pitchFamily="49" charset="-122"/>
                <a:ea typeface="楷体" panose="02010609060101010101" pitchFamily="49" charset="-122"/>
                <a:sym typeface="+mn-ea"/>
              </a:rPr>
              <a:t>的波形</a:t>
            </a:r>
            <a:r>
              <a:rPr lang="zh-CN" altLang="en-US" sz="2800" kern="0" dirty="0">
                <a:latin typeface="楷体" panose="02010609060101010101" pitchFamily="49" charset="-122"/>
                <a:ea typeface="楷体" panose="02010609060101010101" pitchFamily="49" charset="-122"/>
                <a:sym typeface="+mn-ea"/>
              </a:rPr>
              <a:t>显示功能</a:t>
            </a:r>
            <a:endParaRPr lang="zh-CN" altLang="en-US" sz="2800" kern="0" dirty="0">
              <a:latin typeface="楷体" panose="02010609060101010101" pitchFamily="49" charset="-122"/>
              <a:ea typeface="楷体" panose="02010609060101010101" pitchFamily="49" charset="-122"/>
              <a:sym typeface="+mn-ea"/>
            </a:endParaRPr>
          </a:p>
        </p:txBody>
      </p:sp>
      <p:sp>
        <p:nvSpPr>
          <p:cNvPr id="19" name="文本框 18"/>
          <p:cNvSpPr txBox="1"/>
          <p:nvPr/>
        </p:nvSpPr>
        <p:spPr>
          <a:xfrm>
            <a:off x="-113665" y="1575435"/>
            <a:ext cx="4064000" cy="460375"/>
          </a:xfrm>
          <a:prstGeom prst="rect">
            <a:avLst/>
          </a:prstGeom>
          <a:noFill/>
        </p:spPr>
        <p:txBody>
          <a:bodyPr wrap="square" rtlCol="0">
            <a:spAutoFit/>
          </a:bodyPr>
          <a:lstStyle/>
          <a:p>
            <a:pPr indent="457200"/>
            <a:r>
              <a:rPr lang="zh-CN" altLang="en-US" sz="2400" b="1"/>
              <a:t>使用工具：</a:t>
            </a:r>
            <a:r>
              <a:rPr lang="en-US" altLang="zh-CN" sz="2400" b="1"/>
              <a:t>ROOT</a:t>
            </a:r>
            <a:endParaRPr lang="en-US" altLang="zh-CN" sz="2400" b="1"/>
          </a:p>
        </p:txBody>
      </p:sp>
      <p:sp>
        <p:nvSpPr>
          <p:cNvPr id="4" name="文本框 3"/>
          <p:cNvSpPr txBox="1"/>
          <p:nvPr/>
        </p:nvSpPr>
        <p:spPr>
          <a:xfrm>
            <a:off x="243537" y="2298065"/>
            <a:ext cx="4716145" cy="3046095"/>
          </a:xfrm>
          <a:prstGeom prst="rect">
            <a:avLst/>
          </a:prstGeom>
          <a:noFill/>
        </p:spPr>
        <p:txBody>
          <a:bodyPr wrap="square" rtlCol="0">
            <a:spAutoFit/>
          </a:bodyPr>
          <a:lstStyle/>
          <a:p>
            <a:r>
              <a:rPr lang="en-US" altLang="zh-CN" sz="2400" b="1" dirty="0">
                <a:solidFill>
                  <a:srgbClr val="FF0000"/>
                </a:solidFill>
              </a:rPr>
              <a:t> </a:t>
            </a:r>
            <a:r>
              <a:rPr lang="zh-CN" altLang="en-US" sz="2400" b="1" dirty="0">
                <a:solidFill>
                  <a:srgbClr val="FF0000"/>
                </a:solidFill>
              </a:rPr>
              <a:t>目前完成的工作</a:t>
            </a:r>
            <a:endParaRPr lang="zh-CN" altLang="en-US" sz="2400" b="1" dirty="0">
              <a:solidFill>
                <a:srgbClr val="FF0000"/>
              </a:solidFill>
            </a:endParaRPr>
          </a:p>
          <a:p>
            <a:endParaRPr lang="zh-CN" altLang="en-US" sz="2400" b="1" dirty="0"/>
          </a:p>
          <a:p>
            <a:pPr marL="342900" indent="-342900">
              <a:buFont typeface="Wingdings" panose="05000000000000000000" charset="0"/>
              <a:buChar char="l"/>
            </a:pPr>
            <a:r>
              <a:rPr lang="zh-CN" altLang="en-US" sz="2400" b="1" dirty="0"/>
              <a:t>读出线程和检查线程</a:t>
            </a:r>
            <a:r>
              <a:rPr lang="zh-CN" altLang="en-US" sz="2400" b="1" dirty="0"/>
              <a:t>解耦</a:t>
            </a:r>
            <a:endParaRPr lang="zh-CN" altLang="en-US" sz="2400" b="1" dirty="0"/>
          </a:p>
          <a:p>
            <a:pPr marL="342900" indent="-342900">
              <a:buFont typeface="Wingdings" panose="05000000000000000000" charset="0"/>
              <a:buChar char="l"/>
            </a:pPr>
            <a:endParaRPr lang="zh-CN" altLang="en-US" sz="2400" b="1" dirty="0"/>
          </a:p>
          <a:p>
            <a:pPr marL="342900" indent="-342900">
              <a:buFont typeface="Wingdings" panose="05000000000000000000" charset="0"/>
              <a:buChar char="l"/>
            </a:pPr>
            <a:r>
              <a:rPr lang="zh-CN" altLang="en-US" sz="2400" b="1" dirty="0"/>
              <a:t>已经接入模拟数据源测试跑通</a:t>
            </a:r>
            <a:endParaRPr lang="zh-CN" altLang="en-US" sz="2400" b="1" dirty="0"/>
          </a:p>
          <a:p>
            <a:pPr marL="342900" indent="-342900">
              <a:buFont typeface="Arial" panose="020B0604020202020204" pitchFamily="34" charset="0"/>
              <a:buChar char="•"/>
            </a:pPr>
            <a:endParaRPr lang="zh-CN" altLang="en-US" sz="2400" b="1" dirty="0"/>
          </a:p>
          <a:p>
            <a:pPr marL="342900" indent="-342900">
              <a:buFont typeface="Wingdings" panose="05000000000000000000" charset="0"/>
              <a:buChar char="l"/>
            </a:pPr>
            <a:r>
              <a:rPr lang="zh-CN" altLang="en-US" sz="2400" b="1" dirty="0">
                <a:sym typeface="+mn-ea"/>
              </a:rPr>
              <a:t>十六个通道波形已经成功显示</a:t>
            </a:r>
            <a:endParaRPr lang="zh-CN" altLang="en-US" sz="2400" b="1" dirty="0"/>
          </a:p>
          <a:p>
            <a:endParaRPr lang="zh-CN" altLang="en-US" sz="2400" b="1" dirty="0"/>
          </a:p>
        </p:txBody>
      </p:sp>
      <p:sp>
        <p:nvSpPr>
          <p:cNvPr id="8" name="圆角矩形 7"/>
          <p:cNvSpPr/>
          <p:nvPr/>
        </p:nvSpPr>
        <p:spPr>
          <a:xfrm>
            <a:off x="8406130" y="2357755"/>
            <a:ext cx="3258820" cy="741045"/>
          </a:xfrm>
          <a:prstGeom prst="roundRect">
            <a:avLst/>
          </a:prstGeom>
          <a:solidFill>
            <a:schemeClr val="accent4">
              <a:lumMod val="20000"/>
              <a:lumOff val="80000"/>
            </a:schemeClr>
          </a:solidFill>
          <a:ln>
            <a:solidFill>
              <a:schemeClr val="accent4">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b="1">
                <a:solidFill>
                  <a:srgbClr val="FF0000"/>
                </a:solidFill>
              </a:rPr>
              <a:t>数据高效直观的监测</a:t>
            </a:r>
            <a:endParaRPr lang="zh-CN" altLang="en-US" sz="2400" b="1">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 y="6466114"/>
            <a:ext cx="11665133"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1756570" y="6452261"/>
            <a:ext cx="435429" cy="391885"/>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827425" y="6452261"/>
            <a:ext cx="293717" cy="398780"/>
          </a:xfrm>
          <a:prstGeom prst="rect">
            <a:avLst/>
          </a:prstGeom>
          <a:noFill/>
        </p:spPr>
        <p:txBody>
          <a:bodyPr wrap="square" rtlCol="0">
            <a:spAutoFit/>
          </a:bodyPr>
          <a:lstStyle/>
          <a:p>
            <a:r>
              <a:rPr lang="en-US" altLang="zh-CN" sz="2000" b="1" dirty="0">
                <a:solidFill>
                  <a:schemeClr val="bg1"/>
                </a:solidFill>
                <a:latin typeface="楷体" panose="02010609060101010101" pitchFamily="49" charset="-122"/>
                <a:ea typeface="楷体" panose="02010609060101010101" pitchFamily="49" charset="-122"/>
              </a:rPr>
              <a:t>7</a:t>
            </a:r>
            <a:endParaRPr lang="en-US" altLang="zh-CN" sz="2000" b="1" dirty="0">
              <a:solidFill>
                <a:schemeClr val="bg1"/>
              </a:solidFill>
              <a:latin typeface="楷体" panose="02010609060101010101" pitchFamily="49" charset="-122"/>
              <a:ea typeface="楷体" panose="02010609060101010101" pitchFamily="49" charset="-122"/>
            </a:endParaRPr>
          </a:p>
        </p:txBody>
      </p:sp>
      <p:sp>
        <p:nvSpPr>
          <p:cNvPr id="18" name="标题 1"/>
          <p:cNvSpPr txBox="1"/>
          <p:nvPr/>
        </p:nvSpPr>
        <p:spPr>
          <a:xfrm>
            <a:off x="4951615" y="102764"/>
            <a:ext cx="2288770" cy="720725"/>
          </a:xfrm>
          <a:prstGeom prst="rect">
            <a:avLst/>
          </a:prstGeom>
        </p:spPr>
        <p:txBody>
          <a:bodyPr/>
          <a:lstStyle>
            <a:lvl1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2400" b="1">
                <a:solidFill>
                  <a:srgbClr val="000000"/>
                </a:solidFill>
                <a:effectLst>
                  <a:outerShdw blurRad="38100" dist="38100" dir="2700000" algn="tl">
                    <a:srgbClr val="C0C0C0"/>
                  </a:outerShdw>
                </a:effectLst>
                <a:latin typeface="Calibri" panose="020F0502020204030204" pitchFamily="34" charset="0"/>
                <a:ea typeface="宋体" panose="02010600030101010101" pitchFamily="2" charset="-122"/>
              </a:defRPr>
            </a:lvl5pPr>
            <a:lvl6pPr marL="3429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6pPr>
            <a:lvl7pPr marL="6858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7pPr>
            <a:lvl8pPr marL="10287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8pPr>
            <a:lvl9pPr marL="1371600" algn="ctr" rtl="0" fontAlgn="base">
              <a:spcBef>
                <a:spcPct val="0"/>
              </a:spcBef>
              <a:spcAft>
                <a:spcPct val="0"/>
              </a:spcAft>
              <a:defRPr sz="2400" b="1">
                <a:solidFill>
                  <a:schemeClr val="tx1"/>
                </a:solidFill>
                <a:effectLst>
                  <a:outerShdw blurRad="38100" dist="38100" dir="2700000" algn="tl">
                    <a:srgbClr val="C0C0C0"/>
                  </a:outerShdw>
                </a:effectLst>
                <a:latin typeface="Arial" panose="020B0604020202020204" pitchFamily="34" charset="0"/>
                <a:ea typeface="楷体_GB2312" pitchFamily="49" charset="-122"/>
              </a:defRPr>
            </a:lvl9pPr>
          </a:lstStyle>
          <a:p>
            <a:pPr eaLnBrk="1" hangingPunct="1">
              <a:defRPr/>
            </a:pPr>
            <a:r>
              <a:rPr lang="zh-CN" altLang="en-US" sz="2800" kern="0" dirty="0">
                <a:latin typeface="楷体" panose="02010609060101010101" pitchFamily="49" charset="-122"/>
                <a:ea typeface="楷体" panose="02010609060101010101" pitchFamily="49" charset="-122"/>
              </a:rPr>
              <a:t>其</a:t>
            </a:r>
            <a:r>
              <a:rPr lang="en-US" altLang="zh-CN" sz="2800" kern="0" dirty="0">
                <a:latin typeface="楷体" panose="02010609060101010101" pitchFamily="49" charset="-122"/>
                <a:ea typeface="楷体" panose="02010609060101010101" pitchFamily="49" charset="-122"/>
              </a:rPr>
              <a:t> </a:t>
            </a:r>
            <a:r>
              <a:rPr lang="zh-CN" altLang="en-US" sz="2800" kern="0" dirty="0">
                <a:latin typeface="楷体" panose="02010609060101010101" pitchFamily="49" charset="-122"/>
                <a:ea typeface="楷体" panose="02010609060101010101" pitchFamily="49" charset="-122"/>
              </a:rPr>
              <a:t>他</a:t>
            </a:r>
            <a:r>
              <a:rPr lang="en-US" altLang="zh-CN" sz="2800" kern="0" dirty="0">
                <a:latin typeface="楷体" panose="02010609060101010101" pitchFamily="49" charset="-122"/>
                <a:ea typeface="楷体" panose="02010609060101010101" pitchFamily="49" charset="-122"/>
              </a:rPr>
              <a:t> </a:t>
            </a:r>
            <a:r>
              <a:rPr lang="zh-CN" altLang="en-US" sz="2800" kern="0" dirty="0">
                <a:latin typeface="楷体" panose="02010609060101010101" pitchFamily="49" charset="-122"/>
                <a:ea typeface="楷体" panose="02010609060101010101" pitchFamily="49" charset="-122"/>
              </a:rPr>
              <a:t>工</a:t>
            </a:r>
            <a:r>
              <a:rPr lang="en-US" altLang="zh-CN" sz="2800" kern="0" dirty="0">
                <a:latin typeface="楷体" panose="02010609060101010101" pitchFamily="49" charset="-122"/>
                <a:ea typeface="楷体" panose="02010609060101010101" pitchFamily="49" charset="-122"/>
              </a:rPr>
              <a:t> </a:t>
            </a:r>
            <a:r>
              <a:rPr lang="zh-CN" altLang="en-US" sz="2800" kern="0" dirty="0">
                <a:latin typeface="楷体" panose="02010609060101010101" pitchFamily="49" charset="-122"/>
                <a:ea typeface="楷体" panose="02010609060101010101" pitchFamily="49" charset="-122"/>
              </a:rPr>
              <a:t>作</a:t>
            </a:r>
            <a:endParaRPr lang="zh-CN" altLang="en-US" sz="2800" kern="0" dirty="0">
              <a:latin typeface="楷体" panose="02010609060101010101" pitchFamily="49" charset="-122"/>
              <a:ea typeface="楷体" panose="02010609060101010101" pitchFamily="49" charset="-122"/>
            </a:endParaRPr>
          </a:p>
        </p:txBody>
      </p:sp>
      <p:sp>
        <p:nvSpPr>
          <p:cNvPr id="2" name="文本框 1"/>
          <p:cNvSpPr txBox="1"/>
          <p:nvPr/>
        </p:nvSpPr>
        <p:spPr>
          <a:xfrm>
            <a:off x="2154555" y="1098550"/>
            <a:ext cx="8039100" cy="5631180"/>
          </a:xfrm>
          <a:prstGeom prst="rect">
            <a:avLst/>
          </a:prstGeom>
          <a:noFill/>
        </p:spPr>
        <p:txBody>
          <a:bodyPr wrap="square" rtlCol="0">
            <a:spAutoFit/>
          </a:bodyPr>
          <a:lstStyle/>
          <a:p>
            <a:pPr marL="285750" indent="-285750">
              <a:buFont typeface="Arial" panose="020B0604020202020204" pitchFamily="34" charset="0"/>
              <a:buChar char="•"/>
            </a:pPr>
            <a:endParaRPr lang="zh-CN" altLang="en-US" sz="3200" b="1">
              <a:latin typeface="楷体" panose="02010609060101010101" pitchFamily="49" charset="-122"/>
              <a:ea typeface="楷体" panose="02010609060101010101" pitchFamily="49" charset="-122"/>
              <a:cs typeface="楷体" panose="02010609060101010101" pitchFamily="49" charset="-122"/>
            </a:endParaRPr>
          </a:p>
          <a:p>
            <a:pPr marL="285750" indent="-285750">
              <a:buFont typeface="Arial" panose="020B0604020202020204" pitchFamily="34" charset="0"/>
              <a:buChar char="•"/>
            </a:pPr>
            <a:endParaRPr lang="zh-CN" altLang="en-US" sz="3200" b="1">
              <a:latin typeface="楷体" panose="02010609060101010101" pitchFamily="49" charset="-122"/>
              <a:ea typeface="楷体" panose="02010609060101010101" pitchFamily="49" charset="-122"/>
              <a:cs typeface="楷体" panose="02010609060101010101" pitchFamily="49" charset="-122"/>
            </a:endParaRPr>
          </a:p>
          <a:p>
            <a:pPr marL="285750" indent="-285750">
              <a:buFont typeface="Arial" panose="020B0604020202020204" pitchFamily="34" charset="0"/>
              <a:buChar char="•"/>
            </a:pPr>
            <a:r>
              <a:rPr lang="zh-CN" altLang="en-US" sz="3200" b="1">
                <a:latin typeface="楷体" panose="02010609060101010101" pitchFamily="49" charset="-122"/>
                <a:ea typeface="楷体" panose="02010609060101010101" pitchFamily="49" charset="-122"/>
                <a:cs typeface="楷体" panose="02010609060101010101" pitchFamily="49" charset="-122"/>
              </a:rPr>
              <a:t>学习</a:t>
            </a:r>
            <a:r>
              <a:rPr lang="en-US" altLang="zh-CN" sz="3200" b="1">
                <a:latin typeface="楷体" panose="02010609060101010101" pitchFamily="49" charset="-122"/>
                <a:ea typeface="楷体" panose="02010609060101010101" pitchFamily="49" charset="-122"/>
                <a:cs typeface="楷体" panose="02010609060101010101" pitchFamily="49" charset="-122"/>
              </a:rPr>
              <a:t>CUDA</a:t>
            </a:r>
            <a:r>
              <a:rPr lang="zh-CN" altLang="en-US" sz="3200" b="1">
                <a:latin typeface="楷体" panose="02010609060101010101" pitchFamily="49" charset="-122"/>
                <a:ea typeface="楷体" panose="02010609060101010101" pitchFamily="49" charset="-122"/>
                <a:cs typeface="楷体" panose="02010609060101010101" pitchFamily="49" charset="-122"/>
              </a:rPr>
              <a:t>的相关内容</a:t>
            </a:r>
            <a:endParaRPr lang="zh-CN" altLang="en-US" sz="3200" b="1">
              <a:latin typeface="楷体" panose="02010609060101010101" pitchFamily="49" charset="-122"/>
              <a:ea typeface="楷体" panose="02010609060101010101" pitchFamily="49" charset="-122"/>
              <a:cs typeface="楷体" panose="02010609060101010101" pitchFamily="49" charset="-122"/>
            </a:endParaRPr>
          </a:p>
          <a:p>
            <a:pPr marL="285750" indent="-285750">
              <a:buFont typeface="Arial" panose="020B0604020202020204" pitchFamily="34" charset="0"/>
              <a:buChar char="•"/>
            </a:pPr>
            <a:endParaRPr lang="zh-CN" altLang="en-US" sz="3200" b="1">
              <a:latin typeface="楷体" panose="02010609060101010101" pitchFamily="49" charset="-122"/>
              <a:ea typeface="楷体" panose="02010609060101010101" pitchFamily="49" charset="-122"/>
              <a:cs typeface="楷体" panose="02010609060101010101" pitchFamily="49" charset="-122"/>
            </a:endParaRPr>
          </a:p>
          <a:p>
            <a:pPr marL="285750" indent="-285750">
              <a:buFont typeface="Arial" panose="020B0604020202020204" pitchFamily="34" charset="0"/>
              <a:buChar char="•"/>
            </a:pPr>
            <a:r>
              <a:rPr lang="zh-CN" altLang="en-US" sz="3200" b="1">
                <a:latin typeface="楷体" panose="02010609060101010101" pitchFamily="49" charset="-122"/>
                <a:ea typeface="楷体" panose="02010609060101010101" pitchFamily="49" charset="-122"/>
                <a:cs typeface="楷体" panose="02010609060101010101" pitchFamily="49" charset="-122"/>
              </a:rPr>
              <a:t>了解组内相关工作</a:t>
            </a:r>
            <a:endParaRPr lang="zh-CN" altLang="en-US" sz="3200" b="1">
              <a:latin typeface="楷体" panose="02010609060101010101" pitchFamily="49" charset="-122"/>
              <a:ea typeface="楷体" panose="02010609060101010101" pitchFamily="49" charset="-122"/>
              <a:cs typeface="楷体" panose="02010609060101010101" pitchFamily="49" charset="-122"/>
            </a:endParaRPr>
          </a:p>
          <a:p>
            <a:pPr marL="285750" indent="-285750">
              <a:buFont typeface="Arial" panose="020B0604020202020204" pitchFamily="34" charset="0"/>
              <a:buChar char="•"/>
            </a:pPr>
            <a:endParaRPr lang="zh-CN" altLang="en-US" sz="3200" b="1">
              <a:latin typeface="楷体" panose="02010609060101010101" pitchFamily="49" charset="-122"/>
              <a:ea typeface="楷体" panose="02010609060101010101" pitchFamily="49" charset="-122"/>
              <a:cs typeface="楷体" panose="02010609060101010101" pitchFamily="49" charset="-122"/>
            </a:endParaRPr>
          </a:p>
          <a:p>
            <a:pPr marL="285750" indent="-285750">
              <a:buFont typeface="Arial" panose="020B0604020202020204" pitchFamily="34" charset="0"/>
              <a:buChar char="•"/>
            </a:pPr>
            <a:r>
              <a:rPr lang="zh-CN" altLang="en-US" sz="3200" b="1">
                <a:latin typeface="楷体" panose="02010609060101010101" pitchFamily="49" charset="-122"/>
                <a:ea typeface="楷体" panose="02010609060101010101" pitchFamily="49" charset="-122"/>
                <a:cs typeface="楷体" panose="02010609060101010101" pitchFamily="49" charset="-122"/>
              </a:rPr>
              <a:t>配置实验所需环境</a:t>
            </a:r>
            <a:endParaRPr lang="zh-CN" altLang="en-US" sz="3200" b="1">
              <a:latin typeface="楷体" panose="02010609060101010101" pitchFamily="49" charset="-122"/>
              <a:ea typeface="楷体" panose="02010609060101010101" pitchFamily="49" charset="-122"/>
              <a:cs typeface="楷体" panose="02010609060101010101" pitchFamily="49" charset="-122"/>
            </a:endParaRPr>
          </a:p>
          <a:p>
            <a:pPr marL="285750" indent="-285750">
              <a:buFont typeface="Arial" panose="020B0604020202020204" pitchFamily="34" charset="0"/>
              <a:buChar char="•"/>
            </a:pPr>
            <a:endParaRPr lang="zh-CN" altLang="en-US" sz="3200" b="1">
              <a:latin typeface="楷体" panose="02010609060101010101" pitchFamily="49" charset="-122"/>
              <a:ea typeface="楷体" panose="02010609060101010101" pitchFamily="49" charset="-122"/>
              <a:cs typeface="楷体" panose="02010609060101010101" pitchFamily="49" charset="-122"/>
            </a:endParaRPr>
          </a:p>
          <a:p>
            <a:pPr marL="285750" indent="-285750">
              <a:buFont typeface="Arial" panose="020B0604020202020204" pitchFamily="34" charset="0"/>
              <a:buChar char="•"/>
            </a:pPr>
            <a:r>
              <a:rPr lang="zh-CN" altLang="en-US" sz="3200" b="1">
                <a:latin typeface="楷体" panose="02010609060101010101" pitchFamily="49" charset="-122"/>
                <a:ea typeface="楷体" panose="02010609060101010101" pitchFamily="49" charset="-122"/>
                <a:cs typeface="楷体" panose="02010609060101010101" pitchFamily="49" charset="-122"/>
              </a:rPr>
              <a:t>协助电子学进行联调</a:t>
            </a:r>
            <a:endParaRPr lang="zh-CN" altLang="en-US" sz="3200" b="1">
              <a:latin typeface="楷体" panose="02010609060101010101" pitchFamily="49" charset="-122"/>
              <a:ea typeface="楷体" panose="02010609060101010101" pitchFamily="49" charset="-122"/>
              <a:cs typeface="楷体" panose="02010609060101010101" pitchFamily="49" charset="-122"/>
            </a:endParaRPr>
          </a:p>
          <a:p>
            <a:pPr marL="285750" indent="-285750">
              <a:buFont typeface="Arial" panose="020B0604020202020204" pitchFamily="34" charset="0"/>
              <a:buChar char="•"/>
            </a:pPr>
            <a:endParaRPr lang="zh-CN" altLang="en-US" sz="3200" b="1">
              <a:latin typeface="楷体" panose="02010609060101010101" pitchFamily="49" charset="-122"/>
              <a:ea typeface="楷体" panose="02010609060101010101" pitchFamily="49" charset="-122"/>
              <a:cs typeface="楷体" panose="02010609060101010101" pitchFamily="49" charset="-122"/>
            </a:endParaRPr>
          </a:p>
          <a:p>
            <a:pPr indent="0">
              <a:buFont typeface="Arial" panose="020B0604020202020204" pitchFamily="34" charset="0"/>
              <a:buNone/>
            </a:pPr>
            <a:endParaRPr lang="zh-CN" altLang="en-US" sz="2000" b="1">
              <a:latin typeface="楷体" panose="02010609060101010101" pitchFamily="49" charset="-122"/>
              <a:ea typeface="楷体" panose="02010609060101010101" pitchFamily="49" charset="-122"/>
              <a:cs typeface="楷体" panose="02010609060101010101" pitchFamily="49" charset="-122"/>
            </a:endParaRPr>
          </a:p>
          <a:p>
            <a:pPr marL="285750" indent="-285750">
              <a:buFont typeface="Arial" panose="020B0604020202020204" pitchFamily="34" charset="0"/>
              <a:buChar char="•"/>
            </a:pPr>
            <a:endParaRPr lang="zh-CN" altLang="en-US" sz="2000" b="1">
              <a:latin typeface="楷体" panose="02010609060101010101" pitchFamily="49" charset="-122"/>
              <a:ea typeface="楷体" panose="02010609060101010101" pitchFamily="49" charset="-122"/>
              <a:cs typeface="楷体" panose="02010609060101010101" pitchFamily="49" charset="-122"/>
            </a:endParaRPr>
          </a:p>
        </p:txBody>
      </p:sp>
      <p:pic>
        <p:nvPicPr>
          <p:cNvPr id="5" name="图片 4"/>
          <p:cNvPicPr>
            <a:picLocks noChangeAspect="1"/>
          </p:cNvPicPr>
          <p:nvPr/>
        </p:nvPicPr>
        <p:blipFill>
          <a:blip r:embed="rId1"/>
          <a:stretch>
            <a:fillRect/>
          </a:stretch>
        </p:blipFill>
        <p:spPr>
          <a:xfrm>
            <a:off x="9083040" y="1038860"/>
            <a:ext cx="1950085" cy="2591435"/>
          </a:xfrm>
          <a:prstGeom prst="rect">
            <a:avLst/>
          </a:prstGeom>
        </p:spPr>
      </p:pic>
      <p:pic>
        <p:nvPicPr>
          <p:cNvPr id="8" name="图片 7"/>
          <p:cNvPicPr>
            <a:picLocks noChangeAspect="1"/>
          </p:cNvPicPr>
          <p:nvPr/>
        </p:nvPicPr>
        <p:blipFill>
          <a:blip r:embed="rId2"/>
          <a:stretch>
            <a:fillRect/>
          </a:stretch>
        </p:blipFill>
        <p:spPr>
          <a:xfrm>
            <a:off x="9083675" y="3748405"/>
            <a:ext cx="1949450" cy="2599690"/>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 name="TABLE_ENDDRAG_ORIGIN_RECT" val="418*103"/>
  <p:tag name="TABLE_ENDDRAG_RECT" val="15*64*418*103"/>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COMMONDATA" val="eyJoZGlkIjoiNDE2YmEzNGM5NTI5YjhiMjAzNDZlZmExYzBjM2RhOWQifQ=="/>
  <p:tag name="commondata" val="eyJoZGlkIjoiOWY5MWI2MGM5ZTcxZGYwNDQxNmUzMGExMGJmYzQzMTQifQ=="/>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1228</Words>
  <Application>WPS 演示</Application>
  <PresentationFormat>宽屏</PresentationFormat>
  <Paragraphs>250</Paragraphs>
  <Slides>11</Slides>
  <Notes>6</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11</vt:i4>
      </vt:variant>
    </vt:vector>
  </HeadingPairs>
  <TitlesOfParts>
    <vt:vector size="28" baseType="lpstr">
      <vt:lpstr>Arial</vt:lpstr>
      <vt:lpstr>宋体</vt:lpstr>
      <vt:lpstr>Wingdings</vt:lpstr>
      <vt:lpstr>楷体</vt:lpstr>
      <vt:lpstr>仿宋</vt:lpstr>
      <vt:lpstr>Wingdings</vt:lpstr>
      <vt:lpstr>Calibri</vt:lpstr>
      <vt:lpstr>楷体_GB2312</vt:lpstr>
      <vt:lpstr>新宋体</vt:lpstr>
      <vt:lpstr>微软雅黑</vt:lpstr>
      <vt:lpstr>黑体</vt:lpstr>
      <vt:lpstr>Times New Roman</vt:lpstr>
      <vt:lpstr>等线</vt:lpstr>
      <vt:lpstr>Arial Unicode MS</vt:lpstr>
      <vt:lpstr>等线 Light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jiang xzh</dc:creator>
  <cp:lastModifiedBy>Pevensey</cp:lastModifiedBy>
  <cp:revision>452</cp:revision>
  <dcterms:created xsi:type="dcterms:W3CDTF">2022-12-26T05:18:00Z</dcterms:created>
  <dcterms:modified xsi:type="dcterms:W3CDTF">2023-12-28T01:30:26Z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A0BBAEF7CA1A44BB9BC515A399E95FE8_13</vt:lpwstr>
  </property>
  <property fmtid="{D5CDD505-2E9C-101B-9397-08002B2CF9AE}" pid="3" name="KSOProductBuildVer">
    <vt:lpwstr>2052-12.1.0.16120</vt:lpwstr>
  </property>
</Properties>
</file>