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1" r:id="rId3"/>
    <p:sldId id="304" r:id="rId4"/>
    <p:sldId id="273" r:id="rId5"/>
    <p:sldId id="302" r:id="rId6"/>
    <p:sldId id="293" r:id="rId7"/>
    <p:sldId id="301" r:id="rId8"/>
    <p:sldId id="283" r:id="rId9"/>
    <p:sldId id="276" r:id="rId10"/>
    <p:sldId id="303" r:id="rId11"/>
    <p:sldId id="305" r:id="rId12"/>
    <p:sldId id="306" r:id="rId13"/>
    <p:sldId id="307" r:id="rId14"/>
    <p:sldId id="308" r:id="rId15"/>
    <p:sldId id="265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ng xzh" initials="jx" lastIdx="1" clrIdx="0">
    <p:extLst>
      <p:ext uri="{19B8F6BF-5375-455C-9EA6-DF929625EA0E}">
        <p15:presenceInfo xmlns:p15="http://schemas.microsoft.com/office/powerpoint/2012/main" userId="0eb0622a8a9981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453" autoAdjust="0"/>
    <p:restoredTop sz="94660"/>
  </p:normalViewPr>
  <p:slideViewPr>
    <p:cSldViewPr snapToGrid="0">
      <p:cViewPr varScale="1">
        <p:scale>
          <a:sx n="69" d="100"/>
          <a:sy n="69" d="100"/>
        </p:scale>
        <p:origin x="38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9AC13-4FDD-4BFE-90CC-8E88A9485F14}" type="datetimeFigureOut">
              <a:rPr lang="zh-CN" altLang="en-US" smtClean="0"/>
              <a:t>2023/12/28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EA21D-08F4-4169-97AE-6B6DCCA5D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178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71C3A1-9B2A-4F07-8FBA-125A0910F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DECB963-3200-4DB7-813B-466434331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A908E0-D679-4808-970A-7CD02C7F3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A00-3045-4B9F-8BCB-A8741D6ADC7C}" type="datetimeFigureOut">
              <a:rPr lang="zh-CN" altLang="en-US" smtClean="0"/>
              <a:t>2023/12/28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5AAB04-D1A2-42B1-9C3A-90AD076F2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227069-0434-4542-A810-557E930F7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D025-D0DD-46F9-9939-C507D9D808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454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ECDE24-5E55-44F5-914C-644F93C0A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AB4DE2C-5EBE-4DBD-B71A-7634C3B9E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3B3350-DE7E-4BF2-BBF7-E8170B9AC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A00-3045-4B9F-8BCB-A8741D6ADC7C}" type="datetimeFigureOut">
              <a:rPr lang="zh-CN" altLang="en-US" smtClean="0"/>
              <a:t>2023/12/28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93FE2C-C597-4F7F-9AAC-B3841ECAD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14E457-32DA-4A93-A4B5-03B97472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D025-D0DD-46F9-9939-C507D9D808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53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5639C19-B15B-4324-8B80-BF3358DC8A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EEA1000-7AC7-4684-832D-9C0127B13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CF9954-1ECD-44B0-9778-1A5D65D2D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A00-3045-4B9F-8BCB-A8741D6ADC7C}" type="datetimeFigureOut">
              <a:rPr lang="zh-CN" altLang="en-US" smtClean="0"/>
              <a:t>2023/12/28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103BAC-C6D8-449D-97F1-724D8C016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8EC082-8364-4E9B-B8DF-5E0D23F2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D025-D0DD-46F9-9939-C507D9D808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01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F268A0-A5FC-4A08-BFBB-19C9483E4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6A67A-8D7D-4EFD-AA1E-73EBFE915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5AA74A-F2C2-4BAC-A64A-FD305A7FC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A00-3045-4B9F-8BCB-A8741D6ADC7C}" type="datetimeFigureOut">
              <a:rPr lang="zh-CN" altLang="en-US" smtClean="0"/>
              <a:t>2023/12/28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5DB292-C5A7-47E9-B573-45BA2145F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6EA513-5AB6-4FC9-B708-8292FB1B2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D025-D0DD-46F9-9939-C507D9D808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014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85164F-58E1-418A-81C7-ACE88A10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1C67698-903D-47AD-ABD7-737347964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3F293E-DBD1-4B12-9623-B7BC16B28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A00-3045-4B9F-8BCB-A8741D6ADC7C}" type="datetimeFigureOut">
              <a:rPr lang="zh-CN" altLang="en-US" smtClean="0"/>
              <a:t>2023/12/28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9C5E5D-BC03-4B25-8A45-DED80ACA9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073342-90EA-471D-9108-BD92630D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D025-D0DD-46F9-9939-C507D9D808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01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D08504-346F-4B90-AA76-3A2D3B5D2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F22162-A705-4F4E-BC9C-DAB6D2851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523F93D-C353-4936-AE29-B28F7FEB8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CB779F-C4D9-4D14-969C-1DF2DDB1F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A00-3045-4B9F-8BCB-A8741D6ADC7C}" type="datetimeFigureOut">
              <a:rPr lang="zh-CN" altLang="en-US" smtClean="0"/>
              <a:t>2023/12/28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AD9E63D-C612-4965-8517-DC0645462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0619F7-7946-4B91-9A34-85E37F0C3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D025-D0DD-46F9-9939-C507D9D808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350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FD4DB4-9FD1-41DE-BC3A-220C8163D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21E9D1-18C1-4C97-8096-A82FF79A4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6615580-ED07-4778-AC49-3F6C4D4AE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3A9AB4E-F131-49DD-89E5-8F98B240A8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CB053D8-476A-462B-8D8C-E5072EF25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3AFA856-BE23-4BA7-930D-3C1D0887F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A00-3045-4B9F-8BCB-A8741D6ADC7C}" type="datetimeFigureOut">
              <a:rPr lang="zh-CN" altLang="en-US" smtClean="0"/>
              <a:t>2023/12/28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BBE1189-2BA3-4C9D-B705-458EF22A1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9960677-76C6-44D5-BC9E-649F8622C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D025-D0DD-46F9-9939-C507D9D808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28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A20526-9A1F-4435-B847-5CA78902E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FF584DD-536D-4462-B955-ECB89F7EB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A00-3045-4B9F-8BCB-A8741D6ADC7C}" type="datetimeFigureOut">
              <a:rPr lang="zh-CN" altLang="en-US" smtClean="0"/>
              <a:t>2023/12/28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9174120-A624-4ACC-9F16-967F506A9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D3008A1-6613-40D2-AD35-E07E109BD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D025-D0DD-46F9-9939-C507D9D808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63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D544CA5-ECEC-454A-9BB9-8157DDFC3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A00-3045-4B9F-8BCB-A8741D6ADC7C}" type="datetimeFigureOut">
              <a:rPr lang="zh-CN" altLang="en-US" smtClean="0"/>
              <a:t>2023/12/28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A2C4BA-964E-4CEA-88BB-9652C01F2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9F3A2E2-BE6D-4EF9-B7EB-2F67E81F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D025-D0DD-46F9-9939-C507D9D808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234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D07270-CE55-4281-A562-89BFB06D6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0D62D1-EEDA-4828-AD5A-DFAB91FB9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3A3DC2-7373-4B95-A516-5AB461A9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6B801E4-97F5-4498-9BF6-CC2778858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A00-3045-4B9F-8BCB-A8741D6ADC7C}" type="datetimeFigureOut">
              <a:rPr lang="zh-CN" altLang="en-US" smtClean="0"/>
              <a:t>2023/12/28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10AF8D-1725-4E79-90B2-3127D0E7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0D29BBB-94B2-438A-9698-12DD3C8A9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D025-D0DD-46F9-9939-C507D9D808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987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1F1C39-0CC5-4193-9EE2-A0F8A4554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231DCC3-7C43-4CA8-96DD-CEBF6CEC0D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98F579D-0BDD-4EDF-8B39-EEF509BD9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BFB8C6-9FA4-4AAB-82EA-9124D271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A00-3045-4B9F-8BCB-A8741D6ADC7C}" type="datetimeFigureOut">
              <a:rPr lang="zh-CN" altLang="en-US" smtClean="0"/>
              <a:t>2023/12/28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D08CA6-6D5A-43C9-A34A-4383A8AE7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FA422C-0BA4-4F8E-8006-C26203EB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D025-D0DD-46F9-9939-C507D9D808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20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5C1348C-01F1-4EE2-B756-67B2D168D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EB0594-D178-43A7-B2B8-1DE19DA34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8879EA-90EF-4509-94BE-85FD48DE8B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67A00-3045-4B9F-8BCB-A8741D6ADC7C}" type="datetimeFigureOut">
              <a:rPr lang="zh-CN" altLang="en-US" smtClean="0"/>
              <a:t>2023/12/28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D2E010-04C9-4D17-A94D-7CE50E756E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D862F7-B5E0-4BA4-8A58-0425BCE56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8D025-D0DD-46F9-9939-C507D9D808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22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2" y="6466114"/>
            <a:ext cx="12192002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7E7825D-E31D-44D3-A393-C5FBF5CCC83E}"/>
              </a:ext>
            </a:extLst>
          </p:cNvPr>
          <p:cNvSpPr txBox="1"/>
          <p:nvPr/>
        </p:nvSpPr>
        <p:spPr>
          <a:xfrm>
            <a:off x="1859280" y="95733"/>
            <a:ext cx="97492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latin typeface="隶书" panose="02010509060101010101" pitchFamily="49" charset="-122"/>
                <a:ea typeface="隶书" panose="02010509060101010101" pitchFamily="49" charset="-122"/>
              </a:rPr>
              <a:t>中国科学院高能物理研究所 </a:t>
            </a:r>
            <a:r>
              <a:rPr lang="en-US" altLang="zh-CN" sz="2600" dirty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Institute of High Energy Physics, CAS</a:t>
            </a:r>
            <a:endParaRPr lang="zh-CN" altLang="en-US" sz="2600" dirty="0"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1D71C945-F790-4BA8-ADE4-9CCD64EBA68A}"/>
              </a:ext>
            </a:extLst>
          </p:cNvPr>
          <p:cNvSpPr txBox="1"/>
          <p:nvPr/>
        </p:nvSpPr>
        <p:spPr>
          <a:xfrm>
            <a:off x="1655566" y="2037523"/>
            <a:ext cx="99529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zh-CN" sz="66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lt"/>
              </a:rPr>
              <a:t>12</a:t>
            </a:r>
            <a:r>
              <a:rPr kumimoji="0" lang="zh-CN" alt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lt"/>
              </a:rPr>
              <a:t>月研究生考核报告</a:t>
            </a:r>
            <a:endParaRPr lang="zh-CN" altLang="en-US" sz="4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66D5A01-EB9E-4BA9-B8AC-51E4728CDFD0}"/>
              </a:ext>
            </a:extLst>
          </p:cNvPr>
          <p:cNvSpPr txBox="1"/>
          <p:nvPr/>
        </p:nvSpPr>
        <p:spPr>
          <a:xfrm>
            <a:off x="3606762" y="3524394"/>
            <a:ext cx="4925233" cy="2792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报告人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张叙    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3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指导老师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李飞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2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专业：计算机应用技术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触发与数据获取组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2023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28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日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8B066E9-C230-4143-BC89-A70465B66B35}"/>
              </a:ext>
            </a:extLst>
          </p:cNvPr>
          <p:cNvCxnSpPr>
            <a:cxnSpLocks/>
          </p:cNvCxnSpPr>
          <p:nvPr/>
        </p:nvCxnSpPr>
        <p:spPr>
          <a:xfrm>
            <a:off x="904702" y="3265714"/>
            <a:ext cx="10329355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965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2" y="6466114"/>
            <a:ext cx="11665133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1756570" y="6452261"/>
            <a:ext cx="435429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-2" y="754741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580627A8-389F-49F7-BB7E-A9949754BDBA}"/>
              </a:ext>
            </a:extLst>
          </p:cNvPr>
          <p:cNvSpPr txBox="1"/>
          <p:nvPr/>
        </p:nvSpPr>
        <p:spPr>
          <a:xfrm>
            <a:off x="11827425" y="6452261"/>
            <a:ext cx="29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endParaRPr lang="zh-CN" altLang="en-US"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标题 1">
            <a:extLst>
              <a:ext uri="{FF2B5EF4-FFF2-40B4-BE49-F238E27FC236}">
                <a16:creationId xmlns:a16="http://schemas.microsoft.com/office/drawing/2014/main" id="{6FA66CA3-CA74-4F1F-BD55-27BB6AA4698B}"/>
              </a:ext>
            </a:extLst>
          </p:cNvPr>
          <p:cNvSpPr txBox="1">
            <a:spLocks/>
          </p:cNvSpPr>
          <p:nvPr/>
        </p:nvSpPr>
        <p:spPr>
          <a:xfrm>
            <a:off x="347642" y="99179"/>
            <a:ext cx="11317489" cy="720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eaLnBrk="1" hangingPunct="1"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lt"/>
              </a:rPr>
              <a:t>并行技术调研</a:t>
            </a:r>
            <a:endParaRPr lang="zh-CN" altLang="en-US" sz="2800" kern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4FA95F2D-A58E-4840-8F38-0B0593D5127E}"/>
              </a:ext>
            </a:extLst>
          </p:cNvPr>
          <p:cNvSpPr txBox="1"/>
          <p:nvPr/>
        </p:nvSpPr>
        <p:spPr>
          <a:xfrm>
            <a:off x="7746967" y="903783"/>
            <a:ext cx="6115308" cy="45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SIMD</a:t>
            </a:r>
            <a:r>
              <a:rPr lang="zh-CN" altLang="en-US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技术</a:t>
            </a:r>
            <a:endParaRPr lang="en-US" altLang="zh-CN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64C57D37-7A77-4BBA-BCD8-E054A665C9A7}"/>
              </a:ext>
            </a:extLst>
          </p:cNvPr>
          <p:cNvSpPr/>
          <p:nvPr/>
        </p:nvSpPr>
        <p:spPr>
          <a:xfrm>
            <a:off x="8623350" y="2230426"/>
            <a:ext cx="328072" cy="3049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FFFA62CE-9DE8-46E4-8C38-F6D8A538890D}"/>
              </a:ext>
            </a:extLst>
          </p:cNvPr>
          <p:cNvSpPr/>
          <p:nvPr/>
        </p:nvSpPr>
        <p:spPr>
          <a:xfrm>
            <a:off x="8623350" y="2769182"/>
            <a:ext cx="328072" cy="3049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75D97B81-2369-490D-A9EC-65D06B0A52AA}"/>
              </a:ext>
            </a:extLst>
          </p:cNvPr>
          <p:cNvSpPr/>
          <p:nvPr/>
        </p:nvSpPr>
        <p:spPr>
          <a:xfrm>
            <a:off x="8623350" y="3386987"/>
            <a:ext cx="328072" cy="3049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1B990645-9FB5-4714-A1E8-722808C7009F}"/>
              </a:ext>
            </a:extLst>
          </p:cNvPr>
          <p:cNvSpPr/>
          <p:nvPr/>
        </p:nvSpPr>
        <p:spPr>
          <a:xfrm>
            <a:off x="8623350" y="4024525"/>
            <a:ext cx="328072" cy="3049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028E156C-4198-4490-8C57-77BA82975518}"/>
              </a:ext>
            </a:extLst>
          </p:cNvPr>
          <p:cNvSpPr/>
          <p:nvPr/>
        </p:nvSpPr>
        <p:spPr>
          <a:xfrm>
            <a:off x="9780239" y="2230426"/>
            <a:ext cx="328072" cy="3049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9F7F0366-7B09-4FDD-BBF5-A8BB694844D6}"/>
              </a:ext>
            </a:extLst>
          </p:cNvPr>
          <p:cNvSpPr/>
          <p:nvPr/>
        </p:nvSpPr>
        <p:spPr>
          <a:xfrm>
            <a:off x="9780239" y="2769182"/>
            <a:ext cx="328072" cy="3049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00F9035E-0DDB-42E9-98F2-FF215FF4D5E5}"/>
              </a:ext>
            </a:extLst>
          </p:cNvPr>
          <p:cNvSpPr/>
          <p:nvPr/>
        </p:nvSpPr>
        <p:spPr>
          <a:xfrm>
            <a:off x="9780239" y="3386987"/>
            <a:ext cx="328072" cy="3049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250CA41A-4F5F-46C4-8BE5-2DC2DA295390}"/>
              </a:ext>
            </a:extLst>
          </p:cNvPr>
          <p:cNvSpPr/>
          <p:nvPr/>
        </p:nvSpPr>
        <p:spPr>
          <a:xfrm>
            <a:off x="9780239" y="4024525"/>
            <a:ext cx="328072" cy="3049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B9904469-8630-40A6-9ED5-A9097C0548C9}"/>
              </a:ext>
            </a:extLst>
          </p:cNvPr>
          <p:cNvSpPr/>
          <p:nvPr/>
        </p:nvSpPr>
        <p:spPr>
          <a:xfrm>
            <a:off x="10750194" y="2230426"/>
            <a:ext cx="328072" cy="3049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EC43A891-7EA5-4702-AD8B-19E4EFD13333}"/>
              </a:ext>
            </a:extLst>
          </p:cNvPr>
          <p:cNvSpPr/>
          <p:nvPr/>
        </p:nvSpPr>
        <p:spPr>
          <a:xfrm>
            <a:off x="10750194" y="2769182"/>
            <a:ext cx="328072" cy="3049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CD9A51B8-D5E3-48B3-B042-9C9FC922F54F}"/>
              </a:ext>
            </a:extLst>
          </p:cNvPr>
          <p:cNvSpPr/>
          <p:nvPr/>
        </p:nvSpPr>
        <p:spPr>
          <a:xfrm>
            <a:off x="10750194" y="3386987"/>
            <a:ext cx="328072" cy="3049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F81C0A31-E7A4-4B75-86D6-52597E945BBF}"/>
              </a:ext>
            </a:extLst>
          </p:cNvPr>
          <p:cNvSpPr/>
          <p:nvPr/>
        </p:nvSpPr>
        <p:spPr>
          <a:xfrm>
            <a:off x="10750194" y="4024525"/>
            <a:ext cx="328072" cy="3049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CB48B2F2-E473-48A5-A8ED-9D0CCFBAC209}"/>
              </a:ext>
            </a:extLst>
          </p:cNvPr>
          <p:cNvSpPr/>
          <p:nvPr/>
        </p:nvSpPr>
        <p:spPr>
          <a:xfrm>
            <a:off x="8623350" y="4859819"/>
            <a:ext cx="328072" cy="3049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F250A796-FF52-4E49-A484-8C04431E3CB3}"/>
              </a:ext>
            </a:extLst>
          </p:cNvPr>
          <p:cNvSpPr/>
          <p:nvPr/>
        </p:nvSpPr>
        <p:spPr>
          <a:xfrm>
            <a:off x="8623350" y="5157326"/>
            <a:ext cx="328072" cy="3049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36BA7B8D-D9CF-475E-AD79-07D7E2DA6063}"/>
              </a:ext>
            </a:extLst>
          </p:cNvPr>
          <p:cNvSpPr/>
          <p:nvPr/>
        </p:nvSpPr>
        <p:spPr>
          <a:xfrm>
            <a:off x="8623350" y="5469847"/>
            <a:ext cx="328072" cy="3049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631C3128-37B1-4B17-8AA4-110122D2AD44}"/>
              </a:ext>
            </a:extLst>
          </p:cNvPr>
          <p:cNvSpPr/>
          <p:nvPr/>
        </p:nvSpPr>
        <p:spPr>
          <a:xfrm>
            <a:off x="8623350" y="5782368"/>
            <a:ext cx="328072" cy="3049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6CEB3925-4A9F-442C-A789-93ED4C789BD6}"/>
              </a:ext>
            </a:extLst>
          </p:cNvPr>
          <p:cNvSpPr/>
          <p:nvPr/>
        </p:nvSpPr>
        <p:spPr>
          <a:xfrm>
            <a:off x="9780239" y="4852359"/>
            <a:ext cx="328072" cy="3049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51F6E84D-7F38-4C1B-A6C3-5F591DED82BC}"/>
              </a:ext>
            </a:extLst>
          </p:cNvPr>
          <p:cNvSpPr/>
          <p:nvPr/>
        </p:nvSpPr>
        <p:spPr>
          <a:xfrm>
            <a:off x="9780239" y="5149866"/>
            <a:ext cx="328072" cy="3049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74561046-AA8E-41DE-8345-EAA490D805A9}"/>
              </a:ext>
            </a:extLst>
          </p:cNvPr>
          <p:cNvSpPr/>
          <p:nvPr/>
        </p:nvSpPr>
        <p:spPr>
          <a:xfrm>
            <a:off x="9780239" y="5462387"/>
            <a:ext cx="328072" cy="3049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BEE8738D-3AB1-4F09-9395-9E0E73E2B73F}"/>
              </a:ext>
            </a:extLst>
          </p:cNvPr>
          <p:cNvSpPr/>
          <p:nvPr/>
        </p:nvSpPr>
        <p:spPr>
          <a:xfrm>
            <a:off x="9780239" y="5774908"/>
            <a:ext cx="328072" cy="3049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7D2E52A1-E135-4EC6-9C57-DE83563CB208}"/>
              </a:ext>
            </a:extLst>
          </p:cNvPr>
          <p:cNvSpPr/>
          <p:nvPr/>
        </p:nvSpPr>
        <p:spPr>
          <a:xfrm>
            <a:off x="10750194" y="4844899"/>
            <a:ext cx="328072" cy="3049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F34589DA-D0FB-4E4D-95AA-CEBB5DBE9CA7}"/>
              </a:ext>
            </a:extLst>
          </p:cNvPr>
          <p:cNvSpPr/>
          <p:nvPr/>
        </p:nvSpPr>
        <p:spPr>
          <a:xfrm>
            <a:off x="10750194" y="5142406"/>
            <a:ext cx="328072" cy="3049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F217C15B-A7D0-4ECA-AE05-590C98716699}"/>
              </a:ext>
            </a:extLst>
          </p:cNvPr>
          <p:cNvSpPr/>
          <p:nvPr/>
        </p:nvSpPr>
        <p:spPr>
          <a:xfrm>
            <a:off x="10750194" y="5454927"/>
            <a:ext cx="328072" cy="3049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D1322EC6-6078-4F2E-B46D-D3A0A0313DC4}"/>
              </a:ext>
            </a:extLst>
          </p:cNvPr>
          <p:cNvSpPr/>
          <p:nvPr/>
        </p:nvSpPr>
        <p:spPr>
          <a:xfrm>
            <a:off x="10750194" y="5767448"/>
            <a:ext cx="328072" cy="3049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85EE6906-241C-493C-9515-84188EF9EB5A}"/>
              </a:ext>
            </a:extLst>
          </p:cNvPr>
          <p:cNvSpPr txBox="1"/>
          <p:nvPr/>
        </p:nvSpPr>
        <p:spPr>
          <a:xfrm>
            <a:off x="10192020" y="2860788"/>
            <a:ext cx="295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=</a:t>
            </a:r>
            <a:endParaRPr lang="zh-CN" altLang="en-US" sz="4400" dirty="0"/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6C6CC9D1-D43B-427A-A242-F68370D5A73D}"/>
              </a:ext>
            </a:extLst>
          </p:cNvPr>
          <p:cNvSpPr txBox="1"/>
          <p:nvPr/>
        </p:nvSpPr>
        <p:spPr>
          <a:xfrm>
            <a:off x="9104706" y="5039413"/>
            <a:ext cx="295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+</a:t>
            </a:r>
            <a:endParaRPr lang="zh-CN" altLang="en-US" sz="4400" dirty="0"/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83E1033C-5B27-4F5C-A1DF-2479DA40D813}"/>
              </a:ext>
            </a:extLst>
          </p:cNvPr>
          <p:cNvSpPr txBox="1"/>
          <p:nvPr/>
        </p:nvSpPr>
        <p:spPr>
          <a:xfrm>
            <a:off x="9104706" y="2861870"/>
            <a:ext cx="295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+</a:t>
            </a:r>
            <a:endParaRPr lang="zh-CN" altLang="en-US" sz="4400" dirty="0"/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3C6DF3A0-42D6-41FC-BE3F-2BCADB4B884A}"/>
              </a:ext>
            </a:extLst>
          </p:cNvPr>
          <p:cNvSpPr txBox="1"/>
          <p:nvPr/>
        </p:nvSpPr>
        <p:spPr>
          <a:xfrm>
            <a:off x="10229435" y="5020302"/>
            <a:ext cx="295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=</a:t>
            </a:r>
            <a:endParaRPr lang="zh-CN" altLang="en-US" sz="4400" dirty="0"/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BF4F2F46-AA6F-4215-A38B-75414C6F3084}"/>
              </a:ext>
            </a:extLst>
          </p:cNvPr>
          <p:cNvSpPr txBox="1"/>
          <p:nvPr/>
        </p:nvSpPr>
        <p:spPr>
          <a:xfrm>
            <a:off x="8259976" y="1390223"/>
            <a:ext cx="8552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将</a:t>
            </a:r>
            <a:r>
              <a:rPr lang="zh-CN" altLang="en-US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多个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数放在</a:t>
            </a:r>
            <a:r>
              <a:rPr lang="zh-CN" altLang="en-US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一个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寄存器中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用</a:t>
            </a:r>
            <a:r>
              <a:rPr lang="zh-CN" altLang="en-US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一次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计算来代替</a:t>
            </a:r>
            <a:r>
              <a:rPr lang="zh-CN" altLang="en-US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多次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计算。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0DDD333-B579-491A-8564-66517AB58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52" y="3710158"/>
            <a:ext cx="7429486" cy="239271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617BAB24-7802-43B2-A2BA-DE16596DF9B6}"/>
              </a:ext>
            </a:extLst>
          </p:cNvPr>
          <p:cNvSpPr txBox="1"/>
          <p:nvPr/>
        </p:nvSpPr>
        <p:spPr>
          <a:xfrm>
            <a:off x="938786" y="6117934"/>
            <a:ext cx="75653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>
                <a:latin typeface="Arial Narrow" panose="020B0606020202030204" pitchFamily="34" charset="0"/>
              </a:rPr>
              <a:t>Pic from The DAQ for the single phase DUNE Prototype at CERN. Roland Sipos (CERN) for the DUNE Collaboration </a:t>
            </a:r>
            <a:endParaRPr lang="en-US" altLang="zh-CN" sz="900" dirty="0">
              <a:latin typeface="Arial Narrow" panose="020B0606020202030204" pitchFamily="34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632DD050-8631-44FB-9DF9-2181C7FEDCB2}"/>
              </a:ext>
            </a:extLst>
          </p:cNvPr>
          <p:cNvSpPr txBox="1"/>
          <p:nvPr/>
        </p:nvSpPr>
        <p:spPr>
          <a:xfrm>
            <a:off x="191216" y="899454"/>
            <a:ext cx="8432134" cy="481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kern="10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主要目的</a:t>
            </a:r>
            <a:r>
              <a:rPr lang="zh-CN" altLang="en-US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：学习</a:t>
            </a:r>
            <a:r>
              <a:rPr lang="en-US" altLang="zh-CN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DUNE</a:t>
            </a:r>
            <a:r>
              <a:rPr lang="zh-CN" altLang="en-US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架构为</a:t>
            </a:r>
            <a:r>
              <a:rPr lang="en-US" altLang="zh-CN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CEPC</a:t>
            </a:r>
            <a:r>
              <a:rPr lang="zh-CN" altLang="en-US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做并行计算技术储备。</a:t>
            </a:r>
            <a:endParaRPr lang="en-US" altLang="zh-CN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CB481CE-9915-4C2B-AF62-89BEFA5870D3}"/>
              </a:ext>
            </a:extLst>
          </p:cNvPr>
          <p:cNvSpPr txBox="1"/>
          <p:nvPr/>
        </p:nvSpPr>
        <p:spPr>
          <a:xfrm>
            <a:off x="192869" y="1338651"/>
            <a:ext cx="7601664" cy="904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kern="100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主要工作</a:t>
            </a:r>
            <a:r>
              <a:rPr lang="zh-CN" altLang="en-US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sz="20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6EEC3C73-68D3-4417-B2A8-4ED5EE18E2E4}"/>
              </a:ext>
            </a:extLst>
          </p:cNvPr>
          <p:cNvSpPr txBox="1"/>
          <p:nvPr/>
        </p:nvSpPr>
        <p:spPr>
          <a:xfrm>
            <a:off x="806029" y="2057971"/>
            <a:ext cx="81969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整理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DUNE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调研文档，在组会上做调研分享报告。</a:t>
            </a:r>
          </a:p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学习其采用的并行技术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SIMD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，在查找匹配算法上进行了</a:t>
            </a:r>
            <a:r>
              <a:rPr lang="zh-CN" altLang="en-US" sz="2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应用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273021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39866" y="6460486"/>
            <a:ext cx="11621108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1652099" y="6452261"/>
            <a:ext cx="539901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-2" y="754741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580627A8-389F-49F7-BB7E-A9949754BDBA}"/>
              </a:ext>
            </a:extLst>
          </p:cNvPr>
          <p:cNvSpPr txBox="1"/>
          <p:nvPr/>
        </p:nvSpPr>
        <p:spPr>
          <a:xfrm>
            <a:off x="11665131" y="6452261"/>
            <a:ext cx="456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endParaRPr lang="zh-CN" altLang="en-US"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标题 1">
            <a:extLst>
              <a:ext uri="{FF2B5EF4-FFF2-40B4-BE49-F238E27FC236}">
                <a16:creationId xmlns:a16="http://schemas.microsoft.com/office/drawing/2014/main" id="{6FA66CA3-CA74-4F1F-BD55-27BB6AA4698B}"/>
              </a:ext>
            </a:extLst>
          </p:cNvPr>
          <p:cNvSpPr txBox="1">
            <a:spLocks/>
          </p:cNvSpPr>
          <p:nvPr/>
        </p:nvSpPr>
        <p:spPr>
          <a:xfrm>
            <a:off x="347642" y="99179"/>
            <a:ext cx="11317489" cy="720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eaLnBrk="1" hangingPunct="1"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lt"/>
              </a:rPr>
              <a:t>并行技术调研</a:t>
            </a:r>
            <a:endParaRPr lang="zh-CN" altLang="en-US" sz="2800" kern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457ECF9-E01B-4D76-92FF-690447F12657}"/>
              </a:ext>
            </a:extLst>
          </p:cNvPr>
          <p:cNvSpPr txBox="1"/>
          <p:nvPr/>
        </p:nvSpPr>
        <p:spPr>
          <a:xfrm>
            <a:off x="465883" y="801854"/>
            <a:ext cx="6115308" cy="481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基于</a:t>
            </a:r>
            <a:r>
              <a:rPr lang="en-US" altLang="zh-CN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SIMD</a:t>
            </a:r>
            <a:r>
              <a:rPr lang="zh-CN" altLang="en-US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对遍历查找算法</a:t>
            </a:r>
            <a:r>
              <a:rPr lang="zh-CN" altLang="en-US" sz="2000" b="1" kern="1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向量化</a:t>
            </a:r>
            <a:r>
              <a:rPr lang="zh-CN" altLang="en-US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优化</a:t>
            </a:r>
            <a:endParaRPr lang="en-US" altLang="zh-CN" sz="20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0EFEB6A3-FEA6-40D5-9E9A-201429ED074B}"/>
              </a:ext>
            </a:extLst>
          </p:cNvPr>
          <p:cNvSpPr txBox="1"/>
          <p:nvPr/>
        </p:nvSpPr>
        <p:spPr>
          <a:xfrm>
            <a:off x="6361435" y="823189"/>
            <a:ext cx="6115308" cy="481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基于</a:t>
            </a:r>
            <a:r>
              <a:rPr lang="en-US" altLang="zh-CN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SIMD</a:t>
            </a:r>
            <a:r>
              <a:rPr lang="zh-CN" altLang="en-US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对匹配算法</a:t>
            </a:r>
            <a:r>
              <a:rPr lang="zh-CN" altLang="en-US" sz="2000" b="1" kern="1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向量化</a:t>
            </a:r>
            <a:r>
              <a:rPr lang="zh-CN" altLang="en-US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优化</a:t>
            </a:r>
            <a:endParaRPr lang="en-US" altLang="zh-CN" sz="20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C8E4EB4-419D-4962-AD46-8E8436D52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18" y="1852553"/>
            <a:ext cx="5581368" cy="2450500"/>
          </a:xfrm>
          <a:prstGeom prst="rect">
            <a:avLst/>
          </a:prstGeom>
        </p:spPr>
      </p:pic>
      <p:sp>
        <p:nvSpPr>
          <p:cNvPr id="49" name="文本框 48">
            <a:extLst>
              <a:ext uri="{FF2B5EF4-FFF2-40B4-BE49-F238E27FC236}">
                <a16:creationId xmlns:a16="http://schemas.microsoft.com/office/drawing/2014/main" id="{F0B410C2-E124-4FE5-9FC6-0AA9DEE77DF4}"/>
              </a:ext>
            </a:extLst>
          </p:cNvPr>
          <p:cNvSpPr txBox="1"/>
          <p:nvPr/>
        </p:nvSpPr>
        <p:spPr>
          <a:xfrm>
            <a:off x="884845" y="1451926"/>
            <a:ext cx="4033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目标：</a:t>
            </a:r>
            <a:r>
              <a:rPr lang="zh-CN" altLang="en-US" sz="2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查找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一串字符串中的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805a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。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AE3526AA-0939-4DAC-9A1A-6F1E349EF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19" y="4972586"/>
            <a:ext cx="4869175" cy="1159951"/>
          </a:xfrm>
          <a:prstGeom prst="rect">
            <a:avLst/>
          </a:prstGeom>
        </p:spPr>
      </p:pic>
      <p:sp>
        <p:nvSpPr>
          <p:cNvPr id="54" name="文本框 53">
            <a:extLst>
              <a:ext uri="{FF2B5EF4-FFF2-40B4-BE49-F238E27FC236}">
                <a16:creationId xmlns:a16="http://schemas.microsoft.com/office/drawing/2014/main" id="{594F1B93-CDD2-4C26-82F1-C15E6249D204}"/>
              </a:ext>
            </a:extLst>
          </p:cNvPr>
          <p:cNvSpPr txBox="1"/>
          <p:nvPr/>
        </p:nvSpPr>
        <p:spPr>
          <a:xfrm>
            <a:off x="69906" y="4475067"/>
            <a:ext cx="6907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avx_way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向量化查找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)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比</a:t>
            </a:r>
            <a:r>
              <a:rPr lang="en-US" altLang="zh-CN" sz="2000" b="1" dirty="0" err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common_way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逐个遍历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)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快了约</a:t>
            </a:r>
            <a:r>
              <a:rPr lang="en-US" altLang="zh-CN" sz="2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</a:t>
            </a:r>
            <a:r>
              <a:rPr lang="zh-CN" altLang="en-US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倍</a:t>
            </a:r>
            <a:endParaRPr lang="en-US" altLang="zh-CN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8E7EAA33-4B15-4284-83BE-DFF3523DEE62}"/>
              </a:ext>
            </a:extLst>
          </p:cNvPr>
          <p:cNvSpPr txBox="1"/>
          <p:nvPr/>
        </p:nvSpPr>
        <p:spPr>
          <a:xfrm>
            <a:off x="6627105" y="1363974"/>
            <a:ext cx="5397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目标：</a:t>
            </a:r>
            <a:r>
              <a:rPr lang="zh-CN" altLang="en-US" sz="2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匹配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一段数组是否与另一段数组有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x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个值相同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可用于基于</a:t>
            </a:r>
            <a:r>
              <a:rPr lang="zh-CN" altLang="en-US" sz="2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模式匹配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的算法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)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。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279608F3-6DDD-4F6D-A8C1-A63BCF3DFDA0}"/>
              </a:ext>
            </a:extLst>
          </p:cNvPr>
          <p:cNvSpPr/>
          <p:nvPr/>
        </p:nvSpPr>
        <p:spPr>
          <a:xfrm>
            <a:off x="7549431" y="2420074"/>
            <a:ext cx="396390" cy="360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D64901BC-F442-4017-A696-6A42872542E2}"/>
              </a:ext>
            </a:extLst>
          </p:cNvPr>
          <p:cNvSpPr/>
          <p:nvPr/>
        </p:nvSpPr>
        <p:spPr>
          <a:xfrm>
            <a:off x="7549431" y="2786208"/>
            <a:ext cx="396390" cy="360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5048A1CC-39A2-4226-993E-1540EB261E4F}"/>
              </a:ext>
            </a:extLst>
          </p:cNvPr>
          <p:cNvSpPr/>
          <p:nvPr/>
        </p:nvSpPr>
        <p:spPr>
          <a:xfrm>
            <a:off x="7549431" y="3146562"/>
            <a:ext cx="396390" cy="360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36C9C450-9515-473F-B426-4B5B87CFD4D2}"/>
              </a:ext>
            </a:extLst>
          </p:cNvPr>
          <p:cNvSpPr/>
          <p:nvPr/>
        </p:nvSpPr>
        <p:spPr>
          <a:xfrm>
            <a:off x="7549431" y="3506916"/>
            <a:ext cx="396390" cy="360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947C3A62-CC7D-45C1-B542-4D86F1CAFD86}"/>
              </a:ext>
            </a:extLst>
          </p:cNvPr>
          <p:cNvSpPr/>
          <p:nvPr/>
        </p:nvSpPr>
        <p:spPr>
          <a:xfrm>
            <a:off x="7549431" y="3855966"/>
            <a:ext cx="396390" cy="360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C31235A0-B54F-4A22-8A3D-61DB00C14C5A}"/>
              </a:ext>
            </a:extLst>
          </p:cNvPr>
          <p:cNvSpPr/>
          <p:nvPr/>
        </p:nvSpPr>
        <p:spPr>
          <a:xfrm>
            <a:off x="8562178" y="2420074"/>
            <a:ext cx="396390" cy="360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4CABC123-CBCD-43E5-9F27-9631B45706C2}"/>
              </a:ext>
            </a:extLst>
          </p:cNvPr>
          <p:cNvSpPr/>
          <p:nvPr/>
        </p:nvSpPr>
        <p:spPr>
          <a:xfrm>
            <a:off x="8562178" y="2786208"/>
            <a:ext cx="396390" cy="360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DC8B9DAD-0A76-47EC-9BD7-F73695DF8F73}"/>
              </a:ext>
            </a:extLst>
          </p:cNvPr>
          <p:cNvSpPr/>
          <p:nvPr/>
        </p:nvSpPr>
        <p:spPr>
          <a:xfrm>
            <a:off x="8562178" y="3146562"/>
            <a:ext cx="396390" cy="360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24C9F185-8D71-4B71-8799-A3A6631F5C63}"/>
              </a:ext>
            </a:extLst>
          </p:cNvPr>
          <p:cNvSpPr/>
          <p:nvPr/>
        </p:nvSpPr>
        <p:spPr>
          <a:xfrm>
            <a:off x="8562178" y="3506916"/>
            <a:ext cx="396390" cy="360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7A220139-D6B5-475E-A60E-2494BADC65C9}"/>
              </a:ext>
            </a:extLst>
          </p:cNvPr>
          <p:cNvSpPr/>
          <p:nvPr/>
        </p:nvSpPr>
        <p:spPr>
          <a:xfrm>
            <a:off x="8562178" y="3855966"/>
            <a:ext cx="396390" cy="360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68" name="直接箭头连接符 67">
            <a:extLst>
              <a:ext uri="{FF2B5EF4-FFF2-40B4-BE49-F238E27FC236}">
                <a16:creationId xmlns:a16="http://schemas.microsoft.com/office/drawing/2014/main" id="{BB9769E4-99A0-49AE-9C92-2D4E69E7EDCD}"/>
              </a:ext>
            </a:extLst>
          </p:cNvPr>
          <p:cNvCxnSpPr>
            <a:stCxn id="48" idx="3"/>
            <a:endCxn id="63" idx="1"/>
          </p:cNvCxnSpPr>
          <p:nvPr/>
        </p:nvCxnSpPr>
        <p:spPr>
          <a:xfrm>
            <a:off x="7945821" y="2600251"/>
            <a:ext cx="61635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A7D19B48-8F6D-4C79-BA65-0BD834F84E70}"/>
              </a:ext>
            </a:extLst>
          </p:cNvPr>
          <p:cNvCxnSpPr/>
          <p:nvPr/>
        </p:nvCxnSpPr>
        <p:spPr>
          <a:xfrm>
            <a:off x="7945821" y="3317582"/>
            <a:ext cx="61635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id="{17D32382-73FD-48D6-890F-93F2359DE2A2}"/>
              </a:ext>
            </a:extLst>
          </p:cNvPr>
          <p:cNvCxnSpPr/>
          <p:nvPr/>
        </p:nvCxnSpPr>
        <p:spPr>
          <a:xfrm>
            <a:off x="7945821" y="3689573"/>
            <a:ext cx="61635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7A093B9D-BD68-4BF5-B481-789382A3E6A2}"/>
              </a:ext>
            </a:extLst>
          </p:cNvPr>
          <p:cNvCxnSpPr/>
          <p:nvPr/>
        </p:nvCxnSpPr>
        <p:spPr>
          <a:xfrm>
            <a:off x="8958568" y="3230872"/>
            <a:ext cx="4999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矩形 72">
            <a:extLst>
              <a:ext uri="{FF2B5EF4-FFF2-40B4-BE49-F238E27FC236}">
                <a16:creationId xmlns:a16="http://schemas.microsoft.com/office/drawing/2014/main" id="{7CFA2FC8-C813-4A6F-A761-BCA10F94A42C}"/>
              </a:ext>
            </a:extLst>
          </p:cNvPr>
          <p:cNvSpPr/>
          <p:nvPr/>
        </p:nvSpPr>
        <p:spPr>
          <a:xfrm>
            <a:off x="9488866" y="2420074"/>
            <a:ext cx="396390" cy="360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5572F225-EB22-44BE-BC9C-0175EC1748A2}"/>
              </a:ext>
            </a:extLst>
          </p:cNvPr>
          <p:cNvSpPr/>
          <p:nvPr/>
        </p:nvSpPr>
        <p:spPr>
          <a:xfrm>
            <a:off x="9488866" y="2786208"/>
            <a:ext cx="396390" cy="360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FD3EF50C-D955-41D3-A061-8BFDB3E88ED2}"/>
              </a:ext>
            </a:extLst>
          </p:cNvPr>
          <p:cNvSpPr/>
          <p:nvPr/>
        </p:nvSpPr>
        <p:spPr>
          <a:xfrm>
            <a:off x="9488866" y="3146562"/>
            <a:ext cx="396390" cy="360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909A4D35-5904-4369-BA53-11A4D040F060}"/>
              </a:ext>
            </a:extLst>
          </p:cNvPr>
          <p:cNvSpPr/>
          <p:nvPr/>
        </p:nvSpPr>
        <p:spPr>
          <a:xfrm>
            <a:off x="9488866" y="3506916"/>
            <a:ext cx="396390" cy="360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A4C71558-ED46-424D-9240-AC9BD3244409}"/>
              </a:ext>
            </a:extLst>
          </p:cNvPr>
          <p:cNvSpPr/>
          <p:nvPr/>
        </p:nvSpPr>
        <p:spPr>
          <a:xfrm>
            <a:off x="9488866" y="3855966"/>
            <a:ext cx="396390" cy="360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pic>
        <p:nvPicPr>
          <p:cNvPr id="80" name="图片 79">
            <a:extLst>
              <a:ext uri="{FF2B5EF4-FFF2-40B4-BE49-F238E27FC236}">
                <a16:creationId xmlns:a16="http://schemas.microsoft.com/office/drawing/2014/main" id="{4D4C0BDF-41DE-4B90-914C-453D8473AF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1057" y="5010026"/>
            <a:ext cx="5121043" cy="1005643"/>
          </a:xfrm>
          <a:prstGeom prst="rect">
            <a:avLst/>
          </a:prstGeom>
        </p:spPr>
      </p:pic>
      <p:sp>
        <p:nvSpPr>
          <p:cNvPr id="81" name="文本框 80">
            <a:extLst>
              <a:ext uri="{FF2B5EF4-FFF2-40B4-BE49-F238E27FC236}">
                <a16:creationId xmlns:a16="http://schemas.microsoft.com/office/drawing/2014/main" id="{70216A87-EFF3-4F64-A976-A4F37C262667}"/>
              </a:ext>
            </a:extLst>
          </p:cNvPr>
          <p:cNvSpPr txBox="1"/>
          <p:nvPr/>
        </p:nvSpPr>
        <p:spPr>
          <a:xfrm>
            <a:off x="7136105" y="4522399"/>
            <a:ext cx="597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avx_way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比</a:t>
            </a:r>
            <a:r>
              <a:rPr lang="en-US" altLang="zh-CN" sz="2000" b="1" dirty="0" err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common_way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快了约</a:t>
            </a:r>
            <a:r>
              <a:rPr lang="en-US" altLang="zh-CN" sz="2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倍</a:t>
            </a:r>
            <a:endParaRPr lang="en-US" altLang="zh-CN" sz="20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1E385B7D-01FD-40DE-B331-1AFFEA7FEF23}"/>
              </a:ext>
            </a:extLst>
          </p:cNvPr>
          <p:cNvSpPr/>
          <p:nvPr/>
        </p:nvSpPr>
        <p:spPr>
          <a:xfrm>
            <a:off x="2238703" y="5693604"/>
            <a:ext cx="1130613" cy="57206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>
            <a:extLst>
              <a:ext uri="{FF2B5EF4-FFF2-40B4-BE49-F238E27FC236}">
                <a16:creationId xmlns:a16="http://schemas.microsoft.com/office/drawing/2014/main" id="{38BAE0B8-6589-4996-9924-AF695088AAEA}"/>
              </a:ext>
            </a:extLst>
          </p:cNvPr>
          <p:cNvSpPr/>
          <p:nvPr/>
        </p:nvSpPr>
        <p:spPr>
          <a:xfrm>
            <a:off x="8195066" y="5492275"/>
            <a:ext cx="1130613" cy="57206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5632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1" y="6466114"/>
            <a:ext cx="11532566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1702518" y="6452261"/>
            <a:ext cx="489481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-2" y="754741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580627A8-389F-49F7-BB7E-A9949754BDBA}"/>
              </a:ext>
            </a:extLst>
          </p:cNvPr>
          <p:cNvSpPr txBox="1"/>
          <p:nvPr/>
        </p:nvSpPr>
        <p:spPr>
          <a:xfrm>
            <a:off x="11743663" y="6444036"/>
            <a:ext cx="489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endParaRPr lang="zh-CN" altLang="en-US"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标题 1">
            <a:extLst>
              <a:ext uri="{FF2B5EF4-FFF2-40B4-BE49-F238E27FC236}">
                <a16:creationId xmlns:a16="http://schemas.microsoft.com/office/drawing/2014/main" id="{6FA66CA3-CA74-4F1F-BD55-27BB6AA4698B}"/>
              </a:ext>
            </a:extLst>
          </p:cNvPr>
          <p:cNvSpPr txBox="1">
            <a:spLocks/>
          </p:cNvSpPr>
          <p:nvPr/>
        </p:nvSpPr>
        <p:spPr>
          <a:xfrm>
            <a:off x="347642" y="99179"/>
            <a:ext cx="11317489" cy="720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spc="6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lt"/>
              </a:rPr>
              <a:t>软件触发方案研究</a:t>
            </a:r>
            <a:endParaRPr lang="zh-CN" altLang="en-US" sz="2800" kern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7058A08A-DE3E-4C43-9937-6957D33B8D45}"/>
              </a:ext>
            </a:extLst>
          </p:cNvPr>
          <p:cNvSpPr txBox="1"/>
          <p:nvPr/>
        </p:nvSpPr>
        <p:spPr>
          <a:xfrm>
            <a:off x="2701041" y="889339"/>
            <a:ext cx="10439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一种针对于硅径迹探测器的软件触发方案研究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841AB688-8CD3-45AD-A28A-3CD2A822B00E}"/>
              </a:ext>
            </a:extLst>
          </p:cNvPr>
          <p:cNvSpPr/>
          <p:nvPr/>
        </p:nvSpPr>
        <p:spPr>
          <a:xfrm>
            <a:off x="1843395" y="3332643"/>
            <a:ext cx="847618" cy="7551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6D5C1E37-2492-4F91-B945-C2AF0982E0FD}"/>
              </a:ext>
            </a:extLst>
          </p:cNvPr>
          <p:cNvSpPr/>
          <p:nvPr/>
        </p:nvSpPr>
        <p:spPr>
          <a:xfrm>
            <a:off x="1548011" y="3069749"/>
            <a:ext cx="1433246" cy="1305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E1C3E872-B430-467E-8657-377D8B628771}"/>
              </a:ext>
            </a:extLst>
          </p:cNvPr>
          <p:cNvSpPr/>
          <p:nvPr/>
        </p:nvSpPr>
        <p:spPr>
          <a:xfrm>
            <a:off x="1222234" y="2789374"/>
            <a:ext cx="2084799" cy="18416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9267B121-7E81-42DE-8E62-C0466B18EEAD}"/>
              </a:ext>
            </a:extLst>
          </p:cNvPr>
          <p:cNvSpPr/>
          <p:nvPr/>
        </p:nvSpPr>
        <p:spPr>
          <a:xfrm>
            <a:off x="815976" y="2404948"/>
            <a:ext cx="2897313" cy="263532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8C206813-868C-401E-A359-32F01BE70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64" y="2077091"/>
            <a:ext cx="3616356" cy="329103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5FD7425-8D72-4ADB-B2DC-E43DF09F3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93" y="1813513"/>
            <a:ext cx="4192938" cy="3818190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C8748CD6-53B8-4F29-9F55-A6C0E6FF75EA}"/>
              </a:ext>
            </a:extLst>
          </p:cNvPr>
          <p:cNvSpPr/>
          <p:nvPr/>
        </p:nvSpPr>
        <p:spPr>
          <a:xfrm>
            <a:off x="2621033" y="2765673"/>
            <a:ext cx="139959" cy="149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934F2A21-C59E-420D-B961-E5002D8DC696}"/>
              </a:ext>
            </a:extLst>
          </p:cNvPr>
          <p:cNvSpPr/>
          <p:nvPr/>
        </p:nvSpPr>
        <p:spPr>
          <a:xfrm>
            <a:off x="2373168" y="3004787"/>
            <a:ext cx="139959" cy="149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23DC47E2-B012-483A-91C1-4BBA71831EE3}"/>
              </a:ext>
            </a:extLst>
          </p:cNvPr>
          <p:cNvSpPr/>
          <p:nvPr/>
        </p:nvSpPr>
        <p:spPr>
          <a:xfrm>
            <a:off x="2251662" y="3244000"/>
            <a:ext cx="139959" cy="149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B1801603-583C-4809-850B-31551200903F}"/>
              </a:ext>
            </a:extLst>
          </p:cNvPr>
          <p:cNvSpPr/>
          <p:nvPr/>
        </p:nvSpPr>
        <p:spPr>
          <a:xfrm>
            <a:off x="3049778" y="2583354"/>
            <a:ext cx="139959" cy="149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D2C8D360-97B3-4543-8200-739BE978559E}"/>
              </a:ext>
            </a:extLst>
          </p:cNvPr>
          <p:cNvSpPr/>
          <p:nvPr/>
        </p:nvSpPr>
        <p:spPr>
          <a:xfrm>
            <a:off x="3478028" y="2404948"/>
            <a:ext cx="139959" cy="149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DD052F17-95C3-4CB2-AD2D-5830A959DC3F}"/>
              </a:ext>
            </a:extLst>
          </p:cNvPr>
          <p:cNvSpPr/>
          <p:nvPr/>
        </p:nvSpPr>
        <p:spPr>
          <a:xfrm>
            <a:off x="3829843" y="2382214"/>
            <a:ext cx="139959" cy="149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B7654AFE-F09E-46CE-ABEB-3853ACE7EDC4}"/>
              </a:ext>
            </a:extLst>
          </p:cNvPr>
          <p:cNvSpPr/>
          <p:nvPr/>
        </p:nvSpPr>
        <p:spPr>
          <a:xfrm>
            <a:off x="4102567" y="2714729"/>
            <a:ext cx="139959" cy="1492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2234ED33-8C45-48C0-BC55-A13FE5D559FF}"/>
              </a:ext>
            </a:extLst>
          </p:cNvPr>
          <p:cNvSpPr/>
          <p:nvPr/>
        </p:nvSpPr>
        <p:spPr>
          <a:xfrm>
            <a:off x="2551053" y="2344968"/>
            <a:ext cx="139959" cy="1492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55BAACBD-F2CC-4DBD-B107-20E2B143A684}"/>
              </a:ext>
            </a:extLst>
          </p:cNvPr>
          <p:cNvSpPr/>
          <p:nvPr/>
        </p:nvSpPr>
        <p:spPr>
          <a:xfrm>
            <a:off x="2811006" y="3332643"/>
            <a:ext cx="139959" cy="1492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0B2C433B-FBF1-4C42-846A-A7AB557C4525}"/>
              </a:ext>
            </a:extLst>
          </p:cNvPr>
          <p:cNvSpPr/>
          <p:nvPr/>
        </p:nvSpPr>
        <p:spPr>
          <a:xfrm>
            <a:off x="2701041" y="2409930"/>
            <a:ext cx="139959" cy="1492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F9F0ADD0-C6AC-45BB-85CE-7E66B3C63545}"/>
              </a:ext>
            </a:extLst>
          </p:cNvPr>
          <p:cNvSpPr txBox="1"/>
          <p:nvPr/>
        </p:nvSpPr>
        <p:spPr>
          <a:xfrm>
            <a:off x="560333" y="1314756"/>
            <a:ext cx="6115308" cy="481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内径迹探测器</a:t>
            </a:r>
            <a:r>
              <a:rPr lang="en-US" altLang="zh-CN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外径轨探测器</a:t>
            </a:r>
            <a:endParaRPr lang="en-US" altLang="zh-CN" sz="20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4" name="矩形: 圆角 73">
            <a:extLst>
              <a:ext uri="{FF2B5EF4-FFF2-40B4-BE49-F238E27FC236}">
                <a16:creationId xmlns:a16="http://schemas.microsoft.com/office/drawing/2014/main" id="{F9A3418E-F455-448B-B961-CF7B5C546484}"/>
              </a:ext>
            </a:extLst>
          </p:cNvPr>
          <p:cNvSpPr/>
          <p:nvPr/>
        </p:nvSpPr>
        <p:spPr>
          <a:xfrm>
            <a:off x="4924814" y="2337296"/>
            <a:ext cx="7176767" cy="14649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参考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BESIII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触发条件设置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</a:p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事例判选主要根据横动量超过阈值的径迹数量。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2.BhaBha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事例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本底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的判选还需要径迹的位置。</a:t>
            </a:r>
          </a:p>
        </p:txBody>
      </p:sp>
      <p:sp>
        <p:nvSpPr>
          <p:cNvPr id="75" name="矩形: 圆角 74">
            <a:extLst>
              <a:ext uri="{FF2B5EF4-FFF2-40B4-BE49-F238E27FC236}">
                <a16:creationId xmlns:a16="http://schemas.microsoft.com/office/drawing/2014/main" id="{92CE8669-7CA7-4A51-BE70-C58FEB41325A}"/>
              </a:ext>
            </a:extLst>
          </p:cNvPr>
          <p:cNvSpPr/>
          <p:nvPr/>
        </p:nvSpPr>
        <p:spPr>
          <a:xfrm>
            <a:off x="4938868" y="4580318"/>
            <a:ext cx="7178239" cy="14649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44F088B6-40D8-42AC-8469-1A637CC4BC93}"/>
              </a:ext>
            </a:extLst>
          </p:cNvPr>
          <p:cNvSpPr txBox="1"/>
          <p:nvPr/>
        </p:nvSpPr>
        <p:spPr>
          <a:xfrm>
            <a:off x="5128512" y="4712607"/>
            <a:ext cx="7329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一个事例满足触发条件在理论上应该满足以下三个条件</a:t>
            </a:r>
            <a:endParaRPr lang="en-US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粒子的轨迹能形成半径在一定范围的圆</a:t>
            </a:r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不同半径对应不同动量</a:t>
            </a:r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能形成的圆的个数多于一定值</a:t>
            </a:r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横动量超过阈值的径迹条数</a:t>
            </a:r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圆心的位置是否符合要求（</a:t>
            </a:r>
            <a:r>
              <a:rPr lang="en-US" altLang="zh-CN" b="1" dirty="0" err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BhaBha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事例的判选）。</a:t>
            </a:r>
            <a:endParaRPr lang="en-US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7" name="箭头: 下 76">
            <a:extLst>
              <a:ext uri="{FF2B5EF4-FFF2-40B4-BE49-F238E27FC236}">
                <a16:creationId xmlns:a16="http://schemas.microsoft.com/office/drawing/2014/main" id="{C67B24B7-CFEB-4316-8AD8-7E4CEF3D9B25}"/>
              </a:ext>
            </a:extLst>
          </p:cNvPr>
          <p:cNvSpPr/>
          <p:nvPr/>
        </p:nvSpPr>
        <p:spPr>
          <a:xfrm>
            <a:off x="8306186" y="3885987"/>
            <a:ext cx="443602" cy="6562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52C49E3-DE42-4582-8E01-2252FCACC546}"/>
              </a:ext>
            </a:extLst>
          </p:cNvPr>
          <p:cNvSpPr txBox="1"/>
          <p:nvPr/>
        </p:nvSpPr>
        <p:spPr>
          <a:xfrm>
            <a:off x="4916836" y="1380900"/>
            <a:ext cx="6115308" cy="481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kern="10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主要目的</a:t>
            </a:r>
            <a:r>
              <a:rPr lang="zh-CN" altLang="en-US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：为</a:t>
            </a:r>
            <a:r>
              <a:rPr lang="en-US" altLang="zh-CN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CEPC</a:t>
            </a:r>
            <a:r>
              <a:rPr lang="zh-CN" altLang="en-US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的软件触发方案做技术储备。</a:t>
            </a:r>
            <a:endParaRPr lang="en-US" altLang="zh-CN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381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2" y="6466114"/>
            <a:ext cx="11594275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1663366" y="6430253"/>
            <a:ext cx="456010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-2" y="754741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580627A8-389F-49F7-BB7E-A9949754BDBA}"/>
              </a:ext>
            </a:extLst>
          </p:cNvPr>
          <p:cNvSpPr txBox="1"/>
          <p:nvPr/>
        </p:nvSpPr>
        <p:spPr>
          <a:xfrm>
            <a:off x="11652436" y="6370394"/>
            <a:ext cx="456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endParaRPr lang="zh-CN" altLang="en-US"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标题 1">
            <a:extLst>
              <a:ext uri="{FF2B5EF4-FFF2-40B4-BE49-F238E27FC236}">
                <a16:creationId xmlns:a16="http://schemas.microsoft.com/office/drawing/2014/main" id="{6FA66CA3-CA74-4F1F-BD55-27BB6AA4698B}"/>
              </a:ext>
            </a:extLst>
          </p:cNvPr>
          <p:cNvSpPr txBox="1">
            <a:spLocks/>
          </p:cNvSpPr>
          <p:nvPr/>
        </p:nvSpPr>
        <p:spPr>
          <a:xfrm>
            <a:off x="347642" y="99179"/>
            <a:ext cx="11317489" cy="720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spc="6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lt"/>
              </a:rPr>
              <a:t>软件触发方案研究</a:t>
            </a:r>
            <a:endParaRPr lang="zh-CN" altLang="en-US" sz="2800" kern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88DC3B62-FE05-40A2-996C-DC886D166CA7}"/>
              </a:ext>
            </a:extLst>
          </p:cNvPr>
          <p:cNvSpPr txBox="1"/>
          <p:nvPr/>
        </p:nvSpPr>
        <p:spPr>
          <a:xfrm>
            <a:off x="1115595" y="807445"/>
            <a:ext cx="6115308" cy="904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kern="100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主要工作</a:t>
            </a:r>
            <a:endParaRPr lang="en-US" altLang="zh-CN" sz="2000" b="1" kern="100" dirty="0">
              <a:solidFill>
                <a:schemeClr val="accent6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92D1076B-7CAC-410B-8C38-DEFE57FDD381}"/>
              </a:ext>
            </a:extLst>
          </p:cNvPr>
          <p:cNvSpPr txBox="1"/>
          <p:nvPr/>
        </p:nvSpPr>
        <p:spPr>
          <a:xfrm>
            <a:off x="1124926" y="1438442"/>
            <a:ext cx="110614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根据大量的调研给出了一套</a:t>
            </a:r>
            <a:r>
              <a:rPr lang="zh-CN" altLang="en-US" sz="2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径迹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触发的软件方案。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利用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SIMD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，实现了一套窗口</a:t>
            </a:r>
            <a:r>
              <a:rPr lang="zh-CN" altLang="en-US" sz="2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去噪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算法。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利用</a:t>
            </a:r>
            <a:r>
              <a:rPr lang="zh-CN" altLang="en-US" sz="2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广度优先遍历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，实现了一套基于密度的聚类算法。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4.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实现了一套基于霍夫变换能够自动筛选出</a:t>
            </a:r>
            <a:r>
              <a:rPr lang="zh-CN" altLang="en-US" sz="2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半径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以及</a:t>
            </a:r>
            <a:r>
              <a:rPr lang="zh-CN" altLang="en-US" sz="2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圆心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符合要求的</a:t>
            </a:r>
            <a:r>
              <a:rPr lang="zh-CN" altLang="en-US" sz="2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触发判选算法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(belle2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采用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)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。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5.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将霍夫变换的计算过程做成了两个</a:t>
            </a:r>
            <a:r>
              <a:rPr lang="zh-CN" altLang="en-US" sz="2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矩阵相乘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，用</a:t>
            </a:r>
            <a:r>
              <a:rPr lang="en-US" altLang="zh-CN" sz="2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SIMD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进行</a:t>
            </a:r>
            <a:r>
              <a:rPr lang="zh-CN" altLang="en-US" sz="2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并行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优化。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20" name="图片 119">
            <a:extLst>
              <a:ext uri="{FF2B5EF4-FFF2-40B4-BE49-F238E27FC236}">
                <a16:creationId xmlns:a16="http://schemas.microsoft.com/office/drawing/2014/main" id="{4829386B-EC4F-4F39-AE87-7C7F6E00C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5" y="3702839"/>
            <a:ext cx="2503032" cy="2563917"/>
          </a:xfrm>
          <a:prstGeom prst="rect">
            <a:avLst/>
          </a:prstGeom>
        </p:spPr>
      </p:pic>
      <p:pic>
        <p:nvPicPr>
          <p:cNvPr id="124" name="图片 123">
            <a:extLst>
              <a:ext uri="{FF2B5EF4-FFF2-40B4-BE49-F238E27FC236}">
                <a16:creationId xmlns:a16="http://schemas.microsoft.com/office/drawing/2014/main" id="{66CBF883-1675-41D9-804B-EEE0A7734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875" y="3759529"/>
            <a:ext cx="2477392" cy="2450536"/>
          </a:xfrm>
          <a:prstGeom prst="rect">
            <a:avLst/>
          </a:prstGeom>
        </p:spPr>
      </p:pic>
      <p:pic>
        <p:nvPicPr>
          <p:cNvPr id="126" name="图片 125">
            <a:extLst>
              <a:ext uri="{FF2B5EF4-FFF2-40B4-BE49-F238E27FC236}">
                <a16:creationId xmlns:a16="http://schemas.microsoft.com/office/drawing/2014/main" id="{5D047D20-0060-4CA8-84C9-C56052B3C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4710" y="3771702"/>
            <a:ext cx="2503031" cy="2379254"/>
          </a:xfrm>
          <a:prstGeom prst="rect">
            <a:avLst/>
          </a:prstGeom>
        </p:spPr>
      </p:pic>
      <p:pic>
        <p:nvPicPr>
          <p:cNvPr id="134" name="图片 133">
            <a:extLst>
              <a:ext uri="{FF2B5EF4-FFF2-40B4-BE49-F238E27FC236}">
                <a16:creationId xmlns:a16="http://schemas.microsoft.com/office/drawing/2014/main" id="{F829B887-A9B8-476D-A9EF-883E95A373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9184" y="3807960"/>
            <a:ext cx="2499263" cy="2287461"/>
          </a:xfrm>
          <a:prstGeom prst="rect">
            <a:avLst/>
          </a:prstGeom>
        </p:spPr>
      </p:pic>
      <p:sp>
        <p:nvSpPr>
          <p:cNvPr id="140" name="文本框 139">
            <a:extLst>
              <a:ext uri="{FF2B5EF4-FFF2-40B4-BE49-F238E27FC236}">
                <a16:creationId xmlns:a16="http://schemas.microsoft.com/office/drawing/2014/main" id="{3367B09F-6356-473F-8934-181653B3E243}"/>
              </a:ext>
            </a:extLst>
          </p:cNvPr>
          <p:cNvSpPr txBox="1"/>
          <p:nvPr/>
        </p:nvSpPr>
        <p:spPr>
          <a:xfrm>
            <a:off x="2313432" y="41797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窗口化去噪</a:t>
            </a:r>
          </a:p>
        </p:txBody>
      </p:sp>
      <p:sp>
        <p:nvSpPr>
          <p:cNvPr id="141" name="文本框 140">
            <a:extLst>
              <a:ext uri="{FF2B5EF4-FFF2-40B4-BE49-F238E27FC236}">
                <a16:creationId xmlns:a16="http://schemas.microsoft.com/office/drawing/2014/main" id="{22ACF9B2-5DFD-4E95-BFAC-87B6ECD7BBA9}"/>
              </a:ext>
            </a:extLst>
          </p:cNvPr>
          <p:cNvSpPr txBox="1"/>
          <p:nvPr/>
        </p:nvSpPr>
        <p:spPr>
          <a:xfrm>
            <a:off x="5589408" y="408868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BFS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聚类</a:t>
            </a:r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B1C96328-4412-4CD5-8134-2CB9520EBE7B}"/>
              </a:ext>
            </a:extLst>
          </p:cNvPr>
          <p:cNvSpPr txBox="1"/>
          <p:nvPr/>
        </p:nvSpPr>
        <p:spPr>
          <a:xfrm>
            <a:off x="8447529" y="403595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霍夫变换重建圆</a:t>
            </a: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992599EF-6534-4D30-9CFB-5CA6AD63FA8B}"/>
              </a:ext>
            </a:extLst>
          </p:cNvPr>
          <p:cNvSpPr txBox="1"/>
          <p:nvPr/>
        </p:nvSpPr>
        <p:spPr>
          <a:xfrm>
            <a:off x="1107001" y="3134199"/>
            <a:ext cx="12501638" cy="481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kern="100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不足</a:t>
            </a:r>
            <a:r>
              <a:rPr lang="zh-CN" altLang="en-US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：针对的具体实验还不确定，数据缺失，因此对其还需要进一步的测试。</a:t>
            </a:r>
            <a:endParaRPr lang="en-US" altLang="zh-CN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423A0EEF-F72C-4B7A-85B4-9E1379ABDA20}"/>
              </a:ext>
            </a:extLst>
          </p:cNvPr>
          <p:cNvCxnSpPr>
            <a:cxnSpLocks/>
          </p:cNvCxnSpPr>
          <p:nvPr/>
        </p:nvCxnSpPr>
        <p:spPr>
          <a:xfrm>
            <a:off x="2631233" y="5094513"/>
            <a:ext cx="6718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4ABBBC6D-452A-4130-9907-5AA88133C72A}"/>
              </a:ext>
            </a:extLst>
          </p:cNvPr>
          <p:cNvCxnSpPr>
            <a:cxnSpLocks/>
          </p:cNvCxnSpPr>
          <p:nvPr/>
        </p:nvCxnSpPr>
        <p:spPr>
          <a:xfrm>
            <a:off x="5760098" y="5060299"/>
            <a:ext cx="6718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2643462D-A670-45A6-994D-892A23AC9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9790" y="4939010"/>
            <a:ext cx="755970" cy="1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93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2" y="6466114"/>
            <a:ext cx="11594275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1663366" y="6430253"/>
            <a:ext cx="456010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-2" y="754741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580627A8-389F-49F7-BB7E-A9949754BDBA}"/>
              </a:ext>
            </a:extLst>
          </p:cNvPr>
          <p:cNvSpPr txBox="1"/>
          <p:nvPr/>
        </p:nvSpPr>
        <p:spPr>
          <a:xfrm>
            <a:off x="11652436" y="6370394"/>
            <a:ext cx="456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</a:t>
            </a:r>
            <a:endParaRPr lang="zh-CN" altLang="en-US"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标题 1">
            <a:extLst>
              <a:ext uri="{FF2B5EF4-FFF2-40B4-BE49-F238E27FC236}">
                <a16:creationId xmlns:a16="http://schemas.microsoft.com/office/drawing/2014/main" id="{6FA66CA3-CA74-4F1F-BD55-27BB6AA4698B}"/>
              </a:ext>
            </a:extLst>
          </p:cNvPr>
          <p:cNvSpPr txBox="1">
            <a:spLocks/>
          </p:cNvSpPr>
          <p:nvPr/>
        </p:nvSpPr>
        <p:spPr>
          <a:xfrm>
            <a:off x="347642" y="99179"/>
            <a:ext cx="11317489" cy="720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spc="6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lt"/>
              </a:rPr>
              <a:t>软件触发方案研究</a:t>
            </a:r>
            <a:endParaRPr lang="zh-CN" altLang="en-US" sz="2800" kern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88DC3B62-FE05-40A2-996C-DC886D166CA7}"/>
              </a:ext>
            </a:extLst>
          </p:cNvPr>
          <p:cNvSpPr txBox="1"/>
          <p:nvPr/>
        </p:nvSpPr>
        <p:spPr>
          <a:xfrm>
            <a:off x="440218" y="894271"/>
            <a:ext cx="6115308" cy="481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窗口化去噪 </a:t>
            </a:r>
            <a:r>
              <a:rPr lang="en-US" altLang="zh-CN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+ </a:t>
            </a:r>
            <a:r>
              <a:rPr lang="zh-CN" altLang="en-US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广度优先遍历聚类</a:t>
            </a:r>
            <a:endParaRPr lang="en-US" altLang="zh-CN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348DC61-8961-44AF-823F-12FCA9B7B894}"/>
              </a:ext>
            </a:extLst>
          </p:cNvPr>
          <p:cNvSpPr txBox="1"/>
          <p:nvPr/>
        </p:nvSpPr>
        <p:spPr>
          <a:xfrm>
            <a:off x="5548058" y="832162"/>
            <a:ext cx="6115308" cy="481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霍夫变换</a:t>
            </a:r>
            <a:endParaRPr lang="en-US" altLang="zh-CN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7B9E569-0286-40EF-8A48-D94CB2AEB48A}"/>
              </a:ext>
            </a:extLst>
          </p:cNvPr>
          <p:cNvSpPr txBox="1"/>
          <p:nvPr/>
        </p:nvSpPr>
        <p:spPr>
          <a:xfrm>
            <a:off x="440218" y="1512705"/>
            <a:ext cx="1106145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窗口化去噪：看一个点</a:t>
            </a:r>
            <a:r>
              <a:rPr lang="zh-CN" altLang="en-US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周围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是否有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x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个点。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广度优先遍历聚类：满足</a:t>
            </a:r>
            <a:r>
              <a:rPr lang="zh-CN" altLang="en-US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一定距离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条件视为一簇。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EA218C9-1078-45A3-94E1-C2E5D82FA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38" y="2470825"/>
            <a:ext cx="3922734" cy="12973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00B79AA-49B2-417E-BB9F-AE3ECD111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553" y="3768203"/>
            <a:ext cx="3409406" cy="110745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7CAABA-A04E-4F2F-A7BF-20425BB54E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421" y="4917401"/>
            <a:ext cx="3235670" cy="1202943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6AA4C134-55A7-402C-8016-FF0AEA73A965}"/>
              </a:ext>
            </a:extLst>
          </p:cNvPr>
          <p:cNvSpPr txBox="1"/>
          <p:nvPr/>
        </p:nvSpPr>
        <p:spPr>
          <a:xfrm>
            <a:off x="5995331" y="1480063"/>
            <a:ext cx="72182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它通过</a:t>
            </a:r>
            <a:r>
              <a:rPr lang="zh-CN" altLang="en-US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参数空间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曲线</a:t>
            </a:r>
            <a:r>
              <a:rPr lang="zh-CN" altLang="en-US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交点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来判断</a:t>
            </a:r>
            <a:r>
              <a:rPr lang="zh-CN" altLang="en-US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实际空间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中各点的关系。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5279163B-E9BC-426B-B40D-7CA668A2365A}"/>
              </a:ext>
            </a:extLst>
          </p:cNvPr>
          <p:cNvSpPr txBox="1"/>
          <p:nvPr/>
        </p:nvSpPr>
        <p:spPr>
          <a:xfrm>
            <a:off x="6006386" y="1906612"/>
            <a:ext cx="575645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根据</a:t>
            </a:r>
            <a:r>
              <a:rPr lang="zh-CN" altLang="en-US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交点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有几个曲线</a:t>
            </a:r>
            <a:r>
              <a:rPr lang="zh-CN" altLang="en-US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经过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即可判断有</a:t>
            </a:r>
            <a:r>
              <a:rPr lang="zh-CN" altLang="en-US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几个点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在同一个</a:t>
            </a:r>
            <a:r>
              <a:rPr lang="zh-CN" altLang="en-US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上，且圆的参数是根据</a:t>
            </a:r>
            <a:r>
              <a:rPr lang="zh-CN" altLang="en-US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交点位置值求出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410C5F97-CDDF-4030-9797-5ACFD8615104}"/>
              </a:ext>
            </a:extLst>
          </p:cNvPr>
          <p:cNvSpPr/>
          <p:nvPr/>
        </p:nvSpPr>
        <p:spPr>
          <a:xfrm>
            <a:off x="5896947" y="5309118"/>
            <a:ext cx="307910" cy="270588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C079D14-4C50-435C-836B-A7F9505C31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6816" y="3186378"/>
            <a:ext cx="6143625" cy="3095625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F245DC51-F68F-4F6A-8B2B-2CB218F7B5F5}"/>
              </a:ext>
            </a:extLst>
          </p:cNvPr>
          <p:cNvSpPr/>
          <p:nvPr/>
        </p:nvSpPr>
        <p:spPr>
          <a:xfrm>
            <a:off x="7025640" y="5053844"/>
            <a:ext cx="307910" cy="27058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246BDAE8-2FF4-417E-B11D-996B3929603F}"/>
              </a:ext>
            </a:extLst>
          </p:cNvPr>
          <p:cNvCxnSpPr/>
          <p:nvPr/>
        </p:nvCxnSpPr>
        <p:spPr>
          <a:xfrm flipH="1">
            <a:off x="7333550" y="3089581"/>
            <a:ext cx="914711" cy="18278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393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2" y="6466114"/>
            <a:ext cx="12192002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7E7825D-E31D-44D3-A393-C5FBF5CCC83E}"/>
              </a:ext>
            </a:extLst>
          </p:cNvPr>
          <p:cNvSpPr txBox="1"/>
          <p:nvPr/>
        </p:nvSpPr>
        <p:spPr>
          <a:xfrm>
            <a:off x="1859280" y="95733"/>
            <a:ext cx="97492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latin typeface="隶书" panose="02010509060101010101" pitchFamily="49" charset="-122"/>
                <a:ea typeface="隶书" panose="02010509060101010101" pitchFamily="49" charset="-122"/>
              </a:rPr>
              <a:t>中国科学院高能物理研究所 </a:t>
            </a:r>
            <a:r>
              <a:rPr lang="en-US" altLang="zh-CN" sz="2600" dirty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Institute of High Energy Physics, CAS</a:t>
            </a:r>
            <a:endParaRPr lang="zh-CN" altLang="en-US" sz="2600" dirty="0"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864084C1-C4CD-448E-9B71-E35AF216FB9C}"/>
              </a:ext>
            </a:extLst>
          </p:cNvPr>
          <p:cNvSpPr txBox="1"/>
          <p:nvPr/>
        </p:nvSpPr>
        <p:spPr>
          <a:xfrm>
            <a:off x="4268223" y="2493889"/>
            <a:ext cx="35744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latin typeface="楷体" panose="02010609060101010101" pitchFamily="49" charset="-122"/>
                <a:ea typeface="楷体" panose="02010609060101010101" pitchFamily="49" charset="-122"/>
              </a:rPr>
              <a:t>谢谢大家</a:t>
            </a:r>
          </a:p>
        </p:txBody>
      </p:sp>
    </p:spTree>
    <p:extLst>
      <p:ext uri="{BB962C8B-B14F-4D97-AF65-F5344CB8AC3E}">
        <p14:creationId xmlns:p14="http://schemas.microsoft.com/office/powerpoint/2010/main" val="3325912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2" y="6466114"/>
            <a:ext cx="11665133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1756570" y="6452261"/>
            <a:ext cx="435429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DE26944E-65EE-4638-A341-ABE1D4CB5DC9}"/>
              </a:ext>
            </a:extLst>
          </p:cNvPr>
          <p:cNvSpPr txBox="1"/>
          <p:nvPr/>
        </p:nvSpPr>
        <p:spPr>
          <a:xfrm>
            <a:off x="1111780" y="1226101"/>
            <a:ext cx="11304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JUNO</a:t>
            </a:r>
            <a:r>
              <a:rPr lang="zh-CN" altLang="en-US" sz="24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相关</a:t>
            </a:r>
            <a:endParaRPr lang="en-US" altLang="zh-CN" sz="2400" b="1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u"/>
            </a:pPr>
            <a:endParaRPr lang="en-US" altLang="zh-CN" sz="2400" b="1" kern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80627A8-389F-49F7-BB7E-A9949754BDBA}"/>
              </a:ext>
            </a:extLst>
          </p:cNvPr>
          <p:cNvSpPr txBox="1"/>
          <p:nvPr/>
        </p:nvSpPr>
        <p:spPr>
          <a:xfrm>
            <a:off x="11827425" y="6452261"/>
            <a:ext cx="29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BC0EE5DA-010D-4431-A9A4-0B10686A3429}"/>
              </a:ext>
            </a:extLst>
          </p:cNvPr>
          <p:cNvSpPr txBox="1">
            <a:spLocks/>
          </p:cNvSpPr>
          <p:nvPr/>
        </p:nvSpPr>
        <p:spPr>
          <a:xfrm>
            <a:off x="4951615" y="102764"/>
            <a:ext cx="2288770" cy="720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kern="0" dirty="0">
                <a:latin typeface="楷体" panose="02010609060101010101" pitchFamily="49" charset="-122"/>
                <a:ea typeface="楷体" panose="02010609060101010101" pitchFamily="49" charset="-122"/>
              </a:rPr>
              <a:t>主 要 内 容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7FCA843-5277-4C81-A53A-8B32FB2B77C0}"/>
              </a:ext>
            </a:extLst>
          </p:cNvPr>
          <p:cNvSpPr txBox="1"/>
          <p:nvPr/>
        </p:nvSpPr>
        <p:spPr>
          <a:xfrm>
            <a:off x="1254034" y="3712208"/>
            <a:ext cx="8218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CEPC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相关</a:t>
            </a:r>
            <a:endParaRPr lang="zh-CN" altLang="en-US" sz="2400" b="1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81181BF-2C07-475B-A3B5-A17A368E2340}"/>
              </a:ext>
            </a:extLst>
          </p:cNvPr>
          <p:cNvSpPr txBox="1"/>
          <p:nvPr/>
        </p:nvSpPr>
        <p:spPr>
          <a:xfrm>
            <a:off x="1668245" y="4274294"/>
            <a:ext cx="11304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并行</a:t>
            </a:r>
            <a:r>
              <a:rPr lang="zh-CN" altLang="en-US" sz="24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技术调研</a:t>
            </a:r>
            <a:endParaRPr lang="en-US" altLang="zh-CN" sz="2400" b="1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zh-CN" altLang="en-US" sz="24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 软件触发方案研究</a:t>
            </a:r>
            <a:endParaRPr lang="en-US" altLang="zh-CN" sz="2400" b="1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u"/>
            </a:pPr>
            <a:endParaRPr lang="en-US" altLang="zh-CN" sz="2400" b="1" kern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7971C8C-1FE6-4522-AB6B-7CB68579CE60}"/>
              </a:ext>
            </a:extLst>
          </p:cNvPr>
          <p:cNvSpPr txBox="1"/>
          <p:nvPr/>
        </p:nvSpPr>
        <p:spPr>
          <a:xfrm>
            <a:off x="1668244" y="1765129"/>
            <a:ext cx="113049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数据检查系统升级</a:t>
            </a:r>
            <a:endParaRPr lang="en-US" altLang="zh-CN" sz="2400" b="1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zh-CN" altLang="en-US" sz="24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TQ</a:t>
            </a:r>
            <a:r>
              <a:rPr lang="zh-CN" altLang="en-US" sz="24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模拟数据源开发</a:t>
            </a:r>
            <a:endParaRPr lang="en-US" altLang="zh-CN" sz="2400" b="1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24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数据流高可用框架测试验证</a:t>
            </a:r>
            <a:endParaRPr lang="en-US" altLang="zh-CN" sz="2400" b="1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24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直方图显示程序开发</a:t>
            </a:r>
            <a:endParaRPr lang="en-US" altLang="zh-CN" sz="2400" b="1" kern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u"/>
            </a:pPr>
            <a:endParaRPr lang="en-US" altLang="zh-CN" sz="2400" b="1" kern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4146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2" y="6466114"/>
            <a:ext cx="11665133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1756570" y="6452261"/>
            <a:ext cx="435429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580627A8-389F-49F7-BB7E-A9949754BDBA}"/>
              </a:ext>
            </a:extLst>
          </p:cNvPr>
          <p:cNvSpPr txBox="1"/>
          <p:nvPr/>
        </p:nvSpPr>
        <p:spPr>
          <a:xfrm>
            <a:off x="11827425" y="6452261"/>
            <a:ext cx="29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BC0EE5DA-010D-4431-A9A4-0B10686A3429}"/>
              </a:ext>
            </a:extLst>
          </p:cNvPr>
          <p:cNvSpPr txBox="1">
            <a:spLocks/>
          </p:cNvSpPr>
          <p:nvPr/>
        </p:nvSpPr>
        <p:spPr>
          <a:xfrm>
            <a:off x="1420379" y="52467"/>
            <a:ext cx="9041003" cy="720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kern="0" dirty="0">
                <a:latin typeface="楷体" panose="02010609060101010101" pitchFamily="49" charset="-122"/>
                <a:ea typeface="楷体" panose="02010609060101010101" pitchFamily="49" charset="-122"/>
              </a:rPr>
              <a:t>数据检查系统升级</a:t>
            </a:r>
            <a:endParaRPr lang="zh-CN" altLang="en-US" sz="2800" kern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B026CCB-26FC-434D-B3A4-FC25C6A4BA1C}"/>
              </a:ext>
            </a:extLst>
          </p:cNvPr>
          <p:cNvSpPr txBox="1"/>
          <p:nvPr/>
        </p:nvSpPr>
        <p:spPr>
          <a:xfrm>
            <a:off x="353272" y="1163202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数据检查系统需求</a:t>
            </a:r>
            <a:endParaRPr lang="en-US" altLang="zh-CN" sz="2000" b="1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ED44AC1-FDE4-48BC-B759-44462F229A94}"/>
              </a:ext>
            </a:extLst>
          </p:cNvPr>
          <p:cNvSpPr txBox="1"/>
          <p:nvPr/>
        </p:nvSpPr>
        <p:spPr>
          <a:xfrm>
            <a:off x="353272" y="1668037"/>
            <a:ext cx="5897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数据检查系统可以从</a:t>
            </a:r>
            <a:r>
              <a:rPr lang="zh-CN" altLang="en-US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数据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的角度验证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DAQ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是否功能正常。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测试我们所用的</a:t>
            </a:r>
            <a:r>
              <a:rPr lang="zh-CN" altLang="en-US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测试数据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本身有没有问题。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BA456D67-2E67-4ECB-BF14-CC212826AC28}"/>
              </a:ext>
            </a:extLst>
          </p:cNvPr>
          <p:cNvSpPr txBox="1"/>
          <p:nvPr/>
        </p:nvSpPr>
        <p:spPr>
          <a:xfrm>
            <a:off x="283625" y="3620344"/>
            <a:ext cx="61177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主要工作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5DC74B10-F666-46D7-91C9-5A00D1C25AE2}"/>
              </a:ext>
            </a:extLst>
          </p:cNvPr>
          <p:cNvSpPr txBox="1"/>
          <p:nvPr/>
        </p:nvSpPr>
        <p:spPr>
          <a:xfrm>
            <a:off x="18739" y="4177212"/>
            <a:ext cx="6647541" cy="9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3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参照之前版本的数据检查系统重写了数据包的</a:t>
            </a:r>
            <a:r>
              <a:rPr lang="zh-CN" altLang="en-US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检查逻辑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3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由之前的只能检查</a:t>
            </a:r>
            <a:r>
              <a:rPr lang="zh-CN" altLang="en-US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单层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数据包升级到了可以检查</a:t>
            </a:r>
            <a:r>
              <a:rPr lang="zh-CN" altLang="en-US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三层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数据包。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3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通过代码的重写以及</a:t>
            </a:r>
            <a:r>
              <a:rPr lang="zh-CN" altLang="en-US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模块化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实现了一定程度的</a:t>
            </a:r>
            <a:r>
              <a:rPr lang="zh-CN" altLang="en-US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通用性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E11955BF-13A5-499C-8DA6-021713C16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010" y="1086121"/>
            <a:ext cx="5534132" cy="431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08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2" y="6466114"/>
            <a:ext cx="11665133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1756570" y="6452261"/>
            <a:ext cx="435429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标题 1">
            <a:extLst>
              <a:ext uri="{FF2B5EF4-FFF2-40B4-BE49-F238E27FC236}">
                <a16:creationId xmlns:a16="http://schemas.microsoft.com/office/drawing/2014/main" id="{8524F671-5FFB-44CE-B7E9-0D3E7F6D3380}"/>
              </a:ext>
            </a:extLst>
          </p:cNvPr>
          <p:cNvSpPr txBox="1">
            <a:spLocks/>
          </p:cNvSpPr>
          <p:nvPr/>
        </p:nvSpPr>
        <p:spPr>
          <a:xfrm>
            <a:off x="1312062" y="91530"/>
            <a:ext cx="9041003" cy="720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kern="0" dirty="0">
                <a:latin typeface="楷体" panose="02010609060101010101" pitchFamily="49" charset="-122"/>
                <a:ea typeface="楷体" panose="02010609060101010101" pitchFamily="49" charset="-122"/>
              </a:rPr>
              <a:t>数据检查系统升级</a:t>
            </a:r>
            <a:endParaRPr lang="zh-CN" altLang="en-US" sz="2800" kern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1C685F7-E491-493B-9112-E9505DEC4E41}"/>
              </a:ext>
            </a:extLst>
          </p:cNvPr>
          <p:cNvSpPr txBox="1"/>
          <p:nvPr/>
        </p:nvSpPr>
        <p:spPr>
          <a:xfrm>
            <a:off x="257549" y="1235652"/>
            <a:ext cx="6001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基于链表与树设计了一个</a:t>
            </a:r>
            <a:r>
              <a:rPr lang="zh-CN" altLang="en-US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网状树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，便于快速定位错误。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1D649E6-6371-42BF-A21C-D2A054A532AE}"/>
              </a:ext>
            </a:extLst>
          </p:cNvPr>
          <p:cNvSpPr txBox="1"/>
          <p:nvPr/>
        </p:nvSpPr>
        <p:spPr>
          <a:xfrm>
            <a:off x="6096000" y="1185577"/>
            <a:ext cx="5827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通过解析用户所写的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json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文件满足</a:t>
            </a:r>
            <a:r>
              <a:rPr lang="zh-CN" altLang="en-US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不同用户的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要求。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DB8A77B-E0E9-4837-875B-EAE35F2BF227}"/>
              </a:ext>
            </a:extLst>
          </p:cNvPr>
          <p:cNvSpPr/>
          <p:nvPr/>
        </p:nvSpPr>
        <p:spPr>
          <a:xfrm>
            <a:off x="754742" y="4549583"/>
            <a:ext cx="950976" cy="39188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第一层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B9151BE-1257-482A-B211-407B3BE5AEBB}"/>
              </a:ext>
            </a:extLst>
          </p:cNvPr>
          <p:cNvSpPr/>
          <p:nvPr/>
        </p:nvSpPr>
        <p:spPr>
          <a:xfrm>
            <a:off x="1940414" y="4549582"/>
            <a:ext cx="950976" cy="39188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第一层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139F414A-4E01-4515-AD7E-FBF1DC00ED3B}"/>
              </a:ext>
            </a:extLst>
          </p:cNvPr>
          <p:cNvSpPr/>
          <p:nvPr/>
        </p:nvSpPr>
        <p:spPr>
          <a:xfrm>
            <a:off x="3211430" y="4549581"/>
            <a:ext cx="950976" cy="39188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第一层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111EF2D-23ED-4D6F-890E-B066A38EA369}"/>
              </a:ext>
            </a:extLst>
          </p:cNvPr>
          <p:cNvSpPr/>
          <p:nvPr/>
        </p:nvSpPr>
        <p:spPr>
          <a:xfrm>
            <a:off x="4482446" y="4549580"/>
            <a:ext cx="950976" cy="39188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第一层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7AD70840-92A4-49EC-BE57-52E64BBA0CC4}"/>
              </a:ext>
            </a:extLst>
          </p:cNvPr>
          <p:cNvSpPr/>
          <p:nvPr/>
        </p:nvSpPr>
        <p:spPr>
          <a:xfrm>
            <a:off x="1705718" y="3635045"/>
            <a:ext cx="950976" cy="39188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第二层头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1124A85-1063-4EB7-B588-D77CE428D18E}"/>
              </a:ext>
            </a:extLst>
          </p:cNvPr>
          <p:cNvSpPr/>
          <p:nvPr/>
        </p:nvSpPr>
        <p:spPr>
          <a:xfrm>
            <a:off x="3830174" y="3635044"/>
            <a:ext cx="950976" cy="39188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第二层头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CD2E0604-DA79-4E8F-8326-FB36470211C1}"/>
              </a:ext>
            </a:extLst>
          </p:cNvPr>
          <p:cNvSpPr/>
          <p:nvPr/>
        </p:nvSpPr>
        <p:spPr>
          <a:xfrm>
            <a:off x="2656694" y="2743960"/>
            <a:ext cx="950976" cy="39188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第三层头</a:t>
            </a:r>
          </a:p>
        </p:txBody>
      </p:sp>
      <p:cxnSp>
        <p:nvCxnSpPr>
          <p:cNvPr id="40" name="连接符: 曲线 39">
            <a:extLst>
              <a:ext uri="{FF2B5EF4-FFF2-40B4-BE49-F238E27FC236}">
                <a16:creationId xmlns:a16="http://schemas.microsoft.com/office/drawing/2014/main" id="{4704343F-67F3-4DFD-8DED-1280D591135B}"/>
              </a:ext>
            </a:extLst>
          </p:cNvPr>
          <p:cNvCxnSpPr>
            <a:stCxn id="31" idx="0"/>
            <a:endCxn id="33" idx="2"/>
          </p:cNvCxnSpPr>
          <p:nvPr/>
        </p:nvCxnSpPr>
        <p:spPr>
          <a:xfrm rot="5400000" flipH="1" flipV="1">
            <a:off x="2407094" y="2909957"/>
            <a:ext cx="499200" cy="95097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连接符: 曲线 41">
            <a:extLst>
              <a:ext uri="{FF2B5EF4-FFF2-40B4-BE49-F238E27FC236}">
                <a16:creationId xmlns:a16="http://schemas.microsoft.com/office/drawing/2014/main" id="{87816B6E-BF17-4074-B4FA-DE8557839FAD}"/>
              </a:ext>
            </a:extLst>
          </p:cNvPr>
          <p:cNvCxnSpPr>
            <a:stCxn id="32" idx="0"/>
            <a:endCxn id="33" idx="2"/>
          </p:cNvCxnSpPr>
          <p:nvPr/>
        </p:nvCxnSpPr>
        <p:spPr>
          <a:xfrm rot="16200000" flipV="1">
            <a:off x="3469323" y="2798705"/>
            <a:ext cx="499199" cy="117348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连接符: 曲线 43">
            <a:extLst>
              <a:ext uri="{FF2B5EF4-FFF2-40B4-BE49-F238E27FC236}">
                <a16:creationId xmlns:a16="http://schemas.microsoft.com/office/drawing/2014/main" id="{68FAE790-55D7-48CB-972F-5D48BCE40C13}"/>
              </a:ext>
            </a:extLst>
          </p:cNvPr>
          <p:cNvCxnSpPr>
            <a:stCxn id="16" idx="0"/>
            <a:endCxn id="31" idx="2"/>
          </p:cNvCxnSpPr>
          <p:nvPr/>
        </p:nvCxnSpPr>
        <p:spPr>
          <a:xfrm rot="5400000" flipH="1" flipV="1">
            <a:off x="1444392" y="3812769"/>
            <a:ext cx="522653" cy="95097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连接符: 曲线 45">
            <a:extLst>
              <a:ext uri="{FF2B5EF4-FFF2-40B4-BE49-F238E27FC236}">
                <a16:creationId xmlns:a16="http://schemas.microsoft.com/office/drawing/2014/main" id="{2A5AA812-5049-47FF-89FB-FC910B4BA337}"/>
              </a:ext>
            </a:extLst>
          </p:cNvPr>
          <p:cNvCxnSpPr>
            <a:stCxn id="26" idx="0"/>
            <a:endCxn id="31" idx="2"/>
          </p:cNvCxnSpPr>
          <p:nvPr/>
        </p:nvCxnSpPr>
        <p:spPr>
          <a:xfrm rot="16200000" flipV="1">
            <a:off x="2037228" y="4170908"/>
            <a:ext cx="522652" cy="23469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连接符: 曲线 50">
            <a:extLst>
              <a:ext uri="{FF2B5EF4-FFF2-40B4-BE49-F238E27FC236}">
                <a16:creationId xmlns:a16="http://schemas.microsoft.com/office/drawing/2014/main" id="{CAC3BC97-FE0E-4982-A8A9-0F99711881B6}"/>
              </a:ext>
            </a:extLst>
          </p:cNvPr>
          <p:cNvCxnSpPr>
            <a:stCxn id="27" idx="0"/>
            <a:endCxn id="32" idx="2"/>
          </p:cNvCxnSpPr>
          <p:nvPr/>
        </p:nvCxnSpPr>
        <p:spPr>
          <a:xfrm rot="5400000" flipH="1" flipV="1">
            <a:off x="3734964" y="3978883"/>
            <a:ext cx="522652" cy="61874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连接符: 曲线 52">
            <a:extLst>
              <a:ext uri="{FF2B5EF4-FFF2-40B4-BE49-F238E27FC236}">
                <a16:creationId xmlns:a16="http://schemas.microsoft.com/office/drawing/2014/main" id="{E272EDDB-ACE2-455B-A53C-8575787E08DC}"/>
              </a:ext>
            </a:extLst>
          </p:cNvPr>
          <p:cNvCxnSpPr>
            <a:stCxn id="28" idx="0"/>
            <a:endCxn id="32" idx="2"/>
          </p:cNvCxnSpPr>
          <p:nvPr/>
        </p:nvCxnSpPr>
        <p:spPr>
          <a:xfrm rot="16200000" flipV="1">
            <a:off x="4370473" y="3962119"/>
            <a:ext cx="522651" cy="65227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8766EEEF-D649-432B-AA7C-910EC0FDD4C1}"/>
              </a:ext>
            </a:extLst>
          </p:cNvPr>
          <p:cNvCxnSpPr>
            <a:stCxn id="31" idx="3"/>
            <a:endCxn id="32" idx="1"/>
          </p:cNvCxnSpPr>
          <p:nvPr/>
        </p:nvCxnSpPr>
        <p:spPr>
          <a:xfrm flipV="1">
            <a:off x="2656694" y="3830987"/>
            <a:ext cx="1173480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21C67608-7D03-41DA-9818-7AC88BD8F666}"/>
              </a:ext>
            </a:extLst>
          </p:cNvPr>
          <p:cNvCxnSpPr>
            <a:stCxn id="16" idx="3"/>
            <a:endCxn id="26" idx="1"/>
          </p:cNvCxnSpPr>
          <p:nvPr/>
        </p:nvCxnSpPr>
        <p:spPr>
          <a:xfrm flipV="1">
            <a:off x="1705718" y="4745525"/>
            <a:ext cx="234696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B073889C-2837-4215-94B4-B4CA9E00AF79}"/>
              </a:ext>
            </a:extLst>
          </p:cNvPr>
          <p:cNvCxnSpPr>
            <a:stCxn id="26" idx="3"/>
            <a:endCxn id="27" idx="1"/>
          </p:cNvCxnSpPr>
          <p:nvPr/>
        </p:nvCxnSpPr>
        <p:spPr>
          <a:xfrm flipV="1">
            <a:off x="2891390" y="4745524"/>
            <a:ext cx="320040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9262A6C1-58D4-4A34-8FC8-47F29BFF62CB}"/>
              </a:ext>
            </a:extLst>
          </p:cNvPr>
          <p:cNvCxnSpPr>
            <a:stCxn id="27" idx="3"/>
            <a:endCxn id="28" idx="1"/>
          </p:cNvCxnSpPr>
          <p:nvPr/>
        </p:nvCxnSpPr>
        <p:spPr>
          <a:xfrm flipV="1">
            <a:off x="4162406" y="4745523"/>
            <a:ext cx="320040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782BFFDA-5ACE-4DA3-BDCA-5ABD61829EED}"/>
              </a:ext>
            </a:extLst>
          </p:cNvPr>
          <p:cNvCxnSpPr>
            <a:stCxn id="32" idx="3"/>
          </p:cNvCxnSpPr>
          <p:nvPr/>
        </p:nvCxnSpPr>
        <p:spPr>
          <a:xfrm>
            <a:off x="4781150" y="3830987"/>
            <a:ext cx="65227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直接箭头连接符 1024">
            <a:extLst>
              <a:ext uri="{FF2B5EF4-FFF2-40B4-BE49-F238E27FC236}">
                <a16:creationId xmlns:a16="http://schemas.microsoft.com/office/drawing/2014/main" id="{E0616C75-F744-4383-A618-2232A3B11903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950976" y="3830987"/>
            <a:ext cx="754742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>
            <a:extLst>
              <a:ext uri="{FF2B5EF4-FFF2-40B4-BE49-F238E27FC236}">
                <a16:creationId xmlns:a16="http://schemas.microsoft.com/office/drawing/2014/main" id="{6C66C5A0-6B2F-4417-9702-F67CFB4BD152}"/>
              </a:ext>
            </a:extLst>
          </p:cNvPr>
          <p:cNvCxnSpPr>
            <a:cxnSpLocks/>
          </p:cNvCxnSpPr>
          <p:nvPr/>
        </p:nvCxnSpPr>
        <p:spPr>
          <a:xfrm>
            <a:off x="164592" y="4760227"/>
            <a:ext cx="5901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id="{81D10D42-6C62-4C58-BC49-10B595B9A3A5}"/>
              </a:ext>
            </a:extLst>
          </p:cNvPr>
          <p:cNvCxnSpPr>
            <a:cxnSpLocks/>
          </p:cNvCxnSpPr>
          <p:nvPr/>
        </p:nvCxnSpPr>
        <p:spPr>
          <a:xfrm>
            <a:off x="5433422" y="4745522"/>
            <a:ext cx="5901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图片 1031">
            <a:extLst>
              <a:ext uri="{FF2B5EF4-FFF2-40B4-BE49-F238E27FC236}">
                <a16:creationId xmlns:a16="http://schemas.microsoft.com/office/drawing/2014/main" id="{46DDD1BA-5EB7-404B-B84C-4DB50DEB3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713" y="2223879"/>
            <a:ext cx="5004942" cy="4079978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516EE9EC-FC98-4D87-9C5B-51001A5FCFCF}"/>
              </a:ext>
            </a:extLst>
          </p:cNvPr>
          <p:cNvSpPr txBox="1"/>
          <p:nvPr/>
        </p:nvSpPr>
        <p:spPr>
          <a:xfrm>
            <a:off x="282302" y="990435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具体方法</a:t>
            </a:r>
            <a:endParaRPr lang="en-US" altLang="zh-CN" sz="2000" b="1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660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2" y="6466114"/>
            <a:ext cx="11665133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1756570" y="6452261"/>
            <a:ext cx="435429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580627A8-389F-49F7-BB7E-A9949754BDBA}"/>
              </a:ext>
            </a:extLst>
          </p:cNvPr>
          <p:cNvSpPr txBox="1"/>
          <p:nvPr/>
        </p:nvSpPr>
        <p:spPr>
          <a:xfrm>
            <a:off x="11751963" y="6444036"/>
            <a:ext cx="508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60F621FB-3507-4A72-8915-84929FFD60EE}"/>
              </a:ext>
            </a:extLst>
          </p:cNvPr>
          <p:cNvSpPr txBox="1">
            <a:spLocks/>
          </p:cNvSpPr>
          <p:nvPr/>
        </p:nvSpPr>
        <p:spPr>
          <a:xfrm>
            <a:off x="1397422" y="100294"/>
            <a:ext cx="8935298" cy="720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数据检查系统升级</a:t>
            </a:r>
            <a:endParaRPr lang="en-US" altLang="zh-CN" sz="24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1031455-B89F-4254-B4F3-9CC2D2071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566" y="1152057"/>
            <a:ext cx="9534543" cy="506148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4122949-FE1F-4055-9219-F1C5CF7A7125}"/>
              </a:ext>
            </a:extLst>
          </p:cNvPr>
          <p:cNvSpPr/>
          <p:nvPr/>
        </p:nvSpPr>
        <p:spPr>
          <a:xfrm>
            <a:off x="1406566" y="1280160"/>
            <a:ext cx="1492082" cy="4840184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348CF52-C49E-4D38-876F-F69B1DAC3C3F}"/>
              </a:ext>
            </a:extLst>
          </p:cNvPr>
          <p:cNvSpPr txBox="1"/>
          <p:nvPr/>
        </p:nvSpPr>
        <p:spPr>
          <a:xfrm>
            <a:off x="904702" y="77540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2"/>
                </a:solidFill>
              </a:rPr>
              <a:t>选择检查的文件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9DDE600-F75E-412B-8525-AEA10D03AA4B}"/>
              </a:ext>
            </a:extLst>
          </p:cNvPr>
          <p:cNvSpPr/>
          <p:nvPr/>
        </p:nvSpPr>
        <p:spPr>
          <a:xfrm>
            <a:off x="2990088" y="1475293"/>
            <a:ext cx="2002536" cy="214884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E9F5B49-A7F5-4902-9197-4D930ADAAA92}"/>
              </a:ext>
            </a:extLst>
          </p:cNvPr>
          <p:cNvSpPr txBox="1"/>
          <p:nvPr/>
        </p:nvSpPr>
        <p:spPr>
          <a:xfrm>
            <a:off x="2848583" y="745529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2"/>
                </a:solidFill>
              </a:rPr>
              <a:t>总共有多少个文件错误</a:t>
            </a:r>
            <a:endParaRPr lang="en-US" altLang="zh-CN" dirty="0">
              <a:solidFill>
                <a:schemeClr val="accent2"/>
              </a:solidFill>
            </a:endParaRPr>
          </a:p>
          <a:p>
            <a:r>
              <a:rPr lang="zh-CN" altLang="en-US" dirty="0">
                <a:solidFill>
                  <a:schemeClr val="accent2"/>
                </a:solidFill>
              </a:rPr>
              <a:t>他们分别都是什么错误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AC20880-B25B-48B6-9D93-C891C0197F30}"/>
              </a:ext>
            </a:extLst>
          </p:cNvPr>
          <p:cNvSpPr/>
          <p:nvPr/>
        </p:nvSpPr>
        <p:spPr>
          <a:xfrm>
            <a:off x="2990088" y="3876704"/>
            <a:ext cx="1911096" cy="224364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137DDCC-5BBC-424C-90E4-D0CB5BD32FF1}"/>
              </a:ext>
            </a:extLst>
          </p:cNvPr>
          <p:cNvSpPr txBox="1"/>
          <p:nvPr/>
        </p:nvSpPr>
        <p:spPr>
          <a:xfrm>
            <a:off x="3125529" y="6108563"/>
            <a:ext cx="200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2"/>
                </a:solidFill>
              </a:rPr>
              <a:t>错误文件列表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1183E72-073C-418F-8F00-1AD17B92297C}"/>
              </a:ext>
            </a:extLst>
          </p:cNvPr>
          <p:cNvSpPr/>
          <p:nvPr/>
        </p:nvSpPr>
        <p:spPr>
          <a:xfrm>
            <a:off x="5128065" y="1475293"/>
            <a:ext cx="2002536" cy="223717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D1D3888-00A4-4998-8B32-EFB723664B8A}"/>
              </a:ext>
            </a:extLst>
          </p:cNvPr>
          <p:cNvSpPr txBox="1"/>
          <p:nvPr/>
        </p:nvSpPr>
        <p:spPr>
          <a:xfrm>
            <a:off x="5341573" y="759677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2"/>
                </a:solidFill>
              </a:rPr>
              <a:t>所选择的文件的错误</a:t>
            </a:r>
            <a:endParaRPr lang="en-US" altLang="zh-CN" dirty="0">
              <a:solidFill>
                <a:schemeClr val="accent2"/>
              </a:solidFill>
            </a:endParaRPr>
          </a:p>
          <a:p>
            <a:r>
              <a:rPr lang="zh-CN" altLang="en-US" dirty="0">
                <a:solidFill>
                  <a:schemeClr val="accent2"/>
                </a:solidFill>
              </a:rPr>
              <a:t>以及错误的位置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C429D9A-D27A-4305-8D1A-177608898368}"/>
              </a:ext>
            </a:extLst>
          </p:cNvPr>
          <p:cNvSpPr/>
          <p:nvPr/>
        </p:nvSpPr>
        <p:spPr>
          <a:xfrm>
            <a:off x="5128065" y="3844418"/>
            <a:ext cx="2002536" cy="223717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4C2F405-CB8E-496C-A748-FEA5BA6E6372}"/>
              </a:ext>
            </a:extLst>
          </p:cNvPr>
          <p:cNvSpPr txBox="1"/>
          <p:nvPr/>
        </p:nvSpPr>
        <p:spPr>
          <a:xfrm>
            <a:off x="4933385" y="6116455"/>
            <a:ext cx="2860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2"/>
                </a:solidFill>
              </a:rPr>
              <a:t>错误位置的上下内容输出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CCC0E31-F2E6-4860-B290-A4330D8F4418}"/>
              </a:ext>
            </a:extLst>
          </p:cNvPr>
          <p:cNvSpPr/>
          <p:nvPr/>
        </p:nvSpPr>
        <p:spPr>
          <a:xfrm>
            <a:off x="7290818" y="1420156"/>
            <a:ext cx="3389374" cy="445029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71426BE-6AB9-4DFE-A923-DBCB890ABCB2}"/>
              </a:ext>
            </a:extLst>
          </p:cNvPr>
          <p:cNvSpPr txBox="1"/>
          <p:nvPr/>
        </p:nvSpPr>
        <p:spPr>
          <a:xfrm>
            <a:off x="8120438" y="766989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2"/>
                </a:solidFill>
              </a:rPr>
              <a:t>一些需要画的直方图</a:t>
            </a:r>
          </a:p>
        </p:txBody>
      </p:sp>
    </p:spTree>
    <p:extLst>
      <p:ext uri="{BB962C8B-B14F-4D97-AF65-F5344CB8AC3E}">
        <p14:creationId xmlns:p14="http://schemas.microsoft.com/office/powerpoint/2010/main" val="3189481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2" y="6466114"/>
            <a:ext cx="11665133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1756570" y="6452261"/>
            <a:ext cx="435429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580627A8-389F-49F7-BB7E-A9949754BDBA}"/>
              </a:ext>
            </a:extLst>
          </p:cNvPr>
          <p:cNvSpPr txBox="1"/>
          <p:nvPr/>
        </p:nvSpPr>
        <p:spPr>
          <a:xfrm>
            <a:off x="11774776" y="6452261"/>
            <a:ext cx="508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zh-CN" altLang="en-US"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6E7BFC4-D995-4BF0-89CD-DCB0E2B8818D}"/>
              </a:ext>
            </a:extLst>
          </p:cNvPr>
          <p:cNvSpPr txBox="1"/>
          <p:nvPr/>
        </p:nvSpPr>
        <p:spPr>
          <a:xfrm>
            <a:off x="904702" y="1476325"/>
            <a:ext cx="10851868" cy="168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开发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TQ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模拟数据源，模拟数据源在单台服务器上可以模拟至少</a:t>
            </a:r>
            <a:r>
              <a:rPr lang="en-US" altLang="zh-CN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900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en-US" altLang="zh-CN" dirty="0" err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gcu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以</a:t>
            </a:r>
            <a:r>
              <a:rPr lang="en-US" altLang="zh-CN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30khz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的速率向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DAQ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发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TQ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数据。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编写</a:t>
            </a:r>
            <a:r>
              <a:rPr lang="zh-CN" altLang="en-US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内存池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以对内存进行管理，使每次的操作尽量在一个</a:t>
            </a:r>
            <a:r>
              <a:rPr lang="en-US" altLang="zh-CN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Cache</a:t>
            </a:r>
            <a:r>
              <a:rPr lang="zh-CN" altLang="en-US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块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中进行，保证数据源的性能。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可以发送不同比例的</a:t>
            </a:r>
            <a:r>
              <a:rPr lang="zh-CN" altLang="en-US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好事例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，为</a:t>
            </a:r>
            <a:r>
              <a:rPr lang="zh-CN" altLang="en-US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触发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软件的调试提供测试条件。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模拟数据源可以模拟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DAQ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读出通过</a:t>
            </a:r>
            <a:r>
              <a:rPr lang="en-US" altLang="zh-CN" dirty="0" err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ipbus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与硬件交互的过程。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259DA5A-2497-4A30-AFD3-7A9D2CB6BF9C}"/>
              </a:ext>
            </a:extLst>
          </p:cNvPr>
          <p:cNvSpPr txBox="1"/>
          <p:nvPr/>
        </p:nvSpPr>
        <p:spPr>
          <a:xfrm>
            <a:off x="808690" y="1138334"/>
            <a:ext cx="10856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b="1" kern="0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主要工作</a:t>
            </a:r>
            <a:r>
              <a:rPr lang="en-US" altLang="zh-CN" b="1" kern="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218CC102-AD0B-4ACF-87A0-4627E689E3C6}"/>
              </a:ext>
            </a:extLst>
          </p:cNvPr>
          <p:cNvSpPr txBox="1">
            <a:spLocks/>
          </p:cNvSpPr>
          <p:nvPr/>
        </p:nvSpPr>
        <p:spPr>
          <a:xfrm>
            <a:off x="2552230" y="109284"/>
            <a:ext cx="8935298" cy="720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1EA6CF83-5222-4D77-830D-46E2432EF0C9}"/>
              </a:ext>
            </a:extLst>
          </p:cNvPr>
          <p:cNvSpPr txBox="1">
            <a:spLocks/>
          </p:cNvSpPr>
          <p:nvPr/>
        </p:nvSpPr>
        <p:spPr>
          <a:xfrm>
            <a:off x="1397422" y="100294"/>
            <a:ext cx="8935298" cy="720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TQ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模拟数据源开发</a:t>
            </a:r>
            <a:endParaRPr lang="en-US" altLang="zh-CN" sz="24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8878FE1-EE11-40E0-A9B0-44E0E1555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055" y="3509258"/>
            <a:ext cx="5799558" cy="239703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6F17B93-47C1-41B9-A579-9C0EFC096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18" y="3784178"/>
            <a:ext cx="6336637" cy="184273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9B8FA138-DD68-46A2-BCD9-8896FB8842D5}"/>
              </a:ext>
            </a:extLst>
          </p:cNvPr>
          <p:cNvSpPr txBox="1"/>
          <p:nvPr/>
        </p:nvSpPr>
        <p:spPr>
          <a:xfrm>
            <a:off x="803653" y="753329"/>
            <a:ext cx="7550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需求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DAQ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需要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TQ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模拟数据源对其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TQ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处理的相关功能进行测试以及验证。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25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2" y="6466114"/>
            <a:ext cx="11665133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1756570" y="6452261"/>
            <a:ext cx="435429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580627A8-389F-49F7-BB7E-A9949754BDBA}"/>
              </a:ext>
            </a:extLst>
          </p:cNvPr>
          <p:cNvSpPr txBox="1"/>
          <p:nvPr/>
        </p:nvSpPr>
        <p:spPr>
          <a:xfrm>
            <a:off x="11774776" y="6452261"/>
            <a:ext cx="508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标题 1">
            <a:extLst>
              <a:ext uri="{FF2B5EF4-FFF2-40B4-BE49-F238E27FC236}">
                <a16:creationId xmlns:a16="http://schemas.microsoft.com/office/drawing/2014/main" id="{9A320BE1-B3C1-4433-9037-2C7377E1B786}"/>
              </a:ext>
            </a:extLst>
          </p:cNvPr>
          <p:cNvSpPr txBox="1">
            <a:spLocks/>
          </p:cNvSpPr>
          <p:nvPr/>
        </p:nvSpPr>
        <p:spPr>
          <a:xfrm>
            <a:off x="1781358" y="98549"/>
            <a:ext cx="8935298" cy="720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r>
              <a:rPr lang="zh-CN" altLang="en-US" sz="28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数据流高可用框架测试验证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FD29B200-6C46-4411-84AB-E8C950B6CEBB}"/>
              </a:ext>
            </a:extLst>
          </p:cNvPr>
          <p:cNvSpPr txBox="1"/>
          <p:nvPr/>
        </p:nvSpPr>
        <p:spPr>
          <a:xfrm>
            <a:off x="134407" y="1506332"/>
            <a:ext cx="1166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b="1" kern="0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单点故障重传</a:t>
            </a:r>
            <a:r>
              <a:rPr lang="en-US" altLang="zh-CN" b="1" kern="0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b="1" kern="0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单点坏掉不丢数</a:t>
            </a:r>
            <a:r>
              <a:rPr lang="en-US" altLang="zh-CN" b="1" kern="0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b="1" kern="0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模型是当前数据流高可用架构的主要组成部分，针对这一模型做了以下工作</a:t>
            </a:r>
            <a:r>
              <a:rPr lang="zh-CN" altLang="en-US" b="1" kern="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b="1" kern="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72D25CE-2302-4D94-839F-3815D19C9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430" y="2183862"/>
            <a:ext cx="5747994" cy="282837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739852E5-BE53-4A93-8A4B-AD4B2C87BDC4}"/>
              </a:ext>
            </a:extLst>
          </p:cNvPr>
          <p:cNvSpPr txBox="1"/>
          <p:nvPr/>
        </p:nvSpPr>
        <p:spPr>
          <a:xfrm>
            <a:off x="-2" y="2111583"/>
            <a:ext cx="6632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r>
              <a:rPr lang="zh-CN" altLang="en-US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反证法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证明了这个模型可以保证单点故障时，有备份存在。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23B44E1-C861-4F29-96E7-B79A0299719A}"/>
              </a:ext>
            </a:extLst>
          </p:cNvPr>
          <p:cNvSpPr txBox="1"/>
          <p:nvPr/>
        </p:nvSpPr>
        <p:spPr>
          <a:xfrm>
            <a:off x="6633026" y="5314254"/>
            <a:ext cx="534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分析理论模型在各种情况下的备份恢复情况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2102437-5403-4550-875B-A2D65306D053}"/>
              </a:ext>
            </a:extLst>
          </p:cNvPr>
          <p:cNvSpPr txBox="1"/>
          <p:nvPr/>
        </p:nvSpPr>
        <p:spPr>
          <a:xfrm>
            <a:off x="161839" y="1018945"/>
            <a:ext cx="11895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需求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：为了能保证数据流在超新星爆发时正常工作，数据流需要实现高可用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高可用上架前需要先测试验证。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398E08C-DFF8-4E7E-855E-D3335D85D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98" y="2794444"/>
            <a:ext cx="6096996" cy="304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73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2" y="6466114"/>
            <a:ext cx="11665133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1756570" y="6452261"/>
            <a:ext cx="435429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580627A8-389F-49F7-BB7E-A9949754BDBA}"/>
              </a:ext>
            </a:extLst>
          </p:cNvPr>
          <p:cNvSpPr txBox="1"/>
          <p:nvPr/>
        </p:nvSpPr>
        <p:spPr>
          <a:xfrm>
            <a:off x="11774776" y="6452261"/>
            <a:ext cx="508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endParaRPr lang="zh-CN" altLang="en-US"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5DC69E01-14C6-4643-8A7B-305797695A1B}"/>
              </a:ext>
            </a:extLst>
          </p:cNvPr>
          <p:cNvSpPr txBox="1">
            <a:spLocks/>
          </p:cNvSpPr>
          <p:nvPr/>
        </p:nvSpPr>
        <p:spPr>
          <a:xfrm>
            <a:off x="1600641" y="101681"/>
            <a:ext cx="8935298" cy="720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r>
              <a:rPr lang="zh-CN" altLang="en-US" sz="28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数据流高可用框架测试验证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D81DBC8-37BF-4AFE-BA7C-22757C004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50" y="2114721"/>
            <a:ext cx="5100263" cy="4091564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799EF03F-8402-4DF1-9D56-CF1D2AE30786}"/>
              </a:ext>
            </a:extLst>
          </p:cNvPr>
          <p:cNvSpPr txBox="1"/>
          <p:nvPr/>
        </p:nvSpPr>
        <p:spPr>
          <a:xfrm>
            <a:off x="212676" y="769449"/>
            <a:ext cx="4868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kern="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测试</a:t>
            </a:r>
            <a:endParaRPr lang="en-US" altLang="zh-CN" sz="2000" b="1" kern="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F6D71017-106C-4C2D-B3D1-8B5D61810C40}"/>
              </a:ext>
            </a:extLst>
          </p:cNvPr>
          <p:cNvSpPr/>
          <p:nvPr/>
        </p:nvSpPr>
        <p:spPr>
          <a:xfrm>
            <a:off x="2554014" y="2288526"/>
            <a:ext cx="1337817" cy="25675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A4FE4EE5-3487-45DC-A677-4FE87A092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088" y="2074182"/>
            <a:ext cx="4522451" cy="224807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F0976CA2-884D-4EA5-B1E4-30CE237A53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2291" y="4437285"/>
            <a:ext cx="4315248" cy="1861763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F142D5FC-447C-4EC3-AC68-37C7F70BCB14}"/>
              </a:ext>
            </a:extLst>
          </p:cNvPr>
          <p:cNvSpPr txBox="1"/>
          <p:nvPr/>
        </p:nvSpPr>
        <p:spPr>
          <a:xfrm>
            <a:off x="353272" y="1167353"/>
            <a:ext cx="5100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运行两个脚本，定时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kill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掉结点，总运行时长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169min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zh-CN" altLang="en-US" sz="2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未出现丢数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。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433D85A-2FB5-4D67-A66E-0E999B0DB2DE}"/>
              </a:ext>
            </a:extLst>
          </p:cNvPr>
          <p:cNvSpPr txBox="1"/>
          <p:nvPr/>
        </p:nvSpPr>
        <p:spPr>
          <a:xfrm>
            <a:off x="6053620" y="1096003"/>
            <a:ext cx="6229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给出了一种去重方案，并进行了测试。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当</a:t>
            </a:r>
            <a:r>
              <a:rPr lang="zh-CN" altLang="en-US" sz="2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队列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的大小大于一定值时，可以实现重传无重复。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6614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2" y="6466114"/>
            <a:ext cx="11665133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1756570" y="6452261"/>
            <a:ext cx="435429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580627A8-389F-49F7-BB7E-A9949754BDBA}"/>
              </a:ext>
            </a:extLst>
          </p:cNvPr>
          <p:cNvSpPr txBox="1"/>
          <p:nvPr/>
        </p:nvSpPr>
        <p:spPr>
          <a:xfrm>
            <a:off x="11827425" y="6452261"/>
            <a:ext cx="29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endParaRPr lang="zh-CN" altLang="en-US"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BC0EE5DA-010D-4431-A9A4-0B10686A3429}"/>
              </a:ext>
            </a:extLst>
          </p:cNvPr>
          <p:cNvSpPr txBox="1">
            <a:spLocks/>
          </p:cNvSpPr>
          <p:nvPr/>
        </p:nvSpPr>
        <p:spPr>
          <a:xfrm>
            <a:off x="-110559" y="128373"/>
            <a:ext cx="11317489" cy="720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eaLnBrk="1" hangingPunct="1"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lt"/>
              </a:rPr>
              <a:t>直方图显示程序开发</a:t>
            </a:r>
            <a:endParaRPr lang="zh-CN" altLang="en-US" sz="2800" kern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0A36EF5-DDC0-4A48-8955-0BEB745418CA}"/>
              </a:ext>
            </a:extLst>
          </p:cNvPr>
          <p:cNvSpPr txBox="1"/>
          <p:nvPr/>
        </p:nvSpPr>
        <p:spPr>
          <a:xfrm>
            <a:off x="5858975" y="872047"/>
            <a:ext cx="6115308" cy="45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kern="100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主要工作</a:t>
            </a:r>
            <a:endParaRPr lang="en-US" altLang="zh-CN" b="1" kern="100" dirty="0">
              <a:solidFill>
                <a:schemeClr val="accent6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C2908AE-3624-4BD5-B0E5-A5D277137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565" y="2733757"/>
            <a:ext cx="6356642" cy="325219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3F81448A-89E4-4236-B93C-38D2BFC42925}"/>
              </a:ext>
            </a:extLst>
          </p:cNvPr>
          <p:cNvSpPr txBox="1"/>
          <p:nvPr/>
        </p:nvSpPr>
        <p:spPr>
          <a:xfrm>
            <a:off x="5858975" y="1407260"/>
            <a:ext cx="63330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在网页上拿到</a:t>
            </a:r>
            <a:r>
              <a:rPr lang="en-US" altLang="zh-CN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json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类型的直方图相关信息，解析。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实现了一个</a:t>
            </a:r>
            <a:r>
              <a:rPr lang="zh-CN" altLang="en-US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队列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，实现一边取数解析，一边画图合并。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E2B9265-E367-4030-BF06-A28AF4F30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47" y="2721790"/>
            <a:ext cx="5287984" cy="3630382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F2DC8B7B-AA13-45D4-87DB-DC3FBBFB5F58}"/>
              </a:ext>
            </a:extLst>
          </p:cNvPr>
          <p:cNvSpPr txBox="1"/>
          <p:nvPr/>
        </p:nvSpPr>
        <p:spPr>
          <a:xfrm>
            <a:off x="27257" y="891747"/>
            <a:ext cx="6115308" cy="45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kern="10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主要需求</a:t>
            </a:r>
            <a:endParaRPr lang="en-US" altLang="zh-CN" b="1" kern="100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0602BCB-06E0-45ED-9CBE-0713DEE98F30}"/>
              </a:ext>
            </a:extLst>
          </p:cNvPr>
          <p:cNvSpPr txBox="1"/>
          <p:nvPr/>
        </p:nvSpPr>
        <p:spPr>
          <a:xfrm>
            <a:off x="510618" y="1435466"/>
            <a:ext cx="604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用直方图展示数据流中物理相关的信息。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2B621F2-2B17-4DC9-88DF-E667FB699206}"/>
              </a:ext>
            </a:extLst>
          </p:cNvPr>
          <p:cNvSpPr/>
          <p:nvPr/>
        </p:nvSpPr>
        <p:spPr>
          <a:xfrm>
            <a:off x="70578" y="2664842"/>
            <a:ext cx="5686088" cy="356119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0C67475-3DA6-4AA3-AF0A-F87332C54F72}"/>
              </a:ext>
            </a:extLst>
          </p:cNvPr>
          <p:cNvSpPr/>
          <p:nvPr/>
        </p:nvSpPr>
        <p:spPr>
          <a:xfrm>
            <a:off x="6195857" y="2664842"/>
            <a:ext cx="5686088" cy="356119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1A2F2562-C765-4C77-A17E-A890B16CAEBC}"/>
              </a:ext>
            </a:extLst>
          </p:cNvPr>
          <p:cNvSpPr/>
          <p:nvPr/>
        </p:nvSpPr>
        <p:spPr>
          <a:xfrm>
            <a:off x="5775427" y="4085193"/>
            <a:ext cx="441434" cy="46385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E636CF6-1C4B-4A78-ACCA-DDEAFF8E7582}"/>
              </a:ext>
            </a:extLst>
          </p:cNvPr>
          <p:cNvSpPr txBox="1"/>
          <p:nvPr/>
        </p:nvSpPr>
        <p:spPr>
          <a:xfrm>
            <a:off x="3530846" y="3050215"/>
            <a:ext cx="178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JSON</a:t>
            </a:r>
            <a:r>
              <a:rPr lang="zh-CN" altLang="en-US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数据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671DF53-3413-44ED-8E4C-2EEDFA59DF90}"/>
              </a:ext>
            </a:extLst>
          </p:cNvPr>
          <p:cNvSpPr txBox="1"/>
          <p:nvPr/>
        </p:nvSpPr>
        <p:spPr>
          <a:xfrm>
            <a:off x="7660660" y="3103608"/>
            <a:ext cx="178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直方图</a:t>
            </a:r>
            <a:endParaRPr lang="en-US" altLang="zh-CN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1989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2448</TotalTime>
  <Words>1185</Words>
  <Application>Microsoft Office PowerPoint</Application>
  <PresentationFormat>宽屏</PresentationFormat>
  <Paragraphs>178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等线</vt:lpstr>
      <vt:lpstr>等线 Light</vt:lpstr>
      <vt:lpstr>黑体</vt:lpstr>
      <vt:lpstr>华文楷体</vt:lpstr>
      <vt:lpstr>楷体</vt:lpstr>
      <vt:lpstr>隶书</vt:lpstr>
      <vt:lpstr>Arial</vt:lpstr>
      <vt:lpstr>Arial Narrow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jiang xzh</dc:creator>
  <cp:lastModifiedBy>jidanguanbing</cp:lastModifiedBy>
  <cp:revision>183</cp:revision>
  <dcterms:created xsi:type="dcterms:W3CDTF">2022-12-26T05:18:52Z</dcterms:created>
  <dcterms:modified xsi:type="dcterms:W3CDTF">2023-12-28T01:37:36Z</dcterms:modified>
</cp:coreProperties>
</file>