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8" r:id="rId2"/>
    <p:sldId id="610" r:id="rId3"/>
    <p:sldId id="620" r:id="rId4"/>
    <p:sldId id="622" r:id="rId5"/>
    <p:sldId id="618" r:id="rId6"/>
    <p:sldId id="619" r:id="rId7"/>
    <p:sldId id="624" r:id="rId8"/>
    <p:sldId id="623" r:id="rId9"/>
    <p:sldId id="626" r:id="rId10"/>
    <p:sldId id="609" r:id="rId11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CCFF"/>
    <a:srgbClr val="66FF99"/>
    <a:srgbClr val="CCFFFF"/>
    <a:srgbClr val="CC99FF"/>
    <a:srgbClr val="FF66FF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4" autoAdjust="0"/>
    <p:restoredTop sz="94784" autoAdjust="0"/>
  </p:normalViewPr>
  <p:slideViewPr>
    <p:cSldViewPr>
      <p:cViewPr varScale="1">
        <p:scale>
          <a:sx n="108" d="100"/>
          <a:sy n="108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1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56ADB5-8E1C-4D10-8743-14E2C9A63C2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CA0637-545C-40FC-98F2-AD8FE5D3BF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A7D029C-0CCB-4213-BCCA-D9A4A6273C63}" type="datetimeFigureOut">
              <a:rPr lang="zh-CN" altLang="en-US"/>
              <a:pPr>
                <a:defRPr/>
              </a:pPr>
              <a:t>2023/12/28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4EE47E-EC50-4744-BA61-0C875D2A3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5441E1-00B2-4998-A602-390457DD1C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/>
            </a:lvl1pPr>
          </a:lstStyle>
          <a:p>
            <a:pPr>
              <a:defRPr/>
            </a:pPr>
            <a:fld id="{B63D6BB5-BE84-45E1-89B6-10375A423B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2347FEB-FD52-456E-88F1-C946481E42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8DB9B5F-8C57-482F-8C59-8181FFC36F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F9B3326-12B7-4C7F-A889-BB92B3881C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19FFB7BF-40F6-4DCD-A2B2-9119B266A8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BDF1B2CD-4F10-4FC8-9613-043917D1E3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47708E1E-8E9A-409D-95BF-D9EF05618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ADA778-05C3-4628-AEAF-A80A9150DD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D77DC-188B-4EA7-A42C-7D558A30D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3218B-AC24-4A30-811A-56E615F61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06C3BF-D658-45C1-9E49-70D105EAB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E185037F-BD5E-42FA-B80E-8AF94E3F05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91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30271D-234C-48E6-BD79-D212E0FDD6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AEB7-89AC-48A5-9D3B-A2E8FB8B5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96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892D49-6267-4042-9811-4AD587EEE5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EAD-DF37-49B0-A367-DD4C6ADFA8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52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F806D6-7891-4B82-ABCF-93B3FAEC94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270E-3B95-4597-AEFF-30CD5735CF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204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08012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441B9C-8E54-4779-859F-6010C316F0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EE52-8757-434C-A675-BFBBFF1670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480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B71592-40E6-4533-ACB7-3A717800FE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38D2-6DCE-4502-9849-BBBC107E74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584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944173-80E5-401E-831D-D3A96E8F81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B4DF-5796-4FFA-928C-4AD475BAD6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3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AC00-2901-4942-8512-54D3ED49A4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419A-44F1-4B8C-972F-9221ABA04E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157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198AB2F-40B1-4CE9-8A3E-AB419F79D0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3607-4D55-4290-91F2-CC7C94D3A6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374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14F38E4-A307-48DF-9696-11CB9E1276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1BF5-949C-40B0-A43D-B0B73E6717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314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5350E-3F25-442E-89DE-1D921F0C4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3197-96C3-4D2F-A970-8DA61C1B87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87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6D1B80-7036-4B20-A8B4-651ADD13C0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73AB-1C89-4EBE-9C55-E65984EEF4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581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FC444E-41BC-43F7-8828-350A9C91A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9A1B74-60E6-4783-90E2-42FD259B9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4CF5C5-0CD1-4CA9-A2A8-7679B0AAB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608F95-5946-470B-BD02-622B21641A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Line 7">
            <a:extLst>
              <a:ext uri="{FF2B5EF4-FFF2-40B4-BE49-F238E27FC236}">
                <a16:creationId xmlns:a16="http://schemas.microsoft.com/office/drawing/2014/main" id="{FB3E5783-1E10-4371-B76B-D35BE9891A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1F0F5E-6153-4BBF-A0F5-E32E00EFA1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7" r:id="rId1"/>
    <p:sldLayoutId id="2147485596" r:id="rId2"/>
    <p:sldLayoutId id="2147485597" r:id="rId3"/>
    <p:sldLayoutId id="2147485598" r:id="rId4"/>
    <p:sldLayoutId id="2147485599" r:id="rId5"/>
    <p:sldLayoutId id="2147485600" r:id="rId6"/>
    <p:sldLayoutId id="2147485601" r:id="rId7"/>
    <p:sldLayoutId id="2147485602" r:id="rId8"/>
    <p:sldLayoutId id="2147485603" r:id="rId9"/>
    <p:sldLayoutId id="2147485604" r:id="rId10"/>
    <p:sldLayoutId id="2147485605" r:id="rId11"/>
    <p:sldLayoutId id="21474856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an1661">
            <a:extLst>
              <a:ext uri="{FF2B5EF4-FFF2-40B4-BE49-F238E27FC236}">
                <a16:creationId xmlns:a16="http://schemas.microsoft.com/office/drawing/2014/main" id="{5DAD8782-C1F8-46DF-BD78-6650F261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813"/>
            <a:ext cx="3695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6">
            <a:extLst>
              <a:ext uri="{FF2B5EF4-FFF2-40B4-BE49-F238E27FC236}">
                <a16:creationId xmlns:a16="http://schemas.microsoft.com/office/drawing/2014/main" id="{82FA6CFF-9EAD-4580-B208-65A3C3145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37A6AB66-EB30-4B47-A644-56B0BE0806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7336" y="2637631"/>
            <a:ext cx="8569325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9-12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月季度考核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84DB24-5050-45CB-855B-90A5CAF98E47}"/>
              </a:ext>
            </a:extLst>
          </p:cNvPr>
          <p:cNvSpPr txBox="1"/>
          <p:nvPr/>
        </p:nvSpPr>
        <p:spPr>
          <a:xfrm>
            <a:off x="5724128" y="5661248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报告人：  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级硕士 常辰卓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导师：    魏 微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汇报时间：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2023.12.28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>
            <a:extLst>
              <a:ext uri="{FF2B5EF4-FFF2-40B4-BE49-F238E27FC236}">
                <a16:creationId xmlns:a16="http://schemas.microsoft.com/office/drawing/2014/main" id="{DF92D69B-3EC3-492A-8460-87CE5B00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168" y="2834481"/>
            <a:ext cx="66976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0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Thanks</a:t>
            </a:r>
            <a:endParaRPr lang="zh-CN" altLang="en-US" sz="7200" b="0" dirty="0">
              <a:solidFill>
                <a:srgbClr val="CC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>
            <a:extLst>
              <a:ext uri="{FF2B5EF4-FFF2-40B4-BE49-F238E27FC236}">
                <a16:creationId xmlns:a16="http://schemas.microsoft.com/office/drawing/2014/main" id="{A80DFCFD-58B5-4351-94C5-968803D0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08012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B894FC38-7B7F-4E2C-9553-3E08F8C52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E1051D-FBA2-4102-85C7-6CB15F1F355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400" dirty="0">
              <a:latin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BF73EA3-B2E6-477B-83C1-CC208081B9EA}"/>
              </a:ext>
            </a:extLst>
          </p:cNvPr>
          <p:cNvSpPr txBox="1"/>
          <p:nvPr/>
        </p:nvSpPr>
        <p:spPr>
          <a:xfrm>
            <a:off x="457200" y="908720"/>
            <a:ext cx="6793848" cy="4677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基础知识学习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b="0" dirty="0">
                <a:solidFill>
                  <a:schemeClr val="tx1"/>
                </a:solidFill>
              </a:rPr>
              <a:t>《</a:t>
            </a:r>
            <a:r>
              <a: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模拟</a:t>
            </a: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CMOS</a:t>
            </a:r>
            <a:r>
              <a: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集成电路设计</a:t>
            </a: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》    —— </a:t>
            </a:r>
            <a:r>
              <a:rPr lang="en-US" altLang="zh-CN" sz="2400" b="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Razavi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《CMOS</a:t>
            </a:r>
            <a:r>
              <a: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模拟集成电路设计</a:t>
            </a: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》    —— Allen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《CMOS</a:t>
            </a:r>
            <a:r>
              <a: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电路设计布局与仿真</a:t>
            </a: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》—— Baker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运算放大器设计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模拟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IC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设计流程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搭建原理图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仿真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绘制版图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下一步工作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189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>
            <a:extLst>
              <a:ext uri="{FF2B5EF4-FFF2-40B4-BE49-F238E27FC236}">
                <a16:creationId xmlns:a16="http://schemas.microsoft.com/office/drawing/2014/main" id="{A80DFCFD-58B5-4351-94C5-968803D0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08012"/>
          </a:xfrm>
        </p:spPr>
        <p:txBody>
          <a:bodyPr/>
          <a:lstStyle/>
          <a:p>
            <a:r>
              <a:rPr lang="zh-CN" altLang="en-US" dirty="0"/>
              <a:t>基础知识学习</a:t>
            </a:r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B894FC38-7B7F-4E2C-9553-3E08F8C52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1051D-FBA2-4102-85C7-6CB15F1F3555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574CE6-FF24-456A-9E3B-6CF7F6412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8" t="4977"/>
          <a:stretch/>
        </p:blipFill>
        <p:spPr>
          <a:xfrm>
            <a:off x="6853503" y="944581"/>
            <a:ext cx="2013438" cy="13306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4474BA2-55B9-495E-853A-808F152EA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1"/>
          <a:stretch/>
        </p:blipFill>
        <p:spPr>
          <a:xfrm>
            <a:off x="6874981" y="2373909"/>
            <a:ext cx="1970481" cy="1302224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9081C98-389E-4A1A-8366-4E292AED8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67" y="918958"/>
            <a:ext cx="6275040" cy="53107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0" dirty="0" err="1"/>
              <a:t>Razavi</a:t>
            </a:r>
            <a:r>
              <a:rPr lang="en-US" altLang="zh-CN" b="0" dirty="0"/>
              <a:t> 《</a:t>
            </a:r>
            <a:r>
              <a:rPr lang="zh-CN" altLang="en-US" b="0" dirty="0"/>
              <a:t>模拟</a:t>
            </a:r>
            <a:r>
              <a:rPr lang="en-US" altLang="zh-CN" b="0" dirty="0"/>
              <a:t>CMOS</a:t>
            </a:r>
            <a:r>
              <a:rPr lang="zh-CN" altLang="en-US" b="0" dirty="0"/>
              <a:t>集成电路设计</a:t>
            </a:r>
            <a:r>
              <a:rPr lang="en-US" altLang="zh-CN" b="0" dirty="0"/>
              <a:t>》</a:t>
            </a:r>
          </a:p>
          <a:p>
            <a:pPr lvl="1" indent="-342900">
              <a:buFont typeface="Wingdings" panose="05000000000000000000" pitchFamily="2" charset="2"/>
              <a:buChar char="ü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</a:rPr>
              <a:t>BJT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</a:rPr>
              <a:t>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</a:rPr>
              <a:t>MOS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</a:rPr>
              <a:t>管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</a:endParaRPr>
          </a:p>
          <a:p>
            <a:pPr lvl="1" indent="-342900">
              <a:buFont typeface="Wingdings" panose="05000000000000000000" pitchFamily="2" charset="2"/>
              <a:buChar char="ü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</a:rPr>
              <a:t>单极放大器</a:t>
            </a:r>
            <a:r>
              <a:rPr lang="zh-CN" altLang="en-US" b="0" dirty="0">
                <a:solidFill>
                  <a:srgbClr val="000000"/>
                </a:solidFill>
                <a:latin typeface="黑体" panose="02010609060101010101" pitchFamily="49" charset="-122"/>
              </a:rPr>
              <a:t>、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</a:rPr>
              <a:t>共源共栅放大器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</a:endParaRPr>
          </a:p>
          <a:p>
            <a:pPr lvl="1" indent="-342900">
              <a:buFont typeface="Wingdings" panose="05000000000000000000" pitchFamily="2" charset="2"/>
              <a:buChar char="ü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</a:rPr>
              <a:t>电流镜</a:t>
            </a:r>
            <a:r>
              <a:rPr lang="zh-CN" altLang="en-US" b="0" dirty="0">
                <a:solidFill>
                  <a:srgbClr val="000000"/>
                </a:solidFill>
                <a:latin typeface="黑体" panose="02010609060101010101" pitchFamily="49" charset="-122"/>
              </a:rPr>
              <a:t>、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</a:rPr>
              <a:t>差分放大器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</a:endParaRPr>
          </a:p>
          <a:p>
            <a:pPr lvl="1" indent="-342900">
              <a:buFont typeface="Wingdings" panose="05000000000000000000" pitchFamily="2" charset="2"/>
              <a:buChar char="ü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</a:rPr>
              <a:t>频率响应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</a:endParaRPr>
          </a:p>
          <a:p>
            <a:pPr lvl="1" indent="-342900">
              <a:buFont typeface="Wingdings" panose="05000000000000000000" pitchFamily="2" charset="2"/>
              <a:buChar char="ü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</a:rPr>
              <a:t>反馈、稳定性和频率补偿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</a:endParaRPr>
          </a:p>
          <a:p>
            <a:pPr lvl="1" indent="-342900">
              <a:buFont typeface="Wingdings" panose="05000000000000000000" pitchFamily="2" charset="2"/>
              <a:buChar char="ü"/>
              <a:defRPr/>
            </a:pPr>
            <a:r>
              <a:rPr lang="zh-CN" altLang="en-US" b="0" dirty="0"/>
              <a:t>噪声</a:t>
            </a:r>
            <a:endParaRPr lang="en-US" altLang="zh-CN" b="0" dirty="0"/>
          </a:p>
          <a:p>
            <a:pPr lvl="1" indent="-342900">
              <a:buFont typeface="Wingdings" panose="05000000000000000000" pitchFamily="2" charset="2"/>
              <a:buChar char="ü"/>
              <a:defRPr/>
            </a:pPr>
            <a:r>
              <a:rPr lang="zh-CN" altLang="en-US" b="0" dirty="0"/>
              <a:t>运算放大器</a:t>
            </a:r>
            <a:endParaRPr lang="en-US" altLang="zh-CN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0" dirty="0"/>
              <a:t>Allen 《CMOS</a:t>
            </a:r>
            <a:r>
              <a:rPr lang="zh-CN" altLang="en-US" b="0" dirty="0"/>
              <a:t>模拟集成电路设计</a:t>
            </a:r>
            <a:r>
              <a:rPr lang="en-US" altLang="zh-CN" b="0" dirty="0"/>
              <a:t>》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b="0" dirty="0"/>
              <a:t>基准源</a:t>
            </a:r>
            <a:endParaRPr lang="en-US" altLang="zh-CN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0" dirty="0" err="1"/>
              <a:t>Baker《CMOS</a:t>
            </a:r>
            <a:r>
              <a:rPr lang="zh-CN" altLang="en-US" b="0" dirty="0"/>
              <a:t>电路设计布局与仿真</a:t>
            </a:r>
            <a:r>
              <a:rPr lang="en-US" altLang="zh-CN" b="0" dirty="0"/>
              <a:t>》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b="0" dirty="0"/>
              <a:t>CMOS</a:t>
            </a:r>
            <a:r>
              <a:rPr lang="zh-CN" altLang="en-US" b="0" dirty="0"/>
              <a:t>运算放大器设计和比较器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b="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6864C6-5A20-4D1F-BAC7-C040EEE4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781029"/>
            <a:ext cx="1462887" cy="20588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E08426-71FD-453A-826C-6FD1C8CA5B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27"/>
          <a:stretch/>
        </p:blipFill>
        <p:spPr>
          <a:xfrm>
            <a:off x="7422917" y="4090852"/>
            <a:ext cx="1503201" cy="21449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065239-E768-46C0-928C-43BBD4A8C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342" y="4084455"/>
            <a:ext cx="1503201" cy="21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2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62C4B-A7AB-42D7-9960-2FC9551B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运算放大器设计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D0F316-F061-4792-85DA-32DBB2F86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33" y="838906"/>
            <a:ext cx="8147248" cy="3030426"/>
          </a:xfrm>
        </p:spPr>
        <p:txBody>
          <a:bodyPr/>
          <a:lstStyle/>
          <a:p>
            <a:pPr marL="1143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设计指标：</a:t>
            </a:r>
            <a:endParaRPr lang="en-US" altLang="zh-CN" b="0" dirty="0">
              <a:latin typeface="黑体" panose="02010609060101010101" pitchFamily="49" charset="-122"/>
            </a:endParaRPr>
          </a:p>
          <a:p>
            <a:pPr marL="51435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增益</a:t>
            </a:r>
            <a:r>
              <a:rPr lang="zh-CN" altLang="en-US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50-60 dB      </a:t>
            </a:r>
            <a:r>
              <a:rPr lang="zh-CN" altLang="zh-CN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带宽</a:t>
            </a:r>
            <a:r>
              <a:rPr lang="zh-CN" altLang="en-US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50-100 MHz</a:t>
            </a:r>
            <a:r>
              <a:rPr lang="en-US" altLang="zh-CN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    </a:t>
            </a:r>
            <a:r>
              <a:rPr lang="zh-CN" altLang="zh-CN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负载</a:t>
            </a:r>
            <a:r>
              <a:rPr lang="zh-CN" altLang="en-US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 pF</a:t>
            </a:r>
            <a:endParaRPr lang="en-US" altLang="zh-CN" b="0" dirty="0"/>
          </a:p>
          <a:p>
            <a:pPr marL="51435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功耗：工作电流小于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500 </a:t>
            </a:r>
            <a:r>
              <a:rPr lang="en-US" altLang="zh-CN" b="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μA</a:t>
            </a:r>
            <a:endParaRPr lang="en-US" altLang="zh-CN" b="0" dirty="0">
              <a:latin typeface="黑体" panose="02010609060101010101" pitchFamily="49" charset="-122"/>
              <a:cs typeface="Times New Roman" panose="02020603050405020304" pitchFamily="18" charset="0"/>
            </a:endParaRPr>
          </a:p>
          <a:p>
            <a:pPr marL="51435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电源电压：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1.2 V</a:t>
            </a:r>
            <a:endParaRPr lang="en-US" altLang="zh-CN" b="0" dirty="0"/>
          </a:p>
          <a:p>
            <a:pPr marL="51435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相位裕度：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60°</a:t>
            </a:r>
            <a:r>
              <a:rPr lang="zh-CN" altLang="zh-CN" b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左右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3EEA4D-AB9E-443E-A54B-13F8EEB56D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B0CC59-3323-473D-BBB2-8F2FD534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295114"/>
            <a:ext cx="4304822" cy="38152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B247C5E-BF70-4DAF-BC7F-5E074992C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05" r="16516"/>
          <a:stretch/>
        </p:blipFill>
        <p:spPr>
          <a:xfrm>
            <a:off x="3817777" y="4473052"/>
            <a:ext cx="1046089" cy="17049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5E20E07-7C6A-4BA7-9162-D1684749F3B9}"/>
              </a:ext>
            </a:extLst>
          </p:cNvPr>
          <p:cNvSpPr txBox="1"/>
          <p:nvPr/>
        </p:nvSpPr>
        <p:spPr>
          <a:xfrm>
            <a:off x="455218" y="3429000"/>
            <a:ext cx="3510408" cy="2667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电路结构：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  <a:p>
            <a:pPr marL="514800" lvl="1" indent="-34290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偏置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部分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  <a:p>
            <a:pPr marL="514800" lvl="1" indent="-34290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输入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级、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输出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级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  <a:p>
            <a:pPr marL="514800" lvl="1" indent="-34290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稳定性补偿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  <a:p>
            <a:pPr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  （米勒电容和调零电阻）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451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08012"/>
          </a:xfrm>
        </p:spPr>
        <p:txBody>
          <a:bodyPr/>
          <a:lstStyle/>
          <a:p>
            <a:r>
              <a:rPr lang="zh-CN" altLang="en-US" dirty="0"/>
              <a:t>运放设计</a:t>
            </a:r>
            <a:r>
              <a:rPr lang="en-US" altLang="zh-CN" dirty="0"/>
              <a:t>——</a:t>
            </a:r>
            <a:r>
              <a:rPr lang="zh-CN" altLang="en-US" dirty="0"/>
              <a:t>原理图</a:t>
            </a: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1B6CF5D-FFD5-489B-A8FC-2B553EE6D805}"/>
              </a:ext>
            </a:extLst>
          </p:cNvPr>
          <p:cNvSpPr txBox="1"/>
          <p:nvPr/>
        </p:nvSpPr>
        <p:spPr>
          <a:xfrm>
            <a:off x="457200" y="908720"/>
            <a:ext cx="8424936" cy="208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学习了模拟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IC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设计的基本流程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学习使用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Virtuoso Schematic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搭建电路原理图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搭建目标运放原理图，调整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MOS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管的尺寸，得到合适的偏置电流和输入输出级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调整米勒电容和调零电阻值，进行稳定性补偿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2C47C5-E923-4530-AEE6-2C1335A19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56" y="2900704"/>
            <a:ext cx="7416823" cy="37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5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08012"/>
          </a:xfrm>
        </p:spPr>
        <p:txBody>
          <a:bodyPr/>
          <a:lstStyle/>
          <a:p>
            <a:r>
              <a:rPr lang="zh-CN" altLang="en-US" dirty="0"/>
              <a:t>运放设计</a:t>
            </a:r>
            <a:r>
              <a:rPr lang="en-US" altLang="zh-CN" dirty="0"/>
              <a:t>——</a:t>
            </a:r>
            <a:r>
              <a:rPr lang="zh-CN" altLang="en-US" dirty="0"/>
              <a:t>仿真</a:t>
            </a: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311C05-5924-4AE3-9E5A-CACF652380B9}"/>
              </a:ext>
            </a:extLst>
          </p:cNvPr>
          <p:cNvSpPr txBox="1"/>
          <p:nvPr/>
        </p:nvSpPr>
        <p:spPr>
          <a:xfrm>
            <a:off x="457200" y="912219"/>
            <a:ext cx="8651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学习使用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Virtuoso ADE L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进行直流、交流和瞬态等仿真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搭建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testbench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仿真并调整电路，使其满足指标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B7DD3E2-422C-4A6B-829C-4ADA8B03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45" y="3772515"/>
            <a:ext cx="4215269" cy="25519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EE0BEA-0CFB-474D-990B-CE4D41D1C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959" y="3793526"/>
            <a:ext cx="4215269" cy="252081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AE6A3DA-648C-4757-94F1-ED1833859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992520"/>
            <a:ext cx="2915750" cy="18275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66B551-51C8-4E78-8E0E-5D9D4E280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1984873"/>
            <a:ext cx="3541688" cy="16991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1C7D3F8-CC1D-4B09-AF9A-E7C8BA54A80A}"/>
              </a:ext>
            </a:extLst>
          </p:cNvPr>
          <p:cNvSpPr txBox="1"/>
          <p:nvPr/>
        </p:nvSpPr>
        <p:spPr>
          <a:xfrm>
            <a:off x="2183884" y="6354747"/>
            <a:ext cx="4775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Av = 51 dB   GB = 64.6 MHz   PM = 71.5°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974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08012"/>
          </a:xfrm>
        </p:spPr>
        <p:txBody>
          <a:bodyPr/>
          <a:lstStyle/>
          <a:p>
            <a:r>
              <a:rPr lang="zh-CN" altLang="en-US" dirty="0"/>
              <a:t>运放设计</a:t>
            </a:r>
            <a:r>
              <a:rPr lang="en-US" altLang="zh-CN" dirty="0"/>
              <a:t>——</a:t>
            </a:r>
            <a:r>
              <a:rPr lang="zh-CN" altLang="en-US" dirty="0"/>
              <a:t>仿真</a:t>
            </a: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311C05-5924-4AE3-9E5A-CACF652380B9}"/>
              </a:ext>
            </a:extLst>
          </p:cNvPr>
          <p:cNvSpPr txBox="1"/>
          <p:nvPr/>
        </p:nvSpPr>
        <p:spPr>
          <a:xfrm>
            <a:off x="457200" y="914793"/>
            <a:ext cx="8435280" cy="104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学习了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MOS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管工艺角的相关知识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学习使用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Virtuoso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ADE XL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进行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Corner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仿真和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Monte-Carlo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仿真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239FDA-F097-4F7E-913C-85EFB3C6C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42"/>
          <a:stretch/>
        </p:blipFill>
        <p:spPr>
          <a:xfrm>
            <a:off x="4701483" y="2246305"/>
            <a:ext cx="4122440" cy="3037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143F18-7884-4763-A55D-0A69BF256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"/>
          <a:stretch/>
        </p:blipFill>
        <p:spPr>
          <a:xfrm>
            <a:off x="457200" y="2213787"/>
            <a:ext cx="4122440" cy="31967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FC21F1-8D42-4CCA-BBB9-0F7189888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2" y="6093296"/>
            <a:ext cx="8963076" cy="294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F96DA28-37AD-4D61-95C8-E190781F81D5}"/>
              </a:ext>
            </a:extLst>
          </p:cNvPr>
          <p:cNvSpPr txBox="1"/>
          <p:nvPr/>
        </p:nvSpPr>
        <p:spPr>
          <a:xfrm>
            <a:off x="1778808" y="55047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稳定性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DE9D6DE-AEA2-473D-AF06-2B85A71489C3}"/>
              </a:ext>
            </a:extLst>
          </p:cNvPr>
          <p:cNvSpPr txBox="1"/>
          <p:nvPr/>
        </p:nvSpPr>
        <p:spPr>
          <a:xfrm>
            <a:off x="5709579" y="550477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动态范围及线性度</a:t>
            </a:r>
          </a:p>
        </p:txBody>
      </p:sp>
    </p:spTree>
    <p:extLst>
      <p:ext uri="{BB962C8B-B14F-4D97-AF65-F5344CB8AC3E}">
        <p14:creationId xmlns:p14="http://schemas.microsoft.com/office/powerpoint/2010/main" val="360280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08012"/>
          </a:xfrm>
        </p:spPr>
        <p:txBody>
          <a:bodyPr/>
          <a:lstStyle/>
          <a:p>
            <a:r>
              <a:rPr lang="zh-CN" altLang="en-US" dirty="0"/>
              <a:t>运放设计</a:t>
            </a:r>
            <a:r>
              <a:rPr lang="en-US" altLang="zh-CN" dirty="0"/>
              <a:t>——</a:t>
            </a:r>
            <a:r>
              <a:rPr lang="zh-CN" altLang="en-US" dirty="0"/>
              <a:t>版图</a:t>
            </a: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DDAF3A-39A9-4011-AA53-5A5466F73764}"/>
              </a:ext>
            </a:extLst>
          </p:cNvPr>
          <p:cNvSpPr txBox="1"/>
          <p:nvPr/>
        </p:nvSpPr>
        <p:spPr>
          <a:xfrm>
            <a:off x="465087" y="892167"/>
            <a:ext cx="8229600" cy="93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学习集成电路制造工艺及版图相关知识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学习使用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Virtuoso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Layout XL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并绘制运放版图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495B5D-E858-412C-885B-2A64E82A3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9"/>
          <a:stretch/>
        </p:blipFill>
        <p:spPr>
          <a:xfrm>
            <a:off x="872195" y="4422101"/>
            <a:ext cx="1428775" cy="21876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EFF45F-C7C3-423E-AE4D-4E1A861EE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737" y="3902079"/>
            <a:ext cx="1919334" cy="27076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E6057F2-0D44-4430-92DE-BBB50C6385CB}"/>
              </a:ext>
            </a:extLst>
          </p:cNvPr>
          <p:cNvSpPr txBox="1"/>
          <p:nvPr/>
        </p:nvSpPr>
        <p:spPr>
          <a:xfrm>
            <a:off x="867190" y="1828514"/>
            <a:ext cx="3796232" cy="2491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硅加工工艺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MOS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管，电阻，电容版图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匹配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噪声问题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寄生参数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平面布局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39D377-14DB-47AC-9D74-FF04E79CF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838" y="2154604"/>
            <a:ext cx="3531253" cy="44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C86835C9-9B8F-4C2E-8FC0-FACCD0F8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08012"/>
          </a:xfrm>
        </p:spPr>
        <p:txBody>
          <a:bodyPr/>
          <a:lstStyle/>
          <a:p>
            <a:r>
              <a:rPr lang="zh-CN" altLang="en-US" dirty="0"/>
              <a:t>下一步工作</a:t>
            </a: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DDAF3A-39A9-4011-AA53-5A5466F73764}"/>
              </a:ext>
            </a:extLst>
          </p:cNvPr>
          <p:cNvSpPr txBox="1"/>
          <p:nvPr/>
        </p:nvSpPr>
        <p:spPr>
          <a:xfrm>
            <a:off x="457200" y="908720"/>
            <a:ext cx="4464496" cy="1551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继续运算放大器的设计工作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完善版图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版图检查和后仿真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7854610"/>
      </p:ext>
    </p:extLst>
  </p:cSld>
  <p:clrMapOvr>
    <a:masterClrMapping/>
  </p:clrMapOvr>
</p:sld>
</file>

<file path=ppt/theme/theme1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23501</TotalTime>
  <Words>361</Words>
  <Application>Microsoft Office PowerPoint</Application>
  <PresentationFormat>全屏显示(4:3)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黑体</vt:lpstr>
      <vt:lpstr>Arial</vt:lpstr>
      <vt:lpstr>Times New Roman</vt:lpstr>
      <vt:lpstr>Wingdings</vt:lpstr>
      <vt:lpstr>内容</vt:lpstr>
      <vt:lpstr>9-12月季度考核</vt:lpstr>
      <vt:lpstr>目录</vt:lpstr>
      <vt:lpstr>基础知识学习</vt:lpstr>
      <vt:lpstr>运算放大器设计</vt:lpstr>
      <vt:lpstr>运放设计——原理图</vt:lpstr>
      <vt:lpstr>运放设计——仿真</vt:lpstr>
      <vt:lpstr>运放设计——仿真</vt:lpstr>
      <vt:lpstr>运放设计——版图</vt:lpstr>
      <vt:lpstr>下一步工作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2019.11.01电子学组会</dc:title>
  <dc:creator/>
  <cp:lastModifiedBy>辰卓 常</cp:lastModifiedBy>
  <cp:revision>4278</cp:revision>
  <dcterms:created xsi:type="dcterms:W3CDTF">2010-05-11T03:26:31Z</dcterms:created>
  <dcterms:modified xsi:type="dcterms:W3CDTF">2023-12-28T03:22:07Z</dcterms:modified>
</cp:coreProperties>
</file>