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3" r:id="rId1"/>
  </p:sldMasterIdLst>
  <p:notesMasterIdLst>
    <p:notesMasterId r:id="rId16"/>
  </p:notesMasterIdLst>
  <p:sldIdLst>
    <p:sldId id="257" r:id="rId2"/>
    <p:sldId id="258" r:id="rId3"/>
    <p:sldId id="325" r:id="rId4"/>
    <p:sldId id="819" r:id="rId5"/>
    <p:sldId id="322" r:id="rId6"/>
    <p:sldId id="820" r:id="rId7"/>
    <p:sldId id="821" r:id="rId8"/>
    <p:sldId id="827" r:id="rId9"/>
    <p:sldId id="829" r:id="rId10"/>
    <p:sldId id="360" r:id="rId11"/>
    <p:sldId id="810" r:id="rId12"/>
    <p:sldId id="809" r:id="rId13"/>
    <p:sldId id="823" r:id="rId14"/>
    <p:sldId id="268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00B0F0"/>
    <a:srgbClr val="4F81BD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2" autoAdjust="0"/>
    <p:restoredTop sz="97440" autoAdjust="0"/>
  </p:normalViewPr>
  <p:slideViewPr>
    <p:cSldViewPr snapToGrid="0">
      <p:cViewPr varScale="1">
        <p:scale>
          <a:sx n="89" d="100"/>
          <a:sy n="89" d="100"/>
        </p:scale>
        <p:origin x="76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xz\Desktop\&#32593;&#32476;&#20256;&#36755;&#27979;&#3579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xz\Desktop\&#32593;&#32476;&#20256;&#36755;&#27979;&#3579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1K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数据包大小</a:t>
            </a:r>
            <a:r>
              <a:rPr lang="en-US" altLang="zh-CN" sz="16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iPerf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测试</a:t>
            </a:r>
            <a:endParaRPr lang="en-US" altLang="zh-CN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c:rich>
      </c:tx>
      <c:layout>
        <c:manualLayout>
          <c:xMode val="edge"/>
          <c:yMode val="edge"/>
          <c:x val="0.34330016811514585"/>
          <c:y val="2.8354742213619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050677936929873"/>
          <c:y val="0.12987160736828687"/>
          <c:w val="0.86700892383705874"/>
          <c:h val="0.717831226935874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Sheet1!$Q$58</c:f>
              <c:strCache>
                <c:ptCount val="1"/>
                <c:pt idx="0">
                  <c:v>1K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Sheet1!$Q$59:$Q$74</c:f>
              <c:numCache>
                <c:formatCode>General</c:formatCode>
                <c:ptCount val="16"/>
                <c:pt idx="0">
                  <c:v>16.7</c:v>
                </c:pt>
                <c:pt idx="1">
                  <c:v>30.9</c:v>
                </c:pt>
                <c:pt idx="2">
                  <c:v>45.9</c:v>
                </c:pt>
                <c:pt idx="3">
                  <c:v>63.2</c:v>
                </c:pt>
                <c:pt idx="4">
                  <c:v>70.8</c:v>
                </c:pt>
                <c:pt idx="5">
                  <c:v>77.900000000000006</c:v>
                </c:pt>
                <c:pt idx="6">
                  <c:v>82.1</c:v>
                </c:pt>
                <c:pt idx="7">
                  <c:v>86.8</c:v>
                </c:pt>
                <c:pt idx="8">
                  <c:v>90.3</c:v>
                </c:pt>
                <c:pt idx="9">
                  <c:v>93</c:v>
                </c:pt>
                <c:pt idx="10">
                  <c:v>94.4</c:v>
                </c:pt>
                <c:pt idx="11">
                  <c:v>94.7</c:v>
                </c:pt>
                <c:pt idx="12">
                  <c:v>94.8</c:v>
                </c:pt>
                <c:pt idx="13">
                  <c:v>94.8</c:v>
                </c:pt>
                <c:pt idx="14">
                  <c:v>94.9</c:v>
                </c:pt>
                <c:pt idx="15">
                  <c:v>94.9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5E-4878-89E6-931168A0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090656"/>
        <c:axId val="439083168"/>
      </c:scatterChart>
      <c:valAx>
        <c:axId val="439090656"/>
        <c:scaling>
          <c:orientation val="minMax"/>
          <c:max val="1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线程数（个）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9083168"/>
        <c:crosses val="autoZero"/>
        <c:crossBetween val="midCat"/>
        <c:majorUnit val="1"/>
      </c:valAx>
      <c:valAx>
        <c:axId val="4390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传输带宽（</a:t>
                </a:r>
                <a:r>
                  <a:rPr lang="en-US" altLang="zh-CN" sz="1600" b="0" i="0" u="none" strike="noStrike" baseline="0" dirty="0">
                    <a:solidFill>
                      <a:schemeClr val="tx1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</a:rPr>
                  <a:t>Gb/s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</a:p>
            </c:rich>
          </c:tx>
          <c:layout>
            <c:manualLayout>
              <c:xMode val="edge"/>
              <c:yMode val="edge"/>
              <c:x val="1.3205818487798183E-3"/>
              <c:y val="0.22505601501554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9090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iPerf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测试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74937282793319"/>
          <c:y val="0.10517252283946922"/>
          <c:w val="0.85251538157965667"/>
          <c:h val="0.6683902573252604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Sheet1!$K$58</c:f>
              <c:strCache>
                <c:ptCount val="1"/>
                <c:pt idx="0">
                  <c:v>100B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Sheet1!$K$59:$K$74</c:f>
              <c:numCache>
                <c:formatCode>General</c:formatCode>
                <c:ptCount val="16"/>
                <c:pt idx="0">
                  <c:v>2.08</c:v>
                </c:pt>
                <c:pt idx="1">
                  <c:v>4</c:v>
                </c:pt>
                <c:pt idx="2">
                  <c:v>5.67</c:v>
                </c:pt>
                <c:pt idx="3">
                  <c:v>7.29</c:v>
                </c:pt>
                <c:pt idx="4">
                  <c:v>8.9499999999999993</c:v>
                </c:pt>
                <c:pt idx="5">
                  <c:v>11.2</c:v>
                </c:pt>
                <c:pt idx="6">
                  <c:v>13.1</c:v>
                </c:pt>
                <c:pt idx="7">
                  <c:v>15.4</c:v>
                </c:pt>
                <c:pt idx="8">
                  <c:v>17.7</c:v>
                </c:pt>
                <c:pt idx="9">
                  <c:v>17.899999999999999</c:v>
                </c:pt>
                <c:pt idx="10">
                  <c:v>20.2</c:v>
                </c:pt>
                <c:pt idx="11">
                  <c:v>23.4</c:v>
                </c:pt>
                <c:pt idx="12">
                  <c:v>24.8</c:v>
                </c:pt>
                <c:pt idx="13">
                  <c:v>25.6</c:v>
                </c:pt>
                <c:pt idx="14">
                  <c:v>27.2</c:v>
                </c:pt>
                <c:pt idx="15">
                  <c:v>28.6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AD-4DE8-9120-90105788813C}"/>
            </c:ext>
          </c:extLst>
        </c:ser>
        <c:ser>
          <c:idx val="2"/>
          <c:order val="1"/>
          <c:tx>
            <c:strRef>
              <c:f>Sheet1!$L$58</c:f>
              <c:strCache>
                <c:ptCount val="1"/>
                <c:pt idx="0">
                  <c:v>1K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Sheet1!$L$59:$L$74</c:f>
              <c:numCache>
                <c:formatCode>General</c:formatCode>
                <c:ptCount val="16"/>
                <c:pt idx="0">
                  <c:v>17</c:v>
                </c:pt>
                <c:pt idx="1">
                  <c:v>31</c:v>
                </c:pt>
                <c:pt idx="2">
                  <c:v>46.5</c:v>
                </c:pt>
                <c:pt idx="3">
                  <c:v>58.3</c:v>
                </c:pt>
                <c:pt idx="4">
                  <c:v>70.900000000000006</c:v>
                </c:pt>
                <c:pt idx="5">
                  <c:v>75</c:v>
                </c:pt>
                <c:pt idx="6">
                  <c:v>84.5</c:v>
                </c:pt>
                <c:pt idx="7">
                  <c:v>89.6</c:v>
                </c:pt>
                <c:pt idx="8">
                  <c:v>91.8</c:v>
                </c:pt>
                <c:pt idx="9">
                  <c:v>92.9</c:v>
                </c:pt>
                <c:pt idx="10">
                  <c:v>94.1</c:v>
                </c:pt>
                <c:pt idx="11">
                  <c:v>94.5</c:v>
                </c:pt>
                <c:pt idx="12">
                  <c:v>94.7</c:v>
                </c:pt>
                <c:pt idx="13">
                  <c:v>94.9</c:v>
                </c:pt>
                <c:pt idx="14">
                  <c:v>94.9</c:v>
                </c:pt>
                <c:pt idx="15">
                  <c:v>94.8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AD-4DE8-9120-90105788813C}"/>
            </c:ext>
          </c:extLst>
        </c:ser>
        <c:ser>
          <c:idx val="3"/>
          <c:order val="2"/>
          <c:tx>
            <c:strRef>
              <c:f>Sheet1!$M$58</c:f>
              <c:strCache>
                <c:ptCount val="1"/>
                <c:pt idx="0">
                  <c:v>10K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Sheet1!$M$59:$M$74</c:f>
              <c:numCache>
                <c:formatCode>General</c:formatCode>
                <c:ptCount val="16"/>
                <c:pt idx="0">
                  <c:v>14.5</c:v>
                </c:pt>
                <c:pt idx="1">
                  <c:v>30.7</c:v>
                </c:pt>
                <c:pt idx="2">
                  <c:v>40.200000000000003</c:v>
                </c:pt>
                <c:pt idx="3">
                  <c:v>54.4</c:v>
                </c:pt>
                <c:pt idx="4">
                  <c:v>60.8</c:v>
                </c:pt>
                <c:pt idx="5">
                  <c:v>68.599999999999994</c:v>
                </c:pt>
                <c:pt idx="6">
                  <c:v>76.5</c:v>
                </c:pt>
                <c:pt idx="7">
                  <c:v>79.400000000000006</c:v>
                </c:pt>
                <c:pt idx="8">
                  <c:v>83.8</c:v>
                </c:pt>
                <c:pt idx="9">
                  <c:v>85.9</c:v>
                </c:pt>
                <c:pt idx="10">
                  <c:v>91.8</c:v>
                </c:pt>
                <c:pt idx="11">
                  <c:v>93.4</c:v>
                </c:pt>
                <c:pt idx="12">
                  <c:v>94.6</c:v>
                </c:pt>
                <c:pt idx="13">
                  <c:v>94.8</c:v>
                </c:pt>
                <c:pt idx="14">
                  <c:v>94.9</c:v>
                </c:pt>
                <c:pt idx="15">
                  <c:v>94.9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8AD-4DE8-9120-90105788813C}"/>
            </c:ext>
          </c:extLst>
        </c:ser>
        <c:ser>
          <c:idx val="4"/>
          <c:order val="3"/>
          <c:tx>
            <c:strRef>
              <c:f>Sheet1!$N$58</c:f>
              <c:strCache>
                <c:ptCount val="1"/>
                <c:pt idx="0">
                  <c:v>100K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yVal>
            <c:numRef>
              <c:f>Sheet1!$N$59:$N$74</c:f>
              <c:numCache>
                <c:formatCode>General</c:formatCode>
                <c:ptCount val="16"/>
                <c:pt idx="0">
                  <c:v>12.5</c:v>
                </c:pt>
                <c:pt idx="1">
                  <c:v>24.6</c:v>
                </c:pt>
                <c:pt idx="2">
                  <c:v>29.7</c:v>
                </c:pt>
                <c:pt idx="3">
                  <c:v>46.9</c:v>
                </c:pt>
                <c:pt idx="4">
                  <c:v>50.9</c:v>
                </c:pt>
                <c:pt idx="5">
                  <c:v>62.8</c:v>
                </c:pt>
                <c:pt idx="6">
                  <c:v>66.400000000000006</c:v>
                </c:pt>
                <c:pt idx="7">
                  <c:v>71.099999999999994</c:v>
                </c:pt>
                <c:pt idx="8">
                  <c:v>80.8</c:v>
                </c:pt>
                <c:pt idx="9">
                  <c:v>83.4</c:v>
                </c:pt>
                <c:pt idx="10">
                  <c:v>89.1</c:v>
                </c:pt>
                <c:pt idx="11">
                  <c:v>91.6</c:v>
                </c:pt>
                <c:pt idx="12">
                  <c:v>93.9</c:v>
                </c:pt>
                <c:pt idx="13">
                  <c:v>94.4</c:v>
                </c:pt>
                <c:pt idx="14">
                  <c:v>94.6</c:v>
                </c:pt>
                <c:pt idx="15">
                  <c:v>94.9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8AD-4DE8-9120-90105788813C}"/>
            </c:ext>
          </c:extLst>
        </c:ser>
        <c:ser>
          <c:idx val="5"/>
          <c:order val="4"/>
          <c:tx>
            <c:strRef>
              <c:f>Sheet1!$O$58</c:f>
              <c:strCache>
                <c:ptCount val="1"/>
                <c:pt idx="0">
                  <c:v>1M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Sheet1!$O$59:$O$74</c:f>
              <c:numCache>
                <c:formatCode>General</c:formatCode>
                <c:ptCount val="16"/>
                <c:pt idx="0">
                  <c:v>11.3</c:v>
                </c:pt>
                <c:pt idx="1">
                  <c:v>21.4</c:v>
                </c:pt>
                <c:pt idx="2">
                  <c:v>31</c:v>
                </c:pt>
                <c:pt idx="3">
                  <c:v>40.1</c:v>
                </c:pt>
                <c:pt idx="4">
                  <c:v>50.1</c:v>
                </c:pt>
                <c:pt idx="5">
                  <c:v>63.7</c:v>
                </c:pt>
                <c:pt idx="6">
                  <c:v>66.599999999999994</c:v>
                </c:pt>
                <c:pt idx="7">
                  <c:v>76.5</c:v>
                </c:pt>
                <c:pt idx="8">
                  <c:v>82.2</c:v>
                </c:pt>
                <c:pt idx="9">
                  <c:v>84.7</c:v>
                </c:pt>
                <c:pt idx="10">
                  <c:v>89.7</c:v>
                </c:pt>
                <c:pt idx="11">
                  <c:v>92.3</c:v>
                </c:pt>
                <c:pt idx="12">
                  <c:v>93.7</c:v>
                </c:pt>
                <c:pt idx="13">
                  <c:v>94</c:v>
                </c:pt>
                <c:pt idx="14">
                  <c:v>94.6</c:v>
                </c:pt>
                <c:pt idx="15">
                  <c:v>94.6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8AD-4DE8-9120-90105788813C}"/>
            </c:ext>
          </c:extLst>
        </c:ser>
        <c:ser>
          <c:idx val="6"/>
          <c:order val="5"/>
          <c:tx>
            <c:strRef>
              <c:f>Sheet1!$P$58</c:f>
              <c:strCache>
                <c:ptCount val="1"/>
                <c:pt idx="0">
                  <c:v>10M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yVal>
            <c:numRef>
              <c:f>Sheet1!$P$59:$P$74</c:f>
              <c:numCache>
                <c:formatCode>General</c:formatCode>
                <c:ptCount val="16"/>
                <c:pt idx="0">
                  <c:v>11.8</c:v>
                </c:pt>
                <c:pt idx="1">
                  <c:v>24.1</c:v>
                </c:pt>
                <c:pt idx="2">
                  <c:v>33.799999999999997</c:v>
                </c:pt>
                <c:pt idx="3">
                  <c:v>40.799999999999997</c:v>
                </c:pt>
                <c:pt idx="4">
                  <c:v>49.4</c:v>
                </c:pt>
                <c:pt idx="5">
                  <c:v>68.7</c:v>
                </c:pt>
                <c:pt idx="6">
                  <c:v>75.599999999999994</c:v>
                </c:pt>
                <c:pt idx="7">
                  <c:v>82.1</c:v>
                </c:pt>
                <c:pt idx="8">
                  <c:v>85.8</c:v>
                </c:pt>
                <c:pt idx="9">
                  <c:v>88.9</c:v>
                </c:pt>
                <c:pt idx="10">
                  <c:v>91.5</c:v>
                </c:pt>
                <c:pt idx="11">
                  <c:v>92.7</c:v>
                </c:pt>
                <c:pt idx="12">
                  <c:v>94.1</c:v>
                </c:pt>
                <c:pt idx="13">
                  <c:v>94.3</c:v>
                </c:pt>
                <c:pt idx="14">
                  <c:v>94.9</c:v>
                </c:pt>
                <c:pt idx="15">
                  <c:v>94.9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8AD-4DE8-9120-901057888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090656"/>
        <c:axId val="439083168"/>
      </c:scatterChart>
      <c:valAx>
        <c:axId val="439090656"/>
        <c:scaling>
          <c:orientation val="minMax"/>
          <c:max val="1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线程数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9083168"/>
        <c:crosses val="autoZero"/>
        <c:crossBetween val="midCat"/>
        <c:majorUnit val="1"/>
      </c:valAx>
      <c:valAx>
        <c:axId val="4390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带宽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Gb/s</a:t>
                </a:r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140224931386092E-3"/>
              <c:y val="0.35021103515166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9090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62CFFFC-5810-4AD1-9FF5-632008937D93}" type="datetimeFigureOut">
              <a:rPr lang="zh-CN" altLang="en-US"/>
              <a:pPr>
                <a:defRPr/>
              </a:pPr>
              <a:t>2023/12/28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0198F70-AAC2-4E1E-9F09-88263F30FB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45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/>
              <a:t>各位老师、各位同学</a:t>
            </a:r>
            <a:r>
              <a:rPr lang="en-US" altLang="zh-CN" dirty="0"/>
              <a:t>……</a:t>
            </a:r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zh-CN" altLang="en-US" dirty="0"/>
              <a:t>沈炜，攻读专业，学位论文课题，指导老师。</a:t>
            </a:r>
            <a:endParaRPr lang="en-US" altLang="zh-CN" dirty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80338-47CF-45B7-9B27-BD18ECEF604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DD0B8-2FBC-44A2-9926-72C15070AD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1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EC3C6F-09A2-4165-892D-86F12B1BDAD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5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DD0B8-2FBC-44A2-9926-72C15070AD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1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DD0B8-2FBC-44A2-9926-72C15070AD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5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DD0B8-2FBC-44A2-9926-72C15070AD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6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以下是本论文主要工作介绍。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首先是数据获取系统的架构设计。如前所述，该系统选择的是单机读出方案，所有通信则通过交换网络实现。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（介绍图，</a:t>
            </a:r>
            <a:r>
              <a:rPr lang="en-US" altLang="zh-CN" dirty="0" err="1"/>
              <a:t>blablabla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由图可见，硬件架构相对简单，本论文的重点工作在于软件的实现。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98F70-AAC2-4E1E-9F09-88263F30FB1A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81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以下是本论文主要工作介绍。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首先是数据获取系统的架构设计。如前所述，该系统选择的是单机读出方案，所有通信则通过交换网络实现。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（介绍图，</a:t>
            </a:r>
            <a:r>
              <a:rPr lang="en-US" altLang="zh-CN" dirty="0" err="1"/>
              <a:t>blablabla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由图可见，硬件架构相对简单，本论文的重点工作在于软件的实现。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98F70-AAC2-4E1E-9F09-88263F30FB1A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48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135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35634" y="3644901"/>
            <a:ext cx="1784351" cy="2189163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34433" y="27813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135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3075"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02784" y="306863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134307-8C4F-4F87-B6CD-54C1FA44F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22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A4D691-4C40-4723-999C-873D1587D7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87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04813"/>
            <a:ext cx="2743200" cy="5726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04813"/>
            <a:ext cx="8026400" cy="5726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5456FC-6297-4B81-8CB8-F313174621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87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404816"/>
            <a:ext cx="9999133" cy="720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719266"/>
            <a:ext cx="5384800" cy="21288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000503"/>
            <a:ext cx="5384800" cy="21304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473BFB-1795-40F1-88D0-DB747394F3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402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404816"/>
            <a:ext cx="9999133" cy="720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E9E665-B95B-4487-9CD9-5AFE929251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120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404816"/>
            <a:ext cx="9999133" cy="720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242B09-5CBC-4E86-823E-7633B2FD89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05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DEA9D8-3CEC-4BF6-A51D-67F755F7C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4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E4E6B8-8562-46C8-AFD8-67BCBCD068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378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1ED2B0-BAE0-4BF5-8C11-7D25845EC7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2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A88674-F8CD-427C-8073-A545DACE4A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22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A43EDF-515A-46CA-B393-33F1CF211B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22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CBEF1-6CF9-4B47-8264-EE473CE149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82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A7A7E0-8303-4C05-A8CE-0C9100C4D6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76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973D45-22C3-404B-8373-45D74FBA75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1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135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404814"/>
            <a:ext cx="999913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smtClean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305C7F6-AC64-4115-B6EE-6FFD25B2AA0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35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14376" name="Line 40"/>
          <p:cNvSpPr>
            <a:spLocks noChangeShapeType="1"/>
          </p:cNvSpPr>
          <p:nvPr userDrawn="1"/>
        </p:nvSpPr>
        <p:spPr bwMode="auto">
          <a:xfrm>
            <a:off x="143933" y="1196975"/>
            <a:ext cx="116183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135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519113" indent="-260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rgbClr val="000000"/>
          </a:solidFill>
          <a:latin typeface="+mn-lt"/>
          <a:ea typeface="+mn-ea"/>
        </a:defRPr>
      </a:lvl2pPr>
      <a:lvl3pPr marL="739775" indent="-2190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700">
          <a:solidFill>
            <a:srgbClr val="000000"/>
          </a:solidFill>
          <a:latin typeface="+mn-lt"/>
          <a:ea typeface="+mn-ea"/>
        </a:defRPr>
      </a:lvl3pPr>
      <a:lvl4pPr marL="960438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500">
          <a:solidFill>
            <a:srgbClr val="000000"/>
          </a:solidFill>
          <a:latin typeface="+mn-lt"/>
          <a:ea typeface="+mn-ea"/>
        </a:defRPr>
      </a:lvl4pPr>
      <a:lvl5pPr marL="1198563" indent="-2365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500">
          <a:solidFill>
            <a:srgbClr val="000000"/>
          </a:solidFill>
          <a:latin typeface="+mn-lt"/>
          <a:ea typeface="+mn-ea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24238" y="1716089"/>
            <a:ext cx="5343525" cy="10572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 二 月 季 度 考 核 报 告</a:t>
            </a:r>
          </a:p>
        </p:txBody>
      </p:sp>
      <p:sp>
        <p:nvSpPr>
          <p:cNvPr id="17411" name="副标题 2"/>
          <p:cNvSpPr>
            <a:spLocks noGrp="1"/>
          </p:cNvSpPr>
          <p:nvPr>
            <p:ph type="subTitle" idx="1"/>
          </p:nvPr>
        </p:nvSpPr>
        <p:spPr>
          <a:xfrm>
            <a:off x="4720723" y="4522947"/>
            <a:ext cx="4800600" cy="1091718"/>
          </a:xfrm>
        </p:spPr>
        <p:txBody>
          <a:bodyPr/>
          <a:lstStyle/>
          <a:p>
            <a:pPr eaLnBrk="1" hangingPunct="1"/>
            <a:r>
              <a:rPr lang="zh-CN" altLang="en-US" sz="2000" dirty="0"/>
              <a:t> 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学生：杨宣政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导师：朱科军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6" y="1014413"/>
            <a:ext cx="862522" cy="6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13CC3D-0B6C-420C-B9FB-ECBCA43289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3"/>
          <a:stretch/>
        </p:blipFill>
        <p:spPr>
          <a:xfrm>
            <a:off x="1455288" y="1014413"/>
            <a:ext cx="2441665" cy="6190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性能测试与研究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组装与数据处理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51693" y="1191617"/>
            <a:ext cx="11506544" cy="1729498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组装和数据处理性能研究</a:t>
            </a:r>
            <a:endParaRPr lang="en-US" altLang="zh-CN" sz="2400" b="1" dirty="0">
              <a:solidFill>
                <a:srgbClr val="2540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组装分为一级组装和二级组装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数据处理是数据流</a:t>
            </a:r>
            <a:r>
              <a:rPr lang="zh-CN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最核心也是消耗计算资源最多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的部分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映射转换经过优化后对资源占用依然较高，还有待进一步优化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u"/>
              <a:defRPr/>
            </a:pP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800E3CE-F7DA-49B7-BBDA-6265BEA1D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79097"/>
              </p:ext>
            </p:extLst>
          </p:nvPr>
        </p:nvGraphicFramePr>
        <p:xfrm>
          <a:off x="1901207" y="2921114"/>
          <a:ext cx="8407515" cy="2825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4499">
                  <a:extLst>
                    <a:ext uri="{9D8B030D-6E8A-4147-A177-3AD203B41FA5}">
                      <a16:colId xmlns:a16="http://schemas.microsoft.com/office/drawing/2014/main" val="2259461725"/>
                    </a:ext>
                  </a:extLst>
                </a:gridCol>
                <a:gridCol w="1990012">
                  <a:extLst>
                    <a:ext uri="{9D8B030D-6E8A-4147-A177-3AD203B41FA5}">
                      <a16:colId xmlns:a16="http://schemas.microsoft.com/office/drawing/2014/main" val="313374673"/>
                    </a:ext>
                  </a:extLst>
                </a:gridCol>
                <a:gridCol w="3041104">
                  <a:extLst>
                    <a:ext uri="{9D8B030D-6E8A-4147-A177-3AD203B41FA5}">
                      <a16:colId xmlns:a16="http://schemas.microsoft.com/office/drawing/2014/main" val="3093593338"/>
                    </a:ext>
                  </a:extLst>
                </a:gridCol>
                <a:gridCol w="1861900">
                  <a:extLst>
                    <a:ext uri="{9D8B030D-6E8A-4147-A177-3AD203B41FA5}">
                      <a16:colId xmlns:a16="http://schemas.microsoft.com/office/drawing/2014/main" val="4056669140"/>
                    </a:ext>
                  </a:extLst>
                </a:gridCol>
              </a:tblGrid>
              <a:tr h="471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数据处理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单模块单阈值耗时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6M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像素预估耗时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(40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模块双阈值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)</a:t>
                      </a:r>
                      <a:endParaRPr lang="en-US" altLang="zh-CN" sz="1600" b="1" i="0" u="none" strike="noStrike" dirty="0">
                        <a:solidFill>
                          <a:schemeClr val="bg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预计占用逻辑核数</a:t>
                      </a:r>
                      <a:endParaRPr lang="en-US" altLang="zh-CN" sz="1600" b="1" i="0" u="none" strike="noStrike" dirty="0">
                        <a:solidFill>
                          <a:schemeClr val="bg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50607"/>
                  </a:ext>
                </a:extLst>
              </a:tr>
              <a:tr h="423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映射转换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0.487ms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~40ms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743699207"/>
                  </a:ext>
                </a:extLst>
              </a:tr>
              <a:tr h="290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平场校正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0.087ms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~7ms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94620901"/>
                  </a:ext>
                </a:extLst>
              </a:tr>
              <a:tr h="41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像素修正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0.029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041906009"/>
                  </a:ext>
                </a:extLst>
              </a:tr>
              <a:tr h="41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转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tiff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格式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0.049ms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29720506"/>
                  </a:ext>
                </a:extLst>
              </a:tr>
              <a:tr h="41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一级组装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0.007ms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0.56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01764173"/>
                  </a:ext>
                </a:extLst>
              </a:tr>
              <a:tr h="41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二级组装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69076957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ECE8954-7F71-4730-9830-B01566659AD1}"/>
              </a:ext>
            </a:extLst>
          </p:cNvPr>
          <p:cNvSpPr txBox="1"/>
          <p:nvPr/>
        </p:nvSpPr>
        <p:spPr>
          <a:xfrm>
            <a:off x="2743200" y="6048345"/>
            <a:ext cx="67235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根据目前测试结果，单机资源能够满足数据流的基本需要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EC82C36D-466B-4D9A-B7D3-AB9D551D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10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10125875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性能测试与研究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数据压缩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47555" y="1208167"/>
            <a:ext cx="11502407" cy="27307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数据压缩：减轻存储压力（</a:t>
            </a:r>
            <a:r>
              <a:rPr lang="en-US" altLang="zh-CN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 GB/s</a:t>
            </a: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2540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调研了适用于图像数据的多种无损压缩算法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对不同图像，测试不同算法对硅像素原始数据和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tiff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格式数据的压缩效果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结论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根据目前测试结果，</a:t>
            </a: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lz4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Zstd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算法的表现较好，在大部分情况下满足需求</a:t>
            </a:r>
            <a:endParaRPr lang="en-US" altLang="zh-CN" sz="1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由于不同图像压缩效果差异较大，还需要进一步研究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8208A0E-C10B-4109-839E-79940D24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11</a:t>
            </a:fld>
            <a:endParaRPr lang="en-US" altLang="zh-CN" sz="1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59BCD98-7D68-42DC-8726-0BBAFBD6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8" y="3880318"/>
            <a:ext cx="4698095" cy="24445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596E99-2BC2-4D2B-AB7E-748F5F0F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80317"/>
            <a:ext cx="4897252" cy="24445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6F9AA92-6FED-4C62-9A91-41CC62D63B18}"/>
              </a:ext>
            </a:extLst>
          </p:cNvPr>
          <p:cNvSpPr txBox="1"/>
          <p:nvPr/>
        </p:nvSpPr>
        <p:spPr>
          <a:xfrm>
            <a:off x="2181857" y="6336268"/>
            <a:ext cx="158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原始数据压缩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D318038-70E4-4220-A3D5-71DFBA1A3BCE}"/>
              </a:ext>
            </a:extLst>
          </p:cNvPr>
          <p:cNvSpPr txBox="1"/>
          <p:nvPr/>
        </p:nvSpPr>
        <p:spPr>
          <a:xfrm>
            <a:off x="7895554" y="6336268"/>
            <a:ext cx="158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Tiff</a:t>
            </a:r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格式压缩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8001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性能测试与研究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数据存储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24418" y="1199892"/>
            <a:ext cx="7648046" cy="550571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高集成度需求：基于服务器本身完成数据存储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调研市面上各种</a:t>
            </a:r>
            <a:r>
              <a:rPr lang="zh-CN" altLang="en-US" sz="20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高性能存储方案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选定服务器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Dell PowerEdge R760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和高速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NVMe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固态硬盘（两个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raid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fio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写盘测试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单盘性能超过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GB/s</a:t>
            </a:r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双盘写入性能超过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 GB/s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C++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程序写盘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数据源发送单模块数据，用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C++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程序模拟实际情况取数存盘，测试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单盘性能达到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GB/s</a:t>
            </a: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D682E0-4063-413B-8CC9-551DF74FC8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94" y="4419100"/>
            <a:ext cx="2876966" cy="189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E802D0-2F71-42CE-9895-7292E0F48A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4422772"/>
            <a:ext cx="2876966" cy="18994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DBD8CF3-9959-4C39-B5C7-1FA2DAF76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00369"/>
              </p:ext>
            </p:extLst>
          </p:nvPr>
        </p:nvGraphicFramePr>
        <p:xfrm>
          <a:off x="6483295" y="4529948"/>
          <a:ext cx="5374941" cy="747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440">
                  <a:extLst>
                    <a:ext uri="{9D8B030D-6E8A-4147-A177-3AD203B41FA5}">
                      <a16:colId xmlns:a16="http://schemas.microsoft.com/office/drawing/2014/main" val="4287884033"/>
                    </a:ext>
                  </a:extLst>
                </a:gridCol>
                <a:gridCol w="1226179">
                  <a:extLst>
                    <a:ext uri="{9D8B030D-6E8A-4147-A177-3AD203B41FA5}">
                      <a16:colId xmlns:a16="http://schemas.microsoft.com/office/drawing/2014/main" val="612631390"/>
                    </a:ext>
                  </a:extLst>
                </a:gridCol>
                <a:gridCol w="1270768">
                  <a:extLst>
                    <a:ext uri="{9D8B030D-6E8A-4147-A177-3AD203B41FA5}">
                      <a16:colId xmlns:a16="http://schemas.microsoft.com/office/drawing/2014/main" val="1375603180"/>
                    </a:ext>
                  </a:extLst>
                </a:gridCol>
                <a:gridCol w="1340554">
                  <a:extLst>
                    <a:ext uri="{9D8B030D-6E8A-4147-A177-3AD203B41FA5}">
                      <a16:colId xmlns:a16="http://schemas.microsoft.com/office/drawing/2014/main" val="1144086968"/>
                    </a:ext>
                  </a:extLst>
                </a:gridCol>
              </a:tblGrid>
              <a:tr h="47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heps01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fio</a:t>
                      </a: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单盘写入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fio</a:t>
                      </a: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双盘写入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C++</a:t>
                      </a: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单盘写入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8446"/>
                  </a:ext>
                </a:extLst>
              </a:tr>
              <a:tr h="209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写入速度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&gt;10 GB/s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&gt;20GB/s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~10GB/s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438590470"/>
                  </a:ext>
                </a:extLst>
              </a:tr>
              <a:tr h="209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占用逻辑核数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88396482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6BB484D1-C835-4FD0-9DCD-B138A891A084}"/>
              </a:ext>
            </a:extLst>
          </p:cNvPr>
          <p:cNvSpPr txBox="1"/>
          <p:nvPr/>
        </p:nvSpPr>
        <p:spPr>
          <a:xfrm>
            <a:off x="1170456" y="6351174"/>
            <a:ext cx="178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fio </a:t>
            </a:r>
            <a:r>
              <a:rPr lang="zh-CN" altLang="en-US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单盘写入测试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DA96B52-2CF2-4C8A-AB9B-477A2725D09B}"/>
              </a:ext>
            </a:extLst>
          </p:cNvPr>
          <p:cNvSpPr txBox="1"/>
          <p:nvPr/>
        </p:nvSpPr>
        <p:spPr>
          <a:xfrm>
            <a:off x="4224545" y="6351174"/>
            <a:ext cx="1730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fio </a:t>
            </a:r>
            <a:r>
              <a:rPr lang="zh-CN" altLang="en-US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双盘写入测试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BCB6913-D9D2-4CB3-AD40-5D278880F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5" y="1317588"/>
            <a:ext cx="4117532" cy="261039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84F1F3E-31BF-4F14-BF91-E4A56CF7DA73}"/>
              </a:ext>
            </a:extLst>
          </p:cNvPr>
          <p:cNvSpPr txBox="1"/>
          <p:nvPr/>
        </p:nvSpPr>
        <p:spPr>
          <a:xfrm>
            <a:off x="9274248" y="3932792"/>
            <a:ext cx="1859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C++ </a:t>
            </a:r>
            <a:r>
              <a:rPr lang="zh-CN" altLang="en-US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单盘写入测试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8260435A-9C73-4EC1-99D0-73FF1727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12</a:t>
            </a:fld>
            <a:endParaRPr lang="en-US" altLang="zh-CN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B991EFD-7993-45E6-A6A1-46B7FB8637B5}"/>
              </a:ext>
            </a:extLst>
          </p:cNvPr>
          <p:cNvSpPr txBox="1"/>
          <p:nvPr/>
        </p:nvSpPr>
        <p:spPr>
          <a:xfrm>
            <a:off x="7865410" y="5792026"/>
            <a:ext cx="2817676" cy="399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单盘存储性能达到预期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FD02836-1EFC-46DE-9CCE-60E50EF3A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88505"/>
              </p:ext>
            </p:extLst>
          </p:nvPr>
        </p:nvGraphicFramePr>
        <p:xfrm>
          <a:off x="4498773" y="2339072"/>
          <a:ext cx="3437642" cy="139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517">
                  <a:extLst>
                    <a:ext uri="{9D8B030D-6E8A-4147-A177-3AD203B41FA5}">
                      <a16:colId xmlns:a16="http://schemas.microsoft.com/office/drawing/2014/main" val="1829677433"/>
                    </a:ext>
                  </a:extLst>
                </a:gridCol>
                <a:gridCol w="2334125">
                  <a:extLst>
                    <a:ext uri="{9D8B030D-6E8A-4147-A177-3AD203B41FA5}">
                      <a16:colId xmlns:a16="http://schemas.microsoft.com/office/drawing/2014/main" val="1750437289"/>
                    </a:ext>
                  </a:extLst>
                </a:gridCol>
              </a:tblGrid>
              <a:tr h="558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服务器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 PowerEdge R760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heps01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9968376"/>
                  </a:ext>
                </a:extLst>
              </a:tr>
              <a:tr h="558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CPU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Intel(R) Xeon(R) Platinum 8462Y+@2.8GHz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431440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RAID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 PERC12 (RAID5)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27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055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阶段总结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3EF0A16-9F97-427B-80FE-9D042423A478}"/>
              </a:ext>
            </a:extLst>
          </p:cNvPr>
          <p:cNvSpPr txBox="1">
            <a:spLocks/>
          </p:cNvSpPr>
          <p:nvPr/>
        </p:nvSpPr>
        <p:spPr bwMode="auto">
          <a:xfrm>
            <a:off x="347555" y="1233091"/>
            <a:ext cx="9857689" cy="380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单模块硅像素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测试系统开发：成功用于上光测试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单机版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系统开发：完成多模块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功能验证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性能测试与研究 ：单机资源能够满足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基本需要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其他工作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报名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IEEE Real Time 2024</a:t>
            </a:r>
            <a:r>
              <a:rPr lang="zh-CN" altLang="en-US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会议，提交了摘要和支持文档</a:t>
            </a:r>
            <a:endParaRPr lang="en-US" altLang="zh-CN" sz="1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配置服务器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daq11-daq16</a:t>
            </a:r>
            <a:r>
              <a:rPr lang="zh-CN" altLang="en-US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heps01</a:t>
            </a:r>
            <a:r>
              <a:rPr lang="zh-CN" altLang="en-US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的网络</a:t>
            </a:r>
            <a:endParaRPr lang="en-US" altLang="zh-CN" sz="1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01C53C9F-A5F1-4003-A336-D6616E9D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13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50002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下一阶段计划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3EF0A16-9F97-427B-80FE-9D042423A478}"/>
              </a:ext>
            </a:extLst>
          </p:cNvPr>
          <p:cNvSpPr txBox="1">
            <a:spLocks/>
          </p:cNvSpPr>
          <p:nvPr/>
        </p:nvSpPr>
        <p:spPr bwMode="auto">
          <a:xfrm>
            <a:off x="355831" y="1233091"/>
            <a:ext cx="9849414" cy="21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进一步研究压缩和存储性能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进行单机版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多模块联调测试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进一步提升单机版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性能指标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0BB7BDC-0ADD-430C-AE81-08D91195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14</a:t>
            </a:fld>
            <a:endParaRPr lang="en-US" altLang="zh-CN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E74785-3461-4823-AB15-EA1B3DFB0AA3}"/>
              </a:ext>
            </a:extLst>
          </p:cNvPr>
          <p:cNvSpPr txBox="1"/>
          <p:nvPr/>
        </p:nvSpPr>
        <p:spPr>
          <a:xfrm>
            <a:off x="4218533" y="4176980"/>
            <a:ext cx="3678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1F497D"/>
                </a:solidFill>
              </a:rPr>
              <a:t>THANKS</a:t>
            </a:r>
            <a:endParaRPr lang="zh-CN" altLang="en-US" sz="8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主要内容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43417" y="1647826"/>
            <a:ext cx="9148247" cy="4473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单模块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测试系统开发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单机版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系统开发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性能测试与研究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阶段工作总结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下一阶段计划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介绍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内容占位符 1"/>
          <p:cNvSpPr>
            <a:spLocks noGrp="1"/>
          </p:cNvSpPr>
          <p:nvPr>
            <p:ph sz="quarter" idx="1"/>
          </p:nvPr>
        </p:nvSpPr>
        <p:spPr>
          <a:xfrm>
            <a:off x="335142" y="1199891"/>
            <a:ext cx="10823848" cy="161352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altLang="zh-CN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</a:t>
            </a:r>
            <a:r>
              <a:rPr lang="zh-CN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是高能所正在进行自主研发的第四代硅像素探测器</a:t>
            </a:r>
            <a:endParaRPr lang="en-US" altLang="zh-CN" sz="2400" b="1" dirty="0">
              <a:solidFill>
                <a:srgbClr val="1F497D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工作围绕 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</a:t>
            </a:r>
            <a:r>
              <a:rPr lang="zh-CN" altLang="en-US" sz="20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数据获取系统展开研究</a:t>
            </a:r>
            <a:endParaRPr lang="en-US" altLang="zh-CN" sz="20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根据性能指标，探测器最大读出带宽达到：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 M × 16 bit × 2 × 1 kHz = 192 Gbit/s =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 GB/s</a:t>
            </a:r>
          </a:p>
          <a:p>
            <a:pPr eaLnBrk="1" hangingPunct="1">
              <a:defRPr/>
            </a:pPr>
            <a:endParaRPr lang="en-US" altLang="zh-CN" sz="2000" dirty="0">
              <a:solidFill>
                <a:srgbClr val="1F497D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1FC0F7-9777-4A3F-9B8C-D2964757D163}"/>
              </a:ext>
            </a:extLst>
          </p:cNvPr>
          <p:cNvSpPr txBox="1"/>
          <p:nvPr/>
        </p:nvSpPr>
        <p:spPr>
          <a:xfrm>
            <a:off x="7320393" y="3432581"/>
            <a:ext cx="330315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系统特点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海量的数据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读出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高性能、低延迟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的实时处理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可靠的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实时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存储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高集成度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部署空间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AA7BEC-EB90-4E19-82EB-FA9873840BC2}"/>
              </a:ext>
            </a:extLst>
          </p:cNvPr>
          <p:cNvSpPr txBox="1"/>
          <p:nvPr/>
        </p:nvSpPr>
        <p:spPr>
          <a:xfrm>
            <a:off x="4079939" y="3429000"/>
            <a:ext cx="2016061" cy="1200329"/>
          </a:xfrm>
          <a:prstGeom prst="wedgeRectCallout">
            <a:avLst>
              <a:gd name="adj1" fmla="val -49869"/>
              <a:gd name="adj2" fmla="val 695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探测面积大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空间分辨率高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采集帧频高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Clr>
                <a:srgbClr val="1F497D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动态范围大</a:t>
            </a:r>
            <a:endParaRPr lang="zh-CN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8E8B51E-DF2F-496C-9B69-D0D94D43A3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259817"/>
                  </p:ext>
                </p:extLst>
              </p:nvPr>
            </p:nvGraphicFramePr>
            <p:xfrm>
              <a:off x="337489" y="2962857"/>
              <a:ext cx="3508647" cy="2814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6310">
                      <a:extLst>
                        <a:ext uri="{9D8B030D-6E8A-4147-A177-3AD203B41FA5}">
                          <a16:colId xmlns:a16="http://schemas.microsoft.com/office/drawing/2014/main" val="1084636302"/>
                        </a:ext>
                      </a:extLst>
                    </a:gridCol>
                    <a:gridCol w="2382337">
                      <a:extLst>
                        <a:ext uri="{9D8B030D-6E8A-4147-A177-3AD203B41FA5}">
                          <a16:colId xmlns:a16="http://schemas.microsoft.com/office/drawing/2014/main" val="2417834406"/>
                        </a:ext>
                      </a:extLst>
                    </a:gridCol>
                  </a:tblGrid>
                  <a:tr h="467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kern="100" dirty="0">
                              <a:effectLst/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探测器</a:t>
                          </a:r>
                          <a:endParaRPr lang="zh-CN" sz="1600" kern="100" dirty="0">
                            <a:effectLst/>
                            <a:latin typeface="楷体" panose="02010609060101010101" pitchFamily="49" charset="-122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HEPS-BPIX4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83784327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像素尺寸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140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140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m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8678233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模块大小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256 pixel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576 pixel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871499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模块数量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848254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像素个数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6 M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146925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能量阈值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3092956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最大帧频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1000 Hz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27213"/>
                      </a:ext>
                    </a:extLst>
                  </a:tr>
                  <a:tr h="2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像素位宽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16 bit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337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8E8B51E-DF2F-496C-9B69-D0D94D43A3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259817"/>
                  </p:ext>
                </p:extLst>
              </p:nvPr>
            </p:nvGraphicFramePr>
            <p:xfrm>
              <a:off x="337489" y="2962857"/>
              <a:ext cx="3508647" cy="2814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6310">
                      <a:extLst>
                        <a:ext uri="{9D8B030D-6E8A-4147-A177-3AD203B41FA5}">
                          <a16:colId xmlns:a16="http://schemas.microsoft.com/office/drawing/2014/main" val="1084636302"/>
                        </a:ext>
                      </a:extLst>
                    </a:gridCol>
                    <a:gridCol w="2382337">
                      <a:extLst>
                        <a:ext uri="{9D8B030D-6E8A-4147-A177-3AD203B41FA5}">
                          <a16:colId xmlns:a16="http://schemas.microsoft.com/office/drawing/2014/main" val="2417834406"/>
                        </a:ext>
                      </a:extLst>
                    </a:gridCol>
                  </a:tblGrid>
                  <a:tr h="467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kern="100" dirty="0">
                              <a:effectLst/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探测器</a:t>
                          </a:r>
                          <a:endParaRPr lang="zh-CN" sz="1600" kern="100" dirty="0">
                            <a:effectLst/>
                            <a:latin typeface="楷体" panose="02010609060101010101" pitchFamily="49" charset="-122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HEPS-BPIX4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837843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像素尺寸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7570" t="-143636" r="-1279" b="-6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86782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模块大小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7570" t="-243636" r="-1279" b="-5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8714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模块数量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8482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像素个数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6 M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146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能量阈值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309295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最大帧频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1000 Hz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2721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像素位宽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16 bit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337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7C96595-3214-4EEB-B685-B102EF67E643}"/>
              </a:ext>
            </a:extLst>
          </p:cNvPr>
          <p:cNvSpPr txBox="1"/>
          <p:nvPr/>
        </p:nvSpPr>
        <p:spPr>
          <a:xfrm>
            <a:off x="4572923" y="5375237"/>
            <a:ext cx="54949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高性能指标对</a:t>
            </a:r>
            <a:r>
              <a:rPr lang="en-US" altLang="zh-CN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系统带来挑战</a:t>
            </a: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859941BE-C3DC-450C-9FB1-27367252BFB1}"/>
              </a:ext>
            </a:extLst>
          </p:cNvPr>
          <p:cNvSpPr/>
          <p:nvPr/>
        </p:nvSpPr>
        <p:spPr>
          <a:xfrm>
            <a:off x="6281493" y="3875306"/>
            <a:ext cx="853408" cy="438038"/>
          </a:xfrm>
          <a:prstGeom prst="rightArrow">
            <a:avLst/>
          </a:prstGeom>
          <a:noFill/>
          <a:ln w="190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497D"/>
              </a:solidFill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C1651498-0DC8-45E7-90A4-22CD95E5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3</a:t>
            </a:fld>
            <a:endParaRPr lang="en-US" altLang="zh-CN" sz="16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单模块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测试系统开发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4</a:t>
            </a:fld>
            <a:endParaRPr lang="en-US" altLang="zh-CN" sz="1600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89F32CC-051E-4AA0-9A6D-432DC204A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43" y="1204030"/>
            <a:ext cx="11527232" cy="470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面向工程需求：短时间内开发了一套单模块 </a:t>
            </a:r>
            <a:r>
              <a:rPr lang="en-US" altLang="zh-CN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测试系统</a:t>
            </a:r>
            <a:endParaRPr lang="en-US" altLang="zh-CN" sz="2400" b="1" dirty="0">
              <a:solidFill>
                <a:srgbClr val="1F497D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实现基本的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协助电子学进行单模块功能验证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D3E60E-5EFE-462F-BB7A-CBDE513CC520}"/>
              </a:ext>
            </a:extLst>
          </p:cNvPr>
          <p:cNvSpPr txBox="1"/>
          <p:nvPr/>
        </p:nvSpPr>
        <p:spPr>
          <a:xfrm>
            <a:off x="4741640" y="5368520"/>
            <a:ext cx="613710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测试系统已经正式应用于</a:t>
            </a:r>
            <a:r>
              <a:rPr lang="en-US" altLang="zh-CN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月份的上光测试，</a:t>
            </a:r>
            <a:r>
              <a:rPr lang="en-US" altLang="zh-CN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成功完成和单模块电子学的联调测试，运行稳定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99EA074-2619-4667-8A73-1D2C6A39A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28" y="2742160"/>
            <a:ext cx="2724114" cy="20430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AB477C-75D2-49E9-B5AC-1003F2C31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9846" y="2742160"/>
            <a:ext cx="3632309" cy="20431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CED88D0-4D8F-4A02-82DE-047E129F4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7" b="37737"/>
          <a:stretch/>
        </p:blipFill>
        <p:spPr>
          <a:xfrm>
            <a:off x="329625" y="2742160"/>
            <a:ext cx="3707749" cy="204308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444A549-3B09-4EBB-8B9A-B487F123E143}"/>
              </a:ext>
            </a:extLst>
          </p:cNvPr>
          <p:cNvSpPr txBox="1"/>
          <p:nvPr/>
        </p:nvSpPr>
        <p:spPr>
          <a:xfrm>
            <a:off x="1245405" y="49061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电子学联调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9AE6B49-9EE8-430D-AE7E-D5B986C39D88}"/>
              </a:ext>
            </a:extLst>
          </p:cNvPr>
          <p:cNvSpPr txBox="1"/>
          <p:nvPr/>
        </p:nvSpPr>
        <p:spPr>
          <a:xfrm>
            <a:off x="7242741" y="49061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线站上光测试</a:t>
            </a:r>
          </a:p>
        </p:txBody>
      </p:sp>
    </p:spTree>
    <p:extLst>
      <p:ext uri="{BB962C8B-B14F-4D97-AF65-F5344CB8AC3E}">
        <p14:creationId xmlns:p14="http://schemas.microsoft.com/office/powerpoint/2010/main" val="241844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6B62131-5CF8-496B-88FC-B5A792C0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"/>
          <a:stretch/>
        </p:blipFill>
        <p:spPr>
          <a:xfrm>
            <a:off x="6526227" y="1896952"/>
            <a:ext cx="4466988" cy="20422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单机版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开发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框架设计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858C942-C8C2-4636-911E-98AA881A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42" y="1213034"/>
            <a:ext cx="11521716" cy="493036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系统开发：应对单模块和多模块（低帧率）的调试与应用场景</a:t>
            </a:r>
            <a:endParaRPr lang="en-US" altLang="zh-CN" sz="2400" dirty="0">
              <a:solidFill>
                <a:srgbClr val="1F497D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基于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HEPS-BPIX3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的单机版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框架开发：具备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完整功能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基于单机高集成的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数据流软件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在线软件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758BC7-DB2A-47B6-99A5-40A2B7084A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6" y="3341713"/>
            <a:ext cx="4784536" cy="29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39262B-49F4-40D6-929F-6F73A8BB0093}"/>
              </a:ext>
            </a:extLst>
          </p:cNvPr>
          <p:cNvSpPr txBox="1"/>
          <p:nvPr/>
        </p:nvSpPr>
        <p:spPr>
          <a:xfrm>
            <a:off x="2442588" y="2993862"/>
            <a:ext cx="11089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整体架构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364570-86D5-424D-83D2-C2791ECD5696}"/>
              </a:ext>
            </a:extLst>
          </p:cNvPr>
          <p:cNvSpPr txBox="1"/>
          <p:nvPr/>
        </p:nvSpPr>
        <p:spPr>
          <a:xfrm>
            <a:off x="5658981" y="4111656"/>
            <a:ext cx="157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在线软件架构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C597B2E-8897-440D-8F65-D0AA609755C4}"/>
              </a:ext>
            </a:extLst>
          </p:cNvPr>
          <p:cNvSpPr txBox="1"/>
          <p:nvPr/>
        </p:nvSpPr>
        <p:spPr>
          <a:xfrm>
            <a:off x="5308452" y="6372677"/>
            <a:ext cx="582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对读出、数据处理和指令控制等部分进行相应升级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56F1028-45B1-472D-B427-A7B88877B1C8}"/>
              </a:ext>
            </a:extLst>
          </p:cNvPr>
          <p:cNvSpPr/>
          <p:nvPr/>
        </p:nvSpPr>
        <p:spPr>
          <a:xfrm rot="18576171">
            <a:off x="5331561" y="2915668"/>
            <a:ext cx="1263705" cy="525718"/>
          </a:xfrm>
          <a:prstGeom prst="right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527761BE-5A89-41BE-969C-615490DAD704}"/>
              </a:ext>
            </a:extLst>
          </p:cNvPr>
          <p:cNvSpPr/>
          <p:nvPr/>
        </p:nvSpPr>
        <p:spPr>
          <a:xfrm rot="18753201">
            <a:off x="5377751" y="4841828"/>
            <a:ext cx="1263705" cy="525718"/>
          </a:xfrm>
          <a:prstGeom prst="right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1D33AD-B7B9-4883-8424-70FC19F0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576" y="3982915"/>
            <a:ext cx="3719639" cy="22847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E549C3A-259F-4C6B-A297-456BD69C04F3}"/>
              </a:ext>
            </a:extLst>
          </p:cNvPr>
          <p:cNvSpPr txBox="1"/>
          <p:nvPr/>
        </p:nvSpPr>
        <p:spPr>
          <a:xfrm>
            <a:off x="5785083" y="2143759"/>
            <a:ext cx="13598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数据流架构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灯片编号占位符 3">
            <a:extLst>
              <a:ext uri="{FF2B5EF4-FFF2-40B4-BE49-F238E27FC236}">
                <a16:creationId xmlns:a16="http://schemas.microsoft.com/office/drawing/2014/main" id="{0B95C78C-91A1-4DC0-8BDC-8C897275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5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0126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CFCFE4F-5632-4A4A-BA79-3022E8D6F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1" r="1340"/>
          <a:stretch/>
        </p:blipFill>
        <p:spPr>
          <a:xfrm>
            <a:off x="6553200" y="1341524"/>
            <a:ext cx="4549492" cy="25258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单机版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开发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实现与联调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89F32CC-051E-4AA0-9A6D-432DC204A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5" y="1221245"/>
            <a:ext cx="5756366" cy="5027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全面优化升级：适应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配置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芯片独立配置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GDAC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LDAC→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配合刻度需求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增加扫描 </a:t>
            </a:r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LDAC </a:t>
            </a:r>
            <a:r>
              <a:rPr lang="zh-CN" alt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提升刻度效率</a:t>
            </a:r>
            <a:endParaRPr lang="en-US" altLang="zh-CN" sz="1800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取数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映射转换优化：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3.2 ms →0.5 ms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存盘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双阈值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tiff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格式存盘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图像显示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单阈值显示→双阈值显示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灰度图→伪彩图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82A0616-813B-405D-B232-CC964B082AE4}"/>
              </a:ext>
            </a:extLst>
          </p:cNvPr>
          <p:cNvSpPr txBox="1"/>
          <p:nvPr/>
        </p:nvSpPr>
        <p:spPr>
          <a:xfrm>
            <a:off x="339635" y="5232018"/>
            <a:ext cx="301178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完成单模块联调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刻度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能够满足探测器当前需求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915C9E8-68B4-45B3-9CB5-60B2A8BB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611" y="3987037"/>
            <a:ext cx="3979081" cy="25591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FAC851-D305-458C-98C7-14D72569A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" b="58137"/>
          <a:stretch/>
        </p:blipFill>
        <p:spPr>
          <a:xfrm>
            <a:off x="3596998" y="3987037"/>
            <a:ext cx="3391334" cy="2489963"/>
          </a:xfrm>
          <a:prstGeom prst="rect">
            <a:avLst/>
          </a:prstGeom>
        </p:spPr>
      </p:pic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E9827885-63DE-45AD-B9CC-4D04817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6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911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2A21EFFC-4921-4DA0-AFA9-295F6AC1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27754B-3E45-4DEF-9D64-7110F118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8" y="3277532"/>
            <a:ext cx="4579146" cy="3224221"/>
          </a:xfrm>
          <a:prstGeom prst="rect">
            <a:avLst/>
          </a:prstGeom>
        </p:spPr>
      </p:pic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8CCF5DB2-910A-4850-BAB2-59F7EC3CB919}"/>
              </a:ext>
            </a:extLst>
          </p:cNvPr>
          <p:cNvSpPr txBox="1">
            <a:spLocks/>
          </p:cNvSpPr>
          <p:nvPr/>
        </p:nvSpPr>
        <p:spPr bwMode="auto">
          <a:xfrm>
            <a:off x="343990" y="1197428"/>
            <a:ext cx="9844586" cy="223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25406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提前对数据获取系统进行测试：保障开发进度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模拟数据源模拟电子学工作场景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一个线程模拟一个电子学模块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多线程模拟电子学多模块发送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单机版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开发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模拟源测试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FDA6420-4E38-4160-A24B-0A8DBEB94EAA}"/>
              </a:ext>
            </a:extLst>
          </p:cNvPr>
          <p:cNvSpPr txBox="1"/>
          <p:nvPr/>
        </p:nvSpPr>
        <p:spPr>
          <a:xfrm>
            <a:off x="6870902" y="6106524"/>
            <a:ext cx="389447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完成多模块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功能验证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180CB0F-6121-4194-AA0F-EEA65A2C7E3D}"/>
              </a:ext>
            </a:extLst>
          </p:cNvPr>
          <p:cNvSpPr txBox="1"/>
          <p:nvPr/>
        </p:nvSpPr>
        <p:spPr>
          <a:xfrm>
            <a:off x="8172770" y="5607215"/>
            <a:ext cx="196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Tiff</a:t>
            </a:r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格式存盘文件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F714278-ED06-4E3D-9EA6-40BC9F89A813}"/>
              </a:ext>
            </a:extLst>
          </p:cNvPr>
          <p:cNvSpPr txBox="1"/>
          <p:nvPr/>
        </p:nvSpPr>
        <p:spPr>
          <a:xfrm>
            <a:off x="8172770" y="3413992"/>
            <a:ext cx="158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在线图像分析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灯片编号占位符 3">
            <a:extLst>
              <a:ext uri="{FF2B5EF4-FFF2-40B4-BE49-F238E27FC236}">
                <a16:creationId xmlns:a16="http://schemas.microsoft.com/office/drawing/2014/main" id="{6B208B31-B479-42CC-A820-3E4346E1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r>
              <a:rPr lang="en-US" altLang="zh-CN" sz="1600" dirty="0"/>
              <a:t> </a:t>
            </a:r>
            <a:fld id="{06DEA9D8-3CEC-4BF6-A51D-67F755F7C4F2}" type="slidenum">
              <a:rPr lang="en-US" altLang="zh-CN" sz="1600" smtClean="0"/>
              <a:pPr>
                <a:defRPr/>
              </a:pPr>
              <a:t>7</a:t>
            </a:fld>
            <a:endParaRPr lang="en-US" altLang="zh-CN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FDC57F-D48D-4D49-9933-A662DD98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02" y="1328800"/>
            <a:ext cx="4186953" cy="2100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4A2342-C400-4C21-8713-9D94AEDC7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02" y="3768315"/>
            <a:ext cx="4186953" cy="186891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039E46CB-7F01-4DC8-8DCE-8A030CCF7D7D}"/>
              </a:ext>
            </a:extLst>
          </p:cNvPr>
          <p:cNvSpPr txBox="1"/>
          <p:nvPr/>
        </p:nvSpPr>
        <p:spPr>
          <a:xfrm>
            <a:off x="2122383" y="6477000"/>
            <a:ext cx="158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在线图像显示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7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2A21EFFC-4921-4DA0-AFA9-295F6AC1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90" y="1204029"/>
            <a:ext cx="11238410" cy="20480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对单机版 </a:t>
            </a:r>
            <a:r>
              <a:rPr lang="en-US" altLang="zh-CN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数据流进行性能验证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heps01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作为数据接收端和单机版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的节点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daqheps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作为数据发送端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根据单模块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的测试结果预估多模块所需资源</a:t>
            </a: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性能测试与研究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CF09757-54E5-4CB6-A00D-ADFEF57FF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91669"/>
              </p:ext>
            </p:extLst>
          </p:nvPr>
        </p:nvGraphicFramePr>
        <p:xfrm>
          <a:off x="4886453" y="3937509"/>
          <a:ext cx="6185644" cy="240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528">
                  <a:extLst>
                    <a:ext uri="{9D8B030D-6E8A-4147-A177-3AD203B41FA5}">
                      <a16:colId xmlns:a16="http://schemas.microsoft.com/office/drawing/2014/main" val="4270940106"/>
                    </a:ext>
                  </a:extLst>
                </a:gridCol>
                <a:gridCol w="2388259">
                  <a:extLst>
                    <a:ext uri="{9D8B030D-6E8A-4147-A177-3AD203B41FA5}">
                      <a16:colId xmlns:a16="http://schemas.microsoft.com/office/drawing/2014/main" val="1399618443"/>
                    </a:ext>
                  </a:extLst>
                </a:gridCol>
                <a:gridCol w="2245857">
                  <a:extLst>
                    <a:ext uri="{9D8B030D-6E8A-4147-A177-3AD203B41FA5}">
                      <a16:colId xmlns:a16="http://schemas.microsoft.com/office/drawing/2014/main" val="421755933"/>
                    </a:ext>
                  </a:extLst>
                </a:gridCol>
              </a:tblGrid>
              <a:tr h="280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服务器名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aqheps(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发送方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eps01(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接收方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50142"/>
                  </a:ext>
                </a:extLst>
              </a:tr>
              <a:tr h="629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CPU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型号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Intel(R) Xeon(R) Gold 6326 CPU@2.90 GHz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Intel(R) Xeon(R) Platinum 8462Y+@2.80GHz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401207623"/>
                  </a:ext>
                </a:extLst>
              </a:tr>
              <a:tr h="2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CPU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88646521"/>
                  </a:ext>
                </a:extLst>
              </a:tr>
              <a:tr h="2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CPU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逻辑核数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546845841"/>
                  </a:ext>
                </a:extLst>
              </a:tr>
              <a:tr h="2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是否开启超线程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是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是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38351251"/>
                  </a:ext>
                </a:extLst>
              </a:tr>
              <a:tr h="2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占用逻辑核数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910047747"/>
                  </a:ext>
                </a:extLst>
              </a:tr>
              <a:tr h="2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操作系统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Linux 3.10.0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Linux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4.18.0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95670227"/>
                  </a:ext>
                </a:extLst>
              </a:tr>
              <a:tr h="2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网卡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 Gbps</a:t>
                      </a:r>
                      <a:r>
                        <a:rPr lang="zh-CN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网卡</a:t>
                      </a:r>
                      <a:endParaRPr lang="zh-CN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316263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6A6E1C03-7B07-4D95-91AA-EB6DDBED3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03608"/>
              </p:ext>
            </p:extLst>
          </p:nvPr>
        </p:nvGraphicFramePr>
        <p:xfrm>
          <a:off x="7563451" y="1295058"/>
          <a:ext cx="3508647" cy="251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310">
                  <a:extLst>
                    <a:ext uri="{9D8B030D-6E8A-4147-A177-3AD203B41FA5}">
                      <a16:colId xmlns:a16="http://schemas.microsoft.com/office/drawing/2014/main" val="2741635097"/>
                    </a:ext>
                  </a:extLst>
                </a:gridCol>
                <a:gridCol w="2382337">
                  <a:extLst>
                    <a:ext uri="{9D8B030D-6E8A-4147-A177-3AD203B41FA5}">
                      <a16:colId xmlns:a16="http://schemas.microsoft.com/office/drawing/2014/main" val="4279461268"/>
                    </a:ext>
                  </a:extLst>
                </a:gridCol>
              </a:tblGrid>
              <a:tr h="558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服务器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 PowerEdge R760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heps01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8640241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Linux 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版本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4.18.0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481107"/>
                  </a:ext>
                </a:extLst>
              </a:tr>
              <a:tr h="558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CPU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Intel(R) Xeon(R) Platinum 8462Y+@2.8GHz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324226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磁盘类型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NVME SSD RAID5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484972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RAID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数量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2983890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GCC 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版本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11.2.1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22135311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是否多线程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单线程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340785885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6C5110F1-8F5A-4EC2-A50B-07F2065A5C4B}"/>
              </a:ext>
            </a:extLst>
          </p:cNvPr>
          <p:cNvSpPr txBox="1"/>
          <p:nvPr/>
        </p:nvSpPr>
        <p:spPr>
          <a:xfrm>
            <a:off x="609600" y="3330113"/>
            <a:ext cx="648217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对单机版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关键性能进行了全面评估</a:t>
            </a: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67F19778-DD40-4ACD-B6CB-E51659C1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99893"/>
              </p:ext>
            </p:extLst>
          </p:nvPr>
        </p:nvGraphicFramePr>
        <p:xfrm>
          <a:off x="343990" y="3937509"/>
          <a:ext cx="4294211" cy="24060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4621">
                  <a:extLst>
                    <a:ext uri="{9D8B030D-6E8A-4147-A177-3AD203B41FA5}">
                      <a16:colId xmlns:a16="http://schemas.microsoft.com/office/drawing/2014/main" val="3027099142"/>
                    </a:ext>
                  </a:extLst>
                </a:gridCol>
                <a:gridCol w="3229590">
                  <a:extLst>
                    <a:ext uri="{9D8B030D-6E8A-4147-A177-3AD203B41FA5}">
                      <a16:colId xmlns:a16="http://schemas.microsoft.com/office/drawing/2014/main" val="2669984395"/>
                    </a:ext>
                  </a:extLst>
                </a:gridCol>
              </a:tblGrid>
              <a:tr h="4334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HEPS-BPIX4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数据流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HEPS-BPIX4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数据流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093982"/>
                  </a:ext>
                </a:extLst>
              </a:tr>
              <a:tr h="4097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读 出</a:t>
                      </a:r>
                      <a:endParaRPr lang="en-US" altLang="zh-CN" sz="18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数据读出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检查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38683"/>
                  </a:ext>
                </a:extLst>
              </a:tr>
              <a:tr h="75739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组 装</a:t>
                      </a:r>
                      <a:r>
                        <a:rPr lang="en-US" altLang="zh-CN" sz="18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8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以每个模块为单位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拼接组装成完整帧图像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1060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处 理</a:t>
                      </a:r>
                      <a:endParaRPr lang="en-US" altLang="zh-CN" sz="18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实时图像处理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10492"/>
                  </a:ext>
                </a:extLst>
              </a:tr>
              <a:tr h="3992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存 储</a:t>
                      </a:r>
                      <a:endParaRPr lang="en-US" altLang="zh-CN" sz="18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实时全部存储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67664"/>
                  </a:ext>
                </a:extLst>
              </a:tr>
            </a:tbl>
          </a:graphicData>
        </a:graphic>
      </p:graphicFrame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29DDE29A-3E63-4B81-94E5-8B8FCB4F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8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384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2A21EFFC-4921-4DA0-AFA9-295F6AC1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204029"/>
            <a:ext cx="6013267" cy="139435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基于 </a:t>
            </a:r>
            <a:r>
              <a:rPr lang="en-US" altLang="zh-CN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TCP </a:t>
            </a:r>
            <a:r>
              <a:rPr lang="zh-CN" altLang="en-US" sz="2400" b="1" dirty="0">
                <a:solidFill>
                  <a:srgbClr val="2540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的网络传输性能研究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设置数据包长为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KB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，每个线程测试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 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个及以上线程：网络带宽达到最大值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94.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Gb/s 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性能测试与研究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网络传输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463D3D64-3922-4FB3-B3A9-04D1F97FD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541714"/>
              </p:ext>
            </p:extLst>
          </p:nvPr>
        </p:nvGraphicFramePr>
        <p:xfrm>
          <a:off x="6185648" y="1494871"/>
          <a:ext cx="5662362" cy="336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EDEE647-A6C2-4946-B177-64A4E0D23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3073"/>
              </p:ext>
            </p:extLst>
          </p:nvPr>
        </p:nvGraphicFramePr>
        <p:xfrm>
          <a:off x="6255986" y="4986358"/>
          <a:ext cx="4974439" cy="64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695">
                  <a:extLst>
                    <a:ext uri="{9D8B030D-6E8A-4147-A177-3AD203B41FA5}">
                      <a16:colId xmlns:a16="http://schemas.microsoft.com/office/drawing/2014/main" val="4189790891"/>
                    </a:ext>
                  </a:extLst>
                </a:gridCol>
                <a:gridCol w="1703872">
                  <a:extLst>
                    <a:ext uri="{9D8B030D-6E8A-4147-A177-3AD203B41FA5}">
                      <a16:colId xmlns:a16="http://schemas.microsoft.com/office/drawing/2014/main" val="3410302654"/>
                    </a:ext>
                  </a:extLst>
                </a:gridCol>
                <a:gridCol w="1703872">
                  <a:extLst>
                    <a:ext uri="{9D8B030D-6E8A-4147-A177-3AD203B41FA5}">
                      <a16:colId xmlns:a16="http://schemas.microsoft.com/office/drawing/2014/main" val="1286282153"/>
                    </a:ext>
                  </a:extLst>
                </a:gridCol>
              </a:tblGrid>
              <a:tr h="358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服务器名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aqheps(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发送方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eps01(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接收方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25398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占用逻辑核数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70315448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2323052-6B5D-451C-9233-CFFD577170E5}"/>
              </a:ext>
            </a:extLst>
          </p:cNvPr>
          <p:cNvSpPr txBox="1"/>
          <p:nvPr/>
        </p:nvSpPr>
        <p:spPr>
          <a:xfrm>
            <a:off x="6255986" y="5879068"/>
            <a:ext cx="497443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实际传输时能充分利用 100 Gb 的网络带宽</a:t>
            </a: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8691D2C2-F8E3-4E17-875F-504AC5266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144560"/>
              </p:ext>
            </p:extLst>
          </p:nvPr>
        </p:nvGraphicFramePr>
        <p:xfrm>
          <a:off x="343990" y="2598386"/>
          <a:ext cx="5752010" cy="369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9F163CA2-3150-4876-9103-5AF3BAF7F186}"/>
              </a:ext>
            </a:extLst>
          </p:cNvPr>
          <p:cNvSpPr/>
          <p:nvPr/>
        </p:nvSpPr>
        <p:spPr>
          <a:xfrm>
            <a:off x="1377406" y="6290678"/>
            <a:ext cx="3946431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数据包在 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KB 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左右时网络带宽表现最好</a:t>
            </a:r>
            <a:endParaRPr lang="en-US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86B446B5-C440-4EC5-A803-F3CDAAA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pPr>
              <a:defRPr/>
            </a:pPr>
            <a:fld id="{06DEA9D8-3CEC-4BF6-A51D-67F755F7C4F2}" type="slidenum">
              <a:rPr lang="en-US" altLang="zh-CN" sz="1600" smtClean="0"/>
              <a:pPr>
                <a:defRPr/>
              </a:pPr>
              <a:t>9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98554532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6600"/>
        </a:dk1>
        <a:lt1>
          <a:srgbClr val="FFFFFF"/>
        </a:lt1>
        <a:dk2>
          <a:srgbClr val="1F892E"/>
        </a:dk2>
        <a:lt2>
          <a:srgbClr val="808080"/>
        </a:lt2>
        <a:accent1>
          <a:srgbClr val="CDD70D"/>
        </a:accent1>
        <a:accent2>
          <a:srgbClr val="75AB7E"/>
        </a:accent2>
        <a:accent3>
          <a:srgbClr val="FFFFFF"/>
        </a:accent3>
        <a:accent4>
          <a:srgbClr val="005600"/>
        </a:accent4>
        <a:accent5>
          <a:srgbClr val="E3E8AA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5600"/>
        </a:dk1>
        <a:lt1>
          <a:srgbClr val="FFFFFF"/>
        </a:lt1>
        <a:dk2>
          <a:srgbClr val="1F892E"/>
        </a:dk2>
        <a:lt2>
          <a:srgbClr val="808080"/>
        </a:lt2>
        <a:accent1>
          <a:srgbClr val="DCE60E"/>
        </a:accent1>
        <a:accent2>
          <a:srgbClr val="75AB7E"/>
        </a:accent2>
        <a:accent3>
          <a:srgbClr val="FFFFFF"/>
        </a:accent3>
        <a:accent4>
          <a:srgbClr val="004800"/>
        </a:accent4>
        <a:accent5>
          <a:srgbClr val="EBF0AA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3">
        <a:dk1>
          <a:srgbClr val="005600"/>
        </a:dk1>
        <a:lt1>
          <a:srgbClr val="FFFFFF"/>
        </a:lt1>
        <a:dk2>
          <a:srgbClr val="1F892E"/>
        </a:dk2>
        <a:lt2>
          <a:srgbClr val="808080"/>
        </a:lt2>
        <a:accent1>
          <a:srgbClr val="E7F119"/>
        </a:accent1>
        <a:accent2>
          <a:srgbClr val="75AB7E"/>
        </a:accent2>
        <a:accent3>
          <a:srgbClr val="FFFFFF"/>
        </a:accent3>
        <a:accent4>
          <a:srgbClr val="004800"/>
        </a:accent4>
        <a:accent5>
          <a:srgbClr val="F1F7AB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4">
        <a:dk1>
          <a:srgbClr val="004000"/>
        </a:dk1>
        <a:lt1>
          <a:srgbClr val="FFFFFF"/>
        </a:lt1>
        <a:dk2>
          <a:srgbClr val="1F892E"/>
        </a:dk2>
        <a:lt2>
          <a:srgbClr val="808080"/>
        </a:lt2>
        <a:accent1>
          <a:srgbClr val="E9F327"/>
        </a:accent1>
        <a:accent2>
          <a:srgbClr val="75AB7E"/>
        </a:accent2>
        <a:accent3>
          <a:srgbClr val="FFFFFF"/>
        </a:accent3>
        <a:accent4>
          <a:srgbClr val="003500"/>
        </a:accent4>
        <a:accent5>
          <a:srgbClr val="F2F8AC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5">
        <a:dk1>
          <a:srgbClr val="004000"/>
        </a:dk1>
        <a:lt1>
          <a:srgbClr val="FFFFFF"/>
        </a:lt1>
        <a:dk2>
          <a:srgbClr val="1F892E"/>
        </a:dk2>
        <a:lt2>
          <a:srgbClr val="808080"/>
        </a:lt2>
        <a:accent1>
          <a:srgbClr val="FAF020"/>
        </a:accent1>
        <a:accent2>
          <a:srgbClr val="83B17B"/>
        </a:accent2>
        <a:accent3>
          <a:srgbClr val="FFFFFF"/>
        </a:accent3>
        <a:accent4>
          <a:srgbClr val="003500"/>
        </a:accent4>
        <a:accent5>
          <a:srgbClr val="FCF6AB"/>
        </a:accent5>
        <a:accent6>
          <a:srgbClr val="76A06F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6">
        <a:dk1>
          <a:srgbClr val="004000"/>
        </a:dk1>
        <a:lt1>
          <a:srgbClr val="FFFFFF"/>
        </a:lt1>
        <a:dk2>
          <a:srgbClr val="1F892E"/>
        </a:dk2>
        <a:lt2>
          <a:srgbClr val="808080"/>
        </a:lt2>
        <a:accent1>
          <a:srgbClr val="FAF020"/>
        </a:accent1>
        <a:accent2>
          <a:srgbClr val="83B17B"/>
        </a:accent2>
        <a:accent3>
          <a:srgbClr val="FFFFFF"/>
        </a:accent3>
        <a:accent4>
          <a:srgbClr val="003500"/>
        </a:accent4>
        <a:accent5>
          <a:srgbClr val="FCF6AB"/>
        </a:accent5>
        <a:accent6>
          <a:srgbClr val="76A06F"/>
        </a:accent6>
        <a:hlink>
          <a:srgbClr val="8BE59A"/>
        </a:hlink>
        <a:folHlink>
          <a:srgbClr val="D5EA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13641</TotalTime>
  <Words>1383</Words>
  <Application>Microsoft Office PowerPoint</Application>
  <PresentationFormat>宽屏</PresentationFormat>
  <Paragraphs>289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楷体</vt:lpstr>
      <vt:lpstr>宋体</vt:lpstr>
      <vt:lpstr>Arial</vt:lpstr>
      <vt:lpstr>Calibri</vt:lpstr>
      <vt:lpstr>Cambria Math</vt:lpstr>
      <vt:lpstr>Times New Roman</vt:lpstr>
      <vt:lpstr>Wingdings</vt:lpstr>
      <vt:lpstr>Network</vt:lpstr>
      <vt:lpstr>十 二 月 季 度 考 核 报 告</vt:lpstr>
      <vt:lpstr>主要内容</vt:lpstr>
      <vt:lpstr>HEPS-BPIX4 DAQ 介绍</vt:lpstr>
      <vt:lpstr>单模块 DAQ 测试系统开发</vt:lpstr>
      <vt:lpstr>单机版 HEPS-BPIX4 DAQ 开发-框架设计</vt:lpstr>
      <vt:lpstr>单机版 HEPS-BPIX4 DAQ 开发-实现与联调</vt:lpstr>
      <vt:lpstr>单机版 HEPS-BPIX4 DAQ 开发-模拟源测试</vt:lpstr>
      <vt:lpstr>性能测试与研究</vt:lpstr>
      <vt:lpstr>性能测试与研究-网络传输</vt:lpstr>
      <vt:lpstr>性能测试与研究-组装与数据处理</vt:lpstr>
      <vt:lpstr>性能测试与研究-数据压缩</vt:lpstr>
      <vt:lpstr>性能测试与研究-数据存储</vt:lpstr>
      <vt:lpstr>阶段总结</vt:lpstr>
      <vt:lpstr>下一阶段计划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2015年8-12月份工作总结</dc:title>
  <dc:creator>沈炜</dc:creator>
  <cp:lastModifiedBy>XZ YANG</cp:lastModifiedBy>
  <cp:revision>1216</cp:revision>
  <dcterms:created xsi:type="dcterms:W3CDTF">2016-01-01T08:07:35Z</dcterms:created>
  <dcterms:modified xsi:type="dcterms:W3CDTF">2023-12-28T03:27:58Z</dcterms:modified>
</cp:coreProperties>
</file>