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7.xml" ContentType="application/vnd.openxmlformats-officedocument.presentationml.tags+xml"/>
  <Override PartName="/ppt/notesSlides/notesSlide25.xml" ContentType="application/vnd.openxmlformats-officedocument.presentationml.notesSlide+xml"/>
  <Override PartName="/ppt/tags/tag88.xml" ContentType="application/vnd.openxmlformats-officedocument.presentationml.tags+xml"/>
  <Override PartName="/ppt/notesSlides/notesSlide26.xml" ContentType="application/vnd.openxmlformats-officedocument.presentationml.notesSlide+xml"/>
  <Override PartName="/ppt/tags/tag8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9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7.xml" ContentType="application/vnd.openxmlformats-officedocument.presentationml.notesSlide+xml"/>
  <Override PartName="/ppt/ink/ink1.xml" ContentType="application/inkml+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8.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52.xml" ContentType="application/vnd.openxmlformats-officedocument.presentationml.tags+xml"/>
  <Override PartName="/ppt/notesSlides/notesSlide4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42.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43.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44.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45.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46.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4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48.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49.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50.xml" ContentType="application/vnd.openxmlformats-officedocument.presentationml.notesSlide+xml"/>
  <Override PartName="/ppt/tags/tag216.xml" ContentType="application/vnd.openxmlformats-officedocument.presentationml.tags+xml"/>
  <Override PartName="/ppt/notesSlides/notesSlide5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52.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53.xml" ContentType="application/vnd.openxmlformats-officedocument.presentationml.notesSlide+xml"/>
  <Override PartName="/ppt/tags/tag227.xml" ContentType="application/vnd.openxmlformats-officedocument.presentationml.tags+xml"/>
  <Override PartName="/ppt/notesSlides/notesSlide54.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55.xml" ContentType="application/vnd.openxmlformats-officedocument.presentationml.notesSlide+xml"/>
  <Override PartName="/ppt/ink/ink2.xml" ContentType="application/inkml+xml"/>
  <Override PartName="/ppt/notesSlides/notesSlide56.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57.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58.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notesSlides/notesSlide59.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60.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61.xml" ContentType="application/vnd.openxmlformats-officedocument.presentationml.notesSlide+xml"/>
  <Override PartName="/ppt/tags/tag280.xml" ContentType="application/vnd.openxmlformats-officedocument.presentationml.tags+xml"/>
  <Override PartName="/ppt/notesSlides/notesSlide62.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63.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64.xml" ContentType="application/vnd.openxmlformats-officedocument.presentationml.notesSlide+xml"/>
  <Override PartName="/ppt/tags/tag300.xml" ContentType="application/vnd.openxmlformats-officedocument.presentationml.tags+xml"/>
  <Override PartName="/ppt/notesSlides/notesSlide65.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66.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67.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68.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69.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70.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71.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72.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75.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76.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notesSlides/notesSlide77.xml" ContentType="application/vnd.openxmlformats-officedocument.presentationml.notesSlide+xml"/>
  <Override PartName="/ppt/tags/tag392.xml" ContentType="application/vnd.openxmlformats-officedocument.presentationml.tags+xml"/>
  <Override PartName="/ppt/notesSlides/notesSlide78.xml" ContentType="application/vnd.openxmlformats-officedocument.presentationml.notesSlide+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notesSlides/notesSlide79.xml" ContentType="application/vnd.openxmlformats-officedocument.presentationml.notesSlide+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80.xml" ContentType="application/vnd.openxmlformats-officedocument.presentationml.notesSlide+xml"/>
  <Override PartName="/ppt/tags/tag412.xml" ContentType="application/vnd.openxmlformats-officedocument.presentationml.tags+xml"/>
  <Override PartName="/ppt/notesSlides/notesSlide81.xml" ContentType="application/vnd.openxmlformats-officedocument.presentationml.notes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notesSlides/notesSlide82.xml" ContentType="application/vnd.openxmlformats-officedocument.presentationml.notesSlide+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notesSlides/notesSlide83.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notesSlides/notesSlide84.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notesSlides/notesSlide8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8" r:id="rId2"/>
    <p:sldId id="318" r:id="rId3"/>
    <p:sldId id="324" r:id="rId4"/>
    <p:sldId id="319" r:id="rId5"/>
    <p:sldId id="320" r:id="rId6"/>
    <p:sldId id="325" r:id="rId7"/>
    <p:sldId id="321" r:id="rId8"/>
    <p:sldId id="326" r:id="rId9"/>
    <p:sldId id="327" r:id="rId10"/>
    <p:sldId id="329" r:id="rId11"/>
    <p:sldId id="330" r:id="rId12"/>
    <p:sldId id="335" r:id="rId13"/>
    <p:sldId id="337" r:id="rId14"/>
    <p:sldId id="322" r:id="rId15"/>
    <p:sldId id="331" r:id="rId16"/>
    <p:sldId id="333" r:id="rId17"/>
    <p:sldId id="334" r:id="rId18"/>
    <p:sldId id="338" r:id="rId19"/>
    <p:sldId id="332" r:id="rId20"/>
    <p:sldId id="339" r:id="rId21"/>
    <p:sldId id="340" r:id="rId22"/>
    <p:sldId id="341" r:id="rId23"/>
    <p:sldId id="343" r:id="rId24"/>
    <p:sldId id="342" r:id="rId25"/>
    <p:sldId id="377" r:id="rId26"/>
    <p:sldId id="344" r:id="rId27"/>
    <p:sldId id="345" r:id="rId28"/>
    <p:sldId id="346" r:id="rId29"/>
    <p:sldId id="347" r:id="rId30"/>
    <p:sldId id="348" r:id="rId31"/>
    <p:sldId id="349" r:id="rId32"/>
    <p:sldId id="351" r:id="rId33"/>
    <p:sldId id="350" r:id="rId34"/>
    <p:sldId id="352" r:id="rId35"/>
    <p:sldId id="295" r:id="rId36"/>
    <p:sldId id="353" r:id="rId37"/>
    <p:sldId id="354" r:id="rId38"/>
    <p:sldId id="355" r:id="rId39"/>
    <p:sldId id="356" r:id="rId40"/>
    <p:sldId id="375" r:id="rId41"/>
    <p:sldId id="360" r:id="rId42"/>
    <p:sldId id="361" r:id="rId43"/>
    <p:sldId id="362" r:id="rId44"/>
    <p:sldId id="363" r:id="rId45"/>
    <p:sldId id="364" r:id="rId46"/>
    <p:sldId id="376" r:id="rId47"/>
    <p:sldId id="281" r:id="rId48"/>
    <p:sldId id="259" r:id="rId49"/>
    <p:sldId id="287" r:id="rId50"/>
    <p:sldId id="292" r:id="rId51"/>
    <p:sldId id="286" r:id="rId52"/>
    <p:sldId id="293" r:id="rId53"/>
    <p:sldId id="294" r:id="rId54"/>
    <p:sldId id="296" r:id="rId55"/>
    <p:sldId id="297" r:id="rId56"/>
    <p:sldId id="298" r:id="rId57"/>
    <p:sldId id="299" r:id="rId58"/>
    <p:sldId id="300" r:id="rId59"/>
    <p:sldId id="301" r:id="rId60"/>
    <p:sldId id="302" r:id="rId61"/>
    <p:sldId id="303" r:id="rId62"/>
    <p:sldId id="304" r:id="rId63"/>
    <p:sldId id="306" r:id="rId64"/>
    <p:sldId id="308" r:id="rId65"/>
    <p:sldId id="305" r:id="rId66"/>
    <p:sldId id="309" r:id="rId67"/>
    <p:sldId id="310" r:id="rId68"/>
    <p:sldId id="311" r:id="rId69"/>
    <p:sldId id="312" r:id="rId70"/>
    <p:sldId id="313" r:id="rId71"/>
    <p:sldId id="314" r:id="rId72"/>
    <p:sldId id="315" r:id="rId73"/>
    <p:sldId id="316" r:id="rId74"/>
    <p:sldId id="280" r:id="rId75"/>
    <p:sldId id="323" r:id="rId76"/>
    <p:sldId id="328" r:id="rId77"/>
    <p:sldId id="336" r:id="rId78"/>
    <p:sldId id="365" r:id="rId79"/>
    <p:sldId id="366" r:id="rId80"/>
    <p:sldId id="367" r:id="rId81"/>
    <p:sldId id="368" r:id="rId82"/>
    <p:sldId id="369" r:id="rId83"/>
    <p:sldId id="370" r:id="rId84"/>
    <p:sldId id="371" r:id="rId85"/>
    <p:sldId id="372" r:id="rId86"/>
    <p:sldId id="373" r:id="rId87"/>
    <p:sldId id="374"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35A14-911C-46E2-9702-7043AADE7F95}" v="1" dt="2024-04-09T03:26:43.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5" autoAdjust="0"/>
    <p:restoredTop sz="94660"/>
  </p:normalViewPr>
  <p:slideViewPr>
    <p:cSldViewPr snapToGrid="0">
      <p:cViewPr varScale="1">
        <p:scale>
          <a:sx n="79" d="100"/>
          <a:sy n="79" d="100"/>
        </p:scale>
        <p:origin x="852"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07635A14-911C-46E2-9702-7043AADE7F95}"/>
    <pc:docChg chg="modSld">
      <pc:chgData name="Guest User" userId="" providerId="Windows Live" clId="Web-{07635A14-911C-46E2-9702-7043AADE7F95}" dt="2024-04-09T03:26:43.112" v="0" actId="1076"/>
      <pc:docMkLst>
        <pc:docMk/>
      </pc:docMkLst>
      <pc:sldChg chg="modSp">
        <pc:chgData name="Guest User" userId="" providerId="Windows Live" clId="Web-{07635A14-911C-46E2-9702-7043AADE7F95}" dt="2024-04-09T03:26:43.112" v="0" actId="1076"/>
        <pc:sldMkLst>
          <pc:docMk/>
          <pc:sldMk cId="2358302518" sldId="258"/>
        </pc:sldMkLst>
        <pc:spChg chg="mod">
          <ac:chgData name="Guest User" userId="" providerId="Windows Live" clId="Web-{07635A14-911C-46E2-9702-7043AADE7F95}" dt="2024-04-09T03:26:43.112" v="0" actId="1076"/>
          <ac:spMkLst>
            <pc:docMk/>
            <pc:sldMk cId="2358302518" sldId="258"/>
            <ac:spMk id="5" creationId="{62653F76-51C4-C8FC-DC91-F639BD4F4359}"/>
          </ac:spMkLst>
        </pc:spChg>
      </pc:sldChg>
    </pc:docChg>
  </pc:docChgLst>
  <pc:docChgLst>
    <pc:chgData name="Jason Evans" userId="9471ddbe40b5e52a" providerId="LiveId" clId="{B70E0622-3F8B-CD42-B35B-455BF7CE0A89}"/>
    <pc:docChg chg="custSel addSld delSld modSld sldOrd">
      <pc:chgData name="Jason Evans" userId="9471ddbe40b5e52a" providerId="LiveId" clId="{B70E0622-3F8B-CD42-B35B-455BF7CE0A89}" dt="2024-04-08T22:53:08.432" v="1239" actId="20577"/>
      <pc:docMkLst>
        <pc:docMk/>
      </pc:docMkLst>
      <pc:sldChg chg="delSp modSp">
        <pc:chgData name="Jason Evans" userId="9471ddbe40b5e52a" providerId="LiveId" clId="{B70E0622-3F8B-CD42-B35B-455BF7CE0A89}" dt="2024-04-08T12:53:57.128" v="34" actId="478"/>
        <pc:sldMkLst>
          <pc:docMk/>
          <pc:sldMk cId="3142797143" sldId="319"/>
        </pc:sldMkLst>
        <pc:spChg chg="del mod">
          <ac:chgData name="Jason Evans" userId="9471ddbe40b5e52a" providerId="LiveId" clId="{B70E0622-3F8B-CD42-B35B-455BF7CE0A89}" dt="2024-04-08T12:53:57.128" v="34" actId="478"/>
          <ac:spMkLst>
            <pc:docMk/>
            <pc:sldMk cId="3142797143" sldId="319"/>
            <ac:spMk id="2" creationId="{B61FF8C8-F3B3-973B-E2D3-EB58BE40698E}"/>
          </ac:spMkLst>
        </pc:spChg>
        <pc:picChg chg="del">
          <ac:chgData name="Jason Evans" userId="9471ddbe40b5e52a" providerId="LiveId" clId="{B70E0622-3F8B-CD42-B35B-455BF7CE0A89}" dt="2024-04-08T12:53:43.364" v="0" actId="478"/>
          <ac:picMkLst>
            <pc:docMk/>
            <pc:sldMk cId="3142797143" sldId="319"/>
            <ac:picMk id="7" creationId="{97CE570C-2017-2C00-EA4A-5A270D4DD9DD}"/>
          </ac:picMkLst>
        </pc:picChg>
      </pc:sldChg>
      <pc:sldChg chg="addSp modSp">
        <pc:chgData name="Jason Evans" userId="9471ddbe40b5e52a" providerId="LiveId" clId="{B70E0622-3F8B-CD42-B35B-455BF7CE0A89}" dt="2024-04-08T22:53:08.432" v="1239" actId="20577"/>
        <pc:sldMkLst>
          <pc:docMk/>
          <pc:sldMk cId="1230630463" sldId="324"/>
        </pc:sldMkLst>
        <pc:spChg chg="add mod">
          <ac:chgData name="Jason Evans" userId="9471ddbe40b5e52a" providerId="LiveId" clId="{B70E0622-3F8B-CD42-B35B-455BF7CE0A89}" dt="2024-04-08T22:53:08.432" v="1239" actId="20577"/>
          <ac:spMkLst>
            <pc:docMk/>
            <pc:sldMk cId="1230630463" sldId="324"/>
            <ac:spMk id="5" creationId="{42859C29-DA47-915F-A5A3-7B5E7F8DE39D}"/>
          </ac:spMkLst>
        </pc:spChg>
      </pc:sldChg>
      <pc:sldChg chg="modSp">
        <pc:chgData name="Jason Evans" userId="9471ddbe40b5e52a" providerId="LiveId" clId="{B70E0622-3F8B-CD42-B35B-455BF7CE0A89}" dt="2024-04-08T13:05:45.887" v="115" actId="20577"/>
        <pc:sldMkLst>
          <pc:docMk/>
          <pc:sldMk cId="3296992518" sldId="327"/>
        </pc:sldMkLst>
        <pc:spChg chg="mod">
          <ac:chgData name="Jason Evans" userId="9471ddbe40b5e52a" providerId="LiveId" clId="{B70E0622-3F8B-CD42-B35B-455BF7CE0A89}" dt="2024-04-08T13:05:45.887" v="115" actId="20577"/>
          <ac:spMkLst>
            <pc:docMk/>
            <pc:sldMk cId="3296992518" sldId="327"/>
            <ac:spMk id="22" creationId="{211147D0-7562-83A6-9049-26CE8E69EC4D}"/>
          </ac:spMkLst>
        </pc:spChg>
      </pc:sldChg>
      <pc:sldChg chg="modSp modNotesTx">
        <pc:chgData name="Jason Evans" userId="9471ddbe40b5e52a" providerId="LiveId" clId="{B70E0622-3F8B-CD42-B35B-455BF7CE0A89}" dt="2024-04-08T13:18:33.886" v="650" actId="20577"/>
        <pc:sldMkLst>
          <pc:docMk/>
          <pc:sldMk cId="3900661843" sldId="334"/>
        </pc:sldMkLst>
        <pc:picChg chg="mod">
          <ac:chgData name="Jason Evans" userId="9471ddbe40b5e52a" providerId="LiveId" clId="{B70E0622-3F8B-CD42-B35B-455BF7CE0A89}" dt="2024-04-08T13:13:32.769" v="118" actId="1036"/>
          <ac:picMkLst>
            <pc:docMk/>
            <pc:sldMk cId="3900661843" sldId="334"/>
            <ac:picMk id="30" creationId="{59E45EE5-F02A-8326-D11B-F905E341AE29}"/>
          </ac:picMkLst>
        </pc:picChg>
      </pc:sldChg>
      <pc:sldChg chg="modNotesTx">
        <pc:chgData name="Jason Evans" userId="9471ddbe40b5e52a" providerId="LiveId" clId="{B70E0622-3F8B-CD42-B35B-455BF7CE0A89}" dt="2024-04-08T13:26:10.427" v="919" actId="20577"/>
        <pc:sldMkLst>
          <pc:docMk/>
          <pc:sldMk cId="3437917271" sldId="343"/>
        </pc:sldMkLst>
      </pc:sldChg>
      <pc:sldChg chg="ord">
        <pc:chgData name="Jason Evans" userId="9471ddbe40b5e52a" providerId="LiveId" clId="{B70E0622-3F8B-CD42-B35B-455BF7CE0A89}" dt="2024-04-08T13:36:33.423" v="1223" actId="1076"/>
        <pc:sldMkLst>
          <pc:docMk/>
          <pc:sldMk cId="1014892727" sldId="354"/>
        </pc:sldMkLst>
      </pc:sldChg>
      <pc:sldChg chg="modSp">
        <pc:chgData name="Jason Evans" userId="9471ddbe40b5e52a" providerId="LiveId" clId="{B70E0622-3F8B-CD42-B35B-455BF7CE0A89}" dt="2024-04-08T13:38:13.277" v="1235" actId="20577"/>
        <pc:sldMkLst>
          <pc:docMk/>
          <pc:sldMk cId="911576371" sldId="375"/>
        </pc:sldMkLst>
        <pc:spChg chg="mod">
          <ac:chgData name="Jason Evans" userId="9471ddbe40b5e52a" providerId="LiveId" clId="{B70E0622-3F8B-CD42-B35B-455BF7CE0A89}" dt="2024-04-08T13:38:13.277" v="1235" actId="20577"/>
          <ac:spMkLst>
            <pc:docMk/>
            <pc:sldMk cId="911576371" sldId="375"/>
            <ac:spMk id="3" creationId="{20D12E64-1D53-E1A9-1AD0-424940CCBE2D}"/>
          </ac:spMkLst>
        </pc:spChg>
      </pc:sldChg>
      <pc:sldChg chg="modNotesTx">
        <pc:chgData name="Jason Evans" userId="9471ddbe40b5e52a" providerId="LiveId" clId="{B70E0622-3F8B-CD42-B35B-455BF7CE0A89}" dt="2024-04-08T13:29:20.887" v="1222" actId="20577"/>
        <pc:sldMkLst>
          <pc:docMk/>
          <pc:sldMk cId="1394178531" sldId="377"/>
        </pc:sldMkLst>
      </pc:sldChg>
      <pc:sldChg chg="add del">
        <pc:chgData name="Jason Evans" userId="9471ddbe40b5e52a" providerId="LiveId" clId="{B70E0622-3F8B-CD42-B35B-455BF7CE0A89}" dt="2024-04-08T12:58:48.862" v="36" actId="2696"/>
        <pc:sldMkLst>
          <pc:docMk/>
          <pc:sldMk cId="1261206053" sldId="37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8T06:15:20.772"/>
    </inkml:context>
    <inkml:brush xml:id="br0">
      <inkml:brushProperty name="width" value="0.05" units="cm"/>
      <inkml:brushProperty name="height" value="0.05" units="cm"/>
      <inkml:brushProperty name="color" value="#FFFFFF"/>
    </inkml:brush>
  </inkml:definitions>
  <inkml:trace contextRef="#ctx0" brushRef="#br0">5 0 10855 0 0,'0'0'480'0'0,"-5"20"216"0"0,8-1-696 0 0,-1 1 0 0 0,6-5 0 0 0,4-3 0 0 0,8-7-464 0 0,-1-5 16 0 0,1-3-16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28T06:15:20.772"/>
    </inkml:context>
    <inkml:brush xml:id="br0">
      <inkml:brushProperty name="width" value="0.05" units="cm"/>
      <inkml:brushProperty name="height" value="0.05" units="cm"/>
      <inkml:brushProperty name="color" value="#FFFFFF"/>
    </inkml:brush>
  </inkml:definitions>
  <inkml:trace contextRef="#ctx0" brushRef="#br0">5 0 10855 0 0,'0'0'480'0'0,"-5"20"216"0"0,8-1-696 0 0,-1 1 0 0 0,6-5 0 0 0,4-3 0 0 0,8-7-464 0 0,-1-5 16 0 0,1-3-16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E7E47-46CF-4AA1-939B-372964E2BA65}"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F1F1F-33FE-4745-ABD0-B6118F9440C4}" type="slidenum">
              <a:rPr lang="en-US" smtClean="0"/>
              <a:t>‹#›</a:t>
            </a:fld>
            <a:endParaRPr lang="en-US"/>
          </a:p>
        </p:txBody>
      </p:sp>
    </p:spTree>
    <p:extLst>
      <p:ext uri="{BB962C8B-B14F-4D97-AF65-F5344CB8AC3E}">
        <p14:creationId xmlns:p14="http://schemas.microsoft.com/office/powerpoint/2010/main" val="60338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9F1F1F-33FE-4745-ABD0-B6118F9440C4}" type="slidenum">
              <a:rPr lang="en-US" smtClean="0"/>
              <a:t>1</a:t>
            </a:fld>
            <a:endParaRPr lang="en-US"/>
          </a:p>
        </p:txBody>
      </p:sp>
    </p:spTree>
    <p:extLst>
      <p:ext uri="{BB962C8B-B14F-4D97-AF65-F5344CB8AC3E}">
        <p14:creationId xmlns:p14="http://schemas.microsoft.com/office/powerpoint/2010/main" val="354282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52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only compete in with Kaon decay signal </a:t>
            </a:r>
          </a:p>
          <a:p>
            <a:endParaRPr lang="en-US" dirty="0"/>
          </a:p>
          <a:p>
            <a:r>
              <a:rPr lang="en-US" dirty="0"/>
              <a:t>Pull is a measure of </a:t>
            </a:r>
            <a:r>
              <a:rPr lang="en-US" dirty="0" err="1"/>
              <a:t>Mwfit-mWpred</a:t>
            </a:r>
            <a:r>
              <a:rPr lang="en-US" dirty="0"/>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84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only compete in with Kaon decay signal </a:t>
            </a:r>
          </a:p>
          <a:p>
            <a:endParaRPr lang="en-US" dirty="0"/>
          </a:p>
          <a:p>
            <a:r>
              <a:rPr lang="en-US" dirty="0"/>
              <a:t>Pull is a measure of </a:t>
            </a:r>
            <a:r>
              <a:rPr lang="en-US" dirty="0" err="1"/>
              <a:t>Mwfit-mWpred</a:t>
            </a:r>
            <a:r>
              <a:rPr lang="en-US" dirty="0"/>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23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only compete in with Kaon decay signal </a:t>
            </a:r>
          </a:p>
          <a:p>
            <a:endParaRPr lang="en-US" dirty="0"/>
          </a:p>
          <a:p>
            <a:r>
              <a:rPr lang="en-US" dirty="0"/>
              <a:t>Pull is a measure of </a:t>
            </a:r>
            <a:r>
              <a:rPr lang="en-US" dirty="0" err="1"/>
              <a:t>Mwfit-mWpred</a:t>
            </a:r>
            <a:r>
              <a:rPr lang="en-US" dirty="0"/>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014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527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308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Pull is a measure of </a:t>
            </a:r>
            <a:r>
              <a:rPr lang="en-US" dirty="0" err="1"/>
              <a:t>Mwfit-mWpred</a:t>
            </a:r>
            <a:r>
              <a:rPr lang="en-US" dirty="0"/>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00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8 TeV LHC, Blue 14 TeV with 300 inverse fb and green with 3000 inverse fb.  Purple is for 3000 inverse fb with 33 TeV Center of mass energy and red is 100 TeV LHC with 3000 inverse fb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48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old Higgs mass calculator, and so masses change a lot.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96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not equal to zero means that lambda (H Sigma </a:t>
            </a:r>
            <a:r>
              <a:rPr lang="en-US" dirty="0" err="1"/>
              <a:t>Hbar</a:t>
            </a:r>
            <a:r>
              <a:rPr lang="en-US" dirty="0"/>
              <a:t>) and lambda’ (Sigma^3) are free parameters. Otherwise, only one is free.  Lambda’ </a:t>
            </a:r>
            <a:r>
              <a:rPr lang="en-US" dirty="0" err="1"/>
              <a:t>generall</a:t>
            </a:r>
            <a:r>
              <a:rPr lang="en-US" dirty="0"/>
              <a:t> quite small to get long enough proton lifetime. It increases the </a:t>
            </a:r>
            <a:r>
              <a:rPr lang="en-US" dirty="0" err="1"/>
              <a:t>vev</a:t>
            </a:r>
            <a:r>
              <a:rPr lang="en-US" dirty="0"/>
              <a:t> of SU(5) breaking. When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88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8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777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400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CDF+D0 give 80.427 pm 0.0089, This combined with LHC Atlas and LHCb assuming systematic error or 4.7 MeV, which corresponds to  CDF uncertainty from PDF and QED radiation. These </a:t>
            </a:r>
            <a:r>
              <a:rPr lang="en-US" dirty="0" err="1"/>
              <a:t>wre</a:t>
            </a:r>
            <a:r>
              <a:rPr lang="en-US" dirty="0"/>
              <a:t> then combined with LEP2 to give this. </a:t>
            </a:r>
          </a:p>
          <a:p>
            <a:endParaRPr lang="en-US" dirty="0"/>
          </a:p>
          <a:p>
            <a:r>
              <a:rPr lang="en-US" dirty="0"/>
              <a:t>Pull is a measure of </a:t>
            </a:r>
            <a:r>
              <a:rPr lang="en-US" dirty="0" err="1"/>
              <a:t>Mwfit-mWpred</a:t>
            </a:r>
            <a:r>
              <a:rPr lang="en-US" dirty="0"/>
              <a:t> divided by </a:t>
            </a:r>
            <a:r>
              <a:rPr lang="en-US" dirty="0" err="1"/>
              <a:t>sqrt</a:t>
            </a:r>
            <a:r>
              <a:rPr lang="en-US" dirty="0"/>
              <a: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439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lines for c not equal to zero</a:t>
            </a:r>
          </a:p>
          <a:p>
            <a:endParaRPr lang="en-US" dirty="0"/>
          </a:p>
          <a:p>
            <a:r>
              <a:rPr lang="en-US" dirty="0"/>
              <a:t>Note: different Higgs calculator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228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138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r>
            <a:r>
              <a:rPr lang="en-US" dirty="0" err="1"/>
              <a:t>Lambda_d</a:t>
            </a:r>
            <a:r>
              <a:rPr lang="en-US" dirty="0"/>
              <a:t> constrained by Higgs mass.  Can’t move it up much for give tan beta.  Can increase tan beta too much because  that shortens the proton lifetime. </a:t>
            </a:r>
          </a:p>
          <a:p>
            <a:endParaRPr lang="en-US" dirty="0"/>
          </a:p>
          <a:p>
            <a:r>
              <a:rPr lang="en-US" dirty="0" err="1"/>
              <a:t>Lamabda_d</a:t>
            </a:r>
            <a:r>
              <a:rPr lang="en-US" dirty="0"/>
              <a:t> determined by Higgs mass which then determines the size of the squarks. Since the squarks are weakly dependent on Lambda_L, the w boson mass is reduced by lambda_D and so reduces the proton decay lifetime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369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162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828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936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66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CDF+D0 give 80.427 pm 0.0089, This combined with LHC Atlas and LHCb assuming systematic error or 4.7 MeV, which corresponds to  CDF uncertainty from PDF and QED radiation. These </a:t>
            </a:r>
            <a:r>
              <a:rPr lang="en-US" dirty="0" err="1"/>
              <a:t>wre</a:t>
            </a:r>
            <a:r>
              <a:rPr lang="en-US" dirty="0"/>
              <a:t> then combined with LEP2 to give this. </a:t>
            </a:r>
          </a:p>
          <a:p>
            <a:endParaRPr lang="en-US" dirty="0"/>
          </a:p>
          <a:p>
            <a:r>
              <a:rPr lang="en-US" dirty="0"/>
              <a:t>Pull is a measure of </a:t>
            </a:r>
            <a:r>
              <a:rPr lang="en-US" dirty="0" err="1"/>
              <a:t>Mwfit-mWpred</a:t>
            </a:r>
            <a:r>
              <a:rPr lang="en-US" dirty="0"/>
              <a:t> divided by </a:t>
            </a:r>
            <a:r>
              <a:rPr lang="en-US" dirty="0" err="1"/>
              <a:t>sqrt</a:t>
            </a:r>
            <a:r>
              <a:rPr lang="en-US" dirty="0"/>
              <a: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106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90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347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071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807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809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paper they consider a slight different thing for the triplet but they have a dimensional parameter associated with the relevant coupling and so is effectively doing the same things.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546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paper they consider a slight different thing for the triplet but they have a dimensional parameter associated with the relevant coupling and so is effectively doing the same things.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686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paper they consider a slight different thing for the triplet but they have a dimensional parameter associated with the relevant coupling and so is effectively doing the same things.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699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799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9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CDF+D0 give 80.427 pm 0.0089, This combined with LHC Atlas and LHCb assuming systematic error or 4.7 MeV, which corresponds to  CDF uncertainty from PDF and QED radiation. These </a:t>
            </a:r>
            <a:r>
              <a:rPr lang="en-US" dirty="0" err="1"/>
              <a:t>wre</a:t>
            </a:r>
            <a:r>
              <a:rPr lang="en-US" dirty="0"/>
              <a:t> then combined with LEP2 to give this. </a:t>
            </a:r>
          </a:p>
          <a:p>
            <a:endParaRPr lang="en-US" dirty="0"/>
          </a:p>
          <a:p>
            <a:r>
              <a:rPr lang="en-US" dirty="0"/>
              <a:t>Pull is a measure of </a:t>
            </a:r>
            <a:r>
              <a:rPr lang="en-US" dirty="0" err="1"/>
              <a:t>Mwfit-mWpred</a:t>
            </a:r>
            <a:r>
              <a:rPr lang="en-US" dirty="0"/>
              <a:t> divided by </a:t>
            </a:r>
            <a:r>
              <a:rPr lang="en-US" dirty="0" err="1"/>
              <a:t>sqrt</a:t>
            </a:r>
            <a:r>
              <a:rPr lang="en-US" dirty="0"/>
              <a: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6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095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627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3088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575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864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154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CDF+D0 give 80.427 pm 0.0089, This combined with LHC Atlas and </a:t>
            </a:r>
            <a:r>
              <a:rPr lang="en-US" dirty="0" err="1"/>
              <a:t>LHCb</a:t>
            </a:r>
            <a:r>
              <a:rPr lang="en-US" dirty="0"/>
              <a:t> assuming systematic error or 4.7 MeV, which corresponds to  CDF uncertainty from PDF and QED radiation. These were then combined with LEP2 to give this. </a:t>
            </a:r>
          </a:p>
          <a:p>
            <a:endParaRPr lang="en-US" dirty="0"/>
          </a:p>
          <a:p>
            <a:r>
              <a:rPr lang="en-US" dirty="0"/>
              <a:t>Pull is a measure of </a:t>
            </a:r>
            <a:r>
              <a:rPr lang="en-US" dirty="0" err="1"/>
              <a:t>Mwfit-mWpred</a:t>
            </a:r>
            <a:r>
              <a:rPr lang="en-US" dirty="0"/>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776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Muon mass even more precisely measured,  </a:t>
            </a:r>
            <a:r>
              <a:rPr lang="en-US" err="1"/>
              <a:t>m_mu</a:t>
            </a:r>
            <a:r>
              <a:rPr lang="en-US"/>
              <a:t>=105.658 3755(23) MeV/c^2</a:t>
            </a:r>
          </a:p>
          <a:p>
            <a:r>
              <a:rPr lang="en-US"/>
              <a:t> alpha is more accurate as well </a:t>
            </a:r>
          </a:p>
          <a:p>
            <a:endParaRPr lang="en-US"/>
          </a:p>
          <a:p>
            <a:r>
              <a:rPr lang="en-US"/>
              <a:t>GF defined in on shell scheme</a:t>
            </a:r>
          </a:p>
        </p:txBody>
      </p:sp>
      <p:sp>
        <p:nvSpPr>
          <p:cNvPr id="4" name="Slide Number Placeholder 3"/>
          <p:cNvSpPr>
            <a:spLocks noGrp="1"/>
          </p:cNvSpPr>
          <p:nvPr>
            <p:ph type="sldNum" sz="quarter" idx="5"/>
          </p:nvPr>
        </p:nvSpPr>
        <p:spPr/>
        <p:txBody>
          <a:bodyPr/>
          <a:lstStyle/>
          <a:p>
            <a:fld id="{489F1F1F-33FE-4745-ABD0-B6118F9440C4}" type="slidenum">
              <a:rPr lang="en-US" smtClean="0"/>
              <a:t>48</a:t>
            </a:fld>
            <a:endParaRPr lang="en-US"/>
          </a:p>
        </p:txBody>
      </p:sp>
    </p:spTree>
    <p:extLst>
      <p:ext uri="{BB962C8B-B14F-4D97-AF65-F5344CB8AC3E}">
        <p14:creationId xmlns:p14="http://schemas.microsoft.com/office/powerpoint/2010/main" val="3674230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Muon mass even more precisely measured,  </a:t>
            </a:r>
            <a:r>
              <a:rPr lang="en-US" err="1"/>
              <a:t>m_mu</a:t>
            </a:r>
            <a:r>
              <a:rPr lang="en-US"/>
              <a:t>=105.658 3755(23) MeV/c^2</a:t>
            </a:r>
          </a:p>
          <a:p>
            <a:r>
              <a:rPr lang="en-US"/>
              <a:t>Weak mixing angle and alpha are more accurate as well </a:t>
            </a:r>
          </a:p>
          <a:p>
            <a:endParaRPr lang="en-US"/>
          </a:p>
          <a:p>
            <a:r>
              <a:rPr lang="en-US"/>
              <a:t>GF defined in on shell scheme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466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dependents on </a:t>
            </a:r>
            <a:r>
              <a:rPr lang="en-US" err="1"/>
              <a:t>alpha,theta_W</a:t>
            </a:r>
            <a:r>
              <a:rPr lang="en-US"/>
              <a:t> and GF are from the </a:t>
            </a:r>
            <a:r>
              <a:rPr lang="en-US" err="1"/>
              <a:t>goria</a:t>
            </a:r>
            <a:r>
              <a:rPr lang="en-US"/>
              <a:t> paper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21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666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Muon mass even more precisely measured,  </a:t>
            </a:r>
            <a:r>
              <a:rPr lang="en-US" err="1"/>
              <a:t>m_mu</a:t>
            </a:r>
            <a:r>
              <a:rPr lang="en-US"/>
              <a:t>=105.658 3755(23) MeV/c^2</a:t>
            </a:r>
          </a:p>
          <a:p>
            <a:r>
              <a:rPr lang="en-US"/>
              <a:t>Weak mixing angle and alpha are more accurate as well </a:t>
            </a:r>
          </a:p>
          <a:p>
            <a:endParaRPr lang="en-US"/>
          </a:p>
          <a:p>
            <a:r>
              <a:rPr lang="en-US"/>
              <a:t>GF defined in on shell scheme</a:t>
            </a:r>
          </a:p>
          <a:p>
            <a:endParaRPr lang="en-US"/>
          </a:p>
          <a:p>
            <a:r>
              <a:rPr lang="en-US"/>
              <a:t>Delta r is from self energy, vertex corrections, and counter terms.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799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paper they consider a slight different thing for the triplet but they have a dimensional parameter associated with the relevant coupling and so is effectively doing the same things. </a:t>
            </a:r>
          </a:p>
        </p:txBody>
      </p:sp>
      <p:sp>
        <p:nvSpPr>
          <p:cNvPr id="4" name="Slide Number Placeholder 3"/>
          <p:cNvSpPr>
            <a:spLocks noGrp="1"/>
          </p:cNvSpPr>
          <p:nvPr>
            <p:ph type="sldNum" sz="quarter" idx="5"/>
          </p:nvPr>
        </p:nvSpPr>
        <p:spPr/>
        <p:txBody>
          <a:bodyPr/>
          <a:lstStyle/>
          <a:p>
            <a:fld id="{489F1F1F-33FE-4745-ABD0-B6118F9440C4}" type="slidenum">
              <a:rPr lang="en-US" smtClean="0"/>
              <a:t>52</a:t>
            </a:fld>
            <a:endParaRPr lang="en-US"/>
          </a:p>
        </p:txBody>
      </p:sp>
    </p:spTree>
    <p:extLst>
      <p:ext uri="{BB962C8B-B14F-4D97-AF65-F5344CB8AC3E}">
        <p14:creationId xmlns:p14="http://schemas.microsoft.com/office/powerpoint/2010/main" val="136247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paper they consider a slight different thing for the triplet but they have a dimensional parameter associated with the relevant coupling and so is effectively doing the same things.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471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paper they consider a slight different thing for the triplet but they have a dimensional parameter associated with the relevant coupling and so is effectively doing the same things.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3613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87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paper they consider a slight different thing for the triplet but they have a dimensional parameter associated with the relevant coupling and so is effectively doing the same things.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158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0119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 renormalizable operators may allow us to tune the triplet light, but then we would in general have a very  heavy vector gauge boson like M_P.   This comes from tuning the tree level against the 1/MP pieces so you get something of order (lambda-kappa V/MP) to tune. For V of order 10^14, we would get Sigma_8 of order 10^10 GeV which would wreck the coupling  unification.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87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 renormalizable operators may by allowing us to tune the triplet light, but then we would in general have are very  heavy vector gauge boson like M_P.   This comes from tuning the tree level against the 1/MP pieces so you get something of order (lambda-kappa V/MP) to tune. For V of order 10^14, we would get Sigma_8 of order 10^10 GeV which may  wreck the coupling  unification.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626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 renormalizable operators may by allowing us to tune the triplet light, but then we would in general have are very  heavy vector gauge boson like M_P.   This comes from tuning the tree level against the 1/MP pieces so you get something of order (lambda-kappa V/MP) to tune. For V of order 10^14, we would get Sigma_8 of order 10^10 GeV which would reck the coupling  unification.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49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7151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2003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2724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358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776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6938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9050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637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4038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782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03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5890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57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8827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5339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6312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2639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only compete in with Kaon decay signal </a:t>
            </a:r>
          </a:p>
          <a:p>
            <a:endParaRPr lang="en-US" dirty="0"/>
          </a:p>
          <a:p>
            <a:r>
              <a:rPr lang="en-US" dirty="0"/>
              <a:t>Pull is a measure of </a:t>
            </a:r>
            <a:r>
              <a:rPr lang="en-US" dirty="0" err="1"/>
              <a:t>Mwfit-mWpred</a:t>
            </a:r>
            <a:r>
              <a:rPr lang="en-US" dirty="0"/>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3423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9771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2859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2962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08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4783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6234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108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6113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053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9178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27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CDF+D0 give 80.427 pm 0.0089, This combined with LHC Atlas and </a:t>
            </a:r>
            <a:r>
              <a:rPr lang="en-US" err="1"/>
              <a:t>LHCb</a:t>
            </a:r>
            <a:r>
              <a:rPr lang="en-US"/>
              <a:t> assuming systematic error or 4.7 MeV, which corresponds to  CDF uncertainty from PDF and QED radiation. These </a:t>
            </a:r>
            <a:r>
              <a:rPr lang="en-US" err="1"/>
              <a:t>wre</a:t>
            </a:r>
            <a:r>
              <a:rPr lang="en-US"/>
              <a:t> then combined with LEP2 to give this. </a:t>
            </a:r>
          </a:p>
          <a:p>
            <a:endParaRPr lang="en-US"/>
          </a:p>
          <a:p>
            <a:r>
              <a:rPr lang="en-US"/>
              <a:t>Pull is a measure of </a:t>
            </a:r>
            <a:r>
              <a:rPr lang="en-US" err="1"/>
              <a:t>Mwfit-mWpred</a:t>
            </a:r>
            <a:r>
              <a:rPr lang="en-US"/>
              <a:t> divided by sqrt(0.0080^2+0.0056^2) this gives 6.5 sigma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F1F1F-33FE-4745-ABD0-B6118F9440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56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C17A-27D6-43A5-A2D4-7067DAC2EA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E67936-6559-4764-839F-5E360A3340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60F804-B8A8-437F-BCB6-E1D7AA21555B}"/>
              </a:ext>
            </a:extLst>
          </p:cNvPr>
          <p:cNvSpPr>
            <a:spLocks noGrp="1"/>
          </p:cNvSpPr>
          <p:nvPr>
            <p:ph type="dt" sz="half" idx="10"/>
          </p:nvPr>
        </p:nvSpPr>
        <p:spPr/>
        <p:txBody>
          <a:bodyPr/>
          <a:lstStyle/>
          <a:p>
            <a:fld id="{C2259079-267A-4DB8-A3B0-BA09C7242132}" type="datetimeFigureOut">
              <a:rPr lang="en-US" smtClean="0"/>
              <a:t>4/8/2024</a:t>
            </a:fld>
            <a:endParaRPr lang="en-US"/>
          </a:p>
        </p:txBody>
      </p:sp>
      <p:sp>
        <p:nvSpPr>
          <p:cNvPr id="5" name="Footer Placeholder 4">
            <a:extLst>
              <a:ext uri="{FF2B5EF4-FFF2-40B4-BE49-F238E27FC236}">
                <a16:creationId xmlns:a16="http://schemas.microsoft.com/office/drawing/2014/main" id="{700686D0-86FC-4209-80A7-15CDC9CD5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21C1F-82E2-4A7C-AAEC-3251CC1E5040}"/>
              </a:ext>
            </a:extLst>
          </p:cNvPr>
          <p:cNvSpPr>
            <a:spLocks noGrp="1"/>
          </p:cNvSpPr>
          <p:nvPr>
            <p:ph type="sldNum" sz="quarter" idx="12"/>
          </p:nvPr>
        </p:nvSpPr>
        <p:spPr/>
        <p:txBody>
          <a:bodyPr/>
          <a:lstStyle/>
          <a:p>
            <a:fld id="{276E0B0D-E1FE-4C4C-AC9A-CD73EEF8AB56}" type="slidenum">
              <a:rPr lang="en-US" smtClean="0"/>
              <a:t>‹#›</a:t>
            </a:fld>
            <a:endParaRPr lang="en-US"/>
          </a:p>
        </p:txBody>
      </p:sp>
    </p:spTree>
    <p:extLst>
      <p:ext uri="{BB962C8B-B14F-4D97-AF65-F5344CB8AC3E}">
        <p14:creationId xmlns:p14="http://schemas.microsoft.com/office/powerpoint/2010/main" val="92745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6364-B05B-4E5E-BCB1-548F4A1220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67C2E-6E72-43E6-B3C8-5ED5807177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EE2F9-3116-4018-B051-F84C3A6415EE}"/>
              </a:ext>
            </a:extLst>
          </p:cNvPr>
          <p:cNvSpPr>
            <a:spLocks noGrp="1"/>
          </p:cNvSpPr>
          <p:nvPr>
            <p:ph type="dt" sz="half" idx="10"/>
          </p:nvPr>
        </p:nvSpPr>
        <p:spPr/>
        <p:txBody>
          <a:bodyPr/>
          <a:lstStyle/>
          <a:p>
            <a:fld id="{C2259079-267A-4DB8-A3B0-BA09C7242132}" type="datetimeFigureOut">
              <a:rPr lang="en-US" smtClean="0"/>
              <a:t>4/8/2024</a:t>
            </a:fld>
            <a:endParaRPr lang="en-US"/>
          </a:p>
        </p:txBody>
      </p:sp>
      <p:sp>
        <p:nvSpPr>
          <p:cNvPr id="5" name="Footer Placeholder 4">
            <a:extLst>
              <a:ext uri="{FF2B5EF4-FFF2-40B4-BE49-F238E27FC236}">
                <a16:creationId xmlns:a16="http://schemas.microsoft.com/office/drawing/2014/main" id="{C7AF6158-FF15-4F12-9CB4-E1C63DB9B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31560-E2F6-41E5-8A5F-BADF75B12379}"/>
              </a:ext>
            </a:extLst>
          </p:cNvPr>
          <p:cNvSpPr>
            <a:spLocks noGrp="1"/>
          </p:cNvSpPr>
          <p:nvPr>
            <p:ph type="sldNum" sz="quarter" idx="12"/>
          </p:nvPr>
        </p:nvSpPr>
        <p:spPr/>
        <p:txBody>
          <a:bodyPr/>
          <a:lstStyle/>
          <a:p>
            <a:fld id="{276E0B0D-E1FE-4C4C-AC9A-CD73EEF8AB56}" type="slidenum">
              <a:rPr lang="en-US" smtClean="0"/>
              <a:t>‹#›</a:t>
            </a:fld>
            <a:endParaRPr lang="en-US"/>
          </a:p>
        </p:txBody>
      </p:sp>
    </p:spTree>
    <p:extLst>
      <p:ext uri="{BB962C8B-B14F-4D97-AF65-F5344CB8AC3E}">
        <p14:creationId xmlns:p14="http://schemas.microsoft.com/office/powerpoint/2010/main" val="23980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28705-A8CE-4A1D-8F07-2BC4088C3E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70E949-5AA3-4865-BA58-B2343DA2A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BF834-9214-4A49-81D2-92D05DB0DA36}"/>
              </a:ext>
            </a:extLst>
          </p:cNvPr>
          <p:cNvSpPr>
            <a:spLocks noGrp="1"/>
          </p:cNvSpPr>
          <p:nvPr>
            <p:ph type="dt" sz="half" idx="10"/>
          </p:nvPr>
        </p:nvSpPr>
        <p:spPr/>
        <p:txBody>
          <a:bodyPr/>
          <a:lstStyle/>
          <a:p>
            <a:fld id="{C2259079-267A-4DB8-A3B0-BA09C7242132}" type="datetimeFigureOut">
              <a:rPr lang="en-US" smtClean="0"/>
              <a:t>4/8/2024</a:t>
            </a:fld>
            <a:endParaRPr lang="en-US"/>
          </a:p>
        </p:txBody>
      </p:sp>
      <p:sp>
        <p:nvSpPr>
          <p:cNvPr id="5" name="Footer Placeholder 4">
            <a:extLst>
              <a:ext uri="{FF2B5EF4-FFF2-40B4-BE49-F238E27FC236}">
                <a16:creationId xmlns:a16="http://schemas.microsoft.com/office/drawing/2014/main" id="{E79E263B-13EC-48ED-B492-6A3168BDD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9A31B-12F1-4AA0-B676-6A98B1A5197A}"/>
              </a:ext>
            </a:extLst>
          </p:cNvPr>
          <p:cNvSpPr>
            <a:spLocks noGrp="1"/>
          </p:cNvSpPr>
          <p:nvPr>
            <p:ph type="sldNum" sz="quarter" idx="12"/>
          </p:nvPr>
        </p:nvSpPr>
        <p:spPr/>
        <p:txBody>
          <a:bodyPr/>
          <a:lstStyle/>
          <a:p>
            <a:fld id="{276E0B0D-E1FE-4C4C-AC9A-CD73EEF8AB56}" type="slidenum">
              <a:rPr lang="en-US" smtClean="0"/>
              <a:t>‹#›</a:t>
            </a:fld>
            <a:endParaRPr lang="en-US"/>
          </a:p>
        </p:txBody>
      </p:sp>
    </p:spTree>
    <p:extLst>
      <p:ext uri="{BB962C8B-B14F-4D97-AF65-F5344CB8AC3E}">
        <p14:creationId xmlns:p14="http://schemas.microsoft.com/office/powerpoint/2010/main" val="109147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1FD0-4F97-4706-9BDA-48BA7C236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3197F-A43A-483A-A746-B2FC4064F1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3BF5C-B6C2-4F87-8A69-BEB52A1D011A}"/>
              </a:ext>
            </a:extLst>
          </p:cNvPr>
          <p:cNvSpPr>
            <a:spLocks noGrp="1"/>
          </p:cNvSpPr>
          <p:nvPr>
            <p:ph type="dt" sz="half" idx="10"/>
          </p:nvPr>
        </p:nvSpPr>
        <p:spPr/>
        <p:txBody>
          <a:bodyPr/>
          <a:lstStyle/>
          <a:p>
            <a:fld id="{C2259079-267A-4DB8-A3B0-BA09C7242132}" type="datetimeFigureOut">
              <a:rPr lang="en-US" smtClean="0"/>
              <a:t>4/8/2024</a:t>
            </a:fld>
            <a:endParaRPr lang="en-US"/>
          </a:p>
        </p:txBody>
      </p:sp>
      <p:sp>
        <p:nvSpPr>
          <p:cNvPr id="5" name="Footer Placeholder 4">
            <a:extLst>
              <a:ext uri="{FF2B5EF4-FFF2-40B4-BE49-F238E27FC236}">
                <a16:creationId xmlns:a16="http://schemas.microsoft.com/office/drawing/2014/main" id="{346CEDA5-8141-4D01-A0F3-B4BA4935E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DE27D-F628-47D1-A734-E402295036B1}"/>
              </a:ext>
            </a:extLst>
          </p:cNvPr>
          <p:cNvSpPr>
            <a:spLocks noGrp="1"/>
          </p:cNvSpPr>
          <p:nvPr>
            <p:ph type="sldNum" sz="quarter" idx="12"/>
          </p:nvPr>
        </p:nvSpPr>
        <p:spPr/>
        <p:txBody>
          <a:bodyPr/>
          <a:lstStyle/>
          <a:p>
            <a:fld id="{276E0B0D-E1FE-4C4C-AC9A-CD73EEF8AB56}" type="slidenum">
              <a:rPr lang="en-US" smtClean="0"/>
              <a:t>‹#›</a:t>
            </a:fld>
            <a:endParaRPr lang="en-US"/>
          </a:p>
        </p:txBody>
      </p:sp>
    </p:spTree>
    <p:extLst>
      <p:ext uri="{BB962C8B-B14F-4D97-AF65-F5344CB8AC3E}">
        <p14:creationId xmlns:p14="http://schemas.microsoft.com/office/powerpoint/2010/main" val="419540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EAE1-4AE1-4015-A187-1365E5D1A2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139E86-F910-4C2D-9FD6-1C68A7CBC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DBA25-0A47-4680-9632-1DF5FE708D0B}"/>
              </a:ext>
            </a:extLst>
          </p:cNvPr>
          <p:cNvSpPr>
            <a:spLocks noGrp="1"/>
          </p:cNvSpPr>
          <p:nvPr>
            <p:ph type="dt" sz="half" idx="10"/>
          </p:nvPr>
        </p:nvSpPr>
        <p:spPr/>
        <p:txBody>
          <a:bodyPr/>
          <a:lstStyle/>
          <a:p>
            <a:fld id="{C2259079-267A-4DB8-A3B0-BA09C7242132}" type="datetimeFigureOut">
              <a:rPr lang="en-US" smtClean="0"/>
              <a:t>4/8/2024</a:t>
            </a:fld>
            <a:endParaRPr lang="en-US"/>
          </a:p>
        </p:txBody>
      </p:sp>
      <p:sp>
        <p:nvSpPr>
          <p:cNvPr id="5" name="Footer Placeholder 4">
            <a:extLst>
              <a:ext uri="{FF2B5EF4-FFF2-40B4-BE49-F238E27FC236}">
                <a16:creationId xmlns:a16="http://schemas.microsoft.com/office/drawing/2014/main" id="{35625D9D-1098-4430-9029-D065E5ACA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22F05-132D-4721-8173-E6A6BE20C1F8}"/>
              </a:ext>
            </a:extLst>
          </p:cNvPr>
          <p:cNvSpPr>
            <a:spLocks noGrp="1"/>
          </p:cNvSpPr>
          <p:nvPr>
            <p:ph type="sldNum" sz="quarter" idx="12"/>
          </p:nvPr>
        </p:nvSpPr>
        <p:spPr/>
        <p:txBody>
          <a:bodyPr/>
          <a:lstStyle/>
          <a:p>
            <a:fld id="{276E0B0D-E1FE-4C4C-AC9A-CD73EEF8AB56}" type="slidenum">
              <a:rPr lang="en-US" smtClean="0"/>
              <a:t>‹#›</a:t>
            </a:fld>
            <a:endParaRPr lang="en-US"/>
          </a:p>
        </p:txBody>
      </p:sp>
    </p:spTree>
    <p:extLst>
      <p:ext uri="{BB962C8B-B14F-4D97-AF65-F5344CB8AC3E}">
        <p14:creationId xmlns:p14="http://schemas.microsoft.com/office/powerpoint/2010/main" val="408311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C5F4-8451-4880-8AB5-53E75C127F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610168-0426-4CD6-9C22-72A031E077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B4CEF-828E-4EFF-AD2C-993E9C7F21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A22E2D-7490-438A-8BD2-E246FD34EAE9}"/>
              </a:ext>
            </a:extLst>
          </p:cNvPr>
          <p:cNvSpPr>
            <a:spLocks noGrp="1"/>
          </p:cNvSpPr>
          <p:nvPr>
            <p:ph type="dt" sz="half" idx="10"/>
          </p:nvPr>
        </p:nvSpPr>
        <p:spPr/>
        <p:txBody>
          <a:bodyPr/>
          <a:lstStyle/>
          <a:p>
            <a:fld id="{C2259079-267A-4DB8-A3B0-BA09C7242132}" type="datetimeFigureOut">
              <a:rPr lang="en-US" smtClean="0"/>
              <a:t>4/8/2024</a:t>
            </a:fld>
            <a:endParaRPr lang="en-US"/>
          </a:p>
        </p:txBody>
      </p:sp>
      <p:sp>
        <p:nvSpPr>
          <p:cNvPr id="6" name="Footer Placeholder 5">
            <a:extLst>
              <a:ext uri="{FF2B5EF4-FFF2-40B4-BE49-F238E27FC236}">
                <a16:creationId xmlns:a16="http://schemas.microsoft.com/office/drawing/2014/main" id="{290C589F-586D-49B2-8B25-731B776F2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3BD10-60C1-4D40-BD6B-1C749497BE5A}"/>
              </a:ext>
            </a:extLst>
          </p:cNvPr>
          <p:cNvSpPr>
            <a:spLocks noGrp="1"/>
          </p:cNvSpPr>
          <p:nvPr>
            <p:ph type="sldNum" sz="quarter" idx="12"/>
          </p:nvPr>
        </p:nvSpPr>
        <p:spPr/>
        <p:txBody>
          <a:bodyPr/>
          <a:lstStyle/>
          <a:p>
            <a:fld id="{276E0B0D-E1FE-4C4C-AC9A-CD73EEF8AB56}" type="slidenum">
              <a:rPr lang="en-US" smtClean="0"/>
              <a:t>‹#›</a:t>
            </a:fld>
            <a:endParaRPr lang="en-US"/>
          </a:p>
        </p:txBody>
      </p:sp>
    </p:spTree>
    <p:extLst>
      <p:ext uri="{BB962C8B-B14F-4D97-AF65-F5344CB8AC3E}">
        <p14:creationId xmlns:p14="http://schemas.microsoft.com/office/powerpoint/2010/main" val="312259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18DA-1B28-4875-9EE9-2A9A8D9E4F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E8CA5D-6CE8-4CA3-A9D4-B4C0BC5BB1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6886D2-5BD8-4F8B-8A14-E7815F2CCD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A0B77-4A35-4F1C-BA8B-0B4307036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E6D84-97FE-4A9E-B551-CCD3709F4A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361DE9-BE96-4AC9-8963-621D6767845C}"/>
              </a:ext>
            </a:extLst>
          </p:cNvPr>
          <p:cNvSpPr>
            <a:spLocks noGrp="1"/>
          </p:cNvSpPr>
          <p:nvPr>
            <p:ph type="dt" sz="half" idx="10"/>
          </p:nvPr>
        </p:nvSpPr>
        <p:spPr/>
        <p:txBody>
          <a:bodyPr/>
          <a:lstStyle/>
          <a:p>
            <a:fld id="{C2259079-267A-4DB8-A3B0-BA09C7242132}" type="datetimeFigureOut">
              <a:rPr lang="en-US" smtClean="0"/>
              <a:t>4/8/2024</a:t>
            </a:fld>
            <a:endParaRPr lang="en-US"/>
          </a:p>
        </p:txBody>
      </p:sp>
      <p:sp>
        <p:nvSpPr>
          <p:cNvPr id="8" name="Footer Placeholder 7">
            <a:extLst>
              <a:ext uri="{FF2B5EF4-FFF2-40B4-BE49-F238E27FC236}">
                <a16:creationId xmlns:a16="http://schemas.microsoft.com/office/drawing/2014/main" id="{AFB1738D-B403-4696-95F0-EDFDACC09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3D95A6-2B44-4CE7-8E19-ADFE5A6A1706}"/>
              </a:ext>
            </a:extLst>
          </p:cNvPr>
          <p:cNvSpPr>
            <a:spLocks noGrp="1"/>
          </p:cNvSpPr>
          <p:nvPr>
            <p:ph type="sldNum" sz="quarter" idx="12"/>
          </p:nvPr>
        </p:nvSpPr>
        <p:spPr/>
        <p:txBody>
          <a:bodyPr/>
          <a:lstStyle/>
          <a:p>
            <a:fld id="{276E0B0D-E1FE-4C4C-AC9A-CD73EEF8AB56}" type="slidenum">
              <a:rPr lang="en-US" smtClean="0"/>
              <a:t>‹#›</a:t>
            </a:fld>
            <a:endParaRPr lang="en-US"/>
          </a:p>
        </p:txBody>
      </p:sp>
    </p:spTree>
    <p:extLst>
      <p:ext uri="{BB962C8B-B14F-4D97-AF65-F5344CB8AC3E}">
        <p14:creationId xmlns:p14="http://schemas.microsoft.com/office/powerpoint/2010/main" val="3741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2BD3-E438-460A-ACA9-CE72EDE5B0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9BC429-E5E2-4A58-9FDB-046DFDDC35DC}"/>
              </a:ext>
            </a:extLst>
          </p:cNvPr>
          <p:cNvSpPr>
            <a:spLocks noGrp="1"/>
          </p:cNvSpPr>
          <p:nvPr>
            <p:ph type="dt" sz="half" idx="10"/>
          </p:nvPr>
        </p:nvSpPr>
        <p:spPr/>
        <p:txBody>
          <a:bodyPr/>
          <a:lstStyle/>
          <a:p>
            <a:fld id="{C2259079-267A-4DB8-A3B0-BA09C7242132}" type="datetimeFigureOut">
              <a:rPr lang="en-US" smtClean="0"/>
              <a:t>4/8/2024</a:t>
            </a:fld>
            <a:endParaRPr lang="en-US"/>
          </a:p>
        </p:txBody>
      </p:sp>
      <p:sp>
        <p:nvSpPr>
          <p:cNvPr id="4" name="Footer Placeholder 3">
            <a:extLst>
              <a:ext uri="{FF2B5EF4-FFF2-40B4-BE49-F238E27FC236}">
                <a16:creationId xmlns:a16="http://schemas.microsoft.com/office/drawing/2014/main" id="{B8B2E275-F82F-4D50-9E43-673CEA6B2D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E5D981-376D-4034-A812-76080AA296BF}"/>
              </a:ext>
            </a:extLst>
          </p:cNvPr>
          <p:cNvSpPr>
            <a:spLocks noGrp="1"/>
          </p:cNvSpPr>
          <p:nvPr>
            <p:ph type="sldNum" sz="quarter" idx="12"/>
          </p:nvPr>
        </p:nvSpPr>
        <p:spPr/>
        <p:txBody>
          <a:bodyPr/>
          <a:lstStyle/>
          <a:p>
            <a:fld id="{276E0B0D-E1FE-4C4C-AC9A-CD73EEF8AB56}" type="slidenum">
              <a:rPr lang="en-US" smtClean="0"/>
              <a:t>‹#›</a:t>
            </a:fld>
            <a:endParaRPr lang="en-US"/>
          </a:p>
        </p:txBody>
      </p:sp>
    </p:spTree>
    <p:extLst>
      <p:ext uri="{BB962C8B-B14F-4D97-AF65-F5344CB8AC3E}">
        <p14:creationId xmlns:p14="http://schemas.microsoft.com/office/powerpoint/2010/main" val="158938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464998-8F05-42FB-A853-BB7E792C3FF5}"/>
              </a:ext>
            </a:extLst>
          </p:cNvPr>
          <p:cNvSpPr>
            <a:spLocks noGrp="1"/>
          </p:cNvSpPr>
          <p:nvPr>
            <p:ph type="dt" sz="half" idx="10"/>
          </p:nvPr>
        </p:nvSpPr>
        <p:spPr/>
        <p:txBody>
          <a:bodyPr/>
          <a:lstStyle/>
          <a:p>
            <a:fld id="{C2259079-267A-4DB8-A3B0-BA09C7242132}" type="datetimeFigureOut">
              <a:rPr lang="en-US" smtClean="0"/>
              <a:t>4/8/2024</a:t>
            </a:fld>
            <a:endParaRPr lang="en-US"/>
          </a:p>
        </p:txBody>
      </p:sp>
      <p:sp>
        <p:nvSpPr>
          <p:cNvPr id="3" name="Footer Placeholder 2">
            <a:extLst>
              <a:ext uri="{FF2B5EF4-FFF2-40B4-BE49-F238E27FC236}">
                <a16:creationId xmlns:a16="http://schemas.microsoft.com/office/drawing/2014/main" id="{A0FFBC79-C5D8-4DA7-B32C-1DC3D72306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9BC90-3117-472F-8B57-8191C26ECB59}"/>
              </a:ext>
            </a:extLst>
          </p:cNvPr>
          <p:cNvSpPr>
            <a:spLocks noGrp="1"/>
          </p:cNvSpPr>
          <p:nvPr>
            <p:ph type="sldNum" sz="quarter" idx="12"/>
          </p:nvPr>
        </p:nvSpPr>
        <p:spPr/>
        <p:txBody>
          <a:bodyPr/>
          <a:lstStyle/>
          <a:p>
            <a:fld id="{276E0B0D-E1FE-4C4C-AC9A-CD73EEF8AB56}" type="slidenum">
              <a:rPr lang="en-US" smtClean="0"/>
              <a:t>‹#›</a:t>
            </a:fld>
            <a:endParaRPr lang="en-US"/>
          </a:p>
        </p:txBody>
      </p:sp>
    </p:spTree>
    <p:extLst>
      <p:ext uri="{BB962C8B-B14F-4D97-AF65-F5344CB8AC3E}">
        <p14:creationId xmlns:p14="http://schemas.microsoft.com/office/powerpoint/2010/main" val="54094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EE5B-E38F-4A7B-AEDB-9E5C1FE10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5E59C5-0B21-49CC-B627-2EEF02D33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AB7E6-2CF5-4E31-A014-B869085E0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4A96E-8039-46FA-97EE-51831D51136E}"/>
              </a:ext>
            </a:extLst>
          </p:cNvPr>
          <p:cNvSpPr>
            <a:spLocks noGrp="1"/>
          </p:cNvSpPr>
          <p:nvPr>
            <p:ph type="dt" sz="half" idx="10"/>
          </p:nvPr>
        </p:nvSpPr>
        <p:spPr/>
        <p:txBody>
          <a:bodyPr/>
          <a:lstStyle/>
          <a:p>
            <a:fld id="{C2259079-267A-4DB8-A3B0-BA09C7242132}" type="datetimeFigureOut">
              <a:rPr lang="en-US" smtClean="0"/>
              <a:t>4/8/2024</a:t>
            </a:fld>
            <a:endParaRPr lang="en-US"/>
          </a:p>
        </p:txBody>
      </p:sp>
      <p:sp>
        <p:nvSpPr>
          <p:cNvPr id="6" name="Footer Placeholder 5">
            <a:extLst>
              <a:ext uri="{FF2B5EF4-FFF2-40B4-BE49-F238E27FC236}">
                <a16:creationId xmlns:a16="http://schemas.microsoft.com/office/drawing/2014/main" id="{4A33FFF6-11AF-407E-9560-BBF858965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746A5-A82C-4791-96CD-AAFAC00F8166}"/>
              </a:ext>
            </a:extLst>
          </p:cNvPr>
          <p:cNvSpPr>
            <a:spLocks noGrp="1"/>
          </p:cNvSpPr>
          <p:nvPr>
            <p:ph type="sldNum" sz="quarter" idx="12"/>
          </p:nvPr>
        </p:nvSpPr>
        <p:spPr/>
        <p:txBody>
          <a:bodyPr/>
          <a:lstStyle/>
          <a:p>
            <a:fld id="{276E0B0D-E1FE-4C4C-AC9A-CD73EEF8AB56}" type="slidenum">
              <a:rPr lang="en-US" smtClean="0"/>
              <a:t>‹#›</a:t>
            </a:fld>
            <a:endParaRPr lang="en-US"/>
          </a:p>
        </p:txBody>
      </p:sp>
    </p:spTree>
    <p:extLst>
      <p:ext uri="{BB962C8B-B14F-4D97-AF65-F5344CB8AC3E}">
        <p14:creationId xmlns:p14="http://schemas.microsoft.com/office/powerpoint/2010/main" val="143877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533D-B3F7-4DA9-9F39-92857D2A4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92EF03-5F68-411F-8E50-B601C362D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367BC3-2035-4633-B053-560A16598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4E6AB-6BC3-476F-940F-F8118FF8290D}"/>
              </a:ext>
            </a:extLst>
          </p:cNvPr>
          <p:cNvSpPr>
            <a:spLocks noGrp="1"/>
          </p:cNvSpPr>
          <p:nvPr>
            <p:ph type="dt" sz="half" idx="10"/>
          </p:nvPr>
        </p:nvSpPr>
        <p:spPr/>
        <p:txBody>
          <a:bodyPr/>
          <a:lstStyle/>
          <a:p>
            <a:fld id="{C2259079-267A-4DB8-A3B0-BA09C7242132}" type="datetimeFigureOut">
              <a:rPr lang="en-US" smtClean="0"/>
              <a:t>4/8/2024</a:t>
            </a:fld>
            <a:endParaRPr lang="en-US"/>
          </a:p>
        </p:txBody>
      </p:sp>
      <p:sp>
        <p:nvSpPr>
          <p:cNvPr id="6" name="Footer Placeholder 5">
            <a:extLst>
              <a:ext uri="{FF2B5EF4-FFF2-40B4-BE49-F238E27FC236}">
                <a16:creationId xmlns:a16="http://schemas.microsoft.com/office/drawing/2014/main" id="{EF616401-8EE3-44CA-B447-C242045A9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E6F65E-D9AC-4E52-98AB-2028466BC1FC}"/>
              </a:ext>
            </a:extLst>
          </p:cNvPr>
          <p:cNvSpPr>
            <a:spLocks noGrp="1"/>
          </p:cNvSpPr>
          <p:nvPr>
            <p:ph type="sldNum" sz="quarter" idx="12"/>
          </p:nvPr>
        </p:nvSpPr>
        <p:spPr/>
        <p:txBody>
          <a:bodyPr/>
          <a:lstStyle/>
          <a:p>
            <a:fld id="{276E0B0D-E1FE-4C4C-AC9A-CD73EEF8AB56}" type="slidenum">
              <a:rPr lang="en-US" smtClean="0"/>
              <a:t>‹#›</a:t>
            </a:fld>
            <a:endParaRPr lang="en-US"/>
          </a:p>
        </p:txBody>
      </p:sp>
    </p:spTree>
    <p:extLst>
      <p:ext uri="{BB962C8B-B14F-4D97-AF65-F5344CB8AC3E}">
        <p14:creationId xmlns:p14="http://schemas.microsoft.com/office/powerpoint/2010/main" val="185527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FB06C-682B-4C1D-9D22-B5576E28F6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BEF8E8-2B73-4932-A4BA-AB30ED843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91304-7CF7-4A45-B424-361D3F2BB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59079-267A-4DB8-A3B0-BA09C7242132}" type="datetimeFigureOut">
              <a:rPr lang="en-US" smtClean="0"/>
              <a:t>4/8/2024</a:t>
            </a:fld>
            <a:endParaRPr lang="en-US"/>
          </a:p>
        </p:txBody>
      </p:sp>
      <p:sp>
        <p:nvSpPr>
          <p:cNvPr id="5" name="Footer Placeholder 4">
            <a:extLst>
              <a:ext uri="{FF2B5EF4-FFF2-40B4-BE49-F238E27FC236}">
                <a16:creationId xmlns:a16="http://schemas.microsoft.com/office/drawing/2014/main" id="{E5A4434D-2E01-45B8-9996-7BF950CAC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216D2B-44D9-48A0-A82C-5C932BBBC0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E0B0D-E1FE-4C4C-AC9A-CD73EEF8AB56}" type="slidenum">
              <a:rPr lang="en-US" smtClean="0"/>
              <a:t>‹#›</a:t>
            </a:fld>
            <a:endParaRPr lang="en-US"/>
          </a:p>
        </p:txBody>
      </p:sp>
    </p:spTree>
    <p:extLst>
      <p:ext uri="{BB962C8B-B14F-4D97-AF65-F5344CB8AC3E}">
        <p14:creationId xmlns:p14="http://schemas.microsoft.com/office/powerpoint/2010/main" val="345282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1.jpeg"/><Relationship Id="rId7"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38.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1.emf"/><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1.emf"/></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tags" Target="../tags/tag51.xml"/><Relationship Id="rId7" Type="http://schemas.openxmlformats.org/officeDocument/2006/relationships/image" Target="../media/image1.jpeg"/><Relationship Id="rId12" Type="http://schemas.openxmlformats.org/officeDocument/2006/relationships/image" Target="../media/image46.emf"/><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4.xml"/><Relationship Id="rId11" Type="http://schemas.openxmlformats.org/officeDocument/2006/relationships/image" Target="../media/image45.png"/><Relationship Id="rId5" Type="http://schemas.openxmlformats.org/officeDocument/2006/relationships/slideLayout" Target="../slideLayouts/slideLayout1.xml"/><Relationship Id="rId10" Type="http://schemas.openxmlformats.org/officeDocument/2006/relationships/image" Target="../media/image44.png"/><Relationship Id="rId4" Type="http://schemas.openxmlformats.org/officeDocument/2006/relationships/tags" Target="../tags/tag52.xml"/><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51.png"/><Relationship Id="rId3" Type="http://schemas.openxmlformats.org/officeDocument/2006/relationships/tags" Target="../tags/tag55.xml"/><Relationship Id="rId7" Type="http://schemas.openxmlformats.org/officeDocument/2006/relationships/slideLayout" Target="../slideLayouts/slideLayout1.xml"/><Relationship Id="rId12" Type="http://schemas.openxmlformats.org/officeDocument/2006/relationships/image" Target="../media/image50.emf"/><Relationship Id="rId17" Type="http://schemas.openxmlformats.org/officeDocument/2006/relationships/image" Target="../media/image55.png"/><Relationship Id="rId2" Type="http://schemas.openxmlformats.org/officeDocument/2006/relationships/tags" Target="../tags/tag54.xml"/><Relationship Id="rId16" Type="http://schemas.openxmlformats.org/officeDocument/2006/relationships/image" Target="../media/image54.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49.png"/><Relationship Id="rId5" Type="http://schemas.openxmlformats.org/officeDocument/2006/relationships/tags" Target="../tags/tag57.xml"/><Relationship Id="rId15" Type="http://schemas.openxmlformats.org/officeDocument/2006/relationships/image" Target="../media/image53.png"/><Relationship Id="rId10" Type="http://schemas.openxmlformats.org/officeDocument/2006/relationships/image" Target="../media/image48.emf"/><Relationship Id="rId4" Type="http://schemas.openxmlformats.org/officeDocument/2006/relationships/tags" Target="../tags/tag56.xml"/><Relationship Id="rId9" Type="http://schemas.openxmlformats.org/officeDocument/2006/relationships/image" Target="../media/image1.jpe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51.png"/><Relationship Id="rId3" Type="http://schemas.openxmlformats.org/officeDocument/2006/relationships/tags" Target="../tags/tag61.xml"/><Relationship Id="rId7" Type="http://schemas.openxmlformats.org/officeDocument/2006/relationships/slideLayout" Target="../slideLayouts/slideLayout1.xml"/><Relationship Id="rId12" Type="http://schemas.openxmlformats.org/officeDocument/2006/relationships/image" Target="../media/image50.emf"/><Relationship Id="rId17" Type="http://schemas.openxmlformats.org/officeDocument/2006/relationships/image" Target="../media/image55.png"/><Relationship Id="rId2" Type="http://schemas.openxmlformats.org/officeDocument/2006/relationships/tags" Target="../tags/tag60.xml"/><Relationship Id="rId16" Type="http://schemas.openxmlformats.org/officeDocument/2006/relationships/image" Target="../media/image54.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49.png"/><Relationship Id="rId5" Type="http://schemas.openxmlformats.org/officeDocument/2006/relationships/tags" Target="../tags/tag63.xml"/><Relationship Id="rId15" Type="http://schemas.openxmlformats.org/officeDocument/2006/relationships/image" Target="../media/image53.png"/><Relationship Id="rId10" Type="http://schemas.openxmlformats.org/officeDocument/2006/relationships/image" Target="../media/image48.emf"/><Relationship Id="rId4" Type="http://schemas.openxmlformats.org/officeDocument/2006/relationships/tags" Target="../tags/tag62.xml"/><Relationship Id="rId9" Type="http://schemas.openxmlformats.org/officeDocument/2006/relationships/image" Target="../media/image1.jpe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notesSlide" Target="../notesSlides/notesSlide19.xml"/><Relationship Id="rId18" Type="http://schemas.openxmlformats.org/officeDocument/2006/relationships/image" Target="../media/image60.png"/><Relationship Id="rId3" Type="http://schemas.openxmlformats.org/officeDocument/2006/relationships/tags" Target="../tags/tag67.xml"/><Relationship Id="rId21" Type="http://schemas.openxmlformats.org/officeDocument/2006/relationships/image" Target="../media/image63.png"/><Relationship Id="rId7" Type="http://schemas.openxmlformats.org/officeDocument/2006/relationships/tags" Target="../tags/tag71.xml"/><Relationship Id="rId12" Type="http://schemas.openxmlformats.org/officeDocument/2006/relationships/slideLayout" Target="../slideLayouts/slideLayout1.xml"/><Relationship Id="rId17" Type="http://schemas.openxmlformats.org/officeDocument/2006/relationships/image" Target="../media/image59.png"/><Relationship Id="rId2" Type="http://schemas.openxmlformats.org/officeDocument/2006/relationships/tags" Target="../tags/tag66.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tags" Target="../tags/tag74.xml"/><Relationship Id="rId19" Type="http://schemas.openxmlformats.org/officeDocument/2006/relationships/image" Target="../media/image61.png"/><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image" Target="../media/image1.jpeg"/><Relationship Id="rId22"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png"/><Relationship Id="rId26" Type="http://schemas.openxmlformats.org/officeDocument/2006/relationships/image" Target="../media/image10.png"/><Relationship Id="rId3" Type="http://schemas.openxmlformats.org/officeDocument/2006/relationships/tags" Target="../tags/tag3.xml"/><Relationship Id="rId21" Type="http://schemas.openxmlformats.org/officeDocument/2006/relationships/image" Target="../media/image5.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jpeg"/><Relationship Id="rId25" Type="http://schemas.openxmlformats.org/officeDocument/2006/relationships/image" Target="../media/image9.png"/><Relationship Id="rId2" Type="http://schemas.openxmlformats.org/officeDocument/2006/relationships/tags" Target="../tags/tag2.xml"/><Relationship Id="rId16" Type="http://schemas.openxmlformats.org/officeDocument/2006/relationships/notesSlide" Target="../notesSlides/notesSlide2.xml"/><Relationship Id="rId20" Type="http://schemas.openxmlformats.org/officeDocument/2006/relationships/image" Target="../media/image4.png"/><Relationship Id="rId29" Type="http://schemas.openxmlformats.org/officeDocument/2006/relationships/image" Target="../media/image1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8.png"/><Relationship Id="rId5" Type="http://schemas.openxmlformats.org/officeDocument/2006/relationships/tags" Target="../tags/tag5.xml"/><Relationship Id="rId15" Type="http://schemas.openxmlformats.org/officeDocument/2006/relationships/slideLayout" Target="../slideLayouts/slideLayout1.xml"/><Relationship Id="rId23" Type="http://schemas.openxmlformats.org/officeDocument/2006/relationships/image" Target="../media/image7.jpg"/><Relationship Id="rId28" Type="http://schemas.openxmlformats.org/officeDocument/2006/relationships/image" Target="../media/image12.png"/><Relationship Id="rId10" Type="http://schemas.openxmlformats.org/officeDocument/2006/relationships/tags" Target="../tags/tag10.xml"/><Relationship Id="rId19" Type="http://schemas.openxmlformats.org/officeDocument/2006/relationships/image" Target="../media/image3.png"/><Relationship Id="rId31" Type="http://schemas.openxmlformats.org/officeDocument/2006/relationships/image" Target="../media/image1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6.gif"/><Relationship Id="rId27" Type="http://schemas.openxmlformats.org/officeDocument/2006/relationships/image" Target="../media/image11.png"/><Relationship Id="rId30"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notesSlide" Target="../notesSlides/notesSlide20.xml"/><Relationship Id="rId18" Type="http://schemas.openxmlformats.org/officeDocument/2006/relationships/image" Target="../media/image60.png"/><Relationship Id="rId3" Type="http://schemas.openxmlformats.org/officeDocument/2006/relationships/tags" Target="../tags/tag78.xml"/><Relationship Id="rId21" Type="http://schemas.openxmlformats.org/officeDocument/2006/relationships/image" Target="../media/image63.png"/><Relationship Id="rId7" Type="http://schemas.openxmlformats.org/officeDocument/2006/relationships/tags" Target="../tags/tag82.xml"/><Relationship Id="rId12" Type="http://schemas.openxmlformats.org/officeDocument/2006/relationships/slideLayout" Target="../slideLayouts/slideLayout1.xml"/><Relationship Id="rId17" Type="http://schemas.openxmlformats.org/officeDocument/2006/relationships/image" Target="../media/image59.png"/><Relationship Id="rId2" Type="http://schemas.openxmlformats.org/officeDocument/2006/relationships/tags" Target="../tags/tag77.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tags" Target="../tags/tag85.xml"/><Relationship Id="rId19" Type="http://schemas.openxmlformats.org/officeDocument/2006/relationships/image" Target="../media/image61.png"/><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1.jpeg"/><Relationship Id="rId22"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6.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7.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9.emf"/><Relationship Id="rId4" Type="http://schemas.openxmlformats.org/officeDocument/2006/relationships/image" Target="../media/image68.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1.emf"/><Relationship Id="rId4" Type="http://schemas.openxmlformats.org/officeDocument/2006/relationships/image" Target="../media/image70.emf"/></Relationships>
</file>

<file path=ppt/slides/_rels/slide25.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notesSlide" Target="../notesSlides/notesSlide25.xml"/><Relationship Id="rId7" Type="http://schemas.openxmlformats.org/officeDocument/2006/relationships/image" Target="../media/image79.png"/><Relationship Id="rId2" Type="http://schemas.openxmlformats.org/officeDocument/2006/relationships/slideLayout" Target="../slideLayouts/slideLayout1.xml"/><Relationship Id="rId1" Type="http://schemas.openxmlformats.org/officeDocument/2006/relationships/tags" Target="../tags/tag87.xml"/><Relationship Id="rId6" Type="http://schemas.openxmlformats.org/officeDocument/2006/relationships/image" Target="../media/image78.png"/><Relationship Id="rId11" Type="http://schemas.openxmlformats.org/officeDocument/2006/relationships/image" Target="../media/image75.emf"/><Relationship Id="rId5" Type="http://schemas.openxmlformats.org/officeDocument/2006/relationships/image" Target="../media/image1.jpeg"/><Relationship Id="rId10" Type="http://schemas.openxmlformats.org/officeDocument/2006/relationships/image" Target="../media/image74.png"/><Relationship Id="rId4" Type="http://schemas.openxmlformats.org/officeDocument/2006/relationships/image" Target="../media/image72.emf"/><Relationship Id="rId9"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88.xml"/><Relationship Id="rId5" Type="http://schemas.openxmlformats.org/officeDocument/2006/relationships/image" Target="../media/image76.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89.xml"/><Relationship Id="rId5" Type="http://schemas.openxmlformats.org/officeDocument/2006/relationships/image" Target="../media/image77.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8.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8.emf"/></Relationships>
</file>

<file path=ppt/slides/_rels/slide3.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image" Target="../media/image2.png"/><Relationship Id="rId26" Type="http://schemas.openxmlformats.org/officeDocument/2006/relationships/image" Target="../media/image10.png"/><Relationship Id="rId3" Type="http://schemas.openxmlformats.org/officeDocument/2006/relationships/tags" Target="../tags/tag17.xml"/><Relationship Id="rId21" Type="http://schemas.openxmlformats.org/officeDocument/2006/relationships/image" Target="../media/image5.pn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1.jpeg"/><Relationship Id="rId25" Type="http://schemas.openxmlformats.org/officeDocument/2006/relationships/image" Target="../media/image9.png"/><Relationship Id="rId2" Type="http://schemas.openxmlformats.org/officeDocument/2006/relationships/tags" Target="../tags/tag16.xml"/><Relationship Id="rId16" Type="http://schemas.openxmlformats.org/officeDocument/2006/relationships/notesSlide" Target="../notesSlides/notesSlide3.xml"/><Relationship Id="rId20" Type="http://schemas.openxmlformats.org/officeDocument/2006/relationships/image" Target="../media/image4.png"/><Relationship Id="rId29" Type="http://schemas.openxmlformats.org/officeDocument/2006/relationships/image" Target="../media/image13.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image" Target="../media/image8.png"/><Relationship Id="rId5" Type="http://schemas.openxmlformats.org/officeDocument/2006/relationships/tags" Target="../tags/tag19.xml"/><Relationship Id="rId15" Type="http://schemas.openxmlformats.org/officeDocument/2006/relationships/slideLayout" Target="../slideLayouts/slideLayout1.xml"/><Relationship Id="rId23" Type="http://schemas.openxmlformats.org/officeDocument/2006/relationships/image" Target="../media/image7.jpg"/><Relationship Id="rId28" Type="http://schemas.openxmlformats.org/officeDocument/2006/relationships/image" Target="../media/image12.png"/><Relationship Id="rId10" Type="http://schemas.openxmlformats.org/officeDocument/2006/relationships/tags" Target="../tags/tag24.xml"/><Relationship Id="rId19" Type="http://schemas.openxmlformats.org/officeDocument/2006/relationships/image" Target="../media/image3.png"/><Relationship Id="rId31" Type="http://schemas.openxmlformats.org/officeDocument/2006/relationships/image" Target="../media/image15.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image" Target="../media/image6.gif"/><Relationship Id="rId27" Type="http://schemas.openxmlformats.org/officeDocument/2006/relationships/image" Target="../media/image11.png"/><Relationship Id="rId30"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90.xml"/><Relationship Id="rId5" Type="http://schemas.openxmlformats.org/officeDocument/2006/relationships/image" Target="../media/image80.pn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81.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91.xml"/><Relationship Id="rId6" Type="http://schemas.openxmlformats.org/officeDocument/2006/relationships/image" Target="../media/image25.png"/><Relationship Id="rId5" Type="http://schemas.openxmlformats.org/officeDocument/2006/relationships/image" Target="../media/image22.emf"/><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83.emf"/><Relationship Id="rId4" Type="http://schemas.openxmlformats.org/officeDocument/2006/relationships/image" Target="../media/image82.emf"/></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84.emf"/></Relationships>
</file>

<file path=ppt/slides/_rels/slide35.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6.pn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85.emf"/><Relationship Id="rId17" Type="http://schemas.openxmlformats.org/officeDocument/2006/relationships/image" Target="../media/image90.png"/><Relationship Id="rId2" Type="http://schemas.openxmlformats.org/officeDocument/2006/relationships/tags" Target="../tags/tag93.xml"/><Relationship Id="rId16" Type="http://schemas.openxmlformats.org/officeDocument/2006/relationships/image" Target="../media/image89.png"/><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jpeg"/><Relationship Id="rId5" Type="http://schemas.openxmlformats.org/officeDocument/2006/relationships/tags" Target="../tags/tag96.xml"/><Relationship Id="rId15" Type="http://schemas.openxmlformats.org/officeDocument/2006/relationships/image" Target="../media/image88.png"/><Relationship Id="rId10" Type="http://schemas.openxmlformats.org/officeDocument/2006/relationships/notesSlide" Target="../notesSlides/notesSlide35.xml"/><Relationship Id="rId4" Type="http://schemas.openxmlformats.org/officeDocument/2006/relationships/tags" Target="../tags/tag95.xml"/><Relationship Id="rId9" Type="http://schemas.openxmlformats.org/officeDocument/2006/relationships/slideLayout" Target="../slideLayouts/slideLayout1.xml"/><Relationship Id="rId14" Type="http://schemas.openxmlformats.org/officeDocument/2006/relationships/image" Target="../media/image87.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93.pn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tags" Target="../tags/tag101.xml"/><Relationship Id="rId16" Type="http://schemas.openxmlformats.org/officeDocument/2006/relationships/image" Target="../media/image96.png"/><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91.png"/><Relationship Id="rId5" Type="http://schemas.openxmlformats.org/officeDocument/2006/relationships/tags" Target="../tags/tag104.xml"/><Relationship Id="rId15" Type="http://schemas.openxmlformats.org/officeDocument/2006/relationships/image" Target="../media/image95.png"/><Relationship Id="rId10" Type="http://schemas.openxmlformats.org/officeDocument/2006/relationships/image" Target="../media/image1.jpeg"/><Relationship Id="rId4" Type="http://schemas.openxmlformats.org/officeDocument/2006/relationships/tags" Target="../tags/tag103.xml"/><Relationship Id="rId9" Type="http://schemas.openxmlformats.org/officeDocument/2006/relationships/notesSlide" Target="../notesSlides/notesSlide36.xml"/><Relationship Id="rId14" Type="http://schemas.openxmlformats.org/officeDocument/2006/relationships/image" Target="../media/image94.png"/></Relationships>
</file>

<file path=ppt/slides/_rels/slide37.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100.emf"/><Relationship Id="rId18" Type="http://schemas.openxmlformats.org/officeDocument/2006/relationships/customXml" Target="../ink/ink1.xml"/><Relationship Id="rId3" Type="http://schemas.openxmlformats.org/officeDocument/2006/relationships/tags" Target="../tags/tag109.xml"/><Relationship Id="rId7" Type="http://schemas.openxmlformats.org/officeDocument/2006/relationships/notesSlide" Target="../notesSlides/notesSlide37.xml"/><Relationship Id="rId12" Type="http://schemas.openxmlformats.org/officeDocument/2006/relationships/oleObject" Target="../embeddings/oleObject2.bin"/><Relationship Id="rId17" Type="http://schemas.openxmlformats.org/officeDocument/2006/relationships/image" Target="../media/image104.png"/><Relationship Id="rId2" Type="http://schemas.openxmlformats.org/officeDocument/2006/relationships/tags" Target="../tags/tag108.xml"/><Relationship Id="rId16" Type="http://schemas.openxmlformats.org/officeDocument/2006/relationships/image" Target="../media/image103.png"/><Relationship Id="rId1" Type="http://schemas.openxmlformats.org/officeDocument/2006/relationships/tags" Target="../tags/tag107.xml"/><Relationship Id="rId6" Type="http://schemas.openxmlformats.org/officeDocument/2006/relationships/slideLayout" Target="../slideLayouts/slideLayout1.xml"/><Relationship Id="rId11" Type="http://schemas.openxmlformats.org/officeDocument/2006/relationships/image" Target="../media/image99.emf"/><Relationship Id="rId5" Type="http://schemas.openxmlformats.org/officeDocument/2006/relationships/tags" Target="../tags/tag111.xml"/><Relationship Id="rId15" Type="http://schemas.openxmlformats.org/officeDocument/2006/relationships/image" Target="../media/image102.png"/><Relationship Id="rId10" Type="http://schemas.openxmlformats.org/officeDocument/2006/relationships/oleObject" Target="../embeddings/oleObject1.bin"/><Relationship Id="rId19" Type="http://schemas.openxmlformats.org/officeDocument/2006/relationships/image" Target="../media/image580.png"/><Relationship Id="rId4" Type="http://schemas.openxmlformats.org/officeDocument/2006/relationships/tags" Target="../tags/tag110.xml"/><Relationship Id="rId9" Type="http://schemas.openxmlformats.org/officeDocument/2006/relationships/image" Target="../media/image98.png"/><Relationship Id="rId14" Type="http://schemas.openxmlformats.org/officeDocument/2006/relationships/image" Target="../media/image101.png"/></Relationships>
</file>

<file path=ppt/slides/_rels/slide38.xml.rels><?xml version="1.0" encoding="UTF-8" standalone="yes"?>
<Relationships xmlns="http://schemas.openxmlformats.org/package/2006/relationships"><Relationship Id="rId13" Type="http://schemas.openxmlformats.org/officeDocument/2006/relationships/tags" Target="../tags/tag124.xml"/><Relationship Id="rId18" Type="http://schemas.openxmlformats.org/officeDocument/2006/relationships/tags" Target="../tags/tag129.xml"/><Relationship Id="rId26" Type="http://schemas.openxmlformats.org/officeDocument/2006/relationships/image" Target="../media/image10.png"/><Relationship Id="rId3" Type="http://schemas.openxmlformats.org/officeDocument/2006/relationships/tags" Target="../tags/tag114.xml"/><Relationship Id="rId21" Type="http://schemas.openxmlformats.org/officeDocument/2006/relationships/slideLayout" Target="../slideLayouts/slideLayout1.xml"/><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image" Target="../media/image9.png"/><Relationship Id="rId33" Type="http://schemas.openxmlformats.org/officeDocument/2006/relationships/image" Target="../media/image106.png"/><Relationship Id="rId2" Type="http://schemas.openxmlformats.org/officeDocument/2006/relationships/tags" Target="../tags/tag113.xml"/><Relationship Id="rId16" Type="http://schemas.openxmlformats.org/officeDocument/2006/relationships/tags" Target="../tags/tag127.xml"/><Relationship Id="rId20" Type="http://schemas.openxmlformats.org/officeDocument/2006/relationships/tags" Target="../tags/tag131.xml"/><Relationship Id="rId29" Type="http://schemas.openxmlformats.org/officeDocument/2006/relationships/image" Target="../media/image13.png"/><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24" Type="http://schemas.openxmlformats.org/officeDocument/2006/relationships/image" Target="../media/image8.png"/><Relationship Id="rId32" Type="http://schemas.openxmlformats.org/officeDocument/2006/relationships/image" Target="../media/image105.png"/><Relationship Id="rId5" Type="http://schemas.openxmlformats.org/officeDocument/2006/relationships/tags" Target="../tags/tag116.xml"/><Relationship Id="rId15" Type="http://schemas.openxmlformats.org/officeDocument/2006/relationships/tags" Target="../tags/tag126.xml"/><Relationship Id="rId23" Type="http://schemas.openxmlformats.org/officeDocument/2006/relationships/image" Target="../media/image1.jpeg"/><Relationship Id="rId28" Type="http://schemas.openxmlformats.org/officeDocument/2006/relationships/image" Target="../media/image12.png"/><Relationship Id="rId10" Type="http://schemas.openxmlformats.org/officeDocument/2006/relationships/tags" Target="../tags/tag121.xml"/><Relationship Id="rId19" Type="http://schemas.openxmlformats.org/officeDocument/2006/relationships/tags" Target="../tags/tag130.xml"/><Relationship Id="rId31" Type="http://schemas.openxmlformats.org/officeDocument/2006/relationships/image" Target="../media/image15.png"/><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notesSlide" Target="../notesSlides/notesSlide38.xml"/><Relationship Id="rId27" Type="http://schemas.openxmlformats.org/officeDocument/2006/relationships/image" Target="../media/image11.png"/><Relationship Id="rId30" Type="http://schemas.openxmlformats.org/officeDocument/2006/relationships/image" Target="../media/image14.png"/><Relationship Id="rId8" Type="http://schemas.openxmlformats.org/officeDocument/2006/relationships/tags" Target="../tags/tag119.xml"/></Relationships>
</file>

<file path=ppt/slides/_rels/slide39.xml.rels><?xml version="1.0" encoding="UTF-8" standalone="yes"?>
<Relationships xmlns="http://schemas.openxmlformats.org/package/2006/relationships"><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image" Target="../media/image10.png"/><Relationship Id="rId3" Type="http://schemas.openxmlformats.org/officeDocument/2006/relationships/tags" Target="../tags/tag134.xml"/><Relationship Id="rId21" Type="http://schemas.openxmlformats.org/officeDocument/2006/relationships/slideLayout" Target="../slideLayouts/slideLayout1.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image" Target="../media/image9.png"/><Relationship Id="rId33" Type="http://schemas.openxmlformats.org/officeDocument/2006/relationships/image" Target="../media/image106.png"/><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29" Type="http://schemas.openxmlformats.org/officeDocument/2006/relationships/image" Target="../media/image13.png"/><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image" Target="../media/image8.png"/><Relationship Id="rId32" Type="http://schemas.openxmlformats.org/officeDocument/2006/relationships/image" Target="../media/image105.png"/><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image" Target="../media/image1.jpeg"/><Relationship Id="rId28" Type="http://schemas.openxmlformats.org/officeDocument/2006/relationships/image" Target="../media/image12.png"/><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image" Target="../media/image15.png"/><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notesSlide" Target="../notesSlides/notesSlide39.xml"/><Relationship Id="rId27" Type="http://schemas.openxmlformats.org/officeDocument/2006/relationships/image" Target="../media/image11.png"/><Relationship Id="rId30" Type="http://schemas.openxmlformats.org/officeDocument/2006/relationships/image" Target="../media/image14.png"/><Relationship Id="rId8" Type="http://schemas.openxmlformats.org/officeDocument/2006/relationships/tags" Target="../tags/tag139.xm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gif"/><Relationship Id="rId3" Type="http://schemas.openxmlformats.org/officeDocument/2006/relationships/tags" Target="../tags/tag31.xml"/><Relationship Id="rId7" Type="http://schemas.openxmlformats.org/officeDocument/2006/relationships/notesSlide" Target="../notesSlides/notesSlide4.xml"/><Relationship Id="rId12" Type="http://schemas.openxmlformats.org/officeDocument/2006/relationships/image" Target="../media/image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1.xml"/><Relationship Id="rId11" Type="http://schemas.openxmlformats.org/officeDocument/2006/relationships/image" Target="../media/image4.png"/><Relationship Id="rId5" Type="http://schemas.openxmlformats.org/officeDocument/2006/relationships/tags" Target="../tags/tag33.xml"/><Relationship Id="rId1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tags" Target="../tags/tag32.xml"/><Relationship Id="rId9" Type="http://schemas.openxmlformats.org/officeDocument/2006/relationships/image" Target="../media/image2.png"/><Relationship Id="rId1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152.xml"/><Relationship Id="rId5" Type="http://schemas.openxmlformats.org/officeDocument/2006/relationships/image" Target="../media/image107.pn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image" Target="../media/image108.png"/><Relationship Id="rId18" Type="http://schemas.openxmlformats.org/officeDocument/2006/relationships/image" Target="../media/image110.png"/><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1.jpeg"/><Relationship Id="rId17" Type="http://schemas.openxmlformats.org/officeDocument/2006/relationships/image" Target="../media/image14.png"/><Relationship Id="rId2" Type="http://schemas.openxmlformats.org/officeDocument/2006/relationships/tags" Target="../tags/tag154.xml"/><Relationship Id="rId16" Type="http://schemas.openxmlformats.org/officeDocument/2006/relationships/image" Target="../media/image13.png"/><Relationship Id="rId20" Type="http://schemas.openxmlformats.org/officeDocument/2006/relationships/image" Target="../media/image112.png"/><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notesSlide" Target="../notesSlides/notesSlide42.xml"/><Relationship Id="rId5" Type="http://schemas.openxmlformats.org/officeDocument/2006/relationships/tags" Target="../tags/tag157.xml"/><Relationship Id="rId15" Type="http://schemas.openxmlformats.org/officeDocument/2006/relationships/image" Target="../media/image11.png"/><Relationship Id="rId10" Type="http://schemas.openxmlformats.org/officeDocument/2006/relationships/slideLayout" Target="../slideLayouts/slideLayout1.xml"/><Relationship Id="rId19" Type="http://schemas.openxmlformats.org/officeDocument/2006/relationships/image" Target="../media/image111.png"/><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image" Target="../media/image109.png"/></Relationships>
</file>

<file path=ppt/slides/_rels/slide4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tags" Target="../tags/tag164.xml"/><Relationship Id="rId7" Type="http://schemas.openxmlformats.org/officeDocument/2006/relationships/image" Target="../media/image113.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1.jpeg"/><Relationship Id="rId5" Type="http://schemas.openxmlformats.org/officeDocument/2006/relationships/notesSlide" Target="../notesSlides/notesSlide43.xml"/><Relationship Id="rId4" Type="http://schemas.openxmlformats.org/officeDocument/2006/relationships/slideLayout" Target="../slideLayouts/slideLayout1.xml"/><Relationship Id="rId9" Type="http://schemas.openxmlformats.org/officeDocument/2006/relationships/image" Target="../media/image115.png"/></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4.xml"/><Relationship Id="rId13" Type="http://schemas.openxmlformats.org/officeDocument/2006/relationships/image" Target="../media/image119.png"/><Relationship Id="rId3" Type="http://schemas.openxmlformats.org/officeDocument/2006/relationships/tags" Target="../tags/tag167.xml"/><Relationship Id="rId7" Type="http://schemas.openxmlformats.org/officeDocument/2006/relationships/slideLayout" Target="../slideLayouts/slideLayout1.xml"/><Relationship Id="rId12" Type="http://schemas.openxmlformats.org/officeDocument/2006/relationships/image" Target="../media/image118.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image" Target="../media/image117.png"/><Relationship Id="rId5" Type="http://schemas.openxmlformats.org/officeDocument/2006/relationships/tags" Target="../tags/tag169.xml"/><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tags" Target="../tags/tag168.xml"/><Relationship Id="rId9" Type="http://schemas.openxmlformats.org/officeDocument/2006/relationships/image" Target="../media/image1.jpeg"/><Relationship Id="rId14" Type="http://schemas.openxmlformats.org/officeDocument/2006/relationships/image" Target="../media/image120.png"/></Relationships>
</file>

<file path=ppt/slides/_rels/slide45.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image" Target="../media/image118.png"/><Relationship Id="rId18" Type="http://schemas.openxmlformats.org/officeDocument/2006/relationships/image" Target="../media/image124.png"/><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image" Target="../media/image1.jpeg"/><Relationship Id="rId17" Type="http://schemas.openxmlformats.org/officeDocument/2006/relationships/image" Target="../media/image105.png"/><Relationship Id="rId2" Type="http://schemas.openxmlformats.org/officeDocument/2006/relationships/tags" Target="../tags/tag172.xml"/><Relationship Id="rId16" Type="http://schemas.openxmlformats.org/officeDocument/2006/relationships/image" Target="../media/image14.png"/><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notesSlide" Target="../notesSlides/notesSlide45.xml"/><Relationship Id="rId5" Type="http://schemas.openxmlformats.org/officeDocument/2006/relationships/tags" Target="../tags/tag175.xml"/><Relationship Id="rId15" Type="http://schemas.openxmlformats.org/officeDocument/2006/relationships/image" Target="../media/image123.png"/><Relationship Id="rId10" Type="http://schemas.openxmlformats.org/officeDocument/2006/relationships/slideLayout" Target="../slideLayouts/slideLayout1.xml"/><Relationship Id="rId19" Type="http://schemas.openxmlformats.org/officeDocument/2006/relationships/image" Target="../media/image125.png"/><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image" Target="../media/image122.pn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image" Target="../media/image1.jpeg"/><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image" Target="../media/image86.png"/><Relationship Id="rId17" Type="http://schemas.openxmlformats.org/officeDocument/2006/relationships/image" Target="../media/image90.png"/><Relationship Id="rId2" Type="http://schemas.openxmlformats.org/officeDocument/2006/relationships/tags" Target="../tags/tag181.xml"/><Relationship Id="rId16" Type="http://schemas.openxmlformats.org/officeDocument/2006/relationships/image" Target="../media/image89.png"/><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image" Target="../media/image85.emf"/><Relationship Id="rId5" Type="http://schemas.openxmlformats.org/officeDocument/2006/relationships/tags" Target="../tags/tag184.xml"/><Relationship Id="rId15" Type="http://schemas.openxmlformats.org/officeDocument/2006/relationships/image" Target="../media/image88.png"/><Relationship Id="rId10" Type="http://schemas.openxmlformats.org/officeDocument/2006/relationships/notesSlide" Target="../notesSlides/notesSlide46.xml"/><Relationship Id="rId4" Type="http://schemas.openxmlformats.org/officeDocument/2006/relationships/tags" Target="../tags/tag183.xml"/><Relationship Id="rId9" Type="http://schemas.openxmlformats.org/officeDocument/2006/relationships/slideLayout" Target="../slideLayouts/slideLayout1.xml"/><Relationship Id="rId14" Type="http://schemas.openxmlformats.org/officeDocument/2006/relationships/image" Target="../media/image87.png"/></Relationships>
</file>

<file path=ppt/slides/_rels/slide48.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tags" Target="../tags/tag190.xml"/><Relationship Id="rId7" Type="http://schemas.openxmlformats.org/officeDocument/2006/relationships/image" Target="../media/image1.jpeg"/><Relationship Id="rId12" Type="http://schemas.openxmlformats.org/officeDocument/2006/relationships/image" Target="../media/image130.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47.xml"/><Relationship Id="rId11" Type="http://schemas.openxmlformats.org/officeDocument/2006/relationships/image" Target="../media/image129.png"/><Relationship Id="rId5" Type="http://schemas.openxmlformats.org/officeDocument/2006/relationships/slideLayout" Target="../slideLayouts/slideLayout1.xml"/><Relationship Id="rId10" Type="http://schemas.openxmlformats.org/officeDocument/2006/relationships/image" Target="../media/image128.png"/><Relationship Id="rId4" Type="http://schemas.openxmlformats.org/officeDocument/2006/relationships/tags" Target="../tags/tag191.xml"/><Relationship Id="rId9" Type="http://schemas.openxmlformats.org/officeDocument/2006/relationships/image" Target="../media/image127.png"/></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48.xml"/><Relationship Id="rId13" Type="http://schemas.openxmlformats.org/officeDocument/2006/relationships/image" Target="../media/image133.png"/><Relationship Id="rId3" Type="http://schemas.openxmlformats.org/officeDocument/2006/relationships/tags" Target="../tags/tag194.xml"/><Relationship Id="rId7" Type="http://schemas.openxmlformats.org/officeDocument/2006/relationships/slideLayout" Target="../slideLayouts/slideLayout1.xml"/><Relationship Id="rId12" Type="http://schemas.openxmlformats.org/officeDocument/2006/relationships/image" Target="../media/image132.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131.png"/><Relationship Id="rId5" Type="http://schemas.openxmlformats.org/officeDocument/2006/relationships/tags" Target="../tags/tag196.xml"/><Relationship Id="rId10" Type="http://schemas.openxmlformats.org/officeDocument/2006/relationships/image" Target="../media/image87.png"/><Relationship Id="rId4" Type="http://schemas.openxmlformats.org/officeDocument/2006/relationships/tags" Target="../tags/tag195.xml"/><Relationship Id="rId9" Type="http://schemas.openxmlformats.org/officeDocument/2006/relationships/image" Target="../media/image1.jpeg"/><Relationship Id="rId14" Type="http://schemas.openxmlformats.org/officeDocument/2006/relationships/image" Target="../media/image13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7.png"/><Relationship Id="rId5" Type="http://schemas.openxmlformats.org/officeDocument/2006/relationships/image" Target="../media/image1.jpeg"/><Relationship Id="rId10" Type="http://schemas.openxmlformats.org/officeDocument/2006/relationships/image" Target="../media/image21.emf"/><Relationship Id="rId4" Type="http://schemas.openxmlformats.org/officeDocument/2006/relationships/notesSlide" Target="../notesSlides/notesSlide5.xml"/><Relationship Id="rId9" Type="http://schemas.openxmlformats.org/officeDocument/2006/relationships/image" Target="../media/image20.emf"/></Relationships>
</file>

<file path=ppt/slides/_rels/slide50.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notesSlide" Target="../notesSlides/notesSlide49.xml"/><Relationship Id="rId18" Type="http://schemas.openxmlformats.org/officeDocument/2006/relationships/image" Target="../media/image133.png"/><Relationship Id="rId3" Type="http://schemas.openxmlformats.org/officeDocument/2006/relationships/tags" Target="../tags/tag200.xml"/><Relationship Id="rId21" Type="http://schemas.openxmlformats.org/officeDocument/2006/relationships/image" Target="../media/image136.png"/><Relationship Id="rId7" Type="http://schemas.openxmlformats.org/officeDocument/2006/relationships/tags" Target="../tags/tag204.xml"/><Relationship Id="rId12" Type="http://schemas.openxmlformats.org/officeDocument/2006/relationships/slideLayout" Target="../slideLayouts/slideLayout1.xml"/><Relationship Id="rId17" Type="http://schemas.openxmlformats.org/officeDocument/2006/relationships/image" Target="../media/image132.png"/><Relationship Id="rId2" Type="http://schemas.openxmlformats.org/officeDocument/2006/relationships/tags" Target="../tags/tag199.xml"/><Relationship Id="rId16" Type="http://schemas.openxmlformats.org/officeDocument/2006/relationships/image" Target="../media/image131.png"/><Relationship Id="rId20" Type="http://schemas.openxmlformats.org/officeDocument/2006/relationships/image" Target="../media/image135.png"/><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5" Type="http://schemas.openxmlformats.org/officeDocument/2006/relationships/tags" Target="../tags/tag202.xml"/><Relationship Id="rId15" Type="http://schemas.openxmlformats.org/officeDocument/2006/relationships/image" Target="../media/image87.png"/><Relationship Id="rId23" Type="http://schemas.openxmlformats.org/officeDocument/2006/relationships/image" Target="../media/image138.png"/><Relationship Id="rId10" Type="http://schemas.openxmlformats.org/officeDocument/2006/relationships/tags" Target="../tags/tag207.xml"/><Relationship Id="rId19" Type="http://schemas.openxmlformats.org/officeDocument/2006/relationships/image" Target="../media/image134.png"/><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image" Target="../media/image1.jpeg"/><Relationship Id="rId22" Type="http://schemas.openxmlformats.org/officeDocument/2006/relationships/image" Target="../media/image137.png"/></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41.emf"/><Relationship Id="rId18" Type="http://schemas.openxmlformats.org/officeDocument/2006/relationships/image" Target="../media/image146.pn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140.png"/><Relationship Id="rId17" Type="http://schemas.openxmlformats.org/officeDocument/2006/relationships/image" Target="../media/image145.png"/><Relationship Id="rId2" Type="http://schemas.openxmlformats.org/officeDocument/2006/relationships/tags" Target="../tags/tag210.xml"/><Relationship Id="rId16" Type="http://schemas.openxmlformats.org/officeDocument/2006/relationships/image" Target="../media/image144.png"/><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139.png"/><Relationship Id="rId5" Type="http://schemas.openxmlformats.org/officeDocument/2006/relationships/tags" Target="../tags/tag213.xml"/><Relationship Id="rId15" Type="http://schemas.openxmlformats.org/officeDocument/2006/relationships/image" Target="../media/image143.png"/><Relationship Id="rId10" Type="http://schemas.openxmlformats.org/officeDocument/2006/relationships/image" Target="../media/image1.jpeg"/><Relationship Id="rId4" Type="http://schemas.openxmlformats.org/officeDocument/2006/relationships/tags" Target="../tags/tag212.xml"/><Relationship Id="rId9" Type="http://schemas.openxmlformats.org/officeDocument/2006/relationships/notesSlide" Target="../notesSlides/notesSlide50.xml"/><Relationship Id="rId14" Type="http://schemas.openxmlformats.org/officeDocument/2006/relationships/image" Target="../media/image142.png"/></Relationships>
</file>

<file path=ppt/slides/_rels/slide52.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notesSlide" Target="../notesSlides/notesSlide51.xml"/><Relationship Id="rId7" Type="http://schemas.openxmlformats.org/officeDocument/2006/relationships/image" Target="../media/image149.emf"/><Relationship Id="rId2" Type="http://schemas.openxmlformats.org/officeDocument/2006/relationships/slideLayout" Target="../slideLayouts/slideLayout1.xml"/><Relationship Id="rId1" Type="http://schemas.openxmlformats.org/officeDocument/2006/relationships/tags" Target="../tags/tag216.xml"/><Relationship Id="rId6" Type="http://schemas.openxmlformats.org/officeDocument/2006/relationships/image" Target="../media/image148.emf"/><Relationship Id="rId5" Type="http://schemas.openxmlformats.org/officeDocument/2006/relationships/image" Target="../media/image147.emf"/><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image" Target="../media/image152.png"/><Relationship Id="rId18" Type="http://schemas.openxmlformats.org/officeDocument/2006/relationships/image" Target="../media/image157.png"/><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151.png"/><Relationship Id="rId17" Type="http://schemas.openxmlformats.org/officeDocument/2006/relationships/image" Target="../media/image156.png"/><Relationship Id="rId2" Type="http://schemas.openxmlformats.org/officeDocument/2006/relationships/tags" Target="../tags/tag218.xml"/><Relationship Id="rId16" Type="http://schemas.openxmlformats.org/officeDocument/2006/relationships/image" Target="../media/image155.png"/><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image" Target="../media/image1.jpeg"/><Relationship Id="rId5" Type="http://schemas.openxmlformats.org/officeDocument/2006/relationships/tags" Target="../tags/tag221.xml"/><Relationship Id="rId15" Type="http://schemas.openxmlformats.org/officeDocument/2006/relationships/image" Target="../media/image154.png"/><Relationship Id="rId10" Type="http://schemas.openxmlformats.org/officeDocument/2006/relationships/notesSlide" Target="../notesSlides/notesSlide52.xml"/><Relationship Id="rId4" Type="http://schemas.openxmlformats.org/officeDocument/2006/relationships/tags" Target="../tags/tag220.xml"/><Relationship Id="rId9" Type="http://schemas.openxmlformats.org/officeDocument/2006/relationships/slideLayout" Target="../slideLayouts/slideLayout1.xml"/><Relationship Id="rId14" Type="http://schemas.openxmlformats.org/officeDocument/2006/relationships/image" Target="../media/image153.png"/></Relationships>
</file>

<file path=ppt/slides/_rels/slide54.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slideLayout" Target="../slideLayouts/slideLayout1.xml"/><Relationship Id="rId7" Type="http://schemas.openxmlformats.org/officeDocument/2006/relationships/image" Target="../media/image159.emf"/><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158.png"/><Relationship Id="rId5" Type="http://schemas.openxmlformats.org/officeDocument/2006/relationships/image" Target="../media/image1.jpeg"/><Relationship Id="rId4"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227.xml"/><Relationship Id="rId5" Type="http://schemas.openxmlformats.org/officeDocument/2006/relationships/image" Target="../media/image161.png"/><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100.emf"/><Relationship Id="rId18" Type="http://schemas.openxmlformats.org/officeDocument/2006/relationships/customXml" Target="../ink/ink2.xml"/><Relationship Id="rId3" Type="http://schemas.openxmlformats.org/officeDocument/2006/relationships/tags" Target="../tags/tag230.xml"/><Relationship Id="rId7" Type="http://schemas.openxmlformats.org/officeDocument/2006/relationships/notesSlide" Target="../notesSlides/notesSlide55.xml"/><Relationship Id="rId12" Type="http://schemas.openxmlformats.org/officeDocument/2006/relationships/oleObject" Target="../embeddings/oleObject2.bin"/><Relationship Id="rId17" Type="http://schemas.openxmlformats.org/officeDocument/2006/relationships/image" Target="../media/image104.png"/><Relationship Id="rId2" Type="http://schemas.openxmlformats.org/officeDocument/2006/relationships/tags" Target="../tags/tag229.xml"/><Relationship Id="rId16" Type="http://schemas.openxmlformats.org/officeDocument/2006/relationships/image" Target="../media/image103.png"/><Relationship Id="rId1" Type="http://schemas.openxmlformats.org/officeDocument/2006/relationships/tags" Target="../tags/tag228.xml"/><Relationship Id="rId6" Type="http://schemas.openxmlformats.org/officeDocument/2006/relationships/slideLayout" Target="../slideLayouts/slideLayout1.xml"/><Relationship Id="rId11" Type="http://schemas.openxmlformats.org/officeDocument/2006/relationships/image" Target="../media/image99.emf"/><Relationship Id="rId5" Type="http://schemas.openxmlformats.org/officeDocument/2006/relationships/tags" Target="../tags/tag232.xml"/><Relationship Id="rId15" Type="http://schemas.openxmlformats.org/officeDocument/2006/relationships/image" Target="../media/image102.png"/><Relationship Id="rId10" Type="http://schemas.openxmlformats.org/officeDocument/2006/relationships/oleObject" Target="../embeddings/oleObject1.bin"/><Relationship Id="rId19" Type="http://schemas.openxmlformats.org/officeDocument/2006/relationships/image" Target="../media/image580.png"/><Relationship Id="rId4" Type="http://schemas.openxmlformats.org/officeDocument/2006/relationships/tags" Target="../tags/tag231.xml"/><Relationship Id="rId9" Type="http://schemas.openxmlformats.org/officeDocument/2006/relationships/image" Target="../media/image98.png"/><Relationship Id="rId14" Type="http://schemas.openxmlformats.org/officeDocument/2006/relationships/image" Target="../media/image101.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70.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560.png"/><Relationship Id="rId5" Type="http://schemas.openxmlformats.org/officeDocument/2006/relationships/image" Target="NUL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3.pn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162.png"/><Relationship Id="rId5" Type="http://schemas.openxmlformats.org/officeDocument/2006/relationships/image" Target="../media/image1.jpeg"/><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tags" Target="../tags/tag237.xml"/><Relationship Id="rId7" Type="http://schemas.openxmlformats.org/officeDocument/2006/relationships/image" Target="../media/image164.pn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1.jpeg"/><Relationship Id="rId5" Type="http://schemas.openxmlformats.org/officeDocument/2006/relationships/notesSlide" Target="../notesSlides/notesSlide58.xml"/><Relationship Id="rId4" Type="http://schemas.openxmlformats.org/officeDocument/2006/relationships/slideLayout" Target="../slideLayouts/slideLayout1.xml"/><Relationship Id="rId9" Type="http://schemas.openxmlformats.org/officeDocument/2006/relationships/image" Target="../media/image16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em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7.png"/><Relationship Id="rId11" Type="http://schemas.openxmlformats.org/officeDocument/2006/relationships/image" Target="../media/image22.emf"/><Relationship Id="rId5" Type="http://schemas.openxmlformats.org/officeDocument/2006/relationships/image" Target="../media/image1.jpeg"/><Relationship Id="rId10" Type="http://schemas.openxmlformats.org/officeDocument/2006/relationships/image" Target="../media/image21.emf"/><Relationship Id="rId4" Type="http://schemas.openxmlformats.org/officeDocument/2006/relationships/notesSlide" Target="../notesSlides/notesSlide6.xml"/><Relationship Id="rId9" Type="http://schemas.openxmlformats.org/officeDocument/2006/relationships/image" Target="../media/image20.emf"/></Relationships>
</file>

<file path=ppt/slides/_rels/slide60.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slideLayout" Target="../slideLayouts/slideLayout1.xml"/><Relationship Id="rId7" Type="http://schemas.openxmlformats.org/officeDocument/2006/relationships/image" Target="../media/image168.emf"/><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167.png"/><Relationship Id="rId5" Type="http://schemas.openxmlformats.org/officeDocument/2006/relationships/image" Target="../media/image1.jpeg"/><Relationship Id="rId4"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3" Type="http://schemas.openxmlformats.org/officeDocument/2006/relationships/tags" Target="../tags/tag252.xml"/><Relationship Id="rId18" Type="http://schemas.openxmlformats.org/officeDocument/2006/relationships/tags" Target="../tags/tag257.xml"/><Relationship Id="rId26" Type="http://schemas.openxmlformats.org/officeDocument/2006/relationships/image" Target="../media/image10.png"/><Relationship Id="rId3" Type="http://schemas.openxmlformats.org/officeDocument/2006/relationships/tags" Target="../tags/tag242.xml"/><Relationship Id="rId21" Type="http://schemas.openxmlformats.org/officeDocument/2006/relationships/slideLayout" Target="../slideLayouts/slideLayout1.xml"/><Relationship Id="rId7" Type="http://schemas.openxmlformats.org/officeDocument/2006/relationships/tags" Target="../tags/tag246.xml"/><Relationship Id="rId12" Type="http://schemas.openxmlformats.org/officeDocument/2006/relationships/tags" Target="../tags/tag251.xml"/><Relationship Id="rId17" Type="http://schemas.openxmlformats.org/officeDocument/2006/relationships/tags" Target="../tags/tag256.xml"/><Relationship Id="rId25" Type="http://schemas.openxmlformats.org/officeDocument/2006/relationships/image" Target="../media/image9.png"/><Relationship Id="rId33" Type="http://schemas.openxmlformats.org/officeDocument/2006/relationships/image" Target="../media/image106.png"/><Relationship Id="rId2" Type="http://schemas.openxmlformats.org/officeDocument/2006/relationships/tags" Target="../tags/tag241.xml"/><Relationship Id="rId16" Type="http://schemas.openxmlformats.org/officeDocument/2006/relationships/tags" Target="../tags/tag255.xml"/><Relationship Id="rId20" Type="http://schemas.openxmlformats.org/officeDocument/2006/relationships/tags" Target="../tags/tag259.xml"/><Relationship Id="rId29" Type="http://schemas.openxmlformats.org/officeDocument/2006/relationships/image" Target="../media/image13.png"/><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tags" Target="../tags/tag250.xml"/><Relationship Id="rId24" Type="http://schemas.openxmlformats.org/officeDocument/2006/relationships/image" Target="../media/image8.png"/><Relationship Id="rId32" Type="http://schemas.openxmlformats.org/officeDocument/2006/relationships/image" Target="../media/image105.png"/><Relationship Id="rId5" Type="http://schemas.openxmlformats.org/officeDocument/2006/relationships/tags" Target="../tags/tag244.xml"/><Relationship Id="rId15" Type="http://schemas.openxmlformats.org/officeDocument/2006/relationships/tags" Target="../tags/tag254.xml"/><Relationship Id="rId23" Type="http://schemas.openxmlformats.org/officeDocument/2006/relationships/image" Target="../media/image1.jpeg"/><Relationship Id="rId28" Type="http://schemas.openxmlformats.org/officeDocument/2006/relationships/image" Target="../media/image12.png"/><Relationship Id="rId10" Type="http://schemas.openxmlformats.org/officeDocument/2006/relationships/tags" Target="../tags/tag249.xml"/><Relationship Id="rId19" Type="http://schemas.openxmlformats.org/officeDocument/2006/relationships/tags" Target="../tags/tag258.xml"/><Relationship Id="rId31" Type="http://schemas.openxmlformats.org/officeDocument/2006/relationships/image" Target="../media/image15.png"/><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tags" Target="../tags/tag253.xml"/><Relationship Id="rId22" Type="http://schemas.openxmlformats.org/officeDocument/2006/relationships/notesSlide" Target="../notesSlides/notesSlide60.xml"/><Relationship Id="rId27" Type="http://schemas.openxmlformats.org/officeDocument/2006/relationships/image" Target="../media/image11.png"/><Relationship Id="rId30" Type="http://schemas.openxmlformats.org/officeDocument/2006/relationships/image" Target="../media/image14.png"/><Relationship Id="rId8" Type="http://schemas.openxmlformats.org/officeDocument/2006/relationships/tags" Target="../tags/tag247.xml"/></Relationships>
</file>

<file path=ppt/slides/_rels/slide62.xml.rels><?xml version="1.0" encoding="UTF-8" standalone="yes"?>
<Relationships xmlns="http://schemas.openxmlformats.org/package/2006/relationships"><Relationship Id="rId13" Type="http://schemas.openxmlformats.org/officeDocument/2006/relationships/tags" Target="../tags/tag272.xml"/><Relationship Id="rId18" Type="http://schemas.openxmlformats.org/officeDocument/2006/relationships/tags" Target="../tags/tag277.xml"/><Relationship Id="rId26" Type="http://schemas.openxmlformats.org/officeDocument/2006/relationships/image" Target="../media/image10.png"/><Relationship Id="rId3" Type="http://schemas.openxmlformats.org/officeDocument/2006/relationships/tags" Target="../tags/tag262.xml"/><Relationship Id="rId21" Type="http://schemas.openxmlformats.org/officeDocument/2006/relationships/slideLayout" Target="../slideLayouts/slideLayout1.xml"/><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tags" Target="../tags/tag276.xml"/><Relationship Id="rId25" Type="http://schemas.openxmlformats.org/officeDocument/2006/relationships/image" Target="../media/image9.png"/><Relationship Id="rId33" Type="http://schemas.openxmlformats.org/officeDocument/2006/relationships/image" Target="../media/image106.png"/><Relationship Id="rId2" Type="http://schemas.openxmlformats.org/officeDocument/2006/relationships/tags" Target="../tags/tag261.xml"/><Relationship Id="rId16" Type="http://schemas.openxmlformats.org/officeDocument/2006/relationships/tags" Target="../tags/tag275.xml"/><Relationship Id="rId20" Type="http://schemas.openxmlformats.org/officeDocument/2006/relationships/tags" Target="../tags/tag279.xml"/><Relationship Id="rId29" Type="http://schemas.openxmlformats.org/officeDocument/2006/relationships/image" Target="../media/image13.png"/><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24" Type="http://schemas.openxmlformats.org/officeDocument/2006/relationships/image" Target="../media/image8.png"/><Relationship Id="rId32" Type="http://schemas.openxmlformats.org/officeDocument/2006/relationships/image" Target="../media/image105.png"/><Relationship Id="rId5" Type="http://schemas.openxmlformats.org/officeDocument/2006/relationships/tags" Target="../tags/tag264.xml"/><Relationship Id="rId15" Type="http://schemas.openxmlformats.org/officeDocument/2006/relationships/tags" Target="../tags/tag274.xml"/><Relationship Id="rId23" Type="http://schemas.openxmlformats.org/officeDocument/2006/relationships/image" Target="../media/image1.jpeg"/><Relationship Id="rId28" Type="http://schemas.openxmlformats.org/officeDocument/2006/relationships/image" Target="../media/image12.png"/><Relationship Id="rId10" Type="http://schemas.openxmlformats.org/officeDocument/2006/relationships/tags" Target="../tags/tag269.xml"/><Relationship Id="rId19" Type="http://schemas.openxmlformats.org/officeDocument/2006/relationships/tags" Target="../tags/tag278.xml"/><Relationship Id="rId31" Type="http://schemas.openxmlformats.org/officeDocument/2006/relationships/image" Target="../media/image15.png"/><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 Id="rId22" Type="http://schemas.openxmlformats.org/officeDocument/2006/relationships/notesSlide" Target="../notesSlides/notesSlide61.xml"/><Relationship Id="rId27" Type="http://schemas.openxmlformats.org/officeDocument/2006/relationships/image" Target="../media/image11.png"/><Relationship Id="rId30" Type="http://schemas.openxmlformats.org/officeDocument/2006/relationships/image" Target="../media/image14.png"/><Relationship Id="rId8" Type="http://schemas.openxmlformats.org/officeDocument/2006/relationships/tags" Target="../tags/tag26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ags" Target="../tags/tag280.xml"/><Relationship Id="rId5" Type="http://schemas.openxmlformats.org/officeDocument/2006/relationships/image" Target="../media/image170.png"/><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8" Type="http://schemas.openxmlformats.org/officeDocument/2006/relationships/notesSlide" Target="../notesSlides/notesSlide63.xml"/><Relationship Id="rId13" Type="http://schemas.openxmlformats.org/officeDocument/2006/relationships/image" Target="../media/image171.png"/><Relationship Id="rId3" Type="http://schemas.openxmlformats.org/officeDocument/2006/relationships/tags" Target="../tags/tag283.xml"/><Relationship Id="rId7" Type="http://schemas.openxmlformats.org/officeDocument/2006/relationships/slideLayout" Target="../slideLayouts/slideLayout1.xml"/><Relationship Id="rId12" Type="http://schemas.openxmlformats.org/officeDocument/2006/relationships/image" Target="../media/image14.png"/><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image" Target="../media/image13.png"/><Relationship Id="rId5" Type="http://schemas.openxmlformats.org/officeDocument/2006/relationships/tags" Target="../tags/tag285.xml"/><Relationship Id="rId10" Type="http://schemas.openxmlformats.org/officeDocument/2006/relationships/image" Target="../media/image11.png"/><Relationship Id="rId4" Type="http://schemas.openxmlformats.org/officeDocument/2006/relationships/tags" Target="../tags/tag284.xml"/><Relationship Id="rId9" Type="http://schemas.openxmlformats.org/officeDocument/2006/relationships/image" Target="../media/image1.jpeg"/><Relationship Id="rId14" Type="http://schemas.openxmlformats.org/officeDocument/2006/relationships/image" Target="../media/image172.png"/></Relationships>
</file>

<file path=ppt/slides/_rels/slide65.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tags" Target="../tags/tag299.xml"/><Relationship Id="rId18" Type="http://schemas.openxmlformats.org/officeDocument/2006/relationships/image" Target="../media/image13.png"/><Relationship Id="rId3" Type="http://schemas.openxmlformats.org/officeDocument/2006/relationships/tags" Target="../tags/tag289.xml"/><Relationship Id="rId21" Type="http://schemas.openxmlformats.org/officeDocument/2006/relationships/image" Target="../media/image173.png"/><Relationship Id="rId7" Type="http://schemas.openxmlformats.org/officeDocument/2006/relationships/tags" Target="../tags/tag293.xml"/><Relationship Id="rId12" Type="http://schemas.openxmlformats.org/officeDocument/2006/relationships/tags" Target="../tags/tag298.xml"/><Relationship Id="rId17" Type="http://schemas.openxmlformats.org/officeDocument/2006/relationships/image" Target="../media/image11.png"/><Relationship Id="rId2" Type="http://schemas.openxmlformats.org/officeDocument/2006/relationships/tags" Target="../tags/tag288.xml"/><Relationship Id="rId16" Type="http://schemas.openxmlformats.org/officeDocument/2006/relationships/image" Target="../media/image1.jpeg"/><Relationship Id="rId20" Type="http://schemas.openxmlformats.org/officeDocument/2006/relationships/image" Target="../media/image171.png"/><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tags" Target="../tags/tag297.xml"/><Relationship Id="rId24" Type="http://schemas.openxmlformats.org/officeDocument/2006/relationships/image" Target="../media/image175.png"/><Relationship Id="rId5" Type="http://schemas.openxmlformats.org/officeDocument/2006/relationships/tags" Target="../tags/tag291.xml"/><Relationship Id="rId15" Type="http://schemas.openxmlformats.org/officeDocument/2006/relationships/notesSlide" Target="../notesSlides/notesSlide64.xml"/><Relationship Id="rId23" Type="http://schemas.openxmlformats.org/officeDocument/2006/relationships/image" Target="../media/image111.png"/><Relationship Id="rId10" Type="http://schemas.openxmlformats.org/officeDocument/2006/relationships/tags" Target="../tags/tag296.xml"/><Relationship Id="rId19" Type="http://schemas.openxmlformats.org/officeDocument/2006/relationships/image" Target="../media/image14.png"/><Relationship Id="rId4" Type="http://schemas.openxmlformats.org/officeDocument/2006/relationships/tags" Target="../tags/tag290.xml"/><Relationship Id="rId9" Type="http://schemas.openxmlformats.org/officeDocument/2006/relationships/tags" Target="../tags/tag295.xml"/><Relationship Id="rId14" Type="http://schemas.openxmlformats.org/officeDocument/2006/relationships/slideLayout" Target="../slideLayouts/slideLayout1.xml"/><Relationship Id="rId22" Type="http://schemas.openxmlformats.org/officeDocument/2006/relationships/image" Target="../media/image17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ags" Target="../tags/tag300.xml"/><Relationship Id="rId5" Type="http://schemas.openxmlformats.org/officeDocument/2006/relationships/image" Target="../media/image107.png"/><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image" Target="../media/image108.png"/><Relationship Id="rId18" Type="http://schemas.openxmlformats.org/officeDocument/2006/relationships/image" Target="../media/image110.png"/><Relationship Id="rId3" Type="http://schemas.openxmlformats.org/officeDocument/2006/relationships/tags" Target="../tags/tag303.xml"/><Relationship Id="rId7" Type="http://schemas.openxmlformats.org/officeDocument/2006/relationships/tags" Target="../tags/tag307.xml"/><Relationship Id="rId12" Type="http://schemas.openxmlformats.org/officeDocument/2006/relationships/image" Target="../media/image1.jpeg"/><Relationship Id="rId17" Type="http://schemas.openxmlformats.org/officeDocument/2006/relationships/image" Target="../media/image14.png"/><Relationship Id="rId2" Type="http://schemas.openxmlformats.org/officeDocument/2006/relationships/tags" Target="../tags/tag302.xml"/><Relationship Id="rId16" Type="http://schemas.openxmlformats.org/officeDocument/2006/relationships/image" Target="../media/image13.png"/><Relationship Id="rId20" Type="http://schemas.openxmlformats.org/officeDocument/2006/relationships/image" Target="../media/image112.png"/><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notesSlide" Target="../notesSlides/notesSlide66.xml"/><Relationship Id="rId5" Type="http://schemas.openxmlformats.org/officeDocument/2006/relationships/tags" Target="../tags/tag305.xml"/><Relationship Id="rId15" Type="http://schemas.openxmlformats.org/officeDocument/2006/relationships/image" Target="../media/image11.png"/><Relationship Id="rId10" Type="http://schemas.openxmlformats.org/officeDocument/2006/relationships/slideLayout" Target="../slideLayouts/slideLayout1.xml"/><Relationship Id="rId19" Type="http://schemas.openxmlformats.org/officeDocument/2006/relationships/image" Target="../media/image111.png"/><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image" Target="../media/image109.png"/></Relationships>
</file>

<file path=ppt/slides/_rels/slide6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tags" Target="../tags/tag312.xml"/><Relationship Id="rId7" Type="http://schemas.openxmlformats.org/officeDocument/2006/relationships/image" Target="../media/image113.png"/><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image" Target="../media/image1.jpeg"/><Relationship Id="rId5" Type="http://schemas.openxmlformats.org/officeDocument/2006/relationships/notesSlide" Target="../notesSlides/notesSlide67.xml"/><Relationship Id="rId4" Type="http://schemas.openxmlformats.org/officeDocument/2006/relationships/slideLayout" Target="../slideLayouts/slideLayout1.xml"/><Relationship Id="rId9" Type="http://schemas.openxmlformats.org/officeDocument/2006/relationships/image" Target="../media/image115.png"/></Relationships>
</file>

<file path=ppt/slides/_rels/slide69.xml.rels><?xml version="1.0" encoding="UTF-8" standalone="yes"?>
<Relationships xmlns="http://schemas.openxmlformats.org/package/2006/relationships"><Relationship Id="rId8" Type="http://schemas.openxmlformats.org/officeDocument/2006/relationships/notesSlide" Target="../notesSlides/notesSlide68.xml"/><Relationship Id="rId13" Type="http://schemas.openxmlformats.org/officeDocument/2006/relationships/image" Target="../media/image119.png"/><Relationship Id="rId3" Type="http://schemas.openxmlformats.org/officeDocument/2006/relationships/tags" Target="../tags/tag315.xml"/><Relationship Id="rId7" Type="http://schemas.openxmlformats.org/officeDocument/2006/relationships/slideLayout" Target="../slideLayouts/slideLayout1.xml"/><Relationship Id="rId12" Type="http://schemas.openxmlformats.org/officeDocument/2006/relationships/image" Target="../media/image118.png"/><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tags" Target="../tags/tag318.xml"/><Relationship Id="rId11" Type="http://schemas.openxmlformats.org/officeDocument/2006/relationships/image" Target="../media/image117.png"/><Relationship Id="rId5" Type="http://schemas.openxmlformats.org/officeDocument/2006/relationships/tags" Target="../tags/tag317.xml"/><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tags" Target="../tags/tag316.xml"/><Relationship Id="rId9" Type="http://schemas.openxmlformats.org/officeDocument/2006/relationships/image" Target="../media/image1.jpeg"/><Relationship Id="rId14" Type="http://schemas.openxmlformats.org/officeDocument/2006/relationships/image" Target="../media/image120.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4.png"/><Relationship Id="rId18" Type="http://schemas.openxmlformats.org/officeDocument/2006/relationships/image" Target="../media/image22.emf"/><Relationship Id="rId3" Type="http://schemas.openxmlformats.org/officeDocument/2006/relationships/tags" Target="../tags/tag40.xml"/><Relationship Id="rId7" Type="http://schemas.openxmlformats.org/officeDocument/2006/relationships/slideLayout" Target="../slideLayouts/slideLayout1.xml"/><Relationship Id="rId12" Type="http://schemas.openxmlformats.org/officeDocument/2006/relationships/image" Target="../media/image19.png"/><Relationship Id="rId17" Type="http://schemas.openxmlformats.org/officeDocument/2006/relationships/image" Target="../media/image25.png"/><Relationship Id="rId2" Type="http://schemas.openxmlformats.org/officeDocument/2006/relationships/tags" Target="../tags/tag39.xml"/><Relationship Id="rId16" Type="http://schemas.openxmlformats.org/officeDocument/2006/relationships/image" Target="../media/image24.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18.emf"/><Relationship Id="rId5" Type="http://schemas.openxmlformats.org/officeDocument/2006/relationships/tags" Target="../tags/tag42.xml"/><Relationship Id="rId15" Type="http://schemas.openxmlformats.org/officeDocument/2006/relationships/image" Target="../media/image23.png"/><Relationship Id="rId10" Type="http://schemas.openxmlformats.org/officeDocument/2006/relationships/image" Target="../media/image17.png"/><Relationship Id="rId4" Type="http://schemas.openxmlformats.org/officeDocument/2006/relationships/tags" Target="../tags/tag41.xml"/><Relationship Id="rId9" Type="http://schemas.openxmlformats.org/officeDocument/2006/relationships/image" Target="../media/image1.jpeg"/><Relationship Id="rId14" Type="http://schemas.openxmlformats.org/officeDocument/2006/relationships/image" Target="../media/image20.emf"/></Relationships>
</file>

<file path=ppt/slides/_rels/slide70.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image" Target="../media/image118.png"/><Relationship Id="rId18" Type="http://schemas.openxmlformats.org/officeDocument/2006/relationships/image" Target="../media/image124.png"/><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image" Target="../media/image1.jpeg"/><Relationship Id="rId17" Type="http://schemas.openxmlformats.org/officeDocument/2006/relationships/image" Target="../media/image105.png"/><Relationship Id="rId2" Type="http://schemas.openxmlformats.org/officeDocument/2006/relationships/tags" Target="../tags/tag320.xml"/><Relationship Id="rId16" Type="http://schemas.openxmlformats.org/officeDocument/2006/relationships/image" Target="../media/image14.png"/><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notesSlide" Target="../notesSlides/notesSlide69.xml"/><Relationship Id="rId5" Type="http://schemas.openxmlformats.org/officeDocument/2006/relationships/tags" Target="../tags/tag323.xml"/><Relationship Id="rId15" Type="http://schemas.openxmlformats.org/officeDocument/2006/relationships/image" Target="../media/image123.png"/><Relationship Id="rId10" Type="http://schemas.openxmlformats.org/officeDocument/2006/relationships/slideLayout" Target="../slideLayouts/slideLayout1.xml"/><Relationship Id="rId19" Type="http://schemas.openxmlformats.org/officeDocument/2006/relationships/image" Target="../media/image125.png"/><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image" Target="../media/image122.png"/></Relationships>
</file>

<file path=ppt/slides/_rels/slide71.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tags" Target="../tags/tag330.xml"/><Relationship Id="rId7" Type="http://schemas.openxmlformats.org/officeDocument/2006/relationships/image" Target="../media/image176.png"/><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image" Target="../media/image1.jpeg"/><Relationship Id="rId5" Type="http://schemas.openxmlformats.org/officeDocument/2006/relationships/notesSlide" Target="../notesSlides/notesSlide70.xml"/><Relationship Id="rId4" Type="http://schemas.openxmlformats.org/officeDocument/2006/relationships/slideLayout" Target="../slideLayouts/slideLayout1.xml"/><Relationship Id="rId9" Type="http://schemas.openxmlformats.org/officeDocument/2006/relationships/image" Target="../media/image178.png"/></Relationships>
</file>

<file path=ppt/slides/_rels/slide72.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tags" Target="../tags/tag333.xml"/><Relationship Id="rId7" Type="http://schemas.openxmlformats.org/officeDocument/2006/relationships/image" Target="../media/image176.png"/><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image" Target="../media/image1.jpeg"/><Relationship Id="rId5" Type="http://schemas.openxmlformats.org/officeDocument/2006/relationships/notesSlide" Target="../notesSlides/notesSlide71.xml"/><Relationship Id="rId4" Type="http://schemas.openxmlformats.org/officeDocument/2006/relationships/slideLayout" Target="../slideLayouts/slideLayout1.xml"/><Relationship Id="rId9" Type="http://schemas.openxmlformats.org/officeDocument/2006/relationships/image" Target="../media/image180.png"/></Relationships>
</file>

<file path=ppt/slides/_rels/slide73.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185.png"/><Relationship Id="rId3" Type="http://schemas.openxmlformats.org/officeDocument/2006/relationships/tags" Target="../tags/tag336.xml"/><Relationship Id="rId7" Type="http://schemas.openxmlformats.org/officeDocument/2006/relationships/notesSlide" Target="../notesSlides/notesSlide72.xml"/><Relationship Id="rId12" Type="http://schemas.openxmlformats.org/officeDocument/2006/relationships/image" Target="../media/image184.png"/><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slideLayout" Target="../slideLayouts/slideLayout1.xml"/><Relationship Id="rId11" Type="http://schemas.openxmlformats.org/officeDocument/2006/relationships/image" Target="../media/image183.png"/><Relationship Id="rId5" Type="http://schemas.openxmlformats.org/officeDocument/2006/relationships/tags" Target="../tags/tag338.xml"/><Relationship Id="rId10" Type="http://schemas.openxmlformats.org/officeDocument/2006/relationships/image" Target="../media/image182.png"/><Relationship Id="rId4" Type="http://schemas.openxmlformats.org/officeDocument/2006/relationships/tags" Target="../tags/tag337.xml"/><Relationship Id="rId9" Type="http://schemas.openxmlformats.org/officeDocument/2006/relationships/image" Target="../media/image181.png"/></Relationships>
</file>

<file path=ppt/slides/_rels/slide74.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tags" Target="../tags/tag341.xml"/><Relationship Id="rId7" Type="http://schemas.openxmlformats.org/officeDocument/2006/relationships/image" Target="../media/image87.png"/><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image" Target="../media/image186.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notesSlide" Target="../notesSlides/notesSlide73.xml"/><Relationship Id="rId13" Type="http://schemas.openxmlformats.org/officeDocument/2006/relationships/image" Target="../media/image4.png"/><Relationship Id="rId18" Type="http://schemas.openxmlformats.org/officeDocument/2006/relationships/image" Target="../media/image22.emf"/><Relationship Id="rId3" Type="http://schemas.openxmlformats.org/officeDocument/2006/relationships/tags" Target="../tags/tag344.xml"/><Relationship Id="rId7" Type="http://schemas.openxmlformats.org/officeDocument/2006/relationships/slideLayout" Target="../slideLayouts/slideLayout1.xml"/><Relationship Id="rId12" Type="http://schemas.openxmlformats.org/officeDocument/2006/relationships/image" Target="../media/image19.png"/><Relationship Id="rId17" Type="http://schemas.openxmlformats.org/officeDocument/2006/relationships/image" Target="../media/image25.png"/><Relationship Id="rId2" Type="http://schemas.openxmlformats.org/officeDocument/2006/relationships/tags" Target="../tags/tag343.xml"/><Relationship Id="rId16" Type="http://schemas.openxmlformats.org/officeDocument/2006/relationships/image" Target="../media/image24.png"/><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18.emf"/><Relationship Id="rId5" Type="http://schemas.openxmlformats.org/officeDocument/2006/relationships/tags" Target="../tags/tag346.xml"/><Relationship Id="rId15" Type="http://schemas.openxmlformats.org/officeDocument/2006/relationships/image" Target="../media/image23.png"/><Relationship Id="rId10" Type="http://schemas.openxmlformats.org/officeDocument/2006/relationships/image" Target="../media/image17.png"/><Relationship Id="rId4" Type="http://schemas.openxmlformats.org/officeDocument/2006/relationships/tags" Target="../tags/tag345.xml"/><Relationship Id="rId9" Type="http://schemas.openxmlformats.org/officeDocument/2006/relationships/image" Target="../media/image1.jpeg"/><Relationship Id="rId14" Type="http://schemas.openxmlformats.org/officeDocument/2006/relationships/image" Target="../media/image20.emf"/></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image" Target="../media/image32.emf"/></Relationships>
</file>

<file path=ppt/slides/_rels/slide7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191.png"/><Relationship Id="rId3" Type="http://schemas.openxmlformats.org/officeDocument/2006/relationships/tags" Target="../tags/tag350.xml"/><Relationship Id="rId7" Type="http://schemas.openxmlformats.org/officeDocument/2006/relationships/image" Target="../media/image1.jpeg"/><Relationship Id="rId12" Type="http://schemas.openxmlformats.org/officeDocument/2006/relationships/image" Target="../media/image190.png"/><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notesSlide" Target="../notesSlides/notesSlide75.xml"/><Relationship Id="rId11" Type="http://schemas.openxmlformats.org/officeDocument/2006/relationships/image" Target="../media/image40.emf"/><Relationship Id="rId5" Type="http://schemas.openxmlformats.org/officeDocument/2006/relationships/slideLayout" Target="../slideLayouts/slideLayout1.xml"/><Relationship Id="rId10" Type="http://schemas.openxmlformats.org/officeDocument/2006/relationships/image" Target="../media/image189.png"/><Relationship Id="rId4" Type="http://schemas.openxmlformats.org/officeDocument/2006/relationships/tags" Target="../tags/tag351.xml"/><Relationship Id="rId9" Type="http://schemas.openxmlformats.org/officeDocument/2006/relationships/image" Target="../media/image188.png"/></Relationships>
</file>

<file path=ppt/slides/_rels/slide78.xml.rels><?xml version="1.0" encoding="UTF-8" standalone="yes"?>
<Relationships xmlns="http://schemas.openxmlformats.org/package/2006/relationships"><Relationship Id="rId13" Type="http://schemas.openxmlformats.org/officeDocument/2006/relationships/tags" Target="../tags/tag364.xml"/><Relationship Id="rId18" Type="http://schemas.openxmlformats.org/officeDocument/2006/relationships/tags" Target="../tags/tag369.xml"/><Relationship Id="rId26" Type="http://schemas.openxmlformats.org/officeDocument/2006/relationships/image" Target="../media/image10.png"/><Relationship Id="rId3" Type="http://schemas.openxmlformats.org/officeDocument/2006/relationships/tags" Target="../tags/tag354.xml"/><Relationship Id="rId21" Type="http://schemas.openxmlformats.org/officeDocument/2006/relationships/slideLayout" Target="../slideLayouts/slideLayout1.xml"/><Relationship Id="rId7" Type="http://schemas.openxmlformats.org/officeDocument/2006/relationships/tags" Target="../tags/tag358.xml"/><Relationship Id="rId12" Type="http://schemas.openxmlformats.org/officeDocument/2006/relationships/tags" Target="../tags/tag363.xml"/><Relationship Id="rId17" Type="http://schemas.openxmlformats.org/officeDocument/2006/relationships/tags" Target="../tags/tag368.xml"/><Relationship Id="rId25" Type="http://schemas.openxmlformats.org/officeDocument/2006/relationships/image" Target="../media/image9.png"/><Relationship Id="rId33" Type="http://schemas.openxmlformats.org/officeDocument/2006/relationships/image" Target="../media/image106.png"/><Relationship Id="rId2" Type="http://schemas.openxmlformats.org/officeDocument/2006/relationships/tags" Target="../tags/tag353.xml"/><Relationship Id="rId16" Type="http://schemas.openxmlformats.org/officeDocument/2006/relationships/tags" Target="../tags/tag367.xml"/><Relationship Id="rId20" Type="http://schemas.openxmlformats.org/officeDocument/2006/relationships/tags" Target="../tags/tag371.xml"/><Relationship Id="rId29" Type="http://schemas.openxmlformats.org/officeDocument/2006/relationships/image" Target="../media/image13.png"/><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24" Type="http://schemas.openxmlformats.org/officeDocument/2006/relationships/image" Target="../media/image8.png"/><Relationship Id="rId32" Type="http://schemas.openxmlformats.org/officeDocument/2006/relationships/image" Target="../media/image105.png"/><Relationship Id="rId5" Type="http://schemas.openxmlformats.org/officeDocument/2006/relationships/tags" Target="../tags/tag356.xml"/><Relationship Id="rId15" Type="http://schemas.openxmlformats.org/officeDocument/2006/relationships/tags" Target="../tags/tag366.xml"/><Relationship Id="rId23" Type="http://schemas.openxmlformats.org/officeDocument/2006/relationships/image" Target="../media/image1.jpeg"/><Relationship Id="rId28" Type="http://schemas.openxmlformats.org/officeDocument/2006/relationships/image" Target="../media/image12.png"/><Relationship Id="rId10" Type="http://schemas.openxmlformats.org/officeDocument/2006/relationships/tags" Target="../tags/tag361.xml"/><Relationship Id="rId19" Type="http://schemas.openxmlformats.org/officeDocument/2006/relationships/tags" Target="../tags/tag370.xml"/><Relationship Id="rId31" Type="http://schemas.openxmlformats.org/officeDocument/2006/relationships/image" Target="../media/image15.png"/><Relationship Id="rId4" Type="http://schemas.openxmlformats.org/officeDocument/2006/relationships/tags" Target="../tags/tag355.xml"/><Relationship Id="rId9" Type="http://schemas.openxmlformats.org/officeDocument/2006/relationships/tags" Target="../tags/tag360.xml"/><Relationship Id="rId14" Type="http://schemas.openxmlformats.org/officeDocument/2006/relationships/tags" Target="../tags/tag365.xml"/><Relationship Id="rId22" Type="http://schemas.openxmlformats.org/officeDocument/2006/relationships/notesSlide" Target="../notesSlides/notesSlide76.xml"/><Relationship Id="rId27" Type="http://schemas.openxmlformats.org/officeDocument/2006/relationships/image" Target="../media/image11.png"/><Relationship Id="rId30" Type="http://schemas.openxmlformats.org/officeDocument/2006/relationships/image" Target="../media/image14.png"/><Relationship Id="rId8" Type="http://schemas.openxmlformats.org/officeDocument/2006/relationships/tags" Target="../tags/tag359.xml"/></Relationships>
</file>

<file path=ppt/slides/_rels/slide79.xml.rels><?xml version="1.0" encoding="UTF-8" standalone="yes"?>
<Relationships xmlns="http://schemas.openxmlformats.org/package/2006/relationships"><Relationship Id="rId13" Type="http://schemas.openxmlformats.org/officeDocument/2006/relationships/tags" Target="../tags/tag384.xml"/><Relationship Id="rId18" Type="http://schemas.openxmlformats.org/officeDocument/2006/relationships/tags" Target="../tags/tag389.xml"/><Relationship Id="rId26" Type="http://schemas.openxmlformats.org/officeDocument/2006/relationships/image" Target="../media/image10.png"/><Relationship Id="rId3" Type="http://schemas.openxmlformats.org/officeDocument/2006/relationships/tags" Target="../tags/tag374.xml"/><Relationship Id="rId21" Type="http://schemas.openxmlformats.org/officeDocument/2006/relationships/slideLayout" Target="../slideLayouts/slideLayout1.xml"/><Relationship Id="rId7" Type="http://schemas.openxmlformats.org/officeDocument/2006/relationships/tags" Target="../tags/tag378.xml"/><Relationship Id="rId12" Type="http://schemas.openxmlformats.org/officeDocument/2006/relationships/tags" Target="../tags/tag383.xml"/><Relationship Id="rId17" Type="http://schemas.openxmlformats.org/officeDocument/2006/relationships/tags" Target="../tags/tag388.xml"/><Relationship Id="rId25" Type="http://schemas.openxmlformats.org/officeDocument/2006/relationships/image" Target="../media/image9.png"/><Relationship Id="rId33" Type="http://schemas.openxmlformats.org/officeDocument/2006/relationships/image" Target="../media/image106.png"/><Relationship Id="rId2" Type="http://schemas.openxmlformats.org/officeDocument/2006/relationships/tags" Target="../tags/tag373.xml"/><Relationship Id="rId16" Type="http://schemas.openxmlformats.org/officeDocument/2006/relationships/tags" Target="../tags/tag387.xml"/><Relationship Id="rId20" Type="http://schemas.openxmlformats.org/officeDocument/2006/relationships/tags" Target="../tags/tag391.xml"/><Relationship Id="rId29" Type="http://schemas.openxmlformats.org/officeDocument/2006/relationships/image" Target="../media/image13.png"/><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tags" Target="../tags/tag382.xml"/><Relationship Id="rId24" Type="http://schemas.openxmlformats.org/officeDocument/2006/relationships/image" Target="../media/image8.png"/><Relationship Id="rId32" Type="http://schemas.openxmlformats.org/officeDocument/2006/relationships/image" Target="../media/image105.png"/><Relationship Id="rId5" Type="http://schemas.openxmlformats.org/officeDocument/2006/relationships/tags" Target="../tags/tag376.xml"/><Relationship Id="rId15" Type="http://schemas.openxmlformats.org/officeDocument/2006/relationships/tags" Target="../tags/tag386.xml"/><Relationship Id="rId23" Type="http://schemas.openxmlformats.org/officeDocument/2006/relationships/image" Target="../media/image1.jpeg"/><Relationship Id="rId28" Type="http://schemas.openxmlformats.org/officeDocument/2006/relationships/image" Target="../media/image12.png"/><Relationship Id="rId10" Type="http://schemas.openxmlformats.org/officeDocument/2006/relationships/tags" Target="../tags/tag381.xml"/><Relationship Id="rId19" Type="http://schemas.openxmlformats.org/officeDocument/2006/relationships/tags" Target="../tags/tag390.xml"/><Relationship Id="rId31" Type="http://schemas.openxmlformats.org/officeDocument/2006/relationships/image" Target="../media/image15.png"/><Relationship Id="rId4" Type="http://schemas.openxmlformats.org/officeDocument/2006/relationships/tags" Target="../tags/tag375.xml"/><Relationship Id="rId9" Type="http://schemas.openxmlformats.org/officeDocument/2006/relationships/tags" Target="../tags/tag380.xml"/><Relationship Id="rId14" Type="http://schemas.openxmlformats.org/officeDocument/2006/relationships/tags" Target="../tags/tag385.xml"/><Relationship Id="rId22" Type="http://schemas.openxmlformats.org/officeDocument/2006/relationships/notesSlide" Target="../notesSlides/notesSlide77.xml"/><Relationship Id="rId27" Type="http://schemas.openxmlformats.org/officeDocument/2006/relationships/image" Target="../media/image11.png"/><Relationship Id="rId30" Type="http://schemas.openxmlformats.org/officeDocument/2006/relationships/image" Target="../media/image14.png"/><Relationship Id="rId8" Type="http://schemas.openxmlformats.org/officeDocument/2006/relationships/tags" Target="../tags/tag379.xml"/></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30.png"/><Relationship Id="rId3" Type="http://schemas.openxmlformats.org/officeDocument/2006/relationships/tags" Target="../tags/tag46.xml"/><Relationship Id="rId7" Type="http://schemas.openxmlformats.org/officeDocument/2006/relationships/notesSlide" Target="../notesSlides/notesSlide8.xml"/><Relationship Id="rId12" Type="http://schemas.openxmlformats.org/officeDocument/2006/relationships/image" Target="../media/image29.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1.xml"/><Relationship Id="rId11" Type="http://schemas.openxmlformats.org/officeDocument/2006/relationships/image" Target="../media/image28.png"/><Relationship Id="rId5" Type="http://schemas.openxmlformats.org/officeDocument/2006/relationships/tags" Target="../tags/tag48.xml"/><Relationship Id="rId10" Type="http://schemas.openxmlformats.org/officeDocument/2006/relationships/image" Target="../media/image27.png"/><Relationship Id="rId4" Type="http://schemas.openxmlformats.org/officeDocument/2006/relationships/tags" Target="../tags/tag47.xml"/><Relationship Id="rId9" Type="http://schemas.openxmlformats.org/officeDocument/2006/relationships/image" Target="../media/image26.png"/><Relationship Id="rId14" Type="http://schemas.openxmlformats.org/officeDocument/2006/relationships/image" Target="../media/image31.jp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tags" Target="../tags/tag392.xml"/><Relationship Id="rId5" Type="http://schemas.openxmlformats.org/officeDocument/2006/relationships/image" Target="../media/image170.png"/><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8" Type="http://schemas.openxmlformats.org/officeDocument/2006/relationships/notesSlide" Target="../notesSlides/notesSlide79.xml"/><Relationship Id="rId13" Type="http://schemas.openxmlformats.org/officeDocument/2006/relationships/image" Target="../media/image171.png"/><Relationship Id="rId3" Type="http://schemas.openxmlformats.org/officeDocument/2006/relationships/tags" Target="../tags/tag395.xml"/><Relationship Id="rId7" Type="http://schemas.openxmlformats.org/officeDocument/2006/relationships/slideLayout" Target="../slideLayouts/slideLayout1.xml"/><Relationship Id="rId12" Type="http://schemas.openxmlformats.org/officeDocument/2006/relationships/image" Target="../media/image14.png"/><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tags" Target="../tags/tag398.xml"/><Relationship Id="rId11" Type="http://schemas.openxmlformats.org/officeDocument/2006/relationships/image" Target="../media/image13.png"/><Relationship Id="rId5" Type="http://schemas.openxmlformats.org/officeDocument/2006/relationships/tags" Target="../tags/tag397.xml"/><Relationship Id="rId10" Type="http://schemas.openxmlformats.org/officeDocument/2006/relationships/image" Target="../media/image11.png"/><Relationship Id="rId4" Type="http://schemas.openxmlformats.org/officeDocument/2006/relationships/tags" Target="../tags/tag396.xml"/><Relationship Id="rId9" Type="http://schemas.openxmlformats.org/officeDocument/2006/relationships/image" Target="../media/image1.jpeg"/><Relationship Id="rId14" Type="http://schemas.openxmlformats.org/officeDocument/2006/relationships/image" Target="../media/image172.png"/></Relationships>
</file>

<file path=ppt/slides/_rels/slide82.xml.rels><?xml version="1.0" encoding="UTF-8" standalone="yes"?>
<Relationships xmlns="http://schemas.openxmlformats.org/package/2006/relationships"><Relationship Id="rId8" Type="http://schemas.openxmlformats.org/officeDocument/2006/relationships/tags" Target="../tags/tag406.xml"/><Relationship Id="rId13" Type="http://schemas.openxmlformats.org/officeDocument/2006/relationships/tags" Target="../tags/tag411.xml"/><Relationship Id="rId18" Type="http://schemas.openxmlformats.org/officeDocument/2006/relationships/image" Target="../media/image13.png"/><Relationship Id="rId3" Type="http://schemas.openxmlformats.org/officeDocument/2006/relationships/tags" Target="../tags/tag401.xml"/><Relationship Id="rId21" Type="http://schemas.openxmlformats.org/officeDocument/2006/relationships/image" Target="../media/image173.png"/><Relationship Id="rId7" Type="http://schemas.openxmlformats.org/officeDocument/2006/relationships/tags" Target="../tags/tag405.xml"/><Relationship Id="rId12" Type="http://schemas.openxmlformats.org/officeDocument/2006/relationships/tags" Target="../tags/tag410.xml"/><Relationship Id="rId17" Type="http://schemas.openxmlformats.org/officeDocument/2006/relationships/image" Target="../media/image11.png"/><Relationship Id="rId2" Type="http://schemas.openxmlformats.org/officeDocument/2006/relationships/tags" Target="../tags/tag400.xml"/><Relationship Id="rId16" Type="http://schemas.openxmlformats.org/officeDocument/2006/relationships/image" Target="../media/image1.jpeg"/><Relationship Id="rId20" Type="http://schemas.openxmlformats.org/officeDocument/2006/relationships/image" Target="../media/image171.png"/><Relationship Id="rId1" Type="http://schemas.openxmlformats.org/officeDocument/2006/relationships/tags" Target="../tags/tag399.xml"/><Relationship Id="rId6" Type="http://schemas.openxmlformats.org/officeDocument/2006/relationships/tags" Target="../tags/tag404.xml"/><Relationship Id="rId11" Type="http://schemas.openxmlformats.org/officeDocument/2006/relationships/tags" Target="../tags/tag409.xml"/><Relationship Id="rId24" Type="http://schemas.openxmlformats.org/officeDocument/2006/relationships/image" Target="../media/image175.png"/><Relationship Id="rId5" Type="http://schemas.openxmlformats.org/officeDocument/2006/relationships/tags" Target="../tags/tag403.xml"/><Relationship Id="rId15" Type="http://schemas.openxmlformats.org/officeDocument/2006/relationships/notesSlide" Target="../notesSlides/notesSlide80.xml"/><Relationship Id="rId23" Type="http://schemas.openxmlformats.org/officeDocument/2006/relationships/image" Target="../media/image111.png"/><Relationship Id="rId10" Type="http://schemas.openxmlformats.org/officeDocument/2006/relationships/tags" Target="../tags/tag408.xml"/><Relationship Id="rId19" Type="http://schemas.openxmlformats.org/officeDocument/2006/relationships/image" Target="../media/image14.png"/><Relationship Id="rId4" Type="http://schemas.openxmlformats.org/officeDocument/2006/relationships/tags" Target="../tags/tag402.xml"/><Relationship Id="rId9" Type="http://schemas.openxmlformats.org/officeDocument/2006/relationships/tags" Target="../tags/tag407.xml"/><Relationship Id="rId14" Type="http://schemas.openxmlformats.org/officeDocument/2006/relationships/slideLayout" Target="../slideLayouts/slideLayout1.xml"/><Relationship Id="rId22" Type="http://schemas.openxmlformats.org/officeDocument/2006/relationships/image" Target="../media/image174.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tags" Target="../tags/tag412.xml"/><Relationship Id="rId5" Type="http://schemas.openxmlformats.org/officeDocument/2006/relationships/image" Target="../media/image107.png"/><Relationship Id="rId4" Type="http://schemas.openxmlformats.org/officeDocument/2006/relationships/image" Target="../media/image1.jpeg"/></Relationships>
</file>

<file path=ppt/slides/_rels/slide84.xml.rels><?xml version="1.0" encoding="UTF-8" standalone="yes"?>
<Relationships xmlns="http://schemas.openxmlformats.org/package/2006/relationships"><Relationship Id="rId8" Type="http://schemas.openxmlformats.org/officeDocument/2006/relationships/tags" Target="../tags/tag420.xml"/><Relationship Id="rId13" Type="http://schemas.openxmlformats.org/officeDocument/2006/relationships/image" Target="../media/image108.png"/><Relationship Id="rId18" Type="http://schemas.openxmlformats.org/officeDocument/2006/relationships/image" Target="../media/image110.png"/><Relationship Id="rId3" Type="http://schemas.openxmlformats.org/officeDocument/2006/relationships/tags" Target="../tags/tag415.xml"/><Relationship Id="rId7" Type="http://schemas.openxmlformats.org/officeDocument/2006/relationships/tags" Target="../tags/tag419.xml"/><Relationship Id="rId12" Type="http://schemas.openxmlformats.org/officeDocument/2006/relationships/image" Target="../media/image1.jpeg"/><Relationship Id="rId17" Type="http://schemas.openxmlformats.org/officeDocument/2006/relationships/image" Target="../media/image14.png"/><Relationship Id="rId2" Type="http://schemas.openxmlformats.org/officeDocument/2006/relationships/tags" Target="../tags/tag414.xml"/><Relationship Id="rId16" Type="http://schemas.openxmlformats.org/officeDocument/2006/relationships/image" Target="../media/image13.png"/><Relationship Id="rId20" Type="http://schemas.openxmlformats.org/officeDocument/2006/relationships/image" Target="../media/image112.png"/><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notesSlide" Target="../notesSlides/notesSlide82.xml"/><Relationship Id="rId5" Type="http://schemas.openxmlformats.org/officeDocument/2006/relationships/tags" Target="../tags/tag417.xml"/><Relationship Id="rId15" Type="http://schemas.openxmlformats.org/officeDocument/2006/relationships/image" Target="../media/image11.png"/><Relationship Id="rId10" Type="http://schemas.openxmlformats.org/officeDocument/2006/relationships/slideLayout" Target="../slideLayouts/slideLayout1.xml"/><Relationship Id="rId19" Type="http://schemas.openxmlformats.org/officeDocument/2006/relationships/image" Target="../media/image111.png"/><Relationship Id="rId4" Type="http://schemas.openxmlformats.org/officeDocument/2006/relationships/tags" Target="../tags/tag416.xml"/><Relationship Id="rId9" Type="http://schemas.openxmlformats.org/officeDocument/2006/relationships/tags" Target="../tags/tag421.xml"/><Relationship Id="rId14" Type="http://schemas.openxmlformats.org/officeDocument/2006/relationships/image" Target="../media/image109.png"/></Relationships>
</file>

<file path=ppt/slides/_rels/slide85.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tags" Target="../tags/tag424.xml"/><Relationship Id="rId7" Type="http://schemas.openxmlformats.org/officeDocument/2006/relationships/image" Target="../media/image113.png"/><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image" Target="../media/image1.jpeg"/><Relationship Id="rId5" Type="http://schemas.openxmlformats.org/officeDocument/2006/relationships/notesSlide" Target="../notesSlides/notesSlide83.xml"/><Relationship Id="rId4" Type="http://schemas.openxmlformats.org/officeDocument/2006/relationships/slideLayout" Target="../slideLayouts/slideLayout1.xml"/><Relationship Id="rId9" Type="http://schemas.openxmlformats.org/officeDocument/2006/relationships/image" Target="../media/image115.png"/></Relationships>
</file>

<file path=ppt/slides/_rels/slide86.xml.rels><?xml version="1.0" encoding="UTF-8" standalone="yes"?>
<Relationships xmlns="http://schemas.openxmlformats.org/package/2006/relationships"><Relationship Id="rId8" Type="http://schemas.openxmlformats.org/officeDocument/2006/relationships/notesSlide" Target="../notesSlides/notesSlide84.xml"/><Relationship Id="rId13" Type="http://schemas.openxmlformats.org/officeDocument/2006/relationships/image" Target="../media/image119.png"/><Relationship Id="rId3" Type="http://schemas.openxmlformats.org/officeDocument/2006/relationships/tags" Target="../tags/tag427.xml"/><Relationship Id="rId7" Type="http://schemas.openxmlformats.org/officeDocument/2006/relationships/slideLayout" Target="../slideLayouts/slideLayout1.xml"/><Relationship Id="rId12" Type="http://schemas.openxmlformats.org/officeDocument/2006/relationships/image" Target="../media/image118.png"/><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tags" Target="../tags/tag430.xml"/><Relationship Id="rId11" Type="http://schemas.openxmlformats.org/officeDocument/2006/relationships/image" Target="../media/image117.png"/><Relationship Id="rId5" Type="http://schemas.openxmlformats.org/officeDocument/2006/relationships/tags" Target="../tags/tag429.xml"/><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tags" Target="../tags/tag428.xml"/><Relationship Id="rId9" Type="http://schemas.openxmlformats.org/officeDocument/2006/relationships/image" Target="../media/image1.jpeg"/><Relationship Id="rId14" Type="http://schemas.openxmlformats.org/officeDocument/2006/relationships/image" Target="../media/image120.png"/></Relationships>
</file>

<file path=ppt/slides/_rels/slide87.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image" Target="../media/image118.png"/><Relationship Id="rId18" Type="http://schemas.openxmlformats.org/officeDocument/2006/relationships/image" Target="../media/image124.png"/><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image" Target="../media/image1.jpeg"/><Relationship Id="rId17" Type="http://schemas.openxmlformats.org/officeDocument/2006/relationships/image" Target="../media/image105.png"/><Relationship Id="rId2" Type="http://schemas.openxmlformats.org/officeDocument/2006/relationships/tags" Target="../tags/tag432.xml"/><Relationship Id="rId16" Type="http://schemas.openxmlformats.org/officeDocument/2006/relationships/image" Target="../media/image14.png"/><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notesSlide" Target="../notesSlides/notesSlide85.xml"/><Relationship Id="rId5" Type="http://schemas.openxmlformats.org/officeDocument/2006/relationships/tags" Target="../tags/tag435.xml"/><Relationship Id="rId15" Type="http://schemas.openxmlformats.org/officeDocument/2006/relationships/image" Target="../media/image123.png"/><Relationship Id="rId10" Type="http://schemas.openxmlformats.org/officeDocument/2006/relationships/slideLayout" Target="../slideLayouts/slideLayout1.xml"/><Relationship Id="rId19" Type="http://schemas.openxmlformats.org/officeDocument/2006/relationships/image" Target="../media/image125.png"/><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image" Target="../media/image12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gif"/><Relationship Id="rId5" Type="http://schemas.openxmlformats.org/officeDocument/2006/relationships/image" Target="../media/image33.emf"/><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30" name="Freeform: Shape 29">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35" name="Freeform: Shape 34">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537597AF-6726-4993-B565-C971098480DA}"/>
              </a:ext>
            </a:extLst>
          </p:cNvPr>
          <p:cNvSpPr txBox="1"/>
          <p:nvPr/>
        </p:nvSpPr>
        <p:spPr>
          <a:xfrm>
            <a:off x="2048919" y="1564675"/>
            <a:ext cx="8336279" cy="1415339"/>
          </a:xfrm>
          <a:prstGeom prst="rect">
            <a:avLst/>
          </a:prstGeom>
        </p:spPr>
        <p:txBody>
          <a:bodyPr vert="horz" lIns="91440" tIns="45720" rIns="91440" bIns="45720" rtlCol="0" anchor="b">
            <a:normAutofit fontScale="92500" lnSpcReduction="10000"/>
          </a:bodyPr>
          <a:lstStyle/>
          <a:p>
            <a:pPr marL="0" marR="0" lvl="0" indent="0" algn="ctr" fontAlgn="auto">
              <a:lnSpc>
                <a:spcPct val="90000"/>
              </a:lnSpc>
              <a:spcBef>
                <a:spcPct val="0"/>
              </a:spcBef>
              <a:spcAft>
                <a:spcPts val="600"/>
              </a:spcAft>
              <a:buClrTx/>
              <a:buSzTx/>
              <a:tabLst/>
              <a:defRPr/>
            </a:pPr>
            <a:r>
              <a:rPr lang="en-US" sz="5200" kern="1200" dirty="0">
                <a:solidFill>
                  <a:schemeClr val="tx2"/>
                </a:solidFill>
                <a:latin typeface="+mj-lt"/>
                <a:ea typeface="+mj-ea"/>
                <a:cs typeface="+mj-cs"/>
              </a:rPr>
              <a:t>Proton Decay and </a:t>
            </a:r>
          </a:p>
          <a:p>
            <a:pPr marL="0" marR="0" lvl="0" indent="0" algn="ctr" fontAlgn="auto">
              <a:lnSpc>
                <a:spcPct val="90000"/>
              </a:lnSpc>
              <a:spcBef>
                <a:spcPct val="0"/>
              </a:spcBef>
              <a:spcAft>
                <a:spcPts val="600"/>
              </a:spcAft>
              <a:buClrTx/>
              <a:buSzTx/>
              <a:tabLst/>
              <a:defRPr/>
            </a:pPr>
            <a:r>
              <a:rPr lang="en-US" sz="5200" kern="1200" dirty="0">
                <a:solidFill>
                  <a:schemeClr val="tx2"/>
                </a:solidFill>
                <a:latin typeface="+mj-lt"/>
                <a:ea typeface="+mj-ea"/>
                <a:cs typeface="+mj-cs"/>
              </a:rPr>
              <a:t>SU(5) Grand Unification</a:t>
            </a:r>
            <a:endParaRPr kumimoji="0" lang="en-US" sz="5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Box 4">
            <a:extLst>
              <a:ext uri="{FF2B5EF4-FFF2-40B4-BE49-F238E27FC236}">
                <a16:creationId xmlns:a16="http://schemas.microsoft.com/office/drawing/2014/main" id="{62653F76-51C4-C8FC-DC91-F639BD4F4359}"/>
              </a:ext>
            </a:extLst>
          </p:cNvPr>
          <p:cNvSpPr txBox="1"/>
          <p:nvPr/>
        </p:nvSpPr>
        <p:spPr>
          <a:xfrm>
            <a:off x="-8069965" y="-1683526"/>
            <a:ext cx="8336279" cy="1415339"/>
          </a:xfrm>
          <a:prstGeom prst="rect">
            <a:avLst/>
          </a:prstGeom>
        </p:spPr>
        <p:txBody>
          <a:bodyPr vert="horz" lIns="91440" tIns="45720" rIns="91440" bIns="45720" rtlCol="0" anchor="b">
            <a:normAutofit fontScale="92500" lnSpcReduction="10000"/>
          </a:bodyPr>
          <a:lstStyle/>
          <a:p>
            <a:pPr marL="0" marR="0" lvl="0" indent="0" algn="ctr" fontAlgn="auto">
              <a:lnSpc>
                <a:spcPct val="90000"/>
              </a:lnSpc>
              <a:spcBef>
                <a:spcPct val="0"/>
              </a:spcBef>
              <a:spcAft>
                <a:spcPts val="600"/>
              </a:spcAft>
              <a:buClrTx/>
              <a:buSzTx/>
              <a:tabLst/>
              <a:defRPr/>
            </a:pPr>
            <a:r>
              <a:rPr lang="en-US" sz="5200" kern="1200">
                <a:solidFill>
                  <a:schemeClr val="accent2">
                    <a:lumMod val="75000"/>
                  </a:schemeClr>
                </a:solidFill>
                <a:latin typeface="+mj-lt"/>
                <a:ea typeface="+mj-ea"/>
                <a:cs typeface="+mj-cs"/>
              </a:rPr>
              <a:t>Jason L Evans</a:t>
            </a:r>
          </a:p>
          <a:p>
            <a:pPr marL="0" marR="0" lvl="0" indent="0" algn="ctr" fontAlgn="auto">
              <a:lnSpc>
                <a:spcPct val="90000"/>
              </a:lnSpc>
              <a:spcBef>
                <a:spcPct val="0"/>
              </a:spcBef>
              <a:spcAft>
                <a:spcPts val="600"/>
              </a:spcAft>
              <a:buClrTx/>
              <a:buSzTx/>
              <a:tabLst/>
              <a:defRPr/>
            </a:pPr>
            <a:r>
              <a:rPr kumimoji="0" lang="en-US" sz="5200" b="0" i="0" u="none" strike="noStrike" cap="none" spc="0" normalizeH="0" baseline="0" noProof="0">
                <a:ln>
                  <a:noFill/>
                </a:ln>
                <a:solidFill>
                  <a:schemeClr val="accent2">
                    <a:lumMod val="75000"/>
                  </a:schemeClr>
                </a:solidFill>
                <a:effectLst/>
                <a:uLnTx/>
                <a:uFillTx/>
                <a:latin typeface="+mj-lt"/>
                <a:ea typeface="+mj-ea"/>
                <a:cs typeface="+mj-cs"/>
              </a:rPr>
              <a:t>Tsung-Dao Lee Institute</a:t>
            </a:r>
            <a:endParaRPr kumimoji="0" lang="en-US" sz="5200" b="0" i="0" u="none" strike="noStrike" kern="1200" cap="none" spc="0" normalizeH="0" baseline="0" noProof="0">
              <a:ln>
                <a:noFill/>
              </a:ln>
              <a:solidFill>
                <a:schemeClr val="accent2">
                  <a:lumMod val="75000"/>
                </a:schemeClr>
              </a:solidFill>
              <a:effectLst/>
              <a:uLnTx/>
              <a:uFillTx/>
              <a:latin typeface="+mj-lt"/>
              <a:ea typeface="+mj-ea"/>
              <a:cs typeface="+mj-cs"/>
            </a:endParaRPr>
          </a:p>
        </p:txBody>
      </p:sp>
    </p:spTree>
    <p:extLst>
      <p:ext uri="{BB962C8B-B14F-4D97-AF65-F5344CB8AC3E}">
        <p14:creationId xmlns:p14="http://schemas.microsoft.com/office/powerpoint/2010/main" val="2358302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589CAEE-5586-E749-2F3B-4CDADE533A9D}"/>
              </a:ext>
            </a:extLst>
          </p:cNvPr>
          <p:cNvSpPr txBox="1"/>
          <p:nvPr/>
        </p:nvSpPr>
        <p:spPr>
          <a:xfrm>
            <a:off x="2759707" y="660644"/>
            <a:ext cx="69522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Proton Decay Constraints: Super-K</a:t>
            </a:r>
          </a:p>
        </p:txBody>
      </p:sp>
      <p:sp>
        <p:nvSpPr>
          <p:cNvPr id="5" name="TextBox 4">
            <a:extLst>
              <a:ext uri="{FF2B5EF4-FFF2-40B4-BE49-F238E27FC236}">
                <a16:creationId xmlns:a16="http://schemas.microsoft.com/office/drawing/2014/main" id="{411F15B9-0AC9-0AA6-98D2-24E8D20F3775}"/>
              </a:ext>
            </a:extLst>
          </p:cNvPr>
          <p:cNvSpPr txBox="1"/>
          <p:nvPr/>
        </p:nvSpPr>
        <p:spPr>
          <a:xfrm>
            <a:off x="826311" y="2022205"/>
            <a:ext cx="6209920"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Super-</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Kamiokande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a water Cherenkov detector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Particles moving faster than light produce EM rings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white"/>
              </a:solidFill>
              <a:latin typeface="Calibri" panose="020F0502020204030204"/>
            </a:endParaRPr>
          </a:p>
          <a:p>
            <a:pPr marL="285750" indent="-285750">
              <a:buFont typeface="Arial" panose="020B0604020202020204" pitchFamily="34" charset="0"/>
              <a:buChar cha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Cutting Edge Constraints: Super-K </a:t>
            </a:r>
          </a:p>
        </p:txBody>
      </p:sp>
      <p:pic>
        <p:nvPicPr>
          <p:cNvPr id="6" name="Picture 5">
            <a:extLst>
              <a:ext uri="{FF2B5EF4-FFF2-40B4-BE49-F238E27FC236}">
                <a16:creationId xmlns:a16="http://schemas.microsoft.com/office/drawing/2014/main" id="{488AA0F9-5D70-FCB1-9078-DCF48B4EF1DA}"/>
              </a:ext>
            </a:extLst>
          </p:cNvPr>
          <p:cNvPicPr>
            <a:picLocks noChangeAspect="1"/>
          </p:cNvPicPr>
          <p:nvPr/>
        </p:nvPicPr>
        <p:blipFill>
          <a:blip r:embed="rId4"/>
          <a:stretch>
            <a:fillRect/>
          </a:stretch>
        </p:blipFill>
        <p:spPr>
          <a:xfrm>
            <a:off x="8611789" y="3017892"/>
            <a:ext cx="2673368" cy="1924985"/>
          </a:xfrm>
          <a:prstGeom prst="rect">
            <a:avLst/>
          </a:prstGeom>
        </p:spPr>
      </p:pic>
      <p:pic>
        <p:nvPicPr>
          <p:cNvPr id="7" name="Picture 6">
            <a:extLst>
              <a:ext uri="{FF2B5EF4-FFF2-40B4-BE49-F238E27FC236}">
                <a16:creationId xmlns:a16="http://schemas.microsoft.com/office/drawing/2014/main" id="{B9934F02-FC59-D74A-0728-67A1F99DE277}"/>
              </a:ext>
            </a:extLst>
          </p:cNvPr>
          <p:cNvPicPr>
            <a:picLocks noChangeAspect="1"/>
          </p:cNvPicPr>
          <p:nvPr/>
        </p:nvPicPr>
        <p:blipFill>
          <a:blip r:embed="rId5"/>
          <a:stretch>
            <a:fillRect/>
          </a:stretch>
        </p:blipFill>
        <p:spPr>
          <a:xfrm>
            <a:off x="8245050" y="1518925"/>
            <a:ext cx="3120639" cy="1268281"/>
          </a:xfrm>
          <a:prstGeom prst="rect">
            <a:avLst/>
          </a:prstGeom>
        </p:spPr>
      </p:pic>
      <p:sp>
        <p:nvSpPr>
          <p:cNvPr id="22" name="TextBox 21">
            <a:extLst>
              <a:ext uri="{FF2B5EF4-FFF2-40B4-BE49-F238E27FC236}">
                <a16:creationId xmlns:a16="http://schemas.microsoft.com/office/drawing/2014/main" id="{211147D0-7562-83A6-9049-26CE8E69EC4D}"/>
              </a:ext>
            </a:extLst>
          </p:cNvPr>
          <p:cNvSpPr txBox="1"/>
          <p:nvPr/>
        </p:nvSpPr>
        <p:spPr>
          <a:xfrm>
            <a:off x="826311" y="1619333"/>
            <a:ext cx="6447583"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Super-</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Kamoikande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sensitive to SM interacting particles </a:t>
            </a:r>
          </a:p>
        </p:txBody>
      </p:sp>
      <p:pic>
        <p:nvPicPr>
          <p:cNvPr id="2" name="Picture 1">
            <a:extLst>
              <a:ext uri="{FF2B5EF4-FFF2-40B4-BE49-F238E27FC236}">
                <a16:creationId xmlns:a16="http://schemas.microsoft.com/office/drawing/2014/main" id="{09275EE5-275F-6FEB-9B0E-84C7764BEA9B}"/>
              </a:ext>
            </a:extLst>
          </p:cNvPr>
          <p:cNvPicPr>
            <a:picLocks noChangeAspect="1"/>
          </p:cNvPicPr>
          <p:nvPr/>
        </p:nvPicPr>
        <p:blipFill>
          <a:blip r:embed="rId6"/>
          <a:stretch>
            <a:fillRect/>
          </a:stretch>
        </p:blipFill>
        <p:spPr>
          <a:xfrm>
            <a:off x="855557" y="3674163"/>
            <a:ext cx="1184213" cy="2858445"/>
          </a:xfrm>
          <a:prstGeom prst="rect">
            <a:avLst/>
          </a:prstGeom>
        </p:spPr>
      </p:pic>
      <p:pic>
        <p:nvPicPr>
          <p:cNvPr id="3" name="Picture 2">
            <a:extLst>
              <a:ext uri="{FF2B5EF4-FFF2-40B4-BE49-F238E27FC236}">
                <a16:creationId xmlns:a16="http://schemas.microsoft.com/office/drawing/2014/main" id="{127D68A6-91AA-95D5-971D-2B39FB28C50C}"/>
              </a:ext>
            </a:extLst>
          </p:cNvPr>
          <p:cNvPicPr>
            <a:picLocks noChangeAspect="1"/>
          </p:cNvPicPr>
          <p:nvPr/>
        </p:nvPicPr>
        <p:blipFill>
          <a:blip r:embed="rId7"/>
          <a:stretch>
            <a:fillRect/>
          </a:stretch>
        </p:blipFill>
        <p:spPr>
          <a:xfrm>
            <a:off x="2008139" y="3658665"/>
            <a:ext cx="2005925" cy="2858443"/>
          </a:xfrm>
          <a:prstGeom prst="rect">
            <a:avLst/>
          </a:prstGeom>
        </p:spPr>
      </p:pic>
      <p:pic>
        <p:nvPicPr>
          <p:cNvPr id="8" name="Picture 7">
            <a:extLst>
              <a:ext uri="{FF2B5EF4-FFF2-40B4-BE49-F238E27FC236}">
                <a16:creationId xmlns:a16="http://schemas.microsoft.com/office/drawing/2014/main" id="{EC65ABF4-70F0-2DD8-8765-3B997BEEC363}"/>
              </a:ext>
            </a:extLst>
          </p:cNvPr>
          <p:cNvPicPr>
            <a:picLocks noChangeAspect="1"/>
          </p:cNvPicPr>
          <p:nvPr/>
        </p:nvPicPr>
        <p:blipFill>
          <a:blip r:embed="rId8"/>
          <a:stretch>
            <a:fillRect/>
          </a:stretch>
        </p:blipFill>
        <p:spPr>
          <a:xfrm>
            <a:off x="4492699" y="3960849"/>
            <a:ext cx="1235735" cy="2254074"/>
          </a:xfrm>
          <a:prstGeom prst="rect">
            <a:avLst/>
          </a:prstGeom>
        </p:spPr>
      </p:pic>
      <p:pic>
        <p:nvPicPr>
          <p:cNvPr id="9" name="Picture 8">
            <a:extLst>
              <a:ext uri="{FF2B5EF4-FFF2-40B4-BE49-F238E27FC236}">
                <a16:creationId xmlns:a16="http://schemas.microsoft.com/office/drawing/2014/main" id="{8803C742-D056-9954-98F0-C2524AB53250}"/>
              </a:ext>
            </a:extLst>
          </p:cNvPr>
          <p:cNvPicPr>
            <a:picLocks noChangeAspect="1"/>
          </p:cNvPicPr>
          <p:nvPr/>
        </p:nvPicPr>
        <p:blipFill>
          <a:blip r:embed="rId9"/>
          <a:stretch>
            <a:fillRect/>
          </a:stretch>
        </p:blipFill>
        <p:spPr>
          <a:xfrm>
            <a:off x="5730281" y="3960849"/>
            <a:ext cx="2220092" cy="2254073"/>
          </a:xfrm>
          <a:prstGeom prst="rect">
            <a:avLst/>
          </a:prstGeom>
        </p:spPr>
      </p:pic>
      <p:sp>
        <p:nvSpPr>
          <p:cNvPr id="10" name="TextBox 9">
            <a:extLst>
              <a:ext uri="{FF2B5EF4-FFF2-40B4-BE49-F238E27FC236}">
                <a16:creationId xmlns:a16="http://schemas.microsoft.com/office/drawing/2014/main" id="{6286433A-4457-3A9A-E1CE-14DF4EBD4481}"/>
              </a:ext>
            </a:extLst>
          </p:cNvPr>
          <p:cNvSpPr txBox="1"/>
          <p:nvPr/>
        </p:nvSpPr>
        <p:spPr>
          <a:xfrm>
            <a:off x="8611789" y="5408908"/>
            <a:ext cx="1911560" cy="646331"/>
          </a:xfrm>
          <a:prstGeom prst="rect">
            <a:avLst/>
          </a:prstGeom>
          <a:noFill/>
          <a:ln>
            <a:solidFill>
              <a:schemeClr val="accent4">
                <a:lumMod val="75000"/>
              </a:schemeClr>
            </a:solidFill>
          </a:ln>
        </p:spPr>
        <p:txBody>
          <a:bodyPr wrap="square" rtlCol="0">
            <a:spAutoFit/>
          </a:bodyPr>
          <a:lstStyle/>
          <a:p>
            <a:r>
              <a:rPr lang="en-US" dirty="0">
                <a:solidFill>
                  <a:schemeClr val="bg1"/>
                </a:solidFill>
              </a:rPr>
              <a:t>Many different modes looked for </a:t>
            </a:r>
          </a:p>
        </p:txBody>
      </p:sp>
      <p:cxnSp>
        <p:nvCxnSpPr>
          <p:cNvPr id="11" name="Straight Arrow Connector 10">
            <a:extLst>
              <a:ext uri="{FF2B5EF4-FFF2-40B4-BE49-F238E27FC236}">
                <a16:creationId xmlns:a16="http://schemas.microsoft.com/office/drawing/2014/main" id="{0E7072C4-551D-AA3C-E8EE-8F4DD53A9954}"/>
              </a:ext>
            </a:extLst>
          </p:cNvPr>
          <p:cNvCxnSpPr>
            <a:cxnSpLocks/>
            <a:stCxn id="10" idx="1"/>
            <a:endCxn id="9" idx="3"/>
          </p:cNvCxnSpPr>
          <p:nvPr/>
        </p:nvCxnSpPr>
        <p:spPr>
          <a:xfrm flipH="1" flipV="1">
            <a:off x="7950373" y="5087886"/>
            <a:ext cx="661416" cy="6441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D029922-693E-E51C-3D21-A6E1FC4E86E9}"/>
              </a:ext>
            </a:extLst>
          </p:cNvPr>
          <p:cNvCxnSpPr>
            <a:cxnSpLocks/>
          </p:cNvCxnSpPr>
          <p:nvPr/>
        </p:nvCxnSpPr>
        <p:spPr>
          <a:xfrm flipH="1">
            <a:off x="4184542" y="6053096"/>
            <a:ext cx="4427247" cy="3068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6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589CAEE-5586-E749-2F3B-4CDADE533A9D}"/>
              </a:ext>
            </a:extLst>
          </p:cNvPr>
          <p:cNvSpPr txBox="1"/>
          <p:nvPr/>
        </p:nvSpPr>
        <p:spPr>
          <a:xfrm>
            <a:off x="2759707" y="660644"/>
            <a:ext cx="69522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Proton Decay Constraints: Future</a:t>
            </a:r>
          </a:p>
        </p:txBody>
      </p:sp>
      <p:sp>
        <p:nvSpPr>
          <p:cNvPr id="32" name="TextBox 31">
            <a:extLst>
              <a:ext uri="{FF2B5EF4-FFF2-40B4-BE49-F238E27FC236}">
                <a16:creationId xmlns:a16="http://schemas.microsoft.com/office/drawing/2014/main" id="{3D65DE40-EF63-077F-EE94-7614F4D87576}"/>
              </a:ext>
            </a:extLst>
          </p:cNvPr>
          <p:cNvSpPr txBox="1"/>
          <p:nvPr/>
        </p:nvSpPr>
        <p:spPr>
          <a:xfrm>
            <a:off x="444281" y="1450001"/>
            <a:ext cx="8267467" cy="1200329"/>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JUNO Experiment a Liquid Scintillator (LS)</a:t>
            </a:r>
          </a:p>
          <a:p>
            <a:pPr marL="1200150" lvl="2" indent="-285750">
              <a:buFont typeface="Arial" panose="020B0604020202020204" pitchFamily="34" charset="0"/>
              <a:buChar char="•"/>
            </a:pPr>
            <a:r>
              <a:rPr lang="en-US" sz="2400" dirty="0">
                <a:solidFill>
                  <a:schemeClr val="bg1"/>
                </a:solidFill>
                <a:latin typeface="Calibri" panose="020F0502020204030204"/>
              </a:rPr>
              <a:t>Detects the time evolution of energy </a:t>
            </a:r>
          </a:p>
          <a:p>
            <a:pPr marL="1200150" lvl="2" indent="-285750">
              <a:buFont typeface="Arial" panose="020B0604020202020204" pitchFamily="34" charset="0"/>
              <a:buChar cha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Eff: 65% Signal retained 99.995% Background Rejected</a:t>
            </a:r>
          </a:p>
        </p:txBody>
      </p:sp>
      <p:pic>
        <p:nvPicPr>
          <p:cNvPr id="33" name="Picture 32" descr="A screenshot of a cell phone&#10;&#10;Description automatically generated">
            <a:extLst>
              <a:ext uri="{FF2B5EF4-FFF2-40B4-BE49-F238E27FC236}">
                <a16:creationId xmlns:a16="http://schemas.microsoft.com/office/drawing/2014/main" id="{40B4B5FB-077C-E3E4-1BB6-9C9D4E866099}"/>
              </a:ext>
            </a:extLst>
          </p:cNvPr>
          <p:cNvPicPr>
            <a:picLocks noChangeAspect="1"/>
          </p:cNvPicPr>
          <p:nvPr/>
        </p:nvPicPr>
        <p:blipFill rotWithShape="1">
          <a:blip r:embed="rId4">
            <a:extLst>
              <a:ext uri="{28A0092B-C50C-407E-A947-70E740481C1C}">
                <a14:useLocalDpi xmlns:a14="http://schemas.microsoft.com/office/drawing/2010/main" val="0"/>
              </a:ext>
            </a:extLst>
          </a:blip>
          <a:srcRect l="40070" t="34492"/>
          <a:stretch/>
        </p:blipFill>
        <p:spPr>
          <a:xfrm>
            <a:off x="8236246" y="2706648"/>
            <a:ext cx="3825994" cy="4022932"/>
          </a:xfrm>
          <a:prstGeom prst="rect">
            <a:avLst/>
          </a:prstGeom>
        </p:spPr>
      </p:pic>
      <p:pic>
        <p:nvPicPr>
          <p:cNvPr id="40" name="Picture 39">
            <a:extLst>
              <a:ext uri="{FF2B5EF4-FFF2-40B4-BE49-F238E27FC236}">
                <a16:creationId xmlns:a16="http://schemas.microsoft.com/office/drawing/2014/main" id="{BEE93241-E205-67CD-FDE5-01F35E9752E5}"/>
              </a:ext>
            </a:extLst>
          </p:cNvPr>
          <p:cNvPicPr>
            <a:picLocks noChangeAspect="1"/>
          </p:cNvPicPr>
          <p:nvPr/>
        </p:nvPicPr>
        <p:blipFill>
          <a:blip r:embed="rId5"/>
          <a:stretch>
            <a:fillRect/>
          </a:stretch>
        </p:blipFill>
        <p:spPr>
          <a:xfrm>
            <a:off x="2250379" y="2689095"/>
            <a:ext cx="3273361" cy="1373770"/>
          </a:xfrm>
          <a:prstGeom prst="rect">
            <a:avLst/>
          </a:prstGeom>
        </p:spPr>
      </p:pic>
    </p:spTree>
    <p:extLst>
      <p:ext uri="{BB962C8B-B14F-4D97-AF65-F5344CB8AC3E}">
        <p14:creationId xmlns:p14="http://schemas.microsoft.com/office/powerpoint/2010/main" val="290240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589CAEE-5586-E749-2F3B-4CDADE533A9D}"/>
              </a:ext>
            </a:extLst>
          </p:cNvPr>
          <p:cNvSpPr txBox="1"/>
          <p:nvPr/>
        </p:nvSpPr>
        <p:spPr>
          <a:xfrm>
            <a:off x="2759707" y="660644"/>
            <a:ext cx="69522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Proton Decay Constraints: Future</a:t>
            </a:r>
          </a:p>
        </p:txBody>
      </p:sp>
      <p:sp>
        <p:nvSpPr>
          <p:cNvPr id="32" name="TextBox 31">
            <a:extLst>
              <a:ext uri="{FF2B5EF4-FFF2-40B4-BE49-F238E27FC236}">
                <a16:creationId xmlns:a16="http://schemas.microsoft.com/office/drawing/2014/main" id="{3D65DE40-EF63-077F-EE94-7614F4D87576}"/>
              </a:ext>
            </a:extLst>
          </p:cNvPr>
          <p:cNvSpPr txBox="1"/>
          <p:nvPr/>
        </p:nvSpPr>
        <p:spPr>
          <a:xfrm>
            <a:off x="444281" y="1450001"/>
            <a:ext cx="8267467" cy="1200329"/>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JUNO Experiment a Liquid Scintillator (LS)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Detects the time evolution of energy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Eff: 65% Signal retained 99.995% Background Rejected</a:t>
            </a:r>
          </a:p>
        </p:txBody>
      </p:sp>
      <p:pic>
        <p:nvPicPr>
          <p:cNvPr id="33" name="Picture 32" descr="A screenshot of a cell phone&#10;&#10;Description automatically generated">
            <a:extLst>
              <a:ext uri="{FF2B5EF4-FFF2-40B4-BE49-F238E27FC236}">
                <a16:creationId xmlns:a16="http://schemas.microsoft.com/office/drawing/2014/main" id="{40B4B5FB-077C-E3E4-1BB6-9C9D4E866099}"/>
              </a:ext>
            </a:extLst>
          </p:cNvPr>
          <p:cNvPicPr>
            <a:picLocks noChangeAspect="1"/>
          </p:cNvPicPr>
          <p:nvPr/>
        </p:nvPicPr>
        <p:blipFill rotWithShape="1">
          <a:blip r:embed="rId4">
            <a:extLst>
              <a:ext uri="{28A0092B-C50C-407E-A947-70E740481C1C}">
                <a14:useLocalDpi xmlns:a14="http://schemas.microsoft.com/office/drawing/2010/main" val="0"/>
              </a:ext>
            </a:extLst>
          </a:blip>
          <a:srcRect l="40070" t="34492"/>
          <a:stretch/>
        </p:blipFill>
        <p:spPr>
          <a:xfrm>
            <a:off x="8236246" y="2706648"/>
            <a:ext cx="3825994" cy="4022932"/>
          </a:xfrm>
          <a:prstGeom prst="rect">
            <a:avLst/>
          </a:prstGeom>
        </p:spPr>
      </p:pic>
      <p:sp>
        <p:nvSpPr>
          <p:cNvPr id="37" name="Rectangle 36">
            <a:extLst>
              <a:ext uri="{FF2B5EF4-FFF2-40B4-BE49-F238E27FC236}">
                <a16:creationId xmlns:a16="http://schemas.microsoft.com/office/drawing/2014/main" id="{D3469B55-B9C5-60B2-26B1-C1C2606AF5FF}"/>
              </a:ext>
            </a:extLst>
          </p:cNvPr>
          <p:cNvSpPr/>
          <p:nvPr/>
        </p:nvSpPr>
        <p:spPr>
          <a:xfrm>
            <a:off x="903541" y="2706648"/>
            <a:ext cx="6179184"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Current and Future proton decay prospects</a:t>
            </a:r>
          </a:p>
        </p:txBody>
      </p:sp>
      <p:pic>
        <p:nvPicPr>
          <p:cNvPr id="6" name="Picture 5">
            <a:extLst>
              <a:ext uri="{FF2B5EF4-FFF2-40B4-BE49-F238E27FC236}">
                <a16:creationId xmlns:a16="http://schemas.microsoft.com/office/drawing/2014/main" id="{ED4FEA74-DEC7-C13F-BB95-7B922FA58E55}"/>
              </a:ext>
            </a:extLst>
          </p:cNvPr>
          <p:cNvPicPr>
            <a:picLocks noChangeAspect="1"/>
          </p:cNvPicPr>
          <p:nvPr/>
        </p:nvPicPr>
        <p:blipFill>
          <a:blip r:embed="rId5"/>
          <a:stretch>
            <a:fillRect/>
          </a:stretch>
        </p:blipFill>
        <p:spPr>
          <a:xfrm>
            <a:off x="1658592" y="3115416"/>
            <a:ext cx="5424133" cy="3614164"/>
          </a:xfrm>
          <a:prstGeom prst="rect">
            <a:avLst/>
          </a:prstGeom>
        </p:spPr>
      </p:pic>
      <p:sp>
        <p:nvSpPr>
          <p:cNvPr id="7" name="Rectangle 6">
            <a:extLst>
              <a:ext uri="{FF2B5EF4-FFF2-40B4-BE49-F238E27FC236}">
                <a16:creationId xmlns:a16="http://schemas.microsoft.com/office/drawing/2014/main" id="{3C135A8B-49CB-FDBE-4A19-8141FF2DCCC6}"/>
              </a:ext>
            </a:extLst>
          </p:cNvPr>
          <p:cNvSpPr/>
          <p:nvPr/>
        </p:nvSpPr>
        <p:spPr>
          <a:xfrm>
            <a:off x="2713212" y="4045058"/>
            <a:ext cx="3322275" cy="216976"/>
          </a:xfrm>
          <a:prstGeom prst="rect">
            <a:avLst/>
          </a:prstGeom>
          <a:solidFill>
            <a:srgbClr val="C000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049C4A1-EF56-4A5E-58D5-EDDC218375FE}"/>
              </a:ext>
            </a:extLst>
          </p:cNvPr>
          <p:cNvCxnSpPr>
            <a:cxnSpLocks/>
            <a:stCxn id="13" idx="1"/>
          </p:cNvCxnSpPr>
          <p:nvPr/>
        </p:nvCxnSpPr>
        <p:spPr>
          <a:xfrm flipH="1">
            <a:off x="5904516" y="2189744"/>
            <a:ext cx="3239484" cy="18474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8797023-3CEA-1FCA-62B3-2A66AF159343}"/>
              </a:ext>
            </a:extLst>
          </p:cNvPr>
          <p:cNvSpPr txBox="1"/>
          <p:nvPr/>
        </p:nvSpPr>
        <p:spPr>
          <a:xfrm>
            <a:off x="9144000" y="1866578"/>
            <a:ext cx="1995055" cy="646331"/>
          </a:xfrm>
          <a:prstGeom prst="rect">
            <a:avLst/>
          </a:prstGeom>
          <a:noFill/>
          <a:ln>
            <a:solidFill>
              <a:schemeClr val="accent4">
                <a:lumMod val="75000"/>
              </a:schemeClr>
            </a:solidFill>
          </a:ln>
        </p:spPr>
        <p:txBody>
          <a:bodyPr wrap="square" rtlCol="0">
            <a:spAutoFit/>
          </a:bodyPr>
          <a:lstStyle/>
          <a:p>
            <a:r>
              <a:rPr lang="en-US" dirty="0">
                <a:solidFill>
                  <a:schemeClr val="bg1"/>
                </a:solidFill>
              </a:rPr>
              <a:t>JUNO Will improve by factor of 3</a:t>
            </a:r>
          </a:p>
        </p:txBody>
      </p:sp>
    </p:spTree>
    <p:extLst>
      <p:ext uri="{BB962C8B-B14F-4D97-AF65-F5344CB8AC3E}">
        <p14:creationId xmlns:p14="http://schemas.microsoft.com/office/powerpoint/2010/main" val="257642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589CAEE-5586-E749-2F3B-4CDADE533A9D}"/>
              </a:ext>
            </a:extLst>
          </p:cNvPr>
          <p:cNvSpPr txBox="1"/>
          <p:nvPr/>
        </p:nvSpPr>
        <p:spPr>
          <a:xfrm>
            <a:off x="2759707" y="660644"/>
            <a:ext cx="69522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Proton Decay Constraints: Future</a:t>
            </a:r>
          </a:p>
        </p:txBody>
      </p:sp>
      <p:sp>
        <p:nvSpPr>
          <p:cNvPr id="32" name="TextBox 31">
            <a:extLst>
              <a:ext uri="{FF2B5EF4-FFF2-40B4-BE49-F238E27FC236}">
                <a16:creationId xmlns:a16="http://schemas.microsoft.com/office/drawing/2014/main" id="{3D65DE40-EF63-077F-EE94-7614F4D87576}"/>
              </a:ext>
            </a:extLst>
          </p:cNvPr>
          <p:cNvSpPr txBox="1"/>
          <p:nvPr/>
        </p:nvSpPr>
        <p:spPr>
          <a:xfrm>
            <a:off x="444281" y="1450001"/>
            <a:ext cx="8267467" cy="1200329"/>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JUNO Experiment a Liquid Scintillator (LS)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Detects the time evolution of energy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Eff: 65% Signal retained 99.995% Background Rejected</a:t>
            </a:r>
          </a:p>
        </p:txBody>
      </p:sp>
      <p:sp>
        <p:nvSpPr>
          <p:cNvPr id="37" name="Rectangle 36">
            <a:extLst>
              <a:ext uri="{FF2B5EF4-FFF2-40B4-BE49-F238E27FC236}">
                <a16:creationId xmlns:a16="http://schemas.microsoft.com/office/drawing/2014/main" id="{D3469B55-B9C5-60B2-26B1-C1C2606AF5FF}"/>
              </a:ext>
            </a:extLst>
          </p:cNvPr>
          <p:cNvSpPr/>
          <p:nvPr/>
        </p:nvSpPr>
        <p:spPr>
          <a:xfrm>
            <a:off x="903541" y="2706648"/>
            <a:ext cx="6179184"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Current and Future proton decay prospects</a:t>
            </a:r>
          </a:p>
        </p:txBody>
      </p:sp>
      <p:pic>
        <p:nvPicPr>
          <p:cNvPr id="6" name="Picture 5">
            <a:extLst>
              <a:ext uri="{FF2B5EF4-FFF2-40B4-BE49-F238E27FC236}">
                <a16:creationId xmlns:a16="http://schemas.microsoft.com/office/drawing/2014/main" id="{ED4FEA74-DEC7-C13F-BB95-7B922FA58E55}"/>
              </a:ext>
            </a:extLst>
          </p:cNvPr>
          <p:cNvPicPr>
            <a:picLocks noChangeAspect="1"/>
          </p:cNvPicPr>
          <p:nvPr/>
        </p:nvPicPr>
        <p:blipFill>
          <a:blip r:embed="rId4"/>
          <a:stretch>
            <a:fillRect/>
          </a:stretch>
        </p:blipFill>
        <p:spPr>
          <a:xfrm>
            <a:off x="1658592" y="3115416"/>
            <a:ext cx="5424133" cy="3614164"/>
          </a:xfrm>
          <a:prstGeom prst="rect">
            <a:avLst/>
          </a:prstGeom>
        </p:spPr>
      </p:pic>
      <p:sp>
        <p:nvSpPr>
          <p:cNvPr id="7" name="Rectangle 6">
            <a:extLst>
              <a:ext uri="{FF2B5EF4-FFF2-40B4-BE49-F238E27FC236}">
                <a16:creationId xmlns:a16="http://schemas.microsoft.com/office/drawing/2014/main" id="{3C135A8B-49CB-FDBE-4A19-8141FF2DCCC6}"/>
              </a:ext>
            </a:extLst>
          </p:cNvPr>
          <p:cNvSpPr/>
          <p:nvPr/>
        </p:nvSpPr>
        <p:spPr>
          <a:xfrm>
            <a:off x="3936569" y="4470141"/>
            <a:ext cx="2510725" cy="241344"/>
          </a:xfrm>
          <a:prstGeom prst="rect">
            <a:avLst/>
          </a:prstGeom>
          <a:solidFill>
            <a:srgbClr val="C000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C3F5CAA-8B0D-3241-14E0-FECE8D8FE383}"/>
              </a:ext>
            </a:extLst>
          </p:cNvPr>
          <p:cNvSpPr/>
          <p:nvPr/>
        </p:nvSpPr>
        <p:spPr>
          <a:xfrm>
            <a:off x="3936569" y="5104755"/>
            <a:ext cx="2510725" cy="241344"/>
          </a:xfrm>
          <a:prstGeom prst="rect">
            <a:avLst/>
          </a:prstGeom>
          <a:solidFill>
            <a:srgbClr val="C000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15CFC84-42AE-D908-663E-AE1433D1AE91}"/>
              </a:ext>
            </a:extLst>
          </p:cNvPr>
          <p:cNvSpPr/>
          <p:nvPr/>
        </p:nvSpPr>
        <p:spPr>
          <a:xfrm>
            <a:off x="3936568" y="5323404"/>
            <a:ext cx="2510725" cy="241344"/>
          </a:xfrm>
          <a:prstGeom prst="rect">
            <a:avLst/>
          </a:prstGeom>
          <a:solidFill>
            <a:srgbClr val="C000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8EBE68E-258F-FB54-6065-40882D539681}"/>
              </a:ext>
            </a:extLst>
          </p:cNvPr>
          <p:cNvSpPr/>
          <p:nvPr/>
        </p:nvSpPr>
        <p:spPr>
          <a:xfrm>
            <a:off x="3952065" y="6004512"/>
            <a:ext cx="2510725" cy="241344"/>
          </a:xfrm>
          <a:prstGeom prst="rect">
            <a:avLst/>
          </a:prstGeom>
          <a:solidFill>
            <a:srgbClr val="C000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2FCFA6E-E74C-3E40-5E77-1B06F6603CC5}"/>
              </a:ext>
            </a:extLst>
          </p:cNvPr>
          <p:cNvSpPr/>
          <p:nvPr/>
        </p:nvSpPr>
        <p:spPr>
          <a:xfrm>
            <a:off x="3952064" y="6195828"/>
            <a:ext cx="2510725" cy="241344"/>
          </a:xfrm>
          <a:prstGeom prst="rect">
            <a:avLst/>
          </a:prstGeom>
          <a:solidFill>
            <a:srgbClr val="C000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F209CAA-0880-185E-023C-FD8CCD1CA172}"/>
              </a:ext>
            </a:extLst>
          </p:cNvPr>
          <p:cNvSpPr txBox="1"/>
          <p:nvPr/>
        </p:nvSpPr>
        <p:spPr>
          <a:xfrm>
            <a:off x="8524069" y="4907905"/>
            <a:ext cx="2917421" cy="830997"/>
          </a:xfrm>
          <a:prstGeom prst="rect">
            <a:avLst/>
          </a:prstGeom>
          <a:noFill/>
          <a:ln>
            <a:solidFill>
              <a:schemeClr val="accent4">
                <a:lumMod val="60000"/>
                <a:lumOff val="40000"/>
              </a:schemeClr>
            </a:solidFill>
          </a:ln>
        </p:spPr>
        <p:txBody>
          <a:bodyPr wrap="square" rtlCol="0">
            <a:spAutoFit/>
          </a:bodyPr>
          <a:lstStyle/>
          <a:p>
            <a:r>
              <a:rPr lang="en-US" sz="2400" dirty="0">
                <a:solidFill>
                  <a:schemeClr val="bg1"/>
                </a:solidFill>
              </a:rPr>
              <a:t>Hyper-K will Improve many bounds</a:t>
            </a:r>
          </a:p>
        </p:txBody>
      </p:sp>
      <p:sp>
        <p:nvSpPr>
          <p:cNvPr id="14" name="Right Brace 13">
            <a:extLst>
              <a:ext uri="{FF2B5EF4-FFF2-40B4-BE49-F238E27FC236}">
                <a16:creationId xmlns:a16="http://schemas.microsoft.com/office/drawing/2014/main" id="{DFD330D3-5902-4B7E-B67B-CB432402A7F1}"/>
              </a:ext>
            </a:extLst>
          </p:cNvPr>
          <p:cNvSpPr/>
          <p:nvPr/>
        </p:nvSpPr>
        <p:spPr>
          <a:xfrm>
            <a:off x="7299702" y="4207671"/>
            <a:ext cx="1007390" cy="241010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942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5106000-35A2-B69A-E09B-86ABC20CCBC0}"/>
              </a:ext>
            </a:extLst>
          </p:cNvPr>
          <p:cNvSpPr txBox="1"/>
          <p:nvPr/>
        </p:nvSpPr>
        <p:spPr>
          <a:xfrm>
            <a:off x="1177870" y="1782305"/>
            <a:ext cx="8276095" cy="2123658"/>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1"/>
                </a:solidFill>
              </a:rPr>
              <a:t>Additional light gauged states can deflect RG running</a:t>
            </a:r>
          </a:p>
          <a:p>
            <a:pPr marL="285750" indent="-285750">
              <a:buFont typeface="Arial" panose="020B0604020202020204" pitchFamily="34" charset="0"/>
              <a:buChar char="•"/>
            </a:pPr>
            <a:endParaRPr lang="en-US" sz="2200" dirty="0">
              <a:solidFill>
                <a:schemeClr val="bg1"/>
              </a:solidFill>
            </a:endParaRPr>
          </a:p>
          <a:p>
            <a:pPr marL="285750" indent="-285750">
              <a:buFont typeface="Arial" panose="020B0604020202020204" pitchFamily="34" charset="0"/>
              <a:buChar char="•"/>
            </a:pPr>
            <a:endParaRPr lang="en-US" sz="2200" dirty="0">
              <a:solidFill>
                <a:schemeClr val="bg1"/>
              </a:solidFill>
            </a:endParaRPr>
          </a:p>
          <a:p>
            <a:pPr marL="285750" indent="-285750">
              <a:buFont typeface="Arial" panose="020B0604020202020204" pitchFamily="34" charset="0"/>
              <a:buChar char="•"/>
            </a:pPr>
            <a:endParaRPr lang="en-US" sz="2200" dirty="0">
              <a:solidFill>
                <a:schemeClr val="bg1"/>
              </a:solidFill>
            </a:endParaRPr>
          </a:p>
          <a:p>
            <a:pPr marL="285750" indent="-285750">
              <a:buFont typeface="Arial" panose="020B0604020202020204" pitchFamily="34" charset="0"/>
              <a:buChar char="•"/>
            </a:pPr>
            <a:endParaRPr lang="en-US" sz="2200" dirty="0">
              <a:solidFill>
                <a:schemeClr val="bg1"/>
              </a:solidFill>
            </a:endParaRPr>
          </a:p>
          <a:p>
            <a:pPr marL="285750" indent="-285750">
              <a:buFont typeface="Arial" panose="020B0604020202020204" pitchFamily="34" charset="0"/>
              <a:buChar char="•"/>
            </a:pPr>
            <a:r>
              <a:rPr lang="en-US" sz="2200" dirty="0">
                <a:solidFill>
                  <a:schemeClr val="bg1"/>
                </a:solidFill>
              </a:rPr>
              <a:t>In complete rep. contribution of SUSY</a:t>
            </a:r>
          </a:p>
        </p:txBody>
      </p:sp>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7"/>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DAFEFD7-26D4-4B42-EBE6-BB36489C1B6F}"/>
              </a:ext>
            </a:extLst>
          </p:cNvPr>
          <p:cNvSpPr txBox="1"/>
          <p:nvPr/>
        </p:nvSpPr>
        <p:spPr>
          <a:xfrm>
            <a:off x="2891440" y="639770"/>
            <a:ext cx="69284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4472C4">
                    <a:lumMod val="50000"/>
                  </a:srgbClr>
                </a:solidFill>
                <a:latin typeface="Calibri" panose="020F0502020204030204"/>
              </a:rPr>
              <a:t>Viable SU(5) Unification: Supersymmetry</a:t>
            </a:r>
            <a:endParaRPr kumimoji="0" lang="en-U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0A5D219-EE88-2C4B-4BDF-37B09DEDEA1A}"/>
              </a:ext>
            </a:extLst>
          </p:cNvPr>
          <p:cNvPicPr>
            <a:picLocks noChangeAspect="1"/>
          </p:cNvPicPr>
          <p:nvPr/>
        </p:nvPicPr>
        <p:blipFill>
          <a:blip r:embed="rId8"/>
          <a:stretch>
            <a:fillRect/>
          </a:stretch>
        </p:blipFill>
        <p:spPr>
          <a:xfrm>
            <a:off x="2301778" y="2479762"/>
            <a:ext cx="4979738" cy="728743"/>
          </a:xfrm>
          <a:prstGeom prst="rect">
            <a:avLst/>
          </a:prstGeom>
        </p:spPr>
      </p:pic>
      <p:pic>
        <p:nvPicPr>
          <p:cNvPr id="13" name="Picture 12" descr="\documentclass{article}&#10;\usepackage{amsmath,color}&#10;\pagestyle{empty}&#10;\begin{document}&#10;&#10;&#10;\color{white}&#10;&#10;$\tilde{W} =\left({\rm SU(3)}=1,{\rm SU(2)}=3,{\rm U(1)}=0\right)$&#10;&#10;&#10;&#10;\end{document}" title="IguanaTex Bitmap Display">
            <a:extLst>
              <a:ext uri="{FF2B5EF4-FFF2-40B4-BE49-F238E27FC236}">
                <a16:creationId xmlns:a16="http://schemas.microsoft.com/office/drawing/2014/main" id="{D7D45735-489A-5C12-5C87-891F84520B1C}"/>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787677" y="4416543"/>
            <a:ext cx="5046858" cy="356571"/>
          </a:xfrm>
          <a:prstGeom prst="rect">
            <a:avLst/>
          </a:prstGeom>
        </p:spPr>
      </p:pic>
      <p:pic>
        <p:nvPicPr>
          <p:cNvPr id="21" name="Picture 20" descr="\documentclass{article}&#10;\usepackage{amsmath,color}&#10;\pagestyle{empty}&#10;\begin{document}&#10;&#10;&#10;\color{white}&#10;&#10;$\tilde{H}_{u,d} =\left({\rm SU(3)}=1,{\rm SU(2)}=2,{\rm U(1)}=\pm 1\right)$&#10;&#10;&#10;&#10;\end{document}" title="IguanaTex Bitmap Display">
            <a:extLst>
              <a:ext uri="{FF2B5EF4-FFF2-40B4-BE49-F238E27FC236}">
                <a16:creationId xmlns:a16="http://schemas.microsoft.com/office/drawing/2014/main" id="{3BB31E29-489E-2902-75B7-B4E27CC82282}"/>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787677" y="5192966"/>
            <a:ext cx="5568001" cy="367543"/>
          </a:xfrm>
          <a:prstGeom prst="rect">
            <a:avLst/>
          </a:prstGeom>
        </p:spPr>
      </p:pic>
      <p:pic>
        <p:nvPicPr>
          <p:cNvPr id="25" name="Picture 24" descr="\documentclass{article}&#10;\usepackage{amsmath,color}&#10;\pagestyle{empty}&#10;\begin{document}&#10;&#10;&#10;\color{white}&#10;&#10;$\tilde{G} =\left({\rm SU(3)}=8,{\rm SU(2)}=3,{\rm U(1)}=0\right)$&#10;&#10;&#10;&#10;\end{document}" title="IguanaTex Bitmap Display">
            <a:extLst>
              <a:ext uri="{FF2B5EF4-FFF2-40B4-BE49-F238E27FC236}">
                <a16:creationId xmlns:a16="http://schemas.microsoft.com/office/drawing/2014/main" id="{98302590-19F5-0B9B-A7D4-FA6E7D3D78DD}"/>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787677" y="5881831"/>
            <a:ext cx="4957257" cy="356571"/>
          </a:xfrm>
          <a:prstGeom prst="rect">
            <a:avLst/>
          </a:prstGeom>
        </p:spPr>
      </p:pic>
      <p:pic>
        <p:nvPicPr>
          <p:cNvPr id="27" name="Picture 26">
            <a:extLst>
              <a:ext uri="{FF2B5EF4-FFF2-40B4-BE49-F238E27FC236}">
                <a16:creationId xmlns:a16="http://schemas.microsoft.com/office/drawing/2014/main" id="{D1AE999F-BFB5-5E34-56A3-4F5EE5C8E4E8}"/>
              </a:ext>
            </a:extLst>
          </p:cNvPr>
          <p:cNvPicPr>
            <a:picLocks noChangeAspect="1"/>
          </p:cNvPicPr>
          <p:nvPr/>
        </p:nvPicPr>
        <p:blipFill>
          <a:blip r:embed="rId12"/>
          <a:stretch>
            <a:fillRect/>
          </a:stretch>
        </p:blipFill>
        <p:spPr>
          <a:xfrm>
            <a:off x="7839455" y="2884269"/>
            <a:ext cx="3732614" cy="2758105"/>
          </a:xfrm>
          <a:prstGeom prst="rect">
            <a:avLst/>
          </a:prstGeom>
        </p:spPr>
      </p:pic>
      <p:sp>
        <p:nvSpPr>
          <p:cNvPr id="29" name="TextBox 28">
            <a:extLst>
              <a:ext uri="{FF2B5EF4-FFF2-40B4-BE49-F238E27FC236}">
                <a16:creationId xmlns:a16="http://schemas.microsoft.com/office/drawing/2014/main" id="{B570BFB0-8BA0-E5EB-41A6-1D6B0328A3DC}"/>
              </a:ext>
            </a:extLst>
          </p:cNvPr>
          <p:cNvSpPr txBox="1"/>
          <p:nvPr/>
        </p:nvSpPr>
        <p:spPr>
          <a:xfrm>
            <a:off x="8333290" y="1604382"/>
            <a:ext cx="1906291" cy="646331"/>
          </a:xfrm>
          <a:prstGeom prst="rect">
            <a:avLst/>
          </a:prstGeom>
          <a:noFill/>
          <a:ln>
            <a:solidFill>
              <a:schemeClr val="accent4">
                <a:lumMod val="75000"/>
              </a:schemeClr>
            </a:solidFill>
          </a:ln>
        </p:spPr>
        <p:txBody>
          <a:bodyPr wrap="square" rtlCol="0">
            <a:spAutoFit/>
          </a:bodyPr>
          <a:lstStyle/>
          <a:p>
            <a:r>
              <a:rPr lang="en-US" dirty="0">
                <a:solidFill>
                  <a:schemeClr val="bg1"/>
                </a:solidFill>
              </a:rPr>
              <a:t>Running deflected at SUSY scale</a:t>
            </a:r>
          </a:p>
        </p:txBody>
      </p:sp>
      <p:cxnSp>
        <p:nvCxnSpPr>
          <p:cNvPr id="31" name="Straight Arrow Connector 30">
            <a:extLst>
              <a:ext uri="{FF2B5EF4-FFF2-40B4-BE49-F238E27FC236}">
                <a16:creationId xmlns:a16="http://schemas.microsoft.com/office/drawing/2014/main" id="{6BD6A27E-5F68-AD2D-819C-2ABE9988D7A1}"/>
              </a:ext>
            </a:extLst>
          </p:cNvPr>
          <p:cNvCxnSpPr>
            <a:cxnSpLocks/>
            <a:stCxn id="29" idx="2"/>
          </p:cNvCxnSpPr>
          <p:nvPr/>
        </p:nvCxnSpPr>
        <p:spPr>
          <a:xfrm flipH="1">
            <a:off x="9097505" y="2250713"/>
            <a:ext cx="188931" cy="105241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8A3ABF4-93BE-E7BB-550A-E0B4E858A512}"/>
              </a:ext>
            </a:extLst>
          </p:cNvPr>
          <p:cNvSpPr txBox="1"/>
          <p:nvPr/>
        </p:nvSpPr>
        <p:spPr>
          <a:xfrm>
            <a:off x="10392906" y="1604382"/>
            <a:ext cx="1799094" cy="646331"/>
          </a:xfrm>
          <a:prstGeom prst="rect">
            <a:avLst/>
          </a:prstGeom>
          <a:noFill/>
          <a:ln>
            <a:solidFill>
              <a:schemeClr val="accent4">
                <a:lumMod val="75000"/>
              </a:schemeClr>
            </a:solidFill>
          </a:ln>
        </p:spPr>
        <p:txBody>
          <a:bodyPr wrap="square" rtlCol="0">
            <a:spAutoFit/>
          </a:bodyPr>
          <a:lstStyle/>
          <a:p>
            <a:r>
              <a:rPr lang="en-US" dirty="0">
                <a:solidFill>
                  <a:schemeClr val="bg1"/>
                </a:solidFill>
              </a:rPr>
              <a:t>Unification Scale pushed up</a:t>
            </a:r>
          </a:p>
        </p:txBody>
      </p:sp>
      <p:cxnSp>
        <p:nvCxnSpPr>
          <p:cNvPr id="42" name="Straight Arrow Connector 41">
            <a:extLst>
              <a:ext uri="{FF2B5EF4-FFF2-40B4-BE49-F238E27FC236}">
                <a16:creationId xmlns:a16="http://schemas.microsoft.com/office/drawing/2014/main" id="{C30E4CA1-18D5-6F0F-6B04-D04E0BE57239}"/>
              </a:ext>
            </a:extLst>
          </p:cNvPr>
          <p:cNvCxnSpPr>
            <a:cxnSpLocks/>
            <a:stCxn id="41" idx="2"/>
          </p:cNvCxnSpPr>
          <p:nvPr/>
        </p:nvCxnSpPr>
        <p:spPr>
          <a:xfrm flipH="1">
            <a:off x="10890963" y="2250713"/>
            <a:ext cx="401490" cy="201899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descr="\documentclass{article}&#10;\usepackage{amsmath,color}&#10;\pagestyle{empty}&#10;\begin{document}&#10;&#10;&#10;\color{white}&#10;&#10;$\tau_p=\frac{1}{\Gamma_p} \sim \frac{M_X^4}{\alpha_{\rm GUT}^2 m_p^5}\sim\times 10^{35} {\rm yrs} \left(\frac{\frac{1}{40}}{\alpha_{\rm GUT}}\right)^2\left(\frac{M_X}{ 10^{16} {\rm GeV}}\right)^4$&#10;&#10;&#10;&#10;\end{document}" title="IguanaTex Bitmap Display">
            <a:extLst>
              <a:ext uri="{FF2B5EF4-FFF2-40B4-BE49-F238E27FC236}">
                <a16:creationId xmlns:a16="http://schemas.microsoft.com/office/drawing/2014/main" id="{6B5D4860-7CD3-DA79-2A5A-1EC7ACA1857B}"/>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6807807" y="5881831"/>
            <a:ext cx="4957257" cy="452607"/>
          </a:xfrm>
          <a:prstGeom prst="rect">
            <a:avLst/>
          </a:prstGeom>
          <a:ln>
            <a:solidFill>
              <a:schemeClr val="accent4">
                <a:lumMod val="75000"/>
              </a:schemeClr>
            </a:solidFill>
          </a:ln>
        </p:spPr>
      </p:pic>
    </p:spTree>
    <p:extLst>
      <p:ext uri="{BB962C8B-B14F-4D97-AF65-F5344CB8AC3E}">
        <p14:creationId xmlns:p14="http://schemas.microsoft.com/office/powerpoint/2010/main" val="422125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9"/>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1E99B3F-6F86-B739-7F0C-77BA84782711}"/>
              </a:ext>
            </a:extLst>
          </p:cNvPr>
          <p:cNvSpPr txBox="1"/>
          <p:nvPr/>
        </p:nvSpPr>
        <p:spPr>
          <a:xfrm>
            <a:off x="334009" y="1455291"/>
            <a:ext cx="5761991" cy="1015663"/>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rPr>
              <a:t>At SUSY scale  four fermion interactions generated</a:t>
            </a: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rPr>
              <a:t>Evolve to hardon scale,            corrections </a:t>
            </a: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rPr>
              <a:t>Amplitude size depend on SUSY masses </a:t>
            </a:r>
          </a:p>
        </p:txBody>
      </p:sp>
      <p:sp>
        <p:nvSpPr>
          <p:cNvPr id="5" name="TextBox 4">
            <a:extLst>
              <a:ext uri="{FF2B5EF4-FFF2-40B4-BE49-F238E27FC236}">
                <a16:creationId xmlns:a16="http://schemas.microsoft.com/office/drawing/2014/main" id="{94C1F0A2-51A3-8AD4-8DB8-B4328DBE9F29}"/>
              </a:ext>
            </a:extLst>
          </p:cNvPr>
          <p:cNvSpPr txBox="1"/>
          <p:nvPr/>
        </p:nvSpPr>
        <p:spPr>
          <a:xfrm>
            <a:off x="2192938" y="597824"/>
            <a:ext cx="7806124"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1">
                    <a:lumMod val="50000"/>
                  </a:schemeClr>
                </a:solidFill>
                <a:effectLst/>
                <a:uLnTx/>
                <a:uFillTx/>
              </a:rPr>
              <a:t>Supersymmetry: Dimension-5 Proton Decay</a:t>
            </a:r>
          </a:p>
        </p:txBody>
      </p:sp>
      <p:pic>
        <p:nvPicPr>
          <p:cNvPr id="7" name="Picture 6">
            <a:extLst>
              <a:ext uri="{FF2B5EF4-FFF2-40B4-BE49-F238E27FC236}">
                <a16:creationId xmlns:a16="http://schemas.microsoft.com/office/drawing/2014/main" id="{95218D14-03F0-4C4B-BCC8-FD05E4372D71}"/>
              </a:ext>
            </a:extLst>
          </p:cNvPr>
          <p:cNvPicPr>
            <a:picLocks noChangeAspect="1"/>
          </p:cNvPicPr>
          <p:nvPr/>
        </p:nvPicPr>
        <p:blipFill>
          <a:blip r:embed="rId10"/>
          <a:stretch>
            <a:fillRect/>
          </a:stretch>
        </p:blipFill>
        <p:spPr>
          <a:xfrm>
            <a:off x="1174035" y="4049009"/>
            <a:ext cx="3556501" cy="2633178"/>
          </a:xfrm>
          <a:prstGeom prst="rect">
            <a:avLst/>
          </a:prstGeom>
        </p:spPr>
      </p:pic>
      <p:pic>
        <p:nvPicPr>
          <p:cNvPr id="34" name="Picture 33" descr="\documentclass{article}&#10;\usepackage{amsmath,amssymb,color}&#10;\pagestyle{empty}&#10;\begin{document}&#10;&#10;\color{white}&#10;&#10;\begin{eqnarray} \nonumber &#10;&amp;&amp;{\cal A}_H(p\to K^+\bar{\nu}_i)\\&amp;&amp;\quad \quad =&#10;C_{RL}(usd\nu_i)\langle K^+\vert (us)_Rd_L\vert p\rangle&#10;+&#10;C_{RL}(uds\nu_i)\langle K^+\vert (ud)_Rs_L\vert p\rangle \nonumber &#10;\end{eqnarray}&#10;&#10;&#10;\end{document}" title="IguanaTex Bitmap Display">
            <a:extLst>
              <a:ext uri="{FF2B5EF4-FFF2-40B4-BE49-F238E27FC236}">
                <a16:creationId xmlns:a16="http://schemas.microsoft.com/office/drawing/2014/main" id="{68742A3E-A2E9-E6DD-FAFF-2A5CC5B19EB0}"/>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414687" y="2586535"/>
            <a:ext cx="4912974" cy="450999"/>
          </a:xfrm>
          <a:prstGeom prst="rect">
            <a:avLst/>
          </a:prstGeom>
        </p:spPr>
      </p:pic>
      <p:sp>
        <p:nvSpPr>
          <p:cNvPr id="10" name="TextBox 9">
            <a:extLst>
              <a:ext uri="{FF2B5EF4-FFF2-40B4-BE49-F238E27FC236}">
                <a16:creationId xmlns:a16="http://schemas.microsoft.com/office/drawing/2014/main" id="{554AA4AD-DB60-A267-DE75-B30C5E10725E}"/>
              </a:ext>
            </a:extLst>
          </p:cNvPr>
          <p:cNvSpPr txBox="1"/>
          <p:nvPr/>
        </p:nvSpPr>
        <p:spPr>
          <a:xfrm>
            <a:off x="5607342" y="5687894"/>
            <a:ext cx="4580689" cy="400110"/>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rPr>
              <a:t>Proton lifetime  </a:t>
            </a:r>
          </a:p>
        </p:txBody>
      </p:sp>
      <p:pic>
        <p:nvPicPr>
          <p:cNvPr id="11" name="Picture 10">
            <a:extLst>
              <a:ext uri="{FF2B5EF4-FFF2-40B4-BE49-F238E27FC236}">
                <a16:creationId xmlns:a16="http://schemas.microsoft.com/office/drawing/2014/main" id="{BACB0896-2121-2B22-3C06-EB64E88F7563}"/>
              </a:ext>
            </a:extLst>
          </p:cNvPr>
          <p:cNvPicPr>
            <a:picLocks noChangeAspect="1"/>
          </p:cNvPicPr>
          <p:nvPr/>
        </p:nvPicPr>
        <p:blipFill>
          <a:blip r:embed="rId12"/>
          <a:stretch>
            <a:fillRect/>
          </a:stretch>
        </p:blipFill>
        <p:spPr>
          <a:xfrm>
            <a:off x="8208770" y="1623150"/>
            <a:ext cx="3357793" cy="2446393"/>
          </a:xfrm>
          <a:prstGeom prst="rect">
            <a:avLst/>
          </a:prstGeom>
        </p:spPr>
      </p:pic>
      <p:pic>
        <p:nvPicPr>
          <p:cNvPr id="36" name="Picture 35" descr="\documentclass{article}&#10;\usepackage{amsmath,amssymb,color}&#10;\pagestyle{empty}&#10;\begin{document}&#10;&#10;\color{white}&#10;&#10;\begin{eqnarray} \nonumber &#10;&amp;&amp;{\cal A}_{\tilde W}(p\to K^+\bar{\nu}_i)\\&amp;&amp;\quad \quad =&#10;+&#10;C_{LL}(usd\nu_i)\langle K^+\vert (us)_Ld_L\vert p\rangle&#10;+C_{LL}(uds\nu_i)\langle K^+\vert (ud)_Ls_L\vert p\rangle \nonumber &#10;\end{eqnarray}&#10;&#10;&#10;\end{document}" title="IguanaTex Bitmap Display">
            <a:extLst>
              <a:ext uri="{FF2B5EF4-FFF2-40B4-BE49-F238E27FC236}">
                <a16:creationId xmlns:a16="http://schemas.microsoft.com/office/drawing/2014/main" id="{A8F0483B-72E4-0F7C-4EE0-CF3569BB81BA}"/>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448141" y="3317772"/>
            <a:ext cx="5009020" cy="450999"/>
          </a:xfrm>
          <a:prstGeom prst="rect">
            <a:avLst/>
          </a:prstGeom>
        </p:spPr>
      </p:pic>
      <p:pic>
        <p:nvPicPr>
          <p:cNvPr id="32" name="Picture 31" descr="\documentclass{article}&#10;\usepackage{amsmath,amssymb,color}&#10;\pagestyle{empty}&#10;\begin{document}&#10;\color{white}&#10;&#10;${\cal O}(1)$&#10;&#10;\end{document}" title="IguanaTex Bitmap Display">
            <a:extLst>
              <a:ext uri="{FF2B5EF4-FFF2-40B4-BE49-F238E27FC236}">
                <a16:creationId xmlns:a16="http://schemas.microsoft.com/office/drawing/2014/main" id="{2BC85A83-8FFB-64DC-E102-28F07A39E990}"/>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3669999" y="1879450"/>
            <a:ext cx="444343" cy="229029"/>
          </a:xfrm>
          <a:prstGeom prst="rect">
            <a:avLst/>
          </a:prstGeom>
        </p:spPr>
      </p:pic>
      <p:pic>
        <p:nvPicPr>
          <p:cNvPr id="23" name="Picture 22" descr="\documentclass{article}&#10;\usepackage{amsmath,amssymb}&#10;\usepackage{xcolor,color}&#10;\pagestyle{empty}&#10;\begin{document}&#10;\color{white}&#10;&#10;$C_{LL} (uds\nu_i) \simeq&#10;\frac{2\alpha_2^2}{\sin 2\beta}\frac{m_t m_{d_i} \colorbox{red}{$M_2$}}{ m_W^2\colorbox{red}{$M_{H_C}M_{\rm&#10; SUSY}^2$}} V_{ui}^*V_{td}V_{ts}$&#10;&#10;&#10;\end{document}" title="IguanaTex Bitmap Display">
            <a:extLst>
              <a:ext uri="{FF2B5EF4-FFF2-40B4-BE49-F238E27FC236}">
                <a16:creationId xmlns:a16="http://schemas.microsoft.com/office/drawing/2014/main" id="{ECEE4F92-1452-EE15-51DF-5A939CD1ACD7}"/>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6096000" y="5076534"/>
            <a:ext cx="4285670" cy="687240"/>
          </a:xfrm>
          <a:prstGeom prst="rect">
            <a:avLst/>
          </a:prstGeom>
        </p:spPr>
      </p:pic>
      <p:pic>
        <p:nvPicPr>
          <p:cNvPr id="20" name="Picture 19" descr="\documentclass{article}&#10;\usepackage{amsmath,amssymb}&#10;\usepackage{xcolor,color}&#10;\pagestyle{empty}&#10;\begin{document}&#10;\color{white}&#10;&#10;$C_{RL} (usd\nu_\tau) \simeq -&#10; \frac{\alpha_2^2}{\sin^2 2\beta}\frac{m_t^2 m_s m_\tau \colorbox{red}{$\mu$}}{ m_W^4 \colorbox{red}{$M_{H_C}M_{\rm SUSY}^2$}}V_{tb}^*&#10; V_{us} V_{td}$&#10;&#10;&#10;\end{document}" title="IguanaTex Bitmap Display">
            <a:extLst>
              <a:ext uri="{FF2B5EF4-FFF2-40B4-BE49-F238E27FC236}">
                <a16:creationId xmlns:a16="http://schemas.microsoft.com/office/drawing/2014/main" id="{EB1102E5-D9CA-6D95-CCCA-01F823872DB1}"/>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6139143" y="4326882"/>
            <a:ext cx="4706682" cy="658387"/>
          </a:xfrm>
          <a:prstGeom prst="rect">
            <a:avLst/>
          </a:prstGeom>
        </p:spPr>
      </p:pic>
      <p:sp>
        <p:nvSpPr>
          <p:cNvPr id="17" name="TextBox 16">
            <a:extLst>
              <a:ext uri="{FF2B5EF4-FFF2-40B4-BE49-F238E27FC236}">
                <a16:creationId xmlns:a16="http://schemas.microsoft.com/office/drawing/2014/main" id="{EF1EFE61-1D99-914E-CE33-E053BB2CE2E5}"/>
              </a:ext>
            </a:extLst>
          </p:cNvPr>
          <p:cNvSpPr txBox="1"/>
          <p:nvPr/>
        </p:nvSpPr>
        <p:spPr>
          <a:xfrm>
            <a:off x="5607342" y="3573689"/>
            <a:ext cx="4280325" cy="400110"/>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rPr>
              <a:t>Amplitude scaling </a:t>
            </a:r>
          </a:p>
        </p:txBody>
      </p:sp>
      <p:pic>
        <p:nvPicPr>
          <p:cNvPr id="26" name="Picture 25" descr="\documentclass{article}&#10;\usepackage{amsmath,amssymb,color}&#10;\pagestyle{empty}&#10;\begin{document}&#10;&#10;\color{white}&#10;$ \Gamma_P\simeq \frac{m_P}{32\pi}\sum\limits_i |A_i|^2\sim 10^{30}~{\rm yrs} \left(\frac{M_{H_C}}{7\times 10^{16}~{\rm GeV}}\right)^2\left(\frac{M_{SUSY}}{10~{\rm TeV}}\right)^4$&#10;&#10;\end{document}" title="IguanaTex Bitmap Display">
            <a:extLst>
              <a:ext uri="{FF2B5EF4-FFF2-40B4-BE49-F238E27FC236}">
                <a16:creationId xmlns:a16="http://schemas.microsoft.com/office/drawing/2014/main" id="{2DBF7486-458C-B1B6-84CD-7262B5969ACE}"/>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6096000" y="6212740"/>
            <a:ext cx="4640039" cy="446112"/>
          </a:xfrm>
          <a:prstGeom prst="rect">
            <a:avLst/>
          </a:prstGeom>
        </p:spPr>
      </p:pic>
      <p:sp>
        <p:nvSpPr>
          <p:cNvPr id="38" name="TextBox 37">
            <a:extLst>
              <a:ext uri="{FF2B5EF4-FFF2-40B4-BE49-F238E27FC236}">
                <a16:creationId xmlns:a16="http://schemas.microsoft.com/office/drawing/2014/main" id="{82BB594A-1DCF-E4BF-D0A8-C88045C0E682}"/>
              </a:ext>
            </a:extLst>
          </p:cNvPr>
          <p:cNvSpPr txBox="1"/>
          <p:nvPr/>
        </p:nvSpPr>
        <p:spPr>
          <a:xfrm>
            <a:off x="6323308" y="1879450"/>
            <a:ext cx="1605781" cy="369332"/>
          </a:xfrm>
          <a:prstGeom prst="rect">
            <a:avLst/>
          </a:prstGeom>
          <a:noFill/>
        </p:spPr>
        <p:txBody>
          <a:bodyPr wrap="square" rtlCol="0">
            <a:spAutoFit/>
          </a:bodyPr>
          <a:lstStyle/>
          <a:p>
            <a:r>
              <a:rPr lang="en-US" dirty="0">
                <a:solidFill>
                  <a:schemeClr val="bg1"/>
                </a:solidFill>
              </a:rPr>
              <a:t>Colored Higgs</a:t>
            </a:r>
          </a:p>
        </p:txBody>
      </p:sp>
      <p:cxnSp>
        <p:nvCxnSpPr>
          <p:cNvPr id="40" name="Straight Arrow Connector 39">
            <a:extLst>
              <a:ext uri="{FF2B5EF4-FFF2-40B4-BE49-F238E27FC236}">
                <a16:creationId xmlns:a16="http://schemas.microsoft.com/office/drawing/2014/main" id="{A5FE51C2-2995-E795-717B-0631EFC68E18}"/>
              </a:ext>
            </a:extLst>
          </p:cNvPr>
          <p:cNvCxnSpPr>
            <a:stCxn id="38" idx="3"/>
          </p:cNvCxnSpPr>
          <p:nvPr/>
        </p:nvCxnSpPr>
        <p:spPr>
          <a:xfrm>
            <a:off x="7929089" y="2064116"/>
            <a:ext cx="1400891" cy="184666"/>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24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9"/>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1E99B3F-6F86-B739-7F0C-77BA84782711}"/>
              </a:ext>
            </a:extLst>
          </p:cNvPr>
          <p:cNvSpPr txBox="1"/>
          <p:nvPr/>
        </p:nvSpPr>
        <p:spPr>
          <a:xfrm>
            <a:off x="334009" y="1455291"/>
            <a:ext cx="5761991" cy="101566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At SUSY scale  four fermion interactions generated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Evolve to hardon scale,            corrections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Amplitude size depend on SUSY masses </a:t>
            </a:r>
          </a:p>
        </p:txBody>
      </p:sp>
      <p:sp>
        <p:nvSpPr>
          <p:cNvPr id="5" name="TextBox 4">
            <a:extLst>
              <a:ext uri="{FF2B5EF4-FFF2-40B4-BE49-F238E27FC236}">
                <a16:creationId xmlns:a16="http://schemas.microsoft.com/office/drawing/2014/main" id="{94C1F0A2-51A3-8AD4-8DB8-B4328DBE9F29}"/>
              </a:ext>
            </a:extLst>
          </p:cNvPr>
          <p:cNvSpPr txBox="1"/>
          <p:nvPr/>
        </p:nvSpPr>
        <p:spPr>
          <a:xfrm>
            <a:off x="2192938" y="597824"/>
            <a:ext cx="780612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Dimension-5 Proton Decay</a:t>
            </a:r>
          </a:p>
        </p:txBody>
      </p:sp>
      <p:pic>
        <p:nvPicPr>
          <p:cNvPr id="7" name="Picture 6">
            <a:extLst>
              <a:ext uri="{FF2B5EF4-FFF2-40B4-BE49-F238E27FC236}">
                <a16:creationId xmlns:a16="http://schemas.microsoft.com/office/drawing/2014/main" id="{95218D14-03F0-4C4B-BCC8-FD05E4372D71}"/>
              </a:ext>
            </a:extLst>
          </p:cNvPr>
          <p:cNvPicPr>
            <a:picLocks noChangeAspect="1"/>
          </p:cNvPicPr>
          <p:nvPr/>
        </p:nvPicPr>
        <p:blipFill>
          <a:blip r:embed="rId10"/>
          <a:stretch>
            <a:fillRect/>
          </a:stretch>
        </p:blipFill>
        <p:spPr>
          <a:xfrm>
            <a:off x="1174035" y="4049009"/>
            <a:ext cx="3556501" cy="2633178"/>
          </a:xfrm>
          <a:prstGeom prst="rect">
            <a:avLst/>
          </a:prstGeom>
        </p:spPr>
      </p:pic>
      <p:pic>
        <p:nvPicPr>
          <p:cNvPr id="34" name="Picture 33" descr="\documentclass{article}&#10;\usepackage{amsmath,amssymb,color}&#10;\pagestyle{empty}&#10;\begin{document}&#10;&#10;\color{white}&#10;&#10;\begin{eqnarray} \nonumber &#10;&amp;&amp;{\cal A}_H(p\to K^+\bar{\nu}_i)\\&amp;&amp;\quad \quad =&#10;C_{RL}(usd\nu_i)\langle K^+\vert (us)_Rd_L\vert p\rangle&#10;+&#10;C_{RL}(uds\nu_i)\langle K^+\vert (ud)_Rs_L\vert p\rangle \nonumber &#10;\end{eqnarray}&#10;&#10;&#10;\end{document}" title="IguanaTex Bitmap Display">
            <a:extLst>
              <a:ext uri="{FF2B5EF4-FFF2-40B4-BE49-F238E27FC236}">
                <a16:creationId xmlns:a16="http://schemas.microsoft.com/office/drawing/2014/main" id="{68742A3E-A2E9-E6DD-FAFF-2A5CC5B19EB0}"/>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414687" y="2586535"/>
            <a:ext cx="4912974" cy="450999"/>
          </a:xfrm>
          <a:prstGeom prst="rect">
            <a:avLst/>
          </a:prstGeom>
        </p:spPr>
      </p:pic>
      <p:sp>
        <p:nvSpPr>
          <p:cNvPr id="10" name="TextBox 9">
            <a:extLst>
              <a:ext uri="{FF2B5EF4-FFF2-40B4-BE49-F238E27FC236}">
                <a16:creationId xmlns:a16="http://schemas.microsoft.com/office/drawing/2014/main" id="{554AA4AD-DB60-A267-DE75-B30C5E10725E}"/>
              </a:ext>
            </a:extLst>
          </p:cNvPr>
          <p:cNvSpPr txBox="1"/>
          <p:nvPr/>
        </p:nvSpPr>
        <p:spPr>
          <a:xfrm>
            <a:off x="5607342" y="5687894"/>
            <a:ext cx="4580689" cy="40011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Proton lifetime  </a:t>
            </a:r>
          </a:p>
        </p:txBody>
      </p:sp>
      <p:pic>
        <p:nvPicPr>
          <p:cNvPr id="11" name="Picture 10">
            <a:extLst>
              <a:ext uri="{FF2B5EF4-FFF2-40B4-BE49-F238E27FC236}">
                <a16:creationId xmlns:a16="http://schemas.microsoft.com/office/drawing/2014/main" id="{BACB0896-2121-2B22-3C06-EB64E88F7563}"/>
              </a:ext>
            </a:extLst>
          </p:cNvPr>
          <p:cNvPicPr>
            <a:picLocks noChangeAspect="1"/>
          </p:cNvPicPr>
          <p:nvPr/>
        </p:nvPicPr>
        <p:blipFill>
          <a:blip r:embed="rId12"/>
          <a:stretch>
            <a:fillRect/>
          </a:stretch>
        </p:blipFill>
        <p:spPr>
          <a:xfrm>
            <a:off x="8208770" y="1623150"/>
            <a:ext cx="3357793" cy="2446393"/>
          </a:xfrm>
          <a:prstGeom prst="rect">
            <a:avLst/>
          </a:prstGeom>
        </p:spPr>
      </p:pic>
      <p:pic>
        <p:nvPicPr>
          <p:cNvPr id="36" name="Picture 35" descr="\documentclass{article}&#10;\usepackage{amsmath,amssymb,color}&#10;\pagestyle{empty}&#10;\begin{document}&#10;&#10;\color{white}&#10;&#10;\begin{eqnarray} \nonumber &#10;&amp;&amp;{\cal A}_{\tilde W}(p\to K^+\bar{\nu}_i)\\&amp;&amp;\quad \quad =&#10;+&#10;C_{LL}(usd\nu_i)\langle K^+\vert (us)_Ld_L\vert p\rangle&#10;+C_{LL}(uds\nu_i)\langle K^+\vert (ud)_Ls_L\vert p\rangle \nonumber &#10;\end{eqnarray}&#10;&#10;&#10;\end{document}" title="IguanaTex Bitmap Display">
            <a:extLst>
              <a:ext uri="{FF2B5EF4-FFF2-40B4-BE49-F238E27FC236}">
                <a16:creationId xmlns:a16="http://schemas.microsoft.com/office/drawing/2014/main" id="{A8F0483B-72E4-0F7C-4EE0-CF3569BB81BA}"/>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448141" y="3317772"/>
            <a:ext cx="5009020" cy="450999"/>
          </a:xfrm>
          <a:prstGeom prst="rect">
            <a:avLst/>
          </a:prstGeom>
        </p:spPr>
      </p:pic>
      <p:pic>
        <p:nvPicPr>
          <p:cNvPr id="32" name="Picture 31" descr="\documentclass{article}&#10;\usepackage{amsmath,amssymb,color}&#10;\pagestyle{empty}&#10;\begin{document}&#10;\color{white}&#10;&#10;${\cal O}(1)$&#10;&#10;\end{document}" title="IguanaTex Bitmap Display">
            <a:extLst>
              <a:ext uri="{FF2B5EF4-FFF2-40B4-BE49-F238E27FC236}">
                <a16:creationId xmlns:a16="http://schemas.microsoft.com/office/drawing/2014/main" id="{2BC85A83-8FFB-64DC-E102-28F07A39E990}"/>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3669999" y="1879450"/>
            <a:ext cx="444343" cy="229029"/>
          </a:xfrm>
          <a:prstGeom prst="rect">
            <a:avLst/>
          </a:prstGeom>
        </p:spPr>
      </p:pic>
      <p:pic>
        <p:nvPicPr>
          <p:cNvPr id="23" name="Picture 22" descr="\documentclass{article}&#10;\usepackage{amsmath,amssymb}&#10;\usepackage{xcolor,color}&#10;\pagestyle{empty}&#10;\begin{document}&#10;\color{white}&#10;&#10;$C_{LL} (uds\nu_i) \simeq&#10;\frac{2\alpha_2^2}{\sin 2\beta}\frac{m_t m_{d_i} \colorbox{red}{$M_2$}}{ m_W^2\colorbox{red}{$M_{H_C}M_{\rm&#10; SUSY}^2$}} V_{ui}^*V_{td}V_{ts}$&#10;&#10;&#10;\end{document}" title="IguanaTex Bitmap Display">
            <a:extLst>
              <a:ext uri="{FF2B5EF4-FFF2-40B4-BE49-F238E27FC236}">
                <a16:creationId xmlns:a16="http://schemas.microsoft.com/office/drawing/2014/main" id="{ECEE4F92-1452-EE15-51DF-5A939CD1ACD7}"/>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6096000" y="5076534"/>
            <a:ext cx="4285670" cy="687240"/>
          </a:xfrm>
          <a:prstGeom prst="rect">
            <a:avLst/>
          </a:prstGeom>
        </p:spPr>
      </p:pic>
      <p:pic>
        <p:nvPicPr>
          <p:cNvPr id="20" name="Picture 19" descr="\documentclass{article}&#10;\usepackage{amsmath,amssymb}&#10;\usepackage{xcolor,color}&#10;\pagestyle{empty}&#10;\begin{document}&#10;\color{white}&#10;&#10;$C_{RL} (usd\nu_\tau) \simeq -&#10; \frac{\alpha_2^2}{\sin^2 2\beta}\frac{m_t^2 m_s m_\tau \colorbox{red}{$\mu$}}{ m_W^4 \colorbox{red}{$M_{H_C}M_{\rm SUSY}^2$}}V_{tb}^*&#10; V_{us} V_{td}$&#10;&#10;&#10;\end{document}" title="IguanaTex Bitmap Display">
            <a:extLst>
              <a:ext uri="{FF2B5EF4-FFF2-40B4-BE49-F238E27FC236}">
                <a16:creationId xmlns:a16="http://schemas.microsoft.com/office/drawing/2014/main" id="{EB1102E5-D9CA-6D95-CCCA-01F823872DB1}"/>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6139143" y="4326882"/>
            <a:ext cx="4706682" cy="658387"/>
          </a:xfrm>
          <a:prstGeom prst="rect">
            <a:avLst/>
          </a:prstGeom>
        </p:spPr>
      </p:pic>
      <p:sp>
        <p:nvSpPr>
          <p:cNvPr id="17" name="TextBox 16">
            <a:extLst>
              <a:ext uri="{FF2B5EF4-FFF2-40B4-BE49-F238E27FC236}">
                <a16:creationId xmlns:a16="http://schemas.microsoft.com/office/drawing/2014/main" id="{EF1EFE61-1D99-914E-CE33-E053BB2CE2E5}"/>
              </a:ext>
            </a:extLst>
          </p:cNvPr>
          <p:cNvSpPr txBox="1"/>
          <p:nvPr/>
        </p:nvSpPr>
        <p:spPr>
          <a:xfrm>
            <a:off x="5607342" y="3573689"/>
            <a:ext cx="4280325" cy="40011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Amplitude scaling </a:t>
            </a:r>
          </a:p>
        </p:txBody>
      </p:sp>
      <p:pic>
        <p:nvPicPr>
          <p:cNvPr id="26" name="Picture 25" descr="\documentclass{article}&#10;\usepackage{amsmath,amssymb,color}&#10;\pagestyle{empty}&#10;\begin{document}&#10;&#10;\color{white}&#10;$ \Gamma_P\simeq \frac{m_P}{32\pi}\sum\limits_i |A_i|^2\sim 10^{30}~{\rm yrs} \left(\frac{M_{H_C}}{7\times 10^{16}~{\rm GeV}}\right)^2\left(\frac{M_{SUSY}}{10~{\rm TeV}}\right)^4$&#10;&#10;\end{document}" title="IguanaTex Bitmap Display">
            <a:extLst>
              <a:ext uri="{FF2B5EF4-FFF2-40B4-BE49-F238E27FC236}">
                <a16:creationId xmlns:a16="http://schemas.microsoft.com/office/drawing/2014/main" id="{2DBF7486-458C-B1B6-84CD-7262B5969ACE}"/>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6096000" y="6212740"/>
            <a:ext cx="4640039" cy="446112"/>
          </a:xfrm>
          <a:prstGeom prst="rect">
            <a:avLst/>
          </a:prstGeom>
        </p:spPr>
      </p:pic>
      <p:sp>
        <p:nvSpPr>
          <p:cNvPr id="3" name="Rectangle 2">
            <a:extLst>
              <a:ext uri="{FF2B5EF4-FFF2-40B4-BE49-F238E27FC236}">
                <a16:creationId xmlns:a16="http://schemas.microsoft.com/office/drawing/2014/main" id="{8ADE343E-C0EC-A928-D883-98E46D782396}"/>
              </a:ext>
            </a:extLst>
          </p:cNvPr>
          <p:cNvSpPr/>
          <p:nvPr/>
        </p:nvSpPr>
        <p:spPr>
          <a:xfrm>
            <a:off x="9854475" y="6111339"/>
            <a:ext cx="958158" cy="570848"/>
          </a:xfrm>
          <a:prstGeom prst="rect">
            <a:avLst/>
          </a:prstGeom>
          <a:solidFill>
            <a:schemeClr val="accent2">
              <a:lumMod val="75000"/>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C05A915-14BE-52C6-0C6D-902929FCDAD0}"/>
              </a:ext>
            </a:extLst>
          </p:cNvPr>
          <p:cNvSpPr txBox="1"/>
          <p:nvPr/>
        </p:nvSpPr>
        <p:spPr>
          <a:xfrm>
            <a:off x="10456323" y="5421007"/>
            <a:ext cx="1365464" cy="646331"/>
          </a:xfrm>
          <a:prstGeom prst="rect">
            <a:avLst/>
          </a:prstGeom>
          <a:noFill/>
        </p:spPr>
        <p:txBody>
          <a:bodyPr wrap="square" rtlCol="0">
            <a:spAutoFit/>
          </a:bodyPr>
          <a:lstStyle/>
          <a:p>
            <a:r>
              <a:rPr lang="en-US" dirty="0">
                <a:solidFill>
                  <a:schemeClr val="bg1"/>
                </a:solidFill>
              </a:rPr>
              <a:t>SUSY Mass Dependent</a:t>
            </a:r>
          </a:p>
        </p:txBody>
      </p:sp>
      <p:sp>
        <p:nvSpPr>
          <p:cNvPr id="6" name="TextBox 5">
            <a:extLst>
              <a:ext uri="{FF2B5EF4-FFF2-40B4-BE49-F238E27FC236}">
                <a16:creationId xmlns:a16="http://schemas.microsoft.com/office/drawing/2014/main" id="{F7DB87EE-06F3-2E23-ACCD-34A598C82643}"/>
              </a:ext>
            </a:extLst>
          </p:cNvPr>
          <p:cNvSpPr txBox="1"/>
          <p:nvPr/>
        </p:nvSpPr>
        <p:spPr>
          <a:xfrm>
            <a:off x="6323308" y="1879450"/>
            <a:ext cx="1605781" cy="369332"/>
          </a:xfrm>
          <a:prstGeom prst="rect">
            <a:avLst/>
          </a:prstGeom>
          <a:noFill/>
        </p:spPr>
        <p:txBody>
          <a:bodyPr wrap="square" rtlCol="0">
            <a:spAutoFit/>
          </a:bodyPr>
          <a:lstStyle/>
          <a:p>
            <a:r>
              <a:rPr lang="en-US" dirty="0">
                <a:solidFill>
                  <a:schemeClr val="bg1"/>
                </a:solidFill>
              </a:rPr>
              <a:t>Colored Higgs</a:t>
            </a:r>
          </a:p>
        </p:txBody>
      </p:sp>
      <p:cxnSp>
        <p:nvCxnSpPr>
          <p:cNvPr id="8" name="Straight Arrow Connector 7">
            <a:extLst>
              <a:ext uri="{FF2B5EF4-FFF2-40B4-BE49-F238E27FC236}">
                <a16:creationId xmlns:a16="http://schemas.microsoft.com/office/drawing/2014/main" id="{D190E763-C034-D3AB-B749-B8E189BE86AB}"/>
              </a:ext>
            </a:extLst>
          </p:cNvPr>
          <p:cNvCxnSpPr>
            <a:stCxn id="6" idx="3"/>
          </p:cNvCxnSpPr>
          <p:nvPr/>
        </p:nvCxnSpPr>
        <p:spPr>
          <a:xfrm>
            <a:off x="7929089" y="2064116"/>
            <a:ext cx="1400891" cy="184666"/>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40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59E45EE5-F02A-8326-D11B-F905E341AE29}"/>
              </a:ext>
            </a:extLst>
          </p:cNvPr>
          <p:cNvPicPr>
            <a:picLocks noChangeAspect="1"/>
          </p:cNvPicPr>
          <p:nvPr/>
        </p:nvPicPr>
        <p:blipFill>
          <a:blip r:embed="rId3"/>
          <a:stretch>
            <a:fillRect/>
          </a:stretch>
        </p:blipFill>
        <p:spPr>
          <a:xfrm>
            <a:off x="2432014" y="2394216"/>
            <a:ext cx="8129295" cy="3881798"/>
          </a:xfrm>
          <a:prstGeom prst="rect">
            <a:avLst/>
          </a:prstGeom>
        </p:spPr>
      </p:pic>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4C1F0A2-51A3-8AD4-8DB8-B4328DBE9F29}"/>
              </a:ext>
            </a:extLst>
          </p:cNvPr>
          <p:cNvSpPr txBox="1"/>
          <p:nvPr/>
        </p:nvSpPr>
        <p:spPr>
          <a:xfrm>
            <a:off x="2192938" y="597824"/>
            <a:ext cx="780612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Minimal SU(5) and CMSSM</a:t>
            </a:r>
          </a:p>
        </p:txBody>
      </p:sp>
      <p:sp>
        <p:nvSpPr>
          <p:cNvPr id="9" name="TextBox 8">
            <a:extLst>
              <a:ext uri="{FF2B5EF4-FFF2-40B4-BE49-F238E27FC236}">
                <a16:creationId xmlns:a16="http://schemas.microsoft.com/office/drawing/2014/main" id="{F3F5FF10-1CFC-102A-3C1C-EFC25CFA10A9}"/>
              </a:ext>
            </a:extLst>
          </p:cNvPr>
          <p:cNvSpPr txBox="1"/>
          <p:nvPr/>
        </p:nvSpPr>
        <p:spPr>
          <a:xfrm>
            <a:off x="1893169" y="1516740"/>
            <a:ext cx="9498085" cy="830997"/>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0" dirty="0">
                <a:solidFill>
                  <a:schemeClr val="bg1"/>
                </a:solidFill>
              </a:rPr>
              <a:t>Dimension-5 proton decay constraint</a:t>
            </a:r>
          </a:p>
          <a:p>
            <a:pPr marL="742950" lvl="1" indent="-285750" defTabSz="457200">
              <a:buFont typeface="Arial" panose="020B0604020202020204" pitchFamily="34" charset="0"/>
              <a:buChar char="•"/>
            </a:pPr>
            <a:r>
              <a:rPr lang="en-US" sz="2400" kern="0" dirty="0">
                <a:solidFill>
                  <a:schemeClr val="bg1"/>
                </a:solidFill>
              </a:rPr>
              <a:t>Important constraints on parameter space</a:t>
            </a:r>
            <a:endParaRPr kumimoji="0" lang="en-US" sz="2400" b="0" i="0" u="none" strike="noStrike" kern="0" cap="none" spc="0" normalizeH="0" baseline="0" noProof="0" dirty="0">
              <a:ln>
                <a:noFill/>
              </a:ln>
              <a:solidFill>
                <a:schemeClr val="bg1"/>
              </a:solidFill>
              <a:effectLst/>
              <a:uLnTx/>
              <a:uFillTx/>
            </a:endParaRPr>
          </a:p>
        </p:txBody>
      </p:sp>
      <p:cxnSp>
        <p:nvCxnSpPr>
          <p:cNvPr id="19" name="Straight Arrow Connector 18">
            <a:extLst>
              <a:ext uri="{FF2B5EF4-FFF2-40B4-BE49-F238E27FC236}">
                <a16:creationId xmlns:a16="http://schemas.microsoft.com/office/drawing/2014/main" id="{41A78A14-1A7C-8E2B-4CE8-A86244D77BEF}"/>
              </a:ext>
            </a:extLst>
          </p:cNvPr>
          <p:cNvCxnSpPr>
            <a:cxnSpLocks/>
          </p:cNvCxnSpPr>
          <p:nvPr/>
        </p:nvCxnSpPr>
        <p:spPr>
          <a:xfrm>
            <a:off x="1492492" y="3582950"/>
            <a:ext cx="3110505" cy="1206026"/>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EA3DD3-B0B5-01E9-9CD5-33C5A1847AFD}"/>
              </a:ext>
            </a:extLst>
          </p:cNvPr>
          <p:cNvCxnSpPr>
            <a:cxnSpLocks/>
          </p:cNvCxnSpPr>
          <p:nvPr/>
        </p:nvCxnSpPr>
        <p:spPr>
          <a:xfrm>
            <a:off x="1492492" y="3307739"/>
            <a:ext cx="7496525" cy="1357251"/>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88930CE-22E3-394D-0C29-C67E277D9373}"/>
              </a:ext>
            </a:extLst>
          </p:cNvPr>
          <p:cNvSpPr txBox="1"/>
          <p:nvPr/>
        </p:nvSpPr>
        <p:spPr>
          <a:xfrm>
            <a:off x="251811" y="2855332"/>
            <a:ext cx="1240681" cy="830997"/>
          </a:xfrm>
          <a:prstGeom prst="rect">
            <a:avLst/>
          </a:prstGeom>
          <a:noFill/>
          <a:ln>
            <a:solidFill>
              <a:schemeClr val="accent4">
                <a:lumMod val="75000"/>
              </a:schemeClr>
            </a:solidFill>
          </a:ln>
        </p:spPr>
        <p:txBody>
          <a:bodyPr wrap="square" rtlCol="0">
            <a:spAutoFit/>
          </a:bodyPr>
          <a:lstStyle/>
          <a:p>
            <a:r>
              <a:rPr lang="en-US" sz="2400" dirty="0">
                <a:solidFill>
                  <a:schemeClr val="bg1"/>
                </a:solidFill>
              </a:rPr>
              <a:t>Current Bounds</a:t>
            </a:r>
          </a:p>
        </p:txBody>
      </p:sp>
    </p:spTree>
    <p:extLst>
      <p:ext uri="{BB962C8B-B14F-4D97-AF65-F5344CB8AC3E}">
        <p14:creationId xmlns:p14="http://schemas.microsoft.com/office/powerpoint/2010/main" val="390066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A4439E-500E-15ED-FDEC-928A1E46911A}"/>
              </a:ext>
            </a:extLst>
          </p:cNvPr>
          <p:cNvPicPr>
            <a:picLocks noChangeAspect="1"/>
          </p:cNvPicPr>
          <p:nvPr/>
        </p:nvPicPr>
        <p:blipFill>
          <a:blip r:embed="rId3"/>
          <a:stretch>
            <a:fillRect/>
          </a:stretch>
        </p:blipFill>
        <p:spPr>
          <a:xfrm>
            <a:off x="2432014" y="2406667"/>
            <a:ext cx="8129295" cy="3881798"/>
          </a:xfrm>
          <a:prstGeom prst="rect">
            <a:avLst/>
          </a:prstGeom>
        </p:spPr>
      </p:pic>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4C1F0A2-51A3-8AD4-8DB8-B4328DBE9F29}"/>
              </a:ext>
            </a:extLst>
          </p:cNvPr>
          <p:cNvSpPr txBox="1"/>
          <p:nvPr/>
        </p:nvSpPr>
        <p:spPr>
          <a:xfrm>
            <a:off x="2192938" y="597824"/>
            <a:ext cx="780612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Minimal SU(5) and CMSSM</a:t>
            </a:r>
          </a:p>
        </p:txBody>
      </p:sp>
      <p:sp>
        <p:nvSpPr>
          <p:cNvPr id="9" name="TextBox 8">
            <a:extLst>
              <a:ext uri="{FF2B5EF4-FFF2-40B4-BE49-F238E27FC236}">
                <a16:creationId xmlns:a16="http://schemas.microsoft.com/office/drawing/2014/main" id="{F3F5FF10-1CFC-102A-3C1C-EFC25CFA10A9}"/>
              </a:ext>
            </a:extLst>
          </p:cNvPr>
          <p:cNvSpPr txBox="1"/>
          <p:nvPr/>
        </p:nvSpPr>
        <p:spPr>
          <a:xfrm>
            <a:off x="1893169" y="1516740"/>
            <a:ext cx="9498085" cy="83099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Dimension-5 proton decay constraint</a:t>
            </a:r>
          </a:p>
          <a:p>
            <a:pPr marL="742950" lvl="1" indent="-285750" defTabSz="457200">
              <a:buFont typeface="Arial" panose="020B0604020202020204" pitchFamily="34" charset="0"/>
              <a:buChar char="•"/>
            </a:pPr>
            <a:r>
              <a:rPr lang="en-US" sz="2400" kern="0" dirty="0">
                <a:solidFill>
                  <a:schemeClr val="bg1"/>
                </a:solidFill>
              </a:rPr>
              <a:t>Important constraints on parameter space</a:t>
            </a:r>
            <a:endParaRPr kumimoji="0" lang="en-US" sz="2400" b="0" i="0" u="none" strike="noStrike" kern="0" cap="none" spc="0" normalizeH="0" baseline="0" noProof="0" dirty="0">
              <a:ln>
                <a:noFill/>
              </a:ln>
              <a:solidFill>
                <a:schemeClr val="bg1"/>
              </a:solidFill>
              <a:effectLst/>
              <a:uLnTx/>
              <a:uFillTx/>
            </a:endParaRPr>
          </a:p>
        </p:txBody>
      </p:sp>
      <p:cxnSp>
        <p:nvCxnSpPr>
          <p:cNvPr id="19" name="Straight Arrow Connector 18">
            <a:extLst>
              <a:ext uri="{FF2B5EF4-FFF2-40B4-BE49-F238E27FC236}">
                <a16:creationId xmlns:a16="http://schemas.microsoft.com/office/drawing/2014/main" id="{41A78A14-1A7C-8E2B-4CE8-A86244D77BEF}"/>
              </a:ext>
            </a:extLst>
          </p:cNvPr>
          <p:cNvCxnSpPr>
            <a:cxnSpLocks/>
          </p:cNvCxnSpPr>
          <p:nvPr/>
        </p:nvCxnSpPr>
        <p:spPr>
          <a:xfrm>
            <a:off x="2192938" y="3688597"/>
            <a:ext cx="3649923" cy="387457"/>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EA3DD3-B0B5-01E9-9CD5-33C5A1847AFD}"/>
              </a:ext>
            </a:extLst>
          </p:cNvPr>
          <p:cNvCxnSpPr>
            <a:cxnSpLocks/>
          </p:cNvCxnSpPr>
          <p:nvPr/>
        </p:nvCxnSpPr>
        <p:spPr>
          <a:xfrm>
            <a:off x="2192938" y="3285641"/>
            <a:ext cx="7199035" cy="790413"/>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88930CE-22E3-394D-0C29-C67E277D9373}"/>
              </a:ext>
            </a:extLst>
          </p:cNvPr>
          <p:cNvSpPr txBox="1"/>
          <p:nvPr/>
        </p:nvSpPr>
        <p:spPr>
          <a:xfrm>
            <a:off x="54318" y="2999967"/>
            <a:ext cx="2092126" cy="830997"/>
          </a:xfrm>
          <a:prstGeom prst="rect">
            <a:avLst/>
          </a:prstGeom>
          <a:noFill/>
          <a:ln>
            <a:solidFill>
              <a:schemeClr val="accent4">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After Hyper-K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(JUNO </a:t>
            </a:r>
            <a:r>
              <a:rPr lang="en-US" sz="2400" dirty="0">
                <a:solidFill>
                  <a:prstClr val="white"/>
                </a:solidFill>
                <a:latin typeface="Calibri" panose="020F0502020204030204"/>
              </a:rPr>
              <a:t>Similar</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87387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1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872208" y="643075"/>
            <a:ext cx="6447583"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1">
                    <a:lumMod val="50000"/>
                  </a:schemeClr>
                </a:solidFill>
                <a:effectLst/>
                <a:uLnTx/>
                <a:uFillTx/>
              </a:rPr>
              <a:t>How reliable are these constraints?</a:t>
            </a:r>
          </a:p>
        </p:txBody>
      </p:sp>
      <p:sp>
        <p:nvSpPr>
          <p:cNvPr id="9" name="TextBox 8">
            <a:extLst>
              <a:ext uri="{FF2B5EF4-FFF2-40B4-BE49-F238E27FC236}">
                <a16:creationId xmlns:a16="http://schemas.microsoft.com/office/drawing/2014/main" id="{5909F4F4-E2AA-69B6-D6FF-3FDEC0732259}"/>
              </a:ext>
            </a:extLst>
          </p:cNvPr>
          <p:cNvSpPr txBox="1"/>
          <p:nvPr/>
        </p:nvSpPr>
        <p:spPr>
          <a:xfrm>
            <a:off x="279218" y="2499208"/>
            <a:ext cx="10616090" cy="3170099"/>
          </a:xfrm>
          <a:prstGeom prst="rect">
            <a:avLst/>
          </a:prstGeom>
          <a:noFill/>
        </p:spPr>
        <p:txBody>
          <a:bodyPr wrap="square" rtlCol="0">
            <a:spAutoFit/>
          </a:bodyPr>
          <a:lstStyle/>
          <a:p>
            <a:pPr marL="285750" indent="-285750" defTabSz="457200">
              <a:buFont typeface="Arial" panose="020B0604020202020204" pitchFamily="34" charset="0"/>
              <a:buChar char="•"/>
            </a:pPr>
            <a:r>
              <a:rPr kumimoji="0" lang="en-US" sz="2000" b="0" i="0" u="none" strike="noStrike" kern="0" cap="none" spc="0" normalizeH="0" baseline="0" noProof="0" dirty="0">
                <a:ln>
                  <a:noFill/>
                </a:ln>
                <a:solidFill>
                  <a:schemeClr val="bg1"/>
                </a:solidFill>
                <a:effectLst/>
                <a:uLnTx/>
                <a:uFillTx/>
              </a:rPr>
              <a:t>Matrix elements squared contributes to proton decay          error doubled</a:t>
            </a:r>
          </a:p>
          <a:p>
            <a:pPr marL="285750" indent="-285750" defTabSz="457200">
              <a:buFont typeface="Arial" panose="020B0604020202020204" pitchFamily="34" charset="0"/>
              <a:buChar char="•"/>
            </a:pPr>
            <a:endParaRPr lang="en-US" sz="2000" kern="0" dirty="0">
              <a:solidFill>
                <a:schemeClr val="bg1"/>
              </a:solidFill>
            </a:endParaRPr>
          </a:p>
          <a:p>
            <a:pPr marL="285750" indent="-285750" defTabSz="457200">
              <a:buFont typeface="Arial" panose="020B0604020202020204" pitchFamily="34" charset="0"/>
              <a:buChar char="•"/>
            </a:pPr>
            <a:endParaRPr kumimoji="0" lang="en-US" sz="2000" b="0" i="0" u="none" strike="noStrike" kern="0" cap="none" spc="0" normalizeH="0" baseline="0" noProof="0" dirty="0">
              <a:ln>
                <a:noFill/>
              </a:ln>
              <a:solidFill>
                <a:schemeClr val="bg1"/>
              </a:solidFill>
              <a:effectLst/>
              <a:uLnTx/>
              <a:uFillTx/>
            </a:endParaRPr>
          </a:p>
          <a:p>
            <a:pPr marL="285750" indent="-285750" defTabSz="457200">
              <a:buFont typeface="Arial" panose="020B0604020202020204" pitchFamily="34" charset="0"/>
              <a:buChar char="•"/>
            </a:pPr>
            <a:endParaRPr lang="en-US" sz="2000" kern="0" dirty="0">
              <a:solidFill>
                <a:schemeClr val="bg1"/>
              </a:solidFill>
            </a:endParaRPr>
          </a:p>
          <a:p>
            <a:pPr marL="285750" indent="-285750" defTabSz="457200">
              <a:buFont typeface="Arial" panose="020B0604020202020204" pitchFamily="34" charset="0"/>
              <a:buChar char="•"/>
            </a:pPr>
            <a:r>
              <a:rPr lang="en-US" sz="2000" kern="0" dirty="0">
                <a:solidFill>
                  <a:schemeClr val="bg1"/>
                </a:solidFill>
              </a:rPr>
              <a:t>Alpha strong still an important  error on proton lifetime</a:t>
            </a:r>
          </a:p>
          <a:p>
            <a:pPr marL="742950" lvl="1" indent="-285750" defTabSz="457200">
              <a:buFont typeface="Arial" panose="020B0604020202020204" pitchFamily="34" charset="0"/>
              <a:buChar char="•"/>
            </a:pPr>
            <a:r>
              <a:rPr lang="en-US" sz="2000" kern="0" dirty="0">
                <a:solidFill>
                  <a:schemeClr val="bg1"/>
                </a:solidFill>
              </a:rPr>
              <a:t>From gauge coupling  matching conditions  </a:t>
            </a:r>
            <a:r>
              <a:rPr kumimoji="0" lang="en-US" sz="2000" b="0" i="0" u="none" strike="noStrike" kern="0" cap="none" spc="0" normalizeH="0" baseline="0" noProof="0" dirty="0">
                <a:ln>
                  <a:noFill/>
                </a:ln>
                <a:solidFill>
                  <a:schemeClr val="bg1"/>
                </a:solidFill>
                <a:effectLst/>
                <a:uLnTx/>
                <a:uFillTx/>
              </a:rPr>
              <a:t> </a:t>
            </a:r>
            <a:endParaRPr lang="en-US" sz="2000" kern="0" dirty="0">
              <a:solidFill>
                <a:schemeClr val="bg1"/>
              </a:solidFill>
            </a:endParaRPr>
          </a:p>
          <a:p>
            <a:pPr marL="742950" lvl="1" indent="-285750" defTabSz="457200">
              <a:buFont typeface="Arial" panose="020B0604020202020204" pitchFamily="34" charset="0"/>
              <a:buChar char="•"/>
            </a:pPr>
            <a:endParaRPr kumimoji="0" lang="en-US" sz="2000" b="0" i="0" u="none" strike="noStrike" kern="0" cap="none" spc="0" normalizeH="0" baseline="0" noProof="0" dirty="0">
              <a:ln>
                <a:noFill/>
              </a:ln>
              <a:solidFill>
                <a:schemeClr val="bg1"/>
              </a:solidFill>
              <a:effectLst/>
              <a:uLnTx/>
              <a:uFillTx/>
            </a:endParaRPr>
          </a:p>
          <a:p>
            <a:pPr marL="742950" lvl="1" indent="-285750" defTabSz="457200">
              <a:buFont typeface="Arial" panose="020B0604020202020204" pitchFamily="34" charset="0"/>
              <a:buChar char="•"/>
            </a:pPr>
            <a:endParaRPr lang="en-US" sz="2000" kern="0" dirty="0">
              <a:solidFill>
                <a:schemeClr val="bg1"/>
              </a:solidFill>
            </a:endParaRPr>
          </a:p>
          <a:p>
            <a:pPr marL="742950" lvl="1" indent="-285750" defTabSz="457200">
              <a:buFont typeface="Arial" panose="020B0604020202020204" pitchFamily="34" charset="0"/>
              <a:buChar char="•"/>
            </a:pPr>
            <a:endParaRPr kumimoji="0" lang="en-US" sz="2000" b="0" i="0" u="none" strike="noStrike" kern="0" cap="none" spc="0" normalizeH="0" baseline="0" noProof="0" dirty="0">
              <a:ln>
                <a:noFill/>
              </a:ln>
              <a:solidFill>
                <a:schemeClr val="bg1"/>
              </a:solidFill>
              <a:effectLst/>
              <a:uLnTx/>
              <a:uFillTx/>
            </a:endParaRPr>
          </a:p>
          <a:p>
            <a:pPr marL="742950" lvl="1" indent="-285750" defTabSz="457200">
              <a:buFont typeface="Arial" panose="020B0604020202020204" pitchFamily="34" charset="0"/>
              <a:buChar char="•"/>
            </a:pPr>
            <a:r>
              <a:rPr lang="en-US" sz="2000" kern="0" dirty="0">
                <a:solidFill>
                  <a:schemeClr val="bg1"/>
                </a:solidFill>
              </a:rPr>
              <a:t>Error strongly dependent on if c is non-zero </a:t>
            </a:r>
            <a:endParaRPr kumimoji="0" lang="en-US" sz="2000" b="0" i="0" u="none" strike="noStrike" kern="0" cap="none" spc="0" normalizeH="0" baseline="0" noProof="0" dirty="0">
              <a:ln>
                <a:noFill/>
              </a:ln>
              <a:solidFill>
                <a:schemeClr val="bg1"/>
              </a:solidFill>
              <a:effectLst/>
              <a:uLnTx/>
              <a:uFillTx/>
            </a:endParaRPr>
          </a:p>
        </p:txBody>
      </p:sp>
      <p:pic>
        <p:nvPicPr>
          <p:cNvPr id="44" name="Picture 43" descr="\documentclass{article}&#10;\usepackage{amsmath,amssymb,color}&#10;\pagestyle{empty}&#10;\begin{document}&#10;&#10;\color{white}&#10;$\to$&#10;&#10;&#10;\end{document}" title="IguanaTex Bitmap Display">
            <a:extLst>
              <a:ext uri="{FF2B5EF4-FFF2-40B4-BE49-F238E27FC236}">
                <a16:creationId xmlns:a16="http://schemas.microsoft.com/office/drawing/2014/main" id="{53C33B89-6489-30E2-D158-BC9C6C6EC9D8}"/>
              </a:ext>
            </a:extLst>
          </p:cNvPr>
          <p:cNvPicPr>
            <a:picLocks noChangeAspect="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a:xfrm>
            <a:off x="6362344" y="2657916"/>
            <a:ext cx="225524" cy="132571"/>
          </a:xfrm>
          <a:prstGeom prst="rect">
            <a:avLst/>
          </a:prstGeom>
        </p:spPr>
      </p:pic>
      <p:sp>
        <p:nvSpPr>
          <p:cNvPr id="15" name="TextBox 14">
            <a:extLst>
              <a:ext uri="{FF2B5EF4-FFF2-40B4-BE49-F238E27FC236}">
                <a16:creationId xmlns:a16="http://schemas.microsoft.com/office/drawing/2014/main" id="{200F0B06-249A-B4EB-BEBD-DA495B576B4F}"/>
              </a:ext>
            </a:extLst>
          </p:cNvPr>
          <p:cNvSpPr txBox="1"/>
          <p:nvPr/>
        </p:nvSpPr>
        <p:spPr>
          <a:xfrm>
            <a:off x="279218" y="1624566"/>
            <a:ext cx="4238322" cy="707886"/>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C00000"/>
                </a:solidFill>
                <a:effectLst/>
                <a:uLnTx/>
                <a:uFillTx/>
              </a:rPr>
              <a:t>Amplitudes destructively interfere</a:t>
            </a: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rPr>
              <a:t>Error important </a:t>
            </a:r>
          </a:p>
        </p:txBody>
      </p:sp>
      <p:pic>
        <p:nvPicPr>
          <p:cNvPr id="46" name="Picture 45" descr="\documentclass{article}&#10;\usepackage{amsmath,amssymb}&#10;\usepackage{xcolor,color}&#10;\pagestyle{empty}&#10;\begin{document}&#10;\color{white}&#10;&#10;$\to 20\%-25\%$&#10;&#10;\end{document}" title="IguanaTex Bitmap Display">
            <a:extLst>
              <a:ext uri="{FF2B5EF4-FFF2-40B4-BE49-F238E27FC236}">
                <a16:creationId xmlns:a16="http://schemas.microsoft.com/office/drawing/2014/main" id="{B0EE153F-6B87-C1D5-2895-322F2F3B37AB}"/>
              </a:ext>
            </a:extLst>
          </p:cNvPr>
          <p:cNvPicPr>
            <a:picLocks noChangeAspect="1"/>
          </p:cNvPicPr>
          <p:nvPr>
            <p:custDataLst>
              <p:tags r:id="rId2"/>
            </p:custDataLst>
          </p:nvPr>
        </p:nvPicPr>
        <p:blipFill>
          <a:blip r:embed="rId16">
            <a:extLst>
              <a:ext uri="{28A0092B-C50C-407E-A947-70E740481C1C}">
                <a14:useLocalDpi xmlns:a14="http://schemas.microsoft.com/office/drawing/2010/main" val="0"/>
              </a:ext>
            </a:extLst>
          </a:blip>
          <a:stretch>
            <a:fillRect/>
          </a:stretch>
        </p:blipFill>
        <p:spPr>
          <a:xfrm>
            <a:off x="6027565" y="3157671"/>
            <a:ext cx="1794104" cy="238976"/>
          </a:xfrm>
          <a:prstGeom prst="rect">
            <a:avLst/>
          </a:prstGeom>
        </p:spPr>
      </p:pic>
      <p:pic>
        <p:nvPicPr>
          <p:cNvPr id="50" name="Picture 49" descr="\documentclass{article}&#10;\usepackage{amsmath,color}&#10;\pagestyle{empty}&#10;\begin{document}&#10;&#10;&#10;\color{white}&#10;&#10;$\Delta \langle K^+\vert (ud)_Ls_L\vert p\rangle\sim ~10~\%$&#10;&#10;&#10;&#10;\end{document}" title="IguanaTex Bitmap Display">
            <a:extLst>
              <a:ext uri="{FF2B5EF4-FFF2-40B4-BE49-F238E27FC236}">
                <a16:creationId xmlns:a16="http://schemas.microsoft.com/office/drawing/2014/main" id="{43E02CAC-DE8E-F110-2923-6E21BBF61554}"/>
              </a:ext>
            </a:extLst>
          </p:cNvPr>
          <p:cNvPicPr>
            <a:picLocks noChangeAspect="1"/>
          </p:cNvPicPr>
          <p:nvPr>
            <p:custDataLst>
              <p:tags r:id="rId3"/>
            </p:custDataLst>
          </p:nvPr>
        </p:nvPicPr>
        <p:blipFill>
          <a:blip r:embed="rId17">
            <a:extLst>
              <a:ext uri="{28A0092B-C50C-407E-A947-70E740481C1C}">
                <a14:useLocalDpi xmlns:a14="http://schemas.microsoft.com/office/drawing/2010/main" val="0"/>
              </a:ext>
            </a:extLst>
          </a:blip>
          <a:stretch>
            <a:fillRect/>
          </a:stretch>
        </p:blipFill>
        <p:spPr>
          <a:xfrm>
            <a:off x="2146890" y="3146738"/>
            <a:ext cx="3499886" cy="318171"/>
          </a:xfrm>
          <a:prstGeom prst="rect">
            <a:avLst/>
          </a:prstGeom>
        </p:spPr>
      </p:pic>
      <p:pic>
        <p:nvPicPr>
          <p:cNvPr id="54" name="Picture 53" descr="\documentclass{article}&#10;\usepackage{amsmath,color}&#10;\pagestyle{empty}&#10;\begin{document}&#10;&#10;&#10;\color{white}&#10;&#10;$\frac{3}{g_2^2(Q)}-\frac{2}{g^2_3(Q)}-\frac{1}{g_1^2(Q)}=-\frac{3}{10\pi^2}\ln\left(\frac{Q}{M_{H_C}}\right)-\frac{96cV}{M_P}$&#10;&#10;&#10;&#10;\end{document}" title="IguanaTex Bitmap Display">
            <a:extLst>
              <a:ext uri="{FF2B5EF4-FFF2-40B4-BE49-F238E27FC236}">
                <a16:creationId xmlns:a16="http://schemas.microsoft.com/office/drawing/2014/main" id="{F8C74C59-63AF-9BF3-5A4C-9476F1444F5E}"/>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Lst>
          </a:blip>
          <a:stretch>
            <a:fillRect/>
          </a:stretch>
        </p:blipFill>
        <p:spPr>
          <a:xfrm>
            <a:off x="796190" y="4606944"/>
            <a:ext cx="5299809" cy="455619"/>
          </a:xfrm>
          <a:prstGeom prst="rect">
            <a:avLst/>
          </a:prstGeom>
        </p:spPr>
      </p:pic>
      <p:pic>
        <p:nvPicPr>
          <p:cNvPr id="56" name="Picture 55" descr="\documentclass{article}&#10;\usepackage{amsmath,color}&#10;\pagestyle{empty}&#10;\begin{document}&#10;&#10;&#10;\color{white}&#10;&#10;$ \frac{c}{M_P}{\rm Tr}\left[\Sigma \cal{WW}\right]$&#10;&#10;&#10;&#10;\end{document}" title="IguanaTex Bitmap Display">
            <a:extLst>
              <a:ext uri="{FF2B5EF4-FFF2-40B4-BE49-F238E27FC236}">
                <a16:creationId xmlns:a16="http://schemas.microsoft.com/office/drawing/2014/main" id="{36E3DDD9-ACE6-93A8-DAD3-7C08918946D2}"/>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a:xfrm>
            <a:off x="8629534" y="4652810"/>
            <a:ext cx="1808457" cy="363886"/>
          </a:xfrm>
          <a:prstGeom prst="rect">
            <a:avLst/>
          </a:prstGeom>
        </p:spPr>
      </p:pic>
      <p:sp>
        <p:nvSpPr>
          <p:cNvPr id="58" name="TextBox 57">
            <a:extLst>
              <a:ext uri="{FF2B5EF4-FFF2-40B4-BE49-F238E27FC236}">
                <a16:creationId xmlns:a16="http://schemas.microsoft.com/office/drawing/2014/main" id="{8409FDF0-BA59-5B87-068F-78D621285AB6}"/>
              </a:ext>
            </a:extLst>
          </p:cNvPr>
          <p:cNvSpPr txBox="1"/>
          <p:nvPr/>
        </p:nvSpPr>
        <p:spPr>
          <a:xfrm>
            <a:off x="6726648" y="3558265"/>
            <a:ext cx="1487838" cy="923330"/>
          </a:xfrm>
          <a:prstGeom prst="rect">
            <a:avLst/>
          </a:prstGeom>
          <a:noFill/>
          <a:ln>
            <a:solidFill>
              <a:schemeClr val="accent4">
                <a:lumMod val="75000"/>
              </a:schemeClr>
            </a:solidFill>
          </a:ln>
        </p:spPr>
        <p:txBody>
          <a:bodyPr wrap="square" rtlCol="0">
            <a:spAutoFit/>
          </a:bodyPr>
          <a:lstStyle/>
          <a:p>
            <a:r>
              <a:rPr lang="en-US" dirty="0"/>
              <a:t> </a:t>
            </a:r>
            <a:r>
              <a:rPr lang="en-US" dirty="0">
                <a:solidFill>
                  <a:schemeClr val="bg1"/>
                </a:solidFill>
              </a:rPr>
              <a:t>Depend on Dimension-5 couplings</a:t>
            </a:r>
          </a:p>
        </p:txBody>
      </p:sp>
      <p:cxnSp>
        <p:nvCxnSpPr>
          <p:cNvPr id="59" name="Straight Arrow Connector 58">
            <a:extLst>
              <a:ext uri="{FF2B5EF4-FFF2-40B4-BE49-F238E27FC236}">
                <a16:creationId xmlns:a16="http://schemas.microsoft.com/office/drawing/2014/main" id="{13997241-0912-437D-0967-9D915295C6EF}"/>
              </a:ext>
            </a:extLst>
          </p:cNvPr>
          <p:cNvCxnSpPr>
            <a:cxnSpLocks/>
            <a:stCxn id="58" idx="3"/>
          </p:cNvCxnSpPr>
          <p:nvPr/>
        </p:nvCxnSpPr>
        <p:spPr>
          <a:xfrm>
            <a:off x="8214486" y="4019930"/>
            <a:ext cx="639965" cy="579888"/>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A2A940F-CFF3-A7CB-8CAE-FFD6A0564239}"/>
              </a:ext>
            </a:extLst>
          </p:cNvPr>
          <p:cNvCxnSpPr>
            <a:cxnSpLocks/>
            <a:stCxn id="58" idx="1"/>
          </p:cNvCxnSpPr>
          <p:nvPr/>
        </p:nvCxnSpPr>
        <p:spPr>
          <a:xfrm flipH="1">
            <a:off x="5811864" y="4019930"/>
            <a:ext cx="914784" cy="678747"/>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67" descr="\documentclass{article}&#10;\usepackage{amsmath,color}&#10;\pagestyle{empty}&#10;\begin{document}&#10;&#10;&#10;\color{white}&#10;&#10;$\sigma_{\tau_p}\simeq 0.83 \left(\frac{\Delta_{\alpha_s}}{0.0011}\right)\left(\frac{0.1181}{\alpha_s\left(M_Z\right)}\right)\tau_p$&#10;&#10;&#10;&#10;\end{document}" title="IguanaTex Bitmap Display">
            <a:extLst>
              <a:ext uri="{FF2B5EF4-FFF2-40B4-BE49-F238E27FC236}">
                <a16:creationId xmlns:a16="http://schemas.microsoft.com/office/drawing/2014/main" id="{DA7B51F2-62EE-443F-CAB2-28D4E74A396F}"/>
              </a:ext>
            </a:extLst>
          </p:cNvPr>
          <p:cNvPicPr>
            <a:picLocks noChangeAspect="1"/>
          </p:cNvPicPr>
          <p:nvPr>
            <p:custDataLst>
              <p:tags r:id="rId6"/>
            </p:custDataLst>
          </p:nvPr>
        </p:nvPicPr>
        <p:blipFill>
          <a:blip r:embed="rId20">
            <a:extLst>
              <a:ext uri="{28A0092B-C50C-407E-A947-70E740481C1C}">
                <a14:useLocalDpi xmlns:a14="http://schemas.microsoft.com/office/drawing/2010/main" val="0"/>
              </a:ext>
            </a:extLst>
          </a:blip>
          <a:stretch>
            <a:fillRect/>
          </a:stretch>
        </p:blipFill>
        <p:spPr>
          <a:xfrm>
            <a:off x="2060659" y="5852473"/>
            <a:ext cx="3481905" cy="455619"/>
          </a:xfrm>
          <a:prstGeom prst="rect">
            <a:avLst/>
          </a:prstGeom>
        </p:spPr>
      </p:pic>
      <p:pic>
        <p:nvPicPr>
          <p:cNvPr id="70" name="Picture 69" descr="\documentclass{article}&#10;\usepackage{amsmath,color}&#10;\pagestyle{empty}&#10;\begin{document}&#10;&#10;&#10;\color{white}&#10;&#10;$c=0$&#10;&#10;&#10;&#10;\end{document}" title="IguanaTex Bitmap Display">
            <a:extLst>
              <a:ext uri="{FF2B5EF4-FFF2-40B4-BE49-F238E27FC236}">
                <a16:creationId xmlns:a16="http://schemas.microsoft.com/office/drawing/2014/main" id="{4C3F7EE0-98C6-0D01-F63D-2857B9B5234A}"/>
              </a:ext>
            </a:extLst>
          </p:cNvPr>
          <p:cNvPicPr>
            <a:picLocks noChangeAspect="1"/>
          </p:cNvPicPr>
          <p:nvPr>
            <p:custDataLst>
              <p:tags r:id="rId7"/>
            </p:custDataLst>
          </p:nvPr>
        </p:nvPicPr>
        <p:blipFill>
          <a:blip r:embed="rId21">
            <a:extLst>
              <a:ext uri="{28A0092B-C50C-407E-A947-70E740481C1C}">
                <a14:useLocalDpi xmlns:a14="http://schemas.microsoft.com/office/drawing/2010/main" val="0"/>
              </a:ext>
            </a:extLst>
          </a:blip>
          <a:stretch>
            <a:fillRect/>
          </a:stretch>
        </p:blipFill>
        <p:spPr>
          <a:xfrm>
            <a:off x="711324" y="6006231"/>
            <a:ext cx="665600" cy="192481"/>
          </a:xfrm>
          <a:prstGeom prst="rect">
            <a:avLst/>
          </a:prstGeom>
        </p:spPr>
      </p:pic>
      <p:pic>
        <p:nvPicPr>
          <p:cNvPr id="72" name="Picture 71" descr="\documentclass{article}&#10;\usepackage{amsmath,color}&#10;\pagestyle{empty}&#10;\begin{document}&#10;&#10;&#10;\color{white}&#10;&#10;$\to$&#10;&#10;&#10;&#10;\end{document}" title="IguanaTex Bitmap Display">
            <a:extLst>
              <a:ext uri="{FF2B5EF4-FFF2-40B4-BE49-F238E27FC236}">
                <a16:creationId xmlns:a16="http://schemas.microsoft.com/office/drawing/2014/main" id="{E243B864-6A5C-E1FC-156A-0014EBC28E97}"/>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1583477" y="6039626"/>
            <a:ext cx="270629" cy="159086"/>
          </a:xfrm>
          <a:prstGeom prst="rect">
            <a:avLst/>
          </a:prstGeom>
        </p:spPr>
      </p:pic>
      <p:pic>
        <p:nvPicPr>
          <p:cNvPr id="79" name="Picture 78" descr="\documentclass{article}&#10;\usepackage{amsmath,color}&#10;\pagestyle{empty}&#10;\begin{document}&#10;&#10;&#10;\color{white}&#10;&#10;$\sigma_{\tau_p}\simeq 0.055 \left(\frac{\Delta_{\alpha_s}}{0.0011}\right)\left(\frac{0.1181}{\alpha_s\left(M_Z\right)}\right)\tau_p$&#10;&#10;&#10;&#10;\end{document}" title="IguanaTex Bitmap Display">
            <a:extLst>
              <a:ext uri="{FF2B5EF4-FFF2-40B4-BE49-F238E27FC236}">
                <a16:creationId xmlns:a16="http://schemas.microsoft.com/office/drawing/2014/main" id="{AC1CC88B-1416-E1D1-6D6C-48A26814D2A5}"/>
              </a:ext>
            </a:extLst>
          </p:cNvPr>
          <p:cNvPicPr>
            <a:picLocks noChangeAspect="1"/>
          </p:cNvPicPr>
          <p:nvPr>
            <p:custDataLst>
              <p:tags r:id="rId9"/>
            </p:custDataLst>
          </p:nvPr>
        </p:nvPicPr>
        <p:blipFill>
          <a:blip r:embed="rId22">
            <a:extLst>
              <a:ext uri="{28A0092B-C50C-407E-A947-70E740481C1C}">
                <a14:useLocalDpi xmlns:a14="http://schemas.microsoft.com/office/drawing/2010/main" val="0"/>
              </a:ext>
            </a:extLst>
          </a:blip>
          <a:stretch>
            <a:fillRect/>
          </a:stretch>
        </p:blipFill>
        <p:spPr>
          <a:xfrm>
            <a:off x="7821669" y="5807543"/>
            <a:ext cx="3608381" cy="455619"/>
          </a:xfrm>
          <a:prstGeom prst="rect">
            <a:avLst/>
          </a:prstGeom>
        </p:spPr>
      </p:pic>
      <p:pic>
        <p:nvPicPr>
          <p:cNvPr id="77" name="Picture 76" descr="\documentclass{article}&#10;\usepackage{amsmath,color}&#10;\pagestyle{empty}&#10;\begin{document}&#10;&#10;&#10;\color{white}&#10;&#10;$c\ne 0$&#10;&#10;&#10;&#10;\end{document}" title="IguanaTex Bitmap Display">
            <a:extLst>
              <a:ext uri="{FF2B5EF4-FFF2-40B4-BE49-F238E27FC236}">
                <a16:creationId xmlns:a16="http://schemas.microsoft.com/office/drawing/2014/main" id="{24747621-FE0D-A944-B72A-2F7652BA3404}"/>
              </a:ext>
            </a:extLst>
          </p:cNvPr>
          <p:cNvPicPr>
            <a:picLocks noChangeAspect="1"/>
          </p:cNvPicPr>
          <p:nvPr>
            <p:custDataLst>
              <p:tags r:id="rId10"/>
            </p:custDataLst>
          </p:nvPr>
        </p:nvPicPr>
        <p:blipFill>
          <a:blip r:embed="rId23">
            <a:extLst>
              <a:ext uri="{28A0092B-C50C-407E-A947-70E740481C1C}">
                <a14:useLocalDpi xmlns:a14="http://schemas.microsoft.com/office/drawing/2010/main" val="0"/>
              </a:ext>
            </a:extLst>
          </a:blip>
          <a:stretch>
            <a:fillRect/>
          </a:stretch>
        </p:blipFill>
        <p:spPr>
          <a:xfrm>
            <a:off x="6472334" y="5961302"/>
            <a:ext cx="665600" cy="261707"/>
          </a:xfrm>
          <a:prstGeom prst="rect">
            <a:avLst/>
          </a:prstGeom>
        </p:spPr>
      </p:pic>
      <p:pic>
        <p:nvPicPr>
          <p:cNvPr id="75" name="Picture 74" descr="\documentclass{article}&#10;\usepackage{amsmath,color}&#10;\pagestyle{empty}&#10;\begin{document}&#10;&#10;&#10;\color{white}&#10;&#10;$\to$&#10;&#10;&#10;&#10;\end{document}" title="IguanaTex Bitmap Display">
            <a:extLst>
              <a:ext uri="{FF2B5EF4-FFF2-40B4-BE49-F238E27FC236}">
                <a16:creationId xmlns:a16="http://schemas.microsoft.com/office/drawing/2014/main" id="{A52E5066-9B88-4789-777E-BCE33B94F5A3}"/>
              </a:ext>
            </a:extLst>
          </p:cNvPr>
          <p:cNvPicPr>
            <a:picLocks noChangeAspect="1"/>
          </p:cNvPicPr>
          <p:nvPr>
            <p:custDataLst>
              <p:tags r:id="rId11"/>
            </p:custDataLst>
          </p:nvPr>
        </p:nvPicPr>
        <p:blipFill>
          <a:blip r:embed="rId15">
            <a:extLst>
              <a:ext uri="{28A0092B-C50C-407E-A947-70E740481C1C}">
                <a14:useLocalDpi xmlns:a14="http://schemas.microsoft.com/office/drawing/2010/main" val="0"/>
              </a:ext>
            </a:extLst>
          </a:blip>
          <a:stretch>
            <a:fillRect/>
          </a:stretch>
        </p:blipFill>
        <p:spPr>
          <a:xfrm>
            <a:off x="7344487" y="5994696"/>
            <a:ext cx="270629" cy="159086"/>
          </a:xfrm>
          <a:prstGeom prst="rect">
            <a:avLst/>
          </a:prstGeom>
        </p:spPr>
      </p:pic>
    </p:spTree>
    <p:extLst>
      <p:ext uri="{BB962C8B-B14F-4D97-AF65-F5344CB8AC3E}">
        <p14:creationId xmlns:p14="http://schemas.microsoft.com/office/powerpoint/2010/main" val="231053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5" name="Rectangle: Diagonal Corners Rounded 54">
            <a:extLst>
              <a:ext uri="{FF2B5EF4-FFF2-40B4-BE49-F238E27FC236}">
                <a16:creationId xmlns:a16="http://schemas.microsoft.com/office/drawing/2014/main" id="{A73FCD25-FE39-52C6-8E85-5F09D20A6453}"/>
              </a:ext>
            </a:extLst>
          </p:cNvPr>
          <p:cNvSpPr/>
          <p:nvPr/>
        </p:nvSpPr>
        <p:spPr>
          <a:xfrm>
            <a:off x="1052945" y="394507"/>
            <a:ext cx="10086110" cy="1063303"/>
          </a:xfrm>
          <a:prstGeom prst="round2DiagRect">
            <a:avLst/>
          </a:prstGeom>
          <a:blipFill>
            <a:blip r:embed="rId17"/>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C20A924-0BB8-5255-3DAD-8EEB6C311579}"/>
              </a:ext>
            </a:extLst>
          </p:cNvPr>
          <p:cNvSpPr txBox="1"/>
          <p:nvPr/>
        </p:nvSpPr>
        <p:spPr>
          <a:xfrm>
            <a:off x="2996580" y="602716"/>
            <a:ext cx="6773777" cy="584775"/>
          </a:xfrm>
          <a:prstGeom prst="rect">
            <a:avLst/>
          </a:prstGeom>
          <a:noFill/>
        </p:spPr>
        <p:txBody>
          <a:bodyPr wrap="square" rtlCol="0">
            <a:spAutoFit/>
          </a:bodyPr>
          <a:lstStyle/>
          <a:p>
            <a:r>
              <a:rPr lang="en-US" sz="3200" dirty="0">
                <a:solidFill>
                  <a:schemeClr val="accent1">
                    <a:lumMod val="50000"/>
                  </a:schemeClr>
                </a:solidFill>
              </a:rPr>
              <a:t>Georgi and Glashow: Grand Unification </a:t>
            </a:r>
          </a:p>
        </p:txBody>
      </p:sp>
      <p:sp>
        <p:nvSpPr>
          <p:cNvPr id="10" name="Speech Bubble: Rectangle with Corners Rounded 9">
            <a:extLst>
              <a:ext uri="{FF2B5EF4-FFF2-40B4-BE49-F238E27FC236}">
                <a16:creationId xmlns:a16="http://schemas.microsoft.com/office/drawing/2014/main" id="{DBF4F192-A413-F140-B3F9-46069DC75C14}"/>
              </a:ext>
            </a:extLst>
          </p:cNvPr>
          <p:cNvSpPr/>
          <p:nvPr/>
        </p:nvSpPr>
        <p:spPr>
          <a:xfrm>
            <a:off x="708994" y="1373921"/>
            <a:ext cx="3814675" cy="1325577"/>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960439D8-CF12-DE4A-989D-8D1989A082CA}"/>
              </a:ext>
            </a:extLst>
          </p:cNvPr>
          <p:cNvSpPr txBox="1"/>
          <p:nvPr/>
        </p:nvSpPr>
        <p:spPr>
          <a:xfrm flipH="1">
            <a:off x="874471" y="1373921"/>
            <a:ext cx="3611882" cy="1200329"/>
          </a:xfrm>
          <a:prstGeom prst="rect">
            <a:avLst/>
          </a:prstGeom>
          <a:noFill/>
        </p:spPr>
        <p:txBody>
          <a:bodyPr wrap="square" rtlCol="0">
            <a:spAutoFit/>
          </a:bodyPr>
          <a:lstStyle/>
          <a:p>
            <a:r>
              <a:rPr lang="en-US" dirty="0">
                <a:solidFill>
                  <a:schemeClr val="bg1"/>
                </a:solidFill>
              </a:rPr>
              <a:t>Strong, electromagnetic, and weak forces are conjectured to arise from a single fundamental interaction based on the gauge group SU(5).</a:t>
            </a:r>
          </a:p>
        </p:txBody>
      </p:sp>
      <p:sp>
        <p:nvSpPr>
          <p:cNvPr id="15" name="TextBox 14">
            <a:extLst>
              <a:ext uri="{FF2B5EF4-FFF2-40B4-BE49-F238E27FC236}">
                <a16:creationId xmlns:a16="http://schemas.microsoft.com/office/drawing/2014/main" id="{37B9A88E-18E2-1C1E-311E-059270DFE39B}"/>
              </a:ext>
            </a:extLst>
          </p:cNvPr>
          <p:cNvSpPr txBox="1"/>
          <p:nvPr/>
        </p:nvSpPr>
        <p:spPr>
          <a:xfrm>
            <a:off x="6383469" y="1475025"/>
            <a:ext cx="3455344"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SM subgroup of SU(5)</a:t>
            </a:r>
          </a:p>
        </p:txBody>
      </p:sp>
      <p:pic>
        <p:nvPicPr>
          <p:cNvPr id="57" name="Picture 56" descr="\documentclass{article}&#10;\usepackage{amsmath,amssymb,color}&#10;\pagestyle{empty}&#10;\begin{document}&#10;&#10;\color{white}&#10;&#10;\begin{eqnarray}&#10;\nonumber \Psi^{AB} =\frac{1}{\sqrt{2}} \left(\begin{array}{cc} \epsilon_{abc}\bar U_c &amp; -Q_{a\alpha}^T\\&#10;Q_{\alpha b} &amp; -\epsilon_{\alpha\beta} \bar E\end{array}\right) \quad \quad \Phi_A= \left(\begin{array}{c} \bar D_a\\ (\epsilon L)_\alpha \end{array}\right)&#10;\end{eqnarray}&#10;&#10;&#10;\end{document}" title="IguanaTex Bitmap Display">
            <a:extLst>
              <a:ext uri="{FF2B5EF4-FFF2-40B4-BE49-F238E27FC236}">
                <a16:creationId xmlns:a16="http://schemas.microsoft.com/office/drawing/2014/main" id="{13018757-733F-CF5A-D1C1-A9F9980FA54E}"/>
              </a:ext>
            </a:extLst>
          </p:cNvPr>
          <p:cNvPicPr>
            <a:picLocks noChangeAspect="1"/>
          </p:cNvPicPr>
          <p:nvPr>
            <p:custDataLst>
              <p:tags r:id="rId1"/>
            </p:custDataLst>
          </p:nvPr>
        </p:nvPicPr>
        <p:blipFill>
          <a:blip r:embed="rId18">
            <a:extLst>
              <a:ext uri="{28A0092B-C50C-407E-A947-70E740481C1C}">
                <a14:useLocalDpi xmlns:a14="http://schemas.microsoft.com/office/drawing/2010/main" val="0"/>
              </a:ext>
            </a:extLst>
          </a:blip>
          <a:stretch>
            <a:fillRect/>
          </a:stretch>
        </p:blipFill>
        <p:spPr>
          <a:xfrm>
            <a:off x="6162465" y="1993075"/>
            <a:ext cx="4166926" cy="419849"/>
          </a:xfrm>
          <a:prstGeom prst="rect">
            <a:avLst/>
          </a:prstGeom>
        </p:spPr>
      </p:pic>
      <p:pic>
        <p:nvPicPr>
          <p:cNvPr id="59" name="Picture 58" descr="\documentclass{article}&#10;\usepackage{amsmath,amssymb,color}&#10;\pagestyle{empty}&#10;\begin{document}&#10;&#10;\color{white}&#10;&#10;\begin{eqnarray}&#10;\nonumber G_B^A= \left(\begin{array}{cc} &#10;g_{b}^a+\sqrt{\frac{2}{15}}B\delta_{b}^a &amp; X_{\beta}^a \\ X^{\dagger\alpha}_{ b} &amp; W^\alpha_{\beta}-\sqrt{\frac{3}{10}}B\delta^\alpha_{\beta}\end{array}\right)&#10;\end{eqnarray}&#10;&#10;&#10;\end{document}" title="IguanaTex Bitmap Display">
            <a:extLst>
              <a:ext uri="{FF2B5EF4-FFF2-40B4-BE49-F238E27FC236}">
                <a16:creationId xmlns:a16="http://schemas.microsoft.com/office/drawing/2014/main" id="{4FA19242-55C1-D763-6953-8CD9D6EB7DC1}"/>
              </a:ext>
            </a:extLst>
          </p:cNvPr>
          <p:cNvPicPr>
            <a:picLocks noChangeAspect="1"/>
          </p:cNvPicPr>
          <p:nvPr>
            <p:custDataLst>
              <p:tags r:id="rId2"/>
            </p:custDataLst>
          </p:nvPr>
        </p:nvPicPr>
        <p:blipFill>
          <a:blip r:embed="rId19">
            <a:extLst>
              <a:ext uri="{28A0092B-C50C-407E-A947-70E740481C1C}">
                <a14:useLocalDpi xmlns:a14="http://schemas.microsoft.com/office/drawing/2010/main" val="0"/>
              </a:ext>
            </a:extLst>
          </a:blip>
          <a:stretch>
            <a:fillRect/>
          </a:stretch>
        </p:blipFill>
        <p:spPr>
          <a:xfrm>
            <a:off x="6899701" y="2626658"/>
            <a:ext cx="2667400" cy="510329"/>
          </a:xfrm>
          <a:prstGeom prst="rect">
            <a:avLst/>
          </a:prstGeom>
        </p:spPr>
      </p:pic>
      <p:sp>
        <p:nvSpPr>
          <p:cNvPr id="18" name="TextBox 17">
            <a:extLst>
              <a:ext uri="{FF2B5EF4-FFF2-40B4-BE49-F238E27FC236}">
                <a16:creationId xmlns:a16="http://schemas.microsoft.com/office/drawing/2014/main" id="{2717EB99-9052-EF56-E6EE-155F94257507}"/>
              </a:ext>
            </a:extLst>
          </p:cNvPr>
          <p:cNvSpPr txBox="1"/>
          <p:nvPr/>
        </p:nvSpPr>
        <p:spPr>
          <a:xfrm>
            <a:off x="6383469" y="3293332"/>
            <a:ext cx="4755586" cy="70788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     </a:t>
            </a:r>
            <a:r>
              <a:rPr lang="en-US" sz="2000" dirty="0">
                <a:solidFill>
                  <a:schemeClr val="bg1"/>
                </a:solidFill>
              </a:rPr>
              <a:t>interactions mixes quarks and leptons</a:t>
            </a:r>
          </a:p>
          <a:p>
            <a:pPr marL="742950" lvl="1" indent="-285750">
              <a:buFont typeface="Arial" panose="020B0604020202020204" pitchFamily="34" charset="0"/>
              <a:buChar char="•"/>
            </a:pPr>
            <a:r>
              <a:rPr lang="en-US" sz="2000" dirty="0">
                <a:solidFill>
                  <a:schemeClr val="bg1"/>
                </a:solidFill>
              </a:rPr>
              <a:t>   Interactions violate B,L not B-L</a:t>
            </a:r>
          </a:p>
        </p:txBody>
      </p:sp>
      <p:pic>
        <p:nvPicPr>
          <p:cNvPr id="61" name="Picture 60" descr="\documentclass{article}&#10;\usepackage{amsmath,amssymb,color}&#10;\pagestyle{empty}&#10;\begin{document}&#10;&#10;\color{white}&#10;&#10;$X_{\beta}^a$&#10;&#10;&#10;\end{document}" title="IguanaTex Bitmap Display">
            <a:extLst>
              <a:ext uri="{FF2B5EF4-FFF2-40B4-BE49-F238E27FC236}">
                <a16:creationId xmlns:a16="http://schemas.microsoft.com/office/drawing/2014/main" id="{45FF9412-3F00-046D-EED3-2CFCA28091AC}"/>
              </a:ext>
            </a:extLst>
          </p:cNvPr>
          <p:cNvPicPr>
            <a:picLocks noChangeAspect="1"/>
          </p:cNvPicPr>
          <p:nvPr>
            <p:custDataLst>
              <p:tags r:id="rId3"/>
            </p:custDataLst>
          </p:nvPr>
        </p:nvPicPr>
        <p:blipFill>
          <a:blip r:embed="rId20">
            <a:extLst>
              <a:ext uri="{28A0092B-C50C-407E-A947-70E740481C1C}">
                <a14:useLocalDpi xmlns:a14="http://schemas.microsoft.com/office/drawing/2010/main" val="0"/>
              </a:ext>
            </a:extLst>
          </a:blip>
          <a:stretch>
            <a:fillRect/>
          </a:stretch>
        </p:blipFill>
        <p:spPr>
          <a:xfrm>
            <a:off x="6734268" y="3418713"/>
            <a:ext cx="231613" cy="198061"/>
          </a:xfrm>
          <a:prstGeom prst="rect">
            <a:avLst/>
          </a:prstGeom>
        </p:spPr>
      </p:pic>
      <p:pic>
        <p:nvPicPr>
          <p:cNvPr id="63" name="Picture 62" descr="\documentclass{article}&#10;\usepackage{amsmath,amssymb,color}&#10;\pagestyle{empty}&#10;\begin{document}&#10;&#10;\color{white}&#10;&#10;${\cal L}_{int}\supset \Phi^{\dagger}_{AB}G^B_C\Phi^{CA}\supset X_\mu \left[\bar Q_L\gamma^\mu e_L^c +\bar u_L^c\gamma^\mu Q_L\right]$&#10;&#10;&#10;\end{document}" title="IguanaTex Bitmap Display">
            <a:extLst>
              <a:ext uri="{FF2B5EF4-FFF2-40B4-BE49-F238E27FC236}">
                <a16:creationId xmlns:a16="http://schemas.microsoft.com/office/drawing/2014/main" id="{BFEE934C-9973-37EA-1918-FD241687CCEE}"/>
              </a:ext>
            </a:extLst>
          </p:cNvPr>
          <p:cNvPicPr>
            <a:picLocks noChangeAspect="1"/>
          </p:cNvPicPr>
          <p:nvPr>
            <p:custDataLst>
              <p:tags r:id="rId4"/>
            </p:custDataLst>
          </p:nvPr>
        </p:nvPicPr>
        <p:blipFill>
          <a:blip r:embed="rId21">
            <a:extLst>
              <a:ext uri="{28A0092B-C50C-407E-A947-70E740481C1C}">
                <a14:useLocalDpi xmlns:a14="http://schemas.microsoft.com/office/drawing/2010/main" val="0"/>
              </a:ext>
            </a:extLst>
          </a:blip>
          <a:stretch>
            <a:fillRect/>
          </a:stretch>
        </p:blipFill>
        <p:spPr>
          <a:xfrm>
            <a:off x="6278575" y="4037608"/>
            <a:ext cx="4015811" cy="254141"/>
          </a:xfrm>
          <a:prstGeom prst="rect">
            <a:avLst/>
          </a:prstGeom>
        </p:spPr>
      </p:pic>
      <p:pic>
        <p:nvPicPr>
          <p:cNvPr id="53" name="Picture 52" descr="A person with a beard smiling&#10;&#10;Description automatically generated">
            <a:extLst>
              <a:ext uri="{FF2B5EF4-FFF2-40B4-BE49-F238E27FC236}">
                <a16:creationId xmlns:a16="http://schemas.microsoft.com/office/drawing/2014/main" id="{25D5C950-DEE6-EE6F-70C1-9A542D0E422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92106" y="2942198"/>
            <a:ext cx="2533650" cy="3181350"/>
          </a:xfrm>
          <a:prstGeom prst="rect">
            <a:avLst/>
          </a:prstGeom>
        </p:spPr>
      </p:pic>
      <p:pic>
        <p:nvPicPr>
          <p:cNvPr id="54" name="Picture 53" descr="A person wearing glasses and a suit&#10;&#10;Description automatically generated">
            <a:extLst>
              <a:ext uri="{FF2B5EF4-FFF2-40B4-BE49-F238E27FC236}">
                <a16:creationId xmlns:a16="http://schemas.microsoft.com/office/drawing/2014/main" id="{DB3D7466-3E5C-D657-A9A3-5207C0216E6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95339" y="2952125"/>
            <a:ext cx="2126262" cy="3189394"/>
          </a:xfrm>
          <a:prstGeom prst="rect">
            <a:avLst/>
          </a:prstGeom>
        </p:spPr>
      </p:pic>
      <p:sp>
        <p:nvSpPr>
          <p:cNvPr id="121" name="Oval 120">
            <a:extLst>
              <a:ext uri="{FF2B5EF4-FFF2-40B4-BE49-F238E27FC236}">
                <a16:creationId xmlns:a16="http://schemas.microsoft.com/office/drawing/2014/main" id="{06961151-BFE0-7880-1623-4FCBEB2BB7FD}"/>
              </a:ext>
            </a:extLst>
          </p:cNvPr>
          <p:cNvSpPr/>
          <p:nvPr/>
        </p:nvSpPr>
        <p:spPr>
          <a:xfrm>
            <a:off x="9659129" y="5469462"/>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AD2C7156-714A-B91A-444E-20380C56824E}"/>
              </a:ext>
            </a:extLst>
          </p:cNvPr>
          <p:cNvSpPr/>
          <p:nvPr/>
        </p:nvSpPr>
        <p:spPr>
          <a:xfrm>
            <a:off x="6948934" y="4445077"/>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Freeform 85 1">
            <a:extLst>
              <a:ext uri="{FF2B5EF4-FFF2-40B4-BE49-F238E27FC236}">
                <a16:creationId xmlns:a16="http://schemas.microsoft.com/office/drawing/2014/main" id="{76764C71-22CF-BE7E-2C67-803D0463F387}"/>
              </a:ext>
            </a:extLst>
          </p:cNvPr>
          <p:cNvSpPr>
            <a:spLocks/>
          </p:cNvSpPr>
          <p:nvPr/>
        </p:nvSpPr>
        <p:spPr bwMode="auto">
          <a:xfrm>
            <a:off x="7958271" y="516814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4" name="Straight Connector 123">
            <a:extLst>
              <a:ext uri="{FF2B5EF4-FFF2-40B4-BE49-F238E27FC236}">
                <a16:creationId xmlns:a16="http://schemas.microsoft.com/office/drawing/2014/main" id="{1BDBFA56-FB04-2760-CC93-87E969294F45}"/>
              </a:ext>
            </a:extLst>
          </p:cNvPr>
          <p:cNvCxnSpPr>
            <a:cxnSpLocks/>
          </p:cNvCxnSpPr>
          <p:nvPr/>
        </p:nvCxnSpPr>
        <p:spPr>
          <a:xfrm>
            <a:off x="7310971" y="469312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5" name="Straight Connector 124">
            <a:extLst>
              <a:ext uri="{FF2B5EF4-FFF2-40B4-BE49-F238E27FC236}">
                <a16:creationId xmlns:a16="http://schemas.microsoft.com/office/drawing/2014/main" id="{44B8AF8D-081E-64D8-851C-F2E950EC749C}"/>
              </a:ext>
            </a:extLst>
          </p:cNvPr>
          <p:cNvCxnSpPr>
            <a:cxnSpLocks/>
          </p:cNvCxnSpPr>
          <p:nvPr/>
        </p:nvCxnSpPr>
        <p:spPr>
          <a:xfrm flipV="1">
            <a:off x="7310973" y="530810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6" name="Straight Connector 125">
            <a:extLst>
              <a:ext uri="{FF2B5EF4-FFF2-40B4-BE49-F238E27FC236}">
                <a16:creationId xmlns:a16="http://schemas.microsoft.com/office/drawing/2014/main" id="{A4C79AF6-620D-457B-7220-6A4BBDE9B189}"/>
              </a:ext>
            </a:extLst>
          </p:cNvPr>
          <p:cNvCxnSpPr>
            <a:cxnSpLocks/>
          </p:cNvCxnSpPr>
          <p:nvPr/>
        </p:nvCxnSpPr>
        <p:spPr>
          <a:xfrm flipH="1">
            <a:off x="9177008" y="4756151"/>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7" name="Straight Connector 126">
            <a:extLst>
              <a:ext uri="{FF2B5EF4-FFF2-40B4-BE49-F238E27FC236}">
                <a16:creationId xmlns:a16="http://schemas.microsoft.com/office/drawing/2014/main" id="{D27920B5-9A0C-1D20-8257-9860E94EDF4C}"/>
              </a:ext>
            </a:extLst>
          </p:cNvPr>
          <p:cNvCxnSpPr>
            <a:cxnSpLocks/>
          </p:cNvCxnSpPr>
          <p:nvPr/>
        </p:nvCxnSpPr>
        <p:spPr>
          <a:xfrm>
            <a:off x="9177006" y="5315714"/>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28" name="Picture 127">
            <a:extLst>
              <a:ext uri="{FF2B5EF4-FFF2-40B4-BE49-F238E27FC236}">
                <a16:creationId xmlns:a16="http://schemas.microsoft.com/office/drawing/2014/main" id="{FA7B58D3-A9A2-1E7D-97A1-6F311DA483FA}"/>
              </a:ext>
            </a:extLst>
          </p:cNvPr>
          <p:cNvPicPr>
            <a:picLocks noChangeAspect="1"/>
          </p:cNvPicPr>
          <p:nvPr>
            <p:custDataLst>
              <p:tags r:id="rId5"/>
            </p:custDataLst>
          </p:nvPr>
        </p:nvPicPr>
        <p:blipFill>
          <a:blip r:embed="rId24">
            <a:extLst>
              <a:ext uri="{28A0092B-C50C-407E-A947-70E740481C1C}">
                <a14:useLocalDpi xmlns:a14="http://schemas.microsoft.com/office/drawing/2010/main" val="0"/>
              </a:ext>
            </a:extLst>
          </a:blip>
          <a:stretch>
            <a:fillRect/>
          </a:stretch>
        </p:blipFill>
        <p:spPr>
          <a:xfrm>
            <a:off x="9863728" y="4564137"/>
            <a:ext cx="230416" cy="192014"/>
          </a:xfrm>
          <a:prstGeom prst="rect">
            <a:avLst/>
          </a:prstGeom>
        </p:spPr>
      </p:pic>
      <p:cxnSp>
        <p:nvCxnSpPr>
          <p:cNvPr id="129" name="Straight Connector 128">
            <a:extLst>
              <a:ext uri="{FF2B5EF4-FFF2-40B4-BE49-F238E27FC236}">
                <a16:creationId xmlns:a16="http://schemas.microsoft.com/office/drawing/2014/main" id="{531C0919-CBAB-6D0D-8168-69F9A5EF94E5}"/>
              </a:ext>
            </a:extLst>
          </p:cNvPr>
          <p:cNvCxnSpPr>
            <a:cxnSpLocks/>
          </p:cNvCxnSpPr>
          <p:nvPr/>
        </p:nvCxnSpPr>
        <p:spPr>
          <a:xfrm>
            <a:off x="7351517" y="6486844"/>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30" name="Picture 129">
            <a:extLst>
              <a:ext uri="{FF2B5EF4-FFF2-40B4-BE49-F238E27FC236}">
                <a16:creationId xmlns:a16="http://schemas.microsoft.com/office/drawing/2014/main" id="{3AE517E9-D522-2371-C648-D0031019C32E}"/>
              </a:ext>
            </a:extLst>
          </p:cNvPr>
          <p:cNvPicPr>
            <a:picLocks noChangeAspect="1"/>
          </p:cNvPicPr>
          <p:nvPr>
            <p:custDataLst>
              <p:tags r:id="rId6"/>
            </p:custDataLst>
          </p:nvPr>
        </p:nvPicPr>
        <p:blipFill>
          <a:blip r:embed="rId25">
            <a:extLst>
              <a:ext uri="{28A0092B-C50C-407E-A947-70E740481C1C}">
                <a14:useLocalDpi xmlns:a14="http://schemas.microsoft.com/office/drawing/2010/main" val="0"/>
              </a:ext>
            </a:extLst>
          </a:blip>
          <a:stretch>
            <a:fillRect/>
          </a:stretch>
        </p:blipFill>
        <p:spPr>
          <a:xfrm>
            <a:off x="6570478" y="5426151"/>
            <a:ext cx="214155" cy="201663"/>
          </a:xfrm>
          <a:prstGeom prst="rect">
            <a:avLst/>
          </a:prstGeom>
        </p:spPr>
      </p:pic>
      <p:pic>
        <p:nvPicPr>
          <p:cNvPr id="131" name="Picture 130">
            <a:extLst>
              <a:ext uri="{FF2B5EF4-FFF2-40B4-BE49-F238E27FC236}">
                <a16:creationId xmlns:a16="http://schemas.microsoft.com/office/drawing/2014/main" id="{248DBED4-3136-565C-C368-9377219FAF8D}"/>
              </a:ext>
            </a:extLst>
          </p:cNvPr>
          <p:cNvPicPr>
            <a:picLocks noChangeAspect="1"/>
          </p:cNvPicPr>
          <p:nvPr>
            <p:custDataLst>
              <p:tags r:id="rId7"/>
            </p:custDataLst>
          </p:nvPr>
        </p:nvPicPr>
        <p:blipFill>
          <a:blip r:embed="rId26">
            <a:extLst>
              <a:ext uri="{28A0092B-C50C-407E-A947-70E740481C1C}">
                <a14:useLocalDpi xmlns:a14="http://schemas.microsoft.com/office/drawing/2010/main" val="0"/>
              </a:ext>
            </a:extLst>
          </a:blip>
          <a:stretch>
            <a:fillRect/>
          </a:stretch>
        </p:blipFill>
        <p:spPr>
          <a:xfrm>
            <a:off x="10294386" y="5969582"/>
            <a:ext cx="263162" cy="232991"/>
          </a:xfrm>
          <a:prstGeom prst="rect">
            <a:avLst/>
          </a:prstGeom>
        </p:spPr>
      </p:pic>
      <p:pic>
        <p:nvPicPr>
          <p:cNvPr id="132" name="Picture 131">
            <a:extLst>
              <a:ext uri="{FF2B5EF4-FFF2-40B4-BE49-F238E27FC236}">
                <a16:creationId xmlns:a16="http://schemas.microsoft.com/office/drawing/2014/main" id="{9A4441AC-45C7-48FB-7889-31390D7D0092}"/>
              </a:ext>
            </a:extLst>
          </p:cNvPr>
          <p:cNvPicPr>
            <a:picLocks noChangeAspect="1"/>
          </p:cNvPicPr>
          <p:nvPr>
            <p:custDataLst>
              <p:tags r:id="rId8"/>
            </p:custDataLst>
          </p:nvPr>
        </p:nvPicPr>
        <p:blipFill>
          <a:blip r:embed="rId27">
            <a:extLst>
              <a:ext uri="{28A0092B-C50C-407E-A947-70E740481C1C}">
                <a14:useLocalDpi xmlns:a14="http://schemas.microsoft.com/office/drawing/2010/main" val="0"/>
              </a:ext>
            </a:extLst>
          </a:blip>
          <a:stretch>
            <a:fillRect/>
          </a:stretch>
        </p:blipFill>
        <p:spPr>
          <a:xfrm>
            <a:off x="8449992" y="4803970"/>
            <a:ext cx="210286" cy="172190"/>
          </a:xfrm>
          <a:prstGeom prst="rect">
            <a:avLst/>
          </a:prstGeom>
        </p:spPr>
      </p:pic>
      <p:pic>
        <p:nvPicPr>
          <p:cNvPr id="133" name="Picture 132">
            <a:extLst>
              <a:ext uri="{FF2B5EF4-FFF2-40B4-BE49-F238E27FC236}">
                <a16:creationId xmlns:a16="http://schemas.microsoft.com/office/drawing/2014/main" id="{EB3619D2-EC99-3B6E-3A14-F3C6925B2292}"/>
              </a:ext>
            </a:extLst>
          </p:cNvPr>
          <p:cNvPicPr>
            <a:picLocks noChangeAspect="1"/>
          </p:cNvPicPr>
          <p:nvPr>
            <p:custDataLst>
              <p:tags r:id="rId9"/>
            </p:custDataLst>
          </p:nvPr>
        </p:nvPicPr>
        <p:blipFill>
          <a:blip r:embed="rId28">
            <a:extLst>
              <a:ext uri="{28A0092B-C50C-407E-A947-70E740481C1C}">
                <a14:useLocalDpi xmlns:a14="http://schemas.microsoft.com/office/drawing/2010/main" val="0"/>
              </a:ext>
            </a:extLst>
          </a:blip>
          <a:stretch>
            <a:fillRect/>
          </a:stretch>
        </p:blipFill>
        <p:spPr>
          <a:xfrm>
            <a:off x="9863728" y="4564137"/>
            <a:ext cx="223086" cy="255999"/>
          </a:xfrm>
          <a:prstGeom prst="rect">
            <a:avLst/>
          </a:prstGeom>
        </p:spPr>
      </p:pic>
      <p:pic>
        <p:nvPicPr>
          <p:cNvPr id="134" name="Picture 133">
            <a:extLst>
              <a:ext uri="{FF2B5EF4-FFF2-40B4-BE49-F238E27FC236}">
                <a16:creationId xmlns:a16="http://schemas.microsoft.com/office/drawing/2014/main" id="{BC44F3EC-5A13-B31C-6EE7-1B66796125BB}"/>
              </a:ext>
            </a:extLst>
          </p:cNvPr>
          <p:cNvPicPr>
            <a:picLocks noChangeAspect="1"/>
          </p:cNvPicPr>
          <p:nvPr>
            <p:custDataLst>
              <p:tags r:id="rId10"/>
            </p:custDataLst>
          </p:nvPr>
        </p:nvPicPr>
        <p:blipFill>
          <a:blip r:embed="rId29">
            <a:extLst>
              <a:ext uri="{28A0092B-C50C-407E-A947-70E740481C1C}">
                <a14:useLocalDpi xmlns:a14="http://schemas.microsoft.com/office/drawing/2010/main" val="0"/>
              </a:ext>
            </a:extLst>
          </a:blip>
          <a:stretch>
            <a:fillRect/>
          </a:stretch>
        </p:blipFill>
        <p:spPr>
          <a:xfrm>
            <a:off x="7098856" y="4540656"/>
            <a:ext cx="212115" cy="263314"/>
          </a:xfrm>
          <a:prstGeom prst="rect">
            <a:avLst/>
          </a:prstGeom>
        </p:spPr>
      </p:pic>
      <p:pic>
        <p:nvPicPr>
          <p:cNvPr id="135" name="Picture 134">
            <a:extLst>
              <a:ext uri="{FF2B5EF4-FFF2-40B4-BE49-F238E27FC236}">
                <a16:creationId xmlns:a16="http://schemas.microsoft.com/office/drawing/2014/main" id="{CD6A554E-1038-2FB1-560B-6D562D41BEF8}"/>
              </a:ext>
            </a:extLst>
          </p:cNvPr>
          <p:cNvPicPr>
            <a:picLocks noChangeAspect="1"/>
          </p:cNvPicPr>
          <p:nvPr>
            <p:custDataLst>
              <p:tags r:id="rId11"/>
            </p:custDataLst>
          </p:nvPr>
        </p:nvPicPr>
        <p:blipFill>
          <a:blip r:embed="rId30">
            <a:extLst>
              <a:ext uri="{28A0092B-C50C-407E-A947-70E740481C1C}">
                <a14:useLocalDpi xmlns:a14="http://schemas.microsoft.com/office/drawing/2010/main" val="0"/>
              </a:ext>
            </a:extLst>
          </a:blip>
          <a:stretch>
            <a:fillRect/>
          </a:stretch>
        </p:blipFill>
        <p:spPr>
          <a:xfrm>
            <a:off x="7066685" y="5958365"/>
            <a:ext cx="210286" cy="272457"/>
          </a:xfrm>
          <a:prstGeom prst="rect">
            <a:avLst/>
          </a:prstGeom>
        </p:spPr>
      </p:pic>
      <p:pic>
        <p:nvPicPr>
          <p:cNvPr id="136" name="Picture 135">
            <a:extLst>
              <a:ext uri="{FF2B5EF4-FFF2-40B4-BE49-F238E27FC236}">
                <a16:creationId xmlns:a16="http://schemas.microsoft.com/office/drawing/2014/main" id="{366172FC-FAD9-26DC-FC11-C921BB5DAB64}"/>
              </a:ext>
            </a:extLst>
          </p:cNvPr>
          <p:cNvPicPr>
            <a:picLocks noChangeAspect="1"/>
          </p:cNvPicPr>
          <p:nvPr>
            <p:custDataLst>
              <p:tags r:id="rId12"/>
            </p:custDataLst>
          </p:nvPr>
        </p:nvPicPr>
        <p:blipFill>
          <a:blip r:embed="rId30">
            <a:extLst>
              <a:ext uri="{28A0092B-C50C-407E-A947-70E740481C1C}">
                <a14:useLocalDpi xmlns:a14="http://schemas.microsoft.com/office/drawing/2010/main" val="0"/>
              </a:ext>
            </a:extLst>
          </a:blip>
          <a:stretch>
            <a:fillRect/>
          </a:stretch>
        </p:blipFill>
        <p:spPr>
          <a:xfrm>
            <a:off x="9862804" y="5872881"/>
            <a:ext cx="210286" cy="272457"/>
          </a:xfrm>
          <a:prstGeom prst="rect">
            <a:avLst/>
          </a:prstGeom>
        </p:spPr>
      </p:pic>
      <p:pic>
        <p:nvPicPr>
          <p:cNvPr id="137" name="Picture 136">
            <a:extLst>
              <a:ext uri="{FF2B5EF4-FFF2-40B4-BE49-F238E27FC236}">
                <a16:creationId xmlns:a16="http://schemas.microsoft.com/office/drawing/2014/main" id="{F17125AF-C64E-6550-088A-8136C72FCF82}"/>
              </a:ext>
            </a:extLst>
          </p:cNvPr>
          <p:cNvPicPr>
            <a:picLocks noChangeAspect="1"/>
          </p:cNvPicPr>
          <p:nvPr>
            <p:custDataLst>
              <p:tags r:id="rId13"/>
            </p:custDataLst>
          </p:nvPr>
        </p:nvPicPr>
        <p:blipFill>
          <a:blip r:embed="rId31">
            <a:extLst>
              <a:ext uri="{28A0092B-C50C-407E-A947-70E740481C1C}">
                <a14:useLocalDpi xmlns:a14="http://schemas.microsoft.com/office/drawing/2010/main" val="0"/>
              </a:ext>
            </a:extLst>
          </a:blip>
          <a:stretch>
            <a:fillRect/>
          </a:stretch>
        </p:blipFill>
        <p:spPr>
          <a:xfrm>
            <a:off x="7134544" y="6355526"/>
            <a:ext cx="146286" cy="213943"/>
          </a:xfrm>
          <a:prstGeom prst="rect">
            <a:avLst/>
          </a:prstGeom>
        </p:spPr>
      </p:pic>
      <p:pic>
        <p:nvPicPr>
          <p:cNvPr id="138" name="Picture 137">
            <a:extLst>
              <a:ext uri="{FF2B5EF4-FFF2-40B4-BE49-F238E27FC236}">
                <a16:creationId xmlns:a16="http://schemas.microsoft.com/office/drawing/2014/main" id="{4CBDC7DF-375A-B5AD-3EFD-E9EDC75D0214}"/>
              </a:ext>
            </a:extLst>
          </p:cNvPr>
          <p:cNvPicPr>
            <a:picLocks noChangeAspect="1"/>
          </p:cNvPicPr>
          <p:nvPr>
            <p:custDataLst>
              <p:tags r:id="rId14"/>
            </p:custDataLst>
          </p:nvPr>
        </p:nvPicPr>
        <p:blipFill>
          <a:blip r:embed="rId31">
            <a:extLst>
              <a:ext uri="{28A0092B-C50C-407E-A947-70E740481C1C}">
                <a14:useLocalDpi xmlns:a14="http://schemas.microsoft.com/office/drawing/2010/main" val="0"/>
              </a:ext>
            </a:extLst>
          </a:blip>
          <a:stretch>
            <a:fillRect/>
          </a:stretch>
        </p:blipFill>
        <p:spPr>
          <a:xfrm>
            <a:off x="9863780" y="6305871"/>
            <a:ext cx="146286" cy="213943"/>
          </a:xfrm>
          <a:prstGeom prst="rect">
            <a:avLst/>
          </a:prstGeom>
        </p:spPr>
      </p:pic>
    </p:spTree>
    <p:extLst>
      <p:ext uri="{BB962C8B-B14F-4D97-AF65-F5344CB8AC3E}">
        <p14:creationId xmlns:p14="http://schemas.microsoft.com/office/powerpoint/2010/main" val="2826940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1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872208" y="643075"/>
            <a:ext cx="644758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How reliable are these constraints?</a:t>
            </a:r>
          </a:p>
        </p:txBody>
      </p:sp>
      <p:sp>
        <p:nvSpPr>
          <p:cNvPr id="9" name="TextBox 8">
            <a:extLst>
              <a:ext uri="{FF2B5EF4-FFF2-40B4-BE49-F238E27FC236}">
                <a16:creationId xmlns:a16="http://schemas.microsoft.com/office/drawing/2014/main" id="{5909F4F4-E2AA-69B6-D6FF-3FDEC0732259}"/>
              </a:ext>
            </a:extLst>
          </p:cNvPr>
          <p:cNvSpPr txBox="1"/>
          <p:nvPr/>
        </p:nvSpPr>
        <p:spPr>
          <a:xfrm>
            <a:off x="279218" y="2499208"/>
            <a:ext cx="10616090" cy="317009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Matrix elements squared contributes to proton decay          error doubled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Alpha strong still an important  error on proton lifetime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From gauge coupling  matching conditions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Error strongly dependent on if c is non-zero </a:t>
            </a:r>
          </a:p>
        </p:txBody>
      </p:sp>
      <p:pic>
        <p:nvPicPr>
          <p:cNvPr id="44" name="Picture 43" descr="\documentclass{article}&#10;\usepackage{amsmath,amssymb,color}&#10;\pagestyle{empty}&#10;\begin{document}&#10;&#10;\color{white}&#10;$\to$&#10;&#10;&#10;\end{document}" title="IguanaTex Bitmap Display">
            <a:extLst>
              <a:ext uri="{FF2B5EF4-FFF2-40B4-BE49-F238E27FC236}">
                <a16:creationId xmlns:a16="http://schemas.microsoft.com/office/drawing/2014/main" id="{53C33B89-6489-30E2-D158-BC9C6C6EC9D8}"/>
              </a:ext>
            </a:extLst>
          </p:cNvPr>
          <p:cNvPicPr>
            <a:picLocks noChangeAspect="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a:xfrm>
            <a:off x="6362344" y="2657916"/>
            <a:ext cx="225524" cy="132571"/>
          </a:xfrm>
          <a:prstGeom prst="rect">
            <a:avLst/>
          </a:prstGeom>
        </p:spPr>
      </p:pic>
      <p:sp>
        <p:nvSpPr>
          <p:cNvPr id="15" name="TextBox 14">
            <a:extLst>
              <a:ext uri="{FF2B5EF4-FFF2-40B4-BE49-F238E27FC236}">
                <a16:creationId xmlns:a16="http://schemas.microsoft.com/office/drawing/2014/main" id="{200F0B06-249A-B4EB-BEBD-DA495B576B4F}"/>
              </a:ext>
            </a:extLst>
          </p:cNvPr>
          <p:cNvSpPr txBox="1"/>
          <p:nvPr/>
        </p:nvSpPr>
        <p:spPr>
          <a:xfrm>
            <a:off x="279218" y="1624566"/>
            <a:ext cx="4238322" cy="70788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C00000"/>
                </a:solidFill>
                <a:effectLst/>
                <a:uLnTx/>
                <a:uFillTx/>
                <a:latin typeface="Calibri" panose="020F0502020204030204"/>
                <a:ea typeface="+mn-ea"/>
                <a:cs typeface="+mn-cs"/>
              </a:rPr>
              <a:t>Amplitudes destructively interfere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Error important </a:t>
            </a:r>
          </a:p>
        </p:txBody>
      </p:sp>
      <p:pic>
        <p:nvPicPr>
          <p:cNvPr id="46" name="Picture 45" descr="\documentclass{article}&#10;\usepackage{amsmath,amssymb}&#10;\usepackage{xcolor,color}&#10;\pagestyle{empty}&#10;\begin{document}&#10;\color{white}&#10;&#10;$\to 20\%-25\%$&#10;&#10;\end{document}" title="IguanaTex Bitmap Display">
            <a:extLst>
              <a:ext uri="{FF2B5EF4-FFF2-40B4-BE49-F238E27FC236}">
                <a16:creationId xmlns:a16="http://schemas.microsoft.com/office/drawing/2014/main" id="{B0EE153F-6B87-C1D5-2895-322F2F3B37AB}"/>
              </a:ext>
            </a:extLst>
          </p:cNvPr>
          <p:cNvPicPr>
            <a:picLocks noChangeAspect="1"/>
          </p:cNvPicPr>
          <p:nvPr>
            <p:custDataLst>
              <p:tags r:id="rId2"/>
            </p:custDataLst>
          </p:nvPr>
        </p:nvPicPr>
        <p:blipFill>
          <a:blip r:embed="rId16">
            <a:extLst>
              <a:ext uri="{28A0092B-C50C-407E-A947-70E740481C1C}">
                <a14:useLocalDpi xmlns:a14="http://schemas.microsoft.com/office/drawing/2010/main" val="0"/>
              </a:ext>
            </a:extLst>
          </a:blip>
          <a:stretch>
            <a:fillRect/>
          </a:stretch>
        </p:blipFill>
        <p:spPr>
          <a:xfrm>
            <a:off x="6027565" y="3157671"/>
            <a:ext cx="1794104" cy="238976"/>
          </a:xfrm>
          <a:prstGeom prst="rect">
            <a:avLst/>
          </a:prstGeom>
        </p:spPr>
      </p:pic>
      <p:pic>
        <p:nvPicPr>
          <p:cNvPr id="50" name="Picture 49" descr="\documentclass{article}&#10;\usepackage{amsmath,color}&#10;\pagestyle{empty}&#10;\begin{document}&#10;&#10;&#10;\color{white}&#10;&#10;$\Delta \langle K^+\vert (ud)_Ls_L\vert p\rangle\sim ~10~\%$&#10;&#10;&#10;&#10;\end{document}" title="IguanaTex Bitmap Display">
            <a:extLst>
              <a:ext uri="{FF2B5EF4-FFF2-40B4-BE49-F238E27FC236}">
                <a16:creationId xmlns:a16="http://schemas.microsoft.com/office/drawing/2014/main" id="{43E02CAC-DE8E-F110-2923-6E21BBF61554}"/>
              </a:ext>
            </a:extLst>
          </p:cNvPr>
          <p:cNvPicPr>
            <a:picLocks noChangeAspect="1"/>
          </p:cNvPicPr>
          <p:nvPr>
            <p:custDataLst>
              <p:tags r:id="rId3"/>
            </p:custDataLst>
          </p:nvPr>
        </p:nvPicPr>
        <p:blipFill>
          <a:blip r:embed="rId17">
            <a:extLst>
              <a:ext uri="{28A0092B-C50C-407E-A947-70E740481C1C}">
                <a14:useLocalDpi xmlns:a14="http://schemas.microsoft.com/office/drawing/2010/main" val="0"/>
              </a:ext>
            </a:extLst>
          </a:blip>
          <a:stretch>
            <a:fillRect/>
          </a:stretch>
        </p:blipFill>
        <p:spPr>
          <a:xfrm>
            <a:off x="2146890" y="3146738"/>
            <a:ext cx="3499886" cy="318171"/>
          </a:xfrm>
          <a:prstGeom prst="rect">
            <a:avLst/>
          </a:prstGeom>
        </p:spPr>
      </p:pic>
      <p:pic>
        <p:nvPicPr>
          <p:cNvPr id="54" name="Picture 53" descr="\documentclass{article}&#10;\usepackage{amsmath,color}&#10;\pagestyle{empty}&#10;\begin{document}&#10;&#10;&#10;\color{white}&#10;&#10;$\frac{3}{g_2^2(Q)}-\frac{2}{g^2_3(Q)}-\frac{1}{g_1^2(Q)}=-\frac{3}{10\pi^2}\ln\left(\frac{Q}{M_{H_C}}\right)-\frac{96cV}{M_P}$&#10;&#10;&#10;&#10;\end{document}" title="IguanaTex Bitmap Display">
            <a:extLst>
              <a:ext uri="{FF2B5EF4-FFF2-40B4-BE49-F238E27FC236}">
                <a16:creationId xmlns:a16="http://schemas.microsoft.com/office/drawing/2014/main" id="{F8C74C59-63AF-9BF3-5A4C-9476F1444F5E}"/>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Lst>
          </a:blip>
          <a:stretch>
            <a:fillRect/>
          </a:stretch>
        </p:blipFill>
        <p:spPr>
          <a:xfrm>
            <a:off x="796190" y="4606944"/>
            <a:ext cx="5299809" cy="455619"/>
          </a:xfrm>
          <a:prstGeom prst="rect">
            <a:avLst/>
          </a:prstGeom>
        </p:spPr>
      </p:pic>
      <p:pic>
        <p:nvPicPr>
          <p:cNvPr id="56" name="Picture 55" descr="\documentclass{article}&#10;\usepackage{amsmath,color}&#10;\pagestyle{empty}&#10;\begin{document}&#10;&#10;&#10;\color{white}&#10;&#10;$ \frac{c}{M_P}{\rm Tr}\left[\Sigma \cal{WW}\right]$&#10;&#10;&#10;&#10;\end{document}" title="IguanaTex Bitmap Display">
            <a:extLst>
              <a:ext uri="{FF2B5EF4-FFF2-40B4-BE49-F238E27FC236}">
                <a16:creationId xmlns:a16="http://schemas.microsoft.com/office/drawing/2014/main" id="{36E3DDD9-ACE6-93A8-DAD3-7C08918946D2}"/>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a:xfrm>
            <a:off x="8629534" y="4652810"/>
            <a:ext cx="1808457" cy="363886"/>
          </a:xfrm>
          <a:prstGeom prst="rect">
            <a:avLst/>
          </a:prstGeom>
        </p:spPr>
      </p:pic>
      <p:sp>
        <p:nvSpPr>
          <p:cNvPr id="58" name="TextBox 57">
            <a:extLst>
              <a:ext uri="{FF2B5EF4-FFF2-40B4-BE49-F238E27FC236}">
                <a16:creationId xmlns:a16="http://schemas.microsoft.com/office/drawing/2014/main" id="{8409FDF0-BA59-5B87-068F-78D621285AB6}"/>
              </a:ext>
            </a:extLst>
          </p:cNvPr>
          <p:cNvSpPr txBox="1"/>
          <p:nvPr/>
        </p:nvSpPr>
        <p:spPr>
          <a:xfrm>
            <a:off x="6726648" y="3558265"/>
            <a:ext cx="1487838" cy="923330"/>
          </a:xfrm>
          <a:prstGeom prst="rect">
            <a:avLst/>
          </a:prstGeom>
          <a:noFill/>
          <a:ln>
            <a:solidFill>
              <a:schemeClr val="accent4">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Depend on Dimension-5 couplings</a:t>
            </a:r>
          </a:p>
        </p:txBody>
      </p:sp>
      <p:cxnSp>
        <p:nvCxnSpPr>
          <p:cNvPr id="59" name="Straight Arrow Connector 58">
            <a:extLst>
              <a:ext uri="{FF2B5EF4-FFF2-40B4-BE49-F238E27FC236}">
                <a16:creationId xmlns:a16="http://schemas.microsoft.com/office/drawing/2014/main" id="{13997241-0912-437D-0967-9D915295C6EF}"/>
              </a:ext>
            </a:extLst>
          </p:cNvPr>
          <p:cNvCxnSpPr>
            <a:cxnSpLocks/>
            <a:stCxn id="58" idx="3"/>
          </p:cNvCxnSpPr>
          <p:nvPr/>
        </p:nvCxnSpPr>
        <p:spPr>
          <a:xfrm>
            <a:off x="8214486" y="4019930"/>
            <a:ext cx="639965" cy="579888"/>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A2A940F-CFF3-A7CB-8CAE-FFD6A0564239}"/>
              </a:ext>
            </a:extLst>
          </p:cNvPr>
          <p:cNvCxnSpPr>
            <a:cxnSpLocks/>
            <a:stCxn id="58" idx="1"/>
          </p:cNvCxnSpPr>
          <p:nvPr/>
        </p:nvCxnSpPr>
        <p:spPr>
          <a:xfrm flipH="1">
            <a:off x="5811864" y="4019930"/>
            <a:ext cx="914784" cy="678747"/>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67" descr="\documentclass{article}&#10;\usepackage{amsmath,color}&#10;\pagestyle{empty}&#10;\begin{document}&#10;&#10;&#10;\color{white}&#10;&#10;$\sigma_{\tau_p}\simeq 0.83 \left(\frac{\Delta_{\alpha_s}}{0.0011}\right)\left(\frac{0.1181}{\alpha_s\left(M_Z\right)}\right)\tau_p$&#10;&#10;&#10;&#10;\end{document}" title="IguanaTex Bitmap Display">
            <a:extLst>
              <a:ext uri="{FF2B5EF4-FFF2-40B4-BE49-F238E27FC236}">
                <a16:creationId xmlns:a16="http://schemas.microsoft.com/office/drawing/2014/main" id="{DA7B51F2-62EE-443F-CAB2-28D4E74A396F}"/>
              </a:ext>
            </a:extLst>
          </p:cNvPr>
          <p:cNvPicPr>
            <a:picLocks noChangeAspect="1"/>
          </p:cNvPicPr>
          <p:nvPr>
            <p:custDataLst>
              <p:tags r:id="rId6"/>
            </p:custDataLst>
          </p:nvPr>
        </p:nvPicPr>
        <p:blipFill>
          <a:blip r:embed="rId20">
            <a:extLst>
              <a:ext uri="{28A0092B-C50C-407E-A947-70E740481C1C}">
                <a14:useLocalDpi xmlns:a14="http://schemas.microsoft.com/office/drawing/2010/main" val="0"/>
              </a:ext>
            </a:extLst>
          </a:blip>
          <a:stretch>
            <a:fillRect/>
          </a:stretch>
        </p:blipFill>
        <p:spPr>
          <a:xfrm>
            <a:off x="2060659" y="5852473"/>
            <a:ext cx="3481905" cy="455619"/>
          </a:xfrm>
          <a:prstGeom prst="rect">
            <a:avLst/>
          </a:prstGeom>
        </p:spPr>
      </p:pic>
      <p:pic>
        <p:nvPicPr>
          <p:cNvPr id="70" name="Picture 69" descr="\documentclass{article}&#10;\usepackage{amsmath,color}&#10;\pagestyle{empty}&#10;\begin{document}&#10;&#10;&#10;\color{white}&#10;&#10;$c=0$&#10;&#10;&#10;&#10;\end{document}" title="IguanaTex Bitmap Display">
            <a:extLst>
              <a:ext uri="{FF2B5EF4-FFF2-40B4-BE49-F238E27FC236}">
                <a16:creationId xmlns:a16="http://schemas.microsoft.com/office/drawing/2014/main" id="{4C3F7EE0-98C6-0D01-F63D-2857B9B5234A}"/>
              </a:ext>
            </a:extLst>
          </p:cNvPr>
          <p:cNvPicPr>
            <a:picLocks noChangeAspect="1"/>
          </p:cNvPicPr>
          <p:nvPr>
            <p:custDataLst>
              <p:tags r:id="rId7"/>
            </p:custDataLst>
          </p:nvPr>
        </p:nvPicPr>
        <p:blipFill>
          <a:blip r:embed="rId21">
            <a:extLst>
              <a:ext uri="{28A0092B-C50C-407E-A947-70E740481C1C}">
                <a14:useLocalDpi xmlns:a14="http://schemas.microsoft.com/office/drawing/2010/main" val="0"/>
              </a:ext>
            </a:extLst>
          </a:blip>
          <a:stretch>
            <a:fillRect/>
          </a:stretch>
        </p:blipFill>
        <p:spPr>
          <a:xfrm>
            <a:off x="711324" y="6006231"/>
            <a:ext cx="665600" cy="192481"/>
          </a:xfrm>
          <a:prstGeom prst="rect">
            <a:avLst/>
          </a:prstGeom>
        </p:spPr>
      </p:pic>
      <p:pic>
        <p:nvPicPr>
          <p:cNvPr id="72" name="Picture 71" descr="\documentclass{article}&#10;\usepackage{amsmath,color}&#10;\pagestyle{empty}&#10;\begin{document}&#10;&#10;&#10;\color{white}&#10;&#10;$\to$&#10;&#10;&#10;&#10;\end{document}" title="IguanaTex Bitmap Display">
            <a:extLst>
              <a:ext uri="{FF2B5EF4-FFF2-40B4-BE49-F238E27FC236}">
                <a16:creationId xmlns:a16="http://schemas.microsoft.com/office/drawing/2014/main" id="{E243B864-6A5C-E1FC-156A-0014EBC28E97}"/>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1583477" y="6039626"/>
            <a:ext cx="270629" cy="159086"/>
          </a:xfrm>
          <a:prstGeom prst="rect">
            <a:avLst/>
          </a:prstGeom>
        </p:spPr>
      </p:pic>
      <p:pic>
        <p:nvPicPr>
          <p:cNvPr id="79" name="Picture 78" descr="\documentclass{article}&#10;\usepackage{amsmath,color}&#10;\pagestyle{empty}&#10;\begin{document}&#10;&#10;&#10;\color{white}&#10;&#10;$\sigma_{\tau_p}\simeq 0.055 \left(\frac{\Delta_{\alpha_s}}{0.0011}\right)\left(\frac{0.1181}{\alpha_s\left(M_Z\right)}\right)\tau_p$&#10;&#10;&#10;&#10;\end{document}" title="IguanaTex Bitmap Display">
            <a:extLst>
              <a:ext uri="{FF2B5EF4-FFF2-40B4-BE49-F238E27FC236}">
                <a16:creationId xmlns:a16="http://schemas.microsoft.com/office/drawing/2014/main" id="{AC1CC88B-1416-E1D1-6D6C-48A26814D2A5}"/>
              </a:ext>
            </a:extLst>
          </p:cNvPr>
          <p:cNvPicPr>
            <a:picLocks noChangeAspect="1"/>
          </p:cNvPicPr>
          <p:nvPr>
            <p:custDataLst>
              <p:tags r:id="rId9"/>
            </p:custDataLst>
          </p:nvPr>
        </p:nvPicPr>
        <p:blipFill>
          <a:blip r:embed="rId22">
            <a:extLst>
              <a:ext uri="{28A0092B-C50C-407E-A947-70E740481C1C}">
                <a14:useLocalDpi xmlns:a14="http://schemas.microsoft.com/office/drawing/2010/main" val="0"/>
              </a:ext>
            </a:extLst>
          </a:blip>
          <a:stretch>
            <a:fillRect/>
          </a:stretch>
        </p:blipFill>
        <p:spPr>
          <a:xfrm>
            <a:off x="7821669" y="5807543"/>
            <a:ext cx="3608381" cy="455619"/>
          </a:xfrm>
          <a:prstGeom prst="rect">
            <a:avLst/>
          </a:prstGeom>
        </p:spPr>
      </p:pic>
      <p:pic>
        <p:nvPicPr>
          <p:cNvPr id="77" name="Picture 76" descr="\documentclass{article}&#10;\usepackage{amsmath,color}&#10;\pagestyle{empty}&#10;\begin{document}&#10;&#10;&#10;\color{white}&#10;&#10;$c\ne 0$&#10;&#10;&#10;&#10;\end{document}" title="IguanaTex Bitmap Display">
            <a:extLst>
              <a:ext uri="{FF2B5EF4-FFF2-40B4-BE49-F238E27FC236}">
                <a16:creationId xmlns:a16="http://schemas.microsoft.com/office/drawing/2014/main" id="{24747621-FE0D-A944-B72A-2F7652BA3404}"/>
              </a:ext>
            </a:extLst>
          </p:cNvPr>
          <p:cNvPicPr>
            <a:picLocks noChangeAspect="1"/>
          </p:cNvPicPr>
          <p:nvPr>
            <p:custDataLst>
              <p:tags r:id="rId10"/>
            </p:custDataLst>
          </p:nvPr>
        </p:nvPicPr>
        <p:blipFill>
          <a:blip r:embed="rId23">
            <a:extLst>
              <a:ext uri="{28A0092B-C50C-407E-A947-70E740481C1C}">
                <a14:useLocalDpi xmlns:a14="http://schemas.microsoft.com/office/drawing/2010/main" val="0"/>
              </a:ext>
            </a:extLst>
          </a:blip>
          <a:stretch>
            <a:fillRect/>
          </a:stretch>
        </p:blipFill>
        <p:spPr>
          <a:xfrm>
            <a:off x="6472334" y="5961302"/>
            <a:ext cx="665600" cy="261707"/>
          </a:xfrm>
          <a:prstGeom prst="rect">
            <a:avLst/>
          </a:prstGeom>
        </p:spPr>
      </p:pic>
      <p:pic>
        <p:nvPicPr>
          <p:cNvPr id="75" name="Picture 74" descr="\documentclass{article}&#10;\usepackage{amsmath,color}&#10;\pagestyle{empty}&#10;\begin{document}&#10;&#10;&#10;\color{white}&#10;&#10;$\to$&#10;&#10;&#10;&#10;\end{document}" title="IguanaTex Bitmap Display">
            <a:extLst>
              <a:ext uri="{FF2B5EF4-FFF2-40B4-BE49-F238E27FC236}">
                <a16:creationId xmlns:a16="http://schemas.microsoft.com/office/drawing/2014/main" id="{A52E5066-9B88-4789-777E-BCE33B94F5A3}"/>
              </a:ext>
            </a:extLst>
          </p:cNvPr>
          <p:cNvPicPr>
            <a:picLocks noChangeAspect="1"/>
          </p:cNvPicPr>
          <p:nvPr>
            <p:custDataLst>
              <p:tags r:id="rId11"/>
            </p:custDataLst>
          </p:nvPr>
        </p:nvPicPr>
        <p:blipFill>
          <a:blip r:embed="rId15">
            <a:extLst>
              <a:ext uri="{28A0092B-C50C-407E-A947-70E740481C1C}">
                <a14:useLocalDpi xmlns:a14="http://schemas.microsoft.com/office/drawing/2010/main" val="0"/>
              </a:ext>
            </a:extLst>
          </a:blip>
          <a:stretch>
            <a:fillRect/>
          </a:stretch>
        </p:blipFill>
        <p:spPr>
          <a:xfrm>
            <a:off x="7344487" y="5994696"/>
            <a:ext cx="270629" cy="159086"/>
          </a:xfrm>
          <a:prstGeom prst="rect">
            <a:avLst/>
          </a:prstGeom>
        </p:spPr>
      </p:pic>
      <p:sp>
        <p:nvSpPr>
          <p:cNvPr id="2" name="TextBox 1">
            <a:extLst>
              <a:ext uri="{FF2B5EF4-FFF2-40B4-BE49-F238E27FC236}">
                <a16:creationId xmlns:a16="http://schemas.microsoft.com/office/drawing/2014/main" id="{EDDD9498-0F08-0C36-4C0B-A71B4D4BED7C}"/>
              </a:ext>
            </a:extLst>
          </p:cNvPr>
          <p:cNvSpPr txBox="1"/>
          <p:nvPr/>
        </p:nvSpPr>
        <p:spPr>
          <a:xfrm>
            <a:off x="6570749" y="5049472"/>
            <a:ext cx="1896751" cy="646331"/>
          </a:xfrm>
          <a:prstGeom prst="rect">
            <a:avLst/>
          </a:prstGeom>
          <a:noFill/>
          <a:ln>
            <a:solidFill>
              <a:schemeClr val="accent4">
                <a:lumMod val="75000"/>
              </a:schemeClr>
            </a:solidFill>
          </a:ln>
        </p:spPr>
        <p:txBody>
          <a:bodyPr wrap="square" rtlCol="0">
            <a:spAutoFit/>
          </a:bodyPr>
          <a:lstStyle/>
          <a:p>
            <a:r>
              <a:rPr lang="en-US" dirty="0">
                <a:solidFill>
                  <a:schemeClr val="bg1"/>
                </a:solidFill>
              </a:rPr>
              <a:t>Sensitivity due to exponential </a:t>
            </a:r>
          </a:p>
        </p:txBody>
      </p:sp>
      <p:cxnSp>
        <p:nvCxnSpPr>
          <p:cNvPr id="3" name="Straight Arrow Connector 2">
            <a:extLst>
              <a:ext uri="{FF2B5EF4-FFF2-40B4-BE49-F238E27FC236}">
                <a16:creationId xmlns:a16="http://schemas.microsoft.com/office/drawing/2014/main" id="{8D0BE1B9-12DE-BD05-8299-A0843760E1D2}"/>
              </a:ext>
            </a:extLst>
          </p:cNvPr>
          <p:cNvCxnSpPr>
            <a:cxnSpLocks/>
          </p:cNvCxnSpPr>
          <p:nvPr/>
        </p:nvCxnSpPr>
        <p:spPr>
          <a:xfrm flipH="1" flipV="1">
            <a:off x="5238427" y="5062563"/>
            <a:ext cx="1332322" cy="323241"/>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869D266-7FEE-6AB3-4624-085FEA1EA9D8}"/>
              </a:ext>
            </a:extLst>
          </p:cNvPr>
          <p:cNvCxnSpPr>
            <a:cxnSpLocks/>
          </p:cNvCxnSpPr>
          <p:nvPr/>
        </p:nvCxnSpPr>
        <p:spPr>
          <a:xfrm flipH="1">
            <a:off x="5468516" y="5421517"/>
            <a:ext cx="1076712" cy="539785"/>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D4B3024-86D7-0949-7522-D626E0F68623}"/>
              </a:ext>
            </a:extLst>
          </p:cNvPr>
          <p:cNvCxnSpPr>
            <a:cxnSpLocks/>
            <a:stCxn id="2" idx="3"/>
          </p:cNvCxnSpPr>
          <p:nvPr/>
        </p:nvCxnSpPr>
        <p:spPr>
          <a:xfrm>
            <a:off x="8467500" y="5372638"/>
            <a:ext cx="356833" cy="408409"/>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735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872208" y="643075"/>
            <a:ext cx="644758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Mini</a:t>
            </a:r>
            <a:r>
              <a:rPr lang="en-US" sz="3200" kern="0" dirty="0">
                <a:solidFill>
                  <a:srgbClr val="4472C4">
                    <a:lumMod val="50000"/>
                  </a:srgbClr>
                </a:solidFill>
                <a:latin typeface="Calibri" panose="020F0502020204030204"/>
              </a:rPr>
              <a:t>mal SU(5) Error</a:t>
            </a:r>
            <a:endPar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3F12B1C-8B4B-8E8E-A893-9BB0DFFA1C5C}"/>
              </a:ext>
            </a:extLst>
          </p:cNvPr>
          <p:cNvSpPr txBox="1"/>
          <p:nvPr/>
        </p:nvSpPr>
        <p:spPr>
          <a:xfrm>
            <a:off x="1239864" y="1782305"/>
            <a:ext cx="8601560"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Effect of Hadron Matrix elements alone</a:t>
            </a:r>
          </a:p>
        </p:txBody>
      </p:sp>
      <p:pic>
        <p:nvPicPr>
          <p:cNvPr id="8" name="Picture 7">
            <a:extLst>
              <a:ext uri="{FF2B5EF4-FFF2-40B4-BE49-F238E27FC236}">
                <a16:creationId xmlns:a16="http://schemas.microsoft.com/office/drawing/2014/main" id="{76A4EE60-D064-2145-45C2-62EDF3B81E14}"/>
              </a:ext>
            </a:extLst>
          </p:cNvPr>
          <p:cNvPicPr>
            <a:picLocks noChangeAspect="1"/>
          </p:cNvPicPr>
          <p:nvPr/>
        </p:nvPicPr>
        <p:blipFill>
          <a:blip r:embed="rId4"/>
          <a:stretch>
            <a:fillRect/>
          </a:stretch>
        </p:blipFill>
        <p:spPr>
          <a:xfrm>
            <a:off x="1467577" y="2237295"/>
            <a:ext cx="4628422" cy="422619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0DD5820-2BB8-952A-CD9E-D41C4DF11664}"/>
                  </a:ext>
                </a:extLst>
              </p:cNvPr>
              <p:cNvSpPr txBox="1"/>
              <p:nvPr/>
            </p:nvSpPr>
            <p:spPr>
              <a:xfrm>
                <a:off x="6777774" y="3850235"/>
                <a:ext cx="2213825" cy="830997"/>
              </a:xfrm>
              <a:prstGeom prst="rect">
                <a:avLst/>
              </a:prstGeom>
              <a:noFill/>
              <a:ln>
                <a:solidFill>
                  <a:schemeClr val="accent4">
                    <a:lumMod val="75000"/>
                  </a:schemeClr>
                </a:solidFill>
              </a:ln>
            </p:spPr>
            <p:txBody>
              <a:bodyPr wrap="square" rtlCol="0">
                <a:spAutoFit/>
              </a:bodyPr>
              <a:lstStyle/>
              <a:p>
                <a:r>
                  <a:rPr lang="en-US" sz="2400" dirty="0">
                    <a:solidFill>
                      <a:schemeClr val="bg1"/>
                    </a:solidFill>
                  </a:rPr>
                  <a:t>3-</a:t>
                </a:r>
                <a14:m>
                  <m:oMath xmlns:m="http://schemas.openxmlformats.org/officeDocument/2006/math">
                    <m:r>
                      <a:rPr lang="en-US" sz="2400" b="0" i="1" smtClean="0">
                        <a:solidFill>
                          <a:schemeClr val="bg1"/>
                        </a:solidFill>
                        <a:latin typeface="Cambria Math" panose="02040503050406030204" pitchFamily="18" charset="0"/>
                      </a:rPr>
                      <m:t>𝜎</m:t>
                    </m:r>
                  </m:oMath>
                </a14:m>
                <a:r>
                  <a:rPr lang="en-US" sz="2400" dirty="0">
                    <a:solidFill>
                      <a:schemeClr val="bg1"/>
                    </a:solidFill>
                  </a:rPr>
                  <a:t> bounds still relatively strong </a:t>
                </a:r>
              </a:p>
            </p:txBody>
          </p:sp>
        </mc:Choice>
        <mc:Fallback xmlns="">
          <p:sp>
            <p:nvSpPr>
              <p:cNvPr id="10" name="TextBox 9">
                <a:extLst>
                  <a:ext uri="{FF2B5EF4-FFF2-40B4-BE49-F238E27FC236}">
                    <a16:creationId xmlns:a16="http://schemas.microsoft.com/office/drawing/2014/main" id="{C0DD5820-2BB8-952A-CD9E-D41C4DF11664}"/>
                  </a:ext>
                </a:extLst>
              </p:cNvPr>
              <p:cNvSpPr txBox="1">
                <a:spLocks noRot="1" noChangeAspect="1" noMove="1" noResize="1" noEditPoints="1" noAdjustHandles="1" noChangeArrowheads="1" noChangeShapeType="1" noTextEdit="1"/>
              </p:cNvSpPr>
              <p:nvPr/>
            </p:nvSpPr>
            <p:spPr>
              <a:xfrm>
                <a:off x="6777774" y="3850235"/>
                <a:ext cx="2213825" cy="830997"/>
              </a:xfrm>
              <a:prstGeom prst="rect">
                <a:avLst/>
              </a:prstGeom>
              <a:blipFill>
                <a:blip r:embed="rId5"/>
                <a:stretch>
                  <a:fillRect l="-4110" t="-5072" r="-4932" b="-15217"/>
                </a:stretch>
              </a:blipFill>
              <a:ln>
                <a:solidFill>
                  <a:schemeClr val="accent4">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846375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872208" y="643075"/>
            <a:ext cx="644758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Minimal SU(5) Error</a:t>
            </a:r>
          </a:p>
        </p:txBody>
      </p:sp>
      <p:sp>
        <p:nvSpPr>
          <p:cNvPr id="5" name="TextBox 4">
            <a:extLst>
              <a:ext uri="{FF2B5EF4-FFF2-40B4-BE49-F238E27FC236}">
                <a16:creationId xmlns:a16="http://schemas.microsoft.com/office/drawing/2014/main" id="{C3F12B1C-8B4B-8E8E-A893-9BB0DFFA1C5C}"/>
              </a:ext>
            </a:extLst>
          </p:cNvPr>
          <p:cNvSpPr txBox="1"/>
          <p:nvPr/>
        </p:nvSpPr>
        <p:spPr>
          <a:xfrm>
            <a:off x="1239864" y="1782305"/>
            <a:ext cx="860156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Effect of Hadron Matrix elements alone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Effect of strong couplings significant </a:t>
            </a:r>
          </a:p>
          <a:p>
            <a:pPr marL="742950" lvl="1" indent="-285750">
              <a:buFont typeface="Arial" panose="020B0604020202020204" pitchFamily="34" charset="0"/>
              <a:buChar char="•"/>
            </a:pPr>
            <a:r>
              <a:rPr lang="en-US" dirty="0">
                <a:solidFill>
                  <a:prstClr val="white"/>
                </a:solidFill>
                <a:latin typeface="Calibri" panose="020F0502020204030204"/>
              </a:rPr>
              <a:t>Still give meaningful constraints </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1E55949-FEC7-F78D-626E-62B2ED19DA1D}"/>
              </a:ext>
            </a:extLst>
          </p:cNvPr>
          <p:cNvPicPr>
            <a:picLocks noChangeAspect="1"/>
          </p:cNvPicPr>
          <p:nvPr/>
        </p:nvPicPr>
        <p:blipFill>
          <a:blip r:embed="rId4"/>
          <a:stretch>
            <a:fillRect/>
          </a:stretch>
        </p:blipFill>
        <p:spPr>
          <a:xfrm>
            <a:off x="6472517" y="2287976"/>
            <a:ext cx="4512830" cy="4175517"/>
          </a:xfrm>
          <a:prstGeom prst="rect">
            <a:avLst/>
          </a:prstGeom>
        </p:spPr>
      </p:pic>
      <p:sp>
        <p:nvSpPr>
          <p:cNvPr id="7" name="TextBox 6">
            <a:extLst>
              <a:ext uri="{FF2B5EF4-FFF2-40B4-BE49-F238E27FC236}">
                <a16:creationId xmlns:a16="http://schemas.microsoft.com/office/drawing/2014/main" id="{B3FBC995-0FEF-B732-50FC-F3855579A2C8}"/>
              </a:ext>
            </a:extLst>
          </p:cNvPr>
          <p:cNvSpPr txBox="1"/>
          <p:nvPr/>
        </p:nvSpPr>
        <p:spPr>
          <a:xfrm>
            <a:off x="2930717" y="3030130"/>
            <a:ext cx="1443557" cy="369332"/>
          </a:xfrm>
          <a:prstGeom prst="rect">
            <a:avLst/>
          </a:prstGeom>
          <a:noFill/>
          <a:ln>
            <a:solidFill>
              <a:schemeClr val="accent4">
                <a:lumMod val="75000"/>
              </a:schemeClr>
            </a:solidFill>
          </a:ln>
        </p:spPr>
        <p:txBody>
          <a:bodyPr wrap="square" rtlCol="0">
            <a:spAutoFit/>
          </a:bodyPr>
          <a:lstStyle/>
          <a:p>
            <a:r>
              <a:rPr lang="en-US" dirty="0">
                <a:solidFill>
                  <a:schemeClr val="bg1"/>
                </a:solidFill>
              </a:rPr>
              <a:t>Central value </a:t>
            </a:r>
          </a:p>
        </p:txBody>
      </p:sp>
      <p:cxnSp>
        <p:nvCxnSpPr>
          <p:cNvPr id="9" name="Straight Arrow Connector 8">
            <a:extLst>
              <a:ext uri="{FF2B5EF4-FFF2-40B4-BE49-F238E27FC236}">
                <a16:creationId xmlns:a16="http://schemas.microsoft.com/office/drawing/2014/main" id="{FAD09E26-2B3A-21EB-4941-AC1E791E7753}"/>
              </a:ext>
            </a:extLst>
          </p:cNvPr>
          <p:cNvCxnSpPr>
            <a:cxnSpLocks/>
            <a:stCxn id="7" idx="3"/>
          </p:cNvCxnSpPr>
          <p:nvPr/>
        </p:nvCxnSpPr>
        <p:spPr>
          <a:xfrm>
            <a:off x="4374274" y="3214796"/>
            <a:ext cx="5064194" cy="365312"/>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A1E3BA5-8372-7921-D203-83DEBFD618A1}"/>
                  </a:ext>
                </a:extLst>
              </p:cNvPr>
              <p:cNvSpPr txBox="1"/>
              <p:nvPr/>
            </p:nvSpPr>
            <p:spPr>
              <a:xfrm>
                <a:off x="2899724" y="3857764"/>
                <a:ext cx="1052345" cy="369332"/>
              </a:xfrm>
              <a:prstGeom prst="rect">
                <a:avLst/>
              </a:prstGeom>
              <a:noFill/>
              <a:ln>
                <a:solidFill>
                  <a:schemeClr val="accent4">
                    <a:lumMod val="75000"/>
                  </a:schemeClr>
                </a:solidFill>
              </a:ln>
            </p:spPr>
            <p:txBody>
              <a:bodyPr wrap="square" rtlCol="0">
                <a:spAutoFit/>
              </a:bodyPr>
              <a:lstStyle/>
              <a:p>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𝛼</m:t>
                        </m:r>
                      </m:e>
                      <m:sub>
                        <m:r>
                          <a:rPr lang="en-US" b="0" i="1" smtClean="0">
                            <a:solidFill>
                              <a:schemeClr val="bg1"/>
                            </a:solidFill>
                            <a:latin typeface="Cambria Math" panose="02040503050406030204" pitchFamily="18" charset="0"/>
                          </a:rPr>
                          <m:t>𝑠</m:t>
                        </m:r>
                      </m:sub>
                    </m:sSub>
                  </m:oMath>
                </a14:m>
                <a:r>
                  <a:rPr lang="en-US" dirty="0">
                    <a:solidFill>
                      <a:schemeClr val="bg1"/>
                    </a:solidFill>
                  </a:rPr>
                  <a:t> error  </a:t>
                </a:r>
              </a:p>
            </p:txBody>
          </p:sp>
        </mc:Choice>
        <mc:Fallback xmlns="">
          <p:sp>
            <p:nvSpPr>
              <p:cNvPr id="15" name="TextBox 14">
                <a:extLst>
                  <a:ext uri="{FF2B5EF4-FFF2-40B4-BE49-F238E27FC236}">
                    <a16:creationId xmlns:a16="http://schemas.microsoft.com/office/drawing/2014/main" id="{4A1E3BA5-8372-7921-D203-83DEBFD618A1}"/>
                  </a:ext>
                </a:extLst>
              </p:cNvPr>
              <p:cNvSpPr txBox="1">
                <a:spLocks noRot="1" noChangeAspect="1" noMove="1" noResize="1" noEditPoints="1" noAdjustHandles="1" noChangeArrowheads="1" noChangeShapeType="1" noTextEdit="1"/>
              </p:cNvSpPr>
              <p:nvPr/>
            </p:nvSpPr>
            <p:spPr>
              <a:xfrm>
                <a:off x="2899724" y="3857764"/>
                <a:ext cx="1052345" cy="369332"/>
              </a:xfrm>
              <a:prstGeom prst="rect">
                <a:avLst/>
              </a:prstGeom>
              <a:blipFill>
                <a:blip r:embed="rId5"/>
                <a:stretch>
                  <a:fillRect t="-8065" r="-3448" b="-24194"/>
                </a:stretch>
              </a:blipFill>
              <a:ln>
                <a:solidFill>
                  <a:schemeClr val="accent4">
                    <a:lumMod val="75000"/>
                  </a:schemeClr>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0FA52912-6282-562B-2F11-5987B1DE81E5}"/>
              </a:ext>
            </a:extLst>
          </p:cNvPr>
          <p:cNvCxnSpPr>
            <a:cxnSpLocks/>
            <a:stCxn id="15" idx="3"/>
          </p:cNvCxnSpPr>
          <p:nvPr/>
        </p:nvCxnSpPr>
        <p:spPr>
          <a:xfrm flipV="1">
            <a:off x="3952069" y="3857764"/>
            <a:ext cx="5340207" cy="184666"/>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CE81E03-7D78-95C2-C995-39AC25E7D298}"/>
                  </a:ext>
                </a:extLst>
              </p:cNvPr>
              <p:cNvSpPr txBox="1"/>
              <p:nvPr/>
            </p:nvSpPr>
            <p:spPr>
              <a:xfrm>
                <a:off x="2901938" y="4674631"/>
                <a:ext cx="2276712" cy="656013"/>
              </a:xfrm>
              <a:prstGeom prst="rect">
                <a:avLst/>
              </a:prstGeom>
              <a:noFill/>
              <a:ln>
                <a:solidFill>
                  <a:schemeClr val="accent4">
                    <a:lumMod val="75000"/>
                  </a:schemeClr>
                </a:solidFill>
              </a:ln>
            </p:spPr>
            <p:txBody>
              <a:bodyPr wrap="square" rtlCol="0">
                <a:spAutoFit/>
              </a:bodyPr>
              <a:lstStyle/>
              <a:p>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𝜎</m:t>
                        </m:r>
                      </m:e>
                      <m:sub>
                        <m:r>
                          <a:rPr lang="en-US" b="0" i="1" smtClean="0">
                            <a:solidFill>
                              <a:schemeClr val="bg1"/>
                            </a:solidFill>
                            <a:latin typeface="Cambria Math" panose="02040503050406030204" pitchFamily="18" charset="0"/>
                          </a:rPr>
                          <m:t>𝑡𝑜𝑡</m:t>
                        </m:r>
                      </m:sub>
                    </m:sSub>
                    <m:r>
                      <a:rPr lang="en-US" b="0" i="1" smtClean="0">
                        <a:solidFill>
                          <a:schemeClr val="bg1"/>
                        </a:solidFill>
                        <a:latin typeface="Cambria Math" panose="02040503050406030204" pitchFamily="18" charset="0"/>
                      </a:rPr>
                      <m:t>=</m:t>
                    </m:r>
                    <m:rad>
                      <m:radPr>
                        <m:degHide m:val="on"/>
                        <m:ctrlPr>
                          <a:rPr lang="en-US" b="0" i="1" smtClean="0">
                            <a:solidFill>
                              <a:schemeClr val="bg1"/>
                            </a:solidFill>
                            <a:latin typeface="Cambria Math" panose="02040503050406030204" pitchFamily="18" charset="0"/>
                          </a:rPr>
                        </m:ctrlPr>
                      </m:radPr>
                      <m:deg/>
                      <m:e>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𝜎</m:t>
                            </m:r>
                          </m:e>
                          <m:sub>
                            <m:r>
                              <a:rPr lang="en-US" b="0" i="1" smtClean="0">
                                <a:solidFill>
                                  <a:schemeClr val="bg1"/>
                                </a:solidFill>
                                <a:latin typeface="Cambria Math" panose="02040503050406030204" pitchFamily="18" charset="0"/>
                              </a:rPr>
                              <m:t>h𝑎𝑑</m:t>
                            </m:r>
                          </m:sub>
                          <m:sup>
                            <m:r>
                              <a:rPr lang="en-US" b="0" i="1" smtClean="0">
                                <a:solidFill>
                                  <a:schemeClr val="bg1"/>
                                </a:solidFill>
                                <a:latin typeface="Cambria Math" panose="02040503050406030204" pitchFamily="18" charset="0"/>
                              </a:rPr>
                              <m:t>2</m:t>
                            </m:r>
                          </m:sup>
                        </m:sSubSup>
                        <m:r>
                          <a:rPr lang="en-US" b="0" i="1" smtClean="0">
                            <a:solidFill>
                              <a:schemeClr val="bg1"/>
                            </a:solidFill>
                            <a:latin typeface="Cambria Math" panose="02040503050406030204" pitchFamily="18" charset="0"/>
                          </a:rPr>
                          <m:t>+</m:t>
                        </m:r>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𝜎</m:t>
                            </m:r>
                          </m:e>
                          <m:sub>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𝜏</m:t>
                                </m:r>
                              </m:e>
                              <m:sub>
                                <m:r>
                                  <a:rPr lang="en-US" b="0" i="1" smtClean="0">
                                    <a:solidFill>
                                      <a:schemeClr val="bg1"/>
                                    </a:solidFill>
                                    <a:latin typeface="Cambria Math" panose="02040503050406030204" pitchFamily="18" charset="0"/>
                                  </a:rPr>
                                  <m:t>𝑝</m:t>
                                </m:r>
                              </m:sub>
                            </m:sSub>
                          </m:sub>
                          <m:sup>
                            <m:r>
                              <a:rPr lang="en-US" b="0" i="1" smtClean="0">
                                <a:solidFill>
                                  <a:schemeClr val="bg1"/>
                                </a:solidFill>
                                <a:latin typeface="Cambria Math" panose="02040503050406030204" pitchFamily="18" charset="0"/>
                              </a:rPr>
                              <m:t>2</m:t>
                            </m:r>
                          </m:sup>
                        </m:sSubSup>
                        <m:r>
                          <a:rPr lang="en-US" b="0" i="1" smtClean="0">
                            <a:solidFill>
                              <a:schemeClr val="bg1"/>
                            </a:solidFill>
                            <a:latin typeface="Cambria Math" panose="02040503050406030204" pitchFamily="18" charset="0"/>
                          </a:rPr>
                          <m:t> </m:t>
                        </m:r>
                      </m:e>
                    </m:rad>
                  </m:oMath>
                </a14:m>
                <a:r>
                  <a:rPr lang="en-US" dirty="0">
                    <a:solidFill>
                      <a:schemeClr val="bg1"/>
                    </a:solidFill>
                  </a:rPr>
                  <a:t>  </a:t>
                </a:r>
              </a:p>
            </p:txBody>
          </p:sp>
        </mc:Choice>
        <mc:Fallback xmlns="">
          <p:sp>
            <p:nvSpPr>
              <p:cNvPr id="19" name="TextBox 18">
                <a:extLst>
                  <a:ext uri="{FF2B5EF4-FFF2-40B4-BE49-F238E27FC236}">
                    <a16:creationId xmlns:a16="http://schemas.microsoft.com/office/drawing/2014/main" id="{BCE81E03-7D78-95C2-C995-39AC25E7D298}"/>
                  </a:ext>
                </a:extLst>
              </p:cNvPr>
              <p:cNvSpPr txBox="1">
                <a:spLocks noRot="1" noChangeAspect="1" noMove="1" noResize="1" noEditPoints="1" noAdjustHandles="1" noChangeArrowheads="1" noChangeShapeType="1" noTextEdit="1"/>
              </p:cNvSpPr>
              <p:nvPr/>
            </p:nvSpPr>
            <p:spPr>
              <a:xfrm>
                <a:off x="2901938" y="4674631"/>
                <a:ext cx="2276712" cy="656013"/>
              </a:xfrm>
              <a:prstGeom prst="rect">
                <a:avLst/>
              </a:prstGeom>
              <a:blipFill>
                <a:blip r:embed="rId6"/>
                <a:stretch>
                  <a:fillRect/>
                </a:stretch>
              </a:blipFill>
              <a:ln>
                <a:solidFill>
                  <a:schemeClr val="accent4">
                    <a:lumMod val="75000"/>
                  </a:schemeClr>
                </a:solid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BD86B2B3-EF00-7344-623B-1ECD59C9BE0A}"/>
              </a:ext>
            </a:extLst>
          </p:cNvPr>
          <p:cNvCxnSpPr>
            <a:cxnSpLocks/>
            <a:stCxn id="19" idx="3"/>
          </p:cNvCxnSpPr>
          <p:nvPr/>
        </p:nvCxnSpPr>
        <p:spPr>
          <a:xfrm flipV="1">
            <a:off x="5178650" y="4064988"/>
            <a:ext cx="4332546" cy="937650"/>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E2EE95B-331A-D1DF-9714-BA84A53C0849}"/>
                  </a:ext>
                </a:extLst>
              </p:cNvPr>
              <p:cNvSpPr txBox="1"/>
              <p:nvPr/>
            </p:nvSpPr>
            <p:spPr>
              <a:xfrm>
                <a:off x="2870942" y="5725468"/>
                <a:ext cx="1425348" cy="369332"/>
              </a:xfrm>
              <a:prstGeom prst="rect">
                <a:avLst/>
              </a:prstGeom>
              <a:noFill/>
              <a:ln>
                <a:solidFill>
                  <a:schemeClr val="accent4">
                    <a:lumMod val="75000"/>
                  </a:schemeClr>
                </a:solidFill>
              </a:ln>
            </p:spPr>
            <p:txBody>
              <a:bodyPr wrap="square" rtlCol="0">
                <a:spAutoFit/>
              </a:bodyPr>
              <a:lstStyle/>
              <a:p>
                <a:pPr algn="ctr"/>
                <a14:m>
                  <m:oMath xmlns:m="http://schemas.openxmlformats.org/officeDocument/2006/math">
                    <m:r>
                      <a:rPr lang="en-US" b="0" i="1" smtClean="0">
                        <a:solidFill>
                          <a:schemeClr val="bg1"/>
                        </a:solidFill>
                        <a:latin typeface="Cambria Math" panose="02040503050406030204" pitchFamily="18" charset="0"/>
                      </a:rPr>
                      <m:t>𝑐</m:t>
                    </m:r>
                  </m:oMath>
                </a14:m>
                <a:r>
                  <a:rPr lang="en-US" dirty="0">
                    <a:solidFill>
                      <a:schemeClr val="bg1"/>
                    </a:solidFill>
                  </a:rPr>
                  <a:t> non-zero</a:t>
                </a:r>
              </a:p>
            </p:txBody>
          </p:sp>
        </mc:Choice>
        <mc:Fallback xmlns="">
          <p:sp>
            <p:nvSpPr>
              <p:cNvPr id="23" name="TextBox 22">
                <a:extLst>
                  <a:ext uri="{FF2B5EF4-FFF2-40B4-BE49-F238E27FC236}">
                    <a16:creationId xmlns:a16="http://schemas.microsoft.com/office/drawing/2014/main" id="{BE2EE95B-331A-D1DF-9714-BA84A53C0849}"/>
                  </a:ext>
                </a:extLst>
              </p:cNvPr>
              <p:cNvSpPr txBox="1">
                <a:spLocks noRot="1" noChangeAspect="1" noMove="1" noResize="1" noEditPoints="1" noAdjustHandles="1" noChangeArrowheads="1" noChangeShapeType="1" noTextEdit="1"/>
              </p:cNvSpPr>
              <p:nvPr/>
            </p:nvSpPr>
            <p:spPr>
              <a:xfrm>
                <a:off x="2870942" y="5725468"/>
                <a:ext cx="1425348" cy="369332"/>
              </a:xfrm>
              <a:prstGeom prst="rect">
                <a:avLst/>
              </a:prstGeom>
              <a:blipFill>
                <a:blip r:embed="rId7"/>
                <a:stretch>
                  <a:fillRect t="-6349" b="-22222"/>
                </a:stretch>
              </a:blipFill>
              <a:ln>
                <a:solidFill>
                  <a:schemeClr val="accent4">
                    <a:lumMod val="75000"/>
                  </a:schemeClr>
                </a:solidFill>
              </a:ln>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4440F0D9-6DD5-B7AD-8B58-1E40B0E181EA}"/>
              </a:ext>
            </a:extLst>
          </p:cNvPr>
          <p:cNvCxnSpPr>
            <a:cxnSpLocks/>
            <a:stCxn id="23" idx="3"/>
          </p:cNvCxnSpPr>
          <p:nvPr/>
        </p:nvCxnSpPr>
        <p:spPr>
          <a:xfrm flipV="1">
            <a:off x="4296290" y="5146269"/>
            <a:ext cx="3369349" cy="763865"/>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Left Brace 26">
            <a:extLst>
              <a:ext uri="{FF2B5EF4-FFF2-40B4-BE49-F238E27FC236}">
                <a16:creationId xmlns:a16="http://schemas.microsoft.com/office/drawing/2014/main" id="{8C67685F-E2A4-67BD-3E48-9BF32A57DCBA}"/>
              </a:ext>
            </a:extLst>
          </p:cNvPr>
          <p:cNvSpPr/>
          <p:nvPr/>
        </p:nvSpPr>
        <p:spPr>
          <a:xfrm>
            <a:off x="7696883" y="4930143"/>
            <a:ext cx="263471" cy="474320"/>
          </a:xfrm>
          <a:prstGeom prst="leftBrac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a:extLst>
              <a:ext uri="{FF2B5EF4-FFF2-40B4-BE49-F238E27FC236}">
                <a16:creationId xmlns:a16="http://schemas.microsoft.com/office/drawing/2014/main" id="{44570150-90D1-33A1-0740-344AAE5AE560}"/>
              </a:ext>
            </a:extLst>
          </p:cNvPr>
          <p:cNvSpPr/>
          <p:nvPr/>
        </p:nvSpPr>
        <p:spPr>
          <a:xfrm>
            <a:off x="2258998" y="2705635"/>
            <a:ext cx="611944" cy="3757858"/>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E30EAFE0-DD80-5BAE-42AA-E7B728A61CFD}"/>
              </a:ext>
            </a:extLst>
          </p:cNvPr>
          <p:cNvSpPr txBox="1"/>
          <p:nvPr/>
        </p:nvSpPr>
        <p:spPr>
          <a:xfrm>
            <a:off x="192350" y="4175480"/>
            <a:ext cx="1732056" cy="923330"/>
          </a:xfrm>
          <a:prstGeom prst="rect">
            <a:avLst/>
          </a:prstGeom>
          <a:noFill/>
          <a:ln>
            <a:solidFill>
              <a:schemeClr val="accent4">
                <a:lumMod val="75000"/>
              </a:schemeClr>
            </a:solidFill>
          </a:ln>
        </p:spPr>
        <p:txBody>
          <a:bodyPr wrap="square" rtlCol="0">
            <a:spAutoFit/>
          </a:bodyPr>
          <a:lstStyle/>
          <a:p>
            <a:r>
              <a:rPr lang="en-US" dirty="0">
                <a:solidFill>
                  <a:schemeClr val="bg1"/>
                </a:solidFill>
              </a:rPr>
              <a:t>Constraints relatively under control </a:t>
            </a:r>
          </a:p>
        </p:txBody>
      </p:sp>
    </p:spTree>
    <p:extLst>
      <p:ext uri="{BB962C8B-B14F-4D97-AF65-F5344CB8AC3E}">
        <p14:creationId xmlns:p14="http://schemas.microsoft.com/office/powerpoint/2010/main" val="1639902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872208" y="643075"/>
            <a:ext cx="644758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Minimal SU(5) Error</a:t>
            </a:r>
          </a:p>
        </p:txBody>
      </p:sp>
      <p:sp>
        <p:nvSpPr>
          <p:cNvPr id="5" name="TextBox 4">
            <a:extLst>
              <a:ext uri="{FF2B5EF4-FFF2-40B4-BE49-F238E27FC236}">
                <a16:creationId xmlns:a16="http://schemas.microsoft.com/office/drawing/2014/main" id="{C3F12B1C-8B4B-8E8E-A893-9BB0DFFA1C5C}"/>
              </a:ext>
            </a:extLst>
          </p:cNvPr>
          <p:cNvSpPr txBox="1"/>
          <p:nvPr/>
        </p:nvSpPr>
        <p:spPr>
          <a:xfrm>
            <a:off x="1239864" y="1782305"/>
            <a:ext cx="4701152"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Effect of Hadron Matrix elements alone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Effect of strong couplings significant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Still give meaningful constraints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Now  Look at a few different parameter set </a:t>
            </a:r>
          </a:p>
        </p:txBody>
      </p:sp>
      <p:pic>
        <p:nvPicPr>
          <p:cNvPr id="3" name="Picture 2">
            <a:extLst>
              <a:ext uri="{FF2B5EF4-FFF2-40B4-BE49-F238E27FC236}">
                <a16:creationId xmlns:a16="http://schemas.microsoft.com/office/drawing/2014/main" id="{33FBFC2B-E0F8-1522-57E7-601AB27FED7A}"/>
              </a:ext>
            </a:extLst>
          </p:cNvPr>
          <p:cNvPicPr>
            <a:picLocks noChangeAspect="1"/>
          </p:cNvPicPr>
          <p:nvPr/>
        </p:nvPicPr>
        <p:blipFill>
          <a:blip r:embed="rId4"/>
          <a:stretch>
            <a:fillRect/>
          </a:stretch>
        </p:blipFill>
        <p:spPr>
          <a:xfrm>
            <a:off x="2402236" y="3429000"/>
            <a:ext cx="7139553" cy="3170092"/>
          </a:xfrm>
          <a:prstGeom prst="rect">
            <a:avLst/>
          </a:prstGeom>
        </p:spPr>
      </p:pic>
      <p:pic>
        <p:nvPicPr>
          <p:cNvPr id="10" name="Picture 9">
            <a:extLst>
              <a:ext uri="{FF2B5EF4-FFF2-40B4-BE49-F238E27FC236}">
                <a16:creationId xmlns:a16="http://schemas.microsoft.com/office/drawing/2014/main" id="{A048EA95-C560-FE7C-10C4-2398EC3C65F3}"/>
              </a:ext>
            </a:extLst>
          </p:cNvPr>
          <p:cNvPicPr>
            <a:picLocks noChangeAspect="1"/>
          </p:cNvPicPr>
          <p:nvPr/>
        </p:nvPicPr>
        <p:blipFill>
          <a:blip r:embed="rId5"/>
          <a:stretch>
            <a:fillRect/>
          </a:stretch>
        </p:blipFill>
        <p:spPr>
          <a:xfrm>
            <a:off x="2421417" y="3395783"/>
            <a:ext cx="3519599" cy="3203309"/>
          </a:xfrm>
          <a:prstGeom prst="rect">
            <a:avLst/>
          </a:prstGeom>
        </p:spPr>
      </p:pic>
      <p:sp>
        <p:nvSpPr>
          <p:cNvPr id="2" name="TextBox 1">
            <a:extLst>
              <a:ext uri="{FF2B5EF4-FFF2-40B4-BE49-F238E27FC236}">
                <a16:creationId xmlns:a16="http://schemas.microsoft.com/office/drawing/2014/main" id="{A64EE4EA-2C5C-892C-62F8-AC96E707AB23}"/>
              </a:ext>
            </a:extLst>
          </p:cNvPr>
          <p:cNvSpPr txBox="1"/>
          <p:nvPr/>
        </p:nvSpPr>
        <p:spPr>
          <a:xfrm>
            <a:off x="8854697" y="2103631"/>
            <a:ext cx="2681206" cy="646331"/>
          </a:xfrm>
          <a:prstGeom prst="rect">
            <a:avLst/>
          </a:prstGeom>
          <a:noFill/>
          <a:ln>
            <a:solidFill>
              <a:schemeClr val="accent4">
                <a:lumMod val="75000"/>
              </a:schemeClr>
            </a:solidFill>
          </a:ln>
        </p:spPr>
        <p:txBody>
          <a:bodyPr wrap="square" rtlCol="0">
            <a:spAutoFit/>
          </a:bodyPr>
          <a:lstStyle/>
          <a:p>
            <a:r>
              <a:rPr lang="en-US" dirty="0">
                <a:solidFill>
                  <a:schemeClr val="bg1"/>
                </a:solidFill>
              </a:rPr>
              <a:t>Similar kind of error hang over SUSY proton decay </a:t>
            </a:r>
          </a:p>
        </p:txBody>
      </p:sp>
    </p:spTree>
    <p:extLst>
      <p:ext uri="{BB962C8B-B14F-4D97-AF65-F5344CB8AC3E}">
        <p14:creationId xmlns:p14="http://schemas.microsoft.com/office/powerpoint/2010/main" val="343791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872208" y="643075"/>
            <a:ext cx="644758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Upper Limit of Proton Lifetime</a:t>
            </a:r>
          </a:p>
        </p:txBody>
      </p:sp>
      <p:sp>
        <p:nvSpPr>
          <p:cNvPr id="5" name="TextBox 4">
            <a:extLst>
              <a:ext uri="{FF2B5EF4-FFF2-40B4-BE49-F238E27FC236}">
                <a16:creationId xmlns:a16="http://schemas.microsoft.com/office/drawing/2014/main" id="{C3F12B1C-8B4B-8E8E-A893-9BB0DFFA1C5C}"/>
              </a:ext>
            </a:extLst>
          </p:cNvPr>
          <p:cNvSpPr txBox="1"/>
          <p:nvPr/>
        </p:nvSpPr>
        <p:spPr>
          <a:xfrm>
            <a:off x="1052944" y="1706378"/>
            <a:ext cx="5043055"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Minimal SU(5) with CMSSM</a:t>
            </a:r>
          </a:p>
          <a:p>
            <a:pPr marL="742950" lvl="1" indent="-285750">
              <a:buFont typeface="Arial" panose="020B0604020202020204" pitchFamily="34" charset="0"/>
              <a:buChar cha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Random scan of point</a:t>
            </a:r>
          </a:p>
          <a:p>
            <a:pPr marL="742950" lvl="1" indent="-285750">
              <a:buFont typeface="Arial" panose="020B0604020202020204" pitchFamily="34" charset="0"/>
              <a:buChar char="•"/>
            </a:pPr>
            <a:r>
              <a:rPr lang="en-US" sz="2400" dirty="0">
                <a:solidFill>
                  <a:prstClr val="white"/>
                </a:solidFill>
                <a:latin typeface="Calibri" panose="020F0502020204030204"/>
              </a:rPr>
              <a:t>After Hyper-K tuned points left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1"/>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6" name="Picture 5">
            <a:extLst>
              <a:ext uri="{FF2B5EF4-FFF2-40B4-BE49-F238E27FC236}">
                <a16:creationId xmlns:a16="http://schemas.microsoft.com/office/drawing/2014/main" id="{4E6DBA1E-87F1-0007-73AE-D31241224C8D}"/>
              </a:ext>
            </a:extLst>
          </p:cNvPr>
          <p:cNvPicPr>
            <a:picLocks noChangeAspect="1"/>
          </p:cNvPicPr>
          <p:nvPr/>
        </p:nvPicPr>
        <p:blipFill>
          <a:blip r:embed="rId4"/>
          <a:stretch>
            <a:fillRect/>
          </a:stretch>
        </p:blipFill>
        <p:spPr>
          <a:xfrm>
            <a:off x="6889996" y="2075710"/>
            <a:ext cx="4249059" cy="4083803"/>
          </a:xfrm>
          <a:prstGeom prst="rect">
            <a:avLst/>
          </a:prstGeom>
        </p:spPr>
      </p:pic>
      <p:pic>
        <p:nvPicPr>
          <p:cNvPr id="8" name="Picture 7">
            <a:extLst>
              <a:ext uri="{FF2B5EF4-FFF2-40B4-BE49-F238E27FC236}">
                <a16:creationId xmlns:a16="http://schemas.microsoft.com/office/drawing/2014/main" id="{CB16D6BF-6919-3500-65A2-58B674072D26}"/>
              </a:ext>
            </a:extLst>
          </p:cNvPr>
          <p:cNvPicPr>
            <a:picLocks noChangeAspect="1"/>
          </p:cNvPicPr>
          <p:nvPr/>
        </p:nvPicPr>
        <p:blipFill>
          <a:blip r:embed="rId5"/>
          <a:stretch>
            <a:fillRect/>
          </a:stretch>
        </p:blipFill>
        <p:spPr>
          <a:xfrm>
            <a:off x="1052945" y="3849860"/>
            <a:ext cx="5213896" cy="2023337"/>
          </a:xfrm>
          <a:prstGeom prst="rect">
            <a:avLst/>
          </a:prstGeom>
        </p:spPr>
      </p:pic>
    </p:spTree>
    <p:extLst>
      <p:ext uri="{BB962C8B-B14F-4D97-AF65-F5344CB8AC3E}">
        <p14:creationId xmlns:p14="http://schemas.microsoft.com/office/powerpoint/2010/main" val="304505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9004F0A-E282-9156-7604-7FD0D2B1EB16}"/>
              </a:ext>
            </a:extLst>
          </p:cNvPr>
          <p:cNvPicPr>
            <a:picLocks noChangeAspect="1"/>
          </p:cNvPicPr>
          <p:nvPr/>
        </p:nvPicPr>
        <p:blipFill>
          <a:blip r:embed="rId4"/>
          <a:stretch>
            <a:fillRect/>
          </a:stretch>
        </p:blipFill>
        <p:spPr>
          <a:xfrm>
            <a:off x="7573606" y="1926296"/>
            <a:ext cx="4406557" cy="4408386"/>
          </a:xfrm>
          <a:prstGeom prst="rect">
            <a:avLst/>
          </a:prstGeom>
        </p:spPr>
      </p:pic>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5"/>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660764" y="633770"/>
            <a:ext cx="687047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Minimal SU(5) in GMSB</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3F12B1C-8B4B-8E8E-A893-9BB0DFFA1C5C}"/>
                  </a:ext>
                </a:extLst>
              </p:cNvPr>
              <p:cNvSpPr txBox="1"/>
              <p:nvPr/>
            </p:nvSpPr>
            <p:spPr>
              <a:xfrm>
                <a:off x="825336" y="1751527"/>
                <a:ext cx="6965352" cy="31770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do things change with other SUSY breaking mechanism?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white"/>
                    </a:solidFill>
                    <a:latin typeface="Calibri" panose="020F0502020204030204"/>
                  </a:rPr>
                  <a:t>Messenger scale with 5 and </a:t>
                </a:r>
                <a14:m>
                  <m:oMath xmlns:m="http://schemas.openxmlformats.org/officeDocument/2006/math">
                    <m:acc>
                      <m:accPr>
                        <m:chr m:val="̅"/>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m:t>
                        </m:r>
                      </m:e>
                    </m:acc>
                  </m:oMath>
                </a14:m>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white"/>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white"/>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err="1">
                    <a:solidFill>
                      <a:prstClr val="white"/>
                    </a:solidFill>
                    <a:latin typeface="Calibri" panose="020F0502020204030204"/>
                  </a:rPr>
                  <a:t>Sparticle</a:t>
                </a:r>
                <a:r>
                  <a:rPr lang="en-US" sz="2000" dirty="0">
                    <a:solidFill>
                      <a:prstClr val="white"/>
                    </a:solidFill>
                    <a:latin typeface="Calibri" panose="020F0502020204030204"/>
                  </a:rPr>
                  <a:t> masses generated effectively at one-loop</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C3F12B1C-8B4B-8E8E-A893-9BB0DFFA1C5C}"/>
                  </a:ext>
                </a:extLst>
              </p:cNvPr>
              <p:cNvSpPr txBox="1">
                <a:spLocks noRot="1" noChangeAspect="1" noMove="1" noResize="1" noEditPoints="1" noAdjustHandles="1" noChangeArrowheads="1" noChangeShapeType="1" noTextEdit="1"/>
              </p:cNvSpPr>
              <p:nvPr/>
            </p:nvSpPr>
            <p:spPr>
              <a:xfrm>
                <a:off x="825336" y="1751527"/>
                <a:ext cx="6965352" cy="3177088"/>
              </a:xfrm>
              <a:prstGeom prst="rect">
                <a:avLst/>
              </a:prstGeom>
              <a:blipFill>
                <a:blip r:embed="rId6"/>
                <a:stretch>
                  <a:fillRect l="-787" t="-960" b="-2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6568EB-F98A-2904-59B5-5CCBD9BFAAD8}"/>
                  </a:ext>
                </a:extLst>
              </p:cNvPr>
              <p:cNvSpPr txBox="1"/>
              <p:nvPr/>
            </p:nvSpPr>
            <p:spPr>
              <a:xfrm>
                <a:off x="9355270" y="1580921"/>
                <a:ext cx="9992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solidFill>
                            <a:schemeClr val="bg1"/>
                          </a:solidFill>
                          <a:latin typeface="Cambria Math" panose="02040503050406030204" pitchFamily="18" charset="0"/>
                        </a:rPr>
                        <m:t>tan</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𝛽</m:t>
                      </m:r>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8" name="TextBox 7">
                <a:extLst>
                  <a:ext uri="{FF2B5EF4-FFF2-40B4-BE49-F238E27FC236}">
                    <a16:creationId xmlns:a16="http://schemas.microsoft.com/office/drawing/2014/main" id="{BF6568EB-F98A-2904-59B5-5CCBD9BFAAD8}"/>
                  </a:ext>
                </a:extLst>
              </p:cNvPr>
              <p:cNvSpPr txBox="1">
                <a:spLocks noRot="1" noChangeAspect="1" noMove="1" noResize="1" noEditPoints="1" noAdjustHandles="1" noChangeArrowheads="1" noChangeShapeType="1" noTextEdit="1"/>
              </p:cNvSpPr>
              <p:nvPr/>
            </p:nvSpPr>
            <p:spPr>
              <a:xfrm>
                <a:off x="9355270" y="1580921"/>
                <a:ext cx="999248" cy="276999"/>
              </a:xfrm>
              <a:prstGeom prst="rect">
                <a:avLst/>
              </a:prstGeom>
              <a:blipFill>
                <a:blip r:embed="rId7"/>
                <a:stretch>
                  <a:fillRect l="-4878" t="-2174" r="-5488" b="-32609"/>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F7B6DF2E-323C-6A36-796E-B147A580C053}"/>
              </a:ext>
            </a:extLst>
          </p:cNvPr>
          <p:cNvPicPr>
            <a:picLocks noChangeAspect="1"/>
          </p:cNvPicPr>
          <p:nvPr/>
        </p:nvPicPr>
        <p:blipFill>
          <a:blip r:embed="rId8"/>
          <a:stretch>
            <a:fillRect/>
          </a:stretch>
        </p:blipFill>
        <p:spPr>
          <a:xfrm>
            <a:off x="1128888" y="2988527"/>
            <a:ext cx="4967111" cy="44047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74138D0-2905-F11C-0663-D72D514DA515}"/>
                  </a:ext>
                </a:extLst>
              </p:cNvPr>
              <p:cNvSpPr txBox="1"/>
              <p:nvPr/>
            </p:nvSpPr>
            <p:spPr>
              <a:xfrm>
                <a:off x="1128888" y="3722717"/>
                <a:ext cx="19205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𝑍</m:t>
                          </m:r>
                        </m:e>
                      </m:d>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𝑧</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𝐹</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𝑧</m:t>
                          </m:r>
                        </m:sub>
                      </m:sSub>
                      <m:sSup>
                        <m:sSup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𝜃</m:t>
                          </m:r>
                        </m:e>
                        <m:sup>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p>
                      </m:sSup>
                    </m:oMath>
                  </m:oMathPara>
                </a14:m>
                <a:endParaRPr lang="en-US" dirty="0"/>
              </a:p>
            </p:txBody>
          </p:sp>
        </mc:Choice>
        <mc:Fallback xmlns="">
          <p:sp>
            <p:nvSpPr>
              <p:cNvPr id="12" name="TextBox 11">
                <a:extLst>
                  <a:ext uri="{FF2B5EF4-FFF2-40B4-BE49-F238E27FC236}">
                    <a16:creationId xmlns:a16="http://schemas.microsoft.com/office/drawing/2014/main" id="{774138D0-2905-F11C-0663-D72D514DA515}"/>
                  </a:ext>
                </a:extLst>
              </p:cNvPr>
              <p:cNvSpPr txBox="1">
                <a:spLocks noRot="1" noChangeAspect="1" noMove="1" noResize="1" noEditPoints="1" noAdjustHandles="1" noChangeArrowheads="1" noChangeShapeType="1" noTextEdit="1"/>
              </p:cNvSpPr>
              <p:nvPr/>
            </p:nvSpPr>
            <p:spPr>
              <a:xfrm>
                <a:off x="1128888" y="3722717"/>
                <a:ext cx="1920563" cy="369332"/>
              </a:xfrm>
              <a:prstGeom prst="rect">
                <a:avLst/>
              </a:prstGeom>
              <a:blipFill>
                <a:blip r:embed="rId9"/>
                <a:stretch>
                  <a:fillRect/>
                </a:stretch>
              </a:blipFill>
            </p:spPr>
            <p:txBody>
              <a:bodyPr/>
              <a:lstStyle/>
              <a:p>
                <a:r>
                  <a:rPr lang="en-US">
                    <a:noFill/>
                  </a:rPr>
                  <a:t> </a:t>
                </a:r>
              </a:p>
            </p:txBody>
          </p:sp>
        </mc:Fallback>
      </mc:AlternateContent>
      <p:pic>
        <p:nvPicPr>
          <p:cNvPr id="15" name="Picture 14" descr="\documentclass{article}&#10;\usepackage{amsmath,color}&#10;\pagestyle{empty}&#10;\begin{document}&#10;&#10;&#10;\color{white}&#10;&#10;$\Lambda_D=\frac{k_D F_z}{M_D} ~~ \Lambda_L=\frac{k_L F_z}{M_L} $&#10;&#10;&#10;&#10;\end{document}" title="IguanaTex Bitmap Display">
            <a:extLst>
              <a:ext uri="{FF2B5EF4-FFF2-40B4-BE49-F238E27FC236}">
                <a16:creationId xmlns:a16="http://schemas.microsoft.com/office/drawing/2014/main" id="{8ADA97EC-BB63-BB39-80BF-315EDCA249DB}"/>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3590322" y="3722717"/>
            <a:ext cx="3101257" cy="407772"/>
          </a:xfrm>
          <a:prstGeom prst="rect">
            <a:avLst/>
          </a:prstGeom>
        </p:spPr>
      </p:pic>
      <p:pic>
        <p:nvPicPr>
          <p:cNvPr id="17" name="Picture 16">
            <a:extLst>
              <a:ext uri="{FF2B5EF4-FFF2-40B4-BE49-F238E27FC236}">
                <a16:creationId xmlns:a16="http://schemas.microsoft.com/office/drawing/2014/main" id="{0C150E97-8501-77FF-3FE5-066B803696F1}"/>
              </a:ext>
            </a:extLst>
          </p:cNvPr>
          <p:cNvPicPr>
            <a:picLocks noChangeAspect="1"/>
          </p:cNvPicPr>
          <p:nvPr/>
        </p:nvPicPr>
        <p:blipFill>
          <a:blip r:embed="rId11"/>
          <a:stretch>
            <a:fillRect/>
          </a:stretch>
        </p:blipFill>
        <p:spPr>
          <a:xfrm>
            <a:off x="963933" y="5127293"/>
            <a:ext cx="5730240" cy="1336200"/>
          </a:xfrm>
          <a:prstGeom prst="rect">
            <a:avLst/>
          </a:prstGeom>
        </p:spPr>
      </p:pic>
      <p:sp>
        <p:nvSpPr>
          <p:cNvPr id="18" name="TextBox 17">
            <a:extLst>
              <a:ext uri="{FF2B5EF4-FFF2-40B4-BE49-F238E27FC236}">
                <a16:creationId xmlns:a16="http://schemas.microsoft.com/office/drawing/2014/main" id="{DF20B302-0AC7-7CE4-0AA8-4C456E3DA5E2}"/>
              </a:ext>
            </a:extLst>
          </p:cNvPr>
          <p:cNvSpPr txBox="1"/>
          <p:nvPr/>
        </p:nvSpPr>
        <p:spPr>
          <a:xfrm>
            <a:off x="8875777" y="6403058"/>
            <a:ext cx="2109216" cy="307777"/>
          </a:xfrm>
          <a:prstGeom prst="rect">
            <a:avLst/>
          </a:prstGeom>
          <a:noFill/>
        </p:spPr>
        <p:txBody>
          <a:bodyPr wrap="square" rtlCol="0">
            <a:spAutoFit/>
          </a:bodyPr>
          <a:lstStyle/>
          <a:p>
            <a:r>
              <a:rPr lang="en-US" sz="1400" dirty="0"/>
              <a:t>To appear: JLE, </a:t>
            </a:r>
            <a:r>
              <a:rPr lang="en-US" sz="1400" dirty="0" err="1"/>
              <a:t>Shegekami</a:t>
            </a:r>
            <a:endParaRPr lang="en-US" sz="1400" dirty="0"/>
          </a:p>
        </p:txBody>
      </p:sp>
    </p:spTree>
    <p:extLst>
      <p:ext uri="{BB962C8B-B14F-4D97-AF65-F5344CB8AC3E}">
        <p14:creationId xmlns:p14="http://schemas.microsoft.com/office/powerpoint/2010/main" val="1394178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603642" y="633770"/>
            <a:ext cx="698471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kern="0" dirty="0">
                <a:solidFill>
                  <a:srgbClr val="4472C4">
                    <a:lumMod val="50000"/>
                  </a:srgbClr>
                </a:solidFill>
                <a:latin typeface="Calibri" panose="020F0502020204030204"/>
              </a:rPr>
              <a:t>Supersymmetry: Missing Partner Model</a:t>
            </a:r>
            <a:endPar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8990C40-6235-3615-6690-19088A65B3CE}"/>
              </a:ext>
            </a:extLst>
          </p:cNvPr>
          <p:cNvSpPr txBox="1"/>
          <p:nvPr/>
        </p:nvSpPr>
        <p:spPr>
          <a:xfrm>
            <a:off x="1286359" y="1859797"/>
            <a:ext cx="6958739"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Minimal missing partner model</a:t>
            </a:r>
          </a:p>
          <a:p>
            <a:pPr marL="742950" lvl="1" indent="-285750">
              <a:buFont typeface="Arial" panose="020B0604020202020204" pitchFamily="34" charset="0"/>
              <a:buChar char="•"/>
            </a:pPr>
            <a:r>
              <a:rPr lang="en-US" dirty="0">
                <a:solidFill>
                  <a:schemeClr val="bg1"/>
                </a:solidFill>
              </a:rPr>
              <a:t>Solve doublet triplet splitting (Doublet stays massless)</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endParaRPr lang="en-US" dirty="0">
              <a:solidFill>
                <a:schemeClr val="bg1"/>
              </a:solidFill>
            </a:endParaRPr>
          </a:p>
        </p:txBody>
      </p:sp>
      <p:pic>
        <p:nvPicPr>
          <p:cNvPr id="10" name="Picture 9" descr="\documentclass{article}&#10;\usepackage{amsmath,color}&#10;\pagestyle{empty}&#10;\begin{document}&#10;&#10;&#10;\color{white}&#10;&#10;\begin{align}&#10; W_5 &amp;=  \frac{\mu_\Sigma}{2} \,  \Sigma^{AB}_{CD}\Sigma^{CD}_{AB} - \frac{1}{3} \lambda^\prime \,  \Sigma^{AB}_{CD}\Sigma^{CD}_{EF}\Sigma^{EF}_{AB} +\lambda_\Theta \overline{H}_A\Sigma^{DE}_{BC} \Theta^{ABC}_{DE} + \lambda_{\bar \Theta} H^A\Sigma^{BC}_{DE}\bar \Theta_{ABC}^{DE}&#10;\nonumber \\[3pt]&#10;&amp;+M_\Theta \Theta^{ABC}_{DE} \bar{\Theta}_{ABC}^{DE} + \left(h_{\bf 10}\right)_{ij} \epsilon_{ABCDE}&#10; \Psi_i^{AB} \Psi^{CD}_j H^E +&#10; \left(h_{\overline{\bf 5}}\right)_{ij} \Psi_i^{AB} \Phi_{j A}&#10; \overline{H}_B \nonumber \, ,&#10;\label{W5}&#10;\end{align}&#10;&#10;&#10;&#10;\end{document}" title="IguanaTex Bitmap Display">
            <a:extLst>
              <a:ext uri="{FF2B5EF4-FFF2-40B4-BE49-F238E27FC236}">
                <a16:creationId xmlns:a16="http://schemas.microsoft.com/office/drawing/2014/main" id="{AF4BD9B3-7D81-F164-368F-BF76030A9DA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100342" y="2753135"/>
            <a:ext cx="7991313" cy="931200"/>
          </a:xfrm>
          <a:prstGeom prst="rect">
            <a:avLst/>
          </a:prstGeom>
        </p:spPr>
      </p:pic>
      <p:sp>
        <p:nvSpPr>
          <p:cNvPr id="11" name="TextBox 10">
            <a:extLst>
              <a:ext uri="{FF2B5EF4-FFF2-40B4-BE49-F238E27FC236}">
                <a16:creationId xmlns:a16="http://schemas.microsoft.com/office/drawing/2014/main" id="{4F1DF10B-EB2D-29DA-9534-F1179A04109C}"/>
              </a:ext>
            </a:extLst>
          </p:cNvPr>
          <p:cNvSpPr txBox="1"/>
          <p:nvPr/>
        </p:nvSpPr>
        <p:spPr>
          <a:xfrm>
            <a:off x="9267986" y="1743442"/>
            <a:ext cx="2743200" cy="923330"/>
          </a:xfrm>
          <a:prstGeom prst="rect">
            <a:avLst/>
          </a:prstGeom>
          <a:noFill/>
          <a:ln>
            <a:solidFill>
              <a:schemeClr val="accent4">
                <a:lumMod val="75000"/>
              </a:schemeClr>
            </a:solidFill>
          </a:ln>
        </p:spPr>
        <p:txBody>
          <a:bodyPr wrap="square" rtlCol="0">
            <a:spAutoFit/>
          </a:bodyPr>
          <a:lstStyle/>
          <a:p>
            <a:pPr marL="285750" indent="-285750">
              <a:buFont typeface="Arial" panose="020B0604020202020204" pitchFamily="34" charset="0"/>
              <a:buChar char="•"/>
            </a:pPr>
            <a:r>
              <a:rPr lang="en-US" dirty="0">
                <a:solidFill>
                  <a:schemeClr val="bg1"/>
                </a:solidFill>
              </a:rPr>
              <a:t>75 breaks SU(5)</a:t>
            </a:r>
          </a:p>
          <a:p>
            <a:pPr marL="742950" lvl="1" indent="-285750">
              <a:buFont typeface="Arial" panose="020B0604020202020204" pitchFamily="34" charset="0"/>
              <a:buChar char="•"/>
            </a:pPr>
            <a:r>
              <a:rPr lang="en-US" dirty="0">
                <a:solidFill>
                  <a:schemeClr val="bg1"/>
                </a:solidFill>
              </a:rPr>
              <a:t>No doublet</a:t>
            </a:r>
          </a:p>
          <a:p>
            <a:pPr marL="742950" lvl="1" indent="-285750">
              <a:buFont typeface="Arial" panose="020B0604020202020204" pitchFamily="34" charset="0"/>
              <a:buChar char="•"/>
            </a:pPr>
            <a:r>
              <a:rPr lang="en-US" dirty="0">
                <a:solidFill>
                  <a:schemeClr val="bg1"/>
                </a:solidFill>
              </a:rPr>
              <a:t>DT splitting works</a:t>
            </a:r>
          </a:p>
        </p:txBody>
      </p:sp>
      <p:cxnSp>
        <p:nvCxnSpPr>
          <p:cNvPr id="12" name="Straight Arrow Connector 11">
            <a:extLst>
              <a:ext uri="{FF2B5EF4-FFF2-40B4-BE49-F238E27FC236}">
                <a16:creationId xmlns:a16="http://schemas.microsoft.com/office/drawing/2014/main" id="{7BCF7BB1-2450-0B6B-361B-D4994B5445EE}"/>
              </a:ext>
            </a:extLst>
          </p:cNvPr>
          <p:cNvCxnSpPr>
            <a:cxnSpLocks/>
          </p:cNvCxnSpPr>
          <p:nvPr/>
        </p:nvCxnSpPr>
        <p:spPr>
          <a:xfrm flipH="1">
            <a:off x="9082007" y="2189609"/>
            <a:ext cx="185979" cy="563526"/>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559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603642" y="633770"/>
            <a:ext cx="698471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Missing Partner Model</a:t>
            </a:r>
          </a:p>
        </p:txBody>
      </p:sp>
      <p:sp>
        <p:nvSpPr>
          <p:cNvPr id="2" name="TextBox 1">
            <a:extLst>
              <a:ext uri="{FF2B5EF4-FFF2-40B4-BE49-F238E27FC236}">
                <a16:creationId xmlns:a16="http://schemas.microsoft.com/office/drawing/2014/main" id="{A8990C40-6235-3615-6690-19088A65B3CE}"/>
              </a:ext>
            </a:extLst>
          </p:cNvPr>
          <p:cNvSpPr txBox="1"/>
          <p:nvPr/>
        </p:nvSpPr>
        <p:spPr>
          <a:xfrm>
            <a:off x="1286359" y="1859797"/>
            <a:ext cx="6958739"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Minimal missing partner model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Solve doublet triplet splitting (Doublet stays massless)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Colored Higgs mass from higher dimensional operator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Tends to be suppressed  </a:t>
            </a:r>
          </a:p>
        </p:txBody>
      </p:sp>
      <p:pic>
        <p:nvPicPr>
          <p:cNvPr id="18" name="Picture 17" descr="\documentclass{article}&#10;\usepackage{amsmath,color}&#10;\pagestyle{empty}&#10;\begin{document}&#10;&#10;&#10;\color{white}&#10;&#10;\begin{equation}&#10;  W_{\rm eff} \supset  -\lambda_\Theta \lambda_{\bar \Theta} \frac{(2V)^2}{M_\Theta}H_C^a\bar H_{Ca} \, \nonumber &#10;\end{equation}&#10;&#10;&#10;&#10;\end{document}" title="IguanaTex Bitmap Display">
            <a:extLst>
              <a:ext uri="{FF2B5EF4-FFF2-40B4-BE49-F238E27FC236}">
                <a16:creationId xmlns:a16="http://schemas.microsoft.com/office/drawing/2014/main" id="{8C37F7B8-4DE2-193E-561A-24CEC9E0230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765728" y="3193999"/>
            <a:ext cx="2860799" cy="536228"/>
          </a:xfrm>
          <a:prstGeom prst="rect">
            <a:avLst/>
          </a:prstGeom>
        </p:spPr>
      </p:pic>
    </p:spTree>
    <p:extLst>
      <p:ext uri="{BB962C8B-B14F-4D97-AF65-F5344CB8AC3E}">
        <p14:creationId xmlns:p14="http://schemas.microsoft.com/office/powerpoint/2010/main" val="1778690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603642" y="633770"/>
            <a:ext cx="698471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Missing Partner Model</a:t>
            </a:r>
          </a:p>
        </p:txBody>
      </p:sp>
      <p:sp>
        <p:nvSpPr>
          <p:cNvPr id="2" name="TextBox 1">
            <a:extLst>
              <a:ext uri="{FF2B5EF4-FFF2-40B4-BE49-F238E27FC236}">
                <a16:creationId xmlns:a16="http://schemas.microsoft.com/office/drawing/2014/main" id="{A8990C40-6235-3615-6690-19088A65B3CE}"/>
              </a:ext>
            </a:extLst>
          </p:cNvPr>
          <p:cNvSpPr txBox="1"/>
          <p:nvPr/>
        </p:nvSpPr>
        <p:spPr>
          <a:xfrm>
            <a:off x="1286359" y="1859797"/>
            <a:ext cx="6958739"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Minimal missing partner model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Solve doublet triplet splitting (Doublet stays massless)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Colored Higgs mass from higher dimensional operator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Tends to be suppressed  </a:t>
            </a:r>
          </a:p>
        </p:txBody>
      </p:sp>
      <p:pic>
        <p:nvPicPr>
          <p:cNvPr id="5" name="Picture 4">
            <a:extLst>
              <a:ext uri="{FF2B5EF4-FFF2-40B4-BE49-F238E27FC236}">
                <a16:creationId xmlns:a16="http://schemas.microsoft.com/office/drawing/2014/main" id="{FFA092D9-5986-5F5A-581D-C95805D11927}"/>
              </a:ext>
            </a:extLst>
          </p:cNvPr>
          <p:cNvPicPr>
            <a:picLocks noChangeAspect="1"/>
          </p:cNvPicPr>
          <p:nvPr/>
        </p:nvPicPr>
        <p:blipFill>
          <a:blip r:embed="rId4"/>
          <a:stretch>
            <a:fillRect/>
          </a:stretch>
        </p:blipFill>
        <p:spPr>
          <a:xfrm>
            <a:off x="2471979" y="3234248"/>
            <a:ext cx="7248040" cy="3450728"/>
          </a:xfrm>
          <a:prstGeom prst="rect">
            <a:avLst/>
          </a:prstGeom>
        </p:spPr>
      </p:pic>
      <p:sp>
        <p:nvSpPr>
          <p:cNvPr id="6" name="TextBox 5">
            <a:extLst>
              <a:ext uri="{FF2B5EF4-FFF2-40B4-BE49-F238E27FC236}">
                <a16:creationId xmlns:a16="http://schemas.microsoft.com/office/drawing/2014/main" id="{41C7D143-3F4C-F378-83DC-9E792E086B36}"/>
              </a:ext>
            </a:extLst>
          </p:cNvPr>
          <p:cNvSpPr txBox="1"/>
          <p:nvPr/>
        </p:nvSpPr>
        <p:spPr>
          <a:xfrm>
            <a:off x="466165" y="3711388"/>
            <a:ext cx="1290917" cy="646331"/>
          </a:xfrm>
          <a:prstGeom prst="rect">
            <a:avLst/>
          </a:prstGeom>
          <a:noFill/>
          <a:ln>
            <a:solidFill>
              <a:schemeClr val="accent4">
                <a:lumMod val="75000"/>
              </a:schemeClr>
            </a:solidFill>
          </a:ln>
        </p:spPr>
        <p:txBody>
          <a:bodyPr wrap="square" rtlCol="0">
            <a:spAutoFit/>
          </a:bodyPr>
          <a:lstStyle/>
          <a:p>
            <a:r>
              <a:rPr lang="en-US" dirty="0">
                <a:solidFill>
                  <a:schemeClr val="bg1"/>
                </a:solidFill>
              </a:rPr>
              <a:t>Current constraints</a:t>
            </a:r>
          </a:p>
        </p:txBody>
      </p:sp>
      <p:cxnSp>
        <p:nvCxnSpPr>
          <p:cNvPr id="7" name="Straight Arrow Connector 6">
            <a:extLst>
              <a:ext uri="{FF2B5EF4-FFF2-40B4-BE49-F238E27FC236}">
                <a16:creationId xmlns:a16="http://schemas.microsoft.com/office/drawing/2014/main" id="{0DA4174E-E697-3996-C83E-E8DBED57645B}"/>
              </a:ext>
            </a:extLst>
          </p:cNvPr>
          <p:cNvCxnSpPr>
            <a:cxnSpLocks/>
          </p:cNvCxnSpPr>
          <p:nvPr/>
        </p:nvCxnSpPr>
        <p:spPr>
          <a:xfrm>
            <a:off x="1702791" y="4378839"/>
            <a:ext cx="2698880" cy="731688"/>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8ABD24-3BB8-AE9C-6C4E-4ADC5233C1EB}"/>
              </a:ext>
            </a:extLst>
          </p:cNvPr>
          <p:cNvCxnSpPr>
            <a:cxnSpLocks/>
          </p:cNvCxnSpPr>
          <p:nvPr/>
        </p:nvCxnSpPr>
        <p:spPr>
          <a:xfrm>
            <a:off x="1757082" y="3732508"/>
            <a:ext cx="5611906" cy="1081539"/>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615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603642" y="633770"/>
            <a:ext cx="698471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Missing Partner Model</a:t>
            </a:r>
          </a:p>
        </p:txBody>
      </p:sp>
      <p:sp>
        <p:nvSpPr>
          <p:cNvPr id="2" name="TextBox 1">
            <a:extLst>
              <a:ext uri="{FF2B5EF4-FFF2-40B4-BE49-F238E27FC236}">
                <a16:creationId xmlns:a16="http://schemas.microsoft.com/office/drawing/2014/main" id="{A8990C40-6235-3615-6690-19088A65B3CE}"/>
              </a:ext>
            </a:extLst>
          </p:cNvPr>
          <p:cNvSpPr txBox="1"/>
          <p:nvPr/>
        </p:nvSpPr>
        <p:spPr>
          <a:xfrm>
            <a:off x="1286359" y="1859797"/>
            <a:ext cx="6958739"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Minimal missing partner model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Solve doublet triplet splitting (Doublet stays massless)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Colored Higgs mass from higher dimensional operator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Tends to be suppressed  </a:t>
            </a:r>
          </a:p>
        </p:txBody>
      </p:sp>
      <p:pic>
        <p:nvPicPr>
          <p:cNvPr id="5" name="Picture 4">
            <a:extLst>
              <a:ext uri="{FF2B5EF4-FFF2-40B4-BE49-F238E27FC236}">
                <a16:creationId xmlns:a16="http://schemas.microsoft.com/office/drawing/2014/main" id="{FFA092D9-5986-5F5A-581D-C95805D11927}"/>
              </a:ext>
            </a:extLst>
          </p:cNvPr>
          <p:cNvPicPr>
            <a:picLocks noChangeAspect="1"/>
          </p:cNvPicPr>
          <p:nvPr/>
        </p:nvPicPr>
        <p:blipFill>
          <a:blip r:embed="rId4"/>
          <a:stretch>
            <a:fillRect/>
          </a:stretch>
        </p:blipFill>
        <p:spPr>
          <a:xfrm>
            <a:off x="2471979" y="3234248"/>
            <a:ext cx="7248040" cy="3450728"/>
          </a:xfrm>
          <a:prstGeom prst="rect">
            <a:avLst/>
          </a:prstGeom>
        </p:spPr>
      </p:pic>
      <p:sp>
        <p:nvSpPr>
          <p:cNvPr id="6" name="TextBox 5">
            <a:extLst>
              <a:ext uri="{FF2B5EF4-FFF2-40B4-BE49-F238E27FC236}">
                <a16:creationId xmlns:a16="http://schemas.microsoft.com/office/drawing/2014/main" id="{41C7D143-3F4C-F378-83DC-9E792E086B36}"/>
              </a:ext>
            </a:extLst>
          </p:cNvPr>
          <p:cNvSpPr txBox="1"/>
          <p:nvPr/>
        </p:nvSpPr>
        <p:spPr>
          <a:xfrm>
            <a:off x="59973" y="3711388"/>
            <a:ext cx="1903298" cy="646331"/>
          </a:xfrm>
          <a:prstGeom prst="rect">
            <a:avLst/>
          </a:prstGeom>
          <a:noFill/>
          <a:ln>
            <a:solidFill>
              <a:schemeClr val="accent4">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Little Beyond Future constraints</a:t>
            </a:r>
          </a:p>
        </p:txBody>
      </p:sp>
      <p:cxnSp>
        <p:nvCxnSpPr>
          <p:cNvPr id="7" name="Straight Arrow Connector 6">
            <a:extLst>
              <a:ext uri="{FF2B5EF4-FFF2-40B4-BE49-F238E27FC236}">
                <a16:creationId xmlns:a16="http://schemas.microsoft.com/office/drawing/2014/main" id="{0DA4174E-E697-3996-C83E-E8DBED57645B}"/>
              </a:ext>
            </a:extLst>
          </p:cNvPr>
          <p:cNvCxnSpPr>
            <a:cxnSpLocks/>
          </p:cNvCxnSpPr>
          <p:nvPr/>
        </p:nvCxnSpPr>
        <p:spPr>
          <a:xfrm>
            <a:off x="1963271" y="4357719"/>
            <a:ext cx="2958353" cy="187387"/>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8ABD24-3BB8-AE9C-6C4E-4ADC5233C1EB}"/>
              </a:ext>
            </a:extLst>
          </p:cNvPr>
          <p:cNvCxnSpPr>
            <a:cxnSpLocks/>
          </p:cNvCxnSpPr>
          <p:nvPr/>
        </p:nvCxnSpPr>
        <p:spPr>
          <a:xfrm>
            <a:off x="1963271" y="3711388"/>
            <a:ext cx="6113929" cy="1399139"/>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DC4094-F3BC-7C0B-A803-1C101B347713}"/>
              </a:ext>
            </a:extLst>
          </p:cNvPr>
          <p:cNvSpPr txBox="1"/>
          <p:nvPr/>
        </p:nvSpPr>
        <p:spPr>
          <a:xfrm>
            <a:off x="320452" y="5004050"/>
            <a:ext cx="1535242" cy="646331"/>
          </a:xfrm>
          <a:prstGeom prst="rect">
            <a:avLst/>
          </a:prstGeom>
          <a:noFill/>
          <a:ln>
            <a:solidFill>
              <a:schemeClr val="accent4">
                <a:lumMod val="75000"/>
              </a:schemeClr>
            </a:solidFill>
          </a:ln>
        </p:spPr>
        <p:txBody>
          <a:bodyPr wrap="square" rtlCol="0">
            <a:spAutoFit/>
          </a:bodyPr>
          <a:lstStyle/>
          <a:p>
            <a:r>
              <a:rPr lang="en-US" dirty="0">
                <a:solidFill>
                  <a:schemeClr val="bg1"/>
                </a:solidFill>
              </a:rPr>
              <a:t>Same as dark matter extent</a:t>
            </a:r>
          </a:p>
        </p:txBody>
      </p:sp>
      <p:cxnSp>
        <p:nvCxnSpPr>
          <p:cNvPr id="13" name="Straight Arrow Connector 12">
            <a:extLst>
              <a:ext uri="{FF2B5EF4-FFF2-40B4-BE49-F238E27FC236}">
                <a16:creationId xmlns:a16="http://schemas.microsoft.com/office/drawing/2014/main" id="{4BD9FD66-D175-665D-6EAA-414C50EC997D}"/>
              </a:ext>
            </a:extLst>
          </p:cNvPr>
          <p:cNvCxnSpPr>
            <a:cxnSpLocks/>
            <a:stCxn id="12" idx="3"/>
          </p:cNvCxnSpPr>
          <p:nvPr/>
        </p:nvCxnSpPr>
        <p:spPr>
          <a:xfrm flipV="1">
            <a:off x="1855694" y="4608285"/>
            <a:ext cx="3065930" cy="718931"/>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5" name="Rectangle: Diagonal Corners Rounded 54">
            <a:extLst>
              <a:ext uri="{FF2B5EF4-FFF2-40B4-BE49-F238E27FC236}">
                <a16:creationId xmlns:a16="http://schemas.microsoft.com/office/drawing/2014/main" id="{A73FCD25-FE39-52C6-8E85-5F09D20A6453}"/>
              </a:ext>
            </a:extLst>
          </p:cNvPr>
          <p:cNvSpPr/>
          <p:nvPr/>
        </p:nvSpPr>
        <p:spPr>
          <a:xfrm>
            <a:off x="1052945" y="394507"/>
            <a:ext cx="10086110" cy="1063303"/>
          </a:xfrm>
          <a:prstGeom prst="round2DiagRect">
            <a:avLst/>
          </a:prstGeom>
          <a:blipFill>
            <a:blip r:embed="rId17"/>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C20A924-0BB8-5255-3DAD-8EEB6C311579}"/>
              </a:ext>
            </a:extLst>
          </p:cNvPr>
          <p:cNvSpPr txBox="1"/>
          <p:nvPr/>
        </p:nvSpPr>
        <p:spPr>
          <a:xfrm>
            <a:off x="2996580" y="602716"/>
            <a:ext cx="6773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Georgi and Glashow: Grand Unification </a:t>
            </a:r>
          </a:p>
        </p:txBody>
      </p:sp>
      <p:sp>
        <p:nvSpPr>
          <p:cNvPr id="10" name="Speech Bubble: Rectangle with Corners Rounded 9">
            <a:extLst>
              <a:ext uri="{FF2B5EF4-FFF2-40B4-BE49-F238E27FC236}">
                <a16:creationId xmlns:a16="http://schemas.microsoft.com/office/drawing/2014/main" id="{DBF4F192-A413-F140-B3F9-46069DC75C14}"/>
              </a:ext>
            </a:extLst>
          </p:cNvPr>
          <p:cNvSpPr/>
          <p:nvPr/>
        </p:nvSpPr>
        <p:spPr>
          <a:xfrm>
            <a:off x="708994" y="1373921"/>
            <a:ext cx="3814675" cy="1325577"/>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60439D8-CF12-DE4A-989D-8D1989A082CA}"/>
              </a:ext>
            </a:extLst>
          </p:cNvPr>
          <p:cNvSpPr txBox="1"/>
          <p:nvPr/>
        </p:nvSpPr>
        <p:spPr>
          <a:xfrm flipH="1">
            <a:off x="874471" y="1373921"/>
            <a:ext cx="36118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Strong, electromagnetic, and weak forces are conjectured to arise from a single fundamental interaction based on the gauge group SU(5).</a:t>
            </a:r>
          </a:p>
        </p:txBody>
      </p:sp>
      <p:sp>
        <p:nvSpPr>
          <p:cNvPr id="15" name="TextBox 14">
            <a:extLst>
              <a:ext uri="{FF2B5EF4-FFF2-40B4-BE49-F238E27FC236}">
                <a16:creationId xmlns:a16="http://schemas.microsoft.com/office/drawing/2014/main" id="{37B9A88E-18E2-1C1E-311E-059270DFE39B}"/>
              </a:ext>
            </a:extLst>
          </p:cNvPr>
          <p:cNvSpPr txBox="1"/>
          <p:nvPr/>
        </p:nvSpPr>
        <p:spPr>
          <a:xfrm>
            <a:off x="6383469" y="1475025"/>
            <a:ext cx="3455344"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SM subgroup of SU(5)</a:t>
            </a:r>
          </a:p>
        </p:txBody>
      </p:sp>
      <p:pic>
        <p:nvPicPr>
          <p:cNvPr id="57" name="Picture 56" descr="\documentclass{article}&#10;\usepackage{amsmath,amssymb,color}&#10;\pagestyle{empty}&#10;\begin{document}&#10;&#10;\color{white}&#10;&#10;\begin{eqnarray}&#10;\nonumber \Psi^{AB} =\frac{1}{\sqrt{2}} \left(\begin{array}{cc} \epsilon_{abc}\bar U_c &amp; -Q_{a\alpha}^T\\&#10;Q_{\alpha b} &amp; -\epsilon_{\alpha\beta} \bar E\end{array}\right) \quad \quad \Phi_A= \left(\begin{array}{c} \bar D_a\\ (\epsilon L)_\alpha \end{array}\right)&#10;\end{eqnarray}&#10;&#10;&#10;\end{document}" title="IguanaTex Bitmap Display">
            <a:extLst>
              <a:ext uri="{FF2B5EF4-FFF2-40B4-BE49-F238E27FC236}">
                <a16:creationId xmlns:a16="http://schemas.microsoft.com/office/drawing/2014/main" id="{13018757-733F-CF5A-D1C1-A9F9980FA54E}"/>
              </a:ext>
            </a:extLst>
          </p:cNvPr>
          <p:cNvPicPr>
            <a:picLocks noChangeAspect="1"/>
          </p:cNvPicPr>
          <p:nvPr>
            <p:custDataLst>
              <p:tags r:id="rId1"/>
            </p:custDataLst>
          </p:nvPr>
        </p:nvPicPr>
        <p:blipFill>
          <a:blip r:embed="rId18">
            <a:extLst>
              <a:ext uri="{28A0092B-C50C-407E-A947-70E740481C1C}">
                <a14:useLocalDpi xmlns:a14="http://schemas.microsoft.com/office/drawing/2010/main" val="0"/>
              </a:ext>
            </a:extLst>
          </a:blip>
          <a:stretch>
            <a:fillRect/>
          </a:stretch>
        </p:blipFill>
        <p:spPr>
          <a:xfrm>
            <a:off x="6162465" y="1993075"/>
            <a:ext cx="4166926" cy="419849"/>
          </a:xfrm>
          <a:prstGeom prst="rect">
            <a:avLst/>
          </a:prstGeom>
        </p:spPr>
      </p:pic>
      <p:pic>
        <p:nvPicPr>
          <p:cNvPr id="59" name="Picture 58" descr="\documentclass{article}&#10;\usepackage{amsmath,amssymb,color}&#10;\pagestyle{empty}&#10;\begin{document}&#10;&#10;\color{white}&#10;&#10;\begin{eqnarray}&#10;\nonumber G_B^A= \left(\begin{array}{cc} &#10;g_{b}^a+\sqrt{\frac{2}{15}}B\delta_{b}^a &amp; X_{\beta}^a \\ X^{\dagger\alpha}_{ b} &amp; W^\alpha_{\beta}-\sqrt{\frac{3}{10}}B\delta^\alpha_{\beta}\end{array}\right)&#10;\end{eqnarray}&#10;&#10;&#10;\end{document}" title="IguanaTex Bitmap Display">
            <a:extLst>
              <a:ext uri="{FF2B5EF4-FFF2-40B4-BE49-F238E27FC236}">
                <a16:creationId xmlns:a16="http://schemas.microsoft.com/office/drawing/2014/main" id="{4FA19242-55C1-D763-6953-8CD9D6EB7DC1}"/>
              </a:ext>
            </a:extLst>
          </p:cNvPr>
          <p:cNvPicPr>
            <a:picLocks noChangeAspect="1"/>
          </p:cNvPicPr>
          <p:nvPr>
            <p:custDataLst>
              <p:tags r:id="rId2"/>
            </p:custDataLst>
          </p:nvPr>
        </p:nvPicPr>
        <p:blipFill>
          <a:blip r:embed="rId19">
            <a:extLst>
              <a:ext uri="{28A0092B-C50C-407E-A947-70E740481C1C}">
                <a14:useLocalDpi xmlns:a14="http://schemas.microsoft.com/office/drawing/2010/main" val="0"/>
              </a:ext>
            </a:extLst>
          </a:blip>
          <a:stretch>
            <a:fillRect/>
          </a:stretch>
        </p:blipFill>
        <p:spPr>
          <a:xfrm>
            <a:off x="6899701" y="2626658"/>
            <a:ext cx="2667400" cy="510329"/>
          </a:xfrm>
          <a:prstGeom prst="rect">
            <a:avLst/>
          </a:prstGeom>
        </p:spPr>
      </p:pic>
      <p:sp>
        <p:nvSpPr>
          <p:cNvPr id="18" name="TextBox 17">
            <a:extLst>
              <a:ext uri="{FF2B5EF4-FFF2-40B4-BE49-F238E27FC236}">
                <a16:creationId xmlns:a16="http://schemas.microsoft.com/office/drawing/2014/main" id="{2717EB99-9052-EF56-E6EE-155F94257507}"/>
              </a:ext>
            </a:extLst>
          </p:cNvPr>
          <p:cNvSpPr txBox="1"/>
          <p:nvPr/>
        </p:nvSpPr>
        <p:spPr>
          <a:xfrm>
            <a:off x="6383469" y="3293332"/>
            <a:ext cx="4755586"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interactions mixes quarks and leptons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Interactions violate B,L not B-L</a:t>
            </a:r>
          </a:p>
        </p:txBody>
      </p:sp>
      <p:pic>
        <p:nvPicPr>
          <p:cNvPr id="61" name="Picture 60" descr="\documentclass{article}&#10;\usepackage{amsmath,amssymb,color}&#10;\pagestyle{empty}&#10;\begin{document}&#10;&#10;\color{white}&#10;&#10;$X_{\beta}^a$&#10;&#10;&#10;\end{document}" title="IguanaTex Bitmap Display">
            <a:extLst>
              <a:ext uri="{FF2B5EF4-FFF2-40B4-BE49-F238E27FC236}">
                <a16:creationId xmlns:a16="http://schemas.microsoft.com/office/drawing/2014/main" id="{45FF9412-3F00-046D-EED3-2CFCA28091AC}"/>
              </a:ext>
            </a:extLst>
          </p:cNvPr>
          <p:cNvPicPr>
            <a:picLocks noChangeAspect="1"/>
          </p:cNvPicPr>
          <p:nvPr>
            <p:custDataLst>
              <p:tags r:id="rId3"/>
            </p:custDataLst>
          </p:nvPr>
        </p:nvPicPr>
        <p:blipFill>
          <a:blip r:embed="rId20">
            <a:extLst>
              <a:ext uri="{28A0092B-C50C-407E-A947-70E740481C1C}">
                <a14:useLocalDpi xmlns:a14="http://schemas.microsoft.com/office/drawing/2010/main" val="0"/>
              </a:ext>
            </a:extLst>
          </a:blip>
          <a:stretch>
            <a:fillRect/>
          </a:stretch>
        </p:blipFill>
        <p:spPr>
          <a:xfrm>
            <a:off x="6734268" y="3418713"/>
            <a:ext cx="231613" cy="198061"/>
          </a:xfrm>
          <a:prstGeom prst="rect">
            <a:avLst/>
          </a:prstGeom>
        </p:spPr>
      </p:pic>
      <p:pic>
        <p:nvPicPr>
          <p:cNvPr id="63" name="Picture 62" descr="\documentclass{article}&#10;\usepackage{amsmath,amssymb,color}&#10;\pagestyle{empty}&#10;\begin{document}&#10;&#10;\color{white}&#10;&#10;${\cal L}_{int}\supset \Phi^{\dagger}_{AB}G^B_C\Phi^{CA}\supset X_\mu \left[\bar Q_L\gamma^\mu e_L^c +\bar u_L^c\gamma^\mu Q_L\right]$&#10;&#10;&#10;\end{document}" title="IguanaTex Bitmap Display">
            <a:extLst>
              <a:ext uri="{FF2B5EF4-FFF2-40B4-BE49-F238E27FC236}">
                <a16:creationId xmlns:a16="http://schemas.microsoft.com/office/drawing/2014/main" id="{BFEE934C-9973-37EA-1918-FD241687CCEE}"/>
              </a:ext>
            </a:extLst>
          </p:cNvPr>
          <p:cNvPicPr>
            <a:picLocks noChangeAspect="1"/>
          </p:cNvPicPr>
          <p:nvPr>
            <p:custDataLst>
              <p:tags r:id="rId4"/>
            </p:custDataLst>
          </p:nvPr>
        </p:nvPicPr>
        <p:blipFill>
          <a:blip r:embed="rId21">
            <a:extLst>
              <a:ext uri="{28A0092B-C50C-407E-A947-70E740481C1C}">
                <a14:useLocalDpi xmlns:a14="http://schemas.microsoft.com/office/drawing/2010/main" val="0"/>
              </a:ext>
            </a:extLst>
          </a:blip>
          <a:stretch>
            <a:fillRect/>
          </a:stretch>
        </p:blipFill>
        <p:spPr>
          <a:xfrm>
            <a:off x="6278575" y="4037608"/>
            <a:ext cx="4015811" cy="254141"/>
          </a:xfrm>
          <a:prstGeom prst="rect">
            <a:avLst/>
          </a:prstGeom>
        </p:spPr>
      </p:pic>
      <p:pic>
        <p:nvPicPr>
          <p:cNvPr id="53" name="Picture 52" descr="A person with a beard smiling&#10;&#10;Description automatically generated">
            <a:extLst>
              <a:ext uri="{FF2B5EF4-FFF2-40B4-BE49-F238E27FC236}">
                <a16:creationId xmlns:a16="http://schemas.microsoft.com/office/drawing/2014/main" id="{25D5C950-DEE6-EE6F-70C1-9A542D0E422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92106" y="2942198"/>
            <a:ext cx="2533650" cy="3181350"/>
          </a:xfrm>
          <a:prstGeom prst="rect">
            <a:avLst/>
          </a:prstGeom>
        </p:spPr>
      </p:pic>
      <p:pic>
        <p:nvPicPr>
          <p:cNvPr id="54" name="Picture 53" descr="A person wearing glasses and a suit&#10;&#10;Description automatically generated">
            <a:extLst>
              <a:ext uri="{FF2B5EF4-FFF2-40B4-BE49-F238E27FC236}">
                <a16:creationId xmlns:a16="http://schemas.microsoft.com/office/drawing/2014/main" id="{DB3D7466-3E5C-D657-A9A3-5207C0216E6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95339" y="2952125"/>
            <a:ext cx="2126262" cy="3189394"/>
          </a:xfrm>
          <a:prstGeom prst="rect">
            <a:avLst/>
          </a:prstGeom>
        </p:spPr>
      </p:pic>
      <p:sp>
        <p:nvSpPr>
          <p:cNvPr id="121" name="Oval 120">
            <a:extLst>
              <a:ext uri="{FF2B5EF4-FFF2-40B4-BE49-F238E27FC236}">
                <a16:creationId xmlns:a16="http://schemas.microsoft.com/office/drawing/2014/main" id="{06961151-BFE0-7880-1623-4FCBEB2BB7FD}"/>
              </a:ext>
            </a:extLst>
          </p:cNvPr>
          <p:cNvSpPr/>
          <p:nvPr/>
        </p:nvSpPr>
        <p:spPr>
          <a:xfrm>
            <a:off x="9659129" y="5469462"/>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AD2C7156-714A-B91A-444E-20380C56824E}"/>
              </a:ext>
            </a:extLst>
          </p:cNvPr>
          <p:cNvSpPr/>
          <p:nvPr/>
        </p:nvSpPr>
        <p:spPr>
          <a:xfrm>
            <a:off x="6948934" y="4445077"/>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Freeform 85 1">
            <a:extLst>
              <a:ext uri="{FF2B5EF4-FFF2-40B4-BE49-F238E27FC236}">
                <a16:creationId xmlns:a16="http://schemas.microsoft.com/office/drawing/2014/main" id="{76764C71-22CF-BE7E-2C67-803D0463F387}"/>
              </a:ext>
            </a:extLst>
          </p:cNvPr>
          <p:cNvSpPr>
            <a:spLocks/>
          </p:cNvSpPr>
          <p:nvPr/>
        </p:nvSpPr>
        <p:spPr bwMode="auto">
          <a:xfrm>
            <a:off x="7958271" y="516814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4" name="Straight Connector 123">
            <a:extLst>
              <a:ext uri="{FF2B5EF4-FFF2-40B4-BE49-F238E27FC236}">
                <a16:creationId xmlns:a16="http://schemas.microsoft.com/office/drawing/2014/main" id="{1BDBFA56-FB04-2760-CC93-87E969294F45}"/>
              </a:ext>
            </a:extLst>
          </p:cNvPr>
          <p:cNvCxnSpPr>
            <a:cxnSpLocks/>
          </p:cNvCxnSpPr>
          <p:nvPr/>
        </p:nvCxnSpPr>
        <p:spPr>
          <a:xfrm>
            <a:off x="7310971" y="469312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5" name="Straight Connector 124">
            <a:extLst>
              <a:ext uri="{FF2B5EF4-FFF2-40B4-BE49-F238E27FC236}">
                <a16:creationId xmlns:a16="http://schemas.microsoft.com/office/drawing/2014/main" id="{44B8AF8D-081E-64D8-851C-F2E950EC749C}"/>
              </a:ext>
            </a:extLst>
          </p:cNvPr>
          <p:cNvCxnSpPr>
            <a:cxnSpLocks/>
          </p:cNvCxnSpPr>
          <p:nvPr/>
        </p:nvCxnSpPr>
        <p:spPr>
          <a:xfrm flipV="1">
            <a:off x="7310973" y="530810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6" name="Straight Connector 125">
            <a:extLst>
              <a:ext uri="{FF2B5EF4-FFF2-40B4-BE49-F238E27FC236}">
                <a16:creationId xmlns:a16="http://schemas.microsoft.com/office/drawing/2014/main" id="{A4C79AF6-620D-457B-7220-6A4BBDE9B189}"/>
              </a:ext>
            </a:extLst>
          </p:cNvPr>
          <p:cNvCxnSpPr>
            <a:cxnSpLocks/>
          </p:cNvCxnSpPr>
          <p:nvPr/>
        </p:nvCxnSpPr>
        <p:spPr>
          <a:xfrm flipH="1">
            <a:off x="9177008" y="4756151"/>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7" name="Straight Connector 126">
            <a:extLst>
              <a:ext uri="{FF2B5EF4-FFF2-40B4-BE49-F238E27FC236}">
                <a16:creationId xmlns:a16="http://schemas.microsoft.com/office/drawing/2014/main" id="{D27920B5-9A0C-1D20-8257-9860E94EDF4C}"/>
              </a:ext>
            </a:extLst>
          </p:cNvPr>
          <p:cNvCxnSpPr>
            <a:cxnSpLocks/>
          </p:cNvCxnSpPr>
          <p:nvPr/>
        </p:nvCxnSpPr>
        <p:spPr>
          <a:xfrm>
            <a:off x="9177006" y="5315714"/>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28" name="Picture 127">
            <a:extLst>
              <a:ext uri="{FF2B5EF4-FFF2-40B4-BE49-F238E27FC236}">
                <a16:creationId xmlns:a16="http://schemas.microsoft.com/office/drawing/2014/main" id="{FA7B58D3-A9A2-1E7D-97A1-6F311DA483FA}"/>
              </a:ext>
            </a:extLst>
          </p:cNvPr>
          <p:cNvPicPr>
            <a:picLocks noChangeAspect="1"/>
          </p:cNvPicPr>
          <p:nvPr>
            <p:custDataLst>
              <p:tags r:id="rId5"/>
            </p:custDataLst>
          </p:nvPr>
        </p:nvPicPr>
        <p:blipFill>
          <a:blip r:embed="rId24">
            <a:extLst>
              <a:ext uri="{28A0092B-C50C-407E-A947-70E740481C1C}">
                <a14:useLocalDpi xmlns:a14="http://schemas.microsoft.com/office/drawing/2010/main" val="0"/>
              </a:ext>
            </a:extLst>
          </a:blip>
          <a:stretch>
            <a:fillRect/>
          </a:stretch>
        </p:blipFill>
        <p:spPr>
          <a:xfrm>
            <a:off x="9863728" y="4564137"/>
            <a:ext cx="230416" cy="192014"/>
          </a:xfrm>
          <a:prstGeom prst="rect">
            <a:avLst/>
          </a:prstGeom>
        </p:spPr>
      </p:pic>
      <p:cxnSp>
        <p:nvCxnSpPr>
          <p:cNvPr id="129" name="Straight Connector 128">
            <a:extLst>
              <a:ext uri="{FF2B5EF4-FFF2-40B4-BE49-F238E27FC236}">
                <a16:creationId xmlns:a16="http://schemas.microsoft.com/office/drawing/2014/main" id="{531C0919-CBAB-6D0D-8168-69F9A5EF94E5}"/>
              </a:ext>
            </a:extLst>
          </p:cNvPr>
          <p:cNvCxnSpPr>
            <a:cxnSpLocks/>
          </p:cNvCxnSpPr>
          <p:nvPr/>
        </p:nvCxnSpPr>
        <p:spPr>
          <a:xfrm>
            <a:off x="7351517" y="6486844"/>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30" name="Picture 129">
            <a:extLst>
              <a:ext uri="{FF2B5EF4-FFF2-40B4-BE49-F238E27FC236}">
                <a16:creationId xmlns:a16="http://schemas.microsoft.com/office/drawing/2014/main" id="{3AE517E9-D522-2371-C648-D0031019C32E}"/>
              </a:ext>
            </a:extLst>
          </p:cNvPr>
          <p:cNvPicPr>
            <a:picLocks noChangeAspect="1"/>
          </p:cNvPicPr>
          <p:nvPr>
            <p:custDataLst>
              <p:tags r:id="rId6"/>
            </p:custDataLst>
          </p:nvPr>
        </p:nvPicPr>
        <p:blipFill>
          <a:blip r:embed="rId25">
            <a:extLst>
              <a:ext uri="{28A0092B-C50C-407E-A947-70E740481C1C}">
                <a14:useLocalDpi xmlns:a14="http://schemas.microsoft.com/office/drawing/2010/main" val="0"/>
              </a:ext>
            </a:extLst>
          </a:blip>
          <a:stretch>
            <a:fillRect/>
          </a:stretch>
        </p:blipFill>
        <p:spPr>
          <a:xfrm>
            <a:off x="6570478" y="5426151"/>
            <a:ext cx="214155" cy="201663"/>
          </a:xfrm>
          <a:prstGeom prst="rect">
            <a:avLst/>
          </a:prstGeom>
        </p:spPr>
      </p:pic>
      <p:pic>
        <p:nvPicPr>
          <p:cNvPr id="131" name="Picture 130">
            <a:extLst>
              <a:ext uri="{FF2B5EF4-FFF2-40B4-BE49-F238E27FC236}">
                <a16:creationId xmlns:a16="http://schemas.microsoft.com/office/drawing/2014/main" id="{248DBED4-3136-565C-C368-9377219FAF8D}"/>
              </a:ext>
            </a:extLst>
          </p:cNvPr>
          <p:cNvPicPr>
            <a:picLocks noChangeAspect="1"/>
          </p:cNvPicPr>
          <p:nvPr>
            <p:custDataLst>
              <p:tags r:id="rId7"/>
            </p:custDataLst>
          </p:nvPr>
        </p:nvPicPr>
        <p:blipFill>
          <a:blip r:embed="rId26">
            <a:extLst>
              <a:ext uri="{28A0092B-C50C-407E-A947-70E740481C1C}">
                <a14:useLocalDpi xmlns:a14="http://schemas.microsoft.com/office/drawing/2010/main" val="0"/>
              </a:ext>
            </a:extLst>
          </a:blip>
          <a:stretch>
            <a:fillRect/>
          </a:stretch>
        </p:blipFill>
        <p:spPr>
          <a:xfrm>
            <a:off x="10294386" y="5969582"/>
            <a:ext cx="263162" cy="232991"/>
          </a:xfrm>
          <a:prstGeom prst="rect">
            <a:avLst/>
          </a:prstGeom>
        </p:spPr>
      </p:pic>
      <p:pic>
        <p:nvPicPr>
          <p:cNvPr id="132" name="Picture 131">
            <a:extLst>
              <a:ext uri="{FF2B5EF4-FFF2-40B4-BE49-F238E27FC236}">
                <a16:creationId xmlns:a16="http://schemas.microsoft.com/office/drawing/2014/main" id="{9A4441AC-45C7-48FB-7889-31390D7D0092}"/>
              </a:ext>
            </a:extLst>
          </p:cNvPr>
          <p:cNvPicPr>
            <a:picLocks noChangeAspect="1"/>
          </p:cNvPicPr>
          <p:nvPr>
            <p:custDataLst>
              <p:tags r:id="rId8"/>
            </p:custDataLst>
          </p:nvPr>
        </p:nvPicPr>
        <p:blipFill>
          <a:blip r:embed="rId27">
            <a:extLst>
              <a:ext uri="{28A0092B-C50C-407E-A947-70E740481C1C}">
                <a14:useLocalDpi xmlns:a14="http://schemas.microsoft.com/office/drawing/2010/main" val="0"/>
              </a:ext>
            </a:extLst>
          </a:blip>
          <a:stretch>
            <a:fillRect/>
          </a:stretch>
        </p:blipFill>
        <p:spPr>
          <a:xfrm>
            <a:off x="8449992" y="4803970"/>
            <a:ext cx="210286" cy="172190"/>
          </a:xfrm>
          <a:prstGeom prst="rect">
            <a:avLst/>
          </a:prstGeom>
        </p:spPr>
      </p:pic>
      <p:pic>
        <p:nvPicPr>
          <p:cNvPr id="133" name="Picture 132">
            <a:extLst>
              <a:ext uri="{FF2B5EF4-FFF2-40B4-BE49-F238E27FC236}">
                <a16:creationId xmlns:a16="http://schemas.microsoft.com/office/drawing/2014/main" id="{EB3619D2-EC99-3B6E-3A14-F3C6925B2292}"/>
              </a:ext>
            </a:extLst>
          </p:cNvPr>
          <p:cNvPicPr>
            <a:picLocks noChangeAspect="1"/>
          </p:cNvPicPr>
          <p:nvPr>
            <p:custDataLst>
              <p:tags r:id="rId9"/>
            </p:custDataLst>
          </p:nvPr>
        </p:nvPicPr>
        <p:blipFill>
          <a:blip r:embed="rId28">
            <a:extLst>
              <a:ext uri="{28A0092B-C50C-407E-A947-70E740481C1C}">
                <a14:useLocalDpi xmlns:a14="http://schemas.microsoft.com/office/drawing/2010/main" val="0"/>
              </a:ext>
            </a:extLst>
          </a:blip>
          <a:stretch>
            <a:fillRect/>
          </a:stretch>
        </p:blipFill>
        <p:spPr>
          <a:xfrm>
            <a:off x="9863728" y="4564137"/>
            <a:ext cx="223086" cy="255999"/>
          </a:xfrm>
          <a:prstGeom prst="rect">
            <a:avLst/>
          </a:prstGeom>
        </p:spPr>
      </p:pic>
      <p:pic>
        <p:nvPicPr>
          <p:cNvPr id="134" name="Picture 133">
            <a:extLst>
              <a:ext uri="{FF2B5EF4-FFF2-40B4-BE49-F238E27FC236}">
                <a16:creationId xmlns:a16="http://schemas.microsoft.com/office/drawing/2014/main" id="{BC44F3EC-5A13-B31C-6EE7-1B66796125BB}"/>
              </a:ext>
            </a:extLst>
          </p:cNvPr>
          <p:cNvPicPr>
            <a:picLocks noChangeAspect="1"/>
          </p:cNvPicPr>
          <p:nvPr>
            <p:custDataLst>
              <p:tags r:id="rId10"/>
            </p:custDataLst>
          </p:nvPr>
        </p:nvPicPr>
        <p:blipFill>
          <a:blip r:embed="rId29">
            <a:extLst>
              <a:ext uri="{28A0092B-C50C-407E-A947-70E740481C1C}">
                <a14:useLocalDpi xmlns:a14="http://schemas.microsoft.com/office/drawing/2010/main" val="0"/>
              </a:ext>
            </a:extLst>
          </a:blip>
          <a:stretch>
            <a:fillRect/>
          </a:stretch>
        </p:blipFill>
        <p:spPr>
          <a:xfrm>
            <a:off x="7098856" y="4540656"/>
            <a:ext cx="212115" cy="263314"/>
          </a:xfrm>
          <a:prstGeom prst="rect">
            <a:avLst/>
          </a:prstGeom>
        </p:spPr>
      </p:pic>
      <p:pic>
        <p:nvPicPr>
          <p:cNvPr id="135" name="Picture 134">
            <a:extLst>
              <a:ext uri="{FF2B5EF4-FFF2-40B4-BE49-F238E27FC236}">
                <a16:creationId xmlns:a16="http://schemas.microsoft.com/office/drawing/2014/main" id="{CD6A554E-1038-2FB1-560B-6D562D41BEF8}"/>
              </a:ext>
            </a:extLst>
          </p:cNvPr>
          <p:cNvPicPr>
            <a:picLocks noChangeAspect="1"/>
          </p:cNvPicPr>
          <p:nvPr>
            <p:custDataLst>
              <p:tags r:id="rId11"/>
            </p:custDataLst>
          </p:nvPr>
        </p:nvPicPr>
        <p:blipFill>
          <a:blip r:embed="rId30">
            <a:extLst>
              <a:ext uri="{28A0092B-C50C-407E-A947-70E740481C1C}">
                <a14:useLocalDpi xmlns:a14="http://schemas.microsoft.com/office/drawing/2010/main" val="0"/>
              </a:ext>
            </a:extLst>
          </a:blip>
          <a:stretch>
            <a:fillRect/>
          </a:stretch>
        </p:blipFill>
        <p:spPr>
          <a:xfrm>
            <a:off x="7066685" y="5958365"/>
            <a:ext cx="210286" cy="272457"/>
          </a:xfrm>
          <a:prstGeom prst="rect">
            <a:avLst/>
          </a:prstGeom>
        </p:spPr>
      </p:pic>
      <p:pic>
        <p:nvPicPr>
          <p:cNvPr id="136" name="Picture 135">
            <a:extLst>
              <a:ext uri="{FF2B5EF4-FFF2-40B4-BE49-F238E27FC236}">
                <a16:creationId xmlns:a16="http://schemas.microsoft.com/office/drawing/2014/main" id="{366172FC-FAD9-26DC-FC11-C921BB5DAB64}"/>
              </a:ext>
            </a:extLst>
          </p:cNvPr>
          <p:cNvPicPr>
            <a:picLocks noChangeAspect="1"/>
          </p:cNvPicPr>
          <p:nvPr>
            <p:custDataLst>
              <p:tags r:id="rId12"/>
            </p:custDataLst>
          </p:nvPr>
        </p:nvPicPr>
        <p:blipFill>
          <a:blip r:embed="rId30">
            <a:extLst>
              <a:ext uri="{28A0092B-C50C-407E-A947-70E740481C1C}">
                <a14:useLocalDpi xmlns:a14="http://schemas.microsoft.com/office/drawing/2010/main" val="0"/>
              </a:ext>
            </a:extLst>
          </a:blip>
          <a:stretch>
            <a:fillRect/>
          </a:stretch>
        </p:blipFill>
        <p:spPr>
          <a:xfrm>
            <a:off x="9862804" y="5872881"/>
            <a:ext cx="210286" cy="272457"/>
          </a:xfrm>
          <a:prstGeom prst="rect">
            <a:avLst/>
          </a:prstGeom>
        </p:spPr>
      </p:pic>
      <p:pic>
        <p:nvPicPr>
          <p:cNvPr id="137" name="Picture 136">
            <a:extLst>
              <a:ext uri="{FF2B5EF4-FFF2-40B4-BE49-F238E27FC236}">
                <a16:creationId xmlns:a16="http://schemas.microsoft.com/office/drawing/2014/main" id="{F17125AF-C64E-6550-088A-8136C72FCF82}"/>
              </a:ext>
            </a:extLst>
          </p:cNvPr>
          <p:cNvPicPr>
            <a:picLocks noChangeAspect="1"/>
          </p:cNvPicPr>
          <p:nvPr>
            <p:custDataLst>
              <p:tags r:id="rId13"/>
            </p:custDataLst>
          </p:nvPr>
        </p:nvPicPr>
        <p:blipFill>
          <a:blip r:embed="rId31">
            <a:extLst>
              <a:ext uri="{28A0092B-C50C-407E-A947-70E740481C1C}">
                <a14:useLocalDpi xmlns:a14="http://schemas.microsoft.com/office/drawing/2010/main" val="0"/>
              </a:ext>
            </a:extLst>
          </a:blip>
          <a:stretch>
            <a:fillRect/>
          </a:stretch>
        </p:blipFill>
        <p:spPr>
          <a:xfrm>
            <a:off x="7134544" y="6355526"/>
            <a:ext cx="146286" cy="213943"/>
          </a:xfrm>
          <a:prstGeom prst="rect">
            <a:avLst/>
          </a:prstGeom>
        </p:spPr>
      </p:pic>
      <p:pic>
        <p:nvPicPr>
          <p:cNvPr id="138" name="Picture 137">
            <a:extLst>
              <a:ext uri="{FF2B5EF4-FFF2-40B4-BE49-F238E27FC236}">
                <a16:creationId xmlns:a16="http://schemas.microsoft.com/office/drawing/2014/main" id="{4CBDC7DF-375A-B5AD-3EFD-E9EDC75D0214}"/>
              </a:ext>
            </a:extLst>
          </p:cNvPr>
          <p:cNvPicPr>
            <a:picLocks noChangeAspect="1"/>
          </p:cNvPicPr>
          <p:nvPr>
            <p:custDataLst>
              <p:tags r:id="rId14"/>
            </p:custDataLst>
          </p:nvPr>
        </p:nvPicPr>
        <p:blipFill>
          <a:blip r:embed="rId31">
            <a:extLst>
              <a:ext uri="{28A0092B-C50C-407E-A947-70E740481C1C}">
                <a14:useLocalDpi xmlns:a14="http://schemas.microsoft.com/office/drawing/2010/main" val="0"/>
              </a:ext>
            </a:extLst>
          </a:blip>
          <a:stretch>
            <a:fillRect/>
          </a:stretch>
        </p:blipFill>
        <p:spPr>
          <a:xfrm>
            <a:off x="9863780" y="6305871"/>
            <a:ext cx="146286" cy="213943"/>
          </a:xfrm>
          <a:prstGeom prst="rect">
            <a:avLst/>
          </a:prstGeom>
        </p:spPr>
      </p:pic>
      <p:sp>
        <p:nvSpPr>
          <p:cNvPr id="2" name="TextBox 1">
            <a:extLst>
              <a:ext uri="{FF2B5EF4-FFF2-40B4-BE49-F238E27FC236}">
                <a16:creationId xmlns:a16="http://schemas.microsoft.com/office/drawing/2014/main" id="{E51F9B95-2C93-A748-01C0-9BFAF46883BB}"/>
              </a:ext>
            </a:extLst>
          </p:cNvPr>
          <p:cNvSpPr txBox="1"/>
          <p:nvPr/>
        </p:nvSpPr>
        <p:spPr>
          <a:xfrm>
            <a:off x="10562099" y="2216689"/>
            <a:ext cx="1510859" cy="923330"/>
          </a:xfrm>
          <a:prstGeom prst="rect">
            <a:avLst/>
          </a:prstGeom>
          <a:noFill/>
          <a:ln>
            <a:solidFill>
              <a:schemeClr val="accent4">
                <a:lumMod val="75000"/>
              </a:schemeClr>
            </a:solidFill>
          </a:ln>
        </p:spPr>
        <p:txBody>
          <a:bodyPr wrap="square" rtlCol="0">
            <a:spAutoFit/>
          </a:bodyPr>
          <a:lstStyle/>
          <a:p>
            <a:r>
              <a:rPr lang="en-US" dirty="0">
                <a:solidFill>
                  <a:schemeClr val="bg1"/>
                </a:solidFill>
              </a:rPr>
              <a:t>Embedding lead to charge quantization </a:t>
            </a:r>
          </a:p>
        </p:txBody>
      </p:sp>
      <p:cxnSp>
        <p:nvCxnSpPr>
          <p:cNvPr id="4" name="Straight Arrow Connector 3">
            <a:extLst>
              <a:ext uri="{FF2B5EF4-FFF2-40B4-BE49-F238E27FC236}">
                <a16:creationId xmlns:a16="http://schemas.microsoft.com/office/drawing/2014/main" id="{BB2CEFDE-E9B5-B09D-90CA-5E02913258F8}"/>
              </a:ext>
            </a:extLst>
          </p:cNvPr>
          <p:cNvCxnSpPr>
            <a:cxnSpLocks/>
            <a:stCxn id="2" idx="1"/>
          </p:cNvCxnSpPr>
          <p:nvPr/>
        </p:nvCxnSpPr>
        <p:spPr>
          <a:xfrm flipH="1" flipV="1">
            <a:off x="8660278" y="2225282"/>
            <a:ext cx="1901821" cy="453072"/>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5D21995-4DB6-F89B-B679-9FF05A8A02F8}"/>
              </a:ext>
            </a:extLst>
          </p:cNvPr>
          <p:cNvCxnSpPr>
            <a:cxnSpLocks/>
            <a:stCxn id="2" idx="1"/>
          </p:cNvCxnSpPr>
          <p:nvPr/>
        </p:nvCxnSpPr>
        <p:spPr>
          <a:xfrm flipH="1" flipV="1">
            <a:off x="10329391" y="2449314"/>
            <a:ext cx="232708" cy="229040"/>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2859C29-DA47-915F-A5A3-7B5E7F8DE39D}"/>
              </a:ext>
            </a:extLst>
          </p:cNvPr>
          <p:cNvSpPr txBox="1"/>
          <p:nvPr/>
        </p:nvSpPr>
        <p:spPr>
          <a:xfrm>
            <a:off x="10174599" y="4726978"/>
            <a:ext cx="1819283" cy="646331"/>
          </a:xfrm>
          <a:prstGeom prst="rect">
            <a:avLst/>
          </a:prstGeom>
          <a:noFill/>
          <a:ln>
            <a:solidFill>
              <a:schemeClr val="accent4">
                <a:lumMod val="75000"/>
              </a:schemeClr>
            </a:solidFill>
          </a:ln>
        </p:spPr>
        <p:txBody>
          <a:bodyPr wrap="square" rtlCol="0">
            <a:spAutoFit/>
          </a:bodyPr>
          <a:lstStyle/>
          <a:p>
            <a:r>
              <a:rPr lang="en-US" dirty="0">
                <a:solidFill>
                  <a:schemeClr val="bg1"/>
                </a:solidFill>
              </a:rPr>
              <a:t>Proton Lifetime mediated by X</a:t>
            </a:r>
          </a:p>
        </p:txBody>
      </p:sp>
    </p:spTree>
    <p:extLst>
      <p:ext uri="{BB962C8B-B14F-4D97-AF65-F5344CB8AC3E}">
        <p14:creationId xmlns:p14="http://schemas.microsoft.com/office/powerpoint/2010/main" val="1230630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603642" y="633770"/>
            <a:ext cx="698471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Flipped SU(5)</a:t>
            </a:r>
          </a:p>
        </p:txBody>
      </p:sp>
      <p:sp>
        <p:nvSpPr>
          <p:cNvPr id="2" name="TextBox 1">
            <a:extLst>
              <a:ext uri="{FF2B5EF4-FFF2-40B4-BE49-F238E27FC236}">
                <a16:creationId xmlns:a16="http://schemas.microsoft.com/office/drawing/2014/main" id="{A8990C40-6235-3615-6690-19088A65B3CE}"/>
              </a:ext>
            </a:extLst>
          </p:cNvPr>
          <p:cNvSpPr txBox="1"/>
          <p:nvPr/>
        </p:nvSpPr>
        <p:spPr>
          <a:xfrm>
            <a:off x="1286359" y="1859797"/>
            <a:ext cx="8700323"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Flipped SU(5) suppresses dimension 5 proton decay due to missing partner mechanism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white"/>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documentclass{article}&#10;\usepackage{amsmath,color}&#10;\pagestyle{empty}&#10;\begin{document}&#10;&#10;&#10;&#10;\color{white}&#10;&#10;SU(5)$\times$U(1)&#10;&#10;&#10;&#10;\end{document}" title="IguanaTex Bitmap Display">
            <a:extLst>
              <a:ext uri="{FF2B5EF4-FFF2-40B4-BE49-F238E27FC236}">
                <a16:creationId xmlns:a16="http://schemas.microsoft.com/office/drawing/2014/main" id="{027F137A-C037-AF4C-1C0B-EB7712A56508}"/>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5029224" y="2307275"/>
            <a:ext cx="1589028" cy="305371"/>
          </a:xfrm>
          <a:prstGeom prst="rect">
            <a:avLst/>
          </a:prstGeom>
        </p:spPr>
      </p:pic>
    </p:spTree>
    <p:extLst>
      <p:ext uri="{BB962C8B-B14F-4D97-AF65-F5344CB8AC3E}">
        <p14:creationId xmlns:p14="http://schemas.microsoft.com/office/powerpoint/2010/main" val="2264557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603642" y="633770"/>
            <a:ext cx="698471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Supersymmetry: Flipped SU(5)</a:t>
            </a:r>
          </a:p>
        </p:txBody>
      </p:sp>
      <p:sp>
        <p:nvSpPr>
          <p:cNvPr id="2" name="TextBox 1">
            <a:extLst>
              <a:ext uri="{FF2B5EF4-FFF2-40B4-BE49-F238E27FC236}">
                <a16:creationId xmlns:a16="http://schemas.microsoft.com/office/drawing/2014/main" id="{A8990C40-6235-3615-6690-19088A65B3CE}"/>
              </a:ext>
            </a:extLst>
          </p:cNvPr>
          <p:cNvSpPr txBox="1"/>
          <p:nvPr/>
        </p:nvSpPr>
        <p:spPr>
          <a:xfrm>
            <a:off x="1286359" y="1859797"/>
            <a:ext cx="8700323"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Flipped SU(5) suppresses dimension 5 proton decay due to missing partner mechanism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Higgs supersymmetric mass term forbidden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libri" panose="020F0502020204030204"/>
              </a:rPr>
              <a:t>Has additional gauge freedom due to U(1), including  </a:t>
            </a:r>
            <a:r>
              <a:rPr lang="en-US" dirty="0" err="1">
                <a:solidFill>
                  <a:prstClr val="white"/>
                </a:solidFill>
                <a:latin typeface="Calibri" panose="020F0502020204030204"/>
              </a:rPr>
              <a:t>gauginos</a:t>
            </a:r>
            <a:endParaRPr lang="en-US" dirty="0">
              <a:solidFill>
                <a:prstClr val="white"/>
              </a:solidFill>
              <a:latin typeface="Calibri" panose="020F0502020204030204"/>
            </a:endParaRPr>
          </a:p>
        </p:txBody>
      </p:sp>
      <p:pic>
        <p:nvPicPr>
          <p:cNvPr id="5" name="Picture 4">
            <a:extLst>
              <a:ext uri="{FF2B5EF4-FFF2-40B4-BE49-F238E27FC236}">
                <a16:creationId xmlns:a16="http://schemas.microsoft.com/office/drawing/2014/main" id="{0EE7919A-6CA2-C417-7D24-8AD3F4DC4042}"/>
              </a:ext>
            </a:extLst>
          </p:cNvPr>
          <p:cNvPicPr>
            <a:picLocks noChangeAspect="1"/>
          </p:cNvPicPr>
          <p:nvPr/>
        </p:nvPicPr>
        <p:blipFill>
          <a:blip r:embed="rId4"/>
          <a:stretch>
            <a:fillRect/>
          </a:stretch>
        </p:blipFill>
        <p:spPr>
          <a:xfrm>
            <a:off x="4885764" y="2903295"/>
            <a:ext cx="4200446" cy="3784375"/>
          </a:xfrm>
          <a:prstGeom prst="rect">
            <a:avLst/>
          </a:prstGeom>
        </p:spPr>
      </p:pic>
      <p:sp>
        <p:nvSpPr>
          <p:cNvPr id="6" name="TextBox 5">
            <a:extLst>
              <a:ext uri="{FF2B5EF4-FFF2-40B4-BE49-F238E27FC236}">
                <a16:creationId xmlns:a16="http://schemas.microsoft.com/office/drawing/2014/main" id="{14FE3AB3-9C90-506B-7A42-DEFC0A75E86A}"/>
              </a:ext>
            </a:extLst>
          </p:cNvPr>
          <p:cNvSpPr txBox="1"/>
          <p:nvPr/>
        </p:nvSpPr>
        <p:spPr>
          <a:xfrm>
            <a:off x="9789459" y="3751708"/>
            <a:ext cx="1945341" cy="646331"/>
          </a:xfrm>
          <a:prstGeom prst="rect">
            <a:avLst/>
          </a:prstGeom>
          <a:noFill/>
          <a:ln>
            <a:solidFill>
              <a:schemeClr val="accent4">
                <a:lumMod val="75000"/>
              </a:schemeClr>
            </a:solidFill>
          </a:ln>
        </p:spPr>
        <p:txBody>
          <a:bodyPr wrap="square" rtlCol="0">
            <a:spAutoFit/>
          </a:bodyPr>
          <a:lstStyle/>
          <a:p>
            <a:r>
              <a:rPr lang="en-US" dirty="0">
                <a:solidFill>
                  <a:schemeClr val="bg1"/>
                </a:solidFill>
              </a:rPr>
              <a:t>Proton Decay not really a problem </a:t>
            </a:r>
          </a:p>
        </p:txBody>
      </p:sp>
      <p:cxnSp>
        <p:nvCxnSpPr>
          <p:cNvPr id="8" name="Straight Arrow Connector 7">
            <a:extLst>
              <a:ext uri="{FF2B5EF4-FFF2-40B4-BE49-F238E27FC236}">
                <a16:creationId xmlns:a16="http://schemas.microsoft.com/office/drawing/2014/main" id="{0EDB2340-0AA0-0664-5432-72061D8FCBAE}"/>
              </a:ext>
            </a:extLst>
          </p:cNvPr>
          <p:cNvCxnSpPr>
            <a:stCxn id="6" idx="1"/>
          </p:cNvCxnSpPr>
          <p:nvPr/>
        </p:nvCxnSpPr>
        <p:spPr>
          <a:xfrm flipH="1">
            <a:off x="6985987" y="4074874"/>
            <a:ext cx="2803472" cy="15101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142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603642" y="633770"/>
            <a:ext cx="698471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Non-supersymmetric SU(5): Resurrection</a:t>
            </a:r>
          </a:p>
        </p:txBody>
      </p:sp>
      <p:sp>
        <p:nvSpPr>
          <p:cNvPr id="2" name="TextBox 1">
            <a:extLst>
              <a:ext uri="{FF2B5EF4-FFF2-40B4-BE49-F238E27FC236}">
                <a16:creationId xmlns:a16="http://schemas.microsoft.com/office/drawing/2014/main" id="{A8990C40-6235-3615-6690-19088A65B3CE}"/>
              </a:ext>
            </a:extLst>
          </p:cNvPr>
          <p:cNvSpPr txBox="1"/>
          <p:nvPr/>
        </p:nvSpPr>
        <p:spPr>
          <a:xfrm>
            <a:off x="1286359" y="1859797"/>
            <a:ext cx="8700323"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Heavy gauge boson is too light, p-decay too quickly </a:t>
            </a:r>
          </a:p>
        </p:txBody>
      </p:sp>
      <p:pic>
        <p:nvPicPr>
          <p:cNvPr id="12" name="Picture 11">
            <a:extLst>
              <a:ext uri="{FF2B5EF4-FFF2-40B4-BE49-F238E27FC236}">
                <a16:creationId xmlns:a16="http://schemas.microsoft.com/office/drawing/2014/main" id="{63C1F288-3639-E1E4-12FF-07790B688D69}"/>
              </a:ext>
            </a:extLst>
          </p:cNvPr>
          <p:cNvPicPr>
            <a:picLocks noChangeAspect="1"/>
          </p:cNvPicPr>
          <p:nvPr/>
        </p:nvPicPr>
        <p:blipFill>
          <a:blip r:embed="rId5"/>
          <a:stretch>
            <a:fillRect/>
          </a:stretch>
        </p:blipFill>
        <p:spPr>
          <a:xfrm>
            <a:off x="1286359" y="2521153"/>
            <a:ext cx="3744199" cy="2972383"/>
          </a:xfrm>
          <a:prstGeom prst="rect">
            <a:avLst/>
          </a:prstGeom>
        </p:spPr>
      </p:pic>
      <p:pic>
        <p:nvPicPr>
          <p:cNvPr id="3" name="Picture 2" descr="\documentclass{article}&#10;\usepackage{amsmath,color}&#10;\pagestyle{empty}&#10;\begin{document}&#10;&#10;&#10;\color{white}&#10;&#10;$\tau_p=\frac{1}{\Gamma_p} \sim \frac{M_X^4}{\alpha_{\rm GUT}^2 m_p^5}\sim\times 10^{27} {\rm yrs} \left(\frac{\frac{1}{40}}{\alpha_{\rm GUT}}\right)^2\left(\frac{M_X}{ 10^{14} {\rm GeV}}\right)^4$&#10;&#10;&#10;&#10;\end{document}" title="IguanaTex Bitmap Display">
            <a:extLst>
              <a:ext uri="{FF2B5EF4-FFF2-40B4-BE49-F238E27FC236}">
                <a16:creationId xmlns:a16="http://schemas.microsoft.com/office/drawing/2014/main" id="{6DF67D43-DF12-774A-5123-CE7C0B8B1B27}"/>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5962556" y="3402555"/>
            <a:ext cx="6003792" cy="548158"/>
          </a:xfrm>
          <a:prstGeom prst="rect">
            <a:avLst/>
          </a:prstGeom>
        </p:spPr>
      </p:pic>
      <p:sp>
        <p:nvSpPr>
          <p:cNvPr id="9" name="Arrow: Curved Up 8">
            <a:extLst>
              <a:ext uri="{FF2B5EF4-FFF2-40B4-BE49-F238E27FC236}">
                <a16:creationId xmlns:a16="http://schemas.microsoft.com/office/drawing/2014/main" id="{2EDFE8E9-816F-6885-6145-AC5376CDFE2B}"/>
              </a:ext>
            </a:extLst>
          </p:cNvPr>
          <p:cNvSpPr/>
          <p:nvPr/>
        </p:nvSpPr>
        <p:spPr>
          <a:xfrm>
            <a:off x="4053385" y="3950713"/>
            <a:ext cx="7301552" cy="809404"/>
          </a:xfrm>
          <a:prstGeom prst="curvedUpArrow">
            <a:avLst/>
          </a:prstGeom>
          <a:solidFill>
            <a:srgbClr val="C00000"/>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495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603642" y="633770"/>
            <a:ext cx="698471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Non-supersymmetric SU(5): Resurrection</a:t>
            </a:r>
          </a:p>
        </p:txBody>
      </p:sp>
      <p:sp>
        <p:nvSpPr>
          <p:cNvPr id="2" name="TextBox 1">
            <a:extLst>
              <a:ext uri="{FF2B5EF4-FFF2-40B4-BE49-F238E27FC236}">
                <a16:creationId xmlns:a16="http://schemas.microsoft.com/office/drawing/2014/main" id="{A8990C40-6235-3615-6690-19088A65B3CE}"/>
              </a:ext>
            </a:extLst>
          </p:cNvPr>
          <p:cNvSpPr txBox="1"/>
          <p:nvPr/>
        </p:nvSpPr>
        <p:spPr>
          <a:xfrm>
            <a:off x="1286359" y="1859797"/>
            <a:ext cx="8700323"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white"/>
                </a:solidFill>
                <a:latin typeface="Calibri" panose="020F0502020204030204"/>
              </a:rPr>
              <a:t>Heavy gauge boson is too light, p-decay too quickly </a:t>
            </a:r>
          </a:p>
          <a:p>
            <a:pPr marL="742950" lvl="1" indent="-285750">
              <a:buFont typeface="Arial" panose="020B0604020202020204" pitchFamily="34" charset="0"/>
              <a:buChar cha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Need light states to push up unification scale </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100" b="0" i="0" u="none" strike="noStrike" kern="1200" cap="none" spc="0" normalizeH="0" baseline="0" noProof="0" dirty="0" err="1">
                <a:ln>
                  <a:noFill/>
                </a:ln>
                <a:solidFill>
                  <a:prstClr val="white"/>
                </a:solidFill>
                <a:effectLst/>
                <a:uLnTx/>
                <a:uFillTx/>
                <a:latin typeface="Calibri" panose="020F0502020204030204"/>
                <a:ea typeface="+mn-ea"/>
                <a:cs typeface="+mn-cs"/>
              </a:rPr>
              <a:t>Haba</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Mimura, Yamada)</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742950" lvl="1" indent="-285750">
              <a:buFont typeface="Arial" panose="020B0604020202020204" pitchFamily="34" charset="0"/>
              <a:buChar char="•"/>
            </a:pPr>
            <a:endParaRPr lang="en-US" sz="2000" dirty="0">
              <a:solidFill>
                <a:prstClr val="white"/>
              </a:solidFill>
              <a:latin typeface="Calibri" panose="020F0502020204030204"/>
            </a:endParaRPr>
          </a:p>
          <a:p>
            <a:pPr marL="742950" lvl="1" indent="-285750">
              <a:buFont typeface="Arial" panose="020B0604020202020204" pitchFamily="34" charset="0"/>
              <a:buChar cha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lvl="1" indent="-285750">
              <a:buFont typeface="Arial" panose="020B0604020202020204" pitchFamily="34" charset="0"/>
              <a:buChar char="•"/>
            </a:pPr>
            <a:endParaRPr lang="en-US" sz="2000" dirty="0">
              <a:solidFill>
                <a:prstClr val="white"/>
              </a:solidFill>
              <a:latin typeface="Calibri" panose="020F0502020204030204"/>
            </a:endParaRPr>
          </a:p>
          <a:p>
            <a:pPr marL="742950" lvl="1" indent="-285750">
              <a:buFont typeface="Arial" panose="020B0604020202020204" pitchFamily="34" charset="0"/>
              <a:buChar cha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lvl="1" indent="-285750">
              <a:buFont typeface="Arial" panose="020B0604020202020204" pitchFamily="34" charset="0"/>
              <a:buChar char="•"/>
            </a:pPr>
            <a:endParaRPr lang="en-US" sz="2000" dirty="0">
              <a:solidFill>
                <a:prstClr val="white"/>
              </a:solidFill>
              <a:latin typeface="Calibri" panose="020F0502020204030204"/>
            </a:endParaRPr>
          </a:p>
          <a:p>
            <a:pPr marL="742950" lvl="1" indent="-285750">
              <a:buFont typeface="Arial" panose="020B0604020202020204" pitchFamily="34" charset="0"/>
              <a:buChar char="•"/>
            </a:pPr>
            <a:endParaRPr lang="en-US" sz="2000" dirty="0">
              <a:solidFill>
                <a:prstClr val="white"/>
              </a:solidFill>
              <a:latin typeface="Calibri" panose="020F0502020204030204"/>
            </a:endParaRPr>
          </a:p>
        </p:txBody>
      </p:sp>
      <p:pic>
        <p:nvPicPr>
          <p:cNvPr id="7" name="Picture 6">
            <a:extLst>
              <a:ext uri="{FF2B5EF4-FFF2-40B4-BE49-F238E27FC236}">
                <a16:creationId xmlns:a16="http://schemas.microsoft.com/office/drawing/2014/main" id="{52BA169A-F940-1639-6AF3-6CC21BD9963E}"/>
              </a:ext>
            </a:extLst>
          </p:cNvPr>
          <p:cNvPicPr>
            <a:picLocks noChangeAspect="1"/>
          </p:cNvPicPr>
          <p:nvPr/>
        </p:nvPicPr>
        <p:blipFill>
          <a:blip r:embed="rId4"/>
          <a:stretch>
            <a:fillRect/>
          </a:stretch>
        </p:blipFill>
        <p:spPr>
          <a:xfrm>
            <a:off x="640788" y="3187474"/>
            <a:ext cx="3016812" cy="475262"/>
          </a:xfrm>
          <a:prstGeom prst="rect">
            <a:avLst/>
          </a:prstGeom>
        </p:spPr>
      </p:pic>
      <p:pic>
        <p:nvPicPr>
          <p:cNvPr id="10" name="Picture 9">
            <a:extLst>
              <a:ext uri="{FF2B5EF4-FFF2-40B4-BE49-F238E27FC236}">
                <a16:creationId xmlns:a16="http://schemas.microsoft.com/office/drawing/2014/main" id="{0184B07E-5314-D920-94B5-F2CC48F6475C}"/>
              </a:ext>
            </a:extLst>
          </p:cNvPr>
          <p:cNvPicPr>
            <a:picLocks noChangeAspect="1"/>
          </p:cNvPicPr>
          <p:nvPr/>
        </p:nvPicPr>
        <p:blipFill>
          <a:blip r:embed="rId5"/>
          <a:stretch>
            <a:fillRect/>
          </a:stretch>
        </p:blipFill>
        <p:spPr>
          <a:xfrm>
            <a:off x="5090280" y="2908115"/>
            <a:ext cx="6888244" cy="1061564"/>
          </a:xfrm>
          <a:prstGeom prst="rect">
            <a:avLst/>
          </a:prstGeom>
        </p:spPr>
      </p:pic>
      <p:sp>
        <p:nvSpPr>
          <p:cNvPr id="11" name="TextBox 10">
            <a:extLst>
              <a:ext uri="{FF2B5EF4-FFF2-40B4-BE49-F238E27FC236}">
                <a16:creationId xmlns:a16="http://schemas.microsoft.com/office/drawing/2014/main" id="{0E33486C-0979-CEF0-0D80-C322C02240D5}"/>
              </a:ext>
            </a:extLst>
          </p:cNvPr>
          <p:cNvSpPr txBox="1"/>
          <p:nvPr/>
        </p:nvSpPr>
        <p:spPr>
          <a:xfrm>
            <a:off x="4039737" y="3228945"/>
            <a:ext cx="1501253" cy="400110"/>
          </a:xfrm>
          <a:prstGeom prst="rect">
            <a:avLst/>
          </a:prstGeom>
          <a:noFill/>
        </p:spPr>
        <p:txBody>
          <a:bodyPr wrap="square" rtlCol="0">
            <a:spAutoFit/>
          </a:bodyPr>
          <a:lstStyle/>
          <a:p>
            <a:r>
              <a:rPr lang="en-US" sz="2000" dirty="0">
                <a:solidFill>
                  <a:schemeClr val="bg1"/>
                </a:solidFill>
              </a:rPr>
              <a:t>And</a:t>
            </a:r>
          </a:p>
        </p:txBody>
      </p:sp>
    </p:spTree>
    <p:extLst>
      <p:ext uri="{BB962C8B-B14F-4D97-AF65-F5344CB8AC3E}">
        <p14:creationId xmlns:p14="http://schemas.microsoft.com/office/powerpoint/2010/main" val="3371321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F4C237-DF76-CD62-C1EA-26165F046FCE}"/>
              </a:ext>
            </a:extLst>
          </p:cNvPr>
          <p:cNvSpPr txBox="1"/>
          <p:nvPr/>
        </p:nvSpPr>
        <p:spPr>
          <a:xfrm>
            <a:off x="2603642" y="633770"/>
            <a:ext cx="698471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4472C4">
                    <a:lumMod val="50000"/>
                  </a:srgbClr>
                </a:solidFill>
                <a:effectLst/>
                <a:uLnTx/>
                <a:uFillTx/>
                <a:latin typeface="Calibri" panose="020F0502020204030204"/>
                <a:ea typeface="+mn-ea"/>
                <a:cs typeface="+mn-cs"/>
              </a:rPr>
              <a:t>Non-supersymmetric SU(5): Resurrection</a:t>
            </a:r>
          </a:p>
        </p:txBody>
      </p:sp>
      <p:sp>
        <p:nvSpPr>
          <p:cNvPr id="2" name="TextBox 1">
            <a:extLst>
              <a:ext uri="{FF2B5EF4-FFF2-40B4-BE49-F238E27FC236}">
                <a16:creationId xmlns:a16="http://schemas.microsoft.com/office/drawing/2014/main" id="{A8990C40-6235-3615-6690-19088A65B3CE}"/>
              </a:ext>
            </a:extLst>
          </p:cNvPr>
          <p:cNvSpPr txBox="1"/>
          <p:nvPr/>
        </p:nvSpPr>
        <p:spPr>
          <a:xfrm>
            <a:off x="1286359" y="1859797"/>
            <a:ext cx="8700323" cy="163121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Heavy gauge boson is too light, p-decay too quickly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Need light states to push up unification scale </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100" b="0" i="0" u="none" strike="noStrike" kern="1200" cap="none" spc="0" normalizeH="0" baseline="0" noProof="0" dirty="0" err="1">
                <a:ln>
                  <a:noFill/>
                </a:ln>
                <a:solidFill>
                  <a:prstClr val="white"/>
                </a:solidFill>
                <a:effectLst/>
                <a:uLnTx/>
                <a:uFillTx/>
                <a:latin typeface="Calibri" panose="020F0502020204030204"/>
                <a:ea typeface="+mn-ea"/>
                <a:cs typeface="+mn-cs"/>
              </a:rPr>
              <a:t>Haba</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Mimura, Yamada)</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indent="-285750">
              <a:buFont typeface="Arial" panose="020B0604020202020204" pitchFamily="34" charset="0"/>
              <a:buChar cha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Viable asymptotically free models can be found </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100" b="0" i="0" u="none" strike="noStrike" kern="1200" cap="none" spc="0" normalizeH="0" baseline="0" noProof="0" dirty="0" err="1">
                <a:ln>
                  <a:noFill/>
                </a:ln>
                <a:solidFill>
                  <a:prstClr val="white"/>
                </a:solidFill>
                <a:effectLst/>
                <a:uLnTx/>
                <a:uFillTx/>
                <a:latin typeface="Calibri" panose="020F0502020204030204"/>
                <a:ea typeface="+mn-ea"/>
                <a:cs typeface="+mn-cs"/>
              </a:rPr>
              <a:t>Haba</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Mimura, Yamada)</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white"/>
                </a:solidFill>
                <a:latin typeface="Calibri" panose="020F0502020204030204"/>
              </a:rPr>
              <a:t>Several possibilities(Below just a few)</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white"/>
                </a:solidFill>
                <a:latin typeface="Calibri" panose="020F0502020204030204"/>
              </a:rPr>
              <a:t>Involve large strange reps of SM gauge symmetries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84BB1F32-E399-A28F-12E9-021E016AF58B}"/>
              </a:ext>
            </a:extLst>
          </p:cNvPr>
          <p:cNvPicPr>
            <a:picLocks noChangeAspect="1"/>
          </p:cNvPicPr>
          <p:nvPr/>
        </p:nvPicPr>
        <p:blipFill>
          <a:blip r:embed="rId4"/>
          <a:stretch>
            <a:fillRect/>
          </a:stretch>
        </p:blipFill>
        <p:spPr>
          <a:xfrm>
            <a:off x="947717" y="3860791"/>
            <a:ext cx="7988490" cy="2613528"/>
          </a:xfrm>
          <a:prstGeom prst="rect">
            <a:avLst/>
          </a:prstGeom>
        </p:spPr>
      </p:pic>
      <p:sp>
        <p:nvSpPr>
          <p:cNvPr id="6" name="TextBox 5">
            <a:extLst>
              <a:ext uri="{FF2B5EF4-FFF2-40B4-BE49-F238E27FC236}">
                <a16:creationId xmlns:a16="http://schemas.microsoft.com/office/drawing/2014/main" id="{14FEA18E-4D2E-0AA6-5522-E46DCB5A0900}"/>
              </a:ext>
            </a:extLst>
          </p:cNvPr>
          <p:cNvSpPr txBox="1"/>
          <p:nvPr/>
        </p:nvSpPr>
        <p:spPr>
          <a:xfrm>
            <a:off x="9793073" y="4810798"/>
            <a:ext cx="1070546" cy="400110"/>
          </a:xfrm>
          <a:prstGeom prst="rect">
            <a:avLst/>
          </a:prstGeom>
          <a:noFill/>
          <a:ln>
            <a:solidFill>
              <a:srgbClr val="C00000"/>
            </a:solidFill>
          </a:ln>
        </p:spPr>
        <p:txBody>
          <a:bodyPr wrap="square" rtlCol="0">
            <a:spAutoFit/>
          </a:bodyPr>
          <a:lstStyle/>
          <a:p>
            <a:r>
              <a:rPr lang="en-US" sz="2000" dirty="0">
                <a:solidFill>
                  <a:schemeClr val="bg1"/>
                </a:solidFill>
              </a:rPr>
              <a:t>SK limit</a:t>
            </a:r>
          </a:p>
        </p:txBody>
      </p:sp>
      <p:sp>
        <p:nvSpPr>
          <p:cNvPr id="8" name="TextBox 7">
            <a:extLst>
              <a:ext uri="{FF2B5EF4-FFF2-40B4-BE49-F238E27FC236}">
                <a16:creationId xmlns:a16="http://schemas.microsoft.com/office/drawing/2014/main" id="{21D83441-4198-5E6B-7745-DD07AE2F8F4D}"/>
              </a:ext>
            </a:extLst>
          </p:cNvPr>
          <p:cNvSpPr txBox="1"/>
          <p:nvPr/>
        </p:nvSpPr>
        <p:spPr>
          <a:xfrm>
            <a:off x="9588356" y="3997017"/>
            <a:ext cx="2228064" cy="400110"/>
          </a:xfrm>
          <a:prstGeom prst="rect">
            <a:avLst/>
          </a:prstGeom>
          <a:noFill/>
          <a:ln>
            <a:solidFill>
              <a:srgbClr val="C00000"/>
            </a:solidFill>
          </a:ln>
        </p:spPr>
        <p:txBody>
          <a:bodyPr wrap="square" rtlCol="0">
            <a:spAutoFit/>
          </a:bodyPr>
          <a:lstStyle/>
          <a:p>
            <a:r>
              <a:rPr lang="en-US" sz="2000" dirty="0">
                <a:solidFill>
                  <a:schemeClr val="bg1"/>
                </a:solidFill>
              </a:rPr>
              <a:t>HK discovery limit</a:t>
            </a:r>
          </a:p>
        </p:txBody>
      </p:sp>
      <p:cxnSp>
        <p:nvCxnSpPr>
          <p:cNvPr id="9" name="Straight Arrow Connector 8">
            <a:extLst>
              <a:ext uri="{FF2B5EF4-FFF2-40B4-BE49-F238E27FC236}">
                <a16:creationId xmlns:a16="http://schemas.microsoft.com/office/drawing/2014/main" id="{36674C23-FB0A-14EF-CDF3-F9C57698287A}"/>
              </a:ext>
            </a:extLst>
          </p:cNvPr>
          <p:cNvCxnSpPr>
            <a:cxnSpLocks/>
            <a:stCxn id="8" idx="1"/>
          </p:cNvCxnSpPr>
          <p:nvPr/>
        </p:nvCxnSpPr>
        <p:spPr>
          <a:xfrm flipH="1">
            <a:off x="8488907" y="4197072"/>
            <a:ext cx="1099449" cy="40404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70CC796-CB34-2CBC-C3D4-A2B06DCA45E9}"/>
              </a:ext>
            </a:extLst>
          </p:cNvPr>
          <p:cNvCxnSpPr>
            <a:cxnSpLocks/>
          </p:cNvCxnSpPr>
          <p:nvPr/>
        </p:nvCxnSpPr>
        <p:spPr>
          <a:xfrm flipH="1" flipV="1">
            <a:off x="8488907" y="4797963"/>
            <a:ext cx="1343389" cy="2120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53B5262-E379-7101-FEE9-98511932ADD9}"/>
              </a:ext>
            </a:extLst>
          </p:cNvPr>
          <p:cNvSpPr txBox="1"/>
          <p:nvPr/>
        </p:nvSpPr>
        <p:spPr>
          <a:xfrm>
            <a:off x="1414272" y="6486144"/>
            <a:ext cx="2340864" cy="369332"/>
          </a:xfrm>
          <a:prstGeom prst="rect">
            <a:avLst/>
          </a:prstGeom>
          <a:noFill/>
        </p:spPr>
        <p:txBody>
          <a:bodyPr wrap="square" rtlCol="0">
            <a:spAutoFit/>
          </a:bodyPr>
          <a:lstStyle/>
          <a:p>
            <a:r>
              <a:rPr lang="en-US" dirty="0">
                <a:solidFill>
                  <a:schemeClr val="bg1"/>
                </a:solidFill>
              </a:rPr>
              <a:t>(8,3,0) Lightest state </a:t>
            </a:r>
          </a:p>
        </p:txBody>
      </p:sp>
      <p:sp>
        <p:nvSpPr>
          <p:cNvPr id="25" name="TextBox 24">
            <a:extLst>
              <a:ext uri="{FF2B5EF4-FFF2-40B4-BE49-F238E27FC236}">
                <a16:creationId xmlns:a16="http://schemas.microsoft.com/office/drawing/2014/main" id="{83445000-6B36-26E8-7F13-8C357766FE2E}"/>
              </a:ext>
            </a:extLst>
          </p:cNvPr>
          <p:cNvSpPr txBox="1"/>
          <p:nvPr/>
        </p:nvSpPr>
        <p:spPr>
          <a:xfrm>
            <a:off x="3697073" y="6410490"/>
            <a:ext cx="6096000" cy="400110"/>
          </a:xfrm>
          <a:prstGeom prst="rect">
            <a:avLst/>
          </a:prstGeom>
          <a:noFill/>
        </p:spPr>
        <p:txBody>
          <a:bodyPr wrap="square">
            <a:spAutoFit/>
          </a:bodyPr>
          <a:lstStyle/>
          <a:p>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100" b="0" i="0" u="none" strike="noStrike" kern="1200" cap="none" spc="0" normalizeH="0" baseline="0" noProof="0" dirty="0" err="1">
                <a:ln>
                  <a:noFill/>
                </a:ln>
                <a:solidFill>
                  <a:prstClr val="white"/>
                </a:solidFill>
                <a:effectLst/>
                <a:uLnTx/>
                <a:uFillTx/>
                <a:latin typeface="Calibri" panose="020F0502020204030204"/>
                <a:ea typeface="+mn-ea"/>
                <a:cs typeface="+mn-cs"/>
              </a:rPr>
              <a:t>Haba</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Mimura, Yamada)</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lang="en-US" dirty="0"/>
          </a:p>
        </p:txBody>
      </p:sp>
    </p:spTree>
    <p:extLst>
      <p:ext uri="{BB962C8B-B14F-4D97-AF65-F5344CB8AC3E}">
        <p14:creationId xmlns:p14="http://schemas.microsoft.com/office/powerpoint/2010/main" val="3556223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1"/>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426506"/>
            <a:ext cx="9864436" cy="1077218"/>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Are New Electroweak Scale States Needed?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4472C4">
                    <a:lumMod val="75000"/>
                  </a:srgbClr>
                </a:solidFill>
                <a:effectLst>
                  <a:innerShdw blurRad="63500" dist="50800" dir="10800000">
                    <a:prstClr val="black">
                      <a:alpha val="50000"/>
                    </a:prstClr>
                  </a:innerShdw>
                </a:effectLst>
                <a:latin typeface="Calibri" panose="020F0502020204030204"/>
              </a:rPr>
              <a:t>Maybe!! </a:t>
            </a:r>
            <a:endParaRPr kumimoji="0" lang="en-US" sz="3200" b="0" i="0" u="none" strike="noStrike" kern="1200" cap="none" spc="0" normalizeH="0" baseline="0" noProof="0" dirty="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D0366C64-78DA-BF5D-7D21-A8ECAFE90397}"/>
              </a:ext>
            </a:extLst>
          </p:cNvPr>
          <p:cNvPicPr>
            <a:picLocks noChangeAspect="1"/>
          </p:cNvPicPr>
          <p:nvPr/>
        </p:nvPicPr>
        <p:blipFill>
          <a:blip r:embed="rId12"/>
          <a:stretch>
            <a:fillRect/>
          </a:stretch>
        </p:blipFill>
        <p:spPr>
          <a:xfrm>
            <a:off x="7197357" y="3177874"/>
            <a:ext cx="4786399" cy="3509652"/>
          </a:xfrm>
          <a:prstGeom prst="rect">
            <a:avLst/>
          </a:prstGeom>
        </p:spPr>
      </p:pic>
      <p:pic>
        <p:nvPicPr>
          <p:cNvPr id="34" name="Picture 33" descr="Chart&#10;&#10;Description automatically generated with medium confidence">
            <a:extLst>
              <a:ext uri="{FF2B5EF4-FFF2-40B4-BE49-F238E27FC236}">
                <a16:creationId xmlns:a16="http://schemas.microsoft.com/office/drawing/2014/main" id="{3AD5DE63-D61B-5D36-3229-1F5D267FA9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46033" y="3256491"/>
            <a:ext cx="4644041" cy="3352417"/>
          </a:xfrm>
          <a:prstGeom prst="rect">
            <a:avLst/>
          </a:prstGeom>
        </p:spPr>
      </p:pic>
      <p:sp>
        <p:nvSpPr>
          <p:cNvPr id="37" name="TextBox 36">
            <a:extLst>
              <a:ext uri="{FF2B5EF4-FFF2-40B4-BE49-F238E27FC236}">
                <a16:creationId xmlns:a16="http://schemas.microsoft.com/office/drawing/2014/main" id="{633277B5-3030-5652-FEA8-DE8B4D28136E}"/>
              </a:ext>
            </a:extLst>
          </p:cNvPr>
          <p:cNvSpPr txBox="1"/>
          <p:nvPr/>
        </p:nvSpPr>
        <p:spPr>
          <a:xfrm>
            <a:off x="481365" y="2359976"/>
            <a:ext cx="9336578" cy="46166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Best fit for the         (LEP-2, Tevatron, LHC,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LHCb</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data)  </a:t>
            </a:r>
          </a:p>
        </p:txBody>
      </p:sp>
      <p:pic>
        <p:nvPicPr>
          <p:cNvPr id="38" name="Picture 37">
            <a:extLst>
              <a:ext uri="{FF2B5EF4-FFF2-40B4-BE49-F238E27FC236}">
                <a16:creationId xmlns:a16="http://schemas.microsoft.com/office/drawing/2014/main" id="{6C62CD92-CE44-E1DF-CE5C-747F7732FE50}"/>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2908443" y="2506238"/>
            <a:ext cx="399086" cy="192000"/>
          </a:xfrm>
          <a:prstGeom prst="rect">
            <a:avLst/>
          </a:prstGeom>
        </p:spPr>
      </p:pic>
      <p:pic>
        <p:nvPicPr>
          <p:cNvPr id="39" name="Picture 38">
            <a:extLst>
              <a:ext uri="{FF2B5EF4-FFF2-40B4-BE49-F238E27FC236}">
                <a16:creationId xmlns:a16="http://schemas.microsoft.com/office/drawing/2014/main" id="{4351325D-3007-E71E-304A-37440876AE8F}"/>
              </a:ext>
            </a:extLst>
          </p:cNvPr>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1370154" y="3002008"/>
            <a:ext cx="3030858" cy="241372"/>
          </a:xfrm>
          <a:prstGeom prst="rect">
            <a:avLst/>
          </a:prstGeom>
        </p:spPr>
      </p:pic>
      <p:sp>
        <p:nvSpPr>
          <p:cNvPr id="41" name="TextBox 40">
            <a:extLst>
              <a:ext uri="{FF2B5EF4-FFF2-40B4-BE49-F238E27FC236}">
                <a16:creationId xmlns:a16="http://schemas.microsoft.com/office/drawing/2014/main" id="{1AD60052-A66C-3A55-91FE-319B9447A5B6}"/>
              </a:ext>
            </a:extLst>
          </p:cNvPr>
          <p:cNvSpPr txBox="1"/>
          <p:nvPr/>
        </p:nvSpPr>
        <p:spPr>
          <a:xfrm>
            <a:off x="511184" y="3584690"/>
            <a:ext cx="9336578" cy="83099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SM prediction for        </a:t>
            </a:r>
          </a:p>
          <a:p>
            <a:pPr marL="0" marR="0" lvl="0" indent="0" algn="l" defTabSz="914400" rtl="0" eaLnBrk="1" fontAlgn="auto" latinLnBrk="0" hangingPunct="1">
              <a:lnSpc>
                <a:spcPct val="100000"/>
              </a:lnSpc>
              <a:spcBef>
                <a:spcPts val="0"/>
              </a:spcBef>
              <a:spcAft>
                <a:spcPts val="0"/>
              </a:spcAft>
              <a:buClr>
                <a:prstClr val="white"/>
              </a:buClr>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(Fit all date except       and predict       )</a:t>
            </a:r>
          </a:p>
        </p:txBody>
      </p:sp>
      <p:pic>
        <p:nvPicPr>
          <p:cNvPr id="42" name="Picture 41">
            <a:extLst>
              <a:ext uri="{FF2B5EF4-FFF2-40B4-BE49-F238E27FC236}">
                <a16:creationId xmlns:a16="http://schemas.microsoft.com/office/drawing/2014/main" id="{4EA26FB0-7A88-4293-17FF-C9542BA3A97F}"/>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3307529" y="3732435"/>
            <a:ext cx="399086" cy="192000"/>
          </a:xfrm>
          <a:prstGeom prst="rect">
            <a:avLst/>
          </a:prstGeom>
        </p:spPr>
      </p:pic>
      <p:pic>
        <p:nvPicPr>
          <p:cNvPr id="43" name="Picture 42">
            <a:extLst>
              <a:ext uri="{FF2B5EF4-FFF2-40B4-BE49-F238E27FC236}">
                <a16:creationId xmlns:a16="http://schemas.microsoft.com/office/drawing/2014/main" id="{426C7350-F3D9-8E03-3AD4-014E3AB97376}"/>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3816705" y="4082096"/>
            <a:ext cx="399086" cy="192000"/>
          </a:xfrm>
          <a:prstGeom prst="rect">
            <a:avLst/>
          </a:prstGeom>
        </p:spPr>
      </p:pic>
      <p:pic>
        <p:nvPicPr>
          <p:cNvPr id="44" name="Picture 43">
            <a:extLst>
              <a:ext uri="{FF2B5EF4-FFF2-40B4-BE49-F238E27FC236}">
                <a16:creationId xmlns:a16="http://schemas.microsoft.com/office/drawing/2014/main" id="{82F5C812-D54C-9724-342D-A180BD5E12C8}"/>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5732209" y="4087489"/>
            <a:ext cx="399086" cy="192000"/>
          </a:xfrm>
          <a:prstGeom prst="rect">
            <a:avLst/>
          </a:prstGeom>
        </p:spPr>
      </p:pic>
      <p:pic>
        <p:nvPicPr>
          <p:cNvPr id="45" name="Picture 44">
            <a:extLst>
              <a:ext uri="{FF2B5EF4-FFF2-40B4-BE49-F238E27FC236}">
                <a16:creationId xmlns:a16="http://schemas.microsoft.com/office/drawing/2014/main" id="{BA571113-917C-B715-53F1-A435F9516FDE}"/>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370154" y="4692700"/>
            <a:ext cx="3140571" cy="240000"/>
          </a:xfrm>
          <a:prstGeom prst="rect">
            <a:avLst/>
          </a:prstGeom>
        </p:spPr>
      </p:pic>
      <p:sp>
        <p:nvSpPr>
          <p:cNvPr id="46" name="TextBox 45">
            <a:extLst>
              <a:ext uri="{FF2B5EF4-FFF2-40B4-BE49-F238E27FC236}">
                <a16:creationId xmlns:a16="http://schemas.microsoft.com/office/drawing/2014/main" id="{6258316F-5D59-5F97-E53F-CFB8752A3244}"/>
              </a:ext>
            </a:extLst>
          </p:cNvPr>
          <p:cNvSpPr txBox="1"/>
          <p:nvPr/>
        </p:nvSpPr>
        <p:spPr>
          <a:xfrm>
            <a:off x="4491870" y="4597622"/>
            <a:ext cx="13155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(Pull 6.5   )</a:t>
            </a:r>
          </a:p>
        </p:txBody>
      </p:sp>
      <p:pic>
        <p:nvPicPr>
          <p:cNvPr id="47" name="Picture 46">
            <a:extLst>
              <a:ext uri="{FF2B5EF4-FFF2-40B4-BE49-F238E27FC236}">
                <a16:creationId xmlns:a16="http://schemas.microsoft.com/office/drawing/2014/main" id="{863C4D45-F10D-C933-6D4F-B245AB9040EE}"/>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5349940" y="4761957"/>
            <a:ext cx="122057" cy="101486"/>
          </a:xfrm>
          <a:prstGeom prst="rect">
            <a:avLst/>
          </a:prstGeom>
        </p:spPr>
      </p:pic>
      <p:sp>
        <p:nvSpPr>
          <p:cNvPr id="49" name="TextBox 48">
            <a:extLst>
              <a:ext uri="{FF2B5EF4-FFF2-40B4-BE49-F238E27FC236}">
                <a16:creationId xmlns:a16="http://schemas.microsoft.com/office/drawing/2014/main" id="{36CF27C4-CB50-FB50-033B-E1B086C71342}"/>
              </a:ext>
            </a:extLst>
          </p:cNvPr>
          <p:cNvSpPr txBox="1"/>
          <p:nvPr/>
        </p:nvSpPr>
        <p:spPr>
          <a:xfrm>
            <a:off x="4463318" y="2960292"/>
            <a:ext cx="17727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2204.04204</a:t>
            </a:r>
          </a:p>
        </p:txBody>
      </p:sp>
      <p:sp>
        <p:nvSpPr>
          <p:cNvPr id="50" name="TextBox 49">
            <a:extLst>
              <a:ext uri="{FF2B5EF4-FFF2-40B4-BE49-F238E27FC236}">
                <a16:creationId xmlns:a16="http://schemas.microsoft.com/office/drawing/2014/main" id="{94C2C44A-5796-5514-197D-5ECDCC842E35}"/>
              </a:ext>
            </a:extLst>
          </p:cNvPr>
          <p:cNvSpPr txBox="1"/>
          <p:nvPr/>
        </p:nvSpPr>
        <p:spPr>
          <a:xfrm>
            <a:off x="5655887" y="4689955"/>
            <a:ext cx="17727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2204.04204</a:t>
            </a:r>
          </a:p>
        </p:txBody>
      </p:sp>
      <p:sp>
        <p:nvSpPr>
          <p:cNvPr id="51" name="TextBox 50">
            <a:extLst>
              <a:ext uri="{FF2B5EF4-FFF2-40B4-BE49-F238E27FC236}">
                <a16:creationId xmlns:a16="http://schemas.microsoft.com/office/drawing/2014/main" id="{141E2495-EE38-B118-72F6-32D71CFAFC7B}"/>
              </a:ext>
            </a:extLst>
          </p:cNvPr>
          <p:cNvSpPr txBox="1"/>
          <p:nvPr/>
        </p:nvSpPr>
        <p:spPr>
          <a:xfrm>
            <a:off x="511184" y="5524601"/>
            <a:ext cx="9336578" cy="46166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Even without CDF, some pull for larger </a:t>
            </a:r>
          </a:p>
        </p:txBody>
      </p:sp>
      <p:pic>
        <p:nvPicPr>
          <p:cNvPr id="52" name="Picture 51">
            <a:extLst>
              <a:ext uri="{FF2B5EF4-FFF2-40B4-BE49-F238E27FC236}">
                <a16:creationId xmlns:a16="http://schemas.microsoft.com/office/drawing/2014/main" id="{BE361435-4AB1-33C8-C6CE-036D2E35B4F5}"/>
              </a:ext>
            </a:extLst>
          </p:cNvPr>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5884265" y="5705025"/>
            <a:ext cx="399086" cy="192000"/>
          </a:xfrm>
          <a:prstGeom prst="rect">
            <a:avLst/>
          </a:prstGeom>
        </p:spPr>
      </p:pic>
      <p:cxnSp>
        <p:nvCxnSpPr>
          <p:cNvPr id="53" name="Straight Arrow Connector 52">
            <a:extLst>
              <a:ext uri="{FF2B5EF4-FFF2-40B4-BE49-F238E27FC236}">
                <a16:creationId xmlns:a16="http://schemas.microsoft.com/office/drawing/2014/main" id="{C2D1BA3A-9949-057F-ABB6-C9CCCD912B1E}"/>
              </a:ext>
            </a:extLst>
          </p:cNvPr>
          <p:cNvCxnSpPr>
            <a:cxnSpLocks/>
            <a:stCxn id="52" idx="3"/>
          </p:cNvCxnSpPr>
          <p:nvPr/>
        </p:nvCxnSpPr>
        <p:spPr>
          <a:xfrm flipV="1">
            <a:off x="6283351" y="3551775"/>
            <a:ext cx="3816973" cy="2249250"/>
          </a:xfrm>
          <a:prstGeom prst="straightConnector1">
            <a:avLst/>
          </a:prstGeom>
          <a:ln w="412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63B565D-E375-E1B6-03C0-D0026897A937}"/>
              </a:ext>
            </a:extLst>
          </p:cNvPr>
          <p:cNvCxnSpPr>
            <a:cxnSpLocks/>
            <a:stCxn id="52" idx="3"/>
          </p:cNvCxnSpPr>
          <p:nvPr/>
        </p:nvCxnSpPr>
        <p:spPr>
          <a:xfrm flipV="1">
            <a:off x="6283351" y="4000188"/>
            <a:ext cx="3941648" cy="1800837"/>
          </a:xfrm>
          <a:prstGeom prst="straightConnector1">
            <a:avLst/>
          </a:prstGeom>
          <a:ln w="412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20815DE-A46B-299D-C242-82071476C9AC}"/>
              </a:ext>
            </a:extLst>
          </p:cNvPr>
          <p:cNvCxnSpPr>
            <a:cxnSpLocks/>
          </p:cNvCxnSpPr>
          <p:nvPr/>
        </p:nvCxnSpPr>
        <p:spPr>
          <a:xfrm flipV="1">
            <a:off x="6283351" y="5323187"/>
            <a:ext cx="3816973" cy="487284"/>
          </a:xfrm>
          <a:prstGeom prst="straightConnector1">
            <a:avLst/>
          </a:prstGeom>
          <a:ln w="412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EB2F229-D6AC-75A7-2391-B64416936C09}"/>
              </a:ext>
            </a:extLst>
          </p:cNvPr>
          <p:cNvSpPr txBox="1"/>
          <p:nvPr/>
        </p:nvSpPr>
        <p:spPr>
          <a:xfrm>
            <a:off x="8191837" y="5132186"/>
            <a:ext cx="370304" cy="369332"/>
          </a:xfrm>
          <a:prstGeom prst="rect">
            <a:avLst/>
          </a:prstGeom>
          <a:noFill/>
          <a:ln>
            <a:solidFill>
              <a:srgbClr val="C00000"/>
            </a:solidFill>
          </a:ln>
        </p:spPr>
        <p:txBody>
          <a:bodyPr wrap="square" rtlCol="0">
            <a:spAutoFit/>
          </a:bodyPr>
          <a:lstStyle/>
          <a:p>
            <a:r>
              <a:rPr lang="en-US" dirty="0">
                <a:solidFill>
                  <a:srgbClr val="FF0000"/>
                </a:solidFill>
              </a:rPr>
              <a:t>?</a:t>
            </a:r>
          </a:p>
        </p:txBody>
      </p:sp>
      <p:sp>
        <p:nvSpPr>
          <p:cNvPr id="57" name="TextBox 56">
            <a:extLst>
              <a:ext uri="{FF2B5EF4-FFF2-40B4-BE49-F238E27FC236}">
                <a16:creationId xmlns:a16="http://schemas.microsoft.com/office/drawing/2014/main" id="{38CAE767-77CB-B51B-A077-43224AFCEECD}"/>
              </a:ext>
            </a:extLst>
          </p:cNvPr>
          <p:cNvSpPr txBox="1"/>
          <p:nvPr/>
        </p:nvSpPr>
        <p:spPr>
          <a:xfrm>
            <a:off x="511184" y="1646792"/>
            <a:ext cx="859624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  W-boson anomaly requires new electroweak interacting states</a:t>
            </a:r>
          </a:p>
        </p:txBody>
      </p:sp>
    </p:spTree>
    <p:extLst>
      <p:ext uri="{BB962C8B-B14F-4D97-AF65-F5344CB8AC3E}">
        <p14:creationId xmlns:p14="http://schemas.microsoft.com/office/powerpoint/2010/main" val="315806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AD533F-F257-4DE2-9327-2176047CCB23}"/>
              </a:ext>
            </a:extLst>
          </p:cNvPr>
          <p:cNvSpPr txBox="1"/>
          <p:nvPr/>
        </p:nvSpPr>
        <p:spPr>
          <a:xfrm>
            <a:off x="1163782" y="1560596"/>
            <a:ext cx="8918864"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Triplet can contribute to Electroweak symmetry breaking </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If              ,  then only contributes to W mass </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Only contributes to the W boson</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If we take hypercharge non-zero would also contribute to Z</a:t>
            </a: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0"/>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Are New Electroweak Scale States Needed?</a:t>
            </a:r>
          </a:p>
        </p:txBody>
      </p:sp>
      <p:pic>
        <p:nvPicPr>
          <p:cNvPr id="21" name="Picture 20">
            <a:extLst>
              <a:ext uri="{FF2B5EF4-FFF2-40B4-BE49-F238E27FC236}">
                <a16:creationId xmlns:a16="http://schemas.microsoft.com/office/drawing/2014/main" id="{EFA2DE7A-6882-6ADE-A21C-27CC9359A92F}"/>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2598083" y="2271829"/>
            <a:ext cx="9113600" cy="380343"/>
          </a:xfrm>
          <a:prstGeom prst="rect">
            <a:avLst/>
          </a:prstGeom>
        </p:spPr>
      </p:pic>
      <p:pic>
        <p:nvPicPr>
          <p:cNvPr id="16" name="Picture 15">
            <a:extLst>
              <a:ext uri="{FF2B5EF4-FFF2-40B4-BE49-F238E27FC236}">
                <a16:creationId xmlns:a16="http://schemas.microsoft.com/office/drawing/2014/main" id="{4818A147-5F23-1670-AE94-37C712DD2DAE}"/>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711717" y="3906911"/>
            <a:ext cx="5269943" cy="729600"/>
          </a:xfrm>
          <a:prstGeom prst="rect">
            <a:avLst/>
          </a:prstGeom>
        </p:spPr>
      </p:pic>
      <p:sp>
        <p:nvSpPr>
          <p:cNvPr id="22" name="Rectangle 21">
            <a:extLst>
              <a:ext uri="{FF2B5EF4-FFF2-40B4-BE49-F238E27FC236}">
                <a16:creationId xmlns:a16="http://schemas.microsoft.com/office/drawing/2014/main" id="{DFF586F9-6215-EC35-3CDB-5715EEC25ABB}"/>
              </a:ext>
            </a:extLst>
          </p:cNvPr>
          <p:cNvSpPr/>
          <p:nvPr/>
        </p:nvSpPr>
        <p:spPr>
          <a:xfrm>
            <a:off x="7197437" y="2250324"/>
            <a:ext cx="1617785" cy="461665"/>
          </a:xfrm>
          <a:prstGeom prst="rect">
            <a:avLst/>
          </a:prstGeom>
          <a:solidFill>
            <a:schemeClr val="accent2">
              <a:lumMod val="5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60772FD9-34AF-0CE0-D545-DD32FE67F9FE}"/>
              </a:ext>
            </a:extLst>
          </p:cNvPr>
          <p:cNvSpPr txBox="1"/>
          <p:nvPr/>
        </p:nvSpPr>
        <p:spPr>
          <a:xfrm>
            <a:off x="9026237" y="1579892"/>
            <a:ext cx="2112818" cy="369332"/>
          </a:xfrm>
          <a:prstGeom prst="rect">
            <a:avLst/>
          </a:prstGeom>
          <a:noFill/>
          <a:ln>
            <a:solidFill>
              <a:schemeClr val="accent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Generates       </a:t>
            </a: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vev</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6A86CC4D-9E8B-583A-38AF-11991677CDE5}"/>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10131331" y="1717958"/>
            <a:ext cx="234515" cy="192000"/>
          </a:xfrm>
          <a:prstGeom prst="rect">
            <a:avLst/>
          </a:prstGeom>
        </p:spPr>
      </p:pic>
      <p:cxnSp>
        <p:nvCxnSpPr>
          <p:cNvPr id="29" name="Straight Arrow Connector 28">
            <a:extLst>
              <a:ext uri="{FF2B5EF4-FFF2-40B4-BE49-F238E27FC236}">
                <a16:creationId xmlns:a16="http://schemas.microsoft.com/office/drawing/2014/main" id="{39F8B436-71EB-5DE2-D6BC-C57FE51129F2}"/>
              </a:ext>
            </a:extLst>
          </p:cNvPr>
          <p:cNvCxnSpPr>
            <a:stCxn id="22" idx="0"/>
            <a:endCxn id="23" idx="2"/>
          </p:cNvCxnSpPr>
          <p:nvPr/>
        </p:nvCxnSpPr>
        <p:spPr>
          <a:xfrm flipV="1">
            <a:off x="8006330" y="1949224"/>
            <a:ext cx="2076316" cy="30110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8CFABA9-2361-38BE-50B5-0A47C872F354}"/>
              </a:ext>
            </a:extLst>
          </p:cNvPr>
          <p:cNvSpPr/>
          <p:nvPr/>
        </p:nvSpPr>
        <p:spPr>
          <a:xfrm>
            <a:off x="10131544" y="2271829"/>
            <a:ext cx="466971" cy="461665"/>
          </a:xfrm>
          <a:prstGeom prst="rect">
            <a:avLst/>
          </a:prstGeom>
          <a:solidFill>
            <a:schemeClr val="accent2">
              <a:lumMod val="5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38FFF8D0-9FCF-C4CA-21EE-B14220DBD0F7}"/>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10668903" y="2871993"/>
            <a:ext cx="718629" cy="160457"/>
          </a:xfrm>
          <a:prstGeom prst="rect">
            <a:avLst/>
          </a:prstGeom>
        </p:spPr>
      </p:pic>
      <p:cxnSp>
        <p:nvCxnSpPr>
          <p:cNvPr id="36" name="Straight Arrow Connector 35">
            <a:extLst>
              <a:ext uri="{FF2B5EF4-FFF2-40B4-BE49-F238E27FC236}">
                <a16:creationId xmlns:a16="http://schemas.microsoft.com/office/drawing/2014/main" id="{839577DE-6377-7A74-7C89-FD4DC48E2CC0}"/>
              </a:ext>
            </a:extLst>
          </p:cNvPr>
          <p:cNvCxnSpPr>
            <a:cxnSpLocks/>
            <a:stCxn id="32" idx="2"/>
            <a:endCxn id="35" idx="0"/>
          </p:cNvCxnSpPr>
          <p:nvPr/>
        </p:nvCxnSpPr>
        <p:spPr>
          <a:xfrm>
            <a:off x="10365030" y="2733494"/>
            <a:ext cx="663188" cy="138499"/>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073E9984-1C9D-38B0-7D5A-24D51F6BEACC}"/>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2000205" y="3172570"/>
            <a:ext cx="780800" cy="213943"/>
          </a:xfrm>
          <a:prstGeom prst="rect">
            <a:avLst/>
          </a:prstGeom>
        </p:spPr>
      </p:pic>
      <p:pic>
        <p:nvPicPr>
          <p:cNvPr id="48" name="Picture 47">
            <a:extLst>
              <a:ext uri="{FF2B5EF4-FFF2-40B4-BE49-F238E27FC236}">
                <a16:creationId xmlns:a16="http://schemas.microsoft.com/office/drawing/2014/main" id="{C6DD532B-DADC-F094-B3EF-6751476C0A0F}"/>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364496" y="4927118"/>
            <a:ext cx="5207771" cy="740571"/>
          </a:xfrm>
          <a:prstGeom prst="rect">
            <a:avLst/>
          </a:prstGeom>
        </p:spPr>
      </p:pic>
      <p:sp>
        <p:nvSpPr>
          <p:cNvPr id="2" name="Arrow: Right 1">
            <a:extLst>
              <a:ext uri="{FF2B5EF4-FFF2-40B4-BE49-F238E27FC236}">
                <a16:creationId xmlns:a16="http://schemas.microsoft.com/office/drawing/2014/main" id="{E7CB5DDC-D191-88BD-8910-14BF7F13322A}"/>
              </a:ext>
            </a:extLst>
          </p:cNvPr>
          <p:cNvSpPr/>
          <p:nvPr/>
        </p:nvSpPr>
        <p:spPr>
          <a:xfrm>
            <a:off x="7154883" y="5040542"/>
            <a:ext cx="1514332" cy="568950"/>
          </a:xfrm>
          <a:prstGeom prst="rightArrow">
            <a:avLst/>
          </a:prstGeom>
          <a:solidFill>
            <a:schemeClr val="accent2">
              <a:lumMod val="7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43BF0A6-F5F9-63A9-60F5-535D5590AC14}"/>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9044488" y="5178097"/>
            <a:ext cx="1868800" cy="338286"/>
          </a:xfrm>
          <a:prstGeom prst="rect">
            <a:avLst/>
          </a:prstGeom>
        </p:spPr>
      </p:pic>
    </p:spTree>
    <p:extLst>
      <p:ext uri="{BB962C8B-B14F-4D97-AF65-F5344CB8AC3E}">
        <p14:creationId xmlns:p14="http://schemas.microsoft.com/office/powerpoint/2010/main" val="1725444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8"/>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“Who Order That</a:t>
            </a:r>
            <a:r>
              <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a:t>
            </a:r>
            <a:r>
              <a:rPr kumimoji="0" lang="en-US" sz="2000" b="0" i="0" u="none" strike="noStrike" kern="1200" cap="none" spc="0" normalizeH="0" baseline="0" noProof="0" err="1">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Issac</a:t>
            </a:r>
            <a:r>
              <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 Rabi)</a:t>
            </a:r>
          </a:p>
        </p:txBody>
      </p:sp>
      <p:sp>
        <p:nvSpPr>
          <p:cNvPr id="49" name="TextBox 48">
            <a:extLst>
              <a:ext uri="{FF2B5EF4-FFF2-40B4-BE49-F238E27FC236}">
                <a16:creationId xmlns:a16="http://schemas.microsoft.com/office/drawing/2014/main" id="{83B4C8E9-F326-0FDA-B20F-73ABADF5D0F6}"/>
              </a:ext>
            </a:extLst>
          </p:cNvPr>
          <p:cNvSpPr txBox="1"/>
          <p:nvPr/>
        </p:nvSpPr>
        <p:spPr>
          <a:xfrm>
            <a:off x="1163782" y="1493871"/>
            <a:ext cx="8718772"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Like the discovery of the muon,  Who order a triplet?</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SU(5) Grand unification? </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Gauge coupling unification </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8BD78AD-3D07-826A-4124-6B152B65D1FF}"/>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805911" y="2912412"/>
            <a:ext cx="5434513" cy="305371"/>
          </a:xfrm>
          <a:prstGeom prst="rect">
            <a:avLst/>
          </a:prstGeom>
        </p:spPr>
      </p:pic>
      <p:graphicFrame>
        <p:nvGraphicFramePr>
          <p:cNvPr id="2" name="Object 1">
            <a:extLst>
              <a:ext uri="{FF2B5EF4-FFF2-40B4-BE49-F238E27FC236}">
                <a16:creationId xmlns:a16="http://schemas.microsoft.com/office/drawing/2014/main" id="{C75F8602-7EAA-039B-1CA8-75DF284E2452}"/>
              </a:ext>
            </a:extLst>
          </p:cNvPr>
          <p:cNvGraphicFramePr>
            <a:graphicFrameLocks noChangeAspect="1"/>
          </p:cNvGraphicFramePr>
          <p:nvPr/>
        </p:nvGraphicFramePr>
        <p:xfrm>
          <a:off x="5392738" y="3992563"/>
          <a:ext cx="4114800" cy="2743200"/>
        </p:xfrm>
        <a:graphic>
          <a:graphicData uri="http://schemas.openxmlformats.org/presentationml/2006/ole">
            <mc:AlternateContent xmlns:mc="http://schemas.openxmlformats.org/markup-compatibility/2006">
              <mc:Choice xmlns:v="urn:schemas-microsoft-com:vml" Requires="v">
                <p:oleObj name="Acrobat Document" r:id="rId10" imgW="4114724" imgH="2742995" progId="Acrobat.Document.DC">
                  <p:embed/>
                </p:oleObj>
              </mc:Choice>
              <mc:Fallback>
                <p:oleObj name="Acrobat Document" r:id="rId10" imgW="4114724" imgH="2742995" progId="Acrobat.Document.DC">
                  <p:embed/>
                  <p:pic>
                    <p:nvPicPr>
                      <p:cNvPr id="2" name="Object 1">
                        <a:extLst>
                          <a:ext uri="{FF2B5EF4-FFF2-40B4-BE49-F238E27FC236}">
                            <a16:creationId xmlns:a16="http://schemas.microsoft.com/office/drawing/2014/main" id="{C75F8602-7EAA-039B-1CA8-75DF284E2452}"/>
                          </a:ext>
                        </a:extLst>
                      </p:cNvPr>
                      <p:cNvPicPr/>
                      <p:nvPr/>
                    </p:nvPicPr>
                    <p:blipFill>
                      <a:blip r:embed="rId11"/>
                      <a:stretch>
                        <a:fillRect/>
                      </a:stretch>
                    </p:blipFill>
                    <p:spPr>
                      <a:xfrm>
                        <a:off x="5392738" y="3992563"/>
                        <a:ext cx="4114800" cy="2743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FCCA7D5-1994-65BC-1FFF-6FB4C0B36F8A}"/>
              </a:ext>
            </a:extLst>
          </p:cNvPr>
          <p:cNvGraphicFramePr>
            <a:graphicFrameLocks noChangeAspect="1"/>
          </p:cNvGraphicFramePr>
          <p:nvPr/>
        </p:nvGraphicFramePr>
        <p:xfrm>
          <a:off x="748511" y="3992529"/>
          <a:ext cx="4114800" cy="2743200"/>
        </p:xfrm>
        <a:graphic>
          <a:graphicData uri="http://schemas.openxmlformats.org/presentationml/2006/ole">
            <mc:AlternateContent xmlns:mc="http://schemas.openxmlformats.org/markup-compatibility/2006">
              <mc:Choice xmlns:v="urn:schemas-microsoft-com:vml" Requires="v">
                <p:oleObj name="Acrobat Document" r:id="rId12" imgW="4114724" imgH="2742995" progId="AcroExch.Document.DC">
                  <p:embed/>
                </p:oleObj>
              </mc:Choice>
              <mc:Fallback>
                <p:oleObj name="Acrobat Document" r:id="rId12" imgW="4114724" imgH="2742995" progId="AcroExch.Document.DC">
                  <p:embed/>
                  <p:pic>
                    <p:nvPicPr>
                      <p:cNvPr id="6" name="Object 5">
                        <a:extLst>
                          <a:ext uri="{FF2B5EF4-FFF2-40B4-BE49-F238E27FC236}">
                            <a16:creationId xmlns:a16="http://schemas.microsoft.com/office/drawing/2014/main" id="{DFCCA7D5-1994-65BC-1FFF-6FB4C0B36F8A}"/>
                          </a:ext>
                        </a:extLst>
                      </p:cNvPr>
                      <p:cNvPicPr/>
                      <p:nvPr/>
                    </p:nvPicPr>
                    <p:blipFill>
                      <a:blip r:embed="rId13"/>
                      <a:stretch>
                        <a:fillRect/>
                      </a:stretch>
                    </p:blipFill>
                    <p:spPr>
                      <a:xfrm>
                        <a:off x="748511" y="3992529"/>
                        <a:ext cx="4114800" cy="27432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593BADE-4017-45AB-0E6B-8B4D54D859D8}"/>
              </a:ext>
            </a:extLst>
          </p:cNvPr>
          <p:cNvSpPr txBox="1"/>
          <p:nvPr/>
        </p:nvSpPr>
        <p:spPr>
          <a:xfrm>
            <a:off x="9763723" y="2512276"/>
            <a:ext cx="252898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Dotted: 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Dashed: Real triplet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Solid: Complex Triplet</a:t>
            </a:r>
          </a:p>
        </p:txBody>
      </p:sp>
      <p:pic>
        <p:nvPicPr>
          <p:cNvPr id="22" name="Picture 21">
            <a:extLst>
              <a:ext uri="{FF2B5EF4-FFF2-40B4-BE49-F238E27FC236}">
                <a16:creationId xmlns:a16="http://schemas.microsoft.com/office/drawing/2014/main" id="{43094A8C-D1EB-DB6D-7E73-8FC9184DDAF8}"/>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10498761" y="2912412"/>
            <a:ext cx="789943" cy="197486"/>
          </a:xfrm>
          <a:prstGeom prst="rect">
            <a:avLst/>
          </a:prstGeom>
        </p:spPr>
      </p:pic>
      <p:pic>
        <p:nvPicPr>
          <p:cNvPr id="24" name="Picture 23">
            <a:extLst>
              <a:ext uri="{FF2B5EF4-FFF2-40B4-BE49-F238E27FC236}">
                <a16:creationId xmlns:a16="http://schemas.microsoft.com/office/drawing/2014/main" id="{79056B3F-25CC-CE12-EA97-732812CF4B92}"/>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10498758" y="3479000"/>
            <a:ext cx="802286" cy="277029"/>
          </a:xfrm>
          <a:prstGeom prst="rect">
            <a:avLst/>
          </a:prstGeom>
        </p:spPr>
      </p:pic>
      <p:pic>
        <p:nvPicPr>
          <p:cNvPr id="26" name="Picture 25">
            <a:extLst>
              <a:ext uri="{FF2B5EF4-FFF2-40B4-BE49-F238E27FC236}">
                <a16:creationId xmlns:a16="http://schemas.microsoft.com/office/drawing/2014/main" id="{7FB87106-0026-93EC-5858-04BA1538BDDF}"/>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10498759" y="4143493"/>
            <a:ext cx="802286" cy="277029"/>
          </a:xfrm>
          <a:prstGeom prst="rect">
            <a:avLst/>
          </a:prstGeom>
        </p:spPr>
      </p:pic>
      <p:pic>
        <p:nvPicPr>
          <p:cNvPr id="30" name="Picture 29">
            <a:extLst>
              <a:ext uri="{FF2B5EF4-FFF2-40B4-BE49-F238E27FC236}">
                <a16:creationId xmlns:a16="http://schemas.microsoft.com/office/drawing/2014/main" id="{2165BD3D-C71E-E195-4F10-94FD74292227}"/>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9763723" y="5461306"/>
            <a:ext cx="2304762" cy="276572"/>
          </a:xfrm>
          <a:prstGeom prst="rect">
            <a:avLst/>
          </a:prstGeom>
        </p:spPr>
      </p:pic>
      <p:sp>
        <p:nvSpPr>
          <p:cNvPr id="31" name="TextBox 30">
            <a:extLst>
              <a:ext uri="{FF2B5EF4-FFF2-40B4-BE49-F238E27FC236}">
                <a16:creationId xmlns:a16="http://schemas.microsoft.com/office/drawing/2014/main" id="{B25AE0C4-3D61-C762-205B-E3CE976C6857}"/>
              </a:ext>
            </a:extLst>
          </p:cNvPr>
          <p:cNvSpPr txBox="1"/>
          <p:nvPr/>
        </p:nvSpPr>
        <p:spPr>
          <a:xfrm>
            <a:off x="10155379" y="6022143"/>
            <a:ext cx="16614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Proton Decay?</a:t>
            </a:r>
          </a:p>
        </p:txBody>
      </p:sp>
      <mc:AlternateContent xmlns:mc="http://schemas.openxmlformats.org/markup-compatibility/2006" xmlns:p14="http://schemas.microsoft.com/office/powerpoint/2010/main">
        <mc:Choice Requires="p14">
          <p:contentPart p14:bwMode="auto" r:id="rId18">
            <p14:nvContentPartPr>
              <p14:cNvPr id="3" name="Ink 2">
                <a:extLst>
                  <a:ext uri="{FF2B5EF4-FFF2-40B4-BE49-F238E27FC236}">
                    <a16:creationId xmlns:a16="http://schemas.microsoft.com/office/drawing/2014/main" id="{05D28673-D45D-4898-A0AF-614A0B0B17CE}"/>
                  </a:ext>
                </a:extLst>
              </p14:cNvPr>
              <p14:cNvContentPartPr/>
              <p14:nvPr/>
            </p14:nvContentPartPr>
            <p14:xfrm>
              <a:off x="4473122" y="-855261"/>
              <a:ext cx="30240" cy="33120"/>
            </p14:xfrm>
          </p:contentPart>
        </mc:Choice>
        <mc:Fallback xmlns="">
          <p:pic>
            <p:nvPicPr>
              <p:cNvPr id="3" name="Ink 2">
                <a:extLst>
                  <a:ext uri="{FF2B5EF4-FFF2-40B4-BE49-F238E27FC236}">
                    <a16:creationId xmlns:a16="http://schemas.microsoft.com/office/drawing/2014/main" id="{05D28673-D45D-4898-A0AF-614A0B0B17CE}"/>
                  </a:ext>
                </a:extLst>
              </p:cNvPr>
              <p:cNvPicPr/>
              <p:nvPr/>
            </p:nvPicPr>
            <p:blipFill>
              <a:blip r:embed="rId19"/>
              <a:stretch>
                <a:fillRect/>
              </a:stretch>
            </p:blipFill>
            <p:spPr>
              <a:xfrm>
                <a:off x="4464122" y="-864261"/>
                <a:ext cx="47880" cy="50760"/>
              </a:xfrm>
              <a:prstGeom prst="rect">
                <a:avLst/>
              </a:prstGeom>
            </p:spPr>
          </p:pic>
        </mc:Fallback>
      </mc:AlternateContent>
    </p:spTree>
    <p:extLst>
      <p:ext uri="{BB962C8B-B14F-4D97-AF65-F5344CB8AC3E}">
        <p14:creationId xmlns:p14="http://schemas.microsoft.com/office/powerpoint/2010/main" val="1014892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8A2AA27-DA6A-9E01-28D6-70D12CE7FAA8}"/>
              </a:ext>
            </a:extLst>
          </p:cNvPr>
          <p:cNvSpPr/>
          <p:nvPr/>
        </p:nvSpPr>
        <p:spPr>
          <a:xfrm>
            <a:off x="4141596" y="3656697"/>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7223F9EB-AD75-AE05-C0E9-5C2569C21726}"/>
              </a:ext>
            </a:extLst>
          </p:cNvPr>
          <p:cNvSpPr/>
          <p:nvPr/>
        </p:nvSpPr>
        <p:spPr>
          <a:xfrm>
            <a:off x="1431401" y="2632312"/>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2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85 1">
            <a:extLst>
              <a:ext uri="{FF2B5EF4-FFF2-40B4-BE49-F238E27FC236}">
                <a16:creationId xmlns:a16="http://schemas.microsoft.com/office/drawing/2014/main" id="{2879543A-B51A-4146-F198-827AC678A9E5}"/>
              </a:ext>
            </a:extLst>
          </p:cNvPr>
          <p:cNvSpPr>
            <a:spLocks/>
          </p:cNvSpPr>
          <p:nvPr/>
        </p:nvSpPr>
        <p:spPr bwMode="auto">
          <a:xfrm>
            <a:off x="2440738" y="3355376"/>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3041B930-AD8E-726E-1CB5-A932B8EF7E86}"/>
              </a:ext>
            </a:extLst>
          </p:cNvPr>
          <p:cNvCxnSpPr>
            <a:cxnSpLocks/>
          </p:cNvCxnSpPr>
          <p:nvPr/>
        </p:nvCxnSpPr>
        <p:spPr>
          <a:xfrm>
            <a:off x="1793438" y="2880360"/>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5B0283E-231C-EB6C-4C98-A902F423FEF1}"/>
              </a:ext>
            </a:extLst>
          </p:cNvPr>
          <p:cNvCxnSpPr>
            <a:cxnSpLocks/>
          </p:cNvCxnSpPr>
          <p:nvPr/>
        </p:nvCxnSpPr>
        <p:spPr>
          <a:xfrm flipV="1">
            <a:off x="1793440" y="3495339"/>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F16D816E-6CDE-F5C4-93B7-15DD514405A5}"/>
              </a:ext>
            </a:extLst>
          </p:cNvPr>
          <p:cNvCxnSpPr>
            <a:cxnSpLocks/>
          </p:cNvCxnSpPr>
          <p:nvPr/>
        </p:nvCxnSpPr>
        <p:spPr>
          <a:xfrm flipH="1">
            <a:off x="3659475" y="2943386"/>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DF7CB1F3-8263-89C8-DF10-20F40D92F4C1}"/>
              </a:ext>
            </a:extLst>
          </p:cNvPr>
          <p:cNvCxnSpPr>
            <a:cxnSpLocks/>
          </p:cNvCxnSpPr>
          <p:nvPr/>
        </p:nvCxnSpPr>
        <p:spPr>
          <a:xfrm>
            <a:off x="3659473" y="3502949"/>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27" name="Picture 26">
            <a:extLst>
              <a:ext uri="{FF2B5EF4-FFF2-40B4-BE49-F238E27FC236}">
                <a16:creationId xmlns:a16="http://schemas.microsoft.com/office/drawing/2014/main" id="{1870D9C9-FC5A-C91A-4F27-5A9A5EB215BF}"/>
              </a:ext>
            </a:extLst>
          </p:cNvPr>
          <p:cNvPicPr>
            <a:picLocks noChangeAspect="1"/>
          </p:cNvPicPr>
          <p:nvPr>
            <p:custDataLst>
              <p:tags r:id="rId1"/>
            </p:custDataLst>
          </p:nvPr>
        </p:nvPicPr>
        <p:blipFill>
          <a:blip r:embed="rId24">
            <a:extLst>
              <a:ext uri="{28A0092B-C50C-407E-A947-70E740481C1C}">
                <a14:useLocalDpi xmlns:a14="http://schemas.microsoft.com/office/drawing/2010/main" val="0"/>
              </a:ext>
            </a:extLst>
          </a:blip>
          <a:stretch>
            <a:fillRect/>
          </a:stretch>
        </p:blipFill>
        <p:spPr>
          <a:xfrm>
            <a:off x="4346195" y="2751372"/>
            <a:ext cx="230416" cy="192014"/>
          </a:xfrm>
          <a:prstGeom prst="rect">
            <a:avLst/>
          </a:prstGeom>
        </p:spPr>
      </p:pic>
      <p:cxnSp>
        <p:nvCxnSpPr>
          <p:cNvPr id="8" name="Straight Connector 7">
            <a:extLst>
              <a:ext uri="{FF2B5EF4-FFF2-40B4-BE49-F238E27FC236}">
                <a16:creationId xmlns:a16="http://schemas.microsoft.com/office/drawing/2014/main" id="{26839170-B005-A180-4852-C05E8C2C0D0D}"/>
              </a:ext>
            </a:extLst>
          </p:cNvPr>
          <p:cNvCxnSpPr>
            <a:cxnSpLocks/>
          </p:cNvCxnSpPr>
          <p:nvPr/>
        </p:nvCxnSpPr>
        <p:spPr>
          <a:xfrm>
            <a:off x="1833984" y="4674079"/>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45" name="Picture 44">
            <a:extLst>
              <a:ext uri="{FF2B5EF4-FFF2-40B4-BE49-F238E27FC236}">
                <a16:creationId xmlns:a16="http://schemas.microsoft.com/office/drawing/2014/main" id="{3277455E-B0FB-C9AD-7BA2-B2DBAA546CA1}"/>
              </a:ext>
            </a:extLst>
          </p:cNvPr>
          <p:cNvPicPr>
            <a:picLocks noChangeAspect="1"/>
          </p:cNvPicPr>
          <p:nvPr>
            <p:custDataLst>
              <p:tags r:id="rId2"/>
            </p:custDataLst>
          </p:nvPr>
        </p:nvPicPr>
        <p:blipFill>
          <a:blip r:embed="rId25">
            <a:extLst>
              <a:ext uri="{28A0092B-C50C-407E-A947-70E740481C1C}">
                <a14:useLocalDpi xmlns:a14="http://schemas.microsoft.com/office/drawing/2010/main" val="0"/>
              </a:ext>
            </a:extLst>
          </a:blip>
          <a:stretch>
            <a:fillRect/>
          </a:stretch>
        </p:blipFill>
        <p:spPr>
          <a:xfrm>
            <a:off x="1052945" y="3613386"/>
            <a:ext cx="214155" cy="201663"/>
          </a:xfrm>
          <a:prstGeom prst="rect">
            <a:avLst/>
          </a:prstGeom>
        </p:spPr>
      </p:pic>
      <p:pic>
        <p:nvPicPr>
          <p:cNvPr id="41" name="Picture 40">
            <a:extLst>
              <a:ext uri="{FF2B5EF4-FFF2-40B4-BE49-F238E27FC236}">
                <a16:creationId xmlns:a16="http://schemas.microsoft.com/office/drawing/2014/main" id="{6D818395-B85C-DF1C-A59E-7B7792A6B08A}"/>
              </a:ext>
            </a:extLst>
          </p:cNvPr>
          <p:cNvPicPr>
            <a:picLocks noChangeAspect="1"/>
          </p:cNvPicPr>
          <p:nvPr>
            <p:custDataLst>
              <p:tags r:id="rId3"/>
            </p:custDataLst>
          </p:nvPr>
        </p:nvPicPr>
        <p:blipFill>
          <a:blip r:embed="rId26">
            <a:extLst>
              <a:ext uri="{28A0092B-C50C-407E-A947-70E740481C1C}">
                <a14:useLocalDpi xmlns:a14="http://schemas.microsoft.com/office/drawing/2010/main" val="0"/>
              </a:ext>
            </a:extLst>
          </a:blip>
          <a:stretch>
            <a:fillRect/>
          </a:stretch>
        </p:blipFill>
        <p:spPr>
          <a:xfrm>
            <a:off x="4776853" y="4156817"/>
            <a:ext cx="263162" cy="232991"/>
          </a:xfrm>
          <a:prstGeom prst="rect">
            <a:avLst/>
          </a:prstGeom>
        </p:spPr>
      </p:pic>
      <p:pic>
        <p:nvPicPr>
          <p:cNvPr id="47" name="Picture 46">
            <a:extLst>
              <a:ext uri="{FF2B5EF4-FFF2-40B4-BE49-F238E27FC236}">
                <a16:creationId xmlns:a16="http://schemas.microsoft.com/office/drawing/2014/main" id="{F2B1B5C1-4F02-5917-0AD6-5BF569748904}"/>
              </a:ext>
            </a:extLst>
          </p:cNvPr>
          <p:cNvPicPr>
            <a:picLocks noChangeAspect="1"/>
          </p:cNvPicPr>
          <p:nvPr>
            <p:custDataLst>
              <p:tags r:id="rId4"/>
            </p:custDataLst>
          </p:nvPr>
        </p:nvPicPr>
        <p:blipFill>
          <a:blip r:embed="rId27">
            <a:extLst>
              <a:ext uri="{28A0092B-C50C-407E-A947-70E740481C1C}">
                <a14:useLocalDpi xmlns:a14="http://schemas.microsoft.com/office/drawing/2010/main" val="0"/>
              </a:ext>
            </a:extLst>
          </a:blip>
          <a:stretch>
            <a:fillRect/>
          </a:stretch>
        </p:blipFill>
        <p:spPr>
          <a:xfrm>
            <a:off x="2932459" y="2991205"/>
            <a:ext cx="210286" cy="172190"/>
          </a:xfrm>
          <a:prstGeom prst="rect">
            <a:avLst/>
          </a:prstGeom>
        </p:spPr>
      </p:pic>
      <p:pic>
        <p:nvPicPr>
          <p:cNvPr id="39" name="Picture 38">
            <a:extLst>
              <a:ext uri="{FF2B5EF4-FFF2-40B4-BE49-F238E27FC236}">
                <a16:creationId xmlns:a16="http://schemas.microsoft.com/office/drawing/2014/main" id="{56B7DD6E-71FD-6A78-D33C-597D0EFA8195}"/>
              </a:ext>
            </a:extLst>
          </p:cNvPr>
          <p:cNvPicPr>
            <a:picLocks noChangeAspect="1"/>
          </p:cNvPicPr>
          <p:nvPr>
            <p:custDataLst>
              <p:tags r:id="rId5"/>
            </p:custDataLst>
          </p:nvPr>
        </p:nvPicPr>
        <p:blipFill>
          <a:blip r:embed="rId28">
            <a:extLst>
              <a:ext uri="{28A0092B-C50C-407E-A947-70E740481C1C}">
                <a14:useLocalDpi xmlns:a14="http://schemas.microsoft.com/office/drawing/2010/main" val="0"/>
              </a:ext>
            </a:extLst>
          </a:blip>
          <a:stretch>
            <a:fillRect/>
          </a:stretch>
        </p:blipFill>
        <p:spPr>
          <a:xfrm>
            <a:off x="4346195" y="2751372"/>
            <a:ext cx="223086" cy="255999"/>
          </a:xfrm>
          <a:prstGeom prst="rect">
            <a:avLst/>
          </a:prstGeom>
        </p:spPr>
      </p:pic>
      <p:pic>
        <p:nvPicPr>
          <p:cNvPr id="33" name="Picture 32">
            <a:extLst>
              <a:ext uri="{FF2B5EF4-FFF2-40B4-BE49-F238E27FC236}">
                <a16:creationId xmlns:a16="http://schemas.microsoft.com/office/drawing/2014/main" id="{A7533309-FC68-4A7D-EE11-5F0C25F5F373}"/>
              </a:ext>
            </a:extLst>
          </p:cNvPr>
          <p:cNvPicPr>
            <a:picLocks noChangeAspect="1"/>
          </p:cNvPicPr>
          <p:nvPr>
            <p:custDataLst>
              <p:tags r:id="rId6"/>
            </p:custDataLst>
          </p:nvPr>
        </p:nvPicPr>
        <p:blipFill>
          <a:blip r:embed="rId29">
            <a:extLst>
              <a:ext uri="{28A0092B-C50C-407E-A947-70E740481C1C}">
                <a14:useLocalDpi xmlns:a14="http://schemas.microsoft.com/office/drawing/2010/main" val="0"/>
              </a:ext>
            </a:extLst>
          </a:blip>
          <a:stretch>
            <a:fillRect/>
          </a:stretch>
        </p:blipFill>
        <p:spPr>
          <a:xfrm>
            <a:off x="1581323" y="2727891"/>
            <a:ext cx="212115" cy="263314"/>
          </a:xfrm>
          <a:prstGeom prst="rect">
            <a:avLst/>
          </a:prstGeom>
        </p:spPr>
      </p:pic>
      <p:pic>
        <p:nvPicPr>
          <p:cNvPr id="36" name="Picture 35">
            <a:extLst>
              <a:ext uri="{FF2B5EF4-FFF2-40B4-BE49-F238E27FC236}">
                <a16:creationId xmlns:a16="http://schemas.microsoft.com/office/drawing/2014/main" id="{5BBA20B4-C66A-7984-5041-82F0BB93B3FD}"/>
              </a:ext>
            </a:extLst>
          </p:cNvPr>
          <p:cNvPicPr>
            <a:picLocks noChangeAspect="1"/>
          </p:cNvPicPr>
          <p:nvPr>
            <p:custDataLst>
              <p:tags r:id="rId7"/>
            </p:custDataLst>
          </p:nvPr>
        </p:nvPicPr>
        <p:blipFill>
          <a:blip r:embed="rId30">
            <a:extLst>
              <a:ext uri="{28A0092B-C50C-407E-A947-70E740481C1C}">
                <a14:useLocalDpi xmlns:a14="http://schemas.microsoft.com/office/drawing/2010/main" val="0"/>
              </a:ext>
            </a:extLst>
          </a:blip>
          <a:stretch>
            <a:fillRect/>
          </a:stretch>
        </p:blipFill>
        <p:spPr>
          <a:xfrm>
            <a:off x="1549152" y="4145600"/>
            <a:ext cx="210286" cy="272457"/>
          </a:xfrm>
          <a:prstGeom prst="rect">
            <a:avLst/>
          </a:prstGeom>
        </p:spPr>
      </p:pic>
      <p:pic>
        <p:nvPicPr>
          <p:cNvPr id="48" name="Picture 47">
            <a:extLst>
              <a:ext uri="{FF2B5EF4-FFF2-40B4-BE49-F238E27FC236}">
                <a16:creationId xmlns:a16="http://schemas.microsoft.com/office/drawing/2014/main" id="{76222C96-7561-92A9-EDCB-0BAB3993B804}"/>
              </a:ext>
            </a:extLst>
          </p:cNvPr>
          <p:cNvPicPr>
            <a:picLocks noChangeAspect="1"/>
          </p:cNvPicPr>
          <p:nvPr>
            <p:custDataLst>
              <p:tags r:id="rId8"/>
            </p:custDataLst>
          </p:nvPr>
        </p:nvPicPr>
        <p:blipFill>
          <a:blip r:embed="rId30">
            <a:extLst>
              <a:ext uri="{28A0092B-C50C-407E-A947-70E740481C1C}">
                <a14:useLocalDpi xmlns:a14="http://schemas.microsoft.com/office/drawing/2010/main" val="0"/>
              </a:ext>
            </a:extLst>
          </a:blip>
          <a:stretch>
            <a:fillRect/>
          </a:stretch>
        </p:blipFill>
        <p:spPr>
          <a:xfrm>
            <a:off x="4345271" y="4060116"/>
            <a:ext cx="210286" cy="272457"/>
          </a:xfrm>
          <a:prstGeom prst="rect">
            <a:avLst/>
          </a:prstGeom>
        </p:spPr>
      </p:pic>
      <p:pic>
        <p:nvPicPr>
          <p:cNvPr id="50" name="Picture 49">
            <a:extLst>
              <a:ext uri="{FF2B5EF4-FFF2-40B4-BE49-F238E27FC236}">
                <a16:creationId xmlns:a16="http://schemas.microsoft.com/office/drawing/2014/main" id="{C6FAFD82-81AF-C223-E6D2-5482DAA91D6B}"/>
              </a:ext>
            </a:extLst>
          </p:cNvPr>
          <p:cNvPicPr>
            <a:picLocks noChangeAspect="1"/>
          </p:cNvPicPr>
          <p:nvPr>
            <p:custDataLst>
              <p:tags r:id="rId9"/>
            </p:custDataLst>
          </p:nvPr>
        </p:nvPicPr>
        <p:blipFill>
          <a:blip r:embed="rId31">
            <a:extLst>
              <a:ext uri="{28A0092B-C50C-407E-A947-70E740481C1C}">
                <a14:useLocalDpi xmlns:a14="http://schemas.microsoft.com/office/drawing/2010/main" val="0"/>
              </a:ext>
            </a:extLst>
          </a:blip>
          <a:stretch>
            <a:fillRect/>
          </a:stretch>
        </p:blipFill>
        <p:spPr>
          <a:xfrm>
            <a:off x="1617011" y="4542761"/>
            <a:ext cx="146286" cy="213943"/>
          </a:xfrm>
          <a:prstGeom prst="rect">
            <a:avLst/>
          </a:prstGeom>
        </p:spPr>
      </p:pic>
      <p:pic>
        <p:nvPicPr>
          <p:cNvPr id="51" name="Picture 50">
            <a:extLst>
              <a:ext uri="{FF2B5EF4-FFF2-40B4-BE49-F238E27FC236}">
                <a16:creationId xmlns:a16="http://schemas.microsoft.com/office/drawing/2014/main" id="{CE38C6C2-92E8-995B-47A2-DE7C04172443}"/>
              </a:ext>
            </a:extLst>
          </p:cNvPr>
          <p:cNvPicPr>
            <a:picLocks noChangeAspect="1"/>
          </p:cNvPicPr>
          <p:nvPr>
            <p:custDataLst>
              <p:tags r:id="rId10"/>
            </p:custDataLst>
          </p:nvPr>
        </p:nvPicPr>
        <p:blipFill>
          <a:blip r:embed="rId31">
            <a:extLst>
              <a:ext uri="{28A0092B-C50C-407E-A947-70E740481C1C}">
                <a14:useLocalDpi xmlns:a14="http://schemas.microsoft.com/office/drawing/2010/main" val="0"/>
              </a:ext>
            </a:extLst>
          </a:blip>
          <a:stretch>
            <a:fillRect/>
          </a:stretch>
        </p:blipFill>
        <p:spPr>
          <a:xfrm>
            <a:off x="4346247" y="4493106"/>
            <a:ext cx="146286" cy="213943"/>
          </a:xfrm>
          <a:prstGeom prst="rect">
            <a:avLst/>
          </a:prstGeom>
        </p:spPr>
      </p:pic>
      <p:sp>
        <p:nvSpPr>
          <p:cNvPr id="52" name="Oval 51">
            <a:extLst>
              <a:ext uri="{FF2B5EF4-FFF2-40B4-BE49-F238E27FC236}">
                <a16:creationId xmlns:a16="http://schemas.microsoft.com/office/drawing/2014/main" id="{9252DC3C-87C9-CD28-11B0-15D1BA62F616}"/>
              </a:ext>
            </a:extLst>
          </p:cNvPr>
          <p:cNvSpPr/>
          <p:nvPr/>
        </p:nvSpPr>
        <p:spPr>
          <a:xfrm>
            <a:off x="9637018" y="3669852"/>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68808772-9AF5-CB14-706B-2D374A41BA30}"/>
              </a:ext>
            </a:extLst>
          </p:cNvPr>
          <p:cNvSpPr/>
          <p:nvPr/>
        </p:nvSpPr>
        <p:spPr>
          <a:xfrm>
            <a:off x="6926823" y="2645467"/>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85 2">
            <a:extLst>
              <a:ext uri="{FF2B5EF4-FFF2-40B4-BE49-F238E27FC236}">
                <a16:creationId xmlns:a16="http://schemas.microsoft.com/office/drawing/2014/main" id="{E923F835-986D-EF01-D2E0-1F3D6EFB81CE}"/>
              </a:ext>
            </a:extLst>
          </p:cNvPr>
          <p:cNvSpPr>
            <a:spLocks/>
          </p:cNvSpPr>
          <p:nvPr/>
        </p:nvSpPr>
        <p:spPr bwMode="auto">
          <a:xfrm>
            <a:off x="7936160" y="336853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B32EF89C-B9F7-9511-09C9-CA0F9BBB9750}"/>
              </a:ext>
            </a:extLst>
          </p:cNvPr>
          <p:cNvCxnSpPr>
            <a:cxnSpLocks/>
          </p:cNvCxnSpPr>
          <p:nvPr/>
        </p:nvCxnSpPr>
        <p:spPr>
          <a:xfrm>
            <a:off x="7288860" y="289351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AD671066-6C98-D995-26E3-713F4DB89267}"/>
              </a:ext>
            </a:extLst>
          </p:cNvPr>
          <p:cNvCxnSpPr>
            <a:cxnSpLocks/>
          </p:cNvCxnSpPr>
          <p:nvPr/>
        </p:nvCxnSpPr>
        <p:spPr>
          <a:xfrm flipV="1">
            <a:off x="7288862" y="350849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C9B7B60A-F2FD-CCD4-AC2D-13ED76F6D4B5}"/>
              </a:ext>
            </a:extLst>
          </p:cNvPr>
          <p:cNvCxnSpPr>
            <a:cxnSpLocks/>
          </p:cNvCxnSpPr>
          <p:nvPr/>
        </p:nvCxnSpPr>
        <p:spPr>
          <a:xfrm flipH="1">
            <a:off x="9154897" y="2956541"/>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BB74AE9C-61CD-C962-3BCC-3DC5EC5AC16E}"/>
              </a:ext>
            </a:extLst>
          </p:cNvPr>
          <p:cNvCxnSpPr>
            <a:cxnSpLocks/>
          </p:cNvCxnSpPr>
          <p:nvPr/>
        </p:nvCxnSpPr>
        <p:spPr>
          <a:xfrm>
            <a:off x="9154895" y="3516104"/>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59" name="Picture 58">
            <a:extLst>
              <a:ext uri="{FF2B5EF4-FFF2-40B4-BE49-F238E27FC236}">
                <a16:creationId xmlns:a16="http://schemas.microsoft.com/office/drawing/2014/main" id="{C2D49D43-E102-1F30-D17D-3B2468216929}"/>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9841617" y="2764527"/>
            <a:ext cx="230416" cy="192014"/>
          </a:xfrm>
          <a:prstGeom prst="rect">
            <a:avLst/>
          </a:prstGeom>
        </p:spPr>
      </p:pic>
      <p:cxnSp>
        <p:nvCxnSpPr>
          <p:cNvPr id="60" name="Straight Connector 59">
            <a:extLst>
              <a:ext uri="{FF2B5EF4-FFF2-40B4-BE49-F238E27FC236}">
                <a16:creationId xmlns:a16="http://schemas.microsoft.com/office/drawing/2014/main" id="{5AD672F4-6B39-B43A-F7BA-D2501B39DB52}"/>
              </a:ext>
            </a:extLst>
          </p:cNvPr>
          <p:cNvCxnSpPr>
            <a:cxnSpLocks/>
          </p:cNvCxnSpPr>
          <p:nvPr/>
        </p:nvCxnSpPr>
        <p:spPr>
          <a:xfrm>
            <a:off x="7329406" y="4687234"/>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61" name="Picture 60">
            <a:extLst>
              <a:ext uri="{FF2B5EF4-FFF2-40B4-BE49-F238E27FC236}">
                <a16:creationId xmlns:a16="http://schemas.microsoft.com/office/drawing/2014/main" id="{DE395469-313B-9D5E-3A7D-F5E372303246}"/>
              </a:ext>
            </a:extLst>
          </p:cNvPr>
          <p:cNvPicPr>
            <a:picLocks noChangeAspect="1"/>
          </p:cNvPicPr>
          <p:nvPr>
            <p:custDataLst>
              <p:tags r:id="rId12"/>
            </p:custDataLst>
          </p:nvPr>
        </p:nvPicPr>
        <p:blipFill>
          <a:blip r:embed="rId25">
            <a:extLst>
              <a:ext uri="{28A0092B-C50C-407E-A947-70E740481C1C}">
                <a14:useLocalDpi xmlns:a14="http://schemas.microsoft.com/office/drawing/2010/main" val="0"/>
              </a:ext>
            </a:extLst>
          </a:blip>
          <a:stretch>
            <a:fillRect/>
          </a:stretch>
        </p:blipFill>
        <p:spPr>
          <a:xfrm>
            <a:off x="6548367" y="3626541"/>
            <a:ext cx="214155" cy="201663"/>
          </a:xfrm>
          <a:prstGeom prst="rect">
            <a:avLst/>
          </a:prstGeom>
        </p:spPr>
      </p:pic>
      <p:pic>
        <p:nvPicPr>
          <p:cNvPr id="62" name="Picture 61">
            <a:extLst>
              <a:ext uri="{FF2B5EF4-FFF2-40B4-BE49-F238E27FC236}">
                <a16:creationId xmlns:a16="http://schemas.microsoft.com/office/drawing/2014/main" id="{A367EBB6-3157-B828-5F99-1096830558CD}"/>
              </a:ext>
            </a:extLst>
          </p:cNvPr>
          <p:cNvPicPr>
            <a:picLocks noChangeAspect="1"/>
          </p:cNvPicPr>
          <p:nvPr>
            <p:custDataLst>
              <p:tags r:id="rId13"/>
            </p:custDataLst>
          </p:nvPr>
        </p:nvPicPr>
        <p:blipFill>
          <a:blip r:embed="rId26">
            <a:extLst>
              <a:ext uri="{28A0092B-C50C-407E-A947-70E740481C1C}">
                <a14:useLocalDpi xmlns:a14="http://schemas.microsoft.com/office/drawing/2010/main" val="0"/>
              </a:ext>
            </a:extLst>
          </a:blip>
          <a:stretch>
            <a:fillRect/>
          </a:stretch>
        </p:blipFill>
        <p:spPr>
          <a:xfrm>
            <a:off x="10272275" y="4169972"/>
            <a:ext cx="263162" cy="232991"/>
          </a:xfrm>
          <a:prstGeom prst="rect">
            <a:avLst/>
          </a:prstGeom>
        </p:spPr>
      </p:pic>
      <p:pic>
        <p:nvPicPr>
          <p:cNvPr id="63" name="Picture 62">
            <a:extLst>
              <a:ext uri="{FF2B5EF4-FFF2-40B4-BE49-F238E27FC236}">
                <a16:creationId xmlns:a16="http://schemas.microsoft.com/office/drawing/2014/main" id="{F80AA724-0D44-EDC6-21A0-B632CD3F8806}"/>
              </a:ext>
            </a:extLst>
          </p:cNvPr>
          <p:cNvPicPr>
            <a:picLocks noChangeAspect="1"/>
          </p:cNvPicPr>
          <p:nvPr>
            <p:custDataLst>
              <p:tags r:id="rId14"/>
            </p:custDataLst>
          </p:nvPr>
        </p:nvPicPr>
        <p:blipFill>
          <a:blip r:embed="rId27">
            <a:extLst>
              <a:ext uri="{28A0092B-C50C-407E-A947-70E740481C1C}">
                <a14:useLocalDpi xmlns:a14="http://schemas.microsoft.com/office/drawing/2010/main" val="0"/>
              </a:ext>
            </a:extLst>
          </a:blip>
          <a:stretch>
            <a:fillRect/>
          </a:stretch>
        </p:blipFill>
        <p:spPr>
          <a:xfrm>
            <a:off x="8427881" y="3004360"/>
            <a:ext cx="210286" cy="172190"/>
          </a:xfrm>
          <a:prstGeom prst="rect">
            <a:avLst/>
          </a:prstGeom>
        </p:spPr>
      </p:pic>
      <p:pic>
        <p:nvPicPr>
          <p:cNvPr id="207" name="Picture 206">
            <a:extLst>
              <a:ext uri="{FF2B5EF4-FFF2-40B4-BE49-F238E27FC236}">
                <a16:creationId xmlns:a16="http://schemas.microsoft.com/office/drawing/2014/main" id="{C40947AB-CED9-59C4-7DF6-16CD94322D11}"/>
              </a:ext>
            </a:extLst>
          </p:cNvPr>
          <p:cNvPicPr>
            <a:picLocks noChangeAspect="1"/>
          </p:cNvPicPr>
          <p:nvPr>
            <p:custDataLst>
              <p:tags r:id="rId15"/>
            </p:custDataLst>
          </p:nvPr>
        </p:nvPicPr>
        <p:blipFill>
          <a:blip r:embed="rId32">
            <a:extLst>
              <a:ext uri="{28A0092B-C50C-407E-A947-70E740481C1C}">
                <a14:useLocalDpi xmlns:a14="http://schemas.microsoft.com/office/drawing/2010/main" val="0"/>
              </a:ext>
            </a:extLst>
          </a:blip>
          <a:stretch>
            <a:fillRect/>
          </a:stretch>
        </p:blipFill>
        <p:spPr>
          <a:xfrm>
            <a:off x="9841617" y="2764527"/>
            <a:ext cx="184686" cy="206628"/>
          </a:xfrm>
          <a:prstGeom prst="rect">
            <a:avLst/>
          </a:prstGeom>
        </p:spPr>
      </p:pic>
      <p:pic>
        <p:nvPicPr>
          <p:cNvPr id="193" name="Picture 192">
            <a:extLst>
              <a:ext uri="{FF2B5EF4-FFF2-40B4-BE49-F238E27FC236}">
                <a16:creationId xmlns:a16="http://schemas.microsoft.com/office/drawing/2014/main" id="{91A897AB-F163-1092-9726-D25C4E604073}"/>
              </a:ext>
            </a:extLst>
          </p:cNvPr>
          <p:cNvPicPr>
            <a:picLocks noChangeAspect="1"/>
          </p:cNvPicPr>
          <p:nvPr>
            <p:custDataLst>
              <p:tags r:id="rId16"/>
            </p:custDataLst>
          </p:nvPr>
        </p:nvPicPr>
        <p:blipFill>
          <a:blip r:embed="rId29">
            <a:extLst>
              <a:ext uri="{28A0092B-C50C-407E-A947-70E740481C1C}">
                <a14:useLocalDpi xmlns:a14="http://schemas.microsoft.com/office/drawing/2010/main" val="0"/>
              </a:ext>
            </a:extLst>
          </a:blip>
          <a:stretch>
            <a:fillRect/>
          </a:stretch>
        </p:blipFill>
        <p:spPr>
          <a:xfrm>
            <a:off x="7076745" y="2741046"/>
            <a:ext cx="212115" cy="263314"/>
          </a:xfrm>
          <a:prstGeom prst="rect">
            <a:avLst/>
          </a:prstGeom>
        </p:spPr>
      </p:pic>
      <p:pic>
        <p:nvPicPr>
          <p:cNvPr id="194" name="Picture 193">
            <a:extLst>
              <a:ext uri="{FF2B5EF4-FFF2-40B4-BE49-F238E27FC236}">
                <a16:creationId xmlns:a16="http://schemas.microsoft.com/office/drawing/2014/main" id="{A54FE607-058F-29E8-FFF3-415FBDB31266}"/>
              </a:ext>
            </a:extLst>
          </p:cNvPr>
          <p:cNvPicPr>
            <a:picLocks noChangeAspect="1"/>
          </p:cNvPicPr>
          <p:nvPr>
            <p:custDataLst>
              <p:tags r:id="rId17"/>
            </p:custDataLst>
          </p:nvPr>
        </p:nvPicPr>
        <p:blipFill>
          <a:blip r:embed="rId30">
            <a:extLst>
              <a:ext uri="{28A0092B-C50C-407E-A947-70E740481C1C}">
                <a14:useLocalDpi xmlns:a14="http://schemas.microsoft.com/office/drawing/2010/main" val="0"/>
              </a:ext>
            </a:extLst>
          </a:blip>
          <a:stretch>
            <a:fillRect/>
          </a:stretch>
        </p:blipFill>
        <p:spPr>
          <a:xfrm>
            <a:off x="7044574" y="4158755"/>
            <a:ext cx="210286" cy="272457"/>
          </a:xfrm>
          <a:prstGeom prst="rect">
            <a:avLst/>
          </a:prstGeom>
        </p:spPr>
      </p:pic>
      <p:pic>
        <p:nvPicPr>
          <p:cNvPr id="205" name="Picture 204">
            <a:extLst>
              <a:ext uri="{FF2B5EF4-FFF2-40B4-BE49-F238E27FC236}">
                <a16:creationId xmlns:a16="http://schemas.microsoft.com/office/drawing/2014/main" id="{857D7265-4E74-22C7-7325-8BC0D60748BE}"/>
              </a:ext>
            </a:extLst>
          </p:cNvPr>
          <p:cNvPicPr>
            <a:picLocks noChangeAspect="1"/>
          </p:cNvPicPr>
          <p:nvPr>
            <p:custDataLst>
              <p:tags r:id="rId18"/>
            </p:custDataLst>
          </p:nvPr>
        </p:nvPicPr>
        <p:blipFill>
          <a:blip r:embed="rId33">
            <a:extLst>
              <a:ext uri="{28A0092B-C50C-407E-A947-70E740481C1C}">
                <a14:useLocalDpi xmlns:a14="http://schemas.microsoft.com/office/drawing/2010/main" val="0"/>
              </a:ext>
            </a:extLst>
          </a:blip>
          <a:stretch>
            <a:fillRect/>
          </a:stretch>
        </p:blipFill>
        <p:spPr>
          <a:xfrm>
            <a:off x="9840693" y="4073271"/>
            <a:ext cx="234058" cy="256000"/>
          </a:xfrm>
          <a:prstGeom prst="rect">
            <a:avLst/>
          </a:prstGeom>
        </p:spPr>
      </p:pic>
      <p:pic>
        <p:nvPicPr>
          <p:cNvPr id="196" name="Picture 195">
            <a:extLst>
              <a:ext uri="{FF2B5EF4-FFF2-40B4-BE49-F238E27FC236}">
                <a16:creationId xmlns:a16="http://schemas.microsoft.com/office/drawing/2014/main" id="{CBA6949E-D8D5-F4FE-44F4-942FDA9AEEC8}"/>
              </a:ext>
            </a:extLst>
          </p:cNvPr>
          <p:cNvPicPr>
            <a:picLocks noChangeAspect="1"/>
          </p:cNvPicPr>
          <p:nvPr>
            <p:custDataLst>
              <p:tags r:id="rId19"/>
            </p:custDataLst>
          </p:nvPr>
        </p:nvPicPr>
        <p:blipFill>
          <a:blip r:embed="rId31">
            <a:extLst>
              <a:ext uri="{28A0092B-C50C-407E-A947-70E740481C1C}">
                <a14:useLocalDpi xmlns:a14="http://schemas.microsoft.com/office/drawing/2010/main" val="0"/>
              </a:ext>
            </a:extLst>
          </a:blip>
          <a:stretch>
            <a:fillRect/>
          </a:stretch>
        </p:blipFill>
        <p:spPr>
          <a:xfrm>
            <a:off x="7112433" y="4555916"/>
            <a:ext cx="146286" cy="213943"/>
          </a:xfrm>
          <a:prstGeom prst="rect">
            <a:avLst/>
          </a:prstGeom>
        </p:spPr>
      </p:pic>
      <p:pic>
        <p:nvPicPr>
          <p:cNvPr id="197" name="Picture 196">
            <a:extLst>
              <a:ext uri="{FF2B5EF4-FFF2-40B4-BE49-F238E27FC236}">
                <a16:creationId xmlns:a16="http://schemas.microsoft.com/office/drawing/2014/main" id="{1C28C9D4-7C16-B76E-1D61-B2DA92BF3B7B}"/>
              </a:ext>
            </a:extLst>
          </p:cNvPr>
          <p:cNvPicPr>
            <a:picLocks noChangeAspect="1"/>
          </p:cNvPicPr>
          <p:nvPr>
            <p:custDataLst>
              <p:tags r:id="rId20"/>
            </p:custDataLst>
          </p:nvPr>
        </p:nvPicPr>
        <p:blipFill>
          <a:blip r:embed="rId31">
            <a:extLst>
              <a:ext uri="{28A0092B-C50C-407E-A947-70E740481C1C}">
                <a14:useLocalDpi xmlns:a14="http://schemas.microsoft.com/office/drawing/2010/main" val="0"/>
              </a:ext>
            </a:extLst>
          </a:blip>
          <a:stretch>
            <a:fillRect/>
          </a:stretch>
        </p:blipFill>
        <p:spPr>
          <a:xfrm>
            <a:off x="9841669" y="4506261"/>
            <a:ext cx="146286" cy="213943"/>
          </a:xfrm>
          <a:prstGeom prst="rect">
            <a:avLst/>
          </a:prstGeom>
        </p:spPr>
      </p:pic>
    </p:spTree>
    <p:extLst>
      <p:ext uri="{BB962C8B-B14F-4D97-AF65-F5344CB8AC3E}">
        <p14:creationId xmlns:p14="http://schemas.microsoft.com/office/powerpoint/2010/main" val="3788413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8A2AA27-DA6A-9E01-28D6-70D12CE7FAA8}"/>
              </a:ext>
            </a:extLst>
          </p:cNvPr>
          <p:cNvSpPr/>
          <p:nvPr/>
        </p:nvSpPr>
        <p:spPr>
          <a:xfrm>
            <a:off x="4141596" y="3656697"/>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7223F9EB-AD75-AE05-C0E9-5C2569C21726}"/>
              </a:ext>
            </a:extLst>
          </p:cNvPr>
          <p:cNvSpPr/>
          <p:nvPr/>
        </p:nvSpPr>
        <p:spPr>
          <a:xfrm>
            <a:off x="1431401" y="2632312"/>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2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85 1">
            <a:extLst>
              <a:ext uri="{FF2B5EF4-FFF2-40B4-BE49-F238E27FC236}">
                <a16:creationId xmlns:a16="http://schemas.microsoft.com/office/drawing/2014/main" id="{2879543A-B51A-4146-F198-827AC678A9E5}"/>
              </a:ext>
            </a:extLst>
          </p:cNvPr>
          <p:cNvSpPr>
            <a:spLocks/>
          </p:cNvSpPr>
          <p:nvPr/>
        </p:nvSpPr>
        <p:spPr bwMode="auto">
          <a:xfrm>
            <a:off x="2440738" y="3355376"/>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3041B930-AD8E-726E-1CB5-A932B8EF7E86}"/>
              </a:ext>
            </a:extLst>
          </p:cNvPr>
          <p:cNvCxnSpPr>
            <a:cxnSpLocks/>
          </p:cNvCxnSpPr>
          <p:nvPr/>
        </p:nvCxnSpPr>
        <p:spPr>
          <a:xfrm>
            <a:off x="1793438" y="2880360"/>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5B0283E-231C-EB6C-4C98-A902F423FEF1}"/>
              </a:ext>
            </a:extLst>
          </p:cNvPr>
          <p:cNvCxnSpPr>
            <a:cxnSpLocks/>
          </p:cNvCxnSpPr>
          <p:nvPr/>
        </p:nvCxnSpPr>
        <p:spPr>
          <a:xfrm flipV="1">
            <a:off x="1793440" y="3495339"/>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F16D816E-6CDE-F5C4-93B7-15DD514405A5}"/>
              </a:ext>
            </a:extLst>
          </p:cNvPr>
          <p:cNvCxnSpPr>
            <a:cxnSpLocks/>
          </p:cNvCxnSpPr>
          <p:nvPr/>
        </p:nvCxnSpPr>
        <p:spPr>
          <a:xfrm flipH="1">
            <a:off x="3659475" y="2943386"/>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DF7CB1F3-8263-89C8-DF10-20F40D92F4C1}"/>
              </a:ext>
            </a:extLst>
          </p:cNvPr>
          <p:cNvCxnSpPr>
            <a:cxnSpLocks/>
          </p:cNvCxnSpPr>
          <p:nvPr/>
        </p:nvCxnSpPr>
        <p:spPr>
          <a:xfrm>
            <a:off x="3659473" y="3502949"/>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27" name="Picture 26">
            <a:extLst>
              <a:ext uri="{FF2B5EF4-FFF2-40B4-BE49-F238E27FC236}">
                <a16:creationId xmlns:a16="http://schemas.microsoft.com/office/drawing/2014/main" id="{1870D9C9-FC5A-C91A-4F27-5A9A5EB215BF}"/>
              </a:ext>
            </a:extLst>
          </p:cNvPr>
          <p:cNvPicPr>
            <a:picLocks noChangeAspect="1"/>
          </p:cNvPicPr>
          <p:nvPr>
            <p:custDataLst>
              <p:tags r:id="rId1"/>
            </p:custDataLst>
          </p:nvPr>
        </p:nvPicPr>
        <p:blipFill>
          <a:blip r:embed="rId24">
            <a:extLst>
              <a:ext uri="{28A0092B-C50C-407E-A947-70E740481C1C}">
                <a14:useLocalDpi xmlns:a14="http://schemas.microsoft.com/office/drawing/2010/main" val="0"/>
              </a:ext>
            </a:extLst>
          </a:blip>
          <a:stretch>
            <a:fillRect/>
          </a:stretch>
        </p:blipFill>
        <p:spPr>
          <a:xfrm>
            <a:off x="4346195" y="2751372"/>
            <a:ext cx="230416" cy="192014"/>
          </a:xfrm>
          <a:prstGeom prst="rect">
            <a:avLst/>
          </a:prstGeom>
        </p:spPr>
      </p:pic>
      <p:cxnSp>
        <p:nvCxnSpPr>
          <p:cNvPr id="8" name="Straight Connector 7">
            <a:extLst>
              <a:ext uri="{FF2B5EF4-FFF2-40B4-BE49-F238E27FC236}">
                <a16:creationId xmlns:a16="http://schemas.microsoft.com/office/drawing/2014/main" id="{26839170-B005-A180-4852-C05E8C2C0D0D}"/>
              </a:ext>
            </a:extLst>
          </p:cNvPr>
          <p:cNvCxnSpPr>
            <a:cxnSpLocks/>
          </p:cNvCxnSpPr>
          <p:nvPr/>
        </p:nvCxnSpPr>
        <p:spPr>
          <a:xfrm>
            <a:off x="1833984" y="4674079"/>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45" name="Picture 44">
            <a:extLst>
              <a:ext uri="{FF2B5EF4-FFF2-40B4-BE49-F238E27FC236}">
                <a16:creationId xmlns:a16="http://schemas.microsoft.com/office/drawing/2014/main" id="{3277455E-B0FB-C9AD-7BA2-B2DBAA546CA1}"/>
              </a:ext>
            </a:extLst>
          </p:cNvPr>
          <p:cNvPicPr>
            <a:picLocks noChangeAspect="1"/>
          </p:cNvPicPr>
          <p:nvPr>
            <p:custDataLst>
              <p:tags r:id="rId2"/>
            </p:custDataLst>
          </p:nvPr>
        </p:nvPicPr>
        <p:blipFill>
          <a:blip r:embed="rId25">
            <a:extLst>
              <a:ext uri="{28A0092B-C50C-407E-A947-70E740481C1C}">
                <a14:useLocalDpi xmlns:a14="http://schemas.microsoft.com/office/drawing/2010/main" val="0"/>
              </a:ext>
            </a:extLst>
          </a:blip>
          <a:stretch>
            <a:fillRect/>
          </a:stretch>
        </p:blipFill>
        <p:spPr>
          <a:xfrm>
            <a:off x="1052945" y="3613386"/>
            <a:ext cx="214155" cy="201663"/>
          </a:xfrm>
          <a:prstGeom prst="rect">
            <a:avLst/>
          </a:prstGeom>
        </p:spPr>
      </p:pic>
      <p:pic>
        <p:nvPicPr>
          <p:cNvPr id="41" name="Picture 40">
            <a:extLst>
              <a:ext uri="{FF2B5EF4-FFF2-40B4-BE49-F238E27FC236}">
                <a16:creationId xmlns:a16="http://schemas.microsoft.com/office/drawing/2014/main" id="{6D818395-B85C-DF1C-A59E-7B7792A6B08A}"/>
              </a:ext>
            </a:extLst>
          </p:cNvPr>
          <p:cNvPicPr>
            <a:picLocks noChangeAspect="1"/>
          </p:cNvPicPr>
          <p:nvPr>
            <p:custDataLst>
              <p:tags r:id="rId3"/>
            </p:custDataLst>
          </p:nvPr>
        </p:nvPicPr>
        <p:blipFill>
          <a:blip r:embed="rId26">
            <a:extLst>
              <a:ext uri="{28A0092B-C50C-407E-A947-70E740481C1C}">
                <a14:useLocalDpi xmlns:a14="http://schemas.microsoft.com/office/drawing/2010/main" val="0"/>
              </a:ext>
            </a:extLst>
          </a:blip>
          <a:stretch>
            <a:fillRect/>
          </a:stretch>
        </p:blipFill>
        <p:spPr>
          <a:xfrm>
            <a:off x="4776853" y="4156817"/>
            <a:ext cx="263162" cy="232991"/>
          </a:xfrm>
          <a:prstGeom prst="rect">
            <a:avLst/>
          </a:prstGeom>
        </p:spPr>
      </p:pic>
      <p:pic>
        <p:nvPicPr>
          <p:cNvPr id="47" name="Picture 46">
            <a:extLst>
              <a:ext uri="{FF2B5EF4-FFF2-40B4-BE49-F238E27FC236}">
                <a16:creationId xmlns:a16="http://schemas.microsoft.com/office/drawing/2014/main" id="{F2B1B5C1-4F02-5917-0AD6-5BF569748904}"/>
              </a:ext>
            </a:extLst>
          </p:cNvPr>
          <p:cNvPicPr>
            <a:picLocks noChangeAspect="1"/>
          </p:cNvPicPr>
          <p:nvPr>
            <p:custDataLst>
              <p:tags r:id="rId4"/>
            </p:custDataLst>
          </p:nvPr>
        </p:nvPicPr>
        <p:blipFill>
          <a:blip r:embed="rId27">
            <a:extLst>
              <a:ext uri="{28A0092B-C50C-407E-A947-70E740481C1C}">
                <a14:useLocalDpi xmlns:a14="http://schemas.microsoft.com/office/drawing/2010/main" val="0"/>
              </a:ext>
            </a:extLst>
          </a:blip>
          <a:stretch>
            <a:fillRect/>
          </a:stretch>
        </p:blipFill>
        <p:spPr>
          <a:xfrm>
            <a:off x="2932459" y="2991205"/>
            <a:ext cx="210286" cy="172190"/>
          </a:xfrm>
          <a:prstGeom prst="rect">
            <a:avLst/>
          </a:prstGeom>
        </p:spPr>
      </p:pic>
      <p:pic>
        <p:nvPicPr>
          <p:cNvPr id="39" name="Picture 38">
            <a:extLst>
              <a:ext uri="{FF2B5EF4-FFF2-40B4-BE49-F238E27FC236}">
                <a16:creationId xmlns:a16="http://schemas.microsoft.com/office/drawing/2014/main" id="{56B7DD6E-71FD-6A78-D33C-597D0EFA8195}"/>
              </a:ext>
            </a:extLst>
          </p:cNvPr>
          <p:cNvPicPr>
            <a:picLocks noChangeAspect="1"/>
          </p:cNvPicPr>
          <p:nvPr>
            <p:custDataLst>
              <p:tags r:id="rId5"/>
            </p:custDataLst>
          </p:nvPr>
        </p:nvPicPr>
        <p:blipFill>
          <a:blip r:embed="rId28">
            <a:extLst>
              <a:ext uri="{28A0092B-C50C-407E-A947-70E740481C1C}">
                <a14:useLocalDpi xmlns:a14="http://schemas.microsoft.com/office/drawing/2010/main" val="0"/>
              </a:ext>
            </a:extLst>
          </a:blip>
          <a:stretch>
            <a:fillRect/>
          </a:stretch>
        </p:blipFill>
        <p:spPr>
          <a:xfrm>
            <a:off x="4346195" y="2751372"/>
            <a:ext cx="223086" cy="255999"/>
          </a:xfrm>
          <a:prstGeom prst="rect">
            <a:avLst/>
          </a:prstGeom>
        </p:spPr>
      </p:pic>
      <p:pic>
        <p:nvPicPr>
          <p:cNvPr id="33" name="Picture 32">
            <a:extLst>
              <a:ext uri="{FF2B5EF4-FFF2-40B4-BE49-F238E27FC236}">
                <a16:creationId xmlns:a16="http://schemas.microsoft.com/office/drawing/2014/main" id="{A7533309-FC68-4A7D-EE11-5F0C25F5F373}"/>
              </a:ext>
            </a:extLst>
          </p:cNvPr>
          <p:cNvPicPr>
            <a:picLocks noChangeAspect="1"/>
          </p:cNvPicPr>
          <p:nvPr>
            <p:custDataLst>
              <p:tags r:id="rId6"/>
            </p:custDataLst>
          </p:nvPr>
        </p:nvPicPr>
        <p:blipFill>
          <a:blip r:embed="rId29">
            <a:extLst>
              <a:ext uri="{28A0092B-C50C-407E-A947-70E740481C1C}">
                <a14:useLocalDpi xmlns:a14="http://schemas.microsoft.com/office/drawing/2010/main" val="0"/>
              </a:ext>
            </a:extLst>
          </a:blip>
          <a:stretch>
            <a:fillRect/>
          </a:stretch>
        </p:blipFill>
        <p:spPr>
          <a:xfrm>
            <a:off x="1581323" y="2727891"/>
            <a:ext cx="212115" cy="263314"/>
          </a:xfrm>
          <a:prstGeom prst="rect">
            <a:avLst/>
          </a:prstGeom>
        </p:spPr>
      </p:pic>
      <p:pic>
        <p:nvPicPr>
          <p:cNvPr id="36" name="Picture 35">
            <a:extLst>
              <a:ext uri="{FF2B5EF4-FFF2-40B4-BE49-F238E27FC236}">
                <a16:creationId xmlns:a16="http://schemas.microsoft.com/office/drawing/2014/main" id="{5BBA20B4-C66A-7984-5041-82F0BB93B3FD}"/>
              </a:ext>
            </a:extLst>
          </p:cNvPr>
          <p:cNvPicPr>
            <a:picLocks noChangeAspect="1"/>
          </p:cNvPicPr>
          <p:nvPr>
            <p:custDataLst>
              <p:tags r:id="rId7"/>
            </p:custDataLst>
          </p:nvPr>
        </p:nvPicPr>
        <p:blipFill>
          <a:blip r:embed="rId30">
            <a:extLst>
              <a:ext uri="{28A0092B-C50C-407E-A947-70E740481C1C}">
                <a14:useLocalDpi xmlns:a14="http://schemas.microsoft.com/office/drawing/2010/main" val="0"/>
              </a:ext>
            </a:extLst>
          </a:blip>
          <a:stretch>
            <a:fillRect/>
          </a:stretch>
        </p:blipFill>
        <p:spPr>
          <a:xfrm>
            <a:off x="1549152" y="4145600"/>
            <a:ext cx="210286" cy="272457"/>
          </a:xfrm>
          <a:prstGeom prst="rect">
            <a:avLst/>
          </a:prstGeom>
        </p:spPr>
      </p:pic>
      <p:pic>
        <p:nvPicPr>
          <p:cNvPr id="48" name="Picture 47">
            <a:extLst>
              <a:ext uri="{FF2B5EF4-FFF2-40B4-BE49-F238E27FC236}">
                <a16:creationId xmlns:a16="http://schemas.microsoft.com/office/drawing/2014/main" id="{76222C96-7561-92A9-EDCB-0BAB3993B804}"/>
              </a:ext>
            </a:extLst>
          </p:cNvPr>
          <p:cNvPicPr>
            <a:picLocks noChangeAspect="1"/>
          </p:cNvPicPr>
          <p:nvPr>
            <p:custDataLst>
              <p:tags r:id="rId8"/>
            </p:custDataLst>
          </p:nvPr>
        </p:nvPicPr>
        <p:blipFill>
          <a:blip r:embed="rId30">
            <a:extLst>
              <a:ext uri="{28A0092B-C50C-407E-A947-70E740481C1C}">
                <a14:useLocalDpi xmlns:a14="http://schemas.microsoft.com/office/drawing/2010/main" val="0"/>
              </a:ext>
            </a:extLst>
          </a:blip>
          <a:stretch>
            <a:fillRect/>
          </a:stretch>
        </p:blipFill>
        <p:spPr>
          <a:xfrm>
            <a:off x="4345271" y="4060116"/>
            <a:ext cx="210286" cy="272457"/>
          </a:xfrm>
          <a:prstGeom prst="rect">
            <a:avLst/>
          </a:prstGeom>
        </p:spPr>
      </p:pic>
      <p:pic>
        <p:nvPicPr>
          <p:cNvPr id="50" name="Picture 49">
            <a:extLst>
              <a:ext uri="{FF2B5EF4-FFF2-40B4-BE49-F238E27FC236}">
                <a16:creationId xmlns:a16="http://schemas.microsoft.com/office/drawing/2014/main" id="{C6FAFD82-81AF-C223-E6D2-5482DAA91D6B}"/>
              </a:ext>
            </a:extLst>
          </p:cNvPr>
          <p:cNvPicPr>
            <a:picLocks noChangeAspect="1"/>
          </p:cNvPicPr>
          <p:nvPr>
            <p:custDataLst>
              <p:tags r:id="rId9"/>
            </p:custDataLst>
          </p:nvPr>
        </p:nvPicPr>
        <p:blipFill>
          <a:blip r:embed="rId31">
            <a:extLst>
              <a:ext uri="{28A0092B-C50C-407E-A947-70E740481C1C}">
                <a14:useLocalDpi xmlns:a14="http://schemas.microsoft.com/office/drawing/2010/main" val="0"/>
              </a:ext>
            </a:extLst>
          </a:blip>
          <a:stretch>
            <a:fillRect/>
          </a:stretch>
        </p:blipFill>
        <p:spPr>
          <a:xfrm>
            <a:off x="1617011" y="4542761"/>
            <a:ext cx="146286" cy="213943"/>
          </a:xfrm>
          <a:prstGeom prst="rect">
            <a:avLst/>
          </a:prstGeom>
        </p:spPr>
      </p:pic>
      <p:pic>
        <p:nvPicPr>
          <p:cNvPr id="51" name="Picture 50">
            <a:extLst>
              <a:ext uri="{FF2B5EF4-FFF2-40B4-BE49-F238E27FC236}">
                <a16:creationId xmlns:a16="http://schemas.microsoft.com/office/drawing/2014/main" id="{CE38C6C2-92E8-995B-47A2-DE7C04172443}"/>
              </a:ext>
            </a:extLst>
          </p:cNvPr>
          <p:cNvPicPr>
            <a:picLocks noChangeAspect="1"/>
          </p:cNvPicPr>
          <p:nvPr>
            <p:custDataLst>
              <p:tags r:id="rId10"/>
            </p:custDataLst>
          </p:nvPr>
        </p:nvPicPr>
        <p:blipFill>
          <a:blip r:embed="rId31">
            <a:extLst>
              <a:ext uri="{28A0092B-C50C-407E-A947-70E740481C1C}">
                <a14:useLocalDpi xmlns:a14="http://schemas.microsoft.com/office/drawing/2010/main" val="0"/>
              </a:ext>
            </a:extLst>
          </a:blip>
          <a:stretch>
            <a:fillRect/>
          </a:stretch>
        </p:blipFill>
        <p:spPr>
          <a:xfrm>
            <a:off x="4346247" y="4493106"/>
            <a:ext cx="146286" cy="213943"/>
          </a:xfrm>
          <a:prstGeom prst="rect">
            <a:avLst/>
          </a:prstGeom>
        </p:spPr>
      </p:pic>
      <p:sp>
        <p:nvSpPr>
          <p:cNvPr id="52" name="Oval 51">
            <a:extLst>
              <a:ext uri="{FF2B5EF4-FFF2-40B4-BE49-F238E27FC236}">
                <a16:creationId xmlns:a16="http://schemas.microsoft.com/office/drawing/2014/main" id="{9252DC3C-87C9-CD28-11B0-15D1BA62F616}"/>
              </a:ext>
            </a:extLst>
          </p:cNvPr>
          <p:cNvSpPr/>
          <p:nvPr/>
        </p:nvSpPr>
        <p:spPr>
          <a:xfrm>
            <a:off x="9637018" y="3669852"/>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68808772-9AF5-CB14-706B-2D374A41BA30}"/>
              </a:ext>
            </a:extLst>
          </p:cNvPr>
          <p:cNvSpPr/>
          <p:nvPr/>
        </p:nvSpPr>
        <p:spPr>
          <a:xfrm>
            <a:off x="6926823" y="2645467"/>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85 2">
            <a:extLst>
              <a:ext uri="{FF2B5EF4-FFF2-40B4-BE49-F238E27FC236}">
                <a16:creationId xmlns:a16="http://schemas.microsoft.com/office/drawing/2014/main" id="{E923F835-986D-EF01-D2E0-1F3D6EFB81CE}"/>
              </a:ext>
            </a:extLst>
          </p:cNvPr>
          <p:cNvSpPr>
            <a:spLocks/>
          </p:cNvSpPr>
          <p:nvPr/>
        </p:nvSpPr>
        <p:spPr bwMode="auto">
          <a:xfrm>
            <a:off x="7936160" y="336853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B32EF89C-B9F7-9511-09C9-CA0F9BBB9750}"/>
              </a:ext>
            </a:extLst>
          </p:cNvPr>
          <p:cNvCxnSpPr>
            <a:cxnSpLocks/>
          </p:cNvCxnSpPr>
          <p:nvPr/>
        </p:nvCxnSpPr>
        <p:spPr>
          <a:xfrm>
            <a:off x="7288860" y="289351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AD671066-6C98-D995-26E3-713F4DB89267}"/>
              </a:ext>
            </a:extLst>
          </p:cNvPr>
          <p:cNvCxnSpPr>
            <a:cxnSpLocks/>
          </p:cNvCxnSpPr>
          <p:nvPr/>
        </p:nvCxnSpPr>
        <p:spPr>
          <a:xfrm flipV="1">
            <a:off x="7288862" y="350849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C9B7B60A-F2FD-CCD4-AC2D-13ED76F6D4B5}"/>
              </a:ext>
            </a:extLst>
          </p:cNvPr>
          <p:cNvCxnSpPr>
            <a:cxnSpLocks/>
          </p:cNvCxnSpPr>
          <p:nvPr/>
        </p:nvCxnSpPr>
        <p:spPr>
          <a:xfrm flipH="1">
            <a:off x="9154897" y="2956541"/>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BB74AE9C-61CD-C962-3BCC-3DC5EC5AC16E}"/>
              </a:ext>
            </a:extLst>
          </p:cNvPr>
          <p:cNvCxnSpPr>
            <a:cxnSpLocks/>
          </p:cNvCxnSpPr>
          <p:nvPr/>
        </p:nvCxnSpPr>
        <p:spPr>
          <a:xfrm>
            <a:off x="9154895" y="3516104"/>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59" name="Picture 58">
            <a:extLst>
              <a:ext uri="{FF2B5EF4-FFF2-40B4-BE49-F238E27FC236}">
                <a16:creationId xmlns:a16="http://schemas.microsoft.com/office/drawing/2014/main" id="{C2D49D43-E102-1F30-D17D-3B2468216929}"/>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9841617" y="2764527"/>
            <a:ext cx="230416" cy="192014"/>
          </a:xfrm>
          <a:prstGeom prst="rect">
            <a:avLst/>
          </a:prstGeom>
        </p:spPr>
      </p:pic>
      <p:cxnSp>
        <p:nvCxnSpPr>
          <p:cNvPr id="60" name="Straight Connector 59">
            <a:extLst>
              <a:ext uri="{FF2B5EF4-FFF2-40B4-BE49-F238E27FC236}">
                <a16:creationId xmlns:a16="http://schemas.microsoft.com/office/drawing/2014/main" id="{5AD672F4-6B39-B43A-F7BA-D2501B39DB52}"/>
              </a:ext>
            </a:extLst>
          </p:cNvPr>
          <p:cNvCxnSpPr>
            <a:cxnSpLocks/>
          </p:cNvCxnSpPr>
          <p:nvPr/>
        </p:nvCxnSpPr>
        <p:spPr>
          <a:xfrm>
            <a:off x="7329406" y="4687234"/>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61" name="Picture 60">
            <a:extLst>
              <a:ext uri="{FF2B5EF4-FFF2-40B4-BE49-F238E27FC236}">
                <a16:creationId xmlns:a16="http://schemas.microsoft.com/office/drawing/2014/main" id="{DE395469-313B-9D5E-3A7D-F5E372303246}"/>
              </a:ext>
            </a:extLst>
          </p:cNvPr>
          <p:cNvPicPr>
            <a:picLocks noChangeAspect="1"/>
          </p:cNvPicPr>
          <p:nvPr>
            <p:custDataLst>
              <p:tags r:id="rId12"/>
            </p:custDataLst>
          </p:nvPr>
        </p:nvPicPr>
        <p:blipFill>
          <a:blip r:embed="rId25">
            <a:extLst>
              <a:ext uri="{28A0092B-C50C-407E-A947-70E740481C1C}">
                <a14:useLocalDpi xmlns:a14="http://schemas.microsoft.com/office/drawing/2010/main" val="0"/>
              </a:ext>
            </a:extLst>
          </a:blip>
          <a:stretch>
            <a:fillRect/>
          </a:stretch>
        </p:blipFill>
        <p:spPr>
          <a:xfrm>
            <a:off x="6548367" y="3626541"/>
            <a:ext cx="214155" cy="201663"/>
          </a:xfrm>
          <a:prstGeom prst="rect">
            <a:avLst/>
          </a:prstGeom>
        </p:spPr>
      </p:pic>
      <p:pic>
        <p:nvPicPr>
          <p:cNvPr id="62" name="Picture 61">
            <a:extLst>
              <a:ext uri="{FF2B5EF4-FFF2-40B4-BE49-F238E27FC236}">
                <a16:creationId xmlns:a16="http://schemas.microsoft.com/office/drawing/2014/main" id="{A367EBB6-3157-B828-5F99-1096830558CD}"/>
              </a:ext>
            </a:extLst>
          </p:cNvPr>
          <p:cNvPicPr>
            <a:picLocks noChangeAspect="1"/>
          </p:cNvPicPr>
          <p:nvPr>
            <p:custDataLst>
              <p:tags r:id="rId13"/>
            </p:custDataLst>
          </p:nvPr>
        </p:nvPicPr>
        <p:blipFill>
          <a:blip r:embed="rId26">
            <a:extLst>
              <a:ext uri="{28A0092B-C50C-407E-A947-70E740481C1C}">
                <a14:useLocalDpi xmlns:a14="http://schemas.microsoft.com/office/drawing/2010/main" val="0"/>
              </a:ext>
            </a:extLst>
          </a:blip>
          <a:stretch>
            <a:fillRect/>
          </a:stretch>
        </p:blipFill>
        <p:spPr>
          <a:xfrm>
            <a:off x="10272275" y="4169972"/>
            <a:ext cx="263162" cy="232991"/>
          </a:xfrm>
          <a:prstGeom prst="rect">
            <a:avLst/>
          </a:prstGeom>
        </p:spPr>
      </p:pic>
      <p:pic>
        <p:nvPicPr>
          <p:cNvPr id="63" name="Picture 62">
            <a:extLst>
              <a:ext uri="{FF2B5EF4-FFF2-40B4-BE49-F238E27FC236}">
                <a16:creationId xmlns:a16="http://schemas.microsoft.com/office/drawing/2014/main" id="{F80AA724-0D44-EDC6-21A0-B632CD3F8806}"/>
              </a:ext>
            </a:extLst>
          </p:cNvPr>
          <p:cNvPicPr>
            <a:picLocks noChangeAspect="1"/>
          </p:cNvPicPr>
          <p:nvPr>
            <p:custDataLst>
              <p:tags r:id="rId14"/>
            </p:custDataLst>
          </p:nvPr>
        </p:nvPicPr>
        <p:blipFill>
          <a:blip r:embed="rId27">
            <a:extLst>
              <a:ext uri="{28A0092B-C50C-407E-A947-70E740481C1C}">
                <a14:useLocalDpi xmlns:a14="http://schemas.microsoft.com/office/drawing/2010/main" val="0"/>
              </a:ext>
            </a:extLst>
          </a:blip>
          <a:stretch>
            <a:fillRect/>
          </a:stretch>
        </p:blipFill>
        <p:spPr>
          <a:xfrm>
            <a:off x="8427881" y="3004360"/>
            <a:ext cx="210286" cy="172190"/>
          </a:xfrm>
          <a:prstGeom prst="rect">
            <a:avLst/>
          </a:prstGeom>
        </p:spPr>
      </p:pic>
      <p:pic>
        <p:nvPicPr>
          <p:cNvPr id="207" name="Picture 206">
            <a:extLst>
              <a:ext uri="{FF2B5EF4-FFF2-40B4-BE49-F238E27FC236}">
                <a16:creationId xmlns:a16="http://schemas.microsoft.com/office/drawing/2014/main" id="{C40947AB-CED9-59C4-7DF6-16CD94322D11}"/>
              </a:ext>
            </a:extLst>
          </p:cNvPr>
          <p:cNvPicPr>
            <a:picLocks noChangeAspect="1"/>
          </p:cNvPicPr>
          <p:nvPr>
            <p:custDataLst>
              <p:tags r:id="rId15"/>
            </p:custDataLst>
          </p:nvPr>
        </p:nvPicPr>
        <p:blipFill>
          <a:blip r:embed="rId32">
            <a:extLst>
              <a:ext uri="{28A0092B-C50C-407E-A947-70E740481C1C}">
                <a14:useLocalDpi xmlns:a14="http://schemas.microsoft.com/office/drawing/2010/main" val="0"/>
              </a:ext>
            </a:extLst>
          </a:blip>
          <a:stretch>
            <a:fillRect/>
          </a:stretch>
        </p:blipFill>
        <p:spPr>
          <a:xfrm>
            <a:off x="9841617" y="2764527"/>
            <a:ext cx="184686" cy="206628"/>
          </a:xfrm>
          <a:prstGeom prst="rect">
            <a:avLst/>
          </a:prstGeom>
        </p:spPr>
      </p:pic>
      <p:pic>
        <p:nvPicPr>
          <p:cNvPr id="193" name="Picture 192">
            <a:extLst>
              <a:ext uri="{FF2B5EF4-FFF2-40B4-BE49-F238E27FC236}">
                <a16:creationId xmlns:a16="http://schemas.microsoft.com/office/drawing/2014/main" id="{91A897AB-F163-1092-9726-D25C4E604073}"/>
              </a:ext>
            </a:extLst>
          </p:cNvPr>
          <p:cNvPicPr>
            <a:picLocks noChangeAspect="1"/>
          </p:cNvPicPr>
          <p:nvPr>
            <p:custDataLst>
              <p:tags r:id="rId16"/>
            </p:custDataLst>
          </p:nvPr>
        </p:nvPicPr>
        <p:blipFill>
          <a:blip r:embed="rId29">
            <a:extLst>
              <a:ext uri="{28A0092B-C50C-407E-A947-70E740481C1C}">
                <a14:useLocalDpi xmlns:a14="http://schemas.microsoft.com/office/drawing/2010/main" val="0"/>
              </a:ext>
            </a:extLst>
          </a:blip>
          <a:stretch>
            <a:fillRect/>
          </a:stretch>
        </p:blipFill>
        <p:spPr>
          <a:xfrm>
            <a:off x="7076745" y="2741046"/>
            <a:ext cx="212115" cy="263314"/>
          </a:xfrm>
          <a:prstGeom prst="rect">
            <a:avLst/>
          </a:prstGeom>
        </p:spPr>
      </p:pic>
      <p:pic>
        <p:nvPicPr>
          <p:cNvPr id="194" name="Picture 193">
            <a:extLst>
              <a:ext uri="{FF2B5EF4-FFF2-40B4-BE49-F238E27FC236}">
                <a16:creationId xmlns:a16="http://schemas.microsoft.com/office/drawing/2014/main" id="{A54FE607-058F-29E8-FFF3-415FBDB31266}"/>
              </a:ext>
            </a:extLst>
          </p:cNvPr>
          <p:cNvPicPr>
            <a:picLocks noChangeAspect="1"/>
          </p:cNvPicPr>
          <p:nvPr>
            <p:custDataLst>
              <p:tags r:id="rId17"/>
            </p:custDataLst>
          </p:nvPr>
        </p:nvPicPr>
        <p:blipFill>
          <a:blip r:embed="rId30">
            <a:extLst>
              <a:ext uri="{28A0092B-C50C-407E-A947-70E740481C1C}">
                <a14:useLocalDpi xmlns:a14="http://schemas.microsoft.com/office/drawing/2010/main" val="0"/>
              </a:ext>
            </a:extLst>
          </a:blip>
          <a:stretch>
            <a:fillRect/>
          </a:stretch>
        </p:blipFill>
        <p:spPr>
          <a:xfrm>
            <a:off x="7044574" y="4158755"/>
            <a:ext cx="210286" cy="272457"/>
          </a:xfrm>
          <a:prstGeom prst="rect">
            <a:avLst/>
          </a:prstGeom>
        </p:spPr>
      </p:pic>
      <p:pic>
        <p:nvPicPr>
          <p:cNvPr id="205" name="Picture 204">
            <a:extLst>
              <a:ext uri="{FF2B5EF4-FFF2-40B4-BE49-F238E27FC236}">
                <a16:creationId xmlns:a16="http://schemas.microsoft.com/office/drawing/2014/main" id="{857D7265-4E74-22C7-7325-8BC0D60748BE}"/>
              </a:ext>
            </a:extLst>
          </p:cNvPr>
          <p:cNvPicPr>
            <a:picLocks noChangeAspect="1"/>
          </p:cNvPicPr>
          <p:nvPr>
            <p:custDataLst>
              <p:tags r:id="rId18"/>
            </p:custDataLst>
          </p:nvPr>
        </p:nvPicPr>
        <p:blipFill>
          <a:blip r:embed="rId33">
            <a:extLst>
              <a:ext uri="{28A0092B-C50C-407E-A947-70E740481C1C}">
                <a14:useLocalDpi xmlns:a14="http://schemas.microsoft.com/office/drawing/2010/main" val="0"/>
              </a:ext>
            </a:extLst>
          </a:blip>
          <a:stretch>
            <a:fillRect/>
          </a:stretch>
        </p:blipFill>
        <p:spPr>
          <a:xfrm>
            <a:off x="9840693" y="4073271"/>
            <a:ext cx="234058" cy="256000"/>
          </a:xfrm>
          <a:prstGeom prst="rect">
            <a:avLst/>
          </a:prstGeom>
        </p:spPr>
      </p:pic>
      <p:pic>
        <p:nvPicPr>
          <p:cNvPr id="196" name="Picture 195">
            <a:extLst>
              <a:ext uri="{FF2B5EF4-FFF2-40B4-BE49-F238E27FC236}">
                <a16:creationId xmlns:a16="http://schemas.microsoft.com/office/drawing/2014/main" id="{CBA6949E-D8D5-F4FE-44F4-942FDA9AEEC8}"/>
              </a:ext>
            </a:extLst>
          </p:cNvPr>
          <p:cNvPicPr>
            <a:picLocks noChangeAspect="1"/>
          </p:cNvPicPr>
          <p:nvPr>
            <p:custDataLst>
              <p:tags r:id="rId19"/>
            </p:custDataLst>
          </p:nvPr>
        </p:nvPicPr>
        <p:blipFill>
          <a:blip r:embed="rId31">
            <a:extLst>
              <a:ext uri="{28A0092B-C50C-407E-A947-70E740481C1C}">
                <a14:useLocalDpi xmlns:a14="http://schemas.microsoft.com/office/drawing/2010/main" val="0"/>
              </a:ext>
            </a:extLst>
          </a:blip>
          <a:stretch>
            <a:fillRect/>
          </a:stretch>
        </p:blipFill>
        <p:spPr>
          <a:xfrm>
            <a:off x="7112433" y="4555916"/>
            <a:ext cx="146286" cy="213943"/>
          </a:xfrm>
          <a:prstGeom prst="rect">
            <a:avLst/>
          </a:prstGeom>
        </p:spPr>
      </p:pic>
      <p:pic>
        <p:nvPicPr>
          <p:cNvPr id="197" name="Picture 196">
            <a:extLst>
              <a:ext uri="{FF2B5EF4-FFF2-40B4-BE49-F238E27FC236}">
                <a16:creationId xmlns:a16="http://schemas.microsoft.com/office/drawing/2014/main" id="{1C28C9D4-7C16-B76E-1D61-B2DA92BF3B7B}"/>
              </a:ext>
            </a:extLst>
          </p:cNvPr>
          <p:cNvPicPr>
            <a:picLocks noChangeAspect="1"/>
          </p:cNvPicPr>
          <p:nvPr>
            <p:custDataLst>
              <p:tags r:id="rId20"/>
            </p:custDataLst>
          </p:nvPr>
        </p:nvPicPr>
        <p:blipFill>
          <a:blip r:embed="rId31">
            <a:extLst>
              <a:ext uri="{28A0092B-C50C-407E-A947-70E740481C1C}">
                <a14:useLocalDpi xmlns:a14="http://schemas.microsoft.com/office/drawing/2010/main" val="0"/>
              </a:ext>
            </a:extLst>
          </a:blip>
          <a:stretch>
            <a:fillRect/>
          </a:stretch>
        </p:blipFill>
        <p:spPr>
          <a:xfrm>
            <a:off x="9841669" y="4506261"/>
            <a:ext cx="146286" cy="213943"/>
          </a:xfrm>
          <a:prstGeom prst="rect">
            <a:avLst/>
          </a:prstGeom>
        </p:spPr>
      </p:pic>
      <p:cxnSp>
        <p:nvCxnSpPr>
          <p:cNvPr id="211" name="Straight Arrow Connector 210">
            <a:extLst>
              <a:ext uri="{FF2B5EF4-FFF2-40B4-BE49-F238E27FC236}">
                <a16:creationId xmlns:a16="http://schemas.microsoft.com/office/drawing/2014/main" id="{BCD9D7E9-82FE-5ED2-2139-F85953E4F9AA}"/>
              </a:ext>
            </a:extLst>
          </p:cNvPr>
          <p:cNvCxnSpPr>
            <a:cxnSpLocks/>
          </p:cNvCxnSpPr>
          <p:nvPr/>
        </p:nvCxnSpPr>
        <p:spPr>
          <a:xfrm flipH="1" flipV="1">
            <a:off x="2641188" y="3687319"/>
            <a:ext cx="2224946" cy="202384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2E87408B-7134-67E7-7DB2-AD78ADC4D71E}"/>
              </a:ext>
            </a:extLst>
          </p:cNvPr>
          <p:cNvCxnSpPr>
            <a:cxnSpLocks/>
          </p:cNvCxnSpPr>
          <p:nvPr/>
        </p:nvCxnSpPr>
        <p:spPr>
          <a:xfrm flipV="1">
            <a:off x="5411575" y="3516104"/>
            <a:ext cx="2378410" cy="219506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4D83E912-40A8-1720-11CE-2B1F8BC45706}"/>
              </a:ext>
            </a:extLst>
          </p:cNvPr>
          <p:cNvSpPr txBox="1"/>
          <p:nvPr/>
        </p:nvSpPr>
        <p:spPr>
          <a:xfrm>
            <a:off x="3690501" y="5728863"/>
            <a:ext cx="35983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Same Vertex: Can we suppress it</a:t>
            </a:r>
          </a:p>
        </p:txBody>
      </p:sp>
    </p:spTree>
    <p:extLst>
      <p:ext uri="{BB962C8B-B14F-4D97-AF65-F5344CB8AC3E}">
        <p14:creationId xmlns:p14="http://schemas.microsoft.com/office/powerpoint/2010/main" val="352293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5" name="Rectangle: Diagonal Corners Rounded 54">
            <a:extLst>
              <a:ext uri="{FF2B5EF4-FFF2-40B4-BE49-F238E27FC236}">
                <a16:creationId xmlns:a16="http://schemas.microsoft.com/office/drawing/2014/main" id="{A73FCD25-FE39-52C6-8E85-5F09D20A6453}"/>
              </a:ext>
            </a:extLst>
          </p:cNvPr>
          <p:cNvSpPr/>
          <p:nvPr/>
        </p:nvSpPr>
        <p:spPr>
          <a:xfrm>
            <a:off x="1052945" y="394507"/>
            <a:ext cx="10086110" cy="1063303"/>
          </a:xfrm>
          <a:prstGeom prst="round2DiagRect">
            <a:avLst/>
          </a:prstGeom>
          <a:blipFill>
            <a:blip r:embed="rId8"/>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C20A924-0BB8-5255-3DAD-8EEB6C311579}"/>
              </a:ext>
            </a:extLst>
          </p:cNvPr>
          <p:cNvSpPr txBox="1"/>
          <p:nvPr/>
        </p:nvSpPr>
        <p:spPr>
          <a:xfrm>
            <a:off x="2996580" y="602716"/>
            <a:ext cx="6773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Georgi and Glashow: Grand Unification </a:t>
            </a:r>
          </a:p>
        </p:txBody>
      </p:sp>
      <p:sp>
        <p:nvSpPr>
          <p:cNvPr id="10" name="Speech Bubble: Rectangle with Corners Rounded 9">
            <a:extLst>
              <a:ext uri="{FF2B5EF4-FFF2-40B4-BE49-F238E27FC236}">
                <a16:creationId xmlns:a16="http://schemas.microsoft.com/office/drawing/2014/main" id="{DBF4F192-A413-F140-B3F9-46069DC75C14}"/>
              </a:ext>
            </a:extLst>
          </p:cNvPr>
          <p:cNvSpPr/>
          <p:nvPr/>
        </p:nvSpPr>
        <p:spPr>
          <a:xfrm>
            <a:off x="708994" y="1373921"/>
            <a:ext cx="3814675" cy="1325577"/>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60439D8-CF12-DE4A-989D-8D1989A082CA}"/>
              </a:ext>
            </a:extLst>
          </p:cNvPr>
          <p:cNvSpPr txBox="1"/>
          <p:nvPr/>
        </p:nvSpPr>
        <p:spPr>
          <a:xfrm flipH="1">
            <a:off x="874471" y="1373921"/>
            <a:ext cx="36118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Strong, electromagnetic, and weak forces are conjectured to arise from a single fundamental interaction based on the gauge group SU(5).</a:t>
            </a:r>
          </a:p>
        </p:txBody>
      </p:sp>
      <p:sp>
        <p:nvSpPr>
          <p:cNvPr id="15" name="TextBox 14">
            <a:extLst>
              <a:ext uri="{FF2B5EF4-FFF2-40B4-BE49-F238E27FC236}">
                <a16:creationId xmlns:a16="http://schemas.microsoft.com/office/drawing/2014/main" id="{37B9A88E-18E2-1C1E-311E-059270DFE39B}"/>
              </a:ext>
            </a:extLst>
          </p:cNvPr>
          <p:cNvSpPr txBox="1"/>
          <p:nvPr/>
        </p:nvSpPr>
        <p:spPr>
          <a:xfrm>
            <a:off x="6383469" y="1475025"/>
            <a:ext cx="3455344"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SM subgroup of SU(5)</a:t>
            </a:r>
          </a:p>
        </p:txBody>
      </p:sp>
      <p:pic>
        <p:nvPicPr>
          <p:cNvPr id="57" name="Picture 56" descr="\documentclass{article}&#10;\usepackage{amsmath,amssymb,color}&#10;\pagestyle{empty}&#10;\begin{document}&#10;&#10;\color{white}&#10;&#10;\begin{eqnarray}&#10;\nonumber \Psi^{AB} =\frac{1}{\sqrt{2}} \left(\begin{array}{cc} \epsilon_{abc}\bar U_c &amp; -Q_{a\alpha}^T\\&#10;Q_{\alpha b} &amp; -\epsilon_{\alpha\beta} \bar E\end{array}\right) \quad \quad \Phi_A= \left(\begin{array}{c} \bar D_a\\ (\epsilon L)_\alpha \end{array}\right)&#10;\end{eqnarray}&#10;&#10;&#10;\end{document}" title="IguanaTex Bitmap Display">
            <a:extLst>
              <a:ext uri="{FF2B5EF4-FFF2-40B4-BE49-F238E27FC236}">
                <a16:creationId xmlns:a16="http://schemas.microsoft.com/office/drawing/2014/main" id="{13018757-733F-CF5A-D1C1-A9F9980FA54E}"/>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6162465" y="1993075"/>
            <a:ext cx="4166926" cy="419849"/>
          </a:xfrm>
          <a:prstGeom prst="rect">
            <a:avLst/>
          </a:prstGeom>
        </p:spPr>
      </p:pic>
      <p:pic>
        <p:nvPicPr>
          <p:cNvPr id="59" name="Picture 58" descr="\documentclass{article}&#10;\usepackage{amsmath,amssymb,color}&#10;\pagestyle{empty}&#10;\begin{document}&#10;&#10;\color{white}&#10;&#10;\begin{eqnarray}&#10;\nonumber G_B^A= \left(\begin{array}{cc} &#10;g_{b}^a+\sqrt{\frac{2}{15}}B\delta_{b}^a &amp; X_{\beta}^a \\ X^{\dagger\alpha}_{ b} &amp; W^\alpha_{\beta}-\sqrt{\frac{3}{10}}B\delta^\alpha_{\beta}\end{array}\right)&#10;\end{eqnarray}&#10;&#10;&#10;\end{document}" title="IguanaTex Bitmap Display">
            <a:extLst>
              <a:ext uri="{FF2B5EF4-FFF2-40B4-BE49-F238E27FC236}">
                <a16:creationId xmlns:a16="http://schemas.microsoft.com/office/drawing/2014/main" id="{4FA19242-55C1-D763-6953-8CD9D6EB7DC1}"/>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6899701" y="2626658"/>
            <a:ext cx="2667400" cy="510329"/>
          </a:xfrm>
          <a:prstGeom prst="rect">
            <a:avLst/>
          </a:prstGeom>
        </p:spPr>
      </p:pic>
      <p:sp>
        <p:nvSpPr>
          <p:cNvPr id="18" name="TextBox 17">
            <a:extLst>
              <a:ext uri="{FF2B5EF4-FFF2-40B4-BE49-F238E27FC236}">
                <a16:creationId xmlns:a16="http://schemas.microsoft.com/office/drawing/2014/main" id="{2717EB99-9052-EF56-E6EE-155F94257507}"/>
              </a:ext>
            </a:extLst>
          </p:cNvPr>
          <p:cNvSpPr txBox="1"/>
          <p:nvPr/>
        </p:nvSpPr>
        <p:spPr>
          <a:xfrm>
            <a:off x="6383469" y="3389994"/>
            <a:ext cx="4755586"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interactions mixes quarks and leptons</a:t>
            </a:r>
          </a:p>
          <a:p>
            <a:pPr marR="0" lvl="1"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1" name="Picture 60" descr="\documentclass{article}&#10;\usepackage{amsmath,amssymb,color}&#10;\pagestyle{empty}&#10;\begin{document}&#10;&#10;\color{white}&#10;&#10;$X_{\beta}^a$&#10;&#10;&#10;\end{document}" title="IguanaTex Bitmap Display">
            <a:extLst>
              <a:ext uri="{FF2B5EF4-FFF2-40B4-BE49-F238E27FC236}">
                <a16:creationId xmlns:a16="http://schemas.microsoft.com/office/drawing/2014/main" id="{45FF9412-3F00-046D-EED3-2CFCA28091AC}"/>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6734268" y="3479279"/>
            <a:ext cx="231613" cy="198061"/>
          </a:xfrm>
          <a:prstGeom prst="rect">
            <a:avLst/>
          </a:prstGeom>
        </p:spPr>
      </p:pic>
      <p:pic>
        <p:nvPicPr>
          <p:cNvPr id="63" name="Picture 62" descr="\documentclass{article}&#10;\usepackage{amsmath,amssymb,color}&#10;\pagestyle{empty}&#10;\begin{document}&#10;&#10;\color{white}&#10;&#10;${\cal L}_{int}\supset \Phi^{\dagger}_{AB}G^B_C\Phi^{CA}\supset X_\mu \left[\bar Q_L\gamma^\mu e_L^c +\bar u_L^c\gamma^\mu Q_L\right]$&#10;&#10;&#10;\end{document}" title="IguanaTex Bitmap Display">
            <a:extLst>
              <a:ext uri="{FF2B5EF4-FFF2-40B4-BE49-F238E27FC236}">
                <a16:creationId xmlns:a16="http://schemas.microsoft.com/office/drawing/2014/main" id="{BFEE934C-9973-37EA-1918-FD241687CCEE}"/>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6753356" y="3903450"/>
            <a:ext cx="4015811" cy="254141"/>
          </a:xfrm>
          <a:prstGeom prst="rect">
            <a:avLst/>
          </a:prstGeom>
        </p:spPr>
      </p:pic>
      <p:pic>
        <p:nvPicPr>
          <p:cNvPr id="53" name="Picture 52" descr="A person with a beard smiling&#10;&#10;Description automatically generated">
            <a:extLst>
              <a:ext uri="{FF2B5EF4-FFF2-40B4-BE49-F238E27FC236}">
                <a16:creationId xmlns:a16="http://schemas.microsoft.com/office/drawing/2014/main" id="{25D5C950-DEE6-EE6F-70C1-9A542D0E422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2106" y="2942198"/>
            <a:ext cx="2533650" cy="3181350"/>
          </a:xfrm>
          <a:prstGeom prst="rect">
            <a:avLst/>
          </a:prstGeom>
        </p:spPr>
      </p:pic>
      <p:pic>
        <p:nvPicPr>
          <p:cNvPr id="54" name="Picture 53" descr="A person wearing glasses and a suit&#10;&#10;Description automatically generated">
            <a:extLst>
              <a:ext uri="{FF2B5EF4-FFF2-40B4-BE49-F238E27FC236}">
                <a16:creationId xmlns:a16="http://schemas.microsoft.com/office/drawing/2014/main" id="{DB3D7466-3E5C-D657-A9A3-5207C0216E6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95339" y="2952125"/>
            <a:ext cx="2126262" cy="3189394"/>
          </a:xfrm>
          <a:prstGeom prst="rect">
            <a:avLst/>
          </a:prstGeom>
        </p:spPr>
      </p:pic>
      <p:sp>
        <p:nvSpPr>
          <p:cNvPr id="4" name="TextBox 3">
            <a:extLst>
              <a:ext uri="{FF2B5EF4-FFF2-40B4-BE49-F238E27FC236}">
                <a16:creationId xmlns:a16="http://schemas.microsoft.com/office/drawing/2014/main" id="{F8C88931-4622-4BD8-3EB5-7A2F99091FDF}"/>
              </a:ext>
            </a:extLst>
          </p:cNvPr>
          <p:cNvSpPr txBox="1"/>
          <p:nvPr/>
        </p:nvSpPr>
        <p:spPr>
          <a:xfrm>
            <a:off x="6753356" y="4323990"/>
            <a:ext cx="3900955" cy="646331"/>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Heavy Gauge Boson leads to P decay</a:t>
            </a:r>
          </a:p>
          <a:p>
            <a:pPr marL="742950" marR="0" lvl="1"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Lifetime must be very long </a:t>
            </a:r>
          </a:p>
        </p:txBody>
      </p:sp>
      <p:pic>
        <p:nvPicPr>
          <p:cNvPr id="11" name="Picture 10" descr="\documentclass{article}&#10;\usepackage{amsmath,amssymb,color}&#10;\pagestyle{empty}&#10;\begin{document}&#10;\color{white}&#10;&#10;$\tau_P\sim \frac{m_P^5}{M_X^4}$&#10;&#10;&#10;\end{document}" title="IguanaTex Bitmap Display">
            <a:extLst>
              <a:ext uri="{FF2B5EF4-FFF2-40B4-BE49-F238E27FC236}">
                <a16:creationId xmlns:a16="http://schemas.microsoft.com/office/drawing/2014/main" id="{CF47F362-5F8B-B138-38AD-DE1C07E8FE86}"/>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7784136" y="5102154"/>
            <a:ext cx="1025291" cy="455511"/>
          </a:xfrm>
          <a:prstGeom prst="rect">
            <a:avLst/>
          </a:prstGeom>
        </p:spPr>
      </p:pic>
    </p:spTree>
    <p:extLst>
      <p:ext uri="{BB962C8B-B14F-4D97-AF65-F5344CB8AC3E}">
        <p14:creationId xmlns:p14="http://schemas.microsoft.com/office/powerpoint/2010/main" val="3142797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Mixing SU(5) reps </a:t>
            </a:r>
            <a:r>
              <a:rPr lang="en-US" sz="2400" dirty="0">
                <a:solidFill>
                  <a:prstClr val="white"/>
                </a:solidFill>
                <a:latin typeface="Calibri" panose="020F0502020204030204"/>
              </a:rPr>
              <a:t>to</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suppress proton decay?</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Doesn’t work since total decay width unchanged</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576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230832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Mixing SU(5) reps and suppression of proton decay</a:t>
            </a:r>
          </a:p>
          <a:p>
            <a:pPr marL="914400" lvl="1" indent="-457200">
              <a:buClr>
                <a:prstClr val="white"/>
              </a:buClr>
              <a:buFont typeface="Arial" panose="020B0604020202020204" pitchFamily="34" charset="0"/>
              <a:buChar char="•"/>
              <a:defRPr/>
            </a:pPr>
            <a:r>
              <a:rPr lang="en-US" sz="2400" dirty="0">
                <a:solidFill>
                  <a:prstClr val="white"/>
                </a:solidFill>
                <a:latin typeface="Calibri" panose="020F0502020204030204"/>
              </a:rPr>
              <a:t>Doesn’t work since total decay width unchanged</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Mixing incomplete SU(5) reps to suppress proton decay</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2718F70-DFD6-BBC1-F992-C157F7D385E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813545" y="3429000"/>
            <a:ext cx="7208229" cy="349257"/>
          </a:xfrm>
          <a:prstGeom prst="rect">
            <a:avLst/>
          </a:prstGeom>
        </p:spPr>
      </p:pic>
      <p:cxnSp>
        <p:nvCxnSpPr>
          <p:cNvPr id="6" name="Straight Arrow Connector 5">
            <a:extLst>
              <a:ext uri="{FF2B5EF4-FFF2-40B4-BE49-F238E27FC236}">
                <a16:creationId xmlns:a16="http://schemas.microsoft.com/office/drawing/2014/main" id="{57A04034-C858-5628-72F5-A22E77027965}"/>
              </a:ext>
            </a:extLst>
          </p:cNvPr>
          <p:cNvCxnSpPr>
            <a:cxnSpLocks/>
          </p:cNvCxnSpPr>
          <p:nvPr/>
        </p:nvCxnSpPr>
        <p:spPr>
          <a:xfrm>
            <a:off x="4914739" y="3679030"/>
            <a:ext cx="1337471" cy="488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4CE5FA0-7481-0559-ED87-D30886086200}"/>
              </a:ext>
            </a:extLst>
          </p:cNvPr>
          <p:cNvCxnSpPr>
            <a:cxnSpLocks/>
          </p:cNvCxnSpPr>
          <p:nvPr/>
        </p:nvCxnSpPr>
        <p:spPr>
          <a:xfrm flipH="1">
            <a:off x="6697980" y="3841908"/>
            <a:ext cx="1820874" cy="325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6C6FDE-BE25-FD29-C0CD-B70B9B8A98E3}"/>
              </a:ext>
            </a:extLst>
          </p:cNvPr>
          <p:cNvSpPr txBox="1"/>
          <p:nvPr/>
        </p:nvSpPr>
        <p:spPr>
          <a:xfrm>
            <a:off x="5270103" y="4231314"/>
            <a:ext cx="28557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Creates independent mass matrices for EACH SM rep</a:t>
            </a:r>
          </a:p>
        </p:txBody>
      </p:sp>
    </p:spTree>
    <p:extLst>
      <p:ext uri="{BB962C8B-B14F-4D97-AF65-F5344CB8AC3E}">
        <p14:creationId xmlns:p14="http://schemas.microsoft.com/office/powerpoint/2010/main" val="2747217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2"/>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378565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 of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incomplete SU(5) reps to suppress proton decay</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Each SM rep has a different mixing angle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7B4C7ADB-194A-D635-3F3D-606343899E35}"/>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30029" y="3796257"/>
            <a:ext cx="5093943" cy="677181"/>
          </a:xfrm>
          <a:prstGeom prst="rect">
            <a:avLst/>
          </a:prstGeom>
        </p:spPr>
      </p:pic>
      <p:pic>
        <p:nvPicPr>
          <p:cNvPr id="49" name="Picture 48">
            <a:extLst>
              <a:ext uri="{FF2B5EF4-FFF2-40B4-BE49-F238E27FC236}">
                <a16:creationId xmlns:a16="http://schemas.microsoft.com/office/drawing/2014/main" id="{20240A48-24C3-60B0-C9EB-FF1BB9BB6B23}"/>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6257727" y="3826047"/>
            <a:ext cx="5083883" cy="675505"/>
          </a:xfrm>
          <a:prstGeom prst="rect">
            <a:avLst/>
          </a:prstGeom>
        </p:spPr>
      </p:pic>
      <p:sp>
        <p:nvSpPr>
          <p:cNvPr id="28" name="Freeform 85 1 2">
            <a:extLst>
              <a:ext uri="{FF2B5EF4-FFF2-40B4-BE49-F238E27FC236}">
                <a16:creationId xmlns:a16="http://schemas.microsoft.com/office/drawing/2014/main" id="{1C01439E-CDB6-682E-1C09-FE343A8D74D7}"/>
              </a:ext>
            </a:extLst>
          </p:cNvPr>
          <p:cNvSpPr>
            <a:spLocks/>
          </p:cNvSpPr>
          <p:nvPr/>
        </p:nvSpPr>
        <p:spPr bwMode="auto">
          <a:xfrm>
            <a:off x="2972435" y="5507567"/>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AD41FEC7-0DDD-4539-F760-FCF0D24AE9F7}"/>
              </a:ext>
            </a:extLst>
          </p:cNvPr>
          <p:cNvCxnSpPr>
            <a:cxnSpLocks/>
          </p:cNvCxnSpPr>
          <p:nvPr/>
        </p:nvCxnSpPr>
        <p:spPr>
          <a:xfrm>
            <a:off x="2325135" y="5032551"/>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E7F1830-0E1B-3123-0A5C-A6E3F1C948FC}"/>
              </a:ext>
            </a:extLst>
          </p:cNvPr>
          <p:cNvCxnSpPr>
            <a:cxnSpLocks/>
          </p:cNvCxnSpPr>
          <p:nvPr/>
        </p:nvCxnSpPr>
        <p:spPr>
          <a:xfrm flipV="1">
            <a:off x="2325137" y="5647530"/>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1" name="Picture 30">
            <a:extLst>
              <a:ext uri="{FF2B5EF4-FFF2-40B4-BE49-F238E27FC236}">
                <a16:creationId xmlns:a16="http://schemas.microsoft.com/office/drawing/2014/main" id="{EE7050B1-8373-A0D7-2437-F564AEBA4100}"/>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3464156" y="5143396"/>
            <a:ext cx="210286" cy="172190"/>
          </a:xfrm>
          <a:prstGeom prst="rect">
            <a:avLst/>
          </a:prstGeom>
        </p:spPr>
      </p:pic>
      <p:pic>
        <p:nvPicPr>
          <p:cNvPr id="6" name="Picture 5">
            <a:extLst>
              <a:ext uri="{FF2B5EF4-FFF2-40B4-BE49-F238E27FC236}">
                <a16:creationId xmlns:a16="http://schemas.microsoft.com/office/drawing/2014/main" id="{E65866B9-B9AA-4AFB-87D3-FDC5AE87A23C}"/>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2113021" y="4880082"/>
            <a:ext cx="212115" cy="263314"/>
          </a:xfrm>
          <a:prstGeom prst="rect">
            <a:avLst/>
          </a:prstGeom>
        </p:spPr>
      </p:pic>
      <p:pic>
        <p:nvPicPr>
          <p:cNvPr id="8" name="Picture 7">
            <a:extLst>
              <a:ext uri="{FF2B5EF4-FFF2-40B4-BE49-F238E27FC236}">
                <a16:creationId xmlns:a16="http://schemas.microsoft.com/office/drawing/2014/main" id="{E7AC4049-E586-4885-9389-1A005420252D}"/>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2008792" y="6364299"/>
            <a:ext cx="210286" cy="272456"/>
          </a:xfrm>
          <a:prstGeom prst="rect">
            <a:avLst/>
          </a:prstGeom>
        </p:spPr>
      </p:pic>
      <p:sp>
        <p:nvSpPr>
          <p:cNvPr id="34" name="Freeform 85 1 3">
            <a:extLst>
              <a:ext uri="{FF2B5EF4-FFF2-40B4-BE49-F238E27FC236}">
                <a16:creationId xmlns:a16="http://schemas.microsoft.com/office/drawing/2014/main" id="{1633A32F-C17E-A901-A1E5-3B2D7C7BBB71}"/>
              </a:ext>
            </a:extLst>
          </p:cNvPr>
          <p:cNvSpPr>
            <a:spLocks/>
          </p:cNvSpPr>
          <p:nvPr/>
        </p:nvSpPr>
        <p:spPr bwMode="auto">
          <a:xfrm>
            <a:off x="6015381" y="5507567"/>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DCA3E8DE-A751-CCBC-A89D-44100F18746A}"/>
              </a:ext>
            </a:extLst>
          </p:cNvPr>
          <p:cNvCxnSpPr>
            <a:cxnSpLocks/>
          </p:cNvCxnSpPr>
          <p:nvPr/>
        </p:nvCxnSpPr>
        <p:spPr>
          <a:xfrm>
            <a:off x="5368081" y="5032551"/>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CF276DD4-94ED-3342-7842-F2F71F55D214}"/>
              </a:ext>
            </a:extLst>
          </p:cNvPr>
          <p:cNvCxnSpPr>
            <a:cxnSpLocks/>
          </p:cNvCxnSpPr>
          <p:nvPr/>
        </p:nvCxnSpPr>
        <p:spPr>
          <a:xfrm flipV="1">
            <a:off x="5368083" y="5647530"/>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7" name="Picture 36">
            <a:extLst>
              <a:ext uri="{FF2B5EF4-FFF2-40B4-BE49-F238E27FC236}">
                <a16:creationId xmlns:a16="http://schemas.microsoft.com/office/drawing/2014/main" id="{5048FC37-49C7-AA7A-E2D8-94D0836339ED}"/>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507102" y="5143396"/>
            <a:ext cx="210286" cy="172190"/>
          </a:xfrm>
          <a:prstGeom prst="rect">
            <a:avLst/>
          </a:prstGeom>
        </p:spPr>
      </p:pic>
      <p:pic>
        <p:nvPicPr>
          <p:cNvPr id="10" name="Picture 9">
            <a:extLst>
              <a:ext uri="{FF2B5EF4-FFF2-40B4-BE49-F238E27FC236}">
                <a16:creationId xmlns:a16="http://schemas.microsoft.com/office/drawing/2014/main" id="{90AB6686-D487-43FF-9302-1BE70793CFC7}"/>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5050116" y="4700177"/>
            <a:ext cx="367544" cy="272456"/>
          </a:xfrm>
          <a:prstGeom prst="rect">
            <a:avLst/>
          </a:prstGeom>
        </p:spPr>
      </p:pic>
      <p:pic>
        <p:nvPicPr>
          <p:cNvPr id="12" name="Picture 11">
            <a:extLst>
              <a:ext uri="{FF2B5EF4-FFF2-40B4-BE49-F238E27FC236}">
                <a16:creationId xmlns:a16="http://schemas.microsoft.com/office/drawing/2014/main" id="{FC2ADEA2-B32D-4C87-960A-BE4D5E897BA5}"/>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5051738" y="6364299"/>
            <a:ext cx="367544" cy="298056"/>
          </a:xfrm>
          <a:prstGeom prst="rect">
            <a:avLst/>
          </a:prstGeom>
        </p:spPr>
      </p:pic>
      <p:sp>
        <p:nvSpPr>
          <p:cNvPr id="40" name="TextBox 39">
            <a:extLst>
              <a:ext uri="{FF2B5EF4-FFF2-40B4-BE49-F238E27FC236}">
                <a16:creationId xmlns:a16="http://schemas.microsoft.com/office/drawing/2014/main" id="{E9013461-23CD-73FC-D369-EEF01DEF4B59}"/>
              </a:ext>
            </a:extLst>
          </p:cNvPr>
          <p:cNvSpPr txBox="1"/>
          <p:nvPr/>
        </p:nvSpPr>
        <p:spPr>
          <a:xfrm>
            <a:off x="4468463" y="5507567"/>
            <a:ext cx="210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pic>
        <p:nvPicPr>
          <p:cNvPr id="59" name="Picture 58">
            <a:extLst>
              <a:ext uri="{FF2B5EF4-FFF2-40B4-BE49-F238E27FC236}">
                <a16:creationId xmlns:a16="http://schemas.microsoft.com/office/drawing/2014/main" id="{2D3B1EE0-D8C8-0C10-11E0-12F38D67393F}"/>
              </a:ext>
            </a:extLst>
          </p:cNvPr>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7780985" y="5323033"/>
            <a:ext cx="3900343" cy="301714"/>
          </a:xfrm>
          <a:prstGeom prst="rect">
            <a:avLst/>
          </a:prstGeom>
        </p:spPr>
      </p:pic>
    </p:spTree>
    <p:extLst>
      <p:ext uri="{BB962C8B-B14F-4D97-AF65-F5344CB8AC3E}">
        <p14:creationId xmlns:p14="http://schemas.microsoft.com/office/powerpoint/2010/main" val="3963300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6"/>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 of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incomplete SU(5) reps to suppress proton decay</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Each SM rep has a different mixing angle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With a proton lifetime of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Lifetime constraints requirements</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E1D644CB-2F1A-323F-CB48-CAAFFDFC5D2E}"/>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2851905" y="3829294"/>
            <a:ext cx="6832762" cy="370286"/>
          </a:xfrm>
          <a:prstGeom prst="rect">
            <a:avLst/>
          </a:prstGeom>
        </p:spPr>
      </p:pic>
      <p:pic>
        <p:nvPicPr>
          <p:cNvPr id="8" name="Picture 7">
            <a:extLst>
              <a:ext uri="{FF2B5EF4-FFF2-40B4-BE49-F238E27FC236}">
                <a16:creationId xmlns:a16="http://schemas.microsoft.com/office/drawing/2014/main" id="{F8A447C1-0A94-C468-C9DE-64B4C79914BB}"/>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318561" y="4589625"/>
            <a:ext cx="4816760" cy="316952"/>
          </a:xfrm>
          <a:prstGeom prst="rect">
            <a:avLst/>
          </a:prstGeom>
        </p:spPr>
      </p:pic>
      <p:pic>
        <p:nvPicPr>
          <p:cNvPr id="12" name="Picture 11">
            <a:extLst>
              <a:ext uri="{FF2B5EF4-FFF2-40B4-BE49-F238E27FC236}">
                <a16:creationId xmlns:a16="http://schemas.microsoft.com/office/drawing/2014/main" id="{3780BCE4-5FF7-A84C-02A4-C2562508A9B5}"/>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650751" y="5728667"/>
            <a:ext cx="4152380" cy="676572"/>
          </a:xfrm>
          <a:prstGeom prst="rect">
            <a:avLst/>
          </a:prstGeom>
        </p:spPr>
      </p:pic>
    </p:spTree>
    <p:extLst>
      <p:ext uri="{BB962C8B-B14F-4D97-AF65-F5344CB8AC3E}">
        <p14:creationId xmlns:p14="http://schemas.microsoft.com/office/powerpoint/2010/main" val="2374784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9"/>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Colored Higgs</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SM Yukawa Couplings</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Colored Higgs Yukawa couplings</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Proton Decay greatly enhanced since  </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BF82BAF-4FCD-4668-8A30-7A842275E65C}"/>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1368158" y="1992553"/>
            <a:ext cx="4155275" cy="564876"/>
          </a:xfrm>
          <a:prstGeom prst="rect">
            <a:avLst/>
          </a:prstGeom>
        </p:spPr>
      </p:pic>
      <p:sp>
        <p:nvSpPr>
          <p:cNvPr id="43" name="Arrow: Right 42">
            <a:extLst>
              <a:ext uri="{FF2B5EF4-FFF2-40B4-BE49-F238E27FC236}">
                <a16:creationId xmlns:a16="http://schemas.microsoft.com/office/drawing/2014/main" id="{F4757591-3913-65CC-6FE5-35D9CBA2CA29}"/>
              </a:ext>
            </a:extLst>
          </p:cNvPr>
          <p:cNvSpPr/>
          <p:nvPr/>
        </p:nvSpPr>
        <p:spPr>
          <a:xfrm>
            <a:off x="4896413" y="2890877"/>
            <a:ext cx="831272" cy="319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2" name="Picture 201">
            <a:extLst>
              <a:ext uri="{FF2B5EF4-FFF2-40B4-BE49-F238E27FC236}">
                <a16:creationId xmlns:a16="http://schemas.microsoft.com/office/drawing/2014/main" id="{E71787E2-DC8F-804B-AAE2-298C22BD23F9}"/>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081780" y="2640487"/>
            <a:ext cx="4946438" cy="315124"/>
          </a:xfrm>
          <a:prstGeom prst="rect">
            <a:avLst/>
          </a:prstGeom>
        </p:spPr>
      </p:pic>
      <p:pic>
        <p:nvPicPr>
          <p:cNvPr id="207" name="Picture 206">
            <a:extLst>
              <a:ext uri="{FF2B5EF4-FFF2-40B4-BE49-F238E27FC236}">
                <a16:creationId xmlns:a16="http://schemas.microsoft.com/office/drawing/2014/main" id="{BFEC2723-CDA0-C0BF-9AAF-61C95FCDD17E}"/>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2520462" y="5884192"/>
            <a:ext cx="3386514" cy="340114"/>
          </a:xfrm>
          <a:prstGeom prst="rect">
            <a:avLst/>
          </a:prstGeom>
        </p:spPr>
      </p:pic>
      <p:pic>
        <p:nvPicPr>
          <p:cNvPr id="8" name="Picture 7">
            <a:extLst>
              <a:ext uri="{FF2B5EF4-FFF2-40B4-BE49-F238E27FC236}">
                <a16:creationId xmlns:a16="http://schemas.microsoft.com/office/drawing/2014/main" id="{B5338912-2021-4D54-BA34-8C0491D3F0AF}"/>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6079626" y="3146659"/>
            <a:ext cx="2316496" cy="360381"/>
          </a:xfrm>
          <a:prstGeom prst="rect">
            <a:avLst/>
          </a:prstGeom>
        </p:spPr>
      </p:pic>
      <p:pic>
        <p:nvPicPr>
          <p:cNvPr id="7" name="Picture 6">
            <a:extLst>
              <a:ext uri="{FF2B5EF4-FFF2-40B4-BE49-F238E27FC236}">
                <a16:creationId xmlns:a16="http://schemas.microsoft.com/office/drawing/2014/main" id="{6760BF79-420B-6386-D9B6-81C97BDD9A41}"/>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2028841" y="4276720"/>
            <a:ext cx="7954286" cy="702172"/>
          </a:xfrm>
          <a:prstGeom prst="rect">
            <a:avLst/>
          </a:prstGeom>
        </p:spPr>
      </p:pic>
      <p:pic>
        <p:nvPicPr>
          <p:cNvPr id="10" name="Picture 9">
            <a:extLst>
              <a:ext uri="{FF2B5EF4-FFF2-40B4-BE49-F238E27FC236}">
                <a16:creationId xmlns:a16="http://schemas.microsoft.com/office/drawing/2014/main" id="{E2AB4526-7460-4A94-A8E6-625F87BB5FAD}"/>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861742" y="5869121"/>
            <a:ext cx="3386515" cy="340114"/>
          </a:xfrm>
          <a:prstGeom prst="rect">
            <a:avLst/>
          </a:prstGeom>
        </p:spPr>
      </p:pic>
      <p:sp>
        <p:nvSpPr>
          <p:cNvPr id="11" name="TextBox 10">
            <a:extLst>
              <a:ext uri="{FF2B5EF4-FFF2-40B4-BE49-F238E27FC236}">
                <a16:creationId xmlns:a16="http://schemas.microsoft.com/office/drawing/2014/main" id="{4FA32764-7A1B-4916-A759-721AD1D4E856}"/>
              </a:ext>
            </a:extLst>
          </p:cNvPr>
          <p:cNvSpPr txBox="1"/>
          <p:nvPr/>
        </p:nvSpPr>
        <p:spPr>
          <a:xfrm>
            <a:off x="6203182" y="5849029"/>
            <a:ext cx="7510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Or</a:t>
            </a:r>
          </a:p>
        </p:txBody>
      </p:sp>
    </p:spTree>
    <p:extLst>
      <p:ext uri="{BB962C8B-B14F-4D97-AF65-F5344CB8AC3E}">
        <p14:creationId xmlns:p14="http://schemas.microsoft.com/office/powerpoint/2010/main" val="3151344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2"/>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Colored Higgs</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34163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SM Yukawa Couplings</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Colored Higgs Yukawa couplings</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Proton Decay greatly enhanced since  </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7" name="Picture 206">
            <a:extLst>
              <a:ext uri="{FF2B5EF4-FFF2-40B4-BE49-F238E27FC236}">
                <a16:creationId xmlns:a16="http://schemas.microsoft.com/office/drawing/2014/main" id="{BFEC2723-CDA0-C0BF-9AAF-61C95FCDD17E}"/>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6433171" y="4143915"/>
            <a:ext cx="3386514" cy="340114"/>
          </a:xfrm>
          <a:prstGeom prst="rect">
            <a:avLst/>
          </a:prstGeom>
        </p:spPr>
      </p:pic>
      <p:pic>
        <p:nvPicPr>
          <p:cNvPr id="205" name="Picture 204">
            <a:extLst>
              <a:ext uri="{FF2B5EF4-FFF2-40B4-BE49-F238E27FC236}">
                <a16:creationId xmlns:a16="http://schemas.microsoft.com/office/drawing/2014/main" id="{4FDE3A30-EE56-F59D-DCD5-FD06EC6A9B81}"/>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4569507" y="2114645"/>
            <a:ext cx="1696305" cy="336914"/>
          </a:xfrm>
          <a:prstGeom prst="rect">
            <a:avLst/>
          </a:prstGeom>
        </p:spPr>
      </p:pic>
      <p:pic>
        <p:nvPicPr>
          <p:cNvPr id="209" name="Picture 208">
            <a:extLst>
              <a:ext uri="{FF2B5EF4-FFF2-40B4-BE49-F238E27FC236}">
                <a16:creationId xmlns:a16="http://schemas.microsoft.com/office/drawing/2014/main" id="{363AD4E5-D97E-73CC-3864-0B95692A664E}"/>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2195096" y="3202032"/>
            <a:ext cx="7087541" cy="661943"/>
          </a:xfrm>
          <a:prstGeom prst="rect">
            <a:avLst/>
          </a:prstGeom>
        </p:spPr>
      </p:pic>
      <p:sp>
        <p:nvSpPr>
          <p:cNvPr id="13" name="Line 109">
            <a:extLst>
              <a:ext uri="{FF2B5EF4-FFF2-40B4-BE49-F238E27FC236}">
                <a16:creationId xmlns:a16="http://schemas.microsoft.com/office/drawing/2014/main" id="{50A9A250-D3E3-33CA-A269-FAC9E97B51CE}"/>
              </a:ext>
            </a:extLst>
          </p:cNvPr>
          <p:cNvSpPr>
            <a:spLocks noChangeShapeType="1"/>
          </p:cNvSpPr>
          <p:nvPr/>
        </p:nvSpPr>
        <p:spPr bwMode="auto">
          <a:xfrm>
            <a:off x="1547650" y="5836930"/>
            <a:ext cx="1056899" cy="0"/>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2DFDE475-3568-2810-C6D9-1D08CD6A94F4}"/>
              </a:ext>
            </a:extLst>
          </p:cNvPr>
          <p:cNvGrpSpPr/>
          <p:nvPr/>
        </p:nvGrpSpPr>
        <p:grpSpPr>
          <a:xfrm>
            <a:off x="2395916" y="5135831"/>
            <a:ext cx="1230307" cy="955433"/>
            <a:chOff x="3201134" y="5169950"/>
            <a:chExt cx="1230307" cy="955433"/>
          </a:xfrm>
        </p:grpSpPr>
        <p:grpSp>
          <p:nvGrpSpPr>
            <p:cNvPr id="15" name="Group 6">
              <a:extLst>
                <a:ext uri="{FF2B5EF4-FFF2-40B4-BE49-F238E27FC236}">
                  <a16:creationId xmlns:a16="http://schemas.microsoft.com/office/drawing/2014/main" id="{DF26BE07-43F4-9D96-96EE-AA8B3AF2A858}"/>
                </a:ext>
              </a:extLst>
            </p:cNvPr>
            <p:cNvGrpSpPr>
              <a:grpSpLocks/>
            </p:cNvGrpSpPr>
            <p:nvPr/>
          </p:nvGrpSpPr>
          <p:grpSpPr bwMode="auto">
            <a:xfrm rot="12409628">
              <a:off x="3374542" y="5969455"/>
              <a:ext cx="1056899" cy="155928"/>
              <a:chOff x="1392" y="1488"/>
              <a:chExt cx="1584" cy="0"/>
            </a:xfrm>
          </p:grpSpPr>
          <p:sp>
            <p:nvSpPr>
              <p:cNvPr id="19" name="Line 7 3 1">
                <a:extLst>
                  <a:ext uri="{FF2B5EF4-FFF2-40B4-BE49-F238E27FC236}">
                    <a16:creationId xmlns:a16="http://schemas.microsoft.com/office/drawing/2014/main" id="{7E71D493-98AA-0DCE-4803-B5926009AE4F}"/>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Line 8 3 1">
                <a:extLst>
                  <a:ext uri="{FF2B5EF4-FFF2-40B4-BE49-F238E27FC236}">
                    <a16:creationId xmlns:a16="http://schemas.microsoft.com/office/drawing/2014/main" id="{CCE1CA1F-B8C4-D4E6-1717-3F21E824EEC4}"/>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6">
              <a:extLst>
                <a:ext uri="{FF2B5EF4-FFF2-40B4-BE49-F238E27FC236}">
                  <a16:creationId xmlns:a16="http://schemas.microsoft.com/office/drawing/2014/main" id="{95076C9C-ACCE-8A92-F1EB-4DE1CEADE676}"/>
                </a:ext>
              </a:extLst>
            </p:cNvPr>
            <p:cNvGrpSpPr>
              <a:grpSpLocks/>
            </p:cNvGrpSpPr>
            <p:nvPr/>
          </p:nvGrpSpPr>
          <p:grpSpPr bwMode="auto">
            <a:xfrm rot="8895750">
              <a:off x="3201134" y="5169950"/>
              <a:ext cx="1056899" cy="441340"/>
              <a:chOff x="1392" y="1488"/>
              <a:chExt cx="1584" cy="0"/>
            </a:xfrm>
          </p:grpSpPr>
          <p:sp>
            <p:nvSpPr>
              <p:cNvPr id="17" name="Line 7 4 1">
                <a:extLst>
                  <a:ext uri="{FF2B5EF4-FFF2-40B4-BE49-F238E27FC236}">
                    <a16:creationId xmlns:a16="http://schemas.microsoft.com/office/drawing/2014/main" id="{698C0062-545D-B568-FD3B-F76A886F57AE}"/>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8 4 1">
                <a:extLst>
                  <a:ext uri="{FF2B5EF4-FFF2-40B4-BE49-F238E27FC236}">
                    <a16:creationId xmlns:a16="http://schemas.microsoft.com/office/drawing/2014/main" id="{D587ED7C-D87F-26ED-2AC2-5B488754921C}"/>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7" name="Picture 6">
            <a:extLst>
              <a:ext uri="{FF2B5EF4-FFF2-40B4-BE49-F238E27FC236}">
                <a16:creationId xmlns:a16="http://schemas.microsoft.com/office/drawing/2014/main" id="{3BDC6588-151C-67E7-92D5-01A22D171BB1}"/>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417586" y="5167977"/>
            <a:ext cx="118044" cy="245518"/>
          </a:xfrm>
          <a:prstGeom prst="rect">
            <a:avLst/>
          </a:prstGeom>
        </p:spPr>
      </p:pic>
      <p:pic>
        <p:nvPicPr>
          <p:cNvPr id="8" name="Picture 7">
            <a:extLst>
              <a:ext uri="{FF2B5EF4-FFF2-40B4-BE49-F238E27FC236}">
                <a16:creationId xmlns:a16="http://schemas.microsoft.com/office/drawing/2014/main" id="{CA9B3A24-4288-E2CA-CC3E-4F7EDA947B93}"/>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417586" y="6306615"/>
            <a:ext cx="118044" cy="245518"/>
          </a:xfrm>
          <a:prstGeom prst="rect">
            <a:avLst/>
          </a:prstGeom>
        </p:spPr>
      </p:pic>
      <p:pic>
        <p:nvPicPr>
          <p:cNvPr id="9" name="Picture 8">
            <a:extLst>
              <a:ext uri="{FF2B5EF4-FFF2-40B4-BE49-F238E27FC236}">
                <a16:creationId xmlns:a16="http://schemas.microsoft.com/office/drawing/2014/main" id="{61659C2C-B913-F833-613A-B6EEE671DEFA}"/>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3560161" y="5094868"/>
            <a:ext cx="103674" cy="186198"/>
          </a:xfrm>
          <a:prstGeom prst="rect">
            <a:avLst/>
          </a:prstGeom>
        </p:spPr>
      </p:pic>
      <p:pic>
        <p:nvPicPr>
          <p:cNvPr id="10" name="Picture 9">
            <a:extLst>
              <a:ext uri="{FF2B5EF4-FFF2-40B4-BE49-F238E27FC236}">
                <a16:creationId xmlns:a16="http://schemas.microsoft.com/office/drawing/2014/main" id="{1CE5F4C3-2F3E-0D28-1DCA-68B8FBA789FE}"/>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882979" y="5413495"/>
            <a:ext cx="236089" cy="230688"/>
          </a:xfrm>
          <a:prstGeom prst="rect">
            <a:avLst/>
          </a:prstGeom>
        </p:spPr>
      </p:pic>
      <p:pic>
        <p:nvPicPr>
          <p:cNvPr id="11" name="Picture 10">
            <a:extLst>
              <a:ext uri="{FF2B5EF4-FFF2-40B4-BE49-F238E27FC236}">
                <a16:creationId xmlns:a16="http://schemas.microsoft.com/office/drawing/2014/main" id="{B7E73B79-D6CA-1DBA-E1F2-1D4E3697D764}"/>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a:off x="3611998" y="6198604"/>
            <a:ext cx="118044" cy="245518"/>
          </a:xfrm>
          <a:prstGeom prst="rect">
            <a:avLst/>
          </a:prstGeom>
        </p:spPr>
      </p:pic>
      <p:pic>
        <p:nvPicPr>
          <p:cNvPr id="6" name="Picture 5">
            <a:extLst>
              <a:ext uri="{FF2B5EF4-FFF2-40B4-BE49-F238E27FC236}">
                <a16:creationId xmlns:a16="http://schemas.microsoft.com/office/drawing/2014/main" id="{09A06C83-38EA-4AAA-8613-EA117683B0F0}"/>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3738758" y="5364128"/>
            <a:ext cx="8035656" cy="757638"/>
          </a:xfrm>
          <a:prstGeom prst="rect">
            <a:avLst/>
          </a:prstGeom>
        </p:spPr>
      </p:pic>
      <p:grpSp>
        <p:nvGrpSpPr>
          <p:cNvPr id="30" name="Group 29">
            <a:extLst>
              <a:ext uri="{FF2B5EF4-FFF2-40B4-BE49-F238E27FC236}">
                <a16:creationId xmlns:a16="http://schemas.microsoft.com/office/drawing/2014/main" id="{108EBC51-501F-059D-E775-DE3CBC22FC00}"/>
              </a:ext>
            </a:extLst>
          </p:cNvPr>
          <p:cNvGrpSpPr/>
          <p:nvPr/>
        </p:nvGrpSpPr>
        <p:grpSpPr>
          <a:xfrm rot="10800000">
            <a:off x="535630" y="5586070"/>
            <a:ext cx="1230307" cy="955433"/>
            <a:chOff x="3201134" y="5169950"/>
            <a:chExt cx="1230307" cy="955433"/>
          </a:xfrm>
        </p:grpSpPr>
        <p:grpSp>
          <p:nvGrpSpPr>
            <p:cNvPr id="31" name="Group 6">
              <a:extLst>
                <a:ext uri="{FF2B5EF4-FFF2-40B4-BE49-F238E27FC236}">
                  <a16:creationId xmlns:a16="http://schemas.microsoft.com/office/drawing/2014/main" id="{0A46D251-972B-9432-1206-3EC73A83793C}"/>
                </a:ext>
              </a:extLst>
            </p:cNvPr>
            <p:cNvGrpSpPr>
              <a:grpSpLocks/>
            </p:cNvGrpSpPr>
            <p:nvPr/>
          </p:nvGrpSpPr>
          <p:grpSpPr bwMode="auto">
            <a:xfrm rot="12409628">
              <a:off x="3374542" y="5969455"/>
              <a:ext cx="1056899" cy="155928"/>
              <a:chOff x="1392" y="1488"/>
              <a:chExt cx="1584" cy="0"/>
            </a:xfrm>
          </p:grpSpPr>
          <p:sp>
            <p:nvSpPr>
              <p:cNvPr id="35" name="Line 7 3 2">
                <a:extLst>
                  <a:ext uri="{FF2B5EF4-FFF2-40B4-BE49-F238E27FC236}">
                    <a16:creationId xmlns:a16="http://schemas.microsoft.com/office/drawing/2014/main" id="{73ED3AF6-CDC5-E962-CEA5-024013166F9C}"/>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Line 8 3 2">
                <a:extLst>
                  <a:ext uri="{FF2B5EF4-FFF2-40B4-BE49-F238E27FC236}">
                    <a16:creationId xmlns:a16="http://schemas.microsoft.com/office/drawing/2014/main" id="{D78E6399-AA4E-F2C2-4F74-1BE65B697F8B}"/>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6">
              <a:extLst>
                <a:ext uri="{FF2B5EF4-FFF2-40B4-BE49-F238E27FC236}">
                  <a16:creationId xmlns:a16="http://schemas.microsoft.com/office/drawing/2014/main" id="{01DF0A84-F4DF-3BF8-6BA5-6FE9EAE300D5}"/>
                </a:ext>
              </a:extLst>
            </p:cNvPr>
            <p:cNvGrpSpPr>
              <a:grpSpLocks/>
            </p:cNvGrpSpPr>
            <p:nvPr/>
          </p:nvGrpSpPr>
          <p:grpSpPr bwMode="auto">
            <a:xfrm rot="8895750">
              <a:off x="3201134" y="5169950"/>
              <a:ext cx="1056899" cy="441340"/>
              <a:chOff x="1392" y="1488"/>
              <a:chExt cx="1584" cy="0"/>
            </a:xfrm>
          </p:grpSpPr>
          <p:sp>
            <p:nvSpPr>
              <p:cNvPr id="33" name="Line 7 4 2">
                <a:extLst>
                  <a:ext uri="{FF2B5EF4-FFF2-40B4-BE49-F238E27FC236}">
                    <a16:creationId xmlns:a16="http://schemas.microsoft.com/office/drawing/2014/main" id="{B7BDC6AD-F3BC-FC07-B65D-99E11C175148}"/>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Line 8 4 2">
                <a:extLst>
                  <a:ext uri="{FF2B5EF4-FFF2-40B4-BE49-F238E27FC236}">
                    <a16:creationId xmlns:a16="http://schemas.microsoft.com/office/drawing/2014/main" id="{1C08C365-F12B-8C3D-D531-52A65FAC36C9}"/>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305526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2"/>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Conclusions</a:t>
            </a:r>
          </a:p>
        </p:txBody>
      </p:sp>
      <p:sp>
        <p:nvSpPr>
          <p:cNvPr id="2" name="TextBox 1">
            <a:extLst>
              <a:ext uri="{FF2B5EF4-FFF2-40B4-BE49-F238E27FC236}">
                <a16:creationId xmlns:a16="http://schemas.microsoft.com/office/drawing/2014/main" id="{19EEA32E-23D6-66F8-D4C2-0FE26B099465}"/>
              </a:ext>
            </a:extLst>
          </p:cNvPr>
          <p:cNvSpPr txBox="1"/>
          <p:nvPr/>
        </p:nvSpPr>
        <p:spPr>
          <a:xfrm>
            <a:off x="1163782" y="1457810"/>
            <a:ext cx="10490662" cy="4893647"/>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Grand unification is one of the best motivated models on the market</a:t>
            </a:r>
          </a:p>
          <a:p>
            <a:pPr marL="1257300" lvl="2" indent="-342900">
              <a:buClr>
                <a:prstClr val="white"/>
              </a:buClr>
              <a:buFont typeface="Arial" panose="020B0604020202020204" pitchFamily="34" charset="0"/>
              <a:buChar char="•"/>
              <a:defRPr/>
            </a:pPr>
            <a:r>
              <a:rPr lang="en-US" sz="2400" dirty="0">
                <a:solidFill>
                  <a:prstClr val="white"/>
                </a:solidFill>
                <a:latin typeface="Calibri" panose="020F0502020204030204"/>
              </a:rPr>
              <a:t>Explains charge quantization and “Explains” SM matter content</a:t>
            </a:r>
          </a:p>
          <a:p>
            <a:pPr marL="1257300" lvl="2" indent="-342900">
              <a:buClr>
                <a:prstClr val="white"/>
              </a:buClr>
              <a:buFont typeface="Arial" panose="020B0604020202020204" pitchFamily="34" charset="0"/>
              <a:buChar char="•"/>
              <a:defRPr/>
            </a:pPr>
            <a:endParaRPr lang="en-US" sz="2400" dirty="0">
              <a:solidFill>
                <a:prstClr val="white"/>
              </a:solidFill>
              <a:latin typeface="Calibri" panose="020F0502020204030204"/>
            </a:endParaRPr>
          </a:p>
          <a:p>
            <a:pPr marL="800100" lvl="1" indent="-342900">
              <a:buClr>
                <a:prstClr val="white"/>
              </a:buClr>
              <a:buFont typeface="Arial" panose="020B0604020202020204" pitchFamily="34" charset="0"/>
              <a:buChar char="•"/>
              <a:defRPr/>
            </a:pPr>
            <a:r>
              <a:rPr lang="en-US" sz="2400" dirty="0">
                <a:solidFill>
                  <a:prstClr val="white"/>
                </a:solidFill>
                <a:latin typeface="Calibri" panose="020F0502020204030204"/>
              </a:rPr>
              <a:t>Minimal models of SU(5) need additional light matter</a:t>
            </a:r>
          </a:p>
          <a:p>
            <a:pPr marL="800100" lvl="1" indent="-342900">
              <a:buClr>
                <a:prstClr val="white"/>
              </a:buClr>
              <a:buFont typeface="Arial" panose="020B0604020202020204" pitchFamily="34" charset="0"/>
              <a:buChar char="•"/>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00100" lvl="1" indent="-342900">
              <a:buClr>
                <a:prstClr val="white"/>
              </a:buClr>
              <a:buFont typeface="Arial" panose="020B0604020202020204" pitchFamily="34" charset="0"/>
              <a:buChar char="•"/>
              <a:defRPr/>
            </a:pPr>
            <a:r>
              <a:rPr lang="en-US" sz="2400" dirty="0">
                <a:solidFill>
                  <a:prstClr val="white"/>
                </a:solidFill>
                <a:latin typeface="Calibri" panose="020F0502020204030204"/>
              </a:rPr>
              <a:t>Supersymmetry is one justification for needed light matter content </a:t>
            </a:r>
          </a:p>
          <a:p>
            <a:pPr marL="1257300" lvl="2" indent="-342900">
              <a:buClr>
                <a:prstClr val="white"/>
              </a:buClr>
              <a:buFont typeface="Arial" panose="020B0604020202020204" pitchFamily="34" charset="0"/>
              <a:buChar char="•"/>
              <a:defRPr/>
            </a:pPr>
            <a:r>
              <a:rPr lang="en-US" sz="2400" dirty="0">
                <a:solidFill>
                  <a:prstClr val="white"/>
                </a:solidFill>
                <a:latin typeface="Calibri" panose="020F0502020204030204"/>
              </a:rPr>
              <a:t>Unified theories with low-scale SUSY breaking testable at JUNO, HK</a:t>
            </a:r>
          </a:p>
          <a:p>
            <a:pPr marL="1257300" lvl="2" indent="-342900">
              <a:buClr>
                <a:prstClr val="white"/>
              </a:buClr>
              <a:buFont typeface="Arial" panose="020B0604020202020204" pitchFamily="34" charset="0"/>
              <a:buChar char="•"/>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Different models of SU(5) have different proton decay signatures</a:t>
            </a:r>
          </a:p>
          <a:p>
            <a:pPr marL="1257300" lvl="2" indent="-342900">
              <a:buClr>
                <a:prstClr val="white"/>
              </a:buClr>
              <a:buFont typeface="Arial" panose="020B0604020202020204" pitchFamily="34" charset="0"/>
              <a:buChar char="•"/>
              <a:defRPr/>
            </a:pPr>
            <a:endParaRPr lang="en-US" sz="2400" dirty="0">
              <a:solidFill>
                <a:prstClr val="white"/>
              </a:solidFill>
              <a:latin typeface="Calibri" panose="020F0502020204030204"/>
            </a:endParaRPr>
          </a:p>
          <a:p>
            <a:pPr marL="800100" lvl="1" indent="-342900">
              <a:buClr>
                <a:prstClr val="white"/>
              </a:buClr>
              <a:buFont typeface="Arial" panose="020B0604020202020204" pitchFamily="34" charset="0"/>
              <a:buChar char="•"/>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Non-SUSY SU(5) needs additional light matter</a:t>
            </a:r>
          </a:p>
          <a:p>
            <a:pPr marL="1257300" lvl="2" indent="-342900">
              <a:buClr>
                <a:prstClr val="white"/>
              </a:buClr>
              <a:buFont typeface="Arial" panose="020B0604020202020204" pitchFamily="34" charset="0"/>
              <a:buChar char="•"/>
              <a:defRPr/>
            </a:pPr>
            <a:r>
              <a:rPr lang="en-US" sz="2400" dirty="0">
                <a:solidFill>
                  <a:prstClr val="white"/>
                </a:solidFill>
                <a:latin typeface="Calibri" panose="020F0502020204030204"/>
              </a:rPr>
              <a:t>Light matter can be justified by W-boson anomaly </a:t>
            </a:r>
          </a:p>
          <a:p>
            <a:pPr marL="1257300" lvl="2" indent="-342900">
              <a:buClr>
                <a:prstClr val="white"/>
              </a:buClr>
              <a:buFont typeface="Arial" panose="020B0604020202020204" pitchFamily="34" charset="0"/>
              <a:buChar char="•"/>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Model has unique proton decay signature dues to mixing </a:t>
            </a:r>
          </a:p>
          <a:p>
            <a:pPr marL="800100" lvl="1" indent="-342900">
              <a:buClr>
                <a:prstClr val="white"/>
              </a:buClr>
              <a:buFont typeface="Arial" panose="020B0604020202020204" pitchFamily="34" charset="0"/>
              <a:buChar char="•"/>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772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2C7341C2-C25C-EEC0-C4E0-97E94D71B5E4}"/>
              </a:ext>
            </a:extLst>
          </p:cNvPr>
          <p:cNvPicPr>
            <a:picLocks noChangeAspect="1"/>
          </p:cNvPicPr>
          <p:nvPr/>
        </p:nvPicPr>
        <p:blipFill>
          <a:blip r:embed="rId11"/>
          <a:stretch>
            <a:fillRect/>
          </a:stretch>
        </p:blipFill>
        <p:spPr>
          <a:xfrm>
            <a:off x="7209549" y="2633091"/>
            <a:ext cx="4786399" cy="3509652"/>
          </a:xfrm>
          <a:prstGeom prst="rect">
            <a:avLst/>
          </a:prstGeom>
        </p:spPr>
      </p:pic>
      <p:pic>
        <p:nvPicPr>
          <p:cNvPr id="8" name="Picture 7" descr="Chart&#10;&#10;Description automatically generated with medium confidence">
            <a:extLst>
              <a:ext uri="{FF2B5EF4-FFF2-40B4-BE49-F238E27FC236}">
                <a16:creationId xmlns:a16="http://schemas.microsoft.com/office/drawing/2014/main" id="{AB59D028-A1A3-4A73-21B3-35737A662A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58225" y="2711708"/>
            <a:ext cx="4644041" cy="3352417"/>
          </a:xfrm>
          <a:prstGeom prst="rect">
            <a:avLst/>
          </a:prstGeom>
        </p:spPr>
      </p:pic>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W-Boson Anomaly </a:t>
            </a:r>
          </a:p>
        </p:txBody>
      </p:sp>
      <p:sp>
        <p:nvSpPr>
          <p:cNvPr id="6" name="TextBox 5">
            <a:extLst>
              <a:ext uri="{FF2B5EF4-FFF2-40B4-BE49-F238E27FC236}">
                <a16:creationId xmlns:a16="http://schemas.microsoft.com/office/drawing/2014/main" id="{77AD533F-F257-4DE2-9327-2176047CCB23}"/>
              </a:ext>
            </a:extLst>
          </p:cNvPr>
          <p:cNvSpPr txBox="1"/>
          <p:nvPr/>
        </p:nvSpPr>
        <p:spPr>
          <a:xfrm>
            <a:off x="493557" y="1815193"/>
            <a:ext cx="9336578" cy="46166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Best fit for the         (LEP-2, Tevatron, LHC, </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LHCb</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data)  </a:t>
            </a:r>
          </a:p>
        </p:txBody>
      </p:sp>
      <p:pic>
        <p:nvPicPr>
          <p:cNvPr id="13" name="Picture 12">
            <a:extLst>
              <a:ext uri="{FF2B5EF4-FFF2-40B4-BE49-F238E27FC236}">
                <a16:creationId xmlns:a16="http://schemas.microsoft.com/office/drawing/2014/main" id="{0C65AFEB-8021-09D6-1043-6035B784B6A1}"/>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2920635" y="1961455"/>
            <a:ext cx="399086" cy="192000"/>
          </a:xfrm>
          <a:prstGeom prst="rect">
            <a:avLst/>
          </a:prstGeom>
        </p:spPr>
      </p:pic>
      <p:pic>
        <p:nvPicPr>
          <p:cNvPr id="30" name="Picture 29">
            <a:extLst>
              <a:ext uri="{FF2B5EF4-FFF2-40B4-BE49-F238E27FC236}">
                <a16:creationId xmlns:a16="http://schemas.microsoft.com/office/drawing/2014/main" id="{0B5B838A-DFB4-F25B-765C-445054E1AED1}"/>
              </a:ext>
            </a:extLst>
          </p:cNvPr>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1382346" y="2457225"/>
            <a:ext cx="3030858" cy="241372"/>
          </a:xfrm>
          <a:prstGeom prst="rect">
            <a:avLst/>
          </a:prstGeom>
        </p:spPr>
      </p:pic>
      <p:sp>
        <p:nvSpPr>
          <p:cNvPr id="20" name="TextBox 19">
            <a:extLst>
              <a:ext uri="{FF2B5EF4-FFF2-40B4-BE49-F238E27FC236}">
                <a16:creationId xmlns:a16="http://schemas.microsoft.com/office/drawing/2014/main" id="{A1A2B62D-7B70-DED4-7C66-458005881827}"/>
              </a:ext>
            </a:extLst>
          </p:cNvPr>
          <p:cNvSpPr txBox="1"/>
          <p:nvPr/>
        </p:nvSpPr>
        <p:spPr>
          <a:xfrm>
            <a:off x="523376" y="3039907"/>
            <a:ext cx="9336578" cy="83099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SM prediction for        </a:t>
            </a:r>
          </a:p>
          <a:p>
            <a:pPr marL="0" marR="0" lvl="0" indent="0" algn="l" defTabSz="914400" rtl="0" eaLnBrk="1" fontAlgn="auto" latinLnBrk="0" hangingPunct="1">
              <a:lnSpc>
                <a:spcPct val="100000"/>
              </a:lnSpc>
              <a:spcBef>
                <a:spcPts val="0"/>
              </a:spcBef>
              <a:spcAft>
                <a:spcPts val="0"/>
              </a:spcAft>
              <a:buClr>
                <a:prstClr val="white"/>
              </a:buClr>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(Fit all date except       and predict       )</a:t>
            </a:r>
          </a:p>
        </p:txBody>
      </p:sp>
      <p:pic>
        <p:nvPicPr>
          <p:cNvPr id="21" name="Picture 20">
            <a:extLst>
              <a:ext uri="{FF2B5EF4-FFF2-40B4-BE49-F238E27FC236}">
                <a16:creationId xmlns:a16="http://schemas.microsoft.com/office/drawing/2014/main" id="{D17027E9-1550-F545-C41D-0338D106BAF2}"/>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3319721" y="3187652"/>
            <a:ext cx="399086" cy="192000"/>
          </a:xfrm>
          <a:prstGeom prst="rect">
            <a:avLst/>
          </a:prstGeom>
        </p:spPr>
      </p:pic>
      <p:pic>
        <p:nvPicPr>
          <p:cNvPr id="22" name="Picture 21">
            <a:extLst>
              <a:ext uri="{FF2B5EF4-FFF2-40B4-BE49-F238E27FC236}">
                <a16:creationId xmlns:a16="http://schemas.microsoft.com/office/drawing/2014/main" id="{AAE29EF1-5EB1-74A3-2B51-DF6B7EACA2FA}"/>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3828897" y="3537313"/>
            <a:ext cx="399086" cy="192000"/>
          </a:xfrm>
          <a:prstGeom prst="rect">
            <a:avLst/>
          </a:prstGeom>
        </p:spPr>
      </p:pic>
      <p:pic>
        <p:nvPicPr>
          <p:cNvPr id="23" name="Picture 22">
            <a:extLst>
              <a:ext uri="{FF2B5EF4-FFF2-40B4-BE49-F238E27FC236}">
                <a16:creationId xmlns:a16="http://schemas.microsoft.com/office/drawing/2014/main" id="{9AB6C096-69C0-C535-1B14-C1FB210C4CEB}"/>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5744401" y="3542706"/>
            <a:ext cx="399086" cy="192000"/>
          </a:xfrm>
          <a:prstGeom prst="rect">
            <a:avLst/>
          </a:prstGeom>
        </p:spPr>
      </p:pic>
      <p:pic>
        <p:nvPicPr>
          <p:cNvPr id="33" name="Picture 32">
            <a:extLst>
              <a:ext uri="{FF2B5EF4-FFF2-40B4-BE49-F238E27FC236}">
                <a16:creationId xmlns:a16="http://schemas.microsoft.com/office/drawing/2014/main" id="{31E29325-B505-F6C9-98AE-9C35A08528C2}"/>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382346" y="4147917"/>
            <a:ext cx="3140571" cy="240000"/>
          </a:xfrm>
          <a:prstGeom prst="rect">
            <a:avLst/>
          </a:prstGeom>
        </p:spPr>
      </p:pic>
      <p:sp>
        <p:nvSpPr>
          <p:cNvPr id="35" name="TextBox 34">
            <a:extLst>
              <a:ext uri="{FF2B5EF4-FFF2-40B4-BE49-F238E27FC236}">
                <a16:creationId xmlns:a16="http://schemas.microsoft.com/office/drawing/2014/main" id="{5FDE91B2-6DD0-AA27-5E78-4B974DF3B9FB}"/>
              </a:ext>
            </a:extLst>
          </p:cNvPr>
          <p:cNvSpPr txBox="1"/>
          <p:nvPr/>
        </p:nvSpPr>
        <p:spPr>
          <a:xfrm>
            <a:off x="4504062" y="4052839"/>
            <a:ext cx="13155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(Pull 6.5   )</a:t>
            </a:r>
          </a:p>
        </p:txBody>
      </p:sp>
      <p:pic>
        <p:nvPicPr>
          <p:cNvPr id="38" name="Picture 37">
            <a:extLst>
              <a:ext uri="{FF2B5EF4-FFF2-40B4-BE49-F238E27FC236}">
                <a16:creationId xmlns:a16="http://schemas.microsoft.com/office/drawing/2014/main" id="{91899FE5-C34A-28CA-C17F-22C2E30A1FE4}"/>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5362132" y="4217174"/>
            <a:ext cx="122057" cy="101486"/>
          </a:xfrm>
          <a:prstGeom prst="rect">
            <a:avLst/>
          </a:prstGeom>
        </p:spPr>
      </p:pic>
      <p:sp>
        <p:nvSpPr>
          <p:cNvPr id="39" name="TextBox 38">
            <a:extLst>
              <a:ext uri="{FF2B5EF4-FFF2-40B4-BE49-F238E27FC236}">
                <a16:creationId xmlns:a16="http://schemas.microsoft.com/office/drawing/2014/main" id="{46D138AB-6CD9-DC63-5649-DD10AD2B7E3B}"/>
              </a:ext>
            </a:extLst>
          </p:cNvPr>
          <p:cNvSpPr txBox="1"/>
          <p:nvPr/>
        </p:nvSpPr>
        <p:spPr>
          <a:xfrm>
            <a:off x="4475510" y="2415509"/>
            <a:ext cx="17727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2204.04204</a:t>
            </a:r>
          </a:p>
        </p:txBody>
      </p:sp>
      <p:sp>
        <p:nvSpPr>
          <p:cNvPr id="40" name="TextBox 39">
            <a:extLst>
              <a:ext uri="{FF2B5EF4-FFF2-40B4-BE49-F238E27FC236}">
                <a16:creationId xmlns:a16="http://schemas.microsoft.com/office/drawing/2014/main" id="{25122C81-FE27-8E6F-FA46-0CC7E8C8E308}"/>
              </a:ext>
            </a:extLst>
          </p:cNvPr>
          <p:cNvSpPr txBox="1"/>
          <p:nvPr/>
        </p:nvSpPr>
        <p:spPr>
          <a:xfrm>
            <a:off x="5668079" y="4145172"/>
            <a:ext cx="17727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2204.04204</a:t>
            </a:r>
          </a:p>
        </p:txBody>
      </p:sp>
      <p:sp>
        <p:nvSpPr>
          <p:cNvPr id="43" name="TextBox 42">
            <a:extLst>
              <a:ext uri="{FF2B5EF4-FFF2-40B4-BE49-F238E27FC236}">
                <a16:creationId xmlns:a16="http://schemas.microsoft.com/office/drawing/2014/main" id="{57301E8B-67BC-1FE3-2CA2-B55E52D2B904}"/>
              </a:ext>
            </a:extLst>
          </p:cNvPr>
          <p:cNvSpPr txBox="1"/>
          <p:nvPr/>
        </p:nvSpPr>
        <p:spPr>
          <a:xfrm>
            <a:off x="523376" y="4979818"/>
            <a:ext cx="9336578" cy="46166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Even without CDF, some pull for larger </a:t>
            </a:r>
          </a:p>
        </p:txBody>
      </p:sp>
      <p:pic>
        <p:nvPicPr>
          <p:cNvPr id="44" name="Picture 43">
            <a:extLst>
              <a:ext uri="{FF2B5EF4-FFF2-40B4-BE49-F238E27FC236}">
                <a16:creationId xmlns:a16="http://schemas.microsoft.com/office/drawing/2014/main" id="{72929CA7-F7A4-8634-97EC-EBA1A827E223}"/>
              </a:ext>
            </a:extLst>
          </p:cNvPr>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5896457" y="5160242"/>
            <a:ext cx="399086" cy="192000"/>
          </a:xfrm>
          <a:prstGeom prst="rect">
            <a:avLst/>
          </a:prstGeom>
        </p:spPr>
      </p:pic>
      <p:cxnSp>
        <p:nvCxnSpPr>
          <p:cNvPr id="3" name="Straight Arrow Connector 2">
            <a:extLst>
              <a:ext uri="{FF2B5EF4-FFF2-40B4-BE49-F238E27FC236}">
                <a16:creationId xmlns:a16="http://schemas.microsoft.com/office/drawing/2014/main" id="{51AEFE91-EFEA-06BA-24CB-06774BA51714}"/>
              </a:ext>
            </a:extLst>
          </p:cNvPr>
          <p:cNvCxnSpPr>
            <a:cxnSpLocks/>
            <a:stCxn id="44" idx="3"/>
          </p:cNvCxnSpPr>
          <p:nvPr/>
        </p:nvCxnSpPr>
        <p:spPr>
          <a:xfrm flipV="1">
            <a:off x="6295543" y="3006992"/>
            <a:ext cx="3816973" cy="2249250"/>
          </a:xfrm>
          <a:prstGeom prst="straightConnector1">
            <a:avLst/>
          </a:prstGeom>
          <a:ln w="412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698085A-6C20-6317-DAA4-6CD9DF4495D0}"/>
              </a:ext>
            </a:extLst>
          </p:cNvPr>
          <p:cNvCxnSpPr>
            <a:cxnSpLocks/>
            <a:stCxn id="44" idx="3"/>
          </p:cNvCxnSpPr>
          <p:nvPr/>
        </p:nvCxnSpPr>
        <p:spPr>
          <a:xfrm flipV="1">
            <a:off x="6295543" y="3455405"/>
            <a:ext cx="3941648" cy="1800837"/>
          </a:xfrm>
          <a:prstGeom prst="straightConnector1">
            <a:avLst/>
          </a:prstGeom>
          <a:ln w="412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1FEB79A-8C90-63D7-2AAE-2FA85DFB824D}"/>
              </a:ext>
            </a:extLst>
          </p:cNvPr>
          <p:cNvCxnSpPr>
            <a:cxnSpLocks/>
          </p:cNvCxnSpPr>
          <p:nvPr/>
        </p:nvCxnSpPr>
        <p:spPr>
          <a:xfrm flipV="1">
            <a:off x="6295543" y="4778404"/>
            <a:ext cx="3816973" cy="487284"/>
          </a:xfrm>
          <a:prstGeom prst="straightConnector1">
            <a:avLst/>
          </a:prstGeom>
          <a:ln w="412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33A7B5C-5A2A-08DE-813B-00333DDFEA93}"/>
              </a:ext>
            </a:extLst>
          </p:cNvPr>
          <p:cNvSpPr txBox="1"/>
          <p:nvPr/>
        </p:nvSpPr>
        <p:spPr>
          <a:xfrm>
            <a:off x="8204029" y="4587403"/>
            <a:ext cx="370304" cy="369332"/>
          </a:xfrm>
          <a:prstGeom prst="rect">
            <a:avLst/>
          </a:prstGeom>
          <a:noFill/>
          <a:ln>
            <a:solidFill>
              <a:srgbClr val="C00000"/>
            </a:solidFill>
          </a:ln>
        </p:spPr>
        <p:txBody>
          <a:bodyPr wrap="square" rtlCol="0">
            <a:spAutoFit/>
          </a:bodyPr>
          <a:lstStyle/>
          <a:p>
            <a:r>
              <a:rPr lang="en-US" dirty="0">
                <a:solidFill>
                  <a:srgbClr val="FF0000"/>
                </a:solidFill>
              </a:rPr>
              <a:t>?</a:t>
            </a:r>
          </a:p>
        </p:txBody>
      </p:sp>
    </p:spTree>
    <p:extLst>
      <p:ext uri="{BB962C8B-B14F-4D97-AF65-F5344CB8AC3E}">
        <p14:creationId xmlns:p14="http://schemas.microsoft.com/office/powerpoint/2010/main" val="3293534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7"/>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W Boson Mass Shift From New Physics </a:t>
            </a:r>
          </a:p>
        </p:txBody>
      </p:sp>
      <p:sp>
        <p:nvSpPr>
          <p:cNvPr id="6" name="TextBox 5">
            <a:extLst>
              <a:ext uri="{FF2B5EF4-FFF2-40B4-BE49-F238E27FC236}">
                <a16:creationId xmlns:a16="http://schemas.microsoft.com/office/drawing/2014/main" id="{77AD533F-F257-4DE2-9327-2176047CCB23}"/>
              </a:ext>
            </a:extLst>
          </p:cNvPr>
          <p:cNvSpPr txBox="1"/>
          <p:nvPr/>
        </p:nvSpPr>
        <p:spPr>
          <a:xfrm>
            <a:off x="1115927" y="1720840"/>
            <a:ext cx="9336578" cy="415498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Fermi Constant determined from muon decay</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Very precisely measured</a:t>
            </a: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lvl="1">
              <a:buClr>
                <a:prstClr val="white"/>
              </a:buClr>
              <a:defRPr/>
            </a:pPr>
            <a:r>
              <a:rPr lang="en-US" sz="2400">
                <a:solidFill>
                  <a:prstClr val="white"/>
                </a:solidFill>
                <a:latin typeface="Calibri" panose="020F0502020204030204"/>
              </a:rPr>
              <a:t> </a:t>
            </a: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sky&#10;&#10;Description automatically generated">
            <a:extLst>
              <a:ext uri="{FF2B5EF4-FFF2-40B4-BE49-F238E27FC236}">
                <a16:creationId xmlns:a16="http://schemas.microsoft.com/office/drawing/2014/main" id="{A153BDAF-EAF8-2817-F34E-CB9D1D4970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1786" y="2194336"/>
            <a:ext cx="3633514" cy="3347107"/>
          </a:xfrm>
          <a:prstGeom prst="rect">
            <a:avLst/>
          </a:prstGeom>
        </p:spPr>
      </p:pic>
      <p:pic>
        <p:nvPicPr>
          <p:cNvPr id="23" name="Picture 22">
            <a:extLst>
              <a:ext uri="{FF2B5EF4-FFF2-40B4-BE49-F238E27FC236}">
                <a16:creationId xmlns:a16="http://schemas.microsoft.com/office/drawing/2014/main" id="{09E99FE8-FEDB-22F9-072C-408D94BA88EB}"/>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816609" y="2814017"/>
            <a:ext cx="1506743" cy="484571"/>
          </a:xfrm>
          <a:prstGeom prst="rect">
            <a:avLst/>
          </a:prstGeom>
        </p:spPr>
      </p:pic>
      <p:pic>
        <p:nvPicPr>
          <p:cNvPr id="26" name="Picture 25">
            <a:extLst>
              <a:ext uri="{FF2B5EF4-FFF2-40B4-BE49-F238E27FC236}">
                <a16:creationId xmlns:a16="http://schemas.microsoft.com/office/drawing/2014/main" id="{6A2C5A43-3495-F98B-8A48-EA7AAABCEF03}"/>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2902009" y="2911723"/>
            <a:ext cx="3364114" cy="322286"/>
          </a:xfrm>
          <a:prstGeom prst="rect">
            <a:avLst/>
          </a:prstGeom>
        </p:spPr>
      </p:pic>
      <p:pic>
        <p:nvPicPr>
          <p:cNvPr id="47" name="Picture 46">
            <a:extLst>
              <a:ext uri="{FF2B5EF4-FFF2-40B4-BE49-F238E27FC236}">
                <a16:creationId xmlns:a16="http://schemas.microsoft.com/office/drawing/2014/main" id="{B7CC829D-71CE-ECA0-19EE-59B3C4EE7891}"/>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9982018" y="3310649"/>
            <a:ext cx="1296000" cy="312533"/>
          </a:xfrm>
          <a:prstGeom prst="rect">
            <a:avLst/>
          </a:prstGeom>
        </p:spPr>
      </p:pic>
      <p:pic>
        <p:nvPicPr>
          <p:cNvPr id="11" name="Picture 10">
            <a:extLst>
              <a:ext uri="{FF2B5EF4-FFF2-40B4-BE49-F238E27FC236}">
                <a16:creationId xmlns:a16="http://schemas.microsoft.com/office/drawing/2014/main" id="{516645E8-03FF-85F7-D28D-27DD4C19651C}"/>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2014220" y="3537733"/>
            <a:ext cx="3386057" cy="246857"/>
          </a:xfrm>
          <a:prstGeom prst="rect">
            <a:avLst/>
          </a:prstGeom>
        </p:spPr>
      </p:pic>
    </p:spTree>
    <p:extLst>
      <p:ext uri="{BB962C8B-B14F-4D97-AF65-F5344CB8AC3E}">
        <p14:creationId xmlns:p14="http://schemas.microsoft.com/office/powerpoint/2010/main" val="85781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9"/>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W Boson Mass Shift From New Physics </a:t>
            </a:r>
          </a:p>
        </p:txBody>
      </p:sp>
      <p:sp>
        <p:nvSpPr>
          <p:cNvPr id="6" name="TextBox 5">
            <a:extLst>
              <a:ext uri="{FF2B5EF4-FFF2-40B4-BE49-F238E27FC236}">
                <a16:creationId xmlns:a16="http://schemas.microsoft.com/office/drawing/2014/main" id="{77AD533F-F257-4DE2-9327-2176047CCB23}"/>
              </a:ext>
            </a:extLst>
          </p:cNvPr>
          <p:cNvSpPr txBox="1"/>
          <p:nvPr/>
        </p:nvSpPr>
        <p:spPr>
          <a:xfrm>
            <a:off x="1115927" y="1720840"/>
            <a:ext cx="9336578" cy="378565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Fermi constant determined from muon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Fermi constant input,        predicted</a:t>
            </a:r>
          </a:p>
          <a:p>
            <a:pPr marR="0" lvl="1" algn="l" defTabSz="914400" rtl="0" eaLnBrk="1" fontAlgn="auto" latinLnBrk="0" hangingPunct="1">
              <a:lnSpc>
                <a:spcPct val="100000"/>
              </a:lnSpc>
              <a:spcBef>
                <a:spcPts val="0"/>
              </a:spcBef>
              <a:spcAft>
                <a:spcPts val="0"/>
              </a:spcAft>
              <a:buClr>
                <a:prstClr val="white"/>
              </a:buClr>
              <a:buSzTx/>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lang="en-US" sz="2400" dirty="0">
              <a:solidFill>
                <a:prstClr val="white"/>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dirty="0">
              <a:solidFill>
                <a:prstClr val="white"/>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lang="en-US" sz="2400" dirty="0">
                <a:solidFill>
                  <a:prstClr val="white"/>
                </a:solidFill>
                <a:latin typeface="Calibri" panose="020F0502020204030204"/>
              </a:rPr>
              <a:t>This defines way to </a:t>
            </a:r>
            <a:r>
              <a:rPr lang="en-US" sz="2400">
                <a:solidFill>
                  <a:prstClr val="white"/>
                </a:solidFill>
                <a:latin typeface="Calibri" panose="020F0502020204030204"/>
              </a:rPr>
              <a:t>changes          prediction</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dirty="0">
              <a:solidFill>
                <a:prstClr val="white"/>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In terms of SMEFT this is </a:t>
            </a:r>
          </a:p>
          <a:p>
            <a:pPr marR="0" lvl="1" algn="l" defTabSz="914400" rtl="0" eaLnBrk="1" fontAlgn="auto" latinLnBrk="0" hangingPunct="1">
              <a:lnSpc>
                <a:spcPct val="100000"/>
              </a:lnSpc>
              <a:spcBef>
                <a:spcPts val="0"/>
              </a:spcBef>
              <a:spcAft>
                <a:spcPts val="0"/>
              </a:spcAft>
              <a:buClr>
                <a:prstClr val="white"/>
              </a:buClr>
              <a:buSzTx/>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C897E87B-4F64-6E2D-F769-AD9601213840}"/>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4335862" y="2251581"/>
            <a:ext cx="399086" cy="192000"/>
          </a:xfrm>
          <a:prstGeom prst="rect">
            <a:avLst/>
          </a:prstGeom>
        </p:spPr>
      </p:pic>
      <p:pic>
        <p:nvPicPr>
          <p:cNvPr id="34" name="Picture 33">
            <a:extLst>
              <a:ext uri="{FF2B5EF4-FFF2-40B4-BE49-F238E27FC236}">
                <a16:creationId xmlns:a16="http://schemas.microsoft.com/office/drawing/2014/main" id="{BDDCF358-4210-9D02-2CED-6FA5102ABD93}"/>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3059137" y="2624476"/>
            <a:ext cx="2991542" cy="462629"/>
          </a:xfrm>
          <a:prstGeom prst="rect">
            <a:avLst/>
          </a:prstGeom>
        </p:spPr>
      </p:pic>
      <p:pic>
        <p:nvPicPr>
          <p:cNvPr id="11" name="Picture 10">
            <a:extLst>
              <a:ext uri="{FF2B5EF4-FFF2-40B4-BE49-F238E27FC236}">
                <a16:creationId xmlns:a16="http://schemas.microsoft.com/office/drawing/2014/main" id="{D1F89E47-4B0F-D24C-A99C-C61ABDDA6CDB}"/>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5608228" y="3324555"/>
            <a:ext cx="487772" cy="234667"/>
          </a:xfrm>
          <a:prstGeom prst="rect">
            <a:avLst/>
          </a:prstGeom>
        </p:spPr>
      </p:pic>
      <p:pic>
        <p:nvPicPr>
          <p:cNvPr id="15" name="Picture 14">
            <a:extLst>
              <a:ext uri="{FF2B5EF4-FFF2-40B4-BE49-F238E27FC236}">
                <a16:creationId xmlns:a16="http://schemas.microsoft.com/office/drawing/2014/main" id="{8814F03C-3B24-ABC1-221E-55ED7712158F}"/>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2545765" y="3803564"/>
            <a:ext cx="3504914" cy="382172"/>
          </a:xfrm>
          <a:prstGeom prst="rect">
            <a:avLst/>
          </a:prstGeom>
        </p:spPr>
      </p:pic>
      <p:pic>
        <p:nvPicPr>
          <p:cNvPr id="17" name="Picture 16">
            <a:extLst>
              <a:ext uri="{FF2B5EF4-FFF2-40B4-BE49-F238E27FC236}">
                <a16:creationId xmlns:a16="http://schemas.microsoft.com/office/drawing/2014/main" id="{6E3B2CB7-07F1-2C77-C09E-B598CFF8F980}"/>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1433262" y="5253033"/>
            <a:ext cx="8087771" cy="546743"/>
          </a:xfrm>
          <a:prstGeom prst="rect">
            <a:avLst/>
          </a:prstGeom>
        </p:spPr>
      </p:pic>
      <p:pic>
        <p:nvPicPr>
          <p:cNvPr id="32" name="Picture 31">
            <a:extLst>
              <a:ext uri="{FF2B5EF4-FFF2-40B4-BE49-F238E27FC236}">
                <a16:creationId xmlns:a16="http://schemas.microsoft.com/office/drawing/2014/main" id="{24A87924-67E1-52A6-8227-C56C1421F58D}"/>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7707395" y="2453584"/>
            <a:ext cx="3627276" cy="2422095"/>
          </a:xfrm>
          <a:prstGeom prst="rect">
            <a:avLst/>
          </a:prstGeom>
          <a:ln w="47625">
            <a:solidFill>
              <a:schemeClr val="accent2">
                <a:lumMod val="50000"/>
              </a:schemeClr>
            </a:solidFill>
          </a:ln>
        </p:spPr>
      </p:pic>
    </p:spTree>
    <p:extLst>
      <p:ext uri="{BB962C8B-B14F-4D97-AF65-F5344CB8AC3E}">
        <p14:creationId xmlns:p14="http://schemas.microsoft.com/office/powerpoint/2010/main" val="241004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5"/>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2541D23-9905-D679-C039-0FAE051BF13F}"/>
              </a:ext>
            </a:extLst>
          </p:cNvPr>
          <p:cNvSpPr txBox="1"/>
          <p:nvPr/>
        </p:nvSpPr>
        <p:spPr>
          <a:xfrm>
            <a:off x="1543295" y="1833493"/>
            <a:ext cx="6764595" cy="40011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        </a:t>
            </a:r>
            <a:r>
              <a:rPr lang="en-US" sz="2000" dirty="0">
                <a:solidFill>
                  <a:schemeClr val="bg1"/>
                </a:solidFill>
              </a:rPr>
              <a:t>determined to get coupling unification </a:t>
            </a:r>
            <a:r>
              <a:rPr lang="en-US" sz="1200" dirty="0">
                <a:solidFill>
                  <a:schemeClr val="bg1"/>
                </a:solidFill>
              </a:rPr>
              <a:t>(</a:t>
            </a:r>
            <a:r>
              <a:rPr lang="en-US" sz="1200" dirty="0" err="1">
                <a:solidFill>
                  <a:schemeClr val="bg1"/>
                </a:solidFill>
              </a:rPr>
              <a:t>Georgi,Quinn,Weinberg</a:t>
            </a:r>
            <a:r>
              <a:rPr lang="en-US" sz="1200" dirty="0">
                <a:solidFill>
                  <a:schemeClr val="bg1"/>
                </a:solidFill>
              </a:rPr>
              <a:t>)</a:t>
            </a:r>
          </a:p>
        </p:txBody>
      </p:sp>
      <p:sp>
        <p:nvSpPr>
          <p:cNvPr id="6" name="TextBox 5">
            <a:extLst>
              <a:ext uri="{FF2B5EF4-FFF2-40B4-BE49-F238E27FC236}">
                <a16:creationId xmlns:a16="http://schemas.microsoft.com/office/drawing/2014/main" id="{8DAFEFD7-26D4-4B42-EBE6-BB36489C1B6F}"/>
              </a:ext>
            </a:extLst>
          </p:cNvPr>
          <p:cNvSpPr txBox="1"/>
          <p:nvPr/>
        </p:nvSpPr>
        <p:spPr>
          <a:xfrm>
            <a:off x="3311106" y="576768"/>
            <a:ext cx="5569787" cy="584775"/>
          </a:xfrm>
          <a:prstGeom prst="rect">
            <a:avLst/>
          </a:prstGeom>
          <a:noFill/>
        </p:spPr>
        <p:txBody>
          <a:bodyPr wrap="square" rtlCol="0">
            <a:spAutoFit/>
          </a:bodyPr>
          <a:lstStyle/>
          <a:p>
            <a:r>
              <a:rPr lang="en-US" sz="3200" dirty="0">
                <a:solidFill>
                  <a:schemeClr val="accent1">
                    <a:lumMod val="50000"/>
                  </a:schemeClr>
                </a:solidFill>
              </a:rPr>
              <a:t>Grand Unification: Proton Decay</a:t>
            </a:r>
          </a:p>
        </p:txBody>
      </p:sp>
      <p:pic>
        <p:nvPicPr>
          <p:cNvPr id="30" name="Picture 29" descr="\documentclass{article}&#10;\usepackage{amsmath,amssymb,color}&#10;\pagestyle{empty}&#10;\begin{document}&#10;\color{white}&#10;$m_X$&#10;&#10;&#10;\end{document}" title="IguanaTex Bitmap Display">
            <a:extLst>
              <a:ext uri="{FF2B5EF4-FFF2-40B4-BE49-F238E27FC236}">
                <a16:creationId xmlns:a16="http://schemas.microsoft.com/office/drawing/2014/main" id="{4B9BDCE0-311C-E961-6FD6-55ECCD9E816F}"/>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887427" y="2001798"/>
            <a:ext cx="344229" cy="134400"/>
          </a:xfrm>
          <a:prstGeom prst="rect">
            <a:avLst/>
          </a:prstGeom>
        </p:spPr>
      </p:pic>
      <p:pic>
        <p:nvPicPr>
          <p:cNvPr id="17" name="Picture 16">
            <a:extLst>
              <a:ext uri="{FF2B5EF4-FFF2-40B4-BE49-F238E27FC236}">
                <a16:creationId xmlns:a16="http://schemas.microsoft.com/office/drawing/2014/main" id="{9B24ED40-771E-7138-83E5-13A78E60AA93}"/>
              </a:ext>
            </a:extLst>
          </p:cNvPr>
          <p:cNvPicPr>
            <a:picLocks noChangeAspect="1"/>
          </p:cNvPicPr>
          <p:nvPr/>
        </p:nvPicPr>
        <p:blipFill>
          <a:blip r:embed="rId7"/>
          <a:stretch>
            <a:fillRect/>
          </a:stretch>
        </p:blipFill>
        <p:spPr>
          <a:xfrm>
            <a:off x="1207735" y="2335624"/>
            <a:ext cx="3681111" cy="1431093"/>
          </a:xfrm>
          <a:prstGeom prst="rect">
            <a:avLst/>
          </a:prstGeom>
        </p:spPr>
      </p:pic>
      <p:pic>
        <p:nvPicPr>
          <p:cNvPr id="19" name="Picture 18">
            <a:extLst>
              <a:ext uri="{FF2B5EF4-FFF2-40B4-BE49-F238E27FC236}">
                <a16:creationId xmlns:a16="http://schemas.microsoft.com/office/drawing/2014/main" id="{384F8C30-AC9A-4268-3CD8-F5B620C2EBDA}"/>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9011010" y="2764994"/>
            <a:ext cx="1601181" cy="452737"/>
          </a:xfrm>
          <a:prstGeom prst="rect">
            <a:avLst/>
          </a:prstGeom>
        </p:spPr>
      </p:pic>
      <p:pic>
        <p:nvPicPr>
          <p:cNvPr id="22" name="Picture 21">
            <a:extLst>
              <a:ext uri="{FF2B5EF4-FFF2-40B4-BE49-F238E27FC236}">
                <a16:creationId xmlns:a16="http://schemas.microsoft.com/office/drawing/2014/main" id="{77CAC10D-7A46-AF4E-226D-7146B912DFD1}"/>
              </a:ext>
            </a:extLst>
          </p:cNvPr>
          <p:cNvPicPr>
            <a:picLocks noChangeAspect="1"/>
          </p:cNvPicPr>
          <p:nvPr/>
        </p:nvPicPr>
        <p:blipFill>
          <a:blip r:embed="rId9"/>
          <a:stretch>
            <a:fillRect/>
          </a:stretch>
        </p:blipFill>
        <p:spPr>
          <a:xfrm>
            <a:off x="5405893" y="2608384"/>
            <a:ext cx="3121743" cy="841925"/>
          </a:xfrm>
          <a:prstGeom prst="rect">
            <a:avLst/>
          </a:prstGeom>
        </p:spPr>
      </p:pic>
      <p:pic>
        <p:nvPicPr>
          <p:cNvPr id="23" name="Picture 22">
            <a:extLst>
              <a:ext uri="{FF2B5EF4-FFF2-40B4-BE49-F238E27FC236}">
                <a16:creationId xmlns:a16="http://schemas.microsoft.com/office/drawing/2014/main" id="{6D765F49-3806-30C7-19C0-2485C4B8A6BA}"/>
              </a:ext>
            </a:extLst>
          </p:cNvPr>
          <p:cNvPicPr>
            <a:picLocks noChangeAspect="1"/>
          </p:cNvPicPr>
          <p:nvPr/>
        </p:nvPicPr>
        <p:blipFill>
          <a:blip r:embed="rId10"/>
          <a:stretch>
            <a:fillRect/>
          </a:stretch>
        </p:blipFill>
        <p:spPr>
          <a:xfrm>
            <a:off x="552069" y="5151195"/>
            <a:ext cx="3875254" cy="1222651"/>
          </a:xfrm>
          <a:prstGeom prst="rect">
            <a:avLst/>
          </a:prstGeom>
        </p:spPr>
      </p:pic>
      <p:sp>
        <p:nvSpPr>
          <p:cNvPr id="44" name="TextBox 43">
            <a:extLst>
              <a:ext uri="{FF2B5EF4-FFF2-40B4-BE49-F238E27FC236}">
                <a16:creationId xmlns:a16="http://schemas.microsoft.com/office/drawing/2014/main" id="{6079E2FE-F8A0-D9C4-3C9F-869C11536910}"/>
              </a:ext>
            </a:extLst>
          </p:cNvPr>
          <p:cNvSpPr txBox="1"/>
          <p:nvPr/>
        </p:nvSpPr>
        <p:spPr>
          <a:xfrm>
            <a:off x="399230" y="4064939"/>
            <a:ext cx="4552705"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At time strong coupling not measured</a:t>
            </a:r>
          </a:p>
        </p:txBody>
      </p:sp>
      <p:cxnSp>
        <p:nvCxnSpPr>
          <p:cNvPr id="45" name="Straight Arrow Connector 44">
            <a:extLst>
              <a:ext uri="{FF2B5EF4-FFF2-40B4-BE49-F238E27FC236}">
                <a16:creationId xmlns:a16="http://schemas.microsoft.com/office/drawing/2014/main" id="{D5194DD0-05BF-2E49-D6BE-203AB6A8E1F4}"/>
              </a:ext>
            </a:extLst>
          </p:cNvPr>
          <p:cNvCxnSpPr>
            <a:cxnSpLocks/>
            <a:stCxn id="44" idx="2"/>
          </p:cNvCxnSpPr>
          <p:nvPr/>
        </p:nvCxnSpPr>
        <p:spPr>
          <a:xfrm flipH="1">
            <a:off x="1887427" y="4465049"/>
            <a:ext cx="788156" cy="897365"/>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859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W Boson Mass Shift From New Physics </a:t>
            </a:r>
          </a:p>
        </p:txBody>
      </p:sp>
      <p:sp>
        <p:nvSpPr>
          <p:cNvPr id="6" name="TextBox 5">
            <a:extLst>
              <a:ext uri="{FF2B5EF4-FFF2-40B4-BE49-F238E27FC236}">
                <a16:creationId xmlns:a16="http://schemas.microsoft.com/office/drawing/2014/main" id="{77AD533F-F257-4DE2-9327-2176047CCB23}"/>
              </a:ext>
            </a:extLst>
          </p:cNvPr>
          <p:cNvSpPr txBox="1"/>
          <p:nvPr/>
        </p:nvSpPr>
        <p:spPr>
          <a:xfrm>
            <a:off x="1115927" y="1720840"/>
            <a:ext cx="9336578" cy="378565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Fermi Constant determined from muon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Fermi constant input,        predicted</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This defines way to changes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In terms of SMEFT this is </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C897E87B-4F64-6E2D-F769-AD9601213840}"/>
              </a:ext>
            </a:extLst>
          </p:cNvPr>
          <p:cNvPicPr>
            <a:picLocks noChangeAspect="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a:xfrm>
            <a:off x="4335862" y="2251581"/>
            <a:ext cx="399086" cy="192000"/>
          </a:xfrm>
          <a:prstGeom prst="rect">
            <a:avLst/>
          </a:prstGeom>
        </p:spPr>
      </p:pic>
      <p:pic>
        <p:nvPicPr>
          <p:cNvPr id="34" name="Picture 33">
            <a:extLst>
              <a:ext uri="{FF2B5EF4-FFF2-40B4-BE49-F238E27FC236}">
                <a16:creationId xmlns:a16="http://schemas.microsoft.com/office/drawing/2014/main" id="{BDDCF358-4210-9D02-2CED-6FA5102ABD93}"/>
              </a:ext>
            </a:extLst>
          </p:cNvPr>
          <p:cNvPicPr>
            <a:picLocks noChangeAspect="1"/>
          </p:cNvPicPr>
          <p:nvPr>
            <p:custDataLst>
              <p:tags r:id="rId2"/>
            </p:custDataLst>
          </p:nvPr>
        </p:nvPicPr>
        <p:blipFill>
          <a:blip r:embed="rId16">
            <a:extLst>
              <a:ext uri="{28A0092B-C50C-407E-A947-70E740481C1C}">
                <a14:useLocalDpi xmlns:a14="http://schemas.microsoft.com/office/drawing/2010/main" val="0"/>
              </a:ext>
            </a:extLst>
          </a:blip>
          <a:stretch>
            <a:fillRect/>
          </a:stretch>
        </p:blipFill>
        <p:spPr>
          <a:xfrm>
            <a:off x="3059137" y="2624476"/>
            <a:ext cx="2991542" cy="462629"/>
          </a:xfrm>
          <a:prstGeom prst="rect">
            <a:avLst/>
          </a:prstGeom>
        </p:spPr>
      </p:pic>
      <p:pic>
        <p:nvPicPr>
          <p:cNvPr id="11" name="Picture 10">
            <a:extLst>
              <a:ext uri="{FF2B5EF4-FFF2-40B4-BE49-F238E27FC236}">
                <a16:creationId xmlns:a16="http://schemas.microsoft.com/office/drawing/2014/main" id="{D1F89E47-4B0F-D24C-A99C-C61ABDDA6CDB}"/>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5608228" y="3324555"/>
            <a:ext cx="487772" cy="234667"/>
          </a:xfrm>
          <a:prstGeom prst="rect">
            <a:avLst/>
          </a:prstGeom>
        </p:spPr>
      </p:pic>
      <p:pic>
        <p:nvPicPr>
          <p:cNvPr id="15" name="Picture 14">
            <a:extLst>
              <a:ext uri="{FF2B5EF4-FFF2-40B4-BE49-F238E27FC236}">
                <a16:creationId xmlns:a16="http://schemas.microsoft.com/office/drawing/2014/main" id="{8814F03C-3B24-ABC1-221E-55ED7712158F}"/>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2545765" y="3803564"/>
            <a:ext cx="3504914" cy="382172"/>
          </a:xfrm>
          <a:prstGeom prst="rect">
            <a:avLst/>
          </a:prstGeom>
        </p:spPr>
      </p:pic>
      <p:pic>
        <p:nvPicPr>
          <p:cNvPr id="17" name="Picture 16">
            <a:extLst>
              <a:ext uri="{FF2B5EF4-FFF2-40B4-BE49-F238E27FC236}">
                <a16:creationId xmlns:a16="http://schemas.microsoft.com/office/drawing/2014/main" id="{6E3B2CB7-07F1-2C77-C09E-B598CFF8F980}"/>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1433262" y="5253033"/>
            <a:ext cx="8087771" cy="546743"/>
          </a:xfrm>
          <a:prstGeom prst="rect">
            <a:avLst/>
          </a:prstGeom>
        </p:spPr>
      </p:pic>
      <p:pic>
        <p:nvPicPr>
          <p:cNvPr id="32" name="Picture 31">
            <a:extLst>
              <a:ext uri="{FF2B5EF4-FFF2-40B4-BE49-F238E27FC236}">
                <a16:creationId xmlns:a16="http://schemas.microsoft.com/office/drawing/2014/main" id="{24A87924-67E1-52A6-8227-C56C1421F58D}"/>
              </a:ext>
            </a:extLst>
          </p:cNvPr>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7707395" y="2453584"/>
            <a:ext cx="3627276" cy="2422095"/>
          </a:xfrm>
          <a:prstGeom prst="rect">
            <a:avLst/>
          </a:prstGeom>
          <a:ln w="47625">
            <a:solidFill>
              <a:schemeClr val="accent2">
                <a:lumMod val="50000"/>
              </a:schemeClr>
            </a:solidFill>
          </a:ln>
        </p:spPr>
      </p:pic>
      <p:sp>
        <p:nvSpPr>
          <p:cNvPr id="33" name="Rectangle 32">
            <a:extLst>
              <a:ext uri="{FF2B5EF4-FFF2-40B4-BE49-F238E27FC236}">
                <a16:creationId xmlns:a16="http://schemas.microsoft.com/office/drawing/2014/main" id="{69EEA74B-0F60-1EDF-56CA-B4AE6516883F}"/>
              </a:ext>
            </a:extLst>
          </p:cNvPr>
          <p:cNvSpPr/>
          <p:nvPr/>
        </p:nvSpPr>
        <p:spPr>
          <a:xfrm>
            <a:off x="4434267" y="5190944"/>
            <a:ext cx="710271" cy="608832"/>
          </a:xfrm>
          <a:prstGeom prst="rect">
            <a:avLst/>
          </a:prstGeom>
          <a:solidFill>
            <a:schemeClr val="accent2">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EFE7229-46C1-6610-31FA-05FE1872CAD6}"/>
              </a:ext>
            </a:extLst>
          </p:cNvPr>
          <p:cNvSpPr/>
          <p:nvPr/>
        </p:nvSpPr>
        <p:spPr>
          <a:xfrm>
            <a:off x="8493630" y="5219167"/>
            <a:ext cx="862672" cy="652281"/>
          </a:xfrm>
          <a:prstGeom prst="rect">
            <a:avLst/>
          </a:prstGeom>
          <a:solidFill>
            <a:schemeClr val="accent6">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Left Brace 36">
            <a:extLst>
              <a:ext uri="{FF2B5EF4-FFF2-40B4-BE49-F238E27FC236}">
                <a16:creationId xmlns:a16="http://schemas.microsoft.com/office/drawing/2014/main" id="{4B720578-33DC-C017-D93B-694693290A70}"/>
              </a:ext>
            </a:extLst>
          </p:cNvPr>
          <p:cNvSpPr/>
          <p:nvPr/>
        </p:nvSpPr>
        <p:spPr>
          <a:xfrm rot="16200000">
            <a:off x="4531136" y="5563016"/>
            <a:ext cx="546744" cy="7954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3" name="Picture 42">
            <a:extLst>
              <a:ext uri="{FF2B5EF4-FFF2-40B4-BE49-F238E27FC236}">
                <a16:creationId xmlns:a16="http://schemas.microsoft.com/office/drawing/2014/main" id="{1C0D2C4F-8844-99D2-4385-D8EDD89F1862}"/>
              </a:ext>
            </a:extLst>
          </p:cNvPr>
          <p:cNvPicPr>
            <a:picLocks noChangeAspect="1"/>
          </p:cNvPicPr>
          <p:nvPr>
            <p:custDataLst>
              <p:tags r:id="rId7"/>
            </p:custDataLst>
          </p:nvPr>
        </p:nvPicPr>
        <p:blipFill>
          <a:blip r:embed="rId20">
            <a:extLst>
              <a:ext uri="{28A0092B-C50C-407E-A947-70E740481C1C}">
                <a14:useLocalDpi xmlns:a14="http://schemas.microsoft.com/office/drawing/2010/main" val="0"/>
              </a:ext>
            </a:extLst>
          </a:blip>
          <a:stretch>
            <a:fillRect/>
          </a:stretch>
        </p:blipFill>
        <p:spPr>
          <a:xfrm>
            <a:off x="4554908" y="6380522"/>
            <a:ext cx="517486" cy="208457"/>
          </a:xfrm>
          <a:prstGeom prst="rect">
            <a:avLst/>
          </a:prstGeom>
        </p:spPr>
      </p:pic>
      <p:pic>
        <p:nvPicPr>
          <p:cNvPr id="41" name="Picture 40">
            <a:extLst>
              <a:ext uri="{FF2B5EF4-FFF2-40B4-BE49-F238E27FC236}">
                <a16:creationId xmlns:a16="http://schemas.microsoft.com/office/drawing/2014/main" id="{1DFB1D66-ECC2-A92B-80E2-AF2ED37C3881}"/>
              </a:ext>
            </a:extLst>
          </p:cNvPr>
          <p:cNvPicPr>
            <a:picLocks noChangeAspect="1"/>
          </p:cNvPicPr>
          <p:nvPr>
            <p:custDataLst>
              <p:tags r:id="rId8"/>
            </p:custDataLst>
          </p:nvPr>
        </p:nvPicPr>
        <p:blipFill>
          <a:blip r:embed="rId21">
            <a:extLst>
              <a:ext uri="{28A0092B-C50C-407E-A947-70E740481C1C}">
                <a14:useLocalDpi xmlns:a14="http://schemas.microsoft.com/office/drawing/2010/main" val="0"/>
              </a:ext>
            </a:extLst>
          </a:blip>
          <a:stretch>
            <a:fillRect/>
          </a:stretch>
        </p:blipFill>
        <p:spPr>
          <a:xfrm>
            <a:off x="8801743" y="6352865"/>
            <a:ext cx="499200" cy="221257"/>
          </a:xfrm>
          <a:prstGeom prst="rect">
            <a:avLst/>
          </a:prstGeom>
        </p:spPr>
      </p:pic>
      <p:sp>
        <p:nvSpPr>
          <p:cNvPr id="13" name="Left Brace 12">
            <a:extLst>
              <a:ext uri="{FF2B5EF4-FFF2-40B4-BE49-F238E27FC236}">
                <a16:creationId xmlns:a16="http://schemas.microsoft.com/office/drawing/2014/main" id="{CEA50D80-8705-67EC-CF78-E45B7C3790AC}"/>
              </a:ext>
            </a:extLst>
          </p:cNvPr>
          <p:cNvSpPr/>
          <p:nvPr/>
        </p:nvSpPr>
        <p:spPr>
          <a:xfrm rot="16200000">
            <a:off x="8668527" y="5552290"/>
            <a:ext cx="546744" cy="10615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435285D-368D-6E4E-0F6A-A8E1A27BCA90}"/>
              </a:ext>
            </a:extLst>
          </p:cNvPr>
          <p:cNvSpPr txBox="1"/>
          <p:nvPr/>
        </p:nvSpPr>
        <p:spPr>
          <a:xfrm>
            <a:off x="10210800" y="5506492"/>
            <a:ext cx="1405467" cy="369332"/>
          </a:xfrm>
          <a:prstGeom prst="rect">
            <a:avLst/>
          </a:prstGeom>
          <a:noFill/>
        </p:spPr>
        <p:txBody>
          <a:bodyPr wrap="square" rtlCol="0">
            <a:spAutoFit/>
          </a:bodyPr>
          <a:lstStyle/>
          <a:p>
            <a:r>
              <a:rPr lang="en-US">
                <a:solidFill>
                  <a:schemeClr val="bg1"/>
                </a:solidFill>
              </a:rPr>
              <a:t>Give </a:t>
            </a:r>
          </a:p>
        </p:txBody>
      </p:sp>
      <p:pic>
        <p:nvPicPr>
          <p:cNvPr id="3" name="Picture 2">
            <a:extLst>
              <a:ext uri="{FF2B5EF4-FFF2-40B4-BE49-F238E27FC236}">
                <a16:creationId xmlns:a16="http://schemas.microsoft.com/office/drawing/2014/main" id="{5D6CB821-D24C-E37B-2296-23CDFCF34B76}"/>
              </a:ext>
            </a:extLst>
          </p:cNvPr>
          <p:cNvPicPr>
            <a:picLocks noChangeAspect="1"/>
          </p:cNvPicPr>
          <p:nvPr>
            <p:custDataLst>
              <p:tags r:id="rId9"/>
            </p:custDataLst>
          </p:nvPr>
        </p:nvPicPr>
        <p:blipFill>
          <a:blip r:embed="rId22">
            <a:extLst>
              <a:ext uri="{28A0092B-C50C-407E-A947-70E740481C1C}">
                <a14:useLocalDpi xmlns:a14="http://schemas.microsoft.com/office/drawing/2010/main" val="0"/>
              </a:ext>
            </a:extLst>
          </a:blip>
          <a:stretch>
            <a:fillRect/>
          </a:stretch>
        </p:blipFill>
        <p:spPr>
          <a:xfrm>
            <a:off x="10799061" y="5608424"/>
            <a:ext cx="394971" cy="198857"/>
          </a:xfrm>
          <a:prstGeom prst="rect">
            <a:avLst/>
          </a:prstGeom>
        </p:spPr>
      </p:pic>
      <p:cxnSp>
        <p:nvCxnSpPr>
          <p:cNvPr id="20" name="Straight Arrow Connector 19">
            <a:extLst>
              <a:ext uri="{FF2B5EF4-FFF2-40B4-BE49-F238E27FC236}">
                <a16:creationId xmlns:a16="http://schemas.microsoft.com/office/drawing/2014/main" id="{CBAFD46A-112F-F29D-FB89-04E64FC1E34A}"/>
              </a:ext>
            </a:extLst>
          </p:cNvPr>
          <p:cNvCxnSpPr>
            <a:stCxn id="17" idx="3"/>
            <a:endCxn id="14" idx="1"/>
          </p:cNvCxnSpPr>
          <p:nvPr/>
        </p:nvCxnSpPr>
        <p:spPr>
          <a:xfrm>
            <a:off x="9521033" y="5526405"/>
            <a:ext cx="689767" cy="164753"/>
          </a:xfrm>
          <a:prstGeom prst="straightConnector1">
            <a:avLst/>
          </a:prstGeom>
          <a:ln w="412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659ED4-ED6C-BDB2-9ED5-002644788762}"/>
              </a:ext>
            </a:extLst>
          </p:cNvPr>
          <p:cNvSpPr txBox="1"/>
          <p:nvPr/>
        </p:nvSpPr>
        <p:spPr>
          <a:xfrm>
            <a:off x="2353416" y="6160485"/>
            <a:ext cx="1405467" cy="369332"/>
          </a:xfrm>
          <a:prstGeom prst="rect">
            <a:avLst/>
          </a:prstGeom>
          <a:noFill/>
        </p:spPr>
        <p:txBody>
          <a:bodyPr wrap="square" rtlCol="0">
            <a:spAutoFit/>
          </a:bodyPr>
          <a:lstStyle/>
          <a:p>
            <a:r>
              <a:rPr lang="en-US">
                <a:solidFill>
                  <a:schemeClr val="bg1"/>
                </a:solidFill>
              </a:rPr>
              <a:t>Give </a:t>
            </a:r>
          </a:p>
        </p:txBody>
      </p:sp>
      <p:pic>
        <p:nvPicPr>
          <p:cNvPr id="27" name="Picture 26">
            <a:extLst>
              <a:ext uri="{FF2B5EF4-FFF2-40B4-BE49-F238E27FC236}">
                <a16:creationId xmlns:a16="http://schemas.microsoft.com/office/drawing/2014/main" id="{B81F9F5A-74C6-F91B-2A8A-A12BC380D9A3}"/>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2941677" y="6262417"/>
            <a:ext cx="394971" cy="198857"/>
          </a:xfrm>
          <a:prstGeom prst="rect">
            <a:avLst/>
          </a:prstGeom>
        </p:spPr>
      </p:pic>
      <p:cxnSp>
        <p:nvCxnSpPr>
          <p:cNvPr id="28" name="Straight Arrow Connector 27">
            <a:extLst>
              <a:ext uri="{FF2B5EF4-FFF2-40B4-BE49-F238E27FC236}">
                <a16:creationId xmlns:a16="http://schemas.microsoft.com/office/drawing/2014/main" id="{A6F696B3-8BCF-0FD8-B5D7-C3EFC7D95B3E}"/>
              </a:ext>
            </a:extLst>
          </p:cNvPr>
          <p:cNvCxnSpPr>
            <a:cxnSpLocks/>
            <a:endCxn id="21" idx="0"/>
          </p:cNvCxnSpPr>
          <p:nvPr/>
        </p:nvCxnSpPr>
        <p:spPr>
          <a:xfrm flipH="1">
            <a:off x="3056150" y="5545649"/>
            <a:ext cx="1403474" cy="614836"/>
          </a:xfrm>
          <a:prstGeom prst="straightConnector1">
            <a:avLst/>
          </a:prstGeom>
          <a:ln w="412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Left Brace 29">
            <a:extLst>
              <a:ext uri="{FF2B5EF4-FFF2-40B4-BE49-F238E27FC236}">
                <a16:creationId xmlns:a16="http://schemas.microsoft.com/office/drawing/2014/main" id="{0BB6629F-4DD0-6406-4695-3E351F673A12}"/>
              </a:ext>
            </a:extLst>
          </p:cNvPr>
          <p:cNvSpPr/>
          <p:nvPr/>
        </p:nvSpPr>
        <p:spPr>
          <a:xfrm rot="16200000">
            <a:off x="6688387" y="5081511"/>
            <a:ext cx="546744" cy="17584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56A3A0E-3A80-2F98-BDE9-064FAE75D389}"/>
              </a:ext>
            </a:extLst>
          </p:cNvPr>
          <p:cNvSpPr txBox="1"/>
          <p:nvPr/>
        </p:nvSpPr>
        <p:spPr>
          <a:xfrm>
            <a:off x="6475482" y="6245147"/>
            <a:ext cx="1405467" cy="369332"/>
          </a:xfrm>
          <a:prstGeom prst="rect">
            <a:avLst/>
          </a:prstGeom>
          <a:noFill/>
        </p:spPr>
        <p:txBody>
          <a:bodyPr wrap="square" rtlCol="0">
            <a:spAutoFit/>
          </a:bodyPr>
          <a:lstStyle/>
          <a:p>
            <a:r>
              <a:rPr lang="en-US">
                <a:solidFill>
                  <a:schemeClr val="bg1"/>
                </a:solidFill>
              </a:rPr>
              <a:t>Give </a:t>
            </a:r>
          </a:p>
        </p:txBody>
      </p:sp>
      <p:pic>
        <p:nvPicPr>
          <p:cNvPr id="39" name="Picture 38">
            <a:extLst>
              <a:ext uri="{FF2B5EF4-FFF2-40B4-BE49-F238E27FC236}">
                <a16:creationId xmlns:a16="http://schemas.microsoft.com/office/drawing/2014/main" id="{DF214885-9867-83B6-BE93-D63C52BC3E2E}"/>
              </a:ext>
            </a:extLst>
          </p:cNvPr>
          <p:cNvPicPr>
            <a:picLocks noChangeAspect="1"/>
          </p:cNvPicPr>
          <p:nvPr>
            <p:custDataLst>
              <p:tags r:id="rId11"/>
            </p:custDataLst>
          </p:nvPr>
        </p:nvPicPr>
        <p:blipFill>
          <a:blip r:embed="rId23">
            <a:extLst>
              <a:ext uri="{28A0092B-C50C-407E-A947-70E740481C1C}">
                <a14:useLocalDpi xmlns:a14="http://schemas.microsoft.com/office/drawing/2010/main" val="0"/>
              </a:ext>
            </a:extLst>
          </a:blip>
          <a:stretch>
            <a:fillRect/>
          </a:stretch>
        </p:blipFill>
        <p:spPr>
          <a:xfrm>
            <a:off x="7063744" y="6347079"/>
            <a:ext cx="414171" cy="197486"/>
          </a:xfrm>
          <a:prstGeom prst="rect">
            <a:avLst/>
          </a:prstGeom>
        </p:spPr>
      </p:pic>
    </p:spTree>
    <p:extLst>
      <p:ext uri="{BB962C8B-B14F-4D97-AF65-F5344CB8AC3E}">
        <p14:creationId xmlns:p14="http://schemas.microsoft.com/office/powerpoint/2010/main" val="2566452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AD533F-F257-4DE2-9327-2176047CCB23}"/>
              </a:ext>
            </a:extLst>
          </p:cNvPr>
          <p:cNvSpPr txBox="1"/>
          <p:nvPr/>
        </p:nvSpPr>
        <p:spPr>
          <a:xfrm>
            <a:off x="1115927" y="1720840"/>
            <a:ext cx="9336578"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Fermi Constant determined from muon decay</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Fermi constant generally taken as input</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dirty="0">
              <a:solidFill>
                <a:prstClr val="white"/>
              </a:solidFill>
              <a:latin typeface="Calibri" panose="020F0502020204030204"/>
            </a:endParaRPr>
          </a:p>
          <a:p>
            <a:pPr marL="457200" indent="-457200">
              <a:buClr>
                <a:prstClr val="white"/>
              </a:buClr>
              <a:buFont typeface="Arial" panose="020B0604020202020204" pitchFamily="34" charset="0"/>
              <a:buChar char="•"/>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Example: Supersymmetry </a:t>
            </a:r>
          </a:p>
          <a:p>
            <a:pPr marL="914400" lvl="1" indent="-457200">
              <a:buClr>
                <a:prstClr val="white"/>
              </a:buClr>
              <a:buFont typeface="Arial" panose="020B0604020202020204" pitchFamily="34" charset="0"/>
              <a:buChar char="•"/>
              <a:defRPr/>
            </a:pPr>
            <a:r>
              <a:rPr lang="en-US" sz="2400" dirty="0">
                <a:solidFill>
                  <a:prstClr val="white"/>
                </a:solidFill>
                <a:latin typeface="Calibri" panose="020F0502020204030204"/>
              </a:rPr>
              <a:t>Correction now in terms of S,T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914400" lvl="1" indent="-457200">
              <a:buClr>
                <a:prstClr val="white"/>
              </a:buClr>
              <a:buFont typeface="Arial" panose="020B0604020202020204" pitchFamily="34" charset="0"/>
              <a:buChar char="•"/>
              <a:defRPr/>
            </a:pPr>
            <a:endParaRPr lang="en-US" sz="2400" dirty="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endParaRPr lang="en-US" sz="2400" dirty="0">
              <a:solidFill>
                <a:prstClr val="white"/>
              </a:solidFill>
              <a:latin typeface="Calibri" panose="020F0502020204030204"/>
            </a:endParaRPr>
          </a:p>
          <a:p>
            <a:pPr marL="914400" lvl="1" indent="-457200">
              <a:buClr>
                <a:prstClr val="white"/>
              </a:buClr>
              <a:buFont typeface="Arial" panose="020B0604020202020204" pitchFamily="34" charset="0"/>
              <a:buChar char="•"/>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Light charged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Higgsino</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and Wino</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0"/>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W Boson Mass Shift From New Physics </a:t>
            </a:r>
          </a:p>
        </p:txBody>
      </p:sp>
      <p:pic>
        <p:nvPicPr>
          <p:cNvPr id="94" name="Picture 93">
            <a:extLst>
              <a:ext uri="{FF2B5EF4-FFF2-40B4-BE49-F238E27FC236}">
                <a16:creationId xmlns:a16="http://schemas.microsoft.com/office/drawing/2014/main" id="{183BB316-B6B4-910D-AF9D-2F3093F0F5FD}"/>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383472" y="4153283"/>
            <a:ext cx="5677256" cy="501181"/>
          </a:xfrm>
          <a:prstGeom prst="rect">
            <a:avLst/>
          </a:prstGeom>
        </p:spPr>
      </p:pic>
      <p:pic>
        <p:nvPicPr>
          <p:cNvPr id="33" name="Picture 32">
            <a:extLst>
              <a:ext uri="{FF2B5EF4-FFF2-40B4-BE49-F238E27FC236}">
                <a16:creationId xmlns:a16="http://schemas.microsoft.com/office/drawing/2014/main" id="{FA668E15-2F6A-6C3B-1827-135949F2361C}"/>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0208486" y="3629646"/>
            <a:ext cx="606171" cy="337371"/>
          </a:xfrm>
          <a:prstGeom prst="rect">
            <a:avLst/>
          </a:prstGeom>
        </p:spPr>
      </p:pic>
      <p:pic>
        <p:nvPicPr>
          <p:cNvPr id="54" name="Picture 53">
            <a:extLst>
              <a:ext uri="{FF2B5EF4-FFF2-40B4-BE49-F238E27FC236}">
                <a16:creationId xmlns:a16="http://schemas.microsoft.com/office/drawing/2014/main" id="{6BDA4BB7-BD2A-8CBD-BE7C-82445AAD56C5}"/>
              </a:ext>
            </a:extLst>
          </p:cNvPr>
          <p:cNvPicPr>
            <a:picLocks noChangeAspect="1"/>
          </p:cNvPicPr>
          <p:nvPr/>
        </p:nvPicPr>
        <p:blipFill>
          <a:blip r:embed="rId13"/>
          <a:stretch>
            <a:fillRect/>
          </a:stretch>
        </p:blipFill>
        <p:spPr>
          <a:xfrm>
            <a:off x="8026400" y="1672576"/>
            <a:ext cx="3673836" cy="3643209"/>
          </a:xfrm>
          <a:prstGeom prst="rect">
            <a:avLst/>
          </a:prstGeom>
        </p:spPr>
      </p:pic>
      <p:pic>
        <p:nvPicPr>
          <p:cNvPr id="96" name="Picture 95">
            <a:extLst>
              <a:ext uri="{FF2B5EF4-FFF2-40B4-BE49-F238E27FC236}">
                <a16:creationId xmlns:a16="http://schemas.microsoft.com/office/drawing/2014/main" id="{1C68FF66-C8DA-1426-811C-DB283E1A8491}"/>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1052945" y="5674447"/>
            <a:ext cx="3192686" cy="610743"/>
          </a:xfrm>
          <a:prstGeom prst="rect">
            <a:avLst/>
          </a:prstGeom>
        </p:spPr>
      </p:pic>
      <p:pic>
        <p:nvPicPr>
          <p:cNvPr id="98" name="Picture 97">
            <a:extLst>
              <a:ext uri="{FF2B5EF4-FFF2-40B4-BE49-F238E27FC236}">
                <a16:creationId xmlns:a16="http://schemas.microsoft.com/office/drawing/2014/main" id="{B70A1081-2A15-0700-1580-C8FCC0747D64}"/>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4941462" y="5711934"/>
            <a:ext cx="2391773" cy="535771"/>
          </a:xfrm>
          <a:prstGeom prst="rect">
            <a:avLst/>
          </a:prstGeom>
        </p:spPr>
      </p:pic>
      <p:graphicFrame>
        <p:nvGraphicFramePr>
          <p:cNvPr id="59" name="Table 31">
            <a:extLst>
              <a:ext uri="{FF2B5EF4-FFF2-40B4-BE49-F238E27FC236}">
                <a16:creationId xmlns:a16="http://schemas.microsoft.com/office/drawing/2014/main" id="{DCA4421F-70E3-976B-EDBC-6745C4C18A64}"/>
              </a:ext>
            </a:extLst>
          </p:cNvPr>
          <p:cNvGraphicFramePr>
            <a:graphicFrameLocks noGrp="1"/>
          </p:cNvGraphicFramePr>
          <p:nvPr>
            <p:extLst>
              <p:ext uri="{D42A27DB-BD31-4B8C-83A1-F6EECF244321}">
                <p14:modId xmlns:p14="http://schemas.microsoft.com/office/powerpoint/2010/main" val="4020392997"/>
              </p:ext>
            </p:extLst>
          </p:nvPr>
        </p:nvGraphicFramePr>
        <p:xfrm>
          <a:off x="7584723" y="5509139"/>
          <a:ext cx="4340577" cy="1186488"/>
        </p:xfrm>
        <a:graphic>
          <a:graphicData uri="http://schemas.openxmlformats.org/drawingml/2006/table">
            <a:tbl>
              <a:tblPr firstRow="1" bandRow="1">
                <a:tableStyleId>{5C22544A-7EE6-4342-B048-85BDC9FD1C3A}</a:tableStyleId>
              </a:tblPr>
              <a:tblGrid>
                <a:gridCol w="1393906">
                  <a:extLst>
                    <a:ext uri="{9D8B030D-6E8A-4147-A177-3AD203B41FA5}">
                      <a16:colId xmlns:a16="http://schemas.microsoft.com/office/drawing/2014/main" val="4069573622"/>
                    </a:ext>
                  </a:extLst>
                </a:gridCol>
                <a:gridCol w="711431">
                  <a:extLst>
                    <a:ext uri="{9D8B030D-6E8A-4147-A177-3AD203B41FA5}">
                      <a16:colId xmlns:a16="http://schemas.microsoft.com/office/drawing/2014/main" val="2326373221"/>
                    </a:ext>
                  </a:extLst>
                </a:gridCol>
                <a:gridCol w="730659">
                  <a:extLst>
                    <a:ext uri="{9D8B030D-6E8A-4147-A177-3AD203B41FA5}">
                      <a16:colId xmlns:a16="http://schemas.microsoft.com/office/drawing/2014/main" val="1124486577"/>
                    </a:ext>
                  </a:extLst>
                </a:gridCol>
                <a:gridCol w="769114">
                  <a:extLst>
                    <a:ext uri="{9D8B030D-6E8A-4147-A177-3AD203B41FA5}">
                      <a16:colId xmlns:a16="http://schemas.microsoft.com/office/drawing/2014/main" val="2905676768"/>
                    </a:ext>
                  </a:extLst>
                </a:gridCol>
                <a:gridCol w="735467">
                  <a:extLst>
                    <a:ext uri="{9D8B030D-6E8A-4147-A177-3AD203B41FA5}">
                      <a16:colId xmlns:a16="http://schemas.microsoft.com/office/drawing/2014/main" val="1354106657"/>
                    </a:ext>
                  </a:extLst>
                </a:gridCol>
              </a:tblGrid>
              <a:tr h="474160">
                <a:tc>
                  <a:txBody>
                    <a:bodyPr/>
                    <a:lstStyle/>
                    <a:p>
                      <a:endParaRPr lang="en-US"/>
                    </a:p>
                  </a:txBody>
                  <a:tcPr/>
                </a:tc>
                <a:tc>
                  <a:txBody>
                    <a:bodyPr/>
                    <a:lstStyle/>
                    <a:p>
                      <a:r>
                        <a:rPr lang="en-US"/>
                        <a:t>100</a:t>
                      </a:r>
                    </a:p>
                  </a:txBody>
                  <a:tcPr/>
                </a:tc>
                <a:tc>
                  <a:txBody>
                    <a:bodyPr/>
                    <a:lstStyle/>
                    <a:p>
                      <a:r>
                        <a:rPr lang="en-US"/>
                        <a:t>150</a:t>
                      </a:r>
                    </a:p>
                  </a:txBody>
                  <a:tcPr/>
                </a:tc>
                <a:tc>
                  <a:txBody>
                    <a:bodyPr/>
                    <a:lstStyle/>
                    <a:p>
                      <a:r>
                        <a:rPr lang="en-US"/>
                        <a:t>200</a:t>
                      </a:r>
                    </a:p>
                  </a:txBody>
                  <a:tcPr/>
                </a:tc>
                <a:tc>
                  <a:txBody>
                    <a:bodyPr/>
                    <a:lstStyle/>
                    <a:p>
                      <a:r>
                        <a:rPr lang="en-US"/>
                        <a:t>250</a:t>
                      </a:r>
                    </a:p>
                  </a:txBody>
                  <a:tcPr/>
                </a:tc>
                <a:extLst>
                  <a:ext uri="{0D108BD9-81ED-4DB2-BD59-A6C34878D82A}">
                    <a16:rowId xmlns:a16="http://schemas.microsoft.com/office/drawing/2014/main" val="4111398844"/>
                  </a:ext>
                </a:extLst>
              </a:tr>
              <a:tr h="712328">
                <a:tc>
                  <a:txBody>
                    <a:bodyPr/>
                    <a:lstStyle/>
                    <a:p>
                      <a:endParaRPr lang="en-US"/>
                    </a:p>
                  </a:txBody>
                  <a:tcPr/>
                </a:tc>
                <a:tc>
                  <a:txBody>
                    <a:bodyPr/>
                    <a:lstStyle/>
                    <a:p>
                      <a:endParaRPr lang="en-US" sz="1400">
                        <a:solidFill>
                          <a:srgbClr val="0106C5"/>
                        </a:solidFill>
                      </a:endParaRPr>
                    </a:p>
                    <a:p>
                      <a:r>
                        <a:rPr lang="en-US" sz="1400">
                          <a:solidFill>
                            <a:srgbClr val="0106C5"/>
                          </a:solidFill>
                        </a:rPr>
                        <a:t>0.09%</a:t>
                      </a:r>
                    </a:p>
                  </a:txBody>
                  <a:tcPr/>
                </a:tc>
                <a:tc>
                  <a:txBody>
                    <a:bodyPr/>
                    <a:lstStyle/>
                    <a:p>
                      <a:endParaRPr lang="en-US" sz="1400">
                        <a:solidFill>
                          <a:srgbClr val="0106C5"/>
                        </a:solidFill>
                      </a:endParaRPr>
                    </a:p>
                    <a:p>
                      <a:r>
                        <a:rPr lang="en-US" sz="1400">
                          <a:solidFill>
                            <a:srgbClr val="0106C5"/>
                          </a:solidFill>
                        </a:rPr>
                        <a:t>0.04%</a:t>
                      </a:r>
                    </a:p>
                  </a:txBody>
                  <a:tcPr/>
                </a:tc>
                <a:tc>
                  <a:txBody>
                    <a:bodyPr/>
                    <a:lstStyle/>
                    <a:p>
                      <a:endParaRPr lang="en-US" sz="1400">
                        <a:solidFill>
                          <a:srgbClr val="0106C5"/>
                        </a:solidFill>
                      </a:endParaRPr>
                    </a:p>
                    <a:p>
                      <a:r>
                        <a:rPr lang="en-US" sz="1400">
                          <a:solidFill>
                            <a:srgbClr val="0106C5"/>
                          </a:solidFill>
                        </a:rPr>
                        <a:t>0.02%</a:t>
                      </a:r>
                    </a:p>
                  </a:txBody>
                  <a:tcPr/>
                </a:tc>
                <a:tc>
                  <a:txBody>
                    <a:bodyPr/>
                    <a:lstStyle/>
                    <a:p>
                      <a:endParaRPr lang="en-US" sz="1400">
                        <a:solidFill>
                          <a:srgbClr val="0106C5"/>
                        </a:solidFill>
                      </a:endParaRPr>
                    </a:p>
                    <a:p>
                      <a:r>
                        <a:rPr lang="en-US" sz="1400">
                          <a:solidFill>
                            <a:srgbClr val="0106C5"/>
                          </a:solidFill>
                        </a:rPr>
                        <a:t>0.01%</a:t>
                      </a:r>
                    </a:p>
                  </a:txBody>
                  <a:tcPr/>
                </a:tc>
                <a:extLst>
                  <a:ext uri="{0D108BD9-81ED-4DB2-BD59-A6C34878D82A}">
                    <a16:rowId xmlns:a16="http://schemas.microsoft.com/office/drawing/2014/main" val="2703673141"/>
                  </a:ext>
                </a:extLst>
              </a:tr>
            </a:tbl>
          </a:graphicData>
        </a:graphic>
      </p:graphicFrame>
      <p:pic>
        <p:nvPicPr>
          <p:cNvPr id="65" name="Picture 64">
            <a:extLst>
              <a:ext uri="{FF2B5EF4-FFF2-40B4-BE49-F238E27FC236}">
                <a16:creationId xmlns:a16="http://schemas.microsoft.com/office/drawing/2014/main" id="{792A0D86-8524-D703-59E6-F9728D377E54}"/>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7765318" y="5618960"/>
            <a:ext cx="1086284" cy="252459"/>
          </a:xfrm>
          <a:prstGeom prst="rect">
            <a:avLst/>
          </a:prstGeom>
        </p:spPr>
      </p:pic>
      <p:pic>
        <p:nvPicPr>
          <p:cNvPr id="63" name="Picture 62">
            <a:extLst>
              <a:ext uri="{FF2B5EF4-FFF2-40B4-BE49-F238E27FC236}">
                <a16:creationId xmlns:a16="http://schemas.microsoft.com/office/drawing/2014/main" id="{15D2BE6D-A9BE-86E8-379E-9F8BF26EAA45}"/>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7829998" y="6236286"/>
            <a:ext cx="1038171" cy="229029"/>
          </a:xfrm>
          <a:prstGeom prst="rect">
            <a:avLst/>
          </a:prstGeom>
        </p:spPr>
      </p:pic>
      <p:sp>
        <p:nvSpPr>
          <p:cNvPr id="66" name="TextBox 65">
            <a:extLst>
              <a:ext uri="{FF2B5EF4-FFF2-40B4-BE49-F238E27FC236}">
                <a16:creationId xmlns:a16="http://schemas.microsoft.com/office/drawing/2014/main" id="{99B240F1-8C45-12D0-CE91-BE8ED32E3E35}"/>
              </a:ext>
            </a:extLst>
          </p:cNvPr>
          <p:cNvSpPr txBox="1"/>
          <p:nvPr/>
        </p:nvSpPr>
        <p:spPr>
          <a:xfrm rot="19893645">
            <a:off x="8568760" y="1874225"/>
            <a:ext cx="1093585" cy="369332"/>
          </a:xfrm>
          <a:prstGeom prst="rect">
            <a:avLst/>
          </a:prstGeom>
          <a:noFill/>
        </p:spPr>
        <p:txBody>
          <a:bodyPr wrap="square" rtlCol="0">
            <a:spAutoFit/>
          </a:bodyPr>
          <a:lstStyle/>
          <a:p>
            <a:r>
              <a:rPr lang="en-US">
                <a:solidFill>
                  <a:schemeClr val="accent2">
                    <a:lumMod val="75000"/>
                  </a:schemeClr>
                </a:solidFill>
              </a:rPr>
              <a:t>0.12%</a:t>
            </a:r>
          </a:p>
        </p:txBody>
      </p:sp>
      <p:sp>
        <p:nvSpPr>
          <p:cNvPr id="67" name="TextBox 66">
            <a:extLst>
              <a:ext uri="{FF2B5EF4-FFF2-40B4-BE49-F238E27FC236}">
                <a16:creationId xmlns:a16="http://schemas.microsoft.com/office/drawing/2014/main" id="{A24180BA-9514-44D7-BAD2-26CD987B7D0E}"/>
              </a:ext>
            </a:extLst>
          </p:cNvPr>
          <p:cNvSpPr txBox="1"/>
          <p:nvPr/>
        </p:nvSpPr>
        <p:spPr>
          <a:xfrm rot="19893645">
            <a:off x="8568760" y="2368345"/>
            <a:ext cx="1093585" cy="369332"/>
          </a:xfrm>
          <a:prstGeom prst="rect">
            <a:avLst/>
          </a:prstGeom>
          <a:noFill/>
        </p:spPr>
        <p:txBody>
          <a:bodyPr wrap="square" rtlCol="0">
            <a:spAutoFit/>
          </a:bodyPr>
          <a:lstStyle/>
          <a:p>
            <a:r>
              <a:rPr lang="en-US">
                <a:solidFill>
                  <a:schemeClr val="accent2">
                    <a:lumMod val="75000"/>
                  </a:schemeClr>
                </a:solidFill>
              </a:rPr>
              <a:t>0.08%</a:t>
            </a:r>
          </a:p>
        </p:txBody>
      </p:sp>
      <p:sp>
        <p:nvSpPr>
          <p:cNvPr id="68" name="TextBox 67">
            <a:extLst>
              <a:ext uri="{FF2B5EF4-FFF2-40B4-BE49-F238E27FC236}">
                <a16:creationId xmlns:a16="http://schemas.microsoft.com/office/drawing/2014/main" id="{8952CE86-C7F7-C23A-5150-C388F1D505EC}"/>
              </a:ext>
            </a:extLst>
          </p:cNvPr>
          <p:cNvSpPr txBox="1"/>
          <p:nvPr/>
        </p:nvSpPr>
        <p:spPr>
          <a:xfrm rot="19893645">
            <a:off x="8568759" y="2844657"/>
            <a:ext cx="1093585" cy="369332"/>
          </a:xfrm>
          <a:prstGeom prst="rect">
            <a:avLst/>
          </a:prstGeom>
          <a:noFill/>
        </p:spPr>
        <p:txBody>
          <a:bodyPr wrap="square" rtlCol="0">
            <a:spAutoFit/>
          </a:bodyPr>
          <a:lstStyle/>
          <a:p>
            <a:r>
              <a:rPr lang="en-US">
                <a:solidFill>
                  <a:schemeClr val="accent2">
                    <a:lumMod val="75000"/>
                  </a:schemeClr>
                </a:solidFill>
              </a:rPr>
              <a:t>0.04%</a:t>
            </a:r>
          </a:p>
        </p:txBody>
      </p:sp>
      <p:sp>
        <p:nvSpPr>
          <p:cNvPr id="69" name="TextBox 68">
            <a:extLst>
              <a:ext uri="{FF2B5EF4-FFF2-40B4-BE49-F238E27FC236}">
                <a16:creationId xmlns:a16="http://schemas.microsoft.com/office/drawing/2014/main" id="{39D71B9C-105E-7568-265A-5FB069EBBBE7}"/>
              </a:ext>
            </a:extLst>
          </p:cNvPr>
          <p:cNvSpPr txBox="1"/>
          <p:nvPr/>
        </p:nvSpPr>
        <p:spPr>
          <a:xfrm rot="19893645">
            <a:off x="8492702" y="3353279"/>
            <a:ext cx="1093585" cy="369332"/>
          </a:xfrm>
          <a:prstGeom prst="rect">
            <a:avLst/>
          </a:prstGeom>
          <a:noFill/>
        </p:spPr>
        <p:txBody>
          <a:bodyPr wrap="square" rtlCol="0">
            <a:spAutoFit/>
          </a:bodyPr>
          <a:lstStyle/>
          <a:p>
            <a:r>
              <a:rPr lang="en-US">
                <a:solidFill>
                  <a:schemeClr val="accent2">
                    <a:lumMod val="75000"/>
                  </a:schemeClr>
                </a:solidFill>
              </a:rPr>
              <a:t>0%</a:t>
            </a:r>
          </a:p>
        </p:txBody>
      </p:sp>
      <p:pic>
        <p:nvPicPr>
          <p:cNvPr id="83" name="Picture 82">
            <a:extLst>
              <a:ext uri="{FF2B5EF4-FFF2-40B4-BE49-F238E27FC236}">
                <a16:creationId xmlns:a16="http://schemas.microsoft.com/office/drawing/2014/main" id="{B26BCE7D-D76C-26FA-B168-36A96CEA5CB3}"/>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6857189" y="3229670"/>
            <a:ext cx="586971" cy="416915"/>
          </a:xfrm>
          <a:prstGeom prst="rect">
            <a:avLst/>
          </a:prstGeom>
        </p:spPr>
      </p:pic>
      <p:cxnSp>
        <p:nvCxnSpPr>
          <p:cNvPr id="73" name="Straight Arrow Connector 72">
            <a:extLst>
              <a:ext uri="{FF2B5EF4-FFF2-40B4-BE49-F238E27FC236}">
                <a16:creationId xmlns:a16="http://schemas.microsoft.com/office/drawing/2014/main" id="{493F3D7D-26D3-1BE5-4725-5EBCAE9A1D72}"/>
              </a:ext>
            </a:extLst>
          </p:cNvPr>
          <p:cNvCxnSpPr>
            <a:cxnSpLocks/>
            <a:stCxn id="83" idx="3"/>
          </p:cNvCxnSpPr>
          <p:nvPr/>
        </p:nvCxnSpPr>
        <p:spPr>
          <a:xfrm flipV="1">
            <a:off x="7444160" y="2309821"/>
            <a:ext cx="1026583" cy="112830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33F45D9-C2A9-CAA3-8F66-F18E0AE59392}"/>
              </a:ext>
            </a:extLst>
          </p:cNvPr>
          <p:cNvCxnSpPr>
            <a:cxnSpLocks/>
            <a:stCxn id="83" idx="3"/>
          </p:cNvCxnSpPr>
          <p:nvPr/>
        </p:nvCxnSpPr>
        <p:spPr>
          <a:xfrm flipV="1">
            <a:off x="7444160" y="2891062"/>
            <a:ext cx="1165148" cy="54706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D627BD02-6362-AC9D-CE08-D2CE0A65F74F}"/>
              </a:ext>
            </a:extLst>
          </p:cNvPr>
          <p:cNvCxnSpPr>
            <a:cxnSpLocks/>
          </p:cNvCxnSpPr>
          <p:nvPr/>
        </p:nvCxnSpPr>
        <p:spPr>
          <a:xfrm flipV="1">
            <a:off x="7513442" y="3254762"/>
            <a:ext cx="1104816" cy="14840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3B6FAF6-E910-88A7-ABC9-C79FC2BED599}"/>
              </a:ext>
            </a:extLst>
          </p:cNvPr>
          <p:cNvCxnSpPr>
            <a:cxnSpLocks/>
            <a:stCxn id="83" idx="3"/>
            <a:endCxn id="69" idx="1"/>
          </p:cNvCxnSpPr>
          <p:nvPr/>
        </p:nvCxnSpPr>
        <p:spPr>
          <a:xfrm>
            <a:off x="7444160" y="3438128"/>
            <a:ext cx="1114528" cy="360214"/>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218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Possible Tree-Leve Solutions</a:t>
            </a:r>
          </a:p>
        </p:txBody>
      </p:sp>
      <p:sp>
        <p:nvSpPr>
          <p:cNvPr id="6" name="TextBox 5">
            <a:extLst>
              <a:ext uri="{FF2B5EF4-FFF2-40B4-BE49-F238E27FC236}">
                <a16:creationId xmlns:a16="http://schemas.microsoft.com/office/drawing/2014/main" id="{77AD533F-F257-4DE2-9327-2176047CCB23}"/>
              </a:ext>
            </a:extLst>
          </p:cNvPr>
          <p:cNvSpPr txBox="1"/>
          <p:nvPr/>
        </p:nvSpPr>
        <p:spPr>
          <a:xfrm>
            <a:off x="1052945" y="1722738"/>
            <a:ext cx="9336578" cy="46166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Possible single field extensions which explain deviation</a:t>
            </a:r>
          </a:p>
        </p:txBody>
      </p:sp>
      <p:pic>
        <p:nvPicPr>
          <p:cNvPr id="3" name="Picture 2">
            <a:extLst>
              <a:ext uri="{FF2B5EF4-FFF2-40B4-BE49-F238E27FC236}">
                <a16:creationId xmlns:a16="http://schemas.microsoft.com/office/drawing/2014/main" id="{EE28729E-94DA-61EB-E75C-B4A0313CD63D}"/>
              </a:ext>
            </a:extLst>
          </p:cNvPr>
          <p:cNvPicPr>
            <a:picLocks noChangeAspect="1"/>
          </p:cNvPicPr>
          <p:nvPr/>
        </p:nvPicPr>
        <p:blipFill>
          <a:blip r:embed="rId5"/>
          <a:stretch>
            <a:fillRect/>
          </a:stretch>
        </p:blipFill>
        <p:spPr>
          <a:xfrm>
            <a:off x="313551" y="2577668"/>
            <a:ext cx="4526845" cy="2876572"/>
          </a:xfrm>
          <a:prstGeom prst="rect">
            <a:avLst/>
          </a:prstGeom>
        </p:spPr>
      </p:pic>
      <p:sp>
        <p:nvSpPr>
          <p:cNvPr id="14" name="TextBox 13">
            <a:extLst>
              <a:ext uri="{FF2B5EF4-FFF2-40B4-BE49-F238E27FC236}">
                <a16:creationId xmlns:a16="http://schemas.microsoft.com/office/drawing/2014/main" id="{5D64256B-E4A9-4525-E121-FF8EBBF04D61}"/>
              </a:ext>
            </a:extLst>
          </p:cNvPr>
          <p:cNvSpPr txBox="1"/>
          <p:nvPr/>
        </p:nvSpPr>
        <p:spPr>
          <a:xfrm>
            <a:off x="872490" y="5570506"/>
            <a:ext cx="68713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white"/>
                </a:solidFill>
                <a:effectLst/>
                <a:uLnTx/>
                <a:uFillTx/>
                <a:latin typeface="Calibri" panose="020F0502020204030204"/>
                <a:ea typeface="+mn-ea"/>
                <a:cs typeface="+mn-cs"/>
              </a:rPr>
              <a:t>Bagnaschi</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 Ellis, Madigan, </a:t>
            </a:r>
            <a:r>
              <a:rPr kumimoji="0" lang="en-US" sz="1200" b="0" i="0" u="none" strike="noStrike" kern="1200" cap="none" spc="0" normalizeH="0" baseline="0" noProof="0" err="1">
                <a:ln>
                  <a:noFill/>
                </a:ln>
                <a:solidFill>
                  <a:prstClr val="white"/>
                </a:solidFill>
                <a:effectLst/>
                <a:uLnTx/>
                <a:uFillTx/>
                <a:latin typeface="Calibri" panose="020F0502020204030204"/>
                <a:ea typeface="+mn-ea"/>
                <a:cs typeface="+mn-cs"/>
              </a:rPr>
              <a:t>Mimasu</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 Sanz, You</a:t>
            </a:r>
          </a:p>
        </p:txBody>
      </p:sp>
      <p:pic>
        <p:nvPicPr>
          <p:cNvPr id="7" name="Picture 6">
            <a:extLst>
              <a:ext uri="{FF2B5EF4-FFF2-40B4-BE49-F238E27FC236}">
                <a16:creationId xmlns:a16="http://schemas.microsoft.com/office/drawing/2014/main" id="{717055B8-DCB0-55DA-DDD9-399D2895A0FC}"/>
              </a:ext>
            </a:extLst>
          </p:cNvPr>
          <p:cNvPicPr>
            <a:picLocks noChangeAspect="1"/>
          </p:cNvPicPr>
          <p:nvPr/>
        </p:nvPicPr>
        <p:blipFill>
          <a:blip r:embed="rId6"/>
          <a:stretch>
            <a:fillRect/>
          </a:stretch>
        </p:blipFill>
        <p:spPr>
          <a:xfrm>
            <a:off x="5333738" y="2123022"/>
            <a:ext cx="6073401" cy="1798412"/>
          </a:xfrm>
          <a:prstGeom prst="rect">
            <a:avLst/>
          </a:prstGeom>
        </p:spPr>
      </p:pic>
      <p:pic>
        <p:nvPicPr>
          <p:cNvPr id="8" name="Picture 7">
            <a:extLst>
              <a:ext uri="{FF2B5EF4-FFF2-40B4-BE49-F238E27FC236}">
                <a16:creationId xmlns:a16="http://schemas.microsoft.com/office/drawing/2014/main" id="{3A7F75A0-9FD2-12AA-A372-AB8B32730587}"/>
              </a:ext>
            </a:extLst>
          </p:cNvPr>
          <p:cNvPicPr>
            <a:picLocks noChangeAspect="1"/>
          </p:cNvPicPr>
          <p:nvPr/>
        </p:nvPicPr>
        <p:blipFill>
          <a:blip r:embed="rId7"/>
          <a:stretch>
            <a:fillRect/>
          </a:stretch>
        </p:blipFill>
        <p:spPr>
          <a:xfrm>
            <a:off x="5329399" y="4015954"/>
            <a:ext cx="6549050" cy="2732006"/>
          </a:xfrm>
          <a:prstGeom prst="rect">
            <a:avLst/>
          </a:prstGeom>
        </p:spPr>
      </p:pic>
      <p:pic>
        <p:nvPicPr>
          <p:cNvPr id="13" name="Picture 12">
            <a:extLst>
              <a:ext uri="{FF2B5EF4-FFF2-40B4-BE49-F238E27FC236}">
                <a16:creationId xmlns:a16="http://schemas.microsoft.com/office/drawing/2014/main" id="{86F38E4C-8977-852F-B7EC-E3B0B42E4F74}"/>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49663" y="6099607"/>
            <a:ext cx="3816229" cy="363886"/>
          </a:xfrm>
          <a:prstGeom prst="rect">
            <a:avLst/>
          </a:prstGeom>
        </p:spPr>
      </p:pic>
    </p:spTree>
    <p:extLst>
      <p:ext uri="{BB962C8B-B14F-4D97-AF65-F5344CB8AC3E}">
        <p14:creationId xmlns:p14="http://schemas.microsoft.com/office/powerpoint/2010/main" val="553169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1"/>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srgbClr val="4472C4">
                    <a:lumMod val="75000"/>
                  </a:srgbClr>
                </a:solidFill>
                <a:effectLst>
                  <a:innerShdw blurRad="63500" dist="50800" dir="10800000">
                    <a:prstClr val="black">
                      <a:alpha val="50000"/>
                    </a:prstClr>
                  </a:innerShdw>
                </a:effectLst>
                <a:latin typeface="Calibri" panose="020F0502020204030204"/>
              </a:rPr>
              <a:t>Triple Higgs Boson and the Fermi Constant</a:t>
            </a:r>
            <a:endPar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3B4C8E9-F326-0FDA-B20F-73ABADF5D0F6}"/>
              </a:ext>
            </a:extLst>
          </p:cNvPr>
          <p:cNvSpPr txBox="1"/>
          <p:nvPr/>
        </p:nvSpPr>
        <p:spPr>
          <a:xfrm>
            <a:off x="1163782" y="1789196"/>
            <a:ext cx="8918864"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lang="en-US" sz="2400">
                <a:solidFill>
                  <a:prstClr val="white"/>
                </a:solidFill>
                <a:latin typeface="Calibri" panose="020F0502020204030204"/>
              </a:rPr>
              <a:t>This mass correction alters weak mixing angle </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lang="en-US" sz="2400">
                <a:solidFill>
                  <a:prstClr val="white"/>
                </a:solidFill>
                <a:latin typeface="Calibri" panose="020F0502020204030204"/>
              </a:rPr>
              <a:t>This leads to a correction to the measured W boson mass</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lang="en-US" sz="2400">
                <a:solidFill>
                  <a:prstClr val="white"/>
                </a:solidFill>
                <a:latin typeface="Calibri" panose="020F0502020204030204"/>
              </a:rPr>
              <a:t>Is there motivation for this new field?  </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4" name="Picture 63">
            <a:extLst>
              <a:ext uri="{FF2B5EF4-FFF2-40B4-BE49-F238E27FC236}">
                <a16:creationId xmlns:a16="http://schemas.microsoft.com/office/drawing/2014/main" id="{9A78EC88-A882-74C1-4310-567C072FF636}"/>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247842" y="2822596"/>
            <a:ext cx="3123197" cy="581486"/>
          </a:xfrm>
          <a:prstGeom prst="rect">
            <a:avLst/>
          </a:prstGeom>
        </p:spPr>
      </p:pic>
      <p:sp>
        <p:nvSpPr>
          <p:cNvPr id="58" name="Left Brace 57">
            <a:extLst>
              <a:ext uri="{FF2B5EF4-FFF2-40B4-BE49-F238E27FC236}">
                <a16:creationId xmlns:a16="http://schemas.microsoft.com/office/drawing/2014/main" id="{6B291F89-FF0A-20D7-4940-B887AC48F19B}"/>
              </a:ext>
            </a:extLst>
          </p:cNvPr>
          <p:cNvSpPr/>
          <p:nvPr/>
        </p:nvSpPr>
        <p:spPr>
          <a:xfrm rot="5400000">
            <a:off x="2407168" y="2201764"/>
            <a:ext cx="461665" cy="1142999"/>
          </a:xfrm>
          <a:prstGeom prst="lef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2" name="Picture 61">
            <a:extLst>
              <a:ext uri="{FF2B5EF4-FFF2-40B4-BE49-F238E27FC236}">
                <a16:creationId xmlns:a16="http://schemas.microsoft.com/office/drawing/2014/main" id="{8256DB67-2EDD-C6BF-2E4B-D423BE7DB8FF}"/>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2496743" y="2250861"/>
            <a:ext cx="282514" cy="253714"/>
          </a:xfrm>
          <a:prstGeom prst="rect">
            <a:avLst/>
          </a:prstGeom>
        </p:spPr>
      </p:pic>
      <p:cxnSp>
        <p:nvCxnSpPr>
          <p:cNvPr id="66" name="Straight Arrow Connector 65">
            <a:extLst>
              <a:ext uri="{FF2B5EF4-FFF2-40B4-BE49-F238E27FC236}">
                <a16:creationId xmlns:a16="http://schemas.microsoft.com/office/drawing/2014/main" id="{7B32BD76-34BA-0BC1-D0BE-222EEC51F943}"/>
              </a:ext>
            </a:extLst>
          </p:cNvPr>
          <p:cNvCxnSpPr>
            <a:cxnSpLocks/>
            <a:stCxn id="62" idx="3"/>
            <a:endCxn id="67" idx="1"/>
          </p:cNvCxnSpPr>
          <p:nvPr/>
        </p:nvCxnSpPr>
        <p:spPr>
          <a:xfrm>
            <a:off x="2779257" y="2377718"/>
            <a:ext cx="2112460" cy="115909"/>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1BF00AD-34A3-3F60-1145-71560DFFA65A}"/>
              </a:ext>
            </a:extLst>
          </p:cNvPr>
          <p:cNvSpPr txBox="1"/>
          <p:nvPr/>
        </p:nvSpPr>
        <p:spPr>
          <a:xfrm>
            <a:off x="4891717" y="2308961"/>
            <a:ext cx="1969477" cy="369332"/>
          </a:xfrm>
          <a:prstGeom prst="rect">
            <a:avLst/>
          </a:prstGeom>
          <a:noFill/>
        </p:spPr>
        <p:txBody>
          <a:bodyPr wrap="square" rtlCol="0">
            <a:spAutoFit/>
          </a:bodyPr>
          <a:lstStyle/>
          <a:p>
            <a:r>
              <a:rPr lang="en-US">
                <a:solidFill>
                  <a:schemeClr val="bg1"/>
                </a:solidFill>
              </a:rPr>
              <a:t>Diagonalizes  A,Z</a:t>
            </a:r>
          </a:p>
        </p:txBody>
      </p:sp>
      <p:pic>
        <p:nvPicPr>
          <p:cNvPr id="75" name="Picture 74">
            <a:extLst>
              <a:ext uri="{FF2B5EF4-FFF2-40B4-BE49-F238E27FC236}">
                <a16:creationId xmlns:a16="http://schemas.microsoft.com/office/drawing/2014/main" id="{0B7FF2E1-DD6D-7BE6-C3D7-6B472485E8BD}"/>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6096000" y="2720509"/>
            <a:ext cx="4730513" cy="819200"/>
          </a:xfrm>
          <a:prstGeom prst="rect">
            <a:avLst/>
          </a:prstGeom>
        </p:spPr>
      </p:pic>
      <p:sp>
        <p:nvSpPr>
          <p:cNvPr id="76" name="Left Brace 75">
            <a:extLst>
              <a:ext uri="{FF2B5EF4-FFF2-40B4-BE49-F238E27FC236}">
                <a16:creationId xmlns:a16="http://schemas.microsoft.com/office/drawing/2014/main" id="{139E598A-9DA5-AF8C-2640-912F0AA6FFFE}"/>
              </a:ext>
            </a:extLst>
          </p:cNvPr>
          <p:cNvSpPr/>
          <p:nvPr/>
        </p:nvSpPr>
        <p:spPr>
          <a:xfrm rot="5400000">
            <a:off x="8809279" y="1028628"/>
            <a:ext cx="461665" cy="2775129"/>
          </a:xfrm>
          <a:prstGeom prst="leftBrac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7" name="Picture 76">
            <a:extLst>
              <a:ext uri="{FF2B5EF4-FFF2-40B4-BE49-F238E27FC236}">
                <a16:creationId xmlns:a16="http://schemas.microsoft.com/office/drawing/2014/main" id="{BBD352DB-BE04-6F2F-928E-2F965C224615}"/>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8898854" y="1789196"/>
            <a:ext cx="282514" cy="253714"/>
          </a:xfrm>
          <a:prstGeom prst="rect">
            <a:avLst/>
          </a:prstGeom>
        </p:spPr>
      </p:pic>
      <p:pic>
        <p:nvPicPr>
          <p:cNvPr id="79" name="Picture 78">
            <a:extLst>
              <a:ext uri="{FF2B5EF4-FFF2-40B4-BE49-F238E27FC236}">
                <a16:creationId xmlns:a16="http://schemas.microsoft.com/office/drawing/2014/main" id="{E974094D-0BC1-9DA2-4E57-83D3FEE45025}"/>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1477544" y="4802408"/>
            <a:ext cx="4715886" cy="546743"/>
          </a:xfrm>
          <a:prstGeom prst="rect">
            <a:avLst/>
          </a:prstGeom>
        </p:spPr>
      </p:pic>
      <p:pic>
        <p:nvPicPr>
          <p:cNvPr id="85" name="Picture 84">
            <a:extLst>
              <a:ext uri="{FF2B5EF4-FFF2-40B4-BE49-F238E27FC236}">
                <a16:creationId xmlns:a16="http://schemas.microsoft.com/office/drawing/2014/main" id="{B710F261-E84F-2295-B639-A485A61A26DF}"/>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7137940" y="4661466"/>
            <a:ext cx="4086856" cy="265143"/>
          </a:xfrm>
          <a:prstGeom prst="rect">
            <a:avLst/>
          </a:prstGeom>
        </p:spPr>
      </p:pic>
      <p:pic>
        <p:nvPicPr>
          <p:cNvPr id="92" name="Picture 91">
            <a:extLst>
              <a:ext uri="{FF2B5EF4-FFF2-40B4-BE49-F238E27FC236}">
                <a16:creationId xmlns:a16="http://schemas.microsoft.com/office/drawing/2014/main" id="{2AA96EFB-D509-777E-0B0F-58970665216F}"/>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6813952" y="5257995"/>
            <a:ext cx="5122438" cy="459276"/>
          </a:xfrm>
          <a:prstGeom prst="rect">
            <a:avLst/>
          </a:prstGeom>
        </p:spPr>
      </p:pic>
      <p:pic>
        <p:nvPicPr>
          <p:cNvPr id="99" name="Picture 98">
            <a:extLst>
              <a:ext uri="{FF2B5EF4-FFF2-40B4-BE49-F238E27FC236}">
                <a16:creationId xmlns:a16="http://schemas.microsoft.com/office/drawing/2014/main" id="{23E3CD95-E9E8-C48A-26A9-18B088D41336}"/>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652548" y="5941266"/>
            <a:ext cx="3816231" cy="283428"/>
          </a:xfrm>
          <a:prstGeom prst="rect">
            <a:avLst/>
          </a:prstGeom>
        </p:spPr>
      </p:pic>
    </p:spTree>
    <p:extLst>
      <p:ext uri="{BB962C8B-B14F-4D97-AF65-F5344CB8AC3E}">
        <p14:creationId xmlns:p14="http://schemas.microsoft.com/office/powerpoint/2010/main" val="2413176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5"/>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Triple Higgs Boson Signatures</a:t>
            </a:r>
          </a:p>
        </p:txBody>
      </p:sp>
      <p:sp>
        <p:nvSpPr>
          <p:cNvPr id="49" name="TextBox 48">
            <a:extLst>
              <a:ext uri="{FF2B5EF4-FFF2-40B4-BE49-F238E27FC236}">
                <a16:creationId xmlns:a16="http://schemas.microsoft.com/office/drawing/2014/main" id="{83B4C8E9-F326-0FDA-B20F-73ABADF5D0F6}"/>
              </a:ext>
            </a:extLst>
          </p:cNvPr>
          <p:cNvSpPr txBox="1"/>
          <p:nvPr/>
        </p:nvSpPr>
        <p:spPr>
          <a:xfrm>
            <a:off x="1163782" y="1771141"/>
            <a:ext cx="8226403" cy="230832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lang="en-US" sz="2400">
                <a:solidFill>
                  <a:prstClr val="white"/>
                </a:solidFill>
                <a:latin typeface="Calibri" panose="020F0502020204030204"/>
              </a:rPr>
              <a:t>The neutral Higgs bosons small mix</a:t>
            </a:r>
          </a:p>
          <a:p>
            <a:pPr marL="457200"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Couplings to SM fermions quite suppressed</a:t>
            </a: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457200" indent="-457200">
              <a:buClr>
                <a:prstClr val="white"/>
              </a:buClr>
              <a:buFont typeface="Arial" panose="020B0604020202020204" pitchFamily="34" charset="0"/>
              <a:buChar char="•"/>
              <a:defRPr/>
            </a:pPr>
            <a:r>
              <a:rPr lang="en-US" sz="2400">
                <a:solidFill>
                  <a:prstClr val="white"/>
                </a:solidFill>
                <a:latin typeface="Calibri" panose="020F0502020204030204"/>
              </a:rPr>
              <a:t>Dominant signature from decays to SM massive bosons</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F022BE73-F521-7B1B-C539-2E93E5309992}"/>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905600" y="2915469"/>
            <a:ext cx="2834285" cy="458971"/>
          </a:xfrm>
          <a:prstGeom prst="rect">
            <a:avLst/>
          </a:prstGeom>
        </p:spPr>
      </p:pic>
      <p:pic>
        <p:nvPicPr>
          <p:cNvPr id="15" name="Picture 14">
            <a:extLst>
              <a:ext uri="{FF2B5EF4-FFF2-40B4-BE49-F238E27FC236}">
                <a16:creationId xmlns:a16="http://schemas.microsoft.com/office/drawing/2014/main" id="{F15AF951-1BC6-7A53-3A90-86AFFDD20E79}"/>
              </a:ext>
            </a:extLst>
          </p:cNvPr>
          <p:cNvPicPr>
            <a:picLocks noChangeAspect="1"/>
          </p:cNvPicPr>
          <p:nvPr/>
        </p:nvPicPr>
        <p:blipFill>
          <a:blip r:embed="rId7"/>
          <a:stretch>
            <a:fillRect/>
          </a:stretch>
        </p:blipFill>
        <p:spPr>
          <a:xfrm>
            <a:off x="3015001" y="4237808"/>
            <a:ext cx="5599289" cy="2152185"/>
          </a:xfrm>
          <a:prstGeom prst="rect">
            <a:avLst/>
          </a:prstGeom>
        </p:spPr>
      </p:pic>
      <p:pic>
        <p:nvPicPr>
          <p:cNvPr id="17" name="Picture 16">
            <a:extLst>
              <a:ext uri="{FF2B5EF4-FFF2-40B4-BE49-F238E27FC236}">
                <a16:creationId xmlns:a16="http://schemas.microsoft.com/office/drawing/2014/main" id="{727E4C21-A47A-A4DF-0018-C488B5787FD4}"/>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0101385" y="5313900"/>
            <a:ext cx="618057" cy="179200"/>
          </a:xfrm>
          <a:prstGeom prst="rect">
            <a:avLst/>
          </a:prstGeom>
        </p:spPr>
      </p:pic>
      <p:sp>
        <p:nvSpPr>
          <p:cNvPr id="20" name="TextBox 19">
            <a:extLst>
              <a:ext uri="{FF2B5EF4-FFF2-40B4-BE49-F238E27FC236}">
                <a16:creationId xmlns:a16="http://schemas.microsoft.com/office/drawing/2014/main" id="{9954D9F8-E221-CF1D-CBEF-DFF706D39C73}"/>
              </a:ext>
            </a:extLst>
          </p:cNvPr>
          <p:cNvSpPr txBox="1"/>
          <p:nvPr/>
        </p:nvSpPr>
        <p:spPr>
          <a:xfrm>
            <a:off x="9011139" y="5183664"/>
            <a:ext cx="1708304" cy="646331"/>
          </a:xfrm>
          <a:prstGeom prst="rect">
            <a:avLst/>
          </a:prstGeom>
          <a:noFill/>
        </p:spPr>
        <p:txBody>
          <a:bodyPr wrap="square" rtlCol="0">
            <a:spAutoFit/>
          </a:bodyPr>
          <a:lstStyle/>
          <a:p>
            <a:r>
              <a:rPr lang="en-US">
                <a:solidFill>
                  <a:schemeClr val="bg1"/>
                </a:solidFill>
              </a:rPr>
              <a:t>Couplings                </a:t>
            </a:r>
          </a:p>
          <a:p>
            <a:r>
              <a:rPr lang="en-US">
                <a:solidFill>
                  <a:schemeClr val="bg1"/>
                </a:solidFill>
              </a:rPr>
              <a:t>so suppressed</a:t>
            </a:r>
            <a:endParaRPr lang="en-US"/>
          </a:p>
        </p:txBody>
      </p:sp>
    </p:spTree>
    <p:extLst>
      <p:ext uri="{BB962C8B-B14F-4D97-AF65-F5344CB8AC3E}">
        <p14:creationId xmlns:p14="http://schemas.microsoft.com/office/powerpoint/2010/main" val="2753743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“Who Order That</a:t>
            </a:r>
            <a:r>
              <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a:t>
            </a:r>
            <a:r>
              <a:rPr kumimoji="0" lang="en-US" sz="2000" b="0" i="0" u="none" strike="noStrike" kern="1200" cap="none" spc="0" normalizeH="0" baseline="0" noProof="0" err="1">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Issac</a:t>
            </a:r>
            <a:r>
              <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 Rabi)</a:t>
            </a:r>
          </a:p>
        </p:txBody>
      </p:sp>
      <p:sp>
        <p:nvSpPr>
          <p:cNvPr id="49" name="TextBox 48">
            <a:extLst>
              <a:ext uri="{FF2B5EF4-FFF2-40B4-BE49-F238E27FC236}">
                <a16:creationId xmlns:a16="http://schemas.microsoft.com/office/drawing/2014/main" id="{83B4C8E9-F326-0FDA-B20F-73ABADF5D0F6}"/>
              </a:ext>
            </a:extLst>
          </p:cNvPr>
          <p:cNvSpPr txBox="1"/>
          <p:nvPr/>
        </p:nvSpPr>
        <p:spPr>
          <a:xfrm>
            <a:off x="1163782" y="1524951"/>
            <a:ext cx="8718772" cy="3046988"/>
          </a:xfrm>
          <a:prstGeom prst="rect">
            <a:avLst/>
          </a:prstGeom>
          <a:noFill/>
        </p:spPr>
        <p:txBody>
          <a:bodyPr wrap="square" rtlCol="0">
            <a:spAutoFit/>
          </a:bodyPr>
          <a:lstStyle/>
          <a:p>
            <a:pPr marL="457200"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Like the discovery of the muon, why would</a:t>
            </a:r>
            <a:r>
              <a:rPr lang="en-US" sz="2400">
                <a:solidFill>
                  <a:prstClr val="white"/>
                </a:solidFill>
                <a:latin typeface="Calibri" panose="020F0502020204030204"/>
              </a:rPr>
              <a:t> nature have a triplet?</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At face value it does nothing but give mass to </a:t>
            </a:r>
          </a:p>
          <a:p>
            <a:pPr marL="457200"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457200"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457200"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054E6B8-5B56-86AC-0807-F5EA8A399B8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815385" y="1970446"/>
            <a:ext cx="486400" cy="268800"/>
          </a:xfrm>
          <a:prstGeom prst="rect">
            <a:avLst/>
          </a:prstGeom>
        </p:spPr>
      </p:pic>
    </p:spTree>
    <p:extLst>
      <p:ext uri="{BB962C8B-B14F-4D97-AF65-F5344CB8AC3E}">
        <p14:creationId xmlns:p14="http://schemas.microsoft.com/office/powerpoint/2010/main" val="2250219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8"/>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“Who Order That</a:t>
            </a:r>
            <a:r>
              <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a:t>
            </a:r>
            <a:r>
              <a:rPr kumimoji="0" lang="en-US" sz="2000" b="0" i="0" u="none" strike="noStrike" kern="1200" cap="none" spc="0" normalizeH="0" baseline="0" noProof="0" err="1">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Issac</a:t>
            </a:r>
            <a:r>
              <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 Rabi)</a:t>
            </a:r>
          </a:p>
        </p:txBody>
      </p:sp>
      <p:sp>
        <p:nvSpPr>
          <p:cNvPr id="49" name="TextBox 48">
            <a:extLst>
              <a:ext uri="{FF2B5EF4-FFF2-40B4-BE49-F238E27FC236}">
                <a16:creationId xmlns:a16="http://schemas.microsoft.com/office/drawing/2014/main" id="{83B4C8E9-F326-0FDA-B20F-73ABADF5D0F6}"/>
              </a:ext>
            </a:extLst>
          </p:cNvPr>
          <p:cNvSpPr txBox="1"/>
          <p:nvPr/>
        </p:nvSpPr>
        <p:spPr>
          <a:xfrm>
            <a:off x="1163782" y="1493871"/>
            <a:ext cx="8718772"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Like the discovery of the muon,  Who order a triplet?</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SU(5) Grand unification? </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dirty="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r>
              <a:rPr lang="en-US" sz="2400" dirty="0">
                <a:solidFill>
                  <a:prstClr val="white"/>
                </a:solidFill>
                <a:latin typeface="Calibri" panose="020F0502020204030204"/>
              </a:rPr>
              <a:t>Gauge coupling unification </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8BD78AD-3D07-826A-4124-6B152B65D1FF}"/>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805911" y="2912412"/>
            <a:ext cx="5434513" cy="305371"/>
          </a:xfrm>
          <a:prstGeom prst="rect">
            <a:avLst/>
          </a:prstGeom>
        </p:spPr>
      </p:pic>
      <p:graphicFrame>
        <p:nvGraphicFramePr>
          <p:cNvPr id="2" name="Object 1">
            <a:extLst>
              <a:ext uri="{FF2B5EF4-FFF2-40B4-BE49-F238E27FC236}">
                <a16:creationId xmlns:a16="http://schemas.microsoft.com/office/drawing/2014/main" id="{C75F8602-7EAA-039B-1CA8-75DF284E2452}"/>
              </a:ext>
            </a:extLst>
          </p:cNvPr>
          <p:cNvGraphicFramePr>
            <a:graphicFrameLocks noChangeAspect="1"/>
          </p:cNvGraphicFramePr>
          <p:nvPr>
            <p:extLst>
              <p:ext uri="{D42A27DB-BD31-4B8C-83A1-F6EECF244321}">
                <p14:modId xmlns:p14="http://schemas.microsoft.com/office/powerpoint/2010/main" val="3391401111"/>
              </p:ext>
            </p:extLst>
          </p:nvPr>
        </p:nvGraphicFramePr>
        <p:xfrm>
          <a:off x="5392738" y="3992563"/>
          <a:ext cx="4114800" cy="2743200"/>
        </p:xfrm>
        <a:graphic>
          <a:graphicData uri="http://schemas.openxmlformats.org/presentationml/2006/ole">
            <mc:AlternateContent xmlns:mc="http://schemas.openxmlformats.org/markup-compatibility/2006">
              <mc:Choice xmlns:v="urn:schemas-microsoft-com:vml" Requires="v">
                <p:oleObj name="Acrobat Document" r:id="rId10" imgW="4114724" imgH="2742995" progId="Acrobat.Document.DC">
                  <p:embed/>
                </p:oleObj>
              </mc:Choice>
              <mc:Fallback>
                <p:oleObj name="Acrobat Document" r:id="rId10" imgW="4114724" imgH="2742995" progId="Acrobat.Document.DC">
                  <p:embed/>
                  <p:pic>
                    <p:nvPicPr>
                      <p:cNvPr id="2" name="Object 1">
                        <a:extLst>
                          <a:ext uri="{FF2B5EF4-FFF2-40B4-BE49-F238E27FC236}">
                            <a16:creationId xmlns:a16="http://schemas.microsoft.com/office/drawing/2014/main" id="{C75F8602-7EAA-039B-1CA8-75DF284E2452}"/>
                          </a:ext>
                        </a:extLst>
                      </p:cNvPr>
                      <p:cNvPicPr/>
                      <p:nvPr/>
                    </p:nvPicPr>
                    <p:blipFill>
                      <a:blip r:embed="rId11"/>
                      <a:stretch>
                        <a:fillRect/>
                      </a:stretch>
                    </p:blipFill>
                    <p:spPr>
                      <a:xfrm>
                        <a:off x="5392738" y="3992563"/>
                        <a:ext cx="4114800" cy="2743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FCCA7D5-1994-65BC-1FFF-6FB4C0B36F8A}"/>
              </a:ext>
            </a:extLst>
          </p:cNvPr>
          <p:cNvGraphicFramePr>
            <a:graphicFrameLocks noChangeAspect="1"/>
          </p:cNvGraphicFramePr>
          <p:nvPr>
            <p:extLst>
              <p:ext uri="{D42A27DB-BD31-4B8C-83A1-F6EECF244321}">
                <p14:modId xmlns:p14="http://schemas.microsoft.com/office/powerpoint/2010/main" val="260034714"/>
              </p:ext>
            </p:extLst>
          </p:nvPr>
        </p:nvGraphicFramePr>
        <p:xfrm>
          <a:off x="748511" y="3992529"/>
          <a:ext cx="4114800" cy="2743200"/>
        </p:xfrm>
        <a:graphic>
          <a:graphicData uri="http://schemas.openxmlformats.org/presentationml/2006/ole">
            <mc:AlternateContent xmlns:mc="http://schemas.openxmlformats.org/markup-compatibility/2006">
              <mc:Choice xmlns:v="urn:schemas-microsoft-com:vml" Requires="v">
                <p:oleObj name="Acrobat Document" r:id="rId12" imgW="4114724" imgH="2742995" progId="AcroExch.Document.DC">
                  <p:embed/>
                </p:oleObj>
              </mc:Choice>
              <mc:Fallback>
                <p:oleObj name="Acrobat Document" r:id="rId12" imgW="4114724" imgH="2742995" progId="AcroExch.Document.DC">
                  <p:embed/>
                  <p:pic>
                    <p:nvPicPr>
                      <p:cNvPr id="6" name="Object 5">
                        <a:extLst>
                          <a:ext uri="{FF2B5EF4-FFF2-40B4-BE49-F238E27FC236}">
                            <a16:creationId xmlns:a16="http://schemas.microsoft.com/office/drawing/2014/main" id="{DFCCA7D5-1994-65BC-1FFF-6FB4C0B36F8A}"/>
                          </a:ext>
                        </a:extLst>
                      </p:cNvPr>
                      <p:cNvPicPr/>
                      <p:nvPr/>
                    </p:nvPicPr>
                    <p:blipFill>
                      <a:blip r:embed="rId13"/>
                      <a:stretch>
                        <a:fillRect/>
                      </a:stretch>
                    </p:blipFill>
                    <p:spPr>
                      <a:xfrm>
                        <a:off x="748511" y="3992529"/>
                        <a:ext cx="4114800" cy="27432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593BADE-4017-45AB-0E6B-8B4D54D859D8}"/>
              </a:ext>
            </a:extLst>
          </p:cNvPr>
          <p:cNvSpPr txBox="1"/>
          <p:nvPr/>
        </p:nvSpPr>
        <p:spPr>
          <a:xfrm>
            <a:off x="9763723" y="2512276"/>
            <a:ext cx="2528989" cy="1631216"/>
          </a:xfrm>
          <a:prstGeom prst="rect">
            <a:avLst/>
          </a:prstGeom>
          <a:noFill/>
        </p:spPr>
        <p:txBody>
          <a:bodyPr wrap="square" rtlCol="0">
            <a:spAutoFit/>
          </a:bodyPr>
          <a:lstStyle/>
          <a:p>
            <a:r>
              <a:rPr lang="en-US" sz="2000">
                <a:solidFill>
                  <a:schemeClr val="bg1"/>
                </a:solidFill>
              </a:rPr>
              <a:t>Dotted: SM</a:t>
            </a:r>
          </a:p>
          <a:p>
            <a:endParaRPr lang="en-US" sz="2000">
              <a:solidFill>
                <a:schemeClr val="bg1"/>
              </a:solidFill>
            </a:endParaRPr>
          </a:p>
          <a:p>
            <a:r>
              <a:rPr lang="en-US" sz="2000">
                <a:solidFill>
                  <a:schemeClr val="bg1"/>
                </a:solidFill>
              </a:rPr>
              <a:t>Dashed: Real triplet</a:t>
            </a:r>
          </a:p>
          <a:p>
            <a:endParaRPr lang="en-US" sz="2000">
              <a:solidFill>
                <a:schemeClr val="bg1"/>
              </a:solidFill>
            </a:endParaRPr>
          </a:p>
          <a:p>
            <a:r>
              <a:rPr lang="en-US" sz="2000">
                <a:solidFill>
                  <a:schemeClr val="bg1"/>
                </a:solidFill>
              </a:rPr>
              <a:t>Solid: Complex Triplet</a:t>
            </a:r>
          </a:p>
        </p:txBody>
      </p:sp>
      <p:pic>
        <p:nvPicPr>
          <p:cNvPr id="22" name="Picture 21">
            <a:extLst>
              <a:ext uri="{FF2B5EF4-FFF2-40B4-BE49-F238E27FC236}">
                <a16:creationId xmlns:a16="http://schemas.microsoft.com/office/drawing/2014/main" id="{43094A8C-D1EB-DB6D-7E73-8FC9184DDAF8}"/>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10498761" y="2912412"/>
            <a:ext cx="789943" cy="197486"/>
          </a:xfrm>
          <a:prstGeom prst="rect">
            <a:avLst/>
          </a:prstGeom>
        </p:spPr>
      </p:pic>
      <p:pic>
        <p:nvPicPr>
          <p:cNvPr id="24" name="Picture 23">
            <a:extLst>
              <a:ext uri="{FF2B5EF4-FFF2-40B4-BE49-F238E27FC236}">
                <a16:creationId xmlns:a16="http://schemas.microsoft.com/office/drawing/2014/main" id="{79056B3F-25CC-CE12-EA97-732812CF4B92}"/>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10498758" y="3479000"/>
            <a:ext cx="802286" cy="277029"/>
          </a:xfrm>
          <a:prstGeom prst="rect">
            <a:avLst/>
          </a:prstGeom>
        </p:spPr>
      </p:pic>
      <p:pic>
        <p:nvPicPr>
          <p:cNvPr id="26" name="Picture 25">
            <a:extLst>
              <a:ext uri="{FF2B5EF4-FFF2-40B4-BE49-F238E27FC236}">
                <a16:creationId xmlns:a16="http://schemas.microsoft.com/office/drawing/2014/main" id="{7FB87106-0026-93EC-5858-04BA1538BDDF}"/>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10498759" y="4143493"/>
            <a:ext cx="802286" cy="277029"/>
          </a:xfrm>
          <a:prstGeom prst="rect">
            <a:avLst/>
          </a:prstGeom>
        </p:spPr>
      </p:pic>
      <p:pic>
        <p:nvPicPr>
          <p:cNvPr id="30" name="Picture 29">
            <a:extLst>
              <a:ext uri="{FF2B5EF4-FFF2-40B4-BE49-F238E27FC236}">
                <a16:creationId xmlns:a16="http://schemas.microsoft.com/office/drawing/2014/main" id="{2165BD3D-C71E-E195-4F10-94FD74292227}"/>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9763723" y="5461306"/>
            <a:ext cx="2304762" cy="276572"/>
          </a:xfrm>
          <a:prstGeom prst="rect">
            <a:avLst/>
          </a:prstGeom>
        </p:spPr>
      </p:pic>
      <p:sp>
        <p:nvSpPr>
          <p:cNvPr id="31" name="TextBox 30">
            <a:extLst>
              <a:ext uri="{FF2B5EF4-FFF2-40B4-BE49-F238E27FC236}">
                <a16:creationId xmlns:a16="http://schemas.microsoft.com/office/drawing/2014/main" id="{B25AE0C4-3D61-C762-205B-E3CE976C6857}"/>
              </a:ext>
            </a:extLst>
          </p:cNvPr>
          <p:cNvSpPr txBox="1"/>
          <p:nvPr/>
        </p:nvSpPr>
        <p:spPr>
          <a:xfrm>
            <a:off x="10155379" y="6022143"/>
            <a:ext cx="1661483" cy="369332"/>
          </a:xfrm>
          <a:prstGeom prst="rect">
            <a:avLst/>
          </a:prstGeom>
          <a:noFill/>
        </p:spPr>
        <p:txBody>
          <a:bodyPr wrap="square" rtlCol="0">
            <a:spAutoFit/>
          </a:bodyPr>
          <a:lstStyle/>
          <a:p>
            <a:r>
              <a:rPr lang="en-US">
                <a:solidFill>
                  <a:schemeClr val="bg1"/>
                </a:solidFill>
              </a:rPr>
              <a:t>Proton Decay?</a:t>
            </a:r>
          </a:p>
        </p:txBody>
      </p:sp>
      <mc:AlternateContent xmlns:mc="http://schemas.openxmlformats.org/markup-compatibility/2006" xmlns:p14="http://schemas.microsoft.com/office/powerpoint/2010/main">
        <mc:Choice Requires="p14">
          <p:contentPart p14:bwMode="auto" r:id="rId18">
            <p14:nvContentPartPr>
              <p14:cNvPr id="3" name="Ink 2">
                <a:extLst>
                  <a:ext uri="{FF2B5EF4-FFF2-40B4-BE49-F238E27FC236}">
                    <a16:creationId xmlns:a16="http://schemas.microsoft.com/office/drawing/2014/main" id="{05D28673-D45D-4898-A0AF-614A0B0B17CE}"/>
                  </a:ext>
                </a:extLst>
              </p14:cNvPr>
              <p14:cNvContentPartPr/>
              <p14:nvPr/>
            </p14:nvContentPartPr>
            <p14:xfrm>
              <a:off x="4473122" y="-855261"/>
              <a:ext cx="30240" cy="33120"/>
            </p14:xfrm>
          </p:contentPart>
        </mc:Choice>
        <mc:Fallback xmlns="">
          <p:pic>
            <p:nvPicPr>
              <p:cNvPr id="3" name="Ink 2">
                <a:extLst>
                  <a:ext uri="{FF2B5EF4-FFF2-40B4-BE49-F238E27FC236}">
                    <a16:creationId xmlns:a16="http://schemas.microsoft.com/office/drawing/2014/main" id="{05D28673-D45D-4898-A0AF-614A0B0B17CE}"/>
                  </a:ext>
                </a:extLst>
              </p:cNvPr>
              <p:cNvPicPr/>
              <p:nvPr/>
            </p:nvPicPr>
            <p:blipFill>
              <a:blip r:embed="rId19"/>
              <a:stretch>
                <a:fillRect/>
              </a:stretch>
            </p:blipFill>
            <p:spPr>
              <a:xfrm>
                <a:off x="4464122" y="-864261"/>
                <a:ext cx="47880" cy="50760"/>
              </a:xfrm>
              <a:prstGeom prst="rect">
                <a:avLst/>
              </a:prstGeom>
            </p:spPr>
          </p:pic>
        </mc:Fallback>
      </mc:AlternateContent>
    </p:spTree>
    <p:extLst>
      <p:ext uri="{BB962C8B-B14F-4D97-AF65-F5344CB8AC3E}">
        <p14:creationId xmlns:p14="http://schemas.microsoft.com/office/powerpoint/2010/main" val="1895130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SU(5) Grand Unification</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grpSp>
        <p:nvGrpSpPr>
          <p:cNvPr id="152" name="Group 151">
            <a:extLst>
              <a:ext uri="{FF2B5EF4-FFF2-40B4-BE49-F238E27FC236}">
                <a16:creationId xmlns:a16="http://schemas.microsoft.com/office/drawing/2014/main" id="{1B367453-A1EF-22B7-7983-F23CF5DF68C1}"/>
              </a:ext>
            </a:extLst>
          </p:cNvPr>
          <p:cNvGrpSpPr/>
          <p:nvPr/>
        </p:nvGrpSpPr>
        <p:grpSpPr>
          <a:xfrm>
            <a:off x="1571725" y="2873165"/>
            <a:ext cx="4214971" cy="1463361"/>
            <a:chOff x="368302" y="248049"/>
            <a:chExt cx="5461001" cy="2694134"/>
          </a:xfrm>
        </p:grpSpPr>
        <p:sp>
          <p:nvSpPr>
            <p:cNvPr id="153" name="Oval 152">
              <a:extLst>
                <a:ext uri="{FF2B5EF4-FFF2-40B4-BE49-F238E27FC236}">
                  <a16:creationId xmlns:a16="http://schemas.microsoft.com/office/drawing/2014/main" id="{65D0CEEC-46B5-1D27-1CE6-3C144E2F0E73}"/>
                </a:ext>
              </a:extLst>
            </p:cNvPr>
            <p:cNvSpPr/>
            <p:nvPr/>
          </p:nvSpPr>
          <p:spPr>
            <a:xfrm>
              <a:off x="368302" y="893968"/>
              <a:ext cx="1866900" cy="1320800"/>
            </a:xfrm>
            <a:prstGeom prst="ellipse">
              <a:avLst/>
            </a:prstGeom>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EAA82BB2-33DF-CA78-37A0-1817BF33DD2F}"/>
                </a:ext>
              </a:extLst>
            </p:cNvPr>
            <p:cNvSpPr txBox="1"/>
            <p:nvPr/>
          </p:nvSpPr>
          <p:spPr>
            <a:xfrm>
              <a:off x="1093187" y="1232290"/>
              <a:ext cx="643805" cy="623298"/>
            </a:xfrm>
            <a:prstGeom prst="rect">
              <a:avLst/>
            </a:prstGeom>
            <a:noFill/>
          </p:spPr>
          <p:txBody>
            <a:bodyPr wrap="square" rtlCol="0">
              <a:spAutoFit/>
            </a:bodyPr>
            <a:lstStyle/>
            <a:p>
              <a:r>
                <a:rPr lang="en-US" sz="1600">
                  <a:solidFill>
                    <a:schemeClr val="bg1"/>
                  </a:solidFill>
                </a:rPr>
                <a:t>10</a:t>
              </a:r>
            </a:p>
          </p:txBody>
        </p:sp>
        <p:cxnSp>
          <p:nvCxnSpPr>
            <p:cNvPr id="155" name="Straight Arrow Connector 154">
              <a:extLst>
                <a:ext uri="{FF2B5EF4-FFF2-40B4-BE49-F238E27FC236}">
                  <a16:creationId xmlns:a16="http://schemas.microsoft.com/office/drawing/2014/main" id="{1560D3EF-0461-3631-66AF-C66DEEA612DA}"/>
                </a:ext>
              </a:extLst>
            </p:cNvPr>
            <p:cNvCxnSpPr>
              <a:cxnSpLocks/>
            </p:cNvCxnSpPr>
            <p:nvPr/>
          </p:nvCxnSpPr>
          <p:spPr>
            <a:xfrm flipV="1">
              <a:off x="2398931" y="572945"/>
              <a:ext cx="1906370" cy="6797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E38C07C9-FE25-46D7-69E3-7FEBB76DBEE3}"/>
                </a:ext>
              </a:extLst>
            </p:cNvPr>
            <p:cNvCxnSpPr>
              <a:cxnSpLocks/>
            </p:cNvCxnSpPr>
            <p:nvPr/>
          </p:nvCxnSpPr>
          <p:spPr>
            <a:xfrm>
              <a:off x="2398931" y="1543940"/>
              <a:ext cx="1906370" cy="104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9859E444-3D5B-6905-A83D-1722EE671FBD}"/>
                </a:ext>
              </a:extLst>
            </p:cNvPr>
            <p:cNvCxnSpPr/>
            <p:nvPr/>
          </p:nvCxnSpPr>
          <p:spPr>
            <a:xfrm>
              <a:off x="2398931" y="1794851"/>
              <a:ext cx="1906371" cy="685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FAD5DE5B-D947-E42A-A24C-417E4ACD2A27}"/>
                </a:ext>
              </a:extLst>
            </p:cNvPr>
            <p:cNvSpPr/>
            <p:nvPr/>
          </p:nvSpPr>
          <p:spPr>
            <a:xfrm>
              <a:off x="4686302" y="248049"/>
              <a:ext cx="1143001" cy="809238"/>
            </a:xfrm>
            <a:prstGeom prst="ellipse">
              <a:avLst/>
            </a:prstGeom>
            <a:solidFill>
              <a:schemeClr val="bg2">
                <a:lumMod val="75000"/>
              </a:schemeClr>
            </a:solidFill>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E7F6F92F-8542-9B4F-3BB7-0ABEC008B91A}"/>
                </a:ext>
              </a:extLst>
            </p:cNvPr>
            <p:cNvSpPr/>
            <p:nvPr/>
          </p:nvSpPr>
          <p:spPr>
            <a:xfrm>
              <a:off x="4686301" y="1190497"/>
              <a:ext cx="1143001" cy="809238"/>
            </a:xfrm>
            <a:prstGeom prst="ellipse">
              <a:avLst/>
            </a:prstGeom>
            <a:solidFill>
              <a:schemeClr val="bg2">
                <a:lumMod val="75000"/>
              </a:schemeClr>
            </a:solidFill>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D20D9186-DD29-5F8F-5659-EF71A92FBE69}"/>
                </a:ext>
              </a:extLst>
            </p:cNvPr>
            <p:cNvSpPr/>
            <p:nvPr/>
          </p:nvSpPr>
          <p:spPr>
            <a:xfrm>
              <a:off x="4686302" y="2132945"/>
              <a:ext cx="1143001" cy="809238"/>
            </a:xfrm>
            <a:prstGeom prst="ellipse">
              <a:avLst/>
            </a:prstGeom>
            <a:solidFill>
              <a:schemeClr val="bg2">
                <a:lumMod val="75000"/>
              </a:schemeClr>
            </a:solidFill>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AABBA9F3-06F7-41CE-D01C-49D8E594F093}"/>
                </a:ext>
              </a:extLst>
            </p:cNvPr>
            <p:cNvSpPr txBox="1"/>
            <p:nvPr/>
          </p:nvSpPr>
          <p:spPr>
            <a:xfrm>
              <a:off x="5103411" y="514169"/>
              <a:ext cx="317500" cy="276999"/>
            </a:xfrm>
            <a:prstGeom prst="rect">
              <a:avLst/>
            </a:prstGeom>
            <a:noFill/>
          </p:spPr>
          <p:txBody>
            <a:bodyPr wrap="square" rtlCol="0">
              <a:spAutoFit/>
            </a:bodyPr>
            <a:lstStyle/>
            <a:p>
              <a:r>
                <a:rPr lang="en-US" sz="1200">
                  <a:solidFill>
                    <a:schemeClr val="bg1"/>
                  </a:solidFill>
                </a:rPr>
                <a:t>Q</a:t>
              </a:r>
            </a:p>
          </p:txBody>
        </p:sp>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840BAA73-6809-FD14-C783-06A415336585}"/>
                    </a:ext>
                  </a:extLst>
                </p:cNvPr>
                <p:cNvSpPr txBox="1"/>
                <p:nvPr/>
              </p:nvSpPr>
              <p:spPr>
                <a:xfrm>
                  <a:off x="5111753" y="1410450"/>
                  <a:ext cx="3175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dirty="0" smtClean="0">
                                <a:solidFill>
                                  <a:schemeClr val="bg1"/>
                                </a:solidFill>
                                <a:latin typeface="Cambria Math" panose="02040503050406030204" pitchFamily="18" charset="0"/>
                              </a:rPr>
                            </m:ctrlPr>
                          </m:accPr>
                          <m:e>
                            <m:r>
                              <a:rPr lang="en-US" sz="1200" b="0" i="1" dirty="0" smtClean="0">
                                <a:solidFill>
                                  <a:schemeClr val="bg1"/>
                                </a:solidFill>
                                <a:latin typeface="Cambria Math" panose="02040503050406030204" pitchFamily="18" charset="0"/>
                              </a:rPr>
                              <m:t>𝑈</m:t>
                            </m:r>
                          </m:e>
                        </m:acc>
                      </m:oMath>
                    </m:oMathPara>
                  </a14:m>
                  <a:endParaRPr lang="en-US" sz="1200">
                    <a:solidFill>
                      <a:schemeClr val="bg1"/>
                    </a:solidFill>
                  </a:endParaRPr>
                </a:p>
              </p:txBody>
            </p:sp>
          </mc:Choice>
          <mc:Fallback xmlns="">
            <p:sp>
              <p:nvSpPr>
                <p:cNvPr id="19" name="TextBox 18">
                  <a:extLst>
                    <a:ext uri="{FF2B5EF4-FFF2-40B4-BE49-F238E27FC236}">
                      <a16:creationId xmlns:a16="http://schemas.microsoft.com/office/drawing/2014/main" id="{C5FCD522-10F7-4149-9CFC-27ED9220FD1C}"/>
                    </a:ext>
                  </a:extLst>
                </p:cNvPr>
                <p:cNvSpPr txBox="1">
                  <a:spLocks noRot="1" noChangeAspect="1" noMove="1" noResize="1" noEditPoints="1" noAdjustHandles="1" noChangeArrowheads="1" noChangeShapeType="1" noTextEdit="1"/>
                </p:cNvSpPr>
                <p:nvPr/>
              </p:nvSpPr>
              <p:spPr>
                <a:xfrm>
                  <a:off x="5111753" y="1410450"/>
                  <a:ext cx="317500"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TextBox 162">
                  <a:extLst>
                    <a:ext uri="{FF2B5EF4-FFF2-40B4-BE49-F238E27FC236}">
                      <a16:creationId xmlns:a16="http://schemas.microsoft.com/office/drawing/2014/main" id="{8972EAD1-F802-0A29-25CD-434BA3A34A30}"/>
                    </a:ext>
                  </a:extLst>
                </p:cNvPr>
                <p:cNvSpPr txBox="1"/>
                <p:nvPr/>
              </p:nvSpPr>
              <p:spPr>
                <a:xfrm>
                  <a:off x="5069326" y="2336918"/>
                  <a:ext cx="317499" cy="276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dirty="0" smtClean="0">
                                <a:solidFill>
                                  <a:schemeClr val="bg1"/>
                                </a:solidFill>
                                <a:latin typeface="Cambria Math" panose="02040503050406030204" pitchFamily="18" charset="0"/>
                              </a:rPr>
                            </m:ctrlPr>
                          </m:accPr>
                          <m:e>
                            <m:r>
                              <a:rPr lang="en-US" sz="1200" b="0" i="1" dirty="0" smtClean="0">
                                <a:solidFill>
                                  <a:schemeClr val="bg1"/>
                                </a:solidFill>
                                <a:latin typeface="Cambria Math" panose="02040503050406030204" pitchFamily="18" charset="0"/>
                              </a:rPr>
                              <m:t>𝐸</m:t>
                            </m:r>
                          </m:e>
                        </m:acc>
                      </m:oMath>
                    </m:oMathPara>
                  </a14:m>
                  <a:endParaRPr lang="en-US" sz="1200">
                    <a:solidFill>
                      <a:schemeClr val="bg1"/>
                    </a:solidFill>
                  </a:endParaRPr>
                </a:p>
              </p:txBody>
            </p:sp>
          </mc:Choice>
          <mc:Fallback xmlns="">
            <p:sp>
              <p:nvSpPr>
                <p:cNvPr id="163" name="TextBox 162">
                  <a:extLst>
                    <a:ext uri="{FF2B5EF4-FFF2-40B4-BE49-F238E27FC236}">
                      <a16:creationId xmlns:a16="http://schemas.microsoft.com/office/drawing/2014/main" id="{8972EAD1-F802-0A29-25CD-434BA3A34A30}"/>
                    </a:ext>
                  </a:extLst>
                </p:cNvPr>
                <p:cNvSpPr txBox="1">
                  <a:spLocks noRot="1" noChangeAspect="1" noMove="1" noResize="1" noEditPoints="1" noAdjustHandles="1" noChangeArrowheads="1" noChangeShapeType="1" noTextEdit="1"/>
                </p:cNvSpPr>
                <p:nvPr/>
              </p:nvSpPr>
              <p:spPr>
                <a:xfrm>
                  <a:off x="5069326" y="2336918"/>
                  <a:ext cx="317499" cy="276998"/>
                </a:xfrm>
                <a:prstGeom prst="rect">
                  <a:avLst/>
                </a:prstGeom>
                <a:blipFill>
                  <a:blip r:embed="rId6"/>
                  <a:stretch>
                    <a:fillRect b="-64000"/>
                  </a:stretch>
                </a:blipFill>
              </p:spPr>
              <p:txBody>
                <a:bodyPr/>
                <a:lstStyle/>
                <a:p>
                  <a:r>
                    <a:rPr lang="en-US">
                      <a:noFill/>
                    </a:rPr>
                    <a:t> </a:t>
                  </a:r>
                </a:p>
              </p:txBody>
            </p:sp>
          </mc:Fallback>
        </mc:AlternateContent>
      </p:grpSp>
      <p:grpSp>
        <p:nvGrpSpPr>
          <p:cNvPr id="164" name="Group 163">
            <a:extLst>
              <a:ext uri="{FF2B5EF4-FFF2-40B4-BE49-F238E27FC236}">
                <a16:creationId xmlns:a16="http://schemas.microsoft.com/office/drawing/2014/main" id="{2BB55F4A-36D6-F7F3-2D4A-8279FB00FEE8}"/>
              </a:ext>
            </a:extLst>
          </p:cNvPr>
          <p:cNvGrpSpPr/>
          <p:nvPr/>
        </p:nvGrpSpPr>
        <p:grpSpPr>
          <a:xfrm>
            <a:off x="6872728" y="2944264"/>
            <a:ext cx="4214970" cy="1265568"/>
            <a:chOff x="6483353" y="443420"/>
            <a:chExt cx="5461000" cy="2329986"/>
          </a:xfrm>
        </p:grpSpPr>
        <p:sp>
          <p:nvSpPr>
            <p:cNvPr id="165" name="Oval 164">
              <a:extLst>
                <a:ext uri="{FF2B5EF4-FFF2-40B4-BE49-F238E27FC236}">
                  <a16:creationId xmlns:a16="http://schemas.microsoft.com/office/drawing/2014/main" id="{5258EFFE-0B73-AC65-2C75-A956F7DC43CB}"/>
                </a:ext>
              </a:extLst>
            </p:cNvPr>
            <p:cNvSpPr/>
            <p:nvPr/>
          </p:nvSpPr>
          <p:spPr>
            <a:xfrm>
              <a:off x="6483353" y="893968"/>
              <a:ext cx="1866900" cy="1320800"/>
            </a:xfrm>
            <a:prstGeom prst="ellipse">
              <a:avLst/>
            </a:prstGeom>
            <a:solidFill>
              <a:schemeClr val="accent4">
                <a:lumMod val="60000"/>
                <a:lumOff val="40000"/>
              </a:schemeClr>
            </a:solidFill>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51DC03E3-817D-55BF-F31D-BC9D2014646A}"/>
                </a:ext>
              </a:extLst>
            </p:cNvPr>
            <p:cNvSpPr txBox="1"/>
            <p:nvPr/>
          </p:nvSpPr>
          <p:spPr>
            <a:xfrm>
              <a:off x="7260908" y="1299220"/>
              <a:ext cx="335627" cy="623298"/>
            </a:xfrm>
            <a:prstGeom prst="rect">
              <a:avLst/>
            </a:prstGeom>
            <a:noFill/>
          </p:spPr>
          <p:txBody>
            <a:bodyPr wrap="square" rtlCol="0">
              <a:spAutoFit/>
            </a:bodyPr>
            <a:lstStyle/>
            <a:p>
              <a:r>
                <a:rPr lang="en-US" sz="1600">
                  <a:solidFill>
                    <a:schemeClr val="accent6">
                      <a:lumMod val="50000"/>
                    </a:schemeClr>
                  </a:solidFill>
                </a:rPr>
                <a:t>5</a:t>
              </a:r>
            </a:p>
          </p:txBody>
        </p:sp>
        <p:cxnSp>
          <p:nvCxnSpPr>
            <p:cNvPr id="167" name="Straight Arrow Connector 166">
              <a:extLst>
                <a:ext uri="{FF2B5EF4-FFF2-40B4-BE49-F238E27FC236}">
                  <a16:creationId xmlns:a16="http://schemas.microsoft.com/office/drawing/2014/main" id="{D9932FB6-BC08-2D97-8770-6987BEBAFC1C}"/>
                </a:ext>
              </a:extLst>
            </p:cNvPr>
            <p:cNvCxnSpPr>
              <a:cxnSpLocks/>
            </p:cNvCxnSpPr>
            <p:nvPr/>
          </p:nvCxnSpPr>
          <p:spPr>
            <a:xfrm flipV="1">
              <a:off x="8513982" y="837334"/>
              <a:ext cx="1866900" cy="415324"/>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8E774030-5762-2BDA-7462-F4A81F456E61}"/>
                </a:ext>
              </a:extLst>
            </p:cNvPr>
            <p:cNvCxnSpPr>
              <a:cxnSpLocks/>
            </p:cNvCxnSpPr>
            <p:nvPr/>
          </p:nvCxnSpPr>
          <p:spPr>
            <a:xfrm>
              <a:off x="8513982" y="1794851"/>
              <a:ext cx="1887320" cy="419917"/>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3E057548-EA2F-D87A-6E7B-C13CEB23D341}"/>
                </a:ext>
              </a:extLst>
            </p:cNvPr>
            <p:cNvSpPr/>
            <p:nvPr/>
          </p:nvSpPr>
          <p:spPr>
            <a:xfrm>
              <a:off x="10801352" y="443420"/>
              <a:ext cx="1143001" cy="809238"/>
            </a:xfrm>
            <a:prstGeom prst="ellipse">
              <a:avLst/>
            </a:prstGeom>
            <a:solidFill>
              <a:schemeClr val="bg2">
                <a:lumMod val="75000"/>
              </a:schemeClr>
            </a:solidFill>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FAA368C4-C75A-EAF1-0DB1-FFA317F78B15}"/>
                </a:ext>
              </a:extLst>
            </p:cNvPr>
            <p:cNvSpPr/>
            <p:nvPr/>
          </p:nvSpPr>
          <p:spPr>
            <a:xfrm>
              <a:off x="10801352" y="1964168"/>
              <a:ext cx="1143001" cy="809238"/>
            </a:xfrm>
            <a:prstGeom prst="ellipse">
              <a:avLst/>
            </a:prstGeom>
            <a:solidFill>
              <a:schemeClr val="bg2">
                <a:lumMod val="75000"/>
              </a:schemeClr>
            </a:solidFill>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A3414531-326B-99FB-F6FA-5D0A662D7622}"/>
                </a:ext>
              </a:extLst>
            </p:cNvPr>
            <p:cNvSpPr txBox="1"/>
            <p:nvPr/>
          </p:nvSpPr>
          <p:spPr>
            <a:xfrm>
              <a:off x="11242994" y="2156539"/>
              <a:ext cx="317499" cy="276998"/>
            </a:xfrm>
            <a:prstGeom prst="rect">
              <a:avLst/>
            </a:prstGeom>
            <a:noFill/>
          </p:spPr>
          <p:txBody>
            <a:bodyPr wrap="square" rtlCol="0">
              <a:spAutoFit/>
            </a:bodyPr>
            <a:lstStyle/>
            <a:p>
              <a:r>
                <a:rPr lang="en-US" sz="1200">
                  <a:solidFill>
                    <a:schemeClr val="bg1"/>
                  </a:solidFill>
                </a:rPr>
                <a:t>L</a:t>
              </a:r>
            </a:p>
          </p:txBody>
        </p:sp>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A9068A21-5CD2-2578-5466-E7EC03E93459}"/>
                    </a:ext>
                  </a:extLst>
                </p:cNvPr>
                <p:cNvSpPr txBox="1"/>
                <p:nvPr/>
              </p:nvSpPr>
              <p:spPr>
                <a:xfrm>
                  <a:off x="11229418" y="674005"/>
                  <a:ext cx="317499" cy="276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dirty="0" smtClean="0">
                                <a:solidFill>
                                  <a:schemeClr val="bg1"/>
                                </a:solidFill>
                                <a:latin typeface="Cambria Math" panose="02040503050406030204" pitchFamily="18" charset="0"/>
                              </a:rPr>
                            </m:ctrlPr>
                          </m:accPr>
                          <m:e>
                            <m:r>
                              <a:rPr lang="en-US" sz="1200" b="0" i="1" dirty="0" smtClean="0">
                                <a:solidFill>
                                  <a:schemeClr val="bg1"/>
                                </a:solidFill>
                                <a:latin typeface="Cambria Math" panose="02040503050406030204" pitchFamily="18" charset="0"/>
                              </a:rPr>
                              <m:t>𝐷</m:t>
                            </m:r>
                          </m:e>
                        </m:acc>
                      </m:oMath>
                    </m:oMathPara>
                  </a14:m>
                  <a:endParaRPr lang="en-US" sz="1200">
                    <a:solidFill>
                      <a:schemeClr val="bg1"/>
                    </a:solidFill>
                  </a:endParaRPr>
                </a:p>
              </p:txBody>
            </p:sp>
          </mc:Choice>
          <mc:Fallback xmlns="">
            <p:sp>
              <p:nvSpPr>
                <p:cNvPr id="172" name="TextBox 171">
                  <a:extLst>
                    <a:ext uri="{FF2B5EF4-FFF2-40B4-BE49-F238E27FC236}">
                      <a16:creationId xmlns:a16="http://schemas.microsoft.com/office/drawing/2014/main" id="{A9068A21-5CD2-2578-5466-E7EC03E93459}"/>
                    </a:ext>
                  </a:extLst>
                </p:cNvPr>
                <p:cNvSpPr txBox="1">
                  <a:spLocks noRot="1" noChangeAspect="1" noMove="1" noResize="1" noEditPoints="1" noAdjustHandles="1" noChangeArrowheads="1" noChangeShapeType="1" noTextEdit="1"/>
                </p:cNvSpPr>
                <p:nvPr/>
              </p:nvSpPr>
              <p:spPr>
                <a:xfrm>
                  <a:off x="11229418" y="674005"/>
                  <a:ext cx="317499" cy="276998"/>
                </a:xfrm>
                <a:prstGeom prst="rect">
                  <a:avLst/>
                </a:prstGeom>
                <a:blipFill>
                  <a:blip r:embed="rId7"/>
                  <a:stretch>
                    <a:fillRect b="-66667"/>
                  </a:stretch>
                </a:blipFill>
              </p:spPr>
              <p:txBody>
                <a:bodyPr/>
                <a:lstStyle/>
                <a:p>
                  <a:r>
                    <a:rPr lang="en-US">
                      <a:noFill/>
                    </a:rPr>
                    <a:t> </a:t>
                  </a:r>
                </a:p>
              </p:txBody>
            </p:sp>
          </mc:Fallback>
        </mc:AlternateContent>
      </p:grpSp>
      <p:sp>
        <p:nvSpPr>
          <p:cNvPr id="203" name="TextBox 202">
            <a:extLst>
              <a:ext uri="{FF2B5EF4-FFF2-40B4-BE49-F238E27FC236}">
                <a16:creationId xmlns:a16="http://schemas.microsoft.com/office/drawing/2014/main" id="{D7185856-DDBD-53C9-C2A8-DE9C55C9FE0B}"/>
              </a:ext>
            </a:extLst>
          </p:cNvPr>
          <p:cNvSpPr txBox="1"/>
          <p:nvPr/>
        </p:nvSpPr>
        <p:spPr>
          <a:xfrm>
            <a:off x="1163782" y="1493871"/>
            <a:ext cx="8718772" cy="3416320"/>
          </a:xfrm>
          <a:prstGeom prst="rect">
            <a:avLst/>
          </a:prstGeom>
          <a:noFill/>
        </p:spPr>
        <p:txBody>
          <a:bodyPr wrap="square" rtlCol="0">
            <a:spAutoFit/>
          </a:bodyPr>
          <a:lstStyle/>
          <a:p>
            <a:pPr marL="457200"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Matter fields embedded into larger representation</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Leads to charge quantization</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Simplest group which fits the SM, SU(5) </a:t>
            </a: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lvl="1">
              <a:buClr>
                <a:prstClr val="white"/>
              </a:buClr>
              <a:defRPr/>
            </a:pPr>
            <a:endParaRPr lang="en-US" sz="2400">
              <a:solidFill>
                <a:prstClr val="white"/>
              </a:solidFill>
              <a:latin typeface="Calibri" panose="020F0502020204030204"/>
            </a:endParaRPr>
          </a:p>
        </p:txBody>
      </p:sp>
      <p:sp>
        <p:nvSpPr>
          <p:cNvPr id="205" name="Oval 204">
            <a:extLst>
              <a:ext uri="{FF2B5EF4-FFF2-40B4-BE49-F238E27FC236}">
                <a16:creationId xmlns:a16="http://schemas.microsoft.com/office/drawing/2014/main" id="{097B0A50-503D-FAC5-A344-C66B83FBE103}"/>
              </a:ext>
            </a:extLst>
          </p:cNvPr>
          <p:cNvSpPr/>
          <p:nvPr/>
        </p:nvSpPr>
        <p:spPr>
          <a:xfrm>
            <a:off x="5168094" y="5165520"/>
            <a:ext cx="1526782" cy="991361"/>
          </a:xfrm>
          <a:prstGeom prst="ellipse">
            <a:avLst/>
          </a:prstGeom>
          <a:solidFill>
            <a:schemeClr val="accent2">
              <a:lumMod val="75000"/>
            </a:schemeClr>
          </a:solidFill>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2138A3C5-245F-C017-5AAA-5C3F45ACBFAB}"/>
              </a:ext>
            </a:extLst>
          </p:cNvPr>
          <p:cNvSpPr txBox="1"/>
          <p:nvPr/>
        </p:nvSpPr>
        <p:spPr>
          <a:xfrm>
            <a:off x="5786695" y="5514249"/>
            <a:ext cx="618609" cy="369332"/>
          </a:xfrm>
          <a:prstGeom prst="rect">
            <a:avLst/>
          </a:prstGeom>
          <a:noFill/>
        </p:spPr>
        <p:txBody>
          <a:bodyPr wrap="square" rtlCol="0">
            <a:spAutoFit/>
          </a:bodyPr>
          <a:lstStyle/>
          <a:p>
            <a:r>
              <a:rPr lang="en-US">
                <a:solidFill>
                  <a:schemeClr val="bg1"/>
                </a:solidFill>
              </a:rPr>
              <a:t>24</a:t>
            </a:r>
          </a:p>
        </p:txBody>
      </p:sp>
      <p:cxnSp>
        <p:nvCxnSpPr>
          <p:cNvPr id="207" name="Straight Arrow Connector 206">
            <a:extLst>
              <a:ext uri="{FF2B5EF4-FFF2-40B4-BE49-F238E27FC236}">
                <a16:creationId xmlns:a16="http://schemas.microsoft.com/office/drawing/2014/main" id="{AEE62342-3443-1213-BBF1-E5DB165F7A94}"/>
              </a:ext>
            </a:extLst>
          </p:cNvPr>
          <p:cNvCxnSpPr>
            <a:cxnSpLocks/>
          </p:cNvCxnSpPr>
          <p:nvPr/>
        </p:nvCxnSpPr>
        <p:spPr>
          <a:xfrm flipV="1">
            <a:off x="6828776" y="4924568"/>
            <a:ext cx="1559061" cy="51017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7D7285B2-B952-BC7B-292D-78ABBAB4C24D}"/>
              </a:ext>
            </a:extLst>
          </p:cNvPr>
          <p:cNvCxnSpPr>
            <a:cxnSpLocks/>
          </p:cNvCxnSpPr>
          <p:nvPr/>
        </p:nvCxnSpPr>
        <p:spPr>
          <a:xfrm>
            <a:off x="6828776" y="5653374"/>
            <a:ext cx="1559061" cy="782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465CA588-8B51-094E-8476-8888DBD238FF}"/>
              </a:ext>
            </a:extLst>
          </p:cNvPr>
          <p:cNvCxnSpPr/>
          <p:nvPr/>
        </p:nvCxnSpPr>
        <p:spPr>
          <a:xfrm>
            <a:off x="6828776" y="5841701"/>
            <a:ext cx="1559062" cy="514745"/>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0" name="Oval 209">
            <a:extLst>
              <a:ext uri="{FF2B5EF4-FFF2-40B4-BE49-F238E27FC236}">
                <a16:creationId xmlns:a16="http://schemas.microsoft.com/office/drawing/2014/main" id="{201B3058-63B4-FA4A-0EEB-F1186C94675F}"/>
              </a:ext>
            </a:extLst>
          </p:cNvPr>
          <p:cNvSpPr/>
          <p:nvPr/>
        </p:nvSpPr>
        <p:spPr>
          <a:xfrm>
            <a:off x="8699426" y="4680709"/>
            <a:ext cx="934765" cy="607395"/>
          </a:xfrm>
          <a:prstGeom prst="ellipse">
            <a:avLst/>
          </a:prstGeom>
          <a:solidFill>
            <a:schemeClr val="bg2">
              <a:lumMod val="75000"/>
            </a:schemeClr>
          </a:solidFill>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785E4F54-6C61-618A-AA98-3DA806627DBE}"/>
              </a:ext>
            </a:extLst>
          </p:cNvPr>
          <p:cNvSpPr/>
          <p:nvPr/>
        </p:nvSpPr>
        <p:spPr>
          <a:xfrm>
            <a:off x="8699425" y="5388088"/>
            <a:ext cx="934765" cy="607395"/>
          </a:xfrm>
          <a:prstGeom prst="ellipse">
            <a:avLst/>
          </a:prstGeom>
          <a:solidFill>
            <a:schemeClr val="bg2">
              <a:lumMod val="75000"/>
            </a:schemeClr>
          </a:solidFill>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A55403F8-3960-7C21-3A87-416B279BDCD7}"/>
              </a:ext>
            </a:extLst>
          </p:cNvPr>
          <p:cNvSpPr/>
          <p:nvPr/>
        </p:nvSpPr>
        <p:spPr>
          <a:xfrm>
            <a:off x="8699426" y="6095466"/>
            <a:ext cx="934765" cy="607395"/>
          </a:xfrm>
          <a:prstGeom prst="ellipse">
            <a:avLst/>
          </a:prstGeom>
          <a:solidFill>
            <a:schemeClr val="bg2">
              <a:lumMod val="75000"/>
            </a:schemeClr>
          </a:solidFill>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3" name="TextBox 212">
            <a:extLst>
              <a:ext uri="{FF2B5EF4-FFF2-40B4-BE49-F238E27FC236}">
                <a16:creationId xmlns:a16="http://schemas.microsoft.com/office/drawing/2014/main" id="{1718A641-FEFC-409E-2714-7C8507102B1A}"/>
              </a:ext>
            </a:extLst>
          </p:cNvPr>
          <p:cNvSpPr txBox="1"/>
          <p:nvPr/>
        </p:nvSpPr>
        <p:spPr>
          <a:xfrm>
            <a:off x="9027395" y="4861649"/>
            <a:ext cx="259657" cy="369332"/>
          </a:xfrm>
          <a:prstGeom prst="rect">
            <a:avLst/>
          </a:prstGeom>
          <a:noFill/>
        </p:spPr>
        <p:txBody>
          <a:bodyPr wrap="square" rtlCol="0">
            <a:spAutoFit/>
          </a:bodyPr>
          <a:lstStyle/>
          <a:p>
            <a:r>
              <a:rPr lang="en-US">
                <a:solidFill>
                  <a:schemeClr val="bg1"/>
                </a:solidFill>
              </a:rPr>
              <a:t>G</a:t>
            </a:r>
          </a:p>
        </p:txBody>
      </p:sp>
      <p:sp>
        <p:nvSpPr>
          <p:cNvPr id="214" name="TextBox 213">
            <a:extLst>
              <a:ext uri="{FF2B5EF4-FFF2-40B4-BE49-F238E27FC236}">
                <a16:creationId xmlns:a16="http://schemas.microsoft.com/office/drawing/2014/main" id="{91F9811F-D958-0AF4-7A9C-2EA8412D393B}"/>
              </a:ext>
            </a:extLst>
          </p:cNvPr>
          <p:cNvSpPr txBox="1"/>
          <p:nvPr/>
        </p:nvSpPr>
        <p:spPr>
          <a:xfrm>
            <a:off x="8985789" y="5536825"/>
            <a:ext cx="224929" cy="369332"/>
          </a:xfrm>
          <a:prstGeom prst="rect">
            <a:avLst/>
          </a:prstGeom>
          <a:noFill/>
        </p:spPr>
        <p:txBody>
          <a:bodyPr wrap="square" rtlCol="0">
            <a:spAutoFit/>
          </a:bodyPr>
          <a:lstStyle/>
          <a:p>
            <a:r>
              <a:rPr lang="en-US">
                <a:solidFill>
                  <a:schemeClr val="bg1"/>
                </a:solidFill>
              </a:rPr>
              <a:t>W</a:t>
            </a:r>
          </a:p>
        </p:txBody>
      </p:sp>
      <p:sp>
        <p:nvSpPr>
          <p:cNvPr id="215" name="TextBox 214">
            <a:extLst>
              <a:ext uri="{FF2B5EF4-FFF2-40B4-BE49-F238E27FC236}">
                <a16:creationId xmlns:a16="http://schemas.microsoft.com/office/drawing/2014/main" id="{7FA3BCF8-3332-6433-875B-5CFD129C5362}"/>
              </a:ext>
            </a:extLst>
          </p:cNvPr>
          <p:cNvSpPr txBox="1"/>
          <p:nvPr/>
        </p:nvSpPr>
        <p:spPr>
          <a:xfrm>
            <a:off x="9027395" y="6231912"/>
            <a:ext cx="259657" cy="369332"/>
          </a:xfrm>
          <a:prstGeom prst="rect">
            <a:avLst/>
          </a:prstGeom>
          <a:noFill/>
        </p:spPr>
        <p:txBody>
          <a:bodyPr wrap="square" rtlCol="0">
            <a:spAutoFit/>
          </a:bodyPr>
          <a:lstStyle/>
          <a:p>
            <a:r>
              <a:rPr lang="en-US">
                <a:solidFill>
                  <a:schemeClr val="bg1"/>
                </a:solidFill>
              </a:rPr>
              <a:t>B</a:t>
            </a:r>
          </a:p>
        </p:txBody>
      </p:sp>
      <p:cxnSp>
        <p:nvCxnSpPr>
          <p:cNvPr id="216" name="Straight Arrow Connector 215">
            <a:extLst>
              <a:ext uri="{FF2B5EF4-FFF2-40B4-BE49-F238E27FC236}">
                <a16:creationId xmlns:a16="http://schemas.microsoft.com/office/drawing/2014/main" id="{5CF8354E-DEEB-B60F-D3C4-A63F835AAF3D}"/>
              </a:ext>
            </a:extLst>
          </p:cNvPr>
          <p:cNvCxnSpPr>
            <a:cxnSpLocks/>
          </p:cNvCxnSpPr>
          <p:nvPr/>
        </p:nvCxnSpPr>
        <p:spPr>
          <a:xfrm flipH="1">
            <a:off x="3488895" y="5588643"/>
            <a:ext cx="1507351"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8" name="Oval 217">
            <a:extLst>
              <a:ext uri="{FF2B5EF4-FFF2-40B4-BE49-F238E27FC236}">
                <a16:creationId xmlns:a16="http://schemas.microsoft.com/office/drawing/2014/main" id="{DECCED9A-25AF-C670-F660-9EFDB8CDE629}"/>
              </a:ext>
            </a:extLst>
          </p:cNvPr>
          <p:cNvSpPr/>
          <p:nvPr/>
        </p:nvSpPr>
        <p:spPr>
          <a:xfrm>
            <a:off x="2398336" y="5288104"/>
            <a:ext cx="934765" cy="607395"/>
          </a:xfrm>
          <a:prstGeom prst="ellipse">
            <a:avLst/>
          </a:prstGeom>
          <a:solidFill>
            <a:schemeClr val="bg2">
              <a:lumMod val="75000"/>
            </a:schemeClr>
          </a:solidFill>
          <a:effectLst>
            <a:innerShdw blurRad="330200" dist="50800" dir="24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4D8E45E7-4BB2-8E16-7DDE-4693617449E4}"/>
              </a:ext>
            </a:extLst>
          </p:cNvPr>
          <p:cNvSpPr txBox="1"/>
          <p:nvPr/>
        </p:nvSpPr>
        <p:spPr>
          <a:xfrm>
            <a:off x="2690296" y="5437104"/>
            <a:ext cx="259657" cy="369332"/>
          </a:xfrm>
          <a:prstGeom prst="rect">
            <a:avLst/>
          </a:prstGeom>
          <a:noFill/>
        </p:spPr>
        <p:txBody>
          <a:bodyPr wrap="square" rtlCol="0">
            <a:spAutoFit/>
          </a:bodyPr>
          <a:lstStyle/>
          <a:p>
            <a:r>
              <a:rPr lang="en-US">
                <a:solidFill>
                  <a:schemeClr val="bg1"/>
                </a:solidFill>
              </a:rPr>
              <a:t>X</a:t>
            </a:r>
          </a:p>
        </p:txBody>
      </p:sp>
      <p:sp>
        <p:nvSpPr>
          <p:cNvPr id="2" name="TextBox 1">
            <a:extLst>
              <a:ext uri="{FF2B5EF4-FFF2-40B4-BE49-F238E27FC236}">
                <a16:creationId xmlns:a16="http://schemas.microsoft.com/office/drawing/2014/main" id="{9CEDC9D1-5673-4D0A-B9A6-6C934FBCDC57}"/>
              </a:ext>
            </a:extLst>
          </p:cNvPr>
          <p:cNvSpPr txBox="1"/>
          <p:nvPr/>
        </p:nvSpPr>
        <p:spPr>
          <a:xfrm>
            <a:off x="10392386" y="5507120"/>
            <a:ext cx="1741193" cy="369332"/>
          </a:xfrm>
          <a:prstGeom prst="rect">
            <a:avLst/>
          </a:prstGeom>
          <a:noFill/>
        </p:spPr>
        <p:txBody>
          <a:bodyPr wrap="square" rtlCol="0">
            <a:spAutoFit/>
          </a:bodyPr>
          <a:lstStyle/>
          <a:p>
            <a:r>
              <a:rPr lang="en-US">
                <a:solidFill>
                  <a:schemeClr val="bg1"/>
                </a:solidFill>
              </a:rPr>
              <a:t>W boson here</a:t>
            </a:r>
          </a:p>
        </p:txBody>
      </p:sp>
      <p:cxnSp>
        <p:nvCxnSpPr>
          <p:cNvPr id="6" name="Straight Arrow Connector 5">
            <a:extLst>
              <a:ext uri="{FF2B5EF4-FFF2-40B4-BE49-F238E27FC236}">
                <a16:creationId xmlns:a16="http://schemas.microsoft.com/office/drawing/2014/main" id="{236FAB58-E6F0-4D67-B66A-750D8E2E56C5}"/>
              </a:ext>
            </a:extLst>
          </p:cNvPr>
          <p:cNvCxnSpPr>
            <a:stCxn id="2" idx="1"/>
            <a:endCxn id="211" idx="6"/>
          </p:cNvCxnSpPr>
          <p:nvPr/>
        </p:nvCxnSpPr>
        <p:spPr>
          <a:xfrm flipH="1">
            <a:off x="9634190" y="5691786"/>
            <a:ext cx="758196" cy="0"/>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251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Matter fields embedded into larger representation</a:t>
            </a:r>
          </a:p>
          <a:p>
            <a:pPr marL="457200" indent="-457200">
              <a:buClr>
                <a:prstClr val="white"/>
              </a:buClr>
              <a:buFont typeface="Arial" panose="020B0604020202020204" pitchFamily="34" charset="0"/>
              <a:buChar char="•"/>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indent="-457200">
              <a:buClr>
                <a:prstClr val="white"/>
              </a:buClr>
              <a:buFont typeface="Arial" panose="020B0604020202020204" pitchFamily="34" charset="0"/>
              <a:buChar char="•"/>
              <a:defRPr/>
            </a:pPr>
            <a:r>
              <a:rPr lang="en-US" sz="2400" dirty="0">
                <a:solidFill>
                  <a:prstClr val="white"/>
                </a:solidFill>
                <a:latin typeface="Calibri" panose="020F0502020204030204"/>
              </a:rPr>
              <a:t>SU(5) Breaking with single real 24 Rep</a:t>
            </a:r>
          </a:p>
          <a:p>
            <a:pPr marL="457200" indent="-457200">
              <a:buClr>
                <a:prstClr val="white"/>
              </a:buClr>
              <a:buFont typeface="Arial" panose="020B0604020202020204" pitchFamily="34" charset="0"/>
              <a:buChar char="•"/>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indent="-457200">
              <a:buClr>
                <a:prstClr val="white"/>
              </a:buClr>
              <a:buFont typeface="Arial" panose="020B0604020202020204" pitchFamily="34" charset="0"/>
              <a:buChar char="•"/>
              <a:defRPr/>
            </a:pPr>
            <a:endParaRPr lang="en-US" sz="2400" dirty="0">
              <a:solidFill>
                <a:prstClr val="white"/>
              </a:solidFill>
              <a:latin typeface="Calibri" panose="020F0502020204030204"/>
            </a:endParaRPr>
          </a:p>
          <a:p>
            <a:pPr marL="457200" indent="-457200">
              <a:buClr>
                <a:prstClr val="white"/>
              </a:buClr>
              <a:buFont typeface="Arial" panose="020B0604020202020204" pitchFamily="34" charset="0"/>
              <a:buChar char="•"/>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indent="-457200">
              <a:buClr>
                <a:prstClr val="white"/>
              </a:buClr>
              <a:buFont typeface="Arial" panose="020B0604020202020204" pitchFamily="34" charset="0"/>
              <a:buChar char="•"/>
              <a:defRPr/>
            </a:pPr>
            <a:endParaRPr lang="en-US" sz="2400" dirty="0">
              <a:solidFill>
                <a:prstClr val="white"/>
              </a:solidFill>
              <a:latin typeface="Calibri" panose="020F0502020204030204"/>
            </a:endParaRPr>
          </a:p>
          <a:p>
            <a:pPr marL="914400" lvl="1" indent="-457200">
              <a:buClr>
                <a:prstClr val="white"/>
              </a:buClr>
              <a:buFont typeface="Arial" panose="020B0604020202020204" pitchFamily="34" charset="0"/>
              <a:buChar char="•"/>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For a generic renormalizable interaction </a:t>
            </a:r>
          </a:p>
          <a:p>
            <a:pPr marL="914400" lvl="1" indent="-457200">
              <a:buClr>
                <a:prstClr val="white"/>
              </a:buClr>
              <a:buFont typeface="Arial" panose="020B0604020202020204" pitchFamily="34" charset="0"/>
              <a:buChar char="•"/>
              <a:defRPr/>
            </a:pPr>
            <a:endParaRPr lang="en-US" sz="2400" dirty="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endParaRPr lang="en-US" sz="2400" dirty="0">
              <a:solidFill>
                <a:prstClr val="white"/>
              </a:solidFill>
              <a:latin typeface="Calibri" panose="020F0502020204030204"/>
            </a:endParaRP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Light </a:t>
            </a:r>
            <a:r>
              <a:rPr lang="en-US" sz="2400" dirty="0">
                <a:solidFill>
                  <a:prstClr val="white"/>
                </a:solidFill>
                <a:latin typeface="Calibri" panose="020F0502020204030204"/>
              </a:rPr>
              <a:t>triplet alone from SU(5) breaking is difficult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5"/>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Grand Unification</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FC7A708B-2C49-A81A-35D9-14DE992BFA33}"/>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974400" y="3060543"/>
            <a:ext cx="5463773" cy="736914"/>
          </a:xfrm>
          <a:prstGeom prst="rect">
            <a:avLst/>
          </a:prstGeom>
        </p:spPr>
      </p:pic>
      <p:sp>
        <p:nvSpPr>
          <p:cNvPr id="8" name="Rectangle 7">
            <a:extLst>
              <a:ext uri="{FF2B5EF4-FFF2-40B4-BE49-F238E27FC236}">
                <a16:creationId xmlns:a16="http://schemas.microsoft.com/office/drawing/2014/main" id="{89B7A30D-30D6-38FC-1B02-3FB03392B994}"/>
              </a:ext>
            </a:extLst>
          </p:cNvPr>
          <p:cNvSpPr/>
          <p:nvPr/>
        </p:nvSpPr>
        <p:spPr>
          <a:xfrm>
            <a:off x="3516923" y="3060543"/>
            <a:ext cx="422031" cy="368457"/>
          </a:xfrm>
          <a:prstGeom prst="rect">
            <a:avLst/>
          </a:prstGeom>
          <a:solidFill>
            <a:schemeClr val="accent2">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DE2EE9E-959C-E3D7-5F43-3643C767D737}"/>
              </a:ext>
            </a:extLst>
          </p:cNvPr>
          <p:cNvCxnSpPr>
            <a:stCxn id="8" idx="3"/>
          </p:cNvCxnSpPr>
          <p:nvPr/>
        </p:nvCxnSpPr>
        <p:spPr>
          <a:xfrm flipV="1">
            <a:off x="3938954" y="2692086"/>
            <a:ext cx="2391508" cy="552686"/>
          </a:xfrm>
          <a:prstGeom prst="straightConnector1">
            <a:avLst/>
          </a:prstGeom>
          <a:ln w="412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480A66F-8ECA-055C-11B2-15977A47FB5B}"/>
              </a:ext>
            </a:extLst>
          </p:cNvPr>
          <p:cNvSpPr txBox="1"/>
          <p:nvPr/>
        </p:nvSpPr>
        <p:spPr>
          <a:xfrm>
            <a:off x="6330462" y="2489390"/>
            <a:ext cx="2851905" cy="369332"/>
          </a:xfrm>
          <a:prstGeom prst="rect">
            <a:avLst/>
          </a:prstGeom>
          <a:noFill/>
        </p:spPr>
        <p:txBody>
          <a:bodyPr wrap="square" rtlCol="0">
            <a:spAutoFit/>
          </a:bodyPr>
          <a:lstStyle/>
          <a:p>
            <a:r>
              <a:rPr lang="en-US">
                <a:solidFill>
                  <a:schemeClr val="bg1"/>
                </a:solidFill>
              </a:rPr>
              <a:t>Can we use this Y=0 Triplet?</a:t>
            </a:r>
          </a:p>
        </p:txBody>
      </p:sp>
      <p:pic>
        <p:nvPicPr>
          <p:cNvPr id="17" name="Picture 16">
            <a:extLst>
              <a:ext uri="{FF2B5EF4-FFF2-40B4-BE49-F238E27FC236}">
                <a16:creationId xmlns:a16="http://schemas.microsoft.com/office/drawing/2014/main" id="{F31AC2CC-BBF9-A7AF-FD39-2146682A7955}"/>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224230" y="4736929"/>
            <a:ext cx="1080686" cy="627200"/>
          </a:xfrm>
          <a:prstGeom prst="rect">
            <a:avLst/>
          </a:prstGeom>
        </p:spPr>
      </p:pic>
    </p:spTree>
    <p:extLst>
      <p:ext uri="{BB962C8B-B14F-4D97-AF65-F5344CB8AC3E}">
        <p14:creationId xmlns:p14="http://schemas.microsoft.com/office/powerpoint/2010/main" val="224341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Matter fields embedded into larger representation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SU(5) Breaking with single real 24 Rep</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If we include an additional 24, can get a light triplet</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Lots of freedom from many couplings </a:t>
            </a: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Relevant masses </a:t>
            </a: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lvl="1">
              <a:buClr>
                <a:prstClr val="white"/>
              </a:buCl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6"/>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Grand Unification</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0E4C99B8-E661-C605-7860-F5DC9DE4CEC9}"/>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537677" y="3843069"/>
            <a:ext cx="9039238" cy="726857"/>
          </a:xfrm>
          <a:prstGeom prst="rect">
            <a:avLst/>
          </a:prstGeom>
        </p:spPr>
      </p:pic>
      <p:pic>
        <p:nvPicPr>
          <p:cNvPr id="15" name="Picture 14">
            <a:extLst>
              <a:ext uri="{FF2B5EF4-FFF2-40B4-BE49-F238E27FC236}">
                <a16:creationId xmlns:a16="http://schemas.microsoft.com/office/drawing/2014/main" id="{FC83862A-14F0-4E7D-E4AD-3FCFA9B43812}"/>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287852" y="5420276"/>
            <a:ext cx="7504455" cy="864914"/>
          </a:xfrm>
          <a:prstGeom prst="rect">
            <a:avLst/>
          </a:prstGeom>
        </p:spPr>
      </p:pic>
      <p:sp>
        <p:nvSpPr>
          <p:cNvPr id="21" name="Right Brace 20">
            <a:extLst>
              <a:ext uri="{FF2B5EF4-FFF2-40B4-BE49-F238E27FC236}">
                <a16:creationId xmlns:a16="http://schemas.microsoft.com/office/drawing/2014/main" id="{ADB51E93-2BDF-B5D9-4AC1-1BAA1910193D}"/>
              </a:ext>
            </a:extLst>
          </p:cNvPr>
          <p:cNvSpPr/>
          <p:nvPr/>
        </p:nvSpPr>
        <p:spPr>
          <a:xfrm>
            <a:off x="9060357" y="5364128"/>
            <a:ext cx="369277" cy="1223278"/>
          </a:xfrm>
          <a:prstGeom prst="rightBrace">
            <a:avLst/>
          </a:prstGeom>
          <a:ln w="412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2">
            <a:extLst>
              <a:ext uri="{FF2B5EF4-FFF2-40B4-BE49-F238E27FC236}">
                <a16:creationId xmlns:a16="http://schemas.microsoft.com/office/drawing/2014/main" id="{A46199DA-D2C9-3585-0850-22291BBED9ED}"/>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9697684" y="5513748"/>
            <a:ext cx="1879771" cy="649143"/>
          </a:xfrm>
          <a:prstGeom prst="rect">
            <a:avLst/>
          </a:prstGeom>
        </p:spPr>
      </p:pic>
    </p:spTree>
    <p:extLst>
      <p:ext uri="{BB962C8B-B14F-4D97-AF65-F5344CB8AC3E}">
        <p14:creationId xmlns:p14="http://schemas.microsoft.com/office/powerpoint/2010/main" val="3576687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5"/>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2541D23-9905-D679-C039-0FAE051BF13F}"/>
              </a:ext>
            </a:extLst>
          </p:cNvPr>
          <p:cNvSpPr txBox="1"/>
          <p:nvPr/>
        </p:nvSpPr>
        <p:spPr>
          <a:xfrm>
            <a:off x="1543295" y="1833493"/>
            <a:ext cx="6764595"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determined to get coupling unification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Georgi,Quinn,Weinberg</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8DAFEFD7-26D4-4B42-EBE6-BB36489C1B6F}"/>
              </a:ext>
            </a:extLst>
          </p:cNvPr>
          <p:cNvSpPr txBox="1"/>
          <p:nvPr/>
        </p:nvSpPr>
        <p:spPr>
          <a:xfrm>
            <a:off x="3311106" y="576768"/>
            <a:ext cx="55697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Grand Unification: Proton Decay</a:t>
            </a:r>
          </a:p>
        </p:txBody>
      </p:sp>
      <p:pic>
        <p:nvPicPr>
          <p:cNvPr id="30" name="Picture 29" descr="\documentclass{article}&#10;\usepackage{amsmath,amssymb,color}&#10;\pagestyle{empty}&#10;\begin{document}&#10;\color{white}&#10;$m_X$&#10;&#10;&#10;\end{document}" title="IguanaTex Bitmap Display">
            <a:extLst>
              <a:ext uri="{FF2B5EF4-FFF2-40B4-BE49-F238E27FC236}">
                <a16:creationId xmlns:a16="http://schemas.microsoft.com/office/drawing/2014/main" id="{4B9BDCE0-311C-E961-6FD6-55ECCD9E816F}"/>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887427" y="2001798"/>
            <a:ext cx="344229" cy="134400"/>
          </a:xfrm>
          <a:prstGeom prst="rect">
            <a:avLst/>
          </a:prstGeom>
        </p:spPr>
      </p:pic>
      <p:pic>
        <p:nvPicPr>
          <p:cNvPr id="17" name="Picture 16">
            <a:extLst>
              <a:ext uri="{FF2B5EF4-FFF2-40B4-BE49-F238E27FC236}">
                <a16:creationId xmlns:a16="http://schemas.microsoft.com/office/drawing/2014/main" id="{9B24ED40-771E-7138-83E5-13A78E60AA93}"/>
              </a:ext>
            </a:extLst>
          </p:cNvPr>
          <p:cNvPicPr>
            <a:picLocks noChangeAspect="1"/>
          </p:cNvPicPr>
          <p:nvPr/>
        </p:nvPicPr>
        <p:blipFill>
          <a:blip r:embed="rId7"/>
          <a:stretch>
            <a:fillRect/>
          </a:stretch>
        </p:blipFill>
        <p:spPr>
          <a:xfrm>
            <a:off x="1207735" y="2335624"/>
            <a:ext cx="3681111" cy="1431093"/>
          </a:xfrm>
          <a:prstGeom prst="rect">
            <a:avLst/>
          </a:prstGeom>
        </p:spPr>
      </p:pic>
      <p:pic>
        <p:nvPicPr>
          <p:cNvPr id="19" name="Picture 18">
            <a:extLst>
              <a:ext uri="{FF2B5EF4-FFF2-40B4-BE49-F238E27FC236}">
                <a16:creationId xmlns:a16="http://schemas.microsoft.com/office/drawing/2014/main" id="{384F8C30-AC9A-4268-3CD8-F5B620C2EBDA}"/>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9011010" y="2764994"/>
            <a:ext cx="1601181" cy="452737"/>
          </a:xfrm>
          <a:prstGeom prst="rect">
            <a:avLst/>
          </a:prstGeom>
        </p:spPr>
      </p:pic>
      <p:pic>
        <p:nvPicPr>
          <p:cNvPr id="22" name="Picture 21">
            <a:extLst>
              <a:ext uri="{FF2B5EF4-FFF2-40B4-BE49-F238E27FC236}">
                <a16:creationId xmlns:a16="http://schemas.microsoft.com/office/drawing/2014/main" id="{77CAC10D-7A46-AF4E-226D-7146B912DFD1}"/>
              </a:ext>
            </a:extLst>
          </p:cNvPr>
          <p:cNvPicPr>
            <a:picLocks noChangeAspect="1"/>
          </p:cNvPicPr>
          <p:nvPr/>
        </p:nvPicPr>
        <p:blipFill>
          <a:blip r:embed="rId9"/>
          <a:stretch>
            <a:fillRect/>
          </a:stretch>
        </p:blipFill>
        <p:spPr>
          <a:xfrm>
            <a:off x="5405893" y="2608384"/>
            <a:ext cx="3121743" cy="841925"/>
          </a:xfrm>
          <a:prstGeom prst="rect">
            <a:avLst/>
          </a:prstGeom>
        </p:spPr>
      </p:pic>
      <p:pic>
        <p:nvPicPr>
          <p:cNvPr id="23" name="Picture 22">
            <a:extLst>
              <a:ext uri="{FF2B5EF4-FFF2-40B4-BE49-F238E27FC236}">
                <a16:creationId xmlns:a16="http://schemas.microsoft.com/office/drawing/2014/main" id="{6D765F49-3806-30C7-19C0-2485C4B8A6BA}"/>
              </a:ext>
            </a:extLst>
          </p:cNvPr>
          <p:cNvPicPr>
            <a:picLocks noChangeAspect="1"/>
          </p:cNvPicPr>
          <p:nvPr/>
        </p:nvPicPr>
        <p:blipFill>
          <a:blip r:embed="rId10"/>
          <a:stretch>
            <a:fillRect/>
          </a:stretch>
        </p:blipFill>
        <p:spPr>
          <a:xfrm>
            <a:off x="552069" y="5151195"/>
            <a:ext cx="3875254" cy="1222651"/>
          </a:xfrm>
          <a:prstGeom prst="rect">
            <a:avLst/>
          </a:prstGeom>
        </p:spPr>
      </p:pic>
      <p:sp>
        <p:nvSpPr>
          <p:cNvPr id="44" name="TextBox 43">
            <a:extLst>
              <a:ext uri="{FF2B5EF4-FFF2-40B4-BE49-F238E27FC236}">
                <a16:creationId xmlns:a16="http://schemas.microsoft.com/office/drawing/2014/main" id="{6079E2FE-F8A0-D9C4-3C9F-869C11536910}"/>
              </a:ext>
            </a:extLst>
          </p:cNvPr>
          <p:cNvSpPr txBox="1"/>
          <p:nvPr/>
        </p:nvSpPr>
        <p:spPr>
          <a:xfrm>
            <a:off x="399230" y="4064939"/>
            <a:ext cx="4552705"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time strong coupling not measured</a:t>
            </a:r>
          </a:p>
        </p:txBody>
      </p:sp>
      <p:cxnSp>
        <p:nvCxnSpPr>
          <p:cNvPr id="45" name="Straight Arrow Connector 44">
            <a:extLst>
              <a:ext uri="{FF2B5EF4-FFF2-40B4-BE49-F238E27FC236}">
                <a16:creationId xmlns:a16="http://schemas.microsoft.com/office/drawing/2014/main" id="{D5194DD0-05BF-2E49-D6BE-203AB6A8E1F4}"/>
              </a:ext>
            </a:extLst>
          </p:cNvPr>
          <p:cNvCxnSpPr>
            <a:cxnSpLocks/>
            <a:stCxn id="44" idx="2"/>
          </p:cNvCxnSpPr>
          <p:nvPr/>
        </p:nvCxnSpPr>
        <p:spPr>
          <a:xfrm flipH="1">
            <a:off x="1887427" y="4465049"/>
            <a:ext cx="788156" cy="897365"/>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56E95FB-6C71-27D8-C145-0F67C1888552}"/>
              </a:ext>
            </a:extLst>
          </p:cNvPr>
          <p:cNvSpPr txBox="1"/>
          <p:nvPr/>
        </p:nvSpPr>
        <p:spPr>
          <a:xfrm>
            <a:off x="5883070" y="4857495"/>
            <a:ext cx="7881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Now</a:t>
            </a:r>
          </a:p>
        </p:txBody>
      </p:sp>
      <p:cxnSp>
        <p:nvCxnSpPr>
          <p:cNvPr id="62" name="Straight Arrow Connector 61">
            <a:extLst>
              <a:ext uri="{FF2B5EF4-FFF2-40B4-BE49-F238E27FC236}">
                <a16:creationId xmlns:a16="http://schemas.microsoft.com/office/drawing/2014/main" id="{B9DA6478-6ED6-1561-2CC2-CFEE2DD53ED3}"/>
              </a:ext>
            </a:extLst>
          </p:cNvPr>
          <p:cNvCxnSpPr>
            <a:cxnSpLocks/>
            <a:stCxn id="60" idx="3"/>
          </p:cNvCxnSpPr>
          <p:nvPr/>
        </p:nvCxnSpPr>
        <p:spPr>
          <a:xfrm>
            <a:off x="6671226" y="5042161"/>
            <a:ext cx="924580" cy="0"/>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8F381D06-D68B-241E-1D28-2EF1242AC40A}"/>
              </a:ext>
            </a:extLst>
          </p:cNvPr>
          <p:cNvPicPr>
            <a:picLocks noChangeAspect="1"/>
          </p:cNvPicPr>
          <p:nvPr/>
        </p:nvPicPr>
        <p:blipFill>
          <a:blip r:embed="rId11"/>
          <a:stretch>
            <a:fillRect/>
          </a:stretch>
        </p:blipFill>
        <p:spPr>
          <a:xfrm>
            <a:off x="8169964" y="3640270"/>
            <a:ext cx="3744199" cy="2972383"/>
          </a:xfrm>
          <a:prstGeom prst="rect">
            <a:avLst/>
          </a:prstGeom>
        </p:spPr>
      </p:pic>
    </p:spTree>
    <p:extLst>
      <p:ext uri="{BB962C8B-B14F-4D97-AF65-F5344CB8AC3E}">
        <p14:creationId xmlns:p14="http://schemas.microsoft.com/office/powerpoint/2010/main" val="3414133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5"/>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230832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lang="en-US" sz="2400">
                <a:solidFill>
                  <a:prstClr val="white"/>
                </a:solidFill>
                <a:latin typeface="Calibri" panose="020F0502020204030204"/>
              </a:rPr>
              <a:t>Dimension-6 proton decay</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Expected lifetime over 5 orders of magnitude too small </a:t>
            </a:r>
          </a:p>
          <a:p>
            <a:pPr lvl="1">
              <a:buClr>
                <a:prstClr val="white"/>
              </a:buCl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lvl="1">
              <a:buClr>
                <a:prstClr val="white"/>
              </a:buCl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1" name="Picture 220">
            <a:extLst>
              <a:ext uri="{FF2B5EF4-FFF2-40B4-BE49-F238E27FC236}">
                <a16:creationId xmlns:a16="http://schemas.microsoft.com/office/drawing/2014/main" id="{9DF936E8-6E4A-97C2-D852-DB0A2930C275}"/>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171837" y="2423977"/>
            <a:ext cx="4737829" cy="612571"/>
          </a:xfrm>
          <a:prstGeom prst="rect">
            <a:avLst/>
          </a:prstGeom>
        </p:spPr>
      </p:pic>
      <p:pic>
        <p:nvPicPr>
          <p:cNvPr id="6" name="Picture 5">
            <a:extLst>
              <a:ext uri="{FF2B5EF4-FFF2-40B4-BE49-F238E27FC236}">
                <a16:creationId xmlns:a16="http://schemas.microsoft.com/office/drawing/2014/main" id="{8068479F-BC38-DB96-FA1D-ECC9C776970B}"/>
              </a:ext>
            </a:extLst>
          </p:cNvPr>
          <p:cNvPicPr>
            <a:picLocks noChangeAspect="1"/>
          </p:cNvPicPr>
          <p:nvPr/>
        </p:nvPicPr>
        <p:blipFill>
          <a:blip r:embed="rId7"/>
          <a:stretch>
            <a:fillRect/>
          </a:stretch>
        </p:blipFill>
        <p:spPr>
          <a:xfrm>
            <a:off x="3229288" y="3497337"/>
            <a:ext cx="5733424" cy="3189886"/>
          </a:xfrm>
          <a:prstGeom prst="rect">
            <a:avLst/>
          </a:prstGeom>
        </p:spPr>
      </p:pic>
      <p:pic>
        <p:nvPicPr>
          <p:cNvPr id="8" name="Picture 7">
            <a:extLst>
              <a:ext uri="{FF2B5EF4-FFF2-40B4-BE49-F238E27FC236}">
                <a16:creationId xmlns:a16="http://schemas.microsoft.com/office/drawing/2014/main" id="{DCEF00C6-BBB0-E011-B15D-D83B5A7F2647}"/>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391831" y="3106686"/>
            <a:ext cx="1025829" cy="312686"/>
          </a:xfrm>
          <a:prstGeom prst="rect">
            <a:avLst/>
          </a:prstGeom>
        </p:spPr>
      </p:pic>
      <p:sp>
        <p:nvSpPr>
          <p:cNvPr id="9" name="Rectangle 8">
            <a:extLst>
              <a:ext uri="{FF2B5EF4-FFF2-40B4-BE49-F238E27FC236}">
                <a16:creationId xmlns:a16="http://schemas.microsoft.com/office/drawing/2014/main" id="{D1C7541D-6E3B-5C7F-ABD7-B62A2A5D63EC}"/>
              </a:ext>
            </a:extLst>
          </p:cNvPr>
          <p:cNvSpPr/>
          <p:nvPr/>
        </p:nvSpPr>
        <p:spPr>
          <a:xfrm>
            <a:off x="4273014" y="3036548"/>
            <a:ext cx="1337310" cy="3650675"/>
          </a:xfrm>
          <a:prstGeom prst="rect">
            <a:avLst/>
          </a:prstGeom>
          <a:solidFill>
            <a:schemeClr val="accent2">
              <a:lumMod val="5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96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8A2AA27-DA6A-9E01-28D6-70D12CE7FAA8}"/>
              </a:ext>
            </a:extLst>
          </p:cNvPr>
          <p:cNvSpPr/>
          <p:nvPr/>
        </p:nvSpPr>
        <p:spPr>
          <a:xfrm>
            <a:off x="4141596" y="3656697"/>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7223F9EB-AD75-AE05-C0E9-5C2569C21726}"/>
              </a:ext>
            </a:extLst>
          </p:cNvPr>
          <p:cNvSpPr/>
          <p:nvPr/>
        </p:nvSpPr>
        <p:spPr>
          <a:xfrm>
            <a:off x="1431401" y="2632312"/>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2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85 1">
            <a:extLst>
              <a:ext uri="{FF2B5EF4-FFF2-40B4-BE49-F238E27FC236}">
                <a16:creationId xmlns:a16="http://schemas.microsoft.com/office/drawing/2014/main" id="{2879543A-B51A-4146-F198-827AC678A9E5}"/>
              </a:ext>
            </a:extLst>
          </p:cNvPr>
          <p:cNvSpPr>
            <a:spLocks/>
          </p:cNvSpPr>
          <p:nvPr/>
        </p:nvSpPr>
        <p:spPr bwMode="auto">
          <a:xfrm>
            <a:off x="2440738" y="3355376"/>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3041B930-AD8E-726E-1CB5-A932B8EF7E86}"/>
              </a:ext>
            </a:extLst>
          </p:cNvPr>
          <p:cNvCxnSpPr>
            <a:cxnSpLocks/>
          </p:cNvCxnSpPr>
          <p:nvPr/>
        </p:nvCxnSpPr>
        <p:spPr>
          <a:xfrm>
            <a:off x="1793438" y="2880360"/>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5B0283E-231C-EB6C-4C98-A902F423FEF1}"/>
              </a:ext>
            </a:extLst>
          </p:cNvPr>
          <p:cNvCxnSpPr>
            <a:cxnSpLocks/>
          </p:cNvCxnSpPr>
          <p:nvPr/>
        </p:nvCxnSpPr>
        <p:spPr>
          <a:xfrm flipV="1">
            <a:off x="1793440" y="3495339"/>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F16D816E-6CDE-F5C4-93B7-15DD514405A5}"/>
              </a:ext>
            </a:extLst>
          </p:cNvPr>
          <p:cNvCxnSpPr>
            <a:cxnSpLocks/>
          </p:cNvCxnSpPr>
          <p:nvPr/>
        </p:nvCxnSpPr>
        <p:spPr>
          <a:xfrm flipH="1">
            <a:off x="3659475" y="2943386"/>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DF7CB1F3-8263-89C8-DF10-20F40D92F4C1}"/>
              </a:ext>
            </a:extLst>
          </p:cNvPr>
          <p:cNvCxnSpPr>
            <a:cxnSpLocks/>
          </p:cNvCxnSpPr>
          <p:nvPr/>
        </p:nvCxnSpPr>
        <p:spPr>
          <a:xfrm>
            <a:off x="3659473" y="3502949"/>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27" name="Picture 26">
            <a:extLst>
              <a:ext uri="{FF2B5EF4-FFF2-40B4-BE49-F238E27FC236}">
                <a16:creationId xmlns:a16="http://schemas.microsoft.com/office/drawing/2014/main" id="{1870D9C9-FC5A-C91A-4F27-5A9A5EB215BF}"/>
              </a:ext>
            </a:extLst>
          </p:cNvPr>
          <p:cNvPicPr>
            <a:picLocks noChangeAspect="1"/>
          </p:cNvPicPr>
          <p:nvPr>
            <p:custDataLst>
              <p:tags r:id="rId1"/>
            </p:custDataLst>
          </p:nvPr>
        </p:nvPicPr>
        <p:blipFill>
          <a:blip r:embed="rId24">
            <a:extLst>
              <a:ext uri="{28A0092B-C50C-407E-A947-70E740481C1C}">
                <a14:useLocalDpi xmlns:a14="http://schemas.microsoft.com/office/drawing/2010/main" val="0"/>
              </a:ext>
            </a:extLst>
          </a:blip>
          <a:stretch>
            <a:fillRect/>
          </a:stretch>
        </p:blipFill>
        <p:spPr>
          <a:xfrm>
            <a:off x="4346195" y="2751372"/>
            <a:ext cx="230416" cy="192014"/>
          </a:xfrm>
          <a:prstGeom prst="rect">
            <a:avLst/>
          </a:prstGeom>
        </p:spPr>
      </p:pic>
      <p:cxnSp>
        <p:nvCxnSpPr>
          <p:cNvPr id="8" name="Straight Connector 7">
            <a:extLst>
              <a:ext uri="{FF2B5EF4-FFF2-40B4-BE49-F238E27FC236}">
                <a16:creationId xmlns:a16="http://schemas.microsoft.com/office/drawing/2014/main" id="{26839170-B005-A180-4852-C05E8C2C0D0D}"/>
              </a:ext>
            </a:extLst>
          </p:cNvPr>
          <p:cNvCxnSpPr>
            <a:cxnSpLocks/>
          </p:cNvCxnSpPr>
          <p:nvPr/>
        </p:nvCxnSpPr>
        <p:spPr>
          <a:xfrm>
            <a:off x="1833984" y="4674079"/>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45" name="Picture 44">
            <a:extLst>
              <a:ext uri="{FF2B5EF4-FFF2-40B4-BE49-F238E27FC236}">
                <a16:creationId xmlns:a16="http://schemas.microsoft.com/office/drawing/2014/main" id="{3277455E-B0FB-C9AD-7BA2-B2DBAA546CA1}"/>
              </a:ext>
            </a:extLst>
          </p:cNvPr>
          <p:cNvPicPr>
            <a:picLocks noChangeAspect="1"/>
          </p:cNvPicPr>
          <p:nvPr>
            <p:custDataLst>
              <p:tags r:id="rId2"/>
            </p:custDataLst>
          </p:nvPr>
        </p:nvPicPr>
        <p:blipFill>
          <a:blip r:embed="rId25">
            <a:extLst>
              <a:ext uri="{28A0092B-C50C-407E-A947-70E740481C1C}">
                <a14:useLocalDpi xmlns:a14="http://schemas.microsoft.com/office/drawing/2010/main" val="0"/>
              </a:ext>
            </a:extLst>
          </a:blip>
          <a:stretch>
            <a:fillRect/>
          </a:stretch>
        </p:blipFill>
        <p:spPr>
          <a:xfrm>
            <a:off x="1052945" y="3613386"/>
            <a:ext cx="214155" cy="201663"/>
          </a:xfrm>
          <a:prstGeom prst="rect">
            <a:avLst/>
          </a:prstGeom>
        </p:spPr>
      </p:pic>
      <p:pic>
        <p:nvPicPr>
          <p:cNvPr id="41" name="Picture 40">
            <a:extLst>
              <a:ext uri="{FF2B5EF4-FFF2-40B4-BE49-F238E27FC236}">
                <a16:creationId xmlns:a16="http://schemas.microsoft.com/office/drawing/2014/main" id="{6D818395-B85C-DF1C-A59E-7B7792A6B08A}"/>
              </a:ext>
            </a:extLst>
          </p:cNvPr>
          <p:cNvPicPr>
            <a:picLocks noChangeAspect="1"/>
          </p:cNvPicPr>
          <p:nvPr>
            <p:custDataLst>
              <p:tags r:id="rId3"/>
            </p:custDataLst>
          </p:nvPr>
        </p:nvPicPr>
        <p:blipFill>
          <a:blip r:embed="rId26">
            <a:extLst>
              <a:ext uri="{28A0092B-C50C-407E-A947-70E740481C1C}">
                <a14:useLocalDpi xmlns:a14="http://schemas.microsoft.com/office/drawing/2010/main" val="0"/>
              </a:ext>
            </a:extLst>
          </a:blip>
          <a:stretch>
            <a:fillRect/>
          </a:stretch>
        </p:blipFill>
        <p:spPr>
          <a:xfrm>
            <a:off x="4776853" y="4156817"/>
            <a:ext cx="263162" cy="232991"/>
          </a:xfrm>
          <a:prstGeom prst="rect">
            <a:avLst/>
          </a:prstGeom>
        </p:spPr>
      </p:pic>
      <p:pic>
        <p:nvPicPr>
          <p:cNvPr id="47" name="Picture 46">
            <a:extLst>
              <a:ext uri="{FF2B5EF4-FFF2-40B4-BE49-F238E27FC236}">
                <a16:creationId xmlns:a16="http://schemas.microsoft.com/office/drawing/2014/main" id="{F2B1B5C1-4F02-5917-0AD6-5BF569748904}"/>
              </a:ext>
            </a:extLst>
          </p:cNvPr>
          <p:cNvPicPr>
            <a:picLocks noChangeAspect="1"/>
          </p:cNvPicPr>
          <p:nvPr>
            <p:custDataLst>
              <p:tags r:id="rId4"/>
            </p:custDataLst>
          </p:nvPr>
        </p:nvPicPr>
        <p:blipFill>
          <a:blip r:embed="rId27">
            <a:extLst>
              <a:ext uri="{28A0092B-C50C-407E-A947-70E740481C1C}">
                <a14:useLocalDpi xmlns:a14="http://schemas.microsoft.com/office/drawing/2010/main" val="0"/>
              </a:ext>
            </a:extLst>
          </a:blip>
          <a:stretch>
            <a:fillRect/>
          </a:stretch>
        </p:blipFill>
        <p:spPr>
          <a:xfrm>
            <a:off x="2932459" y="2991205"/>
            <a:ext cx="210286" cy="172190"/>
          </a:xfrm>
          <a:prstGeom prst="rect">
            <a:avLst/>
          </a:prstGeom>
        </p:spPr>
      </p:pic>
      <p:pic>
        <p:nvPicPr>
          <p:cNvPr id="39" name="Picture 38">
            <a:extLst>
              <a:ext uri="{FF2B5EF4-FFF2-40B4-BE49-F238E27FC236}">
                <a16:creationId xmlns:a16="http://schemas.microsoft.com/office/drawing/2014/main" id="{56B7DD6E-71FD-6A78-D33C-597D0EFA8195}"/>
              </a:ext>
            </a:extLst>
          </p:cNvPr>
          <p:cNvPicPr>
            <a:picLocks noChangeAspect="1"/>
          </p:cNvPicPr>
          <p:nvPr>
            <p:custDataLst>
              <p:tags r:id="rId5"/>
            </p:custDataLst>
          </p:nvPr>
        </p:nvPicPr>
        <p:blipFill>
          <a:blip r:embed="rId28">
            <a:extLst>
              <a:ext uri="{28A0092B-C50C-407E-A947-70E740481C1C}">
                <a14:useLocalDpi xmlns:a14="http://schemas.microsoft.com/office/drawing/2010/main" val="0"/>
              </a:ext>
            </a:extLst>
          </a:blip>
          <a:stretch>
            <a:fillRect/>
          </a:stretch>
        </p:blipFill>
        <p:spPr>
          <a:xfrm>
            <a:off x="4346195" y="2751372"/>
            <a:ext cx="223086" cy="255999"/>
          </a:xfrm>
          <a:prstGeom prst="rect">
            <a:avLst/>
          </a:prstGeom>
        </p:spPr>
      </p:pic>
      <p:pic>
        <p:nvPicPr>
          <p:cNvPr id="33" name="Picture 32">
            <a:extLst>
              <a:ext uri="{FF2B5EF4-FFF2-40B4-BE49-F238E27FC236}">
                <a16:creationId xmlns:a16="http://schemas.microsoft.com/office/drawing/2014/main" id="{A7533309-FC68-4A7D-EE11-5F0C25F5F373}"/>
              </a:ext>
            </a:extLst>
          </p:cNvPr>
          <p:cNvPicPr>
            <a:picLocks noChangeAspect="1"/>
          </p:cNvPicPr>
          <p:nvPr>
            <p:custDataLst>
              <p:tags r:id="rId6"/>
            </p:custDataLst>
          </p:nvPr>
        </p:nvPicPr>
        <p:blipFill>
          <a:blip r:embed="rId29">
            <a:extLst>
              <a:ext uri="{28A0092B-C50C-407E-A947-70E740481C1C}">
                <a14:useLocalDpi xmlns:a14="http://schemas.microsoft.com/office/drawing/2010/main" val="0"/>
              </a:ext>
            </a:extLst>
          </a:blip>
          <a:stretch>
            <a:fillRect/>
          </a:stretch>
        </p:blipFill>
        <p:spPr>
          <a:xfrm>
            <a:off x="1581323" y="2727891"/>
            <a:ext cx="212115" cy="263314"/>
          </a:xfrm>
          <a:prstGeom prst="rect">
            <a:avLst/>
          </a:prstGeom>
        </p:spPr>
      </p:pic>
      <p:pic>
        <p:nvPicPr>
          <p:cNvPr id="36" name="Picture 35">
            <a:extLst>
              <a:ext uri="{FF2B5EF4-FFF2-40B4-BE49-F238E27FC236}">
                <a16:creationId xmlns:a16="http://schemas.microsoft.com/office/drawing/2014/main" id="{5BBA20B4-C66A-7984-5041-82F0BB93B3FD}"/>
              </a:ext>
            </a:extLst>
          </p:cNvPr>
          <p:cNvPicPr>
            <a:picLocks noChangeAspect="1"/>
          </p:cNvPicPr>
          <p:nvPr>
            <p:custDataLst>
              <p:tags r:id="rId7"/>
            </p:custDataLst>
          </p:nvPr>
        </p:nvPicPr>
        <p:blipFill>
          <a:blip r:embed="rId30">
            <a:extLst>
              <a:ext uri="{28A0092B-C50C-407E-A947-70E740481C1C}">
                <a14:useLocalDpi xmlns:a14="http://schemas.microsoft.com/office/drawing/2010/main" val="0"/>
              </a:ext>
            </a:extLst>
          </a:blip>
          <a:stretch>
            <a:fillRect/>
          </a:stretch>
        </p:blipFill>
        <p:spPr>
          <a:xfrm>
            <a:off x="1549152" y="4145600"/>
            <a:ext cx="210286" cy="272457"/>
          </a:xfrm>
          <a:prstGeom prst="rect">
            <a:avLst/>
          </a:prstGeom>
        </p:spPr>
      </p:pic>
      <p:pic>
        <p:nvPicPr>
          <p:cNvPr id="48" name="Picture 47">
            <a:extLst>
              <a:ext uri="{FF2B5EF4-FFF2-40B4-BE49-F238E27FC236}">
                <a16:creationId xmlns:a16="http://schemas.microsoft.com/office/drawing/2014/main" id="{76222C96-7561-92A9-EDCB-0BAB3993B804}"/>
              </a:ext>
            </a:extLst>
          </p:cNvPr>
          <p:cNvPicPr>
            <a:picLocks noChangeAspect="1"/>
          </p:cNvPicPr>
          <p:nvPr>
            <p:custDataLst>
              <p:tags r:id="rId8"/>
            </p:custDataLst>
          </p:nvPr>
        </p:nvPicPr>
        <p:blipFill>
          <a:blip r:embed="rId30">
            <a:extLst>
              <a:ext uri="{28A0092B-C50C-407E-A947-70E740481C1C}">
                <a14:useLocalDpi xmlns:a14="http://schemas.microsoft.com/office/drawing/2010/main" val="0"/>
              </a:ext>
            </a:extLst>
          </a:blip>
          <a:stretch>
            <a:fillRect/>
          </a:stretch>
        </p:blipFill>
        <p:spPr>
          <a:xfrm>
            <a:off x="4345271" y="4060116"/>
            <a:ext cx="210286" cy="272457"/>
          </a:xfrm>
          <a:prstGeom prst="rect">
            <a:avLst/>
          </a:prstGeom>
        </p:spPr>
      </p:pic>
      <p:pic>
        <p:nvPicPr>
          <p:cNvPr id="50" name="Picture 49">
            <a:extLst>
              <a:ext uri="{FF2B5EF4-FFF2-40B4-BE49-F238E27FC236}">
                <a16:creationId xmlns:a16="http://schemas.microsoft.com/office/drawing/2014/main" id="{C6FAFD82-81AF-C223-E6D2-5482DAA91D6B}"/>
              </a:ext>
            </a:extLst>
          </p:cNvPr>
          <p:cNvPicPr>
            <a:picLocks noChangeAspect="1"/>
          </p:cNvPicPr>
          <p:nvPr>
            <p:custDataLst>
              <p:tags r:id="rId9"/>
            </p:custDataLst>
          </p:nvPr>
        </p:nvPicPr>
        <p:blipFill>
          <a:blip r:embed="rId31">
            <a:extLst>
              <a:ext uri="{28A0092B-C50C-407E-A947-70E740481C1C}">
                <a14:useLocalDpi xmlns:a14="http://schemas.microsoft.com/office/drawing/2010/main" val="0"/>
              </a:ext>
            </a:extLst>
          </a:blip>
          <a:stretch>
            <a:fillRect/>
          </a:stretch>
        </p:blipFill>
        <p:spPr>
          <a:xfrm>
            <a:off x="1617011" y="4542761"/>
            <a:ext cx="146286" cy="213943"/>
          </a:xfrm>
          <a:prstGeom prst="rect">
            <a:avLst/>
          </a:prstGeom>
        </p:spPr>
      </p:pic>
      <p:pic>
        <p:nvPicPr>
          <p:cNvPr id="51" name="Picture 50">
            <a:extLst>
              <a:ext uri="{FF2B5EF4-FFF2-40B4-BE49-F238E27FC236}">
                <a16:creationId xmlns:a16="http://schemas.microsoft.com/office/drawing/2014/main" id="{CE38C6C2-92E8-995B-47A2-DE7C04172443}"/>
              </a:ext>
            </a:extLst>
          </p:cNvPr>
          <p:cNvPicPr>
            <a:picLocks noChangeAspect="1"/>
          </p:cNvPicPr>
          <p:nvPr>
            <p:custDataLst>
              <p:tags r:id="rId10"/>
            </p:custDataLst>
          </p:nvPr>
        </p:nvPicPr>
        <p:blipFill>
          <a:blip r:embed="rId31">
            <a:extLst>
              <a:ext uri="{28A0092B-C50C-407E-A947-70E740481C1C}">
                <a14:useLocalDpi xmlns:a14="http://schemas.microsoft.com/office/drawing/2010/main" val="0"/>
              </a:ext>
            </a:extLst>
          </a:blip>
          <a:stretch>
            <a:fillRect/>
          </a:stretch>
        </p:blipFill>
        <p:spPr>
          <a:xfrm>
            <a:off x="4346247" y="4493106"/>
            <a:ext cx="146286" cy="213943"/>
          </a:xfrm>
          <a:prstGeom prst="rect">
            <a:avLst/>
          </a:prstGeom>
        </p:spPr>
      </p:pic>
      <p:sp>
        <p:nvSpPr>
          <p:cNvPr id="52" name="Oval 51">
            <a:extLst>
              <a:ext uri="{FF2B5EF4-FFF2-40B4-BE49-F238E27FC236}">
                <a16:creationId xmlns:a16="http://schemas.microsoft.com/office/drawing/2014/main" id="{9252DC3C-87C9-CD28-11B0-15D1BA62F616}"/>
              </a:ext>
            </a:extLst>
          </p:cNvPr>
          <p:cNvSpPr/>
          <p:nvPr/>
        </p:nvSpPr>
        <p:spPr>
          <a:xfrm>
            <a:off x="9637018" y="3669852"/>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68808772-9AF5-CB14-706B-2D374A41BA30}"/>
              </a:ext>
            </a:extLst>
          </p:cNvPr>
          <p:cNvSpPr/>
          <p:nvPr/>
        </p:nvSpPr>
        <p:spPr>
          <a:xfrm>
            <a:off x="6926823" y="2645467"/>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85 2">
            <a:extLst>
              <a:ext uri="{FF2B5EF4-FFF2-40B4-BE49-F238E27FC236}">
                <a16:creationId xmlns:a16="http://schemas.microsoft.com/office/drawing/2014/main" id="{E923F835-986D-EF01-D2E0-1F3D6EFB81CE}"/>
              </a:ext>
            </a:extLst>
          </p:cNvPr>
          <p:cNvSpPr>
            <a:spLocks/>
          </p:cNvSpPr>
          <p:nvPr/>
        </p:nvSpPr>
        <p:spPr bwMode="auto">
          <a:xfrm>
            <a:off x="7936160" y="336853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B32EF89C-B9F7-9511-09C9-CA0F9BBB9750}"/>
              </a:ext>
            </a:extLst>
          </p:cNvPr>
          <p:cNvCxnSpPr>
            <a:cxnSpLocks/>
          </p:cNvCxnSpPr>
          <p:nvPr/>
        </p:nvCxnSpPr>
        <p:spPr>
          <a:xfrm>
            <a:off x="7288860" y="289351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AD671066-6C98-D995-26E3-713F4DB89267}"/>
              </a:ext>
            </a:extLst>
          </p:cNvPr>
          <p:cNvCxnSpPr>
            <a:cxnSpLocks/>
          </p:cNvCxnSpPr>
          <p:nvPr/>
        </p:nvCxnSpPr>
        <p:spPr>
          <a:xfrm flipV="1">
            <a:off x="7288862" y="350849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C9B7B60A-F2FD-CCD4-AC2D-13ED76F6D4B5}"/>
              </a:ext>
            </a:extLst>
          </p:cNvPr>
          <p:cNvCxnSpPr>
            <a:cxnSpLocks/>
          </p:cNvCxnSpPr>
          <p:nvPr/>
        </p:nvCxnSpPr>
        <p:spPr>
          <a:xfrm flipH="1">
            <a:off x="9154897" y="2956541"/>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BB74AE9C-61CD-C962-3BCC-3DC5EC5AC16E}"/>
              </a:ext>
            </a:extLst>
          </p:cNvPr>
          <p:cNvCxnSpPr>
            <a:cxnSpLocks/>
          </p:cNvCxnSpPr>
          <p:nvPr/>
        </p:nvCxnSpPr>
        <p:spPr>
          <a:xfrm>
            <a:off x="9154895" y="3516104"/>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59" name="Picture 58">
            <a:extLst>
              <a:ext uri="{FF2B5EF4-FFF2-40B4-BE49-F238E27FC236}">
                <a16:creationId xmlns:a16="http://schemas.microsoft.com/office/drawing/2014/main" id="{C2D49D43-E102-1F30-D17D-3B2468216929}"/>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9841617" y="2764527"/>
            <a:ext cx="230416" cy="192014"/>
          </a:xfrm>
          <a:prstGeom prst="rect">
            <a:avLst/>
          </a:prstGeom>
        </p:spPr>
      </p:pic>
      <p:cxnSp>
        <p:nvCxnSpPr>
          <p:cNvPr id="60" name="Straight Connector 59">
            <a:extLst>
              <a:ext uri="{FF2B5EF4-FFF2-40B4-BE49-F238E27FC236}">
                <a16:creationId xmlns:a16="http://schemas.microsoft.com/office/drawing/2014/main" id="{5AD672F4-6B39-B43A-F7BA-D2501B39DB52}"/>
              </a:ext>
            </a:extLst>
          </p:cNvPr>
          <p:cNvCxnSpPr>
            <a:cxnSpLocks/>
          </p:cNvCxnSpPr>
          <p:nvPr/>
        </p:nvCxnSpPr>
        <p:spPr>
          <a:xfrm>
            <a:off x="7329406" y="4687234"/>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61" name="Picture 60">
            <a:extLst>
              <a:ext uri="{FF2B5EF4-FFF2-40B4-BE49-F238E27FC236}">
                <a16:creationId xmlns:a16="http://schemas.microsoft.com/office/drawing/2014/main" id="{DE395469-313B-9D5E-3A7D-F5E372303246}"/>
              </a:ext>
            </a:extLst>
          </p:cNvPr>
          <p:cNvPicPr>
            <a:picLocks noChangeAspect="1"/>
          </p:cNvPicPr>
          <p:nvPr>
            <p:custDataLst>
              <p:tags r:id="rId12"/>
            </p:custDataLst>
          </p:nvPr>
        </p:nvPicPr>
        <p:blipFill>
          <a:blip r:embed="rId25">
            <a:extLst>
              <a:ext uri="{28A0092B-C50C-407E-A947-70E740481C1C}">
                <a14:useLocalDpi xmlns:a14="http://schemas.microsoft.com/office/drawing/2010/main" val="0"/>
              </a:ext>
            </a:extLst>
          </a:blip>
          <a:stretch>
            <a:fillRect/>
          </a:stretch>
        </p:blipFill>
        <p:spPr>
          <a:xfrm>
            <a:off x="6548367" y="3626541"/>
            <a:ext cx="214155" cy="201663"/>
          </a:xfrm>
          <a:prstGeom prst="rect">
            <a:avLst/>
          </a:prstGeom>
        </p:spPr>
      </p:pic>
      <p:pic>
        <p:nvPicPr>
          <p:cNvPr id="62" name="Picture 61">
            <a:extLst>
              <a:ext uri="{FF2B5EF4-FFF2-40B4-BE49-F238E27FC236}">
                <a16:creationId xmlns:a16="http://schemas.microsoft.com/office/drawing/2014/main" id="{A367EBB6-3157-B828-5F99-1096830558CD}"/>
              </a:ext>
            </a:extLst>
          </p:cNvPr>
          <p:cNvPicPr>
            <a:picLocks noChangeAspect="1"/>
          </p:cNvPicPr>
          <p:nvPr>
            <p:custDataLst>
              <p:tags r:id="rId13"/>
            </p:custDataLst>
          </p:nvPr>
        </p:nvPicPr>
        <p:blipFill>
          <a:blip r:embed="rId26">
            <a:extLst>
              <a:ext uri="{28A0092B-C50C-407E-A947-70E740481C1C}">
                <a14:useLocalDpi xmlns:a14="http://schemas.microsoft.com/office/drawing/2010/main" val="0"/>
              </a:ext>
            </a:extLst>
          </a:blip>
          <a:stretch>
            <a:fillRect/>
          </a:stretch>
        </p:blipFill>
        <p:spPr>
          <a:xfrm>
            <a:off x="10272275" y="4169972"/>
            <a:ext cx="263162" cy="232991"/>
          </a:xfrm>
          <a:prstGeom prst="rect">
            <a:avLst/>
          </a:prstGeom>
        </p:spPr>
      </p:pic>
      <p:pic>
        <p:nvPicPr>
          <p:cNvPr id="63" name="Picture 62">
            <a:extLst>
              <a:ext uri="{FF2B5EF4-FFF2-40B4-BE49-F238E27FC236}">
                <a16:creationId xmlns:a16="http://schemas.microsoft.com/office/drawing/2014/main" id="{F80AA724-0D44-EDC6-21A0-B632CD3F8806}"/>
              </a:ext>
            </a:extLst>
          </p:cNvPr>
          <p:cNvPicPr>
            <a:picLocks noChangeAspect="1"/>
          </p:cNvPicPr>
          <p:nvPr>
            <p:custDataLst>
              <p:tags r:id="rId14"/>
            </p:custDataLst>
          </p:nvPr>
        </p:nvPicPr>
        <p:blipFill>
          <a:blip r:embed="rId27">
            <a:extLst>
              <a:ext uri="{28A0092B-C50C-407E-A947-70E740481C1C}">
                <a14:useLocalDpi xmlns:a14="http://schemas.microsoft.com/office/drawing/2010/main" val="0"/>
              </a:ext>
            </a:extLst>
          </a:blip>
          <a:stretch>
            <a:fillRect/>
          </a:stretch>
        </p:blipFill>
        <p:spPr>
          <a:xfrm>
            <a:off x="8427881" y="3004360"/>
            <a:ext cx="210286" cy="172190"/>
          </a:xfrm>
          <a:prstGeom prst="rect">
            <a:avLst/>
          </a:prstGeom>
        </p:spPr>
      </p:pic>
      <p:pic>
        <p:nvPicPr>
          <p:cNvPr id="207" name="Picture 206">
            <a:extLst>
              <a:ext uri="{FF2B5EF4-FFF2-40B4-BE49-F238E27FC236}">
                <a16:creationId xmlns:a16="http://schemas.microsoft.com/office/drawing/2014/main" id="{C40947AB-CED9-59C4-7DF6-16CD94322D11}"/>
              </a:ext>
            </a:extLst>
          </p:cNvPr>
          <p:cNvPicPr>
            <a:picLocks noChangeAspect="1"/>
          </p:cNvPicPr>
          <p:nvPr>
            <p:custDataLst>
              <p:tags r:id="rId15"/>
            </p:custDataLst>
          </p:nvPr>
        </p:nvPicPr>
        <p:blipFill>
          <a:blip r:embed="rId32">
            <a:extLst>
              <a:ext uri="{28A0092B-C50C-407E-A947-70E740481C1C}">
                <a14:useLocalDpi xmlns:a14="http://schemas.microsoft.com/office/drawing/2010/main" val="0"/>
              </a:ext>
            </a:extLst>
          </a:blip>
          <a:stretch>
            <a:fillRect/>
          </a:stretch>
        </p:blipFill>
        <p:spPr>
          <a:xfrm>
            <a:off x="9841617" y="2764527"/>
            <a:ext cx="184686" cy="206628"/>
          </a:xfrm>
          <a:prstGeom prst="rect">
            <a:avLst/>
          </a:prstGeom>
        </p:spPr>
      </p:pic>
      <p:pic>
        <p:nvPicPr>
          <p:cNvPr id="193" name="Picture 192">
            <a:extLst>
              <a:ext uri="{FF2B5EF4-FFF2-40B4-BE49-F238E27FC236}">
                <a16:creationId xmlns:a16="http://schemas.microsoft.com/office/drawing/2014/main" id="{91A897AB-F163-1092-9726-D25C4E604073}"/>
              </a:ext>
            </a:extLst>
          </p:cNvPr>
          <p:cNvPicPr>
            <a:picLocks noChangeAspect="1"/>
          </p:cNvPicPr>
          <p:nvPr>
            <p:custDataLst>
              <p:tags r:id="rId16"/>
            </p:custDataLst>
          </p:nvPr>
        </p:nvPicPr>
        <p:blipFill>
          <a:blip r:embed="rId29">
            <a:extLst>
              <a:ext uri="{28A0092B-C50C-407E-A947-70E740481C1C}">
                <a14:useLocalDpi xmlns:a14="http://schemas.microsoft.com/office/drawing/2010/main" val="0"/>
              </a:ext>
            </a:extLst>
          </a:blip>
          <a:stretch>
            <a:fillRect/>
          </a:stretch>
        </p:blipFill>
        <p:spPr>
          <a:xfrm>
            <a:off x="7076745" y="2741046"/>
            <a:ext cx="212115" cy="263314"/>
          </a:xfrm>
          <a:prstGeom prst="rect">
            <a:avLst/>
          </a:prstGeom>
        </p:spPr>
      </p:pic>
      <p:pic>
        <p:nvPicPr>
          <p:cNvPr id="194" name="Picture 193">
            <a:extLst>
              <a:ext uri="{FF2B5EF4-FFF2-40B4-BE49-F238E27FC236}">
                <a16:creationId xmlns:a16="http://schemas.microsoft.com/office/drawing/2014/main" id="{A54FE607-058F-29E8-FFF3-415FBDB31266}"/>
              </a:ext>
            </a:extLst>
          </p:cNvPr>
          <p:cNvPicPr>
            <a:picLocks noChangeAspect="1"/>
          </p:cNvPicPr>
          <p:nvPr>
            <p:custDataLst>
              <p:tags r:id="rId17"/>
            </p:custDataLst>
          </p:nvPr>
        </p:nvPicPr>
        <p:blipFill>
          <a:blip r:embed="rId30">
            <a:extLst>
              <a:ext uri="{28A0092B-C50C-407E-A947-70E740481C1C}">
                <a14:useLocalDpi xmlns:a14="http://schemas.microsoft.com/office/drawing/2010/main" val="0"/>
              </a:ext>
            </a:extLst>
          </a:blip>
          <a:stretch>
            <a:fillRect/>
          </a:stretch>
        </p:blipFill>
        <p:spPr>
          <a:xfrm>
            <a:off x="7044574" y="4158755"/>
            <a:ext cx="210286" cy="272457"/>
          </a:xfrm>
          <a:prstGeom prst="rect">
            <a:avLst/>
          </a:prstGeom>
        </p:spPr>
      </p:pic>
      <p:pic>
        <p:nvPicPr>
          <p:cNvPr id="205" name="Picture 204">
            <a:extLst>
              <a:ext uri="{FF2B5EF4-FFF2-40B4-BE49-F238E27FC236}">
                <a16:creationId xmlns:a16="http://schemas.microsoft.com/office/drawing/2014/main" id="{857D7265-4E74-22C7-7325-8BC0D60748BE}"/>
              </a:ext>
            </a:extLst>
          </p:cNvPr>
          <p:cNvPicPr>
            <a:picLocks noChangeAspect="1"/>
          </p:cNvPicPr>
          <p:nvPr>
            <p:custDataLst>
              <p:tags r:id="rId18"/>
            </p:custDataLst>
          </p:nvPr>
        </p:nvPicPr>
        <p:blipFill>
          <a:blip r:embed="rId33">
            <a:extLst>
              <a:ext uri="{28A0092B-C50C-407E-A947-70E740481C1C}">
                <a14:useLocalDpi xmlns:a14="http://schemas.microsoft.com/office/drawing/2010/main" val="0"/>
              </a:ext>
            </a:extLst>
          </a:blip>
          <a:stretch>
            <a:fillRect/>
          </a:stretch>
        </p:blipFill>
        <p:spPr>
          <a:xfrm>
            <a:off x="9840693" y="4073271"/>
            <a:ext cx="234058" cy="256000"/>
          </a:xfrm>
          <a:prstGeom prst="rect">
            <a:avLst/>
          </a:prstGeom>
        </p:spPr>
      </p:pic>
      <p:pic>
        <p:nvPicPr>
          <p:cNvPr id="196" name="Picture 195">
            <a:extLst>
              <a:ext uri="{FF2B5EF4-FFF2-40B4-BE49-F238E27FC236}">
                <a16:creationId xmlns:a16="http://schemas.microsoft.com/office/drawing/2014/main" id="{CBA6949E-D8D5-F4FE-44F4-942FDA9AEEC8}"/>
              </a:ext>
            </a:extLst>
          </p:cNvPr>
          <p:cNvPicPr>
            <a:picLocks noChangeAspect="1"/>
          </p:cNvPicPr>
          <p:nvPr>
            <p:custDataLst>
              <p:tags r:id="rId19"/>
            </p:custDataLst>
          </p:nvPr>
        </p:nvPicPr>
        <p:blipFill>
          <a:blip r:embed="rId31">
            <a:extLst>
              <a:ext uri="{28A0092B-C50C-407E-A947-70E740481C1C}">
                <a14:useLocalDpi xmlns:a14="http://schemas.microsoft.com/office/drawing/2010/main" val="0"/>
              </a:ext>
            </a:extLst>
          </a:blip>
          <a:stretch>
            <a:fillRect/>
          </a:stretch>
        </p:blipFill>
        <p:spPr>
          <a:xfrm>
            <a:off x="7112433" y="4555916"/>
            <a:ext cx="146286" cy="213943"/>
          </a:xfrm>
          <a:prstGeom prst="rect">
            <a:avLst/>
          </a:prstGeom>
        </p:spPr>
      </p:pic>
      <p:pic>
        <p:nvPicPr>
          <p:cNvPr id="197" name="Picture 196">
            <a:extLst>
              <a:ext uri="{FF2B5EF4-FFF2-40B4-BE49-F238E27FC236}">
                <a16:creationId xmlns:a16="http://schemas.microsoft.com/office/drawing/2014/main" id="{1C28C9D4-7C16-B76E-1D61-B2DA92BF3B7B}"/>
              </a:ext>
            </a:extLst>
          </p:cNvPr>
          <p:cNvPicPr>
            <a:picLocks noChangeAspect="1"/>
          </p:cNvPicPr>
          <p:nvPr>
            <p:custDataLst>
              <p:tags r:id="rId20"/>
            </p:custDataLst>
          </p:nvPr>
        </p:nvPicPr>
        <p:blipFill>
          <a:blip r:embed="rId31">
            <a:extLst>
              <a:ext uri="{28A0092B-C50C-407E-A947-70E740481C1C}">
                <a14:useLocalDpi xmlns:a14="http://schemas.microsoft.com/office/drawing/2010/main" val="0"/>
              </a:ext>
            </a:extLst>
          </a:blip>
          <a:stretch>
            <a:fillRect/>
          </a:stretch>
        </p:blipFill>
        <p:spPr>
          <a:xfrm>
            <a:off x="9841669" y="4506261"/>
            <a:ext cx="146286" cy="213943"/>
          </a:xfrm>
          <a:prstGeom prst="rect">
            <a:avLst/>
          </a:prstGeom>
        </p:spPr>
      </p:pic>
    </p:spTree>
    <p:extLst>
      <p:ext uri="{BB962C8B-B14F-4D97-AF65-F5344CB8AC3E}">
        <p14:creationId xmlns:p14="http://schemas.microsoft.com/office/powerpoint/2010/main" val="1447038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8A2AA27-DA6A-9E01-28D6-70D12CE7FAA8}"/>
              </a:ext>
            </a:extLst>
          </p:cNvPr>
          <p:cNvSpPr/>
          <p:nvPr/>
        </p:nvSpPr>
        <p:spPr>
          <a:xfrm>
            <a:off x="4141596" y="3656697"/>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7223F9EB-AD75-AE05-C0E9-5C2569C21726}"/>
              </a:ext>
            </a:extLst>
          </p:cNvPr>
          <p:cNvSpPr/>
          <p:nvPr/>
        </p:nvSpPr>
        <p:spPr>
          <a:xfrm>
            <a:off x="1431401" y="2632312"/>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2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85 1">
            <a:extLst>
              <a:ext uri="{FF2B5EF4-FFF2-40B4-BE49-F238E27FC236}">
                <a16:creationId xmlns:a16="http://schemas.microsoft.com/office/drawing/2014/main" id="{2879543A-B51A-4146-F198-827AC678A9E5}"/>
              </a:ext>
            </a:extLst>
          </p:cNvPr>
          <p:cNvSpPr>
            <a:spLocks/>
          </p:cNvSpPr>
          <p:nvPr/>
        </p:nvSpPr>
        <p:spPr bwMode="auto">
          <a:xfrm>
            <a:off x="2440738" y="3355376"/>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3041B930-AD8E-726E-1CB5-A932B8EF7E86}"/>
              </a:ext>
            </a:extLst>
          </p:cNvPr>
          <p:cNvCxnSpPr>
            <a:cxnSpLocks/>
          </p:cNvCxnSpPr>
          <p:nvPr/>
        </p:nvCxnSpPr>
        <p:spPr>
          <a:xfrm>
            <a:off x="1793438" y="2880360"/>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5B0283E-231C-EB6C-4C98-A902F423FEF1}"/>
              </a:ext>
            </a:extLst>
          </p:cNvPr>
          <p:cNvCxnSpPr>
            <a:cxnSpLocks/>
          </p:cNvCxnSpPr>
          <p:nvPr/>
        </p:nvCxnSpPr>
        <p:spPr>
          <a:xfrm flipV="1">
            <a:off x="1793440" y="3495339"/>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F16D816E-6CDE-F5C4-93B7-15DD514405A5}"/>
              </a:ext>
            </a:extLst>
          </p:cNvPr>
          <p:cNvCxnSpPr>
            <a:cxnSpLocks/>
          </p:cNvCxnSpPr>
          <p:nvPr/>
        </p:nvCxnSpPr>
        <p:spPr>
          <a:xfrm flipH="1">
            <a:off x="3659475" y="2943386"/>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DF7CB1F3-8263-89C8-DF10-20F40D92F4C1}"/>
              </a:ext>
            </a:extLst>
          </p:cNvPr>
          <p:cNvCxnSpPr>
            <a:cxnSpLocks/>
          </p:cNvCxnSpPr>
          <p:nvPr/>
        </p:nvCxnSpPr>
        <p:spPr>
          <a:xfrm>
            <a:off x="3659473" y="3502949"/>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27" name="Picture 26">
            <a:extLst>
              <a:ext uri="{FF2B5EF4-FFF2-40B4-BE49-F238E27FC236}">
                <a16:creationId xmlns:a16="http://schemas.microsoft.com/office/drawing/2014/main" id="{1870D9C9-FC5A-C91A-4F27-5A9A5EB215BF}"/>
              </a:ext>
            </a:extLst>
          </p:cNvPr>
          <p:cNvPicPr>
            <a:picLocks noChangeAspect="1"/>
          </p:cNvPicPr>
          <p:nvPr>
            <p:custDataLst>
              <p:tags r:id="rId1"/>
            </p:custDataLst>
          </p:nvPr>
        </p:nvPicPr>
        <p:blipFill>
          <a:blip r:embed="rId24">
            <a:extLst>
              <a:ext uri="{28A0092B-C50C-407E-A947-70E740481C1C}">
                <a14:useLocalDpi xmlns:a14="http://schemas.microsoft.com/office/drawing/2010/main" val="0"/>
              </a:ext>
            </a:extLst>
          </a:blip>
          <a:stretch>
            <a:fillRect/>
          </a:stretch>
        </p:blipFill>
        <p:spPr>
          <a:xfrm>
            <a:off x="4346195" y="2751372"/>
            <a:ext cx="230416" cy="192014"/>
          </a:xfrm>
          <a:prstGeom prst="rect">
            <a:avLst/>
          </a:prstGeom>
        </p:spPr>
      </p:pic>
      <p:cxnSp>
        <p:nvCxnSpPr>
          <p:cNvPr id="8" name="Straight Connector 7">
            <a:extLst>
              <a:ext uri="{FF2B5EF4-FFF2-40B4-BE49-F238E27FC236}">
                <a16:creationId xmlns:a16="http://schemas.microsoft.com/office/drawing/2014/main" id="{26839170-B005-A180-4852-C05E8C2C0D0D}"/>
              </a:ext>
            </a:extLst>
          </p:cNvPr>
          <p:cNvCxnSpPr>
            <a:cxnSpLocks/>
          </p:cNvCxnSpPr>
          <p:nvPr/>
        </p:nvCxnSpPr>
        <p:spPr>
          <a:xfrm>
            <a:off x="1833984" y="4674079"/>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45" name="Picture 44">
            <a:extLst>
              <a:ext uri="{FF2B5EF4-FFF2-40B4-BE49-F238E27FC236}">
                <a16:creationId xmlns:a16="http://schemas.microsoft.com/office/drawing/2014/main" id="{3277455E-B0FB-C9AD-7BA2-B2DBAA546CA1}"/>
              </a:ext>
            </a:extLst>
          </p:cNvPr>
          <p:cNvPicPr>
            <a:picLocks noChangeAspect="1"/>
          </p:cNvPicPr>
          <p:nvPr>
            <p:custDataLst>
              <p:tags r:id="rId2"/>
            </p:custDataLst>
          </p:nvPr>
        </p:nvPicPr>
        <p:blipFill>
          <a:blip r:embed="rId25">
            <a:extLst>
              <a:ext uri="{28A0092B-C50C-407E-A947-70E740481C1C}">
                <a14:useLocalDpi xmlns:a14="http://schemas.microsoft.com/office/drawing/2010/main" val="0"/>
              </a:ext>
            </a:extLst>
          </a:blip>
          <a:stretch>
            <a:fillRect/>
          </a:stretch>
        </p:blipFill>
        <p:spPr>
          <a:xfrm>
            <a:off x="1052945" y="3613386"/>
            <a:ext cx="214155" cy="201663"/>
          </a:xfrm>
          <a:prstGeom prst="rect">
            <a:avLst/>
          </a:prstGeom>
        </p:spPr>
      </p:pic>
      <p:pic>
        <p:nvPicPr>
          <p:cNvPr id="41" name="Picture 40">
            <a:extLst>
              <a:ext uri="{FF2B5EF4-FFF2-40B4-BE49-F238E27FC236}">
                <a16:creationId xmlns:a16="http://schemas.microsoft.com/office/drawing/2014/main" id="{6D818395-B85C-DF1C-A59E-7B7792A6B08A}"/>
              </a:ext>
            </a:extLst>
          </p:cNvPr>
          <p:cNvPicPr>
            <a:picLocks noChangeAspect="1"/>
          </p:cNvPicPr>
          <p:nvPr>
            <p:custDataLst>
              <p:tags r:id="rId3"/>
            </p:custDataLst>
          </p:nvPr>
        </p:nvPicPr>
        <p:blipFill>
          <a:blip r:embed="rId26">
            <a:extLst>
              <a:ext uri="{28A0092B-C50C-407E-A947-70E740481C1C}">
                <a14:useLocalDpi xmlns:a14="http://schemas.microsoft.com/office/drawing/2010/main" val="0"/>
              </a:ext>
            </a:extLst>
          </a:blip>
          <a:stretch>
            <a:fillRect/>
          </a:stretch>
        </p:blipFill>
        <p:spPr>
          <a:xfrm>
            <a:off x="4776853" y="4156817"/>
            <a:ext cx="263162" cy="232991"/>
          </a:xfrm>
          <a:prstGeom prst="rect">
            <a:avLst/>
          </a:prstGeom>
        </p:spPr>
      </p:pic>
      <p:pic>
        <p:nvPicPr>
          <p:cNvPr id="47" name="Picture 46">
            <a:extLst>
              <a:ext uri="{FF2B5EF4-FFF2-40B4-BE49-F238E27FC236}">
                <a16:creationId xmlns:a16="http://schemas.microsoft.com/office/drawing/2014/main" id="{F2B1B5C1-4F02-5917-0AD6-5BF569748904}"/>
              </a:ext>
            </a:extLst>
          </p:cNvPr>
          <p:cNvPicPr>
            <a:picLocks noChangeAspect="1"/>
          </p:cNvPicPr>
          <p:nvPr>
            <p:custDataLst>
              <p:tags r:id="rId4"/>
            </p:custDataLst>
          </p:nvPr>
        </p:nvPicPr>
        <p:blipFill>
          <a:blip r:embed="rId27">
            <a:extLst>
              <a:ext uri="{28A0092B-C50C-407E-A947-70E740481C1C}">
                <a14:useLocalDpi xmlns:a14="http://schemas.microsoft.com/office/drawing/2010/main" val="0"/>
              </a:ext>
            </a:extLst>
          </a:blip>
          <a:stretch>
            <a:fillRect/>
          </a:stretch>
        </p:blipFill>
        <p:spPr>
          <a:xfrm>
            <a:off x="2932459" y="2991205"/>
            <a:ext cx="210286" cy="172190"/>
          </a:xfrm>
          <a:prstGeom prst="rect">
            <a:avLst/>
          </a:prstGeom>
        </p:spPr>
      </p:pic>
      <p:pic>
        <p:nvPicPr>
          <p:cNvPr id="39" name="Picture 38">
            <a:extLst>
              <a:ext uri="{FF2B5EF4-FFF2-40B4-BE49-F238E27FC236}">
                <a16:creationId xmlns:a16="http://schemas.microsoft.com/office/drawing/2014/main" id="{56B7DD6E-71FD-6A78-D33C-597D0EFA8195}"/>
              </a:ext>
            </a:extLst>
          </p:cNvPr>
          <p:cNvPicPr>
            <a:picLocks noChangeAspect="1"/>
          </p:cNvPicPr>
          <p:nvPr>
            <p:custDataLst>
              <p:tags r:id="rId5"/>
            </p:custDataLst>
          </p:nvPr>
        </p:nvPicPr>
        <p:blipFill>
          <a:blip r:embed="rId28">
            <a:extLst>
              <a:ext uri="{28A0092B-C50C-407E-A947-70E740481C1C}">
                <a14:useLocalDpi xmlns:a14="http://schemas.microsoft.com/office/drawing/2010/main" val="0"/>
              </a:ext>
            </a:extLst>
          </a:blip>
          <a:stretch>
            <a:fillRect/>
          </a:stretch>
        </p:blipFill>
        <p:spPr>
          <a:xfrm>
            <a:off x="4346195" y="2751372"/>
            <a:ext cx="223086" cy="255999"/>
          </a:xfrm>
          <a:prstGeom prst="rect">
            <a:avLst/>
          </a:prstGeom>
        </p:spPr>
      </p:pic>
      <p:pic>
        <p:nvPicPr>
          <p:cNvPr id="33" name="Picture 32">
            <a:extLst>
              <a:ext uri="{FF2B5EF4-FFF2-40B4-BE49-F238E27FC236}">
                <a16:creationId xmlns:a16="http://schemas.microsoft.com/office/drawing/2014/main" id="{A7533309-FC68-4A7D-EE11-5F0C25F5F373}"/>
              </a:ext>
            </a:extLst>
          </p:cNvPr>
          <p:cNvPicPr>
            <a:picLocks noChangeAspect="1"/>
          </p:cNvPicPr>
          <p:nvPr>
            <p:custDataLst>
              <p:tags r:id="rId6"/>
            </p:custDataLst>
          </p:nvPr>
        </p:nvPicPr>
        <p:blipFill>
          <a:blip r:embed="rId29">
            <a:extLst>
              <a:ext uri="{28A0092B-C50C-407E-A947-70E740481C1C}">
                <a14:useLocalDpi xmlns:a14="http://schemas.microsoft.com/office/drawing/2010/main" val="0"/>
              </a:ext>
            </a:extLst>
          </a:blip>
          <a:stretch>
            <a:fillRect/>
          </a:stretch>
        </p:blipFill>
        <p:spPr>
          <a:xfrm>
            <a:off x="1581323" y="2727891"/>
            <a:ext cx="212115" cy="263314"/>
          </a:xfrm>
          <a:prstGeom prst="rect">
            <a:avLst/>
          </a:prstGeom>
        </p:spPr>
      </p:pic>
      <p:pic>
        <p:nvPicPr>
          <p:cNvPr id="36" name="Picture 35">
            <a:extLst>
              <a:ext uri="{FF2B5EF4-FFF2-40B4-BE49-F238E27FC236}">
                <a16:creationId xmlns:a16="http://schemas.microsoft.com/office/drawing/2014/main" id="{5BBA20B4-C66A-7984-5041-82F0BB93B3FD}"/>
              </a:ext>
            </a:extLst>
          </p:cNvPr>
          <p:cNvPicPr>
            <a:picLocks noChangeAspect="1"/>
          </p:cNvPicPr>
          <p:nvPr>
            <p:custDataLst>
              <p:tags r:id="rId7"/>
            </p:custDataLst>
          </p:nvPr>
        </p:nvPicPr>
        <p:blipFill>
          <a:blip r:embed="rId30">
            <a:extLst>
              <a:ext uri="{28A0092B-C50C-407E-A947-70E740481C1C}">
                <a14:useLocalDpi xmlns:a14="http://schemas.microsoft.com/office/drawing/2010/main" val="0"/>
              </a:ext>
            </a:extLst>
          </a:blip>
          <a:stretch>
            <a:fillRect/>
          </a:stretch>
        </p:blipFill>
        <p:spPr>
          <a:xfrm>
            <a:off x="1549152" y="4145600"/>
            <a:ext cx="210286" cy="272457"/>
          </a:xfrm>
          <a:prstGeom prst="rect">
            <a:avLst/>
          </a:prstGeom>
        </p:spPr>
      </p:pic>
      <p:pic>
        <p:nvPicPr>
          <p:cNvPr id="48" name="Picture 47">
            <a:extLst>
              <a:ext uri="{FF2B5EF4-FFF2-40B4-BE49-F238E27FC236}">
                <a16:creationId xmlns:a16="http://schemas.microsoft.com/office/drawing/2014/main" id="{76222C96-7561-92A9-EDCB-0BAB3993B804}"/>
              </a:ext>
            </a:extLst>
          </p:cNvPr>
          <p:cNvPicPr>
            <a:picLocks noChangeAspect="1"/>
          </p:cNvPicPr>
          <p:nvPr>
            <p:custDataLst>
              <p:tags r:id="rId8"/>
            </p:custDataLst>
          </p:nvPr>
        </p:nvPicPr>
        <p:blipFill>
          <a:blip r:embed="rId30">
            <a:extLst>
              <a:ext uri="{28A0092B-C50C-407E-A947-70E740481C1C}">
                <a14:useLocalDpi xmlns:a14="http://schemas.microsoft.com/office/drawing/2010/main" val="0"/>
              </a:ext>
            </a:extLst>
          </a:blip>
          <a:stretch>
            <a:fillRect/>
          </a:stretch>
        </p:blipFill>
        <p:spPr>
          <a:xfrm>
            <a:off x="4345271" y="4060116"/>
            <a:ext cx="210286" cy="272457"/>
          </a:xfrm>
          <a:prstGeom prst="rect">
            <a:avLst/>
          </a:prstGeom>
        </p:spPr>
      </p:pic>
      <p:pic>
        <p:nvPicPr>
          <p:cNvPr id="50" name="Picture 49">
            <a:extLst>
              <a:ext uri="{FF2B5EF4-FFF2-40B4-BE49-F238E27FC236}">
                <a16:creationId xmlns:a16="http://schemas.microsoft.com/office/drawing/2014/main" id="{C6FAFD82-81AF-C223-E6D2-5482DAA91D6B}"/>
              </a:ext>
            </a:extLst>
          </p:cNvPr>
          <p:cNvPicPr>
            <a:picLocks noChangeAspect="1"/>
          </p:cNvPicPr>
          <p:nvPr>
            <p:custDataLst>
              <p:tags r:id="rId9"/>
            </p:custDataLst>
          </p:nvPr>
        </p:nvPicPr>
        <p:blipFill>
          <a:blip r:embed="rId31">
            <a:extLst>
              <a:ext uri="{28A0092B-C50C-407E-A947-70E740481C1C}">
                <a14:useLocalDpi xmlns:a14="http://schemas.microsoft.com/office/drawing/2010/main" val="0"/>
              </a:ext>
            </a:extLst>
          </a:blip>
          <a:stretch>
            <a:fillRect/>
          </a:stretch>
        </p:blipFill>
        <p:spPr>
          <a:xfrm>
            <a:off x="1617011" y="4542761"/>
            <a:ext cx="146286" cy="213943"/>
          </a:xfrm>
          <a:prstGeom prst="rect">
            <a:avLst/>
          </a:prstGeom>
        </p:spPr>
      </p:pic>
      <p:pic>
        <p:nvPicPr>
          <p:cNvPr id="51" name="Picture 50">
            <a:extLst>
              <a:ext uri="{FF2B5EF4-FFF2-40B4-BE49-F238E27FC236}">
                <a16:creationId xmlns:a16="http://schemas.microsoft.com/office/drawing/2014/main" id="{CE38C6C2-92E8-995B-47A2-DE7C04172443}"/>
              </a:ext>
            </a:extLst>
          </p:cNvPr>
          <p:cNvPicPr>
            <a:picLocks noChangeAspect="1"/>
          </p:cNvPicPr>
          <p:nvPr>
            <p:custDataLst>
              <p:tags r:id="rId10"/>
            </p:custDataLst>
          </p:nvPr>
        </p:nvPicPr>
        <p:blipFill>
          <a:blip r:embed="rId31">
            <a:extLst>
              <a:ext uri="{28A0092B-C50C-407E-A947-70E740481C1C}">
                <a14:useLocalDpi xmlns:a14="http://schemas.microsoft.com/office/drawing/2010/main" val="0"/>
              </a:ext>
            </a:extLst>
          </a:blip>
          <a:stretch>
            <a:fillRect/>
          </a:stretch>
        </p:blipFill>
        <p:spPr>
          <a:xfrm>
            <a:off x="4346247" y="4493106"/>
            <a:ext cx="146286" cy="213943"/>
          </a:xfrm>
          <a:prstGeom prst="rect">
            <a:avLst/>
          </a:prstGeom>
        </p:spPr>
      </p:pic>
      <p:sp>
        <p:nvSpPr>
          <p:cNvPr id="52" name="Oval 51">
            <a:extLst>
              <a:ext uri="{FF2B5EF4-FFF2-40B4-BE49-F238E27FC236}">
                <a16:creationId xmlns:a16="http://schemas.microsoft.com/office/drawing/2014/main" id="{9252DC3C-87C9-CD28-11B0-15D1BA62F616}"/>
              </a:ext>
            </a:extLst>
          </p:cNvPr>
          <p:cNvSpPr/>
          <p:nvPr/>
        </p:nvSpPr>
        <p:spPr>
          <a:xfrm>
            <a:off x="9637018" y="3669852"/>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68808772-9AF5-CB14-706B-2D374A41BA30}"/>
              </a:ext>
            </a:extLst>
          </p:cNvPr>
          <p:cNvSpPr/>
          <p:nvPr/>
        </p:nvSpPr>
        <p:spPr>
          <a:xfrm>
            <a:off x="6926823" y="2645467"/>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85 2">
            <a:extLst>
              <a:ext uri="{FF2B5EF4-FFF2-40B4-BE49-F238E27FC236}">
                <a16:creationId xmlns:a16="http://schemas.microsoft.com/office/drawing/2014/main" id="{E923F835-986D-EF01-D2E0-1F3D6EFB81CE}"/>
              </a:ext>
            </a:extLst>
          </p:cNvPr>
          <p:cNvSpPr>
            <a:spLocks/>
          </p:cNvSpPr>
          <p:nvPr/>
        </p:nvSpPr>
        <p:spPr bwMode="auto">
          <a:xfrm>
            <a:off x="7936160" y="336853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B32EF89C-B9F7-9511-09C9-CA0F9BBB9750}"/>
              </a:ext>
            </a:extLst>
          </p:cNvPr>
          <p:cNvCxnSpPr>
            <a:cxnSpLocks/>
          </p:cNvCxnSpPr>
          <p:nvPr/>
        </p:nvCxnSpPr>
        <p:spPr>
          <a:xfrm>
            <a:off x="7288860" y="289351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AD671066-6C98-D995-26E3-713F4DB89267}"/>
              </a:ext>
            </a:extLst>
          </p:cNvPr>
          <p:cNvCxnSpPr>
            <a:cxnSpLocks/>
          </p:cNvCxnSpPr>
          <p:nvPr/>
        </p:nvCxnSpPr>
        <p:spPr>
          <a:xfrm flipV="1">
            <a:off x="7288862" y="350849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C9B7B60A-F2FD-CCD4-AC2D-13ED76F6D4B5}"/>
              </a:ext>
            </a:extLst>
          </p:cNvPr>
          <p:cNvCxnSpPr>
            <a:cxnSpLocks/>
          </p:cNvCxnSpPr>
          <p:nvPr/>
        </p:nvCxnSpPr>
        <p:spPr>
          <a:xfrm flipH="1">
            <a:off x="9154897" y="2956541"/>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BB74AE9C-61CD-C962-3BCC-3DC5EC5AC16E}"/>
              </a:ext>
            </a:extLst>
          </p:cNvPr>
          <p:cNvCxnSpPr>
            <a:cxnSpLocks/>
          </p:cNvCxnSpPr>
          <p:nvPr/>
        </p:nvCxnSpPr>
        <p:spPr>
          <a:xfrm>
            <a:off x="9154895" y="3516104"/>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59" name="Picture 58">
            <a:extLst>
              <a:ext uri="{FF2B5EF4-FFF2-40B4-BE49-F238E27FC236}">
                <a16:creationId xmlns:a16="http://schemas.microsoft.com/office/drawing/2014/main" id="{C2D49D43-E102-1F30-D17D-3B2468216929}"/>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9841617" y="2764527"/>
            <a:ext cx="230416" cy="192014"/>
          </a:xfrm>
          <a:prstGeom prst="rect">
            <a:avLst/>
          </a:prstGeom>
        </p:spPr>
      </p:pic>
      <p:cxnSp>
        <p:nvCxnSpPr>
          <p:cNvPr id="60" name="Straight Connector 59">
            <a:extLst>
              <a:ext uri="{FF2B5EF4-FFF2-40B4-BE49-F238E27FC236}">
                <a16:creationId xmlns:a16="http://schemas.microsoft.com/office/drawing/2014/main" id="{5AD672F4-6B39-B43A-F7BA-D2501B39DB52}"/>
              </a:ext>
            </a:extLst>
          </p:cNvPr>
          <p:cNvCxnSpPr>
            <a:cxnSpLocks/>
          </p:cNvCxnSpPr>
          <p:nvPr/>
        </p:nvCxnSpPr>
        <p:spPr>
          <a:xfrm>
            <a:off x="7329406" y="4687234"/>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61" name="Picture 60">
            <a:extLst>
              <a:ext uri="{FF2B5EF4-FFF2-40B4-BE49-F238E27FC236}">
                <a16:creationId xmlns:a16="http://schemas.microsoft.com/office/drawing/2014/main" id="{DE395469-313B-9D5E-3A7D-F5E372303246}"/>
              </a:ext>
            </a:extLst>
          </p:cNvPr>
          <p:cNvPicPr>
            <a:picLocks noChangeAspect="1"/>
          </p:cNvPicPr>
          <p:nvPr>
            <p:custDataLst>
              <p:tags r:id="rId12"/>
            </p:custDataLst>
          </p:nvPr>
        </p:nvPicPr>
        <p:blipFill>
          <a:blip r:embed="rId25">
            <a:extLst>
              <a:ext uri="{28A0092B-C50C-407E-A947-70E740481C1C}">
                <a14:useLocalDpi xmlns:a14="http://schemas.microsoft.com/office/drawing/2010/main" val="0"/>
              </a:ext>
            </a:extLst>
          </a:blip>
          <a:stretch>
            <a:fillRect/>
          </a:stretch>
        </p:blipFill>
        <p:spPr>
          <a:xfrm>
            <a:off x="6548367" y="3626541"/>
            <a:ext cx="214155" cy="201663"/>
          </a:xfrm>
          <a:prstGeom prst="rect">
            <a:avLst/>
          </a:prstGeom>
        </p:spPr>
      </p:pic>
      <p:pic>
        <p:nvPicPr>
          <p:cNvPr id="62" name="Picture 61">
            <a:extLst>
              <a:ext uri="{FF2B5EF4-FFF2-40B4-BE49-F238E27FC236}">
                <a16:creationId xmlns:a16="http://schemas.microsoft.com/office/drawing/2014/main" id="{A367EBB6-3157-B828-5F99-1096830558CD}"/>
              </a:ext>
            </a:extLst>
          </p:cNvPr>
          <p:cNvPicPr>
            <a:picLocks noChangeAspect="1"/>
          </p:cNvPicPr>
          <p:nvPr>
            <p:custDataLst>
              <p:tags r:id="rId13"/>
            </p:custDataLst>
          </p:nvPr>
        </p:nvPicPr>
        <p:blipFill>
          <a:blip r:embed="rId26">
            <a:extLst>
              <a:ext uri="{28A0092B-C50C-407E-A947-70E740481C1C}">
                <a14:useLocalDpi xmlns:a14="http://schemas.microsoft.com/office/drawing/2010/main" val="0"/>
              </a:ext>
            </a:extLst>
          </a:blip>
          <a:stretch>
            <a:fillRect/>
          </a:stretch>
        </p:blipFill>
        <p:spPr>
          <a:xfrm>
            <a:off x="10272275" y="4169972"/>
            <a:ext cx="263162" cy="232991"/>
          </a:xfrm>
          <a:prstGeom prst="rect">
            <a:avLst/>
          </a:prstGeom>
        </p:spPr>
      </p:pic>
      <p:pic>
        <p:nvPicPr>
          <p:cNvPr id="63" name="Picture 62">
            <a:extLst>
              <a:ext uri="{FF2B5EF4-FFF2-40B4-BE49-F238E27FC236}">
                <a16:creationId xmlns:a16="http://schemas.microsoft.com/office/drawing/2014/main" id="{F80AA724-0D44-EDC6-21A0-B632CD3F8806}"/>
              </a:ext>
            </a:extLst>
          </p:cNvPr>
          <p:cNvPicPr>
            <a:picLocks noChangeAspect="1"/>
          </p:cNvPicPr>
          <p:nvPr>
            <p:custDataLst>
              <p:tags r:id="rId14"/>
            </p:custDataLst>
          </p:nvPr>
        </p:nvPicPr>
        <p:blipFill>
          <a:blip r:embed="rId27">
            <a:extLst>
              <a:ext uri="{28A0092B-C50C-407E-A947-70E740481C1C}">
                <a14:useLocalDpi xmlns:a14="http://schemas.microsoft.com/office/drawing/2010/main" val="0"/>
              </a:ext>
            </a:extLst>
          </a:blip>
          <a:stretch>
            <a:fillRect/>
          </a:stretch>
        </p:blipFill>
        <p:spPr>
          <a:xfrm>
            <a:off x="8427881" y="3004360"/>
            <a:ext cx="210286" cy="172190"/>
          </a:xfrm>
          <a:prstGeom prst="rect">
            <a:avLst/>
          </a:prstGeom>
        </p:spPr>
      </p:pic>
      <p:pic>
        <p:nvPicPr>
          <p:cNvPr id="207" name="Picture 206">
            <a:extLst>
              <a:ext uri="{FF2B5EF4-FFF2-40B4-BE49-F238E27FC236}">
                <a16:creationId xmlns:a16="http://schemas.microsoft.com/office/drawing/2014/main" id="{C40947AB-CED9-59C4-7DF6-16CD94322D11}"/>
              </a:ext>
            </a:extLst>
          </p:cNvPr>
          <p:cNvPicPr>
            <a:picLocks noChangeAspect="1"/>
          </p:cNvPicPr>
          <p:nvPr>
            <p:custDataLst>
              <p:tags r:id="rId15"/>
            </p:custDataLst>
          </p:nvPr>
        </p:nvPicPr>
        <p:blipFill>
          <a:blip r:embed="rId32">
            <a:extLst>
              <a:ext uri="{28A0092B-C50C-407E-A947-70E740481C1C}">
                <a14:useLocalDpi xmlns:a14="http://schemas.microsoft.com/office/drawing/2010/main" val="0"/>
              </a:ext>
            </a:extLst>
          </a:blip>
          <a:stretch>
            <a:fillRect/>
          </a:stretch>
        </p:blipFill>
        <p:spPr>
          <a:xfrm>
            <a:off x="9841617" y="2764527"/>
            <a:ext cx="184686" cy="206628"/>
          </a:xfrm>
          <a:prstGeom prst="rect">
            <a:avLst/>
          </a:prstGeom>
        </p:spPr>
      </p:pic>
      <p:pic>
        <p:nvPicPr>
          <p:cNvPr id="193" name="Picture 192">
            <a:extLst>
              <a:ext uri="{FF2B5EF4-FFF2-40B4-BE49-F238E27FC236}">
                <a16:creationId xmlns:a16="http://schemas.microsoft.com/office/drawing/2014/main" id="{91A897AB-F163-1092-9726-D25C4E604073}"/>
              </a:ext>
            </a:extLst>
          </p:cNvPr>
          <p:cNvPicPr>
            <a:picLocks noChangeAspect="1"/>
          </p:cNvPicPr>
          <p:nvPr>
            <p:custDataLst>
              <p:tags r:id="rId16"/>
            </p:custDataLst>
          </p:nvPr>
        </p:nvPicPr>
        <p:blipFill>
          <a:blip r:embed="rId29">
            <a:extLst>
              <a:ext uri="{28A0092B-C50C-407E-A947-70E740481C1C}">
                <a14:useLocalDpi xmlns:a14="http://schemas.microsoft.com/office/drawing/2010/main" val="0"/>
              </a:ext>
            </a:extLst>
          </a:blip>
          <a:stretch>
            <a:fillRect/>
          </a:stretch>
        </p:blipFill>
        <p:spPr>
          <a:xfrm>
            <a:off x="7076745" y="2741046"/>
            <a:ext cx="212115" cy="263314"/>
          </a:xfrm>
          <a:prstGeom prst="rect">
            <a:avLst/>
          </a:prstGeom>
        </p:spPr>
      </p:pic>
      <p:pic>
        <p:nvPicPr>
          <p:cNvPr id="194" name="Picture 193">
            <a:extLst>
              <a:ext uri="{FF2B5EF4-FFF2-40B4-BE49-F238E27FC236}">
                <a16:creationId xmlns:a16="http://schemas.microsoft.com/office/drawing/2014/main" id="{A54FE607-058F-29E8-FFF3-415FBDB31266}"/>
              </a:ext>
            </a:extLst>
          </p:cNvPr>
          <p:cNvPicPr>
            <a:picLocks noChangeAspect="1"/>
          </p:cNvPicPr>
          <p:nvPr>
            <p:custDataLst>
              <p:tags r:id="rId17"/>
            </p:custDataLst>
          </p:nvPr>
        </p:nvPicPr>
        <p:blipFill>
          <a:blip r:embed="rId30">
            <a:extLst>
              <a:ext uri="{28A0092B-C50C-407E-A947-70E740481C1C}">
                <a14:useLocalDpi xmlns:a14="http://schemas.microsoft.com/office/drawing/2010/main" val="0"/>
              </a:ext>
            </a:extLst>
          </a:blip>
          <a:stretch>
            <a:fillRect/>
          </a:stretch>
        </p:blipFill>
        <p:spPr>
          <a:xfrm>
            <a:off x="7044574" y="4158755"/>
            <a:ext cx="210286" cy="272457"/>
          </a:xfrm>
          <a:prstGeom prst="rect">
            <a:avLst/>
          </a:prstGeom>
        </p:spPr>
      </p:pic>
      <p:pic>
        <p:nvPicPr>
          <p:cNvPr id="205" name="Picture 204">
            <a:extLst>
              <a:ext uri="{FF2B5EF4-FFF2-40B4-BE49-F238E27FC236}">
                <a16:creationId xmlns:a16="http://schemas.microsoft.com/office/drawing/2014/main" id="{857D7265-4E74-22C7-7325-8BC0D60748BE}"/>
              </a:ext>
            </a:extLst>
          </p:cNvPr>
          <p:cNvPicPr>
            <a:picLocks noChangeAspect="1"/>
          </p:cNvPicPr>
          <p:nvPr>
            <p:custDataLst>
              <p:tags r:id="rId18"/>
            </p:custDataLst>
          </p:nvPr>
        </p:nvPicPr>
        <p:blipFill>
          <a:blip r:embed="rId33">
            <a:extLst>
              <a:ext uri="{28A0092B-C50C-407E-A947-70E740481C1C}">
                <a14:useLocalDpi xmlns:a14="http://schemas.microsoft.com/office/drawing/2010/main" val="0"/>
              </a:ext>
            </a:extLst>
          </a:blip>
          <a:stretch>
            <a:fillRect/>
          </a:stretch>
        </p:blipFill>
        <p:spPr>
          <a:xfrm>
            <a:off x="9840693" y="4073271"/>
            <a:ext cx="234058" cy="256000"/>
          </a:xfrm>
          <a:prstGeom prst="rect">
            <a:avLst/>
          </a:prstGeom>
        </p:spPr>
      </p:pic>
      <p:pic>
        <p:nvPicPr>
          <p:cNvPr id="196" name="Picture 195">
            <a:extLst>
              <a:ext uri="{FF2B5EF4-FFF2-40B4-BE49-F238E27FC236}">
                <a16:creationId xmlns:a16="http://schemas.microsoft.com/office/drawing/2014/main" id="{CBA6949E-D8D5-F4FE-44F4-942FDA9AEEC8}"/>
              </a:ext>
            </a:extLst>
          </p:cNvPr>
          <p:cNvPicPr>
            <a:picLocks noChangeAspect="1"/>
          </p:cNvPicPr>
          <p:nvPr>
            <p:custDataLst>
              <p:tags r:id="rId19"/>
            </p:custDataLst>
          </p:nvPr>
        </p:nvPicPr>
        <p:blipFill>
          <a:blip r:embed="rId31">
            <a:extLst>
              <a:ext uri="{28A0092B-C50C-407E-A947-70E740481C1C}">
                <a14:useLocalDpi xmlns:a14="http://schemas.microsoft.com/office/drawing/2010/main" val="0"/>
              </a:ext>
            </a:extLst>
          </a:blip>
          <a:stretch>
            <a:fillRect/>
          </a:stretch>
        </p:blipFill>
        <p:spPr>
          <a:xfrm>
            <a:off x="7112433" y="4555916"/>
            <a:ext cx="146286" cy="213943"/>
          </a:xfrm>
          <a:prstGeom prst="rect">
            <a:avLst/>
          </a:prstGeom>
        </p:spPr>
      </p:pic>
      <p:pic>
        <p:nvPicPr>
          <p:cNvPr id="197" name="Picture 196">
            <a:extLst>
              <a:ext uri="{FF2B5EF4-FFF2-40B4-BE49-F238E27FC236}">
                <a16:creationId xmlns:a16="http://schemas.microsoft.com/office/drawing/2014/main" id="{1C28C9D4-7C16-B76E-1D61-B2DA92BF3B7B}"/>
              </a:ext>
            </a:extLst>
          </p:cNvPr>
          <p:cNvPicPr>
            <a:picLocks noChangeAspect="1"/>
          </p:cNvPicPr>
          <p:nvPr>
            <p:custDataLst>
              <p:tags r:id="rId20"/>
            </p:custDataLst>
          </p:nvPr>
        </p:nvPicPr>
        <p:blipFill>
          <a:blip r:embed="rId31">
            <a:extLst>
              <a:ext uri="{28A0092B-C50C-407E-A947-70E740481C1C}">
                <a14:useLocalDpi xmlns:a14="http://schemas.microsoft.com/office/drawing/2010/main" val="0"/>
              </a:ext>
            </a:extLst>
          </a:blip>
          <a:stretch>
            <a:fillRect/>
          </a:stretch>
        </p:blipFill>
        <p:spPr>
          <a:xfrm>
            <a:off x="9841669" y="4506261"/>
            <a:ext cx="146286" cy="213943"/>
          </a:xfrm>
          <a:prstGeom prst="rect">
            <a:avLst/>
          </a:prstGeom>
        </p:spPr>
      </p:pic>
      <p:cxnSp>
        <p:nvCxnSpPr>
          <p:cNvPr id="211" name="Straight Arrow Connector 210">
            <a:extLst>
              <a:ext uri="{FF2B5EF4-FFF2-40B4-BE49-F238E27FC236}">
                <a16:creationId xmlns:a16="http://schemas.microsoft.com/office/drawing/2014/main" id="{BCD9D7E9-82FE-5ED2-2139-F85953E4F9AA}"/>
              </a:ext>
            </a:extLst>
          </p:cNvPr>
          <p:cNvCxnSpPr>
            <a:cxnSpLocks/>
          </p:cNvCxnSpPr>
          <p:nvPr/>
        </p:nvCxnSpPr>
        <p:spPr>
          <a:xfrm flipH="1" flipV="1">
            <a:off x="2641188" y="3687319"/>
            <a:ext cx="2224946" cy="202384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2E87408B-7134-67E7-7DB2-AD78ADC4D71E}"/>
              </a:ext>
            </a:extLst>
          </p:cNvPr>
          <p:cNvCxnSpPr>
            <a:cxnSpLocks/>
          </p:cNvCxnSpPr>
          <p:nvPr/>
        </p:nvCxnSpPr>
        <p:spPr>
          <a:xfrm flipV="1">
            <a:off x="5411575" y="3516104"/>
            <a:ext cx="2378410" cy="219506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4D83E912-40A8-1720-11CE-2B1F8BC45706}"/>
              </a:ext>
            </a:extLst>
          </p:cNvPr>
          <p:cNvSpPr txBox="1"/>
          <p:nvPr/>
        </p:nvSpPr>
        <p:spPr>
          <a:xfrm>
            <a:off x="3690501" y="5728863"/>
            <a:ext cx="35983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Same Vertex: Can we suppress it</a:t>
            </a:r>
          </a:p>
        </p:txBody>
      </p:sp>
    </p:spTree>
    <p:extLst>
      <p:ext uri="{BB962C8B-B14F-4D97-AF65-F5344CB8AC3E}">
        <p14:creationId xmlns:p14="http://schemas.microsoft.com/office/powerpoint/2010/main" val="3196754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and suppression of proton decay</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144F1D7-59C9-910D-5B34-3C6B3CE9D3B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720965" y="3099596"/>
            <a:ext cx="3589486" cy="349257"/>
          </a:xfrm>
          <a:prstGeom prst="rect">
            <a:avLst/>
          </a:prstGeom>
        </p:spPr>
      </p:pic>
      <p:sp>
        <p:nvSpPr>
          <p:cNvPr id="15" name="Right Brace 14">
            <a:extLst>
              <a:ext uri="{FF2B5EF4-FFF2-40B4-BE49-F238E27FC236}">
                <a16:creationId xmlns:a16="http://schemas.microsoft.com/office/drawing/2014/main" id="{D2360109-2C90-DB39-67EA-65C046EFBEB8}"/>
              </a:ext>
            </a:extLst>
          </p:cNvPr>
          <p:cNvSpPr/>
          <p:nvPr/>
        </p:nvSpPr>
        <p:spPr>
          <a:xfrm rot="5400000">
            <a:off x="5145985" y="2837080"/>
            <a:ext cx="791308" cy="2456876"/>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6385D237-599B-DEA3-CFB6-653DCCCF519C}"/>
              </a:ext>
            </a:extLst>
          </p:cNvPr>
          <p:cNvSpPr txBox="1"/>
          <p:nvPr/>
        </p:nvSpPr>
        <p:spPr>
          <a:xfrm>
            <a:off x="3173179" y="4682183"/>
            <a:ext cx="5264457" cy="369332"/>
          </a:xfrm>
          <a:prstGeom prst="rect">
            <a:avLst/>
          </a:prstGeom>
          <a:noFill/>
        </p:spPr>
        <p:txBody>
          <a:bodyPr wrap="square" rtlCol="0">
            <a:spAutoFit/>
          </a:bodyPr>
          <a:lstStyle/>
          <a:p>
            <a:r>
              <a:rPr lang="en-US">
                <a:solidFill>
                  <a:schemeClr val="bg1"/>
                </a:solidFill>
              </a:rPr>
              <a:t>This linear combination massless  : SM field </a:t>
            </a:r>
          </a:p>
        </p:txBody>
      </p:sp>
    </p:spTree>
    <p:extLst>
      <p:ext uri="{BB962C8B-B14F-4D97-AF65-F5344CB8AC3E}">
        <p14:creationId xmlns:p14="http://schemas.microsoft.com/office/powerpoint/2010/main" val="2504709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9"/>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 of proton decay</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85 1 1">
            <a:extLst>
              <a:ext uri="{FF2B5EF4-FFF2-40B4-BE49-F238E27FC236}">
                <a16:creationId xmlns:a16="http://schemas.microsoft.com/office/drawing/2014/main" id="{9B0E238F-88B9-8379-D898-33E0677575F4}"/>
              </a:ext>
            </a:extLst>
          </p:cNvPr>
          <p:cNvSpPr>
            <a:spLocks/>
          </p:cNvSpPr>
          <p:nvPr/>
        </p:nvSpPr>
        <p:spPr bwMode="auto">
          <a:xfrm>
            <a:off x="3251407" y="362098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0C11EC1-63AC-DCFE-FC98-4263642BF0B4}"/>
              </a:ext>
            </a:extLst>
          </p:cNvPr>
          <p:cNvCxnSpPr>
            <a:cxnSpLocks/>
          </p:cNvCxnSpPr>
          <p:nvPr/>
        </p:nvCxnSpPr>
        <p:spPr>
          <a:xfrm>
            <a:off x="2604107" y="314596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E1A444F1-11FA-EE5E-86F3-9F5E09905B6B}"/>
              </a:ext>
            </a:extLst>
          </p:cNvPr>
          <p:cNvCxnSpPr>
            <a:cxnSpLocks/>
          </p:cNvCxnSpPr>
          <p:nvPr/>
        </p:nvCxnSpPr>
        <p:spPr>
          <a:xfrm flipV="1">
            <a:off x="2604109" y="376094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60CA56AF-8463-ABE7-7404-565B41E35CA0}"/>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3743128" y="3256810"/>
            <a:ext cx="210286" cy="172190"/>
          </a:xfrm>
          <a:prstGeom prst="rect">
            <a:avLst/>
          </a:prstGeom>
        </p:spPr>
      </p:pic>
      <p:pic>
        <p:nvPicPr>
          <p:cNvPr id="13" name="Picture 12">
            <a:extLst>
              <a:ext uri="{FF2B5EF4-FFF2-40B4-BE49-F238E27FC236}">
                <a16:creationId xmlns:a16="http://schemas.microsoft.com/office/drawing/2014/main" id="{E9360925-B054-9FE0-FB66-93EEF0F2AFB2}"/>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2391992" y="2993496"/>
            <a:ext cx="212115" cy="263314"/>
          </a:xfrm>
          <a:prstGeom prst="rect">
            <a:avLst/>
          </a:prstGeom>
        </p:spPr>
      </p:pic>
      <p:pic>
        <p:nvPicPr>
          <p:cNvPr id="14" name="Picture 13">
            <a:extLst>
              <a:ext uri="{FF2B5EF4-FFF2-40B4-BE49-F238E27FC236}">
                <a16:creationId xmlns:a16="http://schemas.microsoft.com/office/drawing/2014/main" id="{B275FF69-43B8-EEA2-137D-21BCC4618B28}"/>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2287763" y="4477712"/>
            <a:ext cx="210286" cy="272457"/>
          </a:xfrm>
          <a:prstGeom prst="rect">
            <a:avLst/>
          </a:prstGeom>
        </p:spPr>
      </p:pic>
      <p:pic>
        <p:nvPicPr>
          <p:cNvPr id="30" name="Picture 29">
            <a:extLst>
              <a:ext uri="{FF2B5EF4-FFF2-40B4-BE49-F238E27FC236}">
                <a16:creationId xmlns:a16="http://schemas.microsoft.com/office/drawing/2014/main" id="{DEA7A76B-51A9-34DD-ED94-51C1B2699F83}"/>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4816037" y="3256810"/>
            <a:ext cx="5558854" cy="729600"/>
          </a:xfrm>
          <a:prstGeom prst="rect">
            <a:avLst/>
          </a:prstGeom>
        </p:spPr>
      </p:pic>
      <p:sp>
        <p:nvSpPr>
          <p:cNvPr id="31" name="Left Brace 30">
            <a:extLst>
              <a:ext uri="{FF2B5EF4-FFF2-40B4-BE49-F238E27FC236}">
                <a16:creationId xmlns:a16="http://schemas.microsoft.com/office/drawing/2014/main" id="{B2F36ADA-239F-C5A6-7FD6-B561C67A5C42}"/>
              </a:ext>
            </a:extLst>
          </p:cNvPr>
          <p:cNvSpPr/>
          <p:nvPr/>
        </p:nvSpPr>
        <p:spPr>
          <a:xfrm>
            <a:off x="1914834" y="2838476"/>
            <a:ext cx="382456" cy="614978"/>
          </a:xfrm>
          <a:prstGeom prst="lef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Left Brace 31">
            <a:extLst>
              <a:ext uri="{FF2B5EF4-FFF2-40B4-BE49-F238E27FC236}">
                <a16:creationId xmlns:a16="http://schemas.microsoft.com/office/drawing/2014/main" id="{CD4F4246-3A91-A550-23B6-2CA0C23EA65F}"/>
              </a:ext>
            </a:extLst>
          </p:cNvPr>
          <p:cNvSpPr/>
          <p:nvPr/>
        </p:nvSpPr>
        <p:spPr>
          <a:xfrm>
            <a:off x="1905306" y="4306451"/>
            <a:ext cx="382456" cy="614978"/>
          </a:xfrm>
          <a:prstGeom prst="lef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B96C9637-D8F4-C19B-15D3-2D24639BC494}"/>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208968" y="2972467"/>
            <a:ext cx="1552457" cy="305371"/>
          </a:xfrm>
          <a:prstGeom prst="rect">
            <a:avLst/>
          </a:prstGeom>
        </p:spPr>
      </p:pic>
      <p:pic>
        <p:nvPicPr>
          <p:cNvPr id="37" name="Picture 36">
            <a:extLst>
              <a:ext uri="{FF2B5EF4-FFF2-40B4-BE49-F238E27FC236}">
                <a16:creationId xmlns:a16="http://schemas.microsoft.com/office/drawing/2014/main" id="{EA14FDF7-7EAF-2A24-B953-2B6E669DDC26}"/>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263250" y="4421409"/>
            <a:ext cx="1552457" cy="305371"/>
          </a:xfrm>
          <a:prstGeom prst="rect">
            <a:avLst/>
          </a:prstGeom>
        </p:spPr>
      </p:pic>
      <p:sp>
        <p:nvSpPr>
          <p:cNvPr id="38" name="TextBox 37">
            <a:extLst>
              <a:ext uri="{FF2B5EF4-FFF2-40B4-BE49-F238E27FC236}">
                <a16:creationId xmlns:a16="http://schemas.microsoft.com/office/drawing/2014/main" id="{BC8D2604-C2EC-7829-4203-ECDCC3721B16}"/>
              </a:ext>
            </a:extLst>
          </p:cNvPr>
          <p:cNvSpPr txBox="1"/>
          <p:nvPr/>
        </p:nvSpPr>
        <p:spPr>
          <a:xfrm>
            <a:off x="8335107" y="2264114"/>
            <a:ext cx="2532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SM field interaction combination of these </a:t>
            </a:r>
          </a:p>
        </p:txBody>
      </p:sp>
      <p:cxnSp>
        <p:nvCxnSpPr>
          <p:cNvPr id="42" name="Straight Arrow Connector 41">
            <a:extLst>
              <a:ext uri="{FF2B5EF4-FFF2-40B4-BE49-F238E27FC236}">
                <a16:creationId xmlns:a16="http://schemas.microsoft.com/office/drawing/2014/main" id="{0C5362BF-2509-FB49-EA74-FA0ACBB0C335}"/>
              </a:ext>
            </a:extLst>
          </p:cNvPr>
          <p:cNvCxnSpPr>
            <a:cxnSpLocks/>
            <a:endCxn id="38" idx="1"/>
          </p:cNvCxnSpPr>
          <p:nvPr/>
        </p:nvCxnSpPr>
        <p:spPr>
          <a:xfrm flipV="1">
            <a:off x="5503984" y="2587280"/>
            <a:ext cx="2831123" cy="57756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F8C5B51-17E5-7E70-4048-F63FD4086820}"/>
              </a:ext>
            </a:extLst>
          </p:cNvPr>
          <p:cNvCxnSpPr>
            <a:cxnSpLocks/>
          </p:cNvCxnSpPr>
          <p:nvPr/>
        </p:nvCxnSpPr>
        <p:spPr>
          <a:xfrm flipV="1">
            <a:off x="6556439" y="2730263"/>
            <a:ext cx="1821446" cy="52654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9442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6"/>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a:t>
            </a:r>
            <a:r>
              <a:rPr lang="en-US" sz="2400">
                <a:solidFill>
                  <a:prstClr val="white"/>
                </a:solidFill>
                <a:latin typeface="Calibri" panose="020F0502020204030204"/>
              </a:rPr>
              <a:t> of proton decay</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85 1 1">
            <a:extLst>
              <a:ext uri="{FF2B5EF4-FFF2-40B4-BE49-F238E27FC236}">
                <a16:creationId xmlns:a16="http://schemas.microsoft.com/office/drawing/2014/main" id="{9B0E238F-88B9-8379-D898-33E0677575F4}"/>
              </a:ext>
            </a:extLst>
          </p:cNvPr>
          <p:cNvSpPr>
            <a:spLocks/>
          </p:cNvSpPr>
          <p:nvPr/>
        </p:nvSpPr>
        <p:spPr bwMode="auto">
          <a:xfrm>
            <a:off x="3251407" y="362098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0C11EC1-63AC-DCFE-FC98-4263642BF0B4}"/>
              </a:ext>
            </a:extLst>
          </p:cNvPr>
          <p:cNvCxnSpPr>
            <a:cxnSpLocks/>
          </p:cNvCxnSpPr>
          <p:nvPr/>
        </p:nvCxnSpPr>
        <p:spPr>
          <a:xfrm>
            <a:off x="2604107" y="314596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E1A444F1-11FA-EE5E-86F3-9F5E09905B6B}"/>
              </a:ext>
            </a:extLst>
          </p:cNvPr>
          <p:cNvCxnSpPr>
            <a:cxnSpLocks/>
          </p:cNvCxnSpPr>
          <p:nvPr/>
        </p:nvCxnSpPr>
        <p:spPr>
          <a:xfrm flipV="1">
            <a:off x="2604109" y="376094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60CA56AF-8463-ABE7-7404-565B41E35CA0}"/>
              </a:ext>
            </a:extLst>
          </p:cNvPr>
          <p:cNvPicPr>
            <a:picLocks noChangeAspect="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3743128" y="3256810"/>
            <a:ext cx="210286" cy="172190"/>
          </a:xfrm>
          <a:prstGeom prst="rect">
            <a:avLst/>
          </a:prstGeom>
        </p:spPr>
      </p:pic>
      <p:pic>
        <p:nvPicPr>
          <p:cNvPr id="13" name="Picture 12">
            <a:extLst>
              <a:ext uri="{FF2B5EF4-FFF2-40B4-BE49-F238E27FC236}">
                <a16:creationId xmlns:a16="http://schemas.microsoft.com/office/drawing/2014/main" id="{E9360925-B054-9FE0-FB66-93EEF0F2AFB2}"/>
              </a:ext>
            </a:extLst>
          </p:cNvPr>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2391992" y="2993496"/>
            <a:ext cx="212115" cy="263314"/>
          </a:xfrm>
          <a:prstGeom prst="rect">
            <a:avLst/>
          </a:prstGeom>
        </p:spPr>
      </p:pic>
      <p:pic>
        <p:nvPicPr>
          <p:cNvPr id="14" name="Picture 13">
            <a:extLst>
              <a:ext uri="{FF2B5EF4-FFF2-40B4-BE49-F238E27FC236}">
                <a16:creationId xmlns:a16="http://schemas.microsoft.com/office/drawing/2014/main" id="{B275FF69-43B8-EEA2-137D-21BCC4618B28}"/>
              </a:ext>
            </a:extLst>
          </p:cNvPr>
          <p:cNvPicPr>
            <a:picLocks noChangeAspect="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a:off x="2287763" y="4477712"/>
            <a:ext cx="210286" cy="272457"/>
          </a:xfrm>
          <a:prstGeom prst="rect">
            <a:avLst/>
          </a:prstGeom>
        </p:spPr>
      </p:pic>
      <p:pic>
        <p:nvPicPr>
          <p:cNvPr id="30" name="Picture 29">
            <a:extLst>
              <a:ext uri="{FF2B5EF4-FFF2-40B4-BE49-F238E27FC236}">
                <a16:creationId xmlns:a16="http://schemas.microsoft.com/office/drawing/2014/main" id="{DEA7A76B-51A9-34DD-ED94-51C1B2699F83}"/>
              </a:ext>
            </a:extLst>
          </p:cNvPr>
          <p:cNvPicPr>
            <a:picLocks noChangeAspect="1"/>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4816037" y="3256810"/>
            <a:ext cx="5558854" cy="729600"/>
          </a:xfrm>
          <a:prstGeom prst="rect">
            <a:avLst/>
          </a:prstGeom>
        </p:spPr>
      </p:pic>
      <p:sp>
        <p:nvSpPr>
          <p:cNvPr id="31" name="Left Brace 30">
            <a:extLst>
              <a:ext uri="{FF2B5EF4-FFF2-40B4-BE49-F238E27FC236}">
                <a16:creationId xmlns:a16="http://schemas.microsoft.com/office/drawing/2014/main" id="{B2F36ADA-239F-C5A6-7FD6-B561C67A5C42}"/>
              </a:ext>
            </a:extLst>
          </p:cNvPr>
          <p:cNvSpPr/>
          <p:nvPr/>
        </p:nvSpPr>
        <p:spPr>
          <a:xfrm>
            <a:off x="1914834" y="2838476"/>
            <a:ext cx="382456" cy="614978"/>
          </a:xfrm>
          <a:prstGeom prst="lef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31">
            <a:extLst>
              <a:ext uri="{FF2B5EF4-FFF2-40B4-BE49-F238E27FC236}">
                <a16:creationId xmlns:a16="http://schemas.microsoft.com/office/drawing/2014/main" id="{CD4F4246-3A91-A550-23B6-2CA0C23EA65F}"/>
              </a:ext>
            </a:extLst>
          </p:cNvPr>
          <p:cNvSpPr/>
          <p:nvPr/>
        </p:nvSpPr>
        <p:spPr>
          <a:xfrm>
            <a:off x="1905306" y="4306451"/>
            <a:ext cx="382456" cy="614978"/>
          </a:xfrm>
          <a:prstGeom prst="lef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a:extLst>
              <a:ext uri="{FF2B5EF4-FFF2-40B4-BE49-F238E27FC236}">
                <a16:creationId xmlns:a16="http://schemas.microsoft.com/office/drawing/2014/main" id="{2CA2BC0B-00AE-4088-BD6F-8E9D336782C6}"/>
              </a:ext>
            </a:extLst>
          </p:cNvPr>
          <p:cNvPicPr>
            <a:picLocks noChangeAspect="1"/>
          </p:cNvPicPr>
          <p:nvPr>
            <p:custDataLst>
              <p:tags r:id="rId5"/>
            </p:custDataLst>
          </p:nvPr>
        </p:nvPicPr>
        <p:blipFill>
          <a:blip r:embed="rId21">
            <a:extLst>
              <a:ext uri="{28A0092B-C50C-407E-A947-70E740481C1C}">
                <a14:useLocalDpi xmlns:a14="http://schemas.microsoft.com/office/drawing/2010/main" val="0"/>
              </a:ext>
            </a:extLst>
          </a:blip>
          <a:stretch>
            <a:fillRect/>
          </a:stretch>
        </p:blipFill>
        <p:spPr>
          <a:xfrm>
            <a:off x="208968" y="2972468"/>
            <a:ext cx="1122743" cy="272457"/>
          </a:xfrm>
          <a:prstGeom prst="rect">
            <a:avLst/>
          </a:prstGeom>
        </p:spPr>
      </p:pic>
      <p:sp>
        <p:nvSpPr>
          <p:cNvPr id="38" name="TextBox 37">
            <a:extLst>
              <a:ext uri="{FF2B5EF4-FFF2-40B4-BE49-F238E27FC236}">
                <a16:creationId xmlns:a16="http://schemas.microsoft.com/office/drawing/2014/main" id="{BC8D2604-C2EC-7829-4203-ECDCC3721B16}"/>
              </a:ext>
            </a:extLst>
          </p:cNvPr>
          <p:cNvSpPr txBox="1"/>
          <p:nvPr/>
        </p:nvSpPr>
        <p:spPr>
          <a:xfrm>
            <a:off x="8335107" y="2264114"/>
            <a:ext cx="2532185" cy="646331"/>
          </a:xfrm>
          <a:prstGeom prst="rect">
            <a:avLst/>
          </a:prstGeom>
          <a:noFill/>
        </p:spPr>
        <p:txBody>
          <a:bodyPr wrap="square" rtlCol="0">
            <a:spAutoFit/>
          </a:bodyPr>
          <a:lstStyle/>
          <a:p>
            <a:r>
              <a:rPr lang="en-US">
                <a:solidFill>
                  <a:schemeClr val="bg1"/>
                </a:solidFill>
              </a:rPr>
              <a:t>SM field interaction combination of these </a:t>
            </a:r>
          </a:p>
        </p:txBody>
      </p:sp>
      <p:cxnSp>
        <p:nvCxnSpPr>
          <p:cNvPr id="42" name="Straight Arrow Connector 41">
            <a:extLst>
              <a:ext uri="{FF2B5EF4-FFF2-40B4-BE49-F238E27FC236}">
                <a16:creationId xmlns:a16="http://schemas.microsoft.com/office/drawing/2014/main" id="{0C5362BF-2509-FB49-EA74-FA0ACBB0C335}"/>
              </a:ext>
            </a:extLst>
          </p:cNvPr>
          <p:cNvCxnSpPr>
            <a:cxnSpLocks/>
            <a:endCxn id="38" idx="1"/>
          </p:cNvCxnSpPr>
          <p:nvPr/>
        </p:nvCxnSpPr>
        <p:spPr>
          <a:xfrm flipV="1">
            <a:off x="5503984" y="2587280"/>
            <a:ext cx="2831123" cy="57756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F8C5B51-17E5-7E70-4048-F63FD4086820}"/>
              </a:ext>
            </a:extLst>
          </p:cNvPr>
          <p:cNvCxnSpPr>
            <a:cxnSpLocks/>
          </p:cNvCxnSpPr>
          <p:nvPr/>
        </p:nvCxnSpPr>
        <p:spPr>
          <a:xfrm flipV="1">
            <a:off x="6556439" y="2730263"/>
            <a:ext cx="1821446" cy="52654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85 1 2">
            <a:extLst>
              <a:ext uri="{FF2B5EF4-FFF2-40B4-BE49-F238E27FC236}">
                <a16:creationId xmlns:a16="http://schemas.microsoft.com/office/drawing/2014/main" id="{425378F1-3170-7860-6642-B6B58D86B5B0}"/>
              </a:ext>
            </a:extLst>
          </p:cNvPr>
          <p:cNvSpPr>
            <a:spLocks/>
          </p:cNvSpPr>
          <p:nvPr/>
        </p:nvSpPr>
        <p:spPr bwMode="auto">
          <a:xfrm>
            <a:off x="3569335" y="5548914"/>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2" name="Straight Connector 191">
            <a:extLst>
              <a:ext uri="{FF2B5EF4-FFF2-40B4-BE49-F238E27FC236}">
                <a16:creationId xmlns:a16="http://schemas.microsoft.com/office/drawing/2014/main" id="{02CAA37E-F49D-BA7B-828A-9D88890E8608}"/>
              </a:ext>
            </a:extLst>
          </p:cNvPr>
          <p:cNvCxnSpPr>
            <a:cxnSpLocks/>
          </p:cNvCxnSpPr>
          <p:nvPr/>
        </p:nvCxnSpPr>
        <p:spPr>
          <a:xfrm>
            <a:off x="2922035" y="5073898"/>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5" name="Straight Connector 194">
            <a:extLst>
              <a:ext uri="{FF2B5EF4-FFF2-40B4-BE49-F238E27FC236}">
                <a16:creationId xmlns:a16="http://schemas.microsoft.com/office/drawing/2014/main" id="{BFC62ADC-1256-859D-3C68-E6513D74D45D}"/>
              </a:ext>
            </a:extLst>
          </p:cNvPr>
          <p:cNvCxnSpPr>
            <a:cxnSpLocks/>
          </p:cNvCxnSpPr>
          <p:nvPr/>
        </p:nvCxnSpPr>
        <p:spPr>
          <a:xfrm flipV="1">
            <a:off x="2922037" y="5688877"/>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98" name="Picture 197">
            <a:extLst>
              <a:ext uri="{FF2B5EF4-FFF2-40B4-BE49-F238E27FC236}">
                <a16:creationId xmlns:a16="http://schemas.microsoft.com/office/drawing/2014/main" id="{EB3E9353-20A2-287B-025D-792AD2A3F894}"/>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4061056" y="5184743"/>
            <a:ext cx="210286" cy="172190"/>
          </a:xfrm>
          <a:prstGeom prst="rect">
            <a:avLst/>
          </a:prstGeom>
        </p:spPr>
      </p:pic>
      <p:pic>
        <p:nvPicPr>
          <p:cNvPr id="199" name="Picture 198">
            <a:extLst>
              <a:ext uri="{FF2B5EF4-FFF2-40B4-BE49-F238E27FC236}">
                <a16:creationId xmlns:a16="http://schemas.microsoft.com/office/drawing/2014/main" id="{7B0590DF-4C7B-1520-27F9-1538F085414B}"/>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2709920" y="4921429"/>
            <a:ext cx="212115" cy="263314"/>
          </a:xfrm>
          <a:prstGeom prst="rect">
            <a:avLst/>
          </a:prstGeom>
        </p:spPr>
      </p:pic>
      <p:pic>
        <p:nvPicPr>
          <p:cNvPr id="200" name="Picture 199">
            <a:extLst>
              <a:ext uri="{FF2B5EF4-FFF2-40B4-BE49-F238E27FC236}">
                <a16:creationId xmlns:a16="http://schemas.microsoft.com/office/drawing/2014/main" id="{A2477FB9-24D5-2305-0EDF-91EDDDA2C387}"/>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2605691" y="6405645"/>
            <a:ext cx="210286" cy="272457"/>
          </a:xfrm>
          <a:prstGeom prst="rect">
            <a:avLst/>
          </a:prstGeom>
        </p:spPr>
      </p:pic>
      <p:sp>
        <p:nvSpPr>
          <p:cNvPr id="210" name="Freeform 85 1 3">
            <a:extLst>
              <a:ext uri="{FF2B5EF4-FFF2-40B4-BE49-F238E27FC236}">
                <a16:creationId xmlns:a16="http://schemas.microsoft.com/office/drawing/2014/main" id="{6E2B005C-A2FF-E0D3-024A-D10F5CACAB09}"/>
              </a:ext>
            </a:extLst>
          </p:cNvPr>
          <p:cNvSpPr>
            <a:spLocks/>
          </p:cNvSpPr>
          <p:nvPr/>
        </p:nvSpPr>
        <p:spPr bwMode="auto">
          <a:xfrm>
            <a:off x="6612281" y="5548914"/>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13" name="Straight Connector 212">
            <a:extLst>
              <a:ext uri="{FF2B5EF4-FFF2-40B4-BE49-F238E27FC236}">
                <a16:creationId xmlns:a16="http://schemas.microsoft.com/office/drawing/2014/main" id="{B54AAF95-0599-EB35-AA8A-31C342B7057E}"/>
              </a:ext>
            </a:extLst>
          </p:cNvPr>
          <p:cNvCxnSpPr>
            <a:cxnSpLocks/>
          </p:cNvCxnSpPr>
          <p:nvPr/>
        </p:nvCxnSpPr>
        <p:spPr>
          <a:xfrm>
            <a:off x="5964981" y="5073898"/>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14" name="Straight Connector 213">
            <a:extLst>
              <a:ext uri="{FF2B5EF4-FFF2-40B4-BE49-F238E27FC236}">
                <a16:creationId xmlns:a16="http://schemas.microsoft.com/office/drawing/2014/main" id="{E2462A8B-C44F-12E5-F79C-FA86B6D02FFF}"/>
              </a:ext>
            </a:extLst>
          </p:cNvPr>
          <p:cNvCxnSpPr>
            <a:cxnSpLocks/>
          </p:cNvCxnSpPr>
          <p:nvPr/>
        </p:nvCxnSpPr>
        <p:spPr>
          <a:xfrm flipV="1">
            <a:off x="5964983" y="5688877"/>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215" name="Picture 214">
            <a:extLst>
              <a:ext uri="{FF2B5EF4-FFF2-40B4-BE49-F238E27FC236}">
                <a16:creationId xmlns:a16="http://schemas.microsoft.com/office/drawing/2014/main" id="{A411DBD3-ACBB-A26C-24D8-38048874A586}"/>
              </a:ext>
            </a:extLst>
          </p:cNvPr>
          <p:cNvPicPr>
            <a:picLocks noChangeAspect="1"/>
          </p:cNvPicPr>
          <p:nvPr>
            <p:custDataLst>
              <p:tags r:id="rId9"/>
            </p:custDataLst>
          </p:nvPr>
        </p:nvPicPr>
        <p:blipFill>
          <a:blip r:embed="rId17">
            <a:extLst>
              <a:ext uri="{28A0092B-C50C-407E-A947-70E740481C1C}">
                <a14:useLocalDpi xmlns:a14="http://schemas.microsoft.com/office/drawing/2010/main" val="0"/>
              </a:ext>
            </a:extLst>
          </a:blip>
          <a:stretch>
            <a:fillRect/>
          </a:stretch>
        </p:blipFill>
        <p:spPr>
          <a:xfrm>
            <a:off x="7104002" y="5184743"/>
            <a:ext cx="210286" cy="172190"/>
          </a:xfrm>
          <a:prstGeom prst="rect">
            <a:avLst/>
          </a:prstGeom>
        </p:spPr>
      </p:pic>
      <p:pic>
        <p:nvPicPr>
          <p:cNvPr id="18" name="Picture 17">
            <a:extLst>
              <a:ext uri="{FF2B5EF4-FFF2-40B4-BE49-F238E27FC236}">
                <a16:creationId xmlns:a16="http://schemas.microsoft.com/office/drawing/2014/main" id="{A8F539C4-92EE-4DD9-0324-48430A397AAD}"/>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5728456" y="4665213"/>
            <a:ext cx="367544" cy="285257"/>
          </a:xfrm>
          <a:prstGeom prst="rect">
            <a:avLst/>
          </a:prstGeom>
        </p:spPr>
      </p:pic>
      <p:pic>
        <p:nvPicPr>
          <p:cNvPr id="20" name="Picture 19">
            <a:extLst>
              <a:ext uri="{FF2B5EF4-FFF2-40B4-BE49-F238E27FC236}">
                <a16:creationId xmlns:a16="http://schemas.microsoft.com/office/drawing/2014/main" id="{9106E672-54EB-6078-4291-A68FB7E705CD}"/>
              </a:ext>
            </a:extLst>
          </p:cNvPr>
          <p:cNvPicPr>
            <a:picLocks noChangeAspect="1"/>
          </p:cNvPicPr>
          <p:nvPr>
            <p:custDataLst>
              <p:tags r:id="rId11"/>
            </p:custDataLst>
          </p:nvPr>
        </p:nvPicPr>
        <p:blipFill>
          <a:blip r:embed="rId23">
            <a:extLst>
              <a:ext uri="{28A0092B-C50C-407E-A947-70E740481C1C}">
                <a14:useLocalDpi xmlns:a14="http://schemas.microsoft.com/office/drawing/2010/main" val="0"/>
              </a:ext>
            </a:extLst>
          </a:blip>
          <a:stretch>
            <a:fillRect/>
          </a:stretch>
        </p:blipFill>
        <p:spPr>
          <a:xfrm>
            <a:off x="5648638" y="6405646"/>
            <a:ext cx="367544" cy="298056"/>
          </a:xfrm>
          <a:prstGeom prst="rect">
            <a:avLst/>
          </a:prstGeom>
        </p:spPr>
      </p:pic>
      <p:sp>
        <p:nvSpPr>
          <p:cNvPr id="227" name="TextBox 226">
            <a:extLst>
              <a:ext uri="{FF2B5EF4-FFF2-40B4-BE49-F238E27FC236}">
                <a16:creationId xmlns:a16="http://schemas.microsoft.com/office/drawing/2014/main" id="{D2CB5313-7B04-F941-043C-012108CC37EB}"/>
              </a:ext>
            </a:extLst>
          </p:cNvPr>
          <p:cNvSpPr txBox="1"/>
          <p:nvPr/>
        </p:nvSpPr>
        <p:spPr>
          <a:xfrm>
            <a:off x="5065363" y="5548914"/>
            <a:ext cx="210286" cy="369332"/>
          </a:xfrm>
          <a:prstGeom prst="rect">
            <a:avLst/>
          </a:prstGeom>
          <a:noFill/>
        </p:spPr>
        <p:txBody>
          <a:bodyPr wrap="square" rtlCol="0">
            <a:spAutoFit/>
          </a:bodyPr>
          <a:lstStyle/>
          <a:p>
            <a:r>
              <a:rPr lang="en-US">
                <a:solidFill>
                  <a:schemeClr val="bg1"/>
                </a:solidFill>
              </a:rPr>
              <a:t>+</a:t>
            </a:r>
          </a:p>
        </p:txBody>
      </p:sp>
      <p:pic>
        <p:nvPicPr>
          <p:cNvPr id="233" name="Picture 232">
            <a:extLst>
              <a:ext uri="{FF2B5EF4-FFF2-40B4-BE49-F238E27FC236}">
                <a16:creationId xmlns:a16="http://schemas.microsoft.com/office/drawing/2014/main" id="{FC9A65F8-6458-2A46-7C64-2AADF542EB0A}"/>
              </a:ext>
            </a:extLst>
          </p:cNvPr>
          <p:cNvPicPr>
            <a:picLocks noChangeAspect="1"/>
          </p:cNvPicPr>
          <p:nvPr>
            <p:custDataLst>
              <p:tags r:id="rId12"/>
            </p:custDataLst>
          </p:nvPr>
        </p:nvPicPr>
        <p:blipFill>
          <a:blip r:embed="rId24">
            <a:extLst>
              <a:ext uri="{28A0092B-C50C-407E-A947-70E740481C1C}">
                <a14:useLocalDpi xmlns:a14="http://schemas.microsoft.com/office/drawing/2010/main" val="0"/>
              </a:ext>
            </a:extLst>
          </a:blip>
          <a:stretch>
            <a:fillRect/>
          </a:stretch>
        </p:blipFill>
        <p:spPr>
          <a:xfrm>
            <a:off x="8377885" y="5364380"/>
            <a:ext cx="2494171" cy="294400"/>
          </a:xfrm>
          <a:prstGeom prst="rect">
            <a:avLst/>
          </a:prstGeom>
        </p:spPr>
      </p:pic>
      <p:pic>
        <p:nvPicPr>
          <p:cNvPr id="36" name="Picture 35">
            <a:extLst>
              <a:ext uri="{FF2B5EF4-FFF2-40B4-BE49-F238E27FC236}">
                <a16:creationId xmlns:a16="http://schemas.microsoft.com/office/drawing/2014/main" id="{372B3F97-ACAD-4E62-AC01-5384EC47023C}"/>
              </a:ext>
            </a:extLst>
          </p:cNvPr>
          <p:cNvPicPr>
            <a:picLocks noChangeAspect="1"/>
          </p:cNvPicPr>
          <p:nvPr>
            <p:custDataLst>
              <p:tags r:id="rId13"/>
            </p:custDataLst>
          </p:nvPr>
        </p:nvPicPr>
        <p:blipFill>
          <a:blip r:embed="rId21">
            <a:extLst>
              <a:ext uri="{28A0092B-C50C-407E-A947-70E740481C1C}">
                <a14:useLocalDpi xmlns:a14="http://schemas.microsoft.com/office/drawing/2010/main" val="0"/>
              </a:ext>
            </a:extLst>
          </a:blip>
          <a:stretch>
            <a:fillRect/>
          </a:stretch>
        </p:blipFill>
        <p:spPr>
          <a:xfrm>
            <a:off x="208967" y="4451064"/>
            <a:ext cx="1122743" cy="272457"/>
          </a:xfrm>
          <a:prstGeom prst="rect">
            <a:avLst/>
          </a:prstGeom>
        </p:spPr>
      </p:pic>
    </p:spTree>
    <p:extLst>
      <p:ext uri="{BB962C8B-B14F-4D97-AF65-F5344CB8AC3E}">
        <p14:creationId xmlns:p14="http://schemas.microsoft.com/office/powerpoint/2010/main" val="1130204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 of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lang="en-US" sz="2400">
                <a:solidFill>
                  <a:prstClr val="white"/>
                </a:solidFill>
                <a:latin typeface="Calibri" panose="020F0502020204030204"/>
              </a:rPr>
              <a:t>Mixing incomplete SU(5) reps to suppress proton decay</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2718F70-DFD6-BBC1-F992-C157F7D385E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813545" y="3429000"/>
            <a:ext cx="7208229" cy="349257"/>
          </a:xfrm>
          <a:prstGeom prst="rect">
            <a:avLst/>
          </a:prstGeom>
        </p:spPr>
      </p:pic>
      <p:cxnSp>
        <p:nvCxnSpPr>
          <p:cNvPr id="6" name="Straight Arrow Connector 5">
            <a:extLst>
              <a:ext uri="{FF2B5EF4-FFF2-40B4-BE49-F238E27FC236}">
                <a16:creationId xmlns:a16="http://schemas.microsoft.com/office/drawing/2014/main" id="{57A04034-C858-5628-72F5-A22E77027965}"/>
              </a:ext>
            </a:extLst>
          </p:cNvPr>
          <p:cNvCxnSpPr>
            <a:cxnSpLocks/>
          </p:cNvCxnSpPr>
          <p:nvPr/>
        </p:nvCxnSpPr>
        <p:spPr>
          <a:xfrm>
            <a:off x="4914739" y="3679030"/>
            <a:ext cx="1337471" cy="488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4CE5FA0-7481-0559-ED87-D30886086200}"/>
              </a:ext>
            </a:extLst>
          </p:cNvPr>
          <p:cNvCxnSpPr>
            <a:cxnSpLocks/>
          </p:cNvCxnSpPr>
          <p:nvPr/>
        </p:nvCxnSpPr>
        <p:spPr>
          <a:xfrm flipH="1">
            <a:off x="6697980" y="3841908"/>
            <a:ext cx="1820874" cy="325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6C6FDE-BE25-FD29-C0CD-B70B9B8A98E3}"/>
              </a:ext>
            </a:extLst>
          </p:cNvPr>
          <p:cNvSpPr txBox="1"/>
          <p:nvPr/>
        </p:nvSpPr>
        <p:spPr>
          <a:xfrm>
            <a:off x="5270103" y="4231314"/>
            <a:ext cx="2855754" cy="646331"/>
          </a:xfrm>
          <a:prstGeom prst="rect">
            <a:avLst/>
          </a:prstGeom>
          <a:noFill/>
        </p:spPr>
        <p:txBody>
          <a:bodyPr wrap="square" rtlCol="0">
            <a:spAutoFit/>
          </a:bodyPr>
          <a:lstStyle/>
          <a:p>
            <a:r>
              <a:rPr lang="en-US">
                <a:solidFill>
                  <a:schemeClr val="bg1"/>
                </a:solidFill>
              </a:rPr>
              <a:t>Creates independent mass matrices for EACH SM rep</a:t>
            </a:r>
          </a:p>
        </p:txBody>
      </p:sp>
    </p:spTree>
    <p:extLst>
      <p:ext uri="{BB962C8B-B14F-4D97-AF65-F5344CB8AC3E}">
        <p14:creationId xmlns:p14="http://schemas.microsoft.com/office/powerpoint/2010/main" val="42253414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2"/>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378565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 of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incomplete SU(5) reps to suppress proton decay</a:t>
            </a: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Each SM rep has a different mixing angle </a:t>
            </a: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7B4C7ADB-194A-D635-3F3D-606343899E35}"/>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30029" y="3796257"/>
            <a:ext cx="5093943" cy="677181"/>
          </a:xfrm>
          <a:prstGeom prst="rect">
            <a:avLst/>
          </a:prstGeom>
        </p:spPr>
      </p:pic>
      <p:pic>
        <p:nvPicPr>
          <p:cNvPr id="49" name="Picture 48">
            <a:extLst>
              <a:ext uri="{FF2B5EF4-FFF2-40B4-BE49-F238E27FC236}">
                <a16:creationId xmlns:a16="http://schemas.microsoft.com/office/drawing/2014/main" id="{20240A48-24C3-60B0-C9EB-FF1BB9BB6B23}"/>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6257727" y="3826047"/>
            <a:ext cx="5083883" cy="675505"/>
          </a:xfrm>
          <a:prstGeom prst="rect">
            <a:avLst/>
          </a:prstGeom>
        </p:spPr>
      </p:pic>
      <p:sp>
        <p:nvSpPr>
          <p:cNvPr id="28" name="Freeform 85 1 2">
            <a:extLst>
              <a:ext uri="{FF2B5EF4-FFF2-40B4-BE49-F238E27FC236}">
                <a16:creationId xmlns:a16="http://schemas.microsoft.com/office/drawing/2014/main" id="{1C01439E-CDB6-682E-1C09-FE343A8D74D7}"/>
              </a:ext>
            </a:extLst>
          </p:cNvPr>
          <p:cNvSpPr>
            <a:spLocks/>
          </p:cNvSpPr>
          <p:nvPr/>
        </p:nvSpPr>
        <p:spPr bwMode="auto">
          <a:xfrm>
            <a:off x="2972435" y="5507567"/>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AD41FEC7-0DDD-4539-F760-FCF0D24AE9F7}"/>
              </a:ext>
            </a:extLst>
          </p:cNvPr>
          <p:cNvCxnSpPr>
            <a:cxnSpLocks/>
          </p:cNvCxnSpPr>
          <p:nvPr/>
        </p:nvCxnSpPr>
        <p:spPr>
          <a:xfrm>
            <a:off x="2325135" y="5032551"/>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E7F1830-0E1B-3123-0A5C-A6E3F1C948FC}"/>
              </a:ext>
            </a:extLst>
          </p:cNvPr>
          <p:cNvCxnSpPr>
            <a:cxnSpLocks/>
          </p:cNvCxnSpPr>
          <p:nvPr/>
        </p:nvCxnSpPr>
        <p:spPr>
          <a:xfrm flipV="1">
            <a:off x="2325137" y="5647530"/>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1" name="Picture 30">
            <a:extLst>
              <a:ext uri="{FF2B5EF4-FFF2-40B4-BE49-F238E27FC236}">
                <a16:creationId xmlns:a16="http://schemas.microsoft.com/office/drawing/2014/main" id="{EE7050B1-8373-A0D7-2437-F564AEBA4100}"/>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3464156" y="5143396"/>
            <a:ext cx="210286" cy="172190"/>
          </a:xfrm>
          <a:prstGeom prst="rect">
            <a:avLst/>
          </a:prstGeom>
        </p:spPr>
      </p:pic>
      <p:pic>
        <p:nvPicPr>
          <p:cNvPr id="6" name="Picture 5">
            <a:extLst>
              <a:ext uri="{FF2B5EF4-FFF2-40B4-BE49-F238E27FC236}">
                <a16:creationId xmlns:a16="http://schemas.microsoft.com/office/drawing/2014/main" id="{E65866B9-B9AA-4AFB-87D3-FDC5AE87A23C}"/>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2113021" y="4880082"/>
            <a:ext cx="212115" cy="263314"/>
          </a:xfrm>
          <a:prstGeom prst="rect">
            <a:avLst/>
          </a:prstGeom>
        </p:spPr>
      </p:pic>
      <p:pic>
        <p:nvPicPr>
          <p:cNvPr id="8" name="Picture 7">
            <a:extLst>
              <a:ext uri="{FF2B5EF4-FFF2-40B4-BE49-F238E27FC236}">
                <a16:creationId xmlns:a16="http://schemas.microsoft.com/office/drawing/2014/main" id="{E7AC4049-E586-4885-9389-1A005420252D}"/>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2008792" y="6364299"/>
            <a:ext cx="210286" cy="272456"/>
          </a:xfrm>
          <a:prstGeom prst="rect">
            <a:avLst/>
          </a:prstGeom>
        </p:spPr>
      </p:pic>
      <p:sp>
        <p:nvSpPr>
          <p:cNvPr id="34" name="Freeform 85 1 3">
            <a:extLst>
              <a:ext uri="{FF2B5EF4-FFF2-40B4-BE49-F238E27FC236}">
                <a16:creationId xmlns:a16="http://schemas.microsoft.com/office/drawing/2014/main" id="{1633A32F-C17E-A901-A1E5-3B2D7C7BBB71}"/>
              </a:ext>
            </a:extLst>
          </p:cNvPr>
          <p:cNvSpPr>
            <a:spLocks/>
          </p:cNvSpPr>
          <p:nvPr/>
        </p:nvSpPr>
        <p:spPr bwMode="auto">
          <a:xfrm>
            <a:off x="6015381" y="5507567"/>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DCA3E8DE-A751-CCBC-A89D-44100F18746A}"/>
              </a:ext>
            </a:extLst>
          </p:cNvPr>
          <p:cNvCxnSpPr>
            <a:cxnSpLocks/>
          </p:cNvCxnSpPr>
          <p:nvPr/>
        </p:nvCxnSpPr>
        <p:spPr>
          <a:xfrm>
            <a:off x="5368081" y="5032551"/>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CF276DD4-94ED-3342-7842-F2F71F55D214}"/>
              </a:ext>
            </a:extLst>
          </p:cNvPr>
          <p:cNvCxnSpPr>
            <a:cxnSpLocks/>
          </p:cNvCxnSpPr>
          <p:nvPr/>
        </p:nvCxnSpPr>
        <p:spPr>
          <a:xfrm flipV="1">
            <a:off x="5368083" y="5647530"/>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7" name="Picture 36">
            <a:extLst>
              <a:ext uri="{FF2B5EF4-FFF2-40B4-BE49-F238E27FC236}">
                <a16:creationId xmlns:a16="http://schemas.microsoft.com/office/drawing/2014/main" id="{5048FC37-49C7-AA7A-E2D8-94D0836339ED}"/>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507102" y="5143396"/>
            <a:ext cx="210286" cy="172190"/>
          </a:xfrm>
          <a:prstGeom prst="rect">
            <a:avLst/>
          </a:prstGeom>
        </p:spPr>
      </p:pic>
      <p:pic>
        <p:nvPicPr>
          <p:cNvPr id="10" name="Picture 9">
            <a:extLst>
              <a:ext uri="{FF2B5EF4-FFF2-40B4-BE49-F238E27FC236}">
                <a16:creationId xmlns:a16="http://schemas.microsoft.com/office/drawing/2014/main" id="{90AB6686-D487-43FF-9302-1BE70793CFC7}"/>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5050116" y="4700177"/>
            <a:ext cx="367544" cy="272456"/>
          </a:xfrm>
          <a:prstGeom prst="rect">
            <a:avLst/>
          </a:prstGeom>
        </p:spPr>
      </p:pic>
      <p:pic>
        <p:nvPicPr>
          <p:cNvPr id="12" name="Picture 11">
            <a:extLst>
              <a:ext uri="{FF2B5EF4-FFF2-40B4-BE49-F238E27FC236}">
                <a16:creationId xmlns:a16="http://schemas.microsoft.com/office/drawing/2014/main" id="{FC2ADEA2-B32D-4C87-960A-BE4D5E897BA5}"/>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5051738" y="6364299"/>
            <a:ext cx="367544" cy="298056"/>
          </a:xfrm>
          <a:prstGeom prst="rect">
            <a:avLst/>
          </a:prstGeom>
        </p:spPr>
      </p:pic>
      <p:sp>
        <p:nvSpPr>
          <p:cNvPr id="40" name="TextBox 39">
            <a:extLst>
              <a:ext uri="{FF2B5EF4-FFF2-40B4-BE49-F238E27FC236}">
                <a16:creationId xmlns:a16="http://schemas.microsoft.com/office/drawing/2014/main" id="{E9013461-23CD-73FC-D369-EEF01DEF4B59}"/>
              </a:ext>
            </a:extLst>
          </p:cNvPr>
          <p:cNvSpPr txBox="1"/>
          <p:nvPr/>
        </p:nvSpPr>
        <p:spPr>
          <a:xfrm>
            <a:off x="4468463" y="5507567"/>
            <a:ext cx="210286" cy="369332"/>
          </a:xfrm>
          <a:prstGeom prst="rect">
            <a:avLst/>
          </a:prstGeom>
          <a:noFill/>
        </p:spPr>
        <p:txBody>
          <a:bodyPr wrap="square" rtlCol="0">
            <a:spAutoFit/>
          </a:bodyPr>
          <a:lstStyle/>
          <a:p>
            <a:r>
              <a:rPr lang="en-US">
                <a:solidFill>
                  <a:schemeClr val="bg1"/>
                </a:solidFill>
              </a:rPr>
              <a:t>+</a:t>
            </a:r>
          </a:p>
        </p:txBody>
      </p:sp>
      <p:pic>
        <p:nvPicPr>
          <p:cNvPr id="59" name="Picture 58">
            <a:extLst>
              <a:ext uri="{FF2B5EF4-FFF2-40B4-BE49-F238E27FC236}">
                <a16:creationId xmlns:a16="http://schemas.microsoft.com/office/drawing/2014/main" id="{2D3B1EE0-D8C8-0C10-11E0-12F38D67393F}"/>
              </a:ext>
            </a:extLst>
          </p:cNvPr>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7780985" y="5323033"/>
            <a:ext cx="3900343" cy="301714"/>
          </a:xfrm>
          <a:prstGeom prst="rect">
            <a:avLst/>
          </a:prstGeom>
        </p:spPr>
      </p:pic>
    </p:spTree>
    <p:extLst>
      <p:ext uri="{BB962C8B-B14F-4D97-AF65-F5344CB8AC3E}">
        <p14:creationId xmlns:p14="http://schemas.microsoft.com/office/powerpoint/2010/main" val="3199066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6"/>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 of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incomplete SU(5) reps to suppress proton decay</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Each SM rep has a different mixing angle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With a proton lifetime of </a:t>
            </a:r>
            <a:endParaRPr lang="en-US" sz="2400">
              <a:solidFill>
                <a:prstClr val="white"/>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lang="en-US" sz="2400">
                <a:solidFill>
                  <a:prstClr val="white"/>
                </a:solidFill>
                <a:latin typeface="Calibri" panose="020F0502020204030204"/>
              </a:rPr>
              <a:t>Lifetime constraints requirements</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E1D644CB-2F1A-323F-CB48-CAAFFDFC5D2E}"/>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2851905" y="3829294"/>
            <a:ext cx="6832762" cy="370286"/>
          </a:xfrm>
          <a:prstGeom prst="rect">
            <a:avLst/>
          </a:prstGeom>
        </p:spPr>
      </p:pic>
      <p:pic>
        <p:nvPicPr>
          <p:cNvPr id="8" name="Picture 7">
            <a:extLst>
              <a:ext uri="{FF2B5EF4-FFF2-40B4-BE49-F238E27FC236}">
                <a16:creationId xmlns:a16="http://schemas.microsoft.com/office/drawing/2014/main" id="{F8A447C1-0A94-C468-C9DE-64B4C79914BB}"/>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318561" y="4589625"/>
            <a:ext cx="4816760" cy="316952"/>
          </a:xfrm>
          <a:prstGeom prst="rect">
            <a:avLst/>
          </a:prstGeom>
        </p:spPr>
      </p:pic>
      <p:pic>
        <p:nvPicPr>
          <p:cNvPr id="12" name="Picture 11">
            <a:extLst>
              <a:ext uri="{FF2B5EF4-FFF2-40B4-BE49-F238E27FC236}">
                <a16:creationId xmlns:a16="http://schemas.microsoft.com/office/drawing/2014/main" id="{3780BCE4-5FF7-A84C-02A4-C2562508A9B5}"/>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650751" y="5728667"/>
            <a:ext cx="4152380" cy="676572"/>
          </a:xfrm>
          <a:prstGeom prst="rect">
            <a:avLst/>
          </a:prstGeom>
        </p:spPr>
      </p:pic>
    </p:spTree>
    <p:extLst>
      <p:ext uri="{BB962C8B-B14F-4D97-AF65-F5344CB8AC3E}">
        <p14:creationId xmlns:p14="http://schemas.microsoft.com/office/powerpoint/2010/main" val="19975881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9"/>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Colored Higgs</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SM Yukawa Couplings</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lvl="1"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Colored Higgs Yukawa couplings</a:t>
            </a:r>
          </a:p>
          <a:p>
            <a:pPr marL="457200"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457200"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914400" lvl="1"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Proton Decay greatly enhanced since  </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BF82BAF-4FCD-4668-8A30-7A842275E65C}"/>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1368158" y="1992553"/>
            <a:ext cx="4155275" cy="564876"/>
          </a:xfrm>
          <a:prstGeom prst="rect">
            <a:avLst/>
          </a:prstGeom>
        </p:spPr>
      </p:pic>
      <p:sp>
        <p:nvSpPr>
          <p:cNvPr id="43" name="Arrow: Right 42">
            <a:extLst>
              <a:ext uri="{FF2B5EF4-FFF2-40B4-BE49-F238E27FC236}">
                <a16:creationId xmlns:a16="http://schemas.microsoft.com/office/drawing/2014/main" id="{F4757591-3913-65CC-6FE5-35D9CBA2CA29}"/>
              </a:ext>
            </a:extLst>
          </p:cNvPr>
          <p:cNvSpPr/>
          <p:nvPr/>
        </p:nvSpPr>
        <p:spPr>
          <a:xfrm>
            <a:off x="4896413" y="2890877"/>
            <a:ext cx="831272" cy="319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2" name="Picture 201">
            <a:extLst>
              <a:ext uri="{FF2B5EF4-FFF2-40B4-BE49-F238E27FC236}">
                <a16:creationId xmlns:a16="http://schemas.microsoft.com/office/drawing/2014/main" id="{E71787E2-DC8F-804B-AAE2-298C22BD23F9}"/>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081780" y="2640487"/>
            <a:ext cx="4946438" cy="315124"/>
          </a:xfrm>
          <a:prstGeom prst="rect">
            <a:avLst/>
          </a:prstGeom>
        </p:spPr>
      </p:pic>
      <p:pic>
        <p:nvPicPr>
          <p:cNvPr id="207" name="Picture 206">
            <a:extLst>
              <a:ext uri="{FF2B5EF4-FFF2-40B4-BE49-F238E27FC236}">
                <a16:creationId xmlns:a16="http://schemas.microsoft.com/office/drawing/2014/main" id="{BFEC2723-CDA0-C0BF-9AAF-61C95FCDD17E}"/>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2520462" y="5884192"/>
            <a:ext cx="3386514" cy="340114"/>
          </a:xfrm>
          <a:prstGeom prst="rect">
            <a:avLst/>
          </a:prstGeom>
        </p:spPr>
      </p:pic>
      <p:pic>
        <p:nvPicPr>
          <p:cNvPr id="8" name="Picture 7">
            <a:extLst>
              <a:ext uri="{FF2B5EF4-FFF2-40B4-BE49-F238E27FC236}">
                <a16:creationId xmlns:a16="http://schemas.microsoft.com/office/drawing/2014/main" id="{B5338912-2021-4D54-BA34-8C0491D3F0AF}"/>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6079626" y="3146659"/>
            <a:ext cx="2316496" cy="360381"/>
          </a:xfrm>
          <a:prstGeom prst="rect">
            <a:avLst/>
          </a:prstGeom>
        </p:spPr>
      </p:pic>
      <p:pic>
        <p:nvPicPr>
          <p:cNvPr id="7" name="Picture 6">
            <a:extLst>
              <a:ext uri="{FF2B5EF4-FFF2-40B4-BE49-F238E27FC236}">
                <a16:creationId xmlns:a16="http://schemas.microsoft.com/office/drawing/2014/main" id="{6760BF79-420B-6386-D9B6-81C97BDD9A41}"/>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2028841" y="4276720"/>
            <a:ext cx="7954286" cy="702172"/>
          </a:xfrm>
          <a:prstGeom prst="rect">
            <a:avLst/>
          </a:prstGeom>
        </p:spPr>
      </p:pic>
      <p:pic>
        <p:nvPicPr>
          <p:cNvPr id="10" name="Picture 9">
            <a:extLst>
              <a:ext uri="{FF2B5EF4-FFF2-40B4-BE49-F238E27FC236}">
                <a16:creationId xmlns:a16="http://schemas.microsoft.com/office/drawing/2014/main" id="{E2AB4526-7460-4A94-A8E6-625F87BB5FAD}"/>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861742" y="5869121"/>
            <a:ext cx="3386515" cy="340114"/>
          </a:xfrm>
          <a:prstGeom prst="rect">
            <a:avLst/>
          </a:prstGeom>
        </p:spPr>
      </p:pic>
      <p:sp>
        <p:nvSpPr>
          <p:cNvPr id="11" name="TextBox 10">
            <a:extLst>
              <a:ext uri="{FF2B5EF4-FFF2-40B4-BE49-F238E27FC236}">
                <a16:creationId xmlns:a16="http://schemas.microsoft.com/office/drawing/2014/main" id="{4FA32764-7A1B-4916-A759-721AD1D4E856}"/>
              </a:ext>
            </a:extLst>
          </p:cNvPr>
          <p:cNvSpPr txBox="1"/>
          <p:nvPr/>
        </p:nvSpPr>
        <p:spPr>
          <a:xfrm>
            <a:off x="6203182" y="5849029"/>
            <a:ext cx="751078" cy="369332"/>
          </a:xfrm>
          <a:prstGeom prst="rect">
            <a:avLst/>
          </a:prstGeom>
          <a:noFill/>
        </p:spPr>
        <p:txBody>
          <a:bodyPr wrap="square" rtlCol="0">
            <a:spAutoFit/>
          </a:bodyPr>
          <a:lstStyle/>
          <a:p>
            <a:r>
              <a:rPr lang="en-US">
                <a:solidFill>
                  <a:schemeClr val="bg1"/>
                </a:solidFill>
              </a:rPr>
              <a:t>Or</a:t>
            </a:r>
          </a:p>
        </p:txBody>
      </p:sp>
    </p:spTree>
    <p:extLst>
      <p:ext uri="{BB962C8B-B14F-4D97-AF65-F5344CB8AC3E}">
        <p14:creationId xmlns:p14="http://schemas.microsoft.com/office/powerpoint/2010/main" val="237611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9"/>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2541D23-9905-D679-C039-0FAE051BF13F}"/>
              </a:ext>
            </a:extLst>
          </p:cNvPr>
          <p:cNvSpPr txBox="1"/>
          <p:nvPr/>
        </p:nvSpPr>
        <p:spPr>
          <a:xfrm>
            <a:off x="1543295" y="1833493"/>
            <a:ext cx="6764595"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determined to get coupling unification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Georgi,Quinn,Weinberg</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8DAFEFD7-26D4-4B42-EBE6-BB36489C1B6F}"/>
              </a:ext>
            </a:extLst>
          </p:cNvPr>
          <p:cNvSpPr txBox="1"/>
          <p:nvPr/>
        </p:nvSpPr>
        <p:spPr>
          <a:xfrm>
            <a:off x="3311106" y="576768"/>
            <a:ext cx="55697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Grand Unification: Proton Decay</a:t>
            </a:r>
          </a:p>
        </p:txBody>
      </p:sp>
      <p:pic>
        <p:nvPicPr>
          <p:cNvPr id="30" name="Picture 29" descr="\documentclass{article}&#10;\usepackage{amsmath,amssymb,color}&#10;\pagestyle{empty}&#10;\begin{document}&#10;\color{white}&#10;$m_X$&#10;&#10;&#10;\end{document}" title="IguanaTex Bitmap Display">
            <a:extLst>
              <a:ext uri="{FF2B5EF4-FFF2-40B4-BE49-F238E27FC236}">
                <a16:creationId xmlns:a16="http://schemas.microsoft.com/office/drawing/2014/main" id="{4B9BDCE0-311C-E961-6FD6-55ECCD9E816F}"/>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1887427" y="2001798"/>
            <a:ext cx="344229" cy="134400"/>
          </a:xfrm>
          <a:prstGeom prst="rect">
            <a:avLst/>
          </a:prstGeom>
        </p:spPr>
      </p:pic>
      <p:pic>
        <p:nvPicPr>
          <p:cNvPr id="17" name="Picture 16">
            <a:extLst>
              <a:ext uri="{FF2B5EF4-FFF2-40B4-BE49-F238E27FC236}">
                <a16:creationId xmlns:a16="http://schemas.microsoft.com/office/drawing/2014/main" id="{9B24ED40-771E-7138-83E5-13A78E60AA93}"/>
              </a:ext>
            </a:extLst>
          </p:cNvPr>
          <p:cNvPicPr>
            <a:picLocks noChangeAspect="1"/>
          </p:cNvPicPr>
          <p:nvPr/>
        </p:nvPicPr>
        <p:blipFill>
          <a:blip r:embed="rId11"/>
          <a:stretch>
            <a:fillRect/>
          </a:stretch>
        </p:blipFill>
        <p:spPr>
          <a:xfrm>
            <a:off x="1207735" y="2335624"/>
            <a:ext cx="3681111" cy="1431093"/>
          </a:xfrm>
          <a:prstGeom prst="rect">
            <a:avLst/>
          </a:prstGeom>
        </p:spPr>
      </p:pic>
      <p:pic>
        <p:nvPicPr>
          <p:cNvPr id="19" name="Picture 18">
            <a:extLst>
              <a:ext uri="{FF2B5EF4-FFF2-40B4-BE49-F238E27FC236}">
                <a16:creationId xmlns:a16="http://schemas.microsoft.com/office/drawing/2014/main" id="{384F8C30-AC9A-4268-3CD8-F5B620C2EBDA}"/>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9011010" y="2764994"/>
            <a:ext cx="1601181" cy="452737"/>
          </a:xfrm>
          <a:prstGeom prst="rect">
            <a:avLst/>
          </a:prstGeom>
        </p:spPr>
      </p:pic>
      <p:sp>
        <p:nvSpPr>
          <p:cNvPr id="20" name="TextBox 19">
            <a:extLst>
              <a:ext uri="{FF2B5EF4-FFF2-40B4-BE49-F238E27FC236}">
                <a16:creationId xmlns:a16="http://schemas.microsoft.com/office/drawing/2014/main" id="{D1556875-11B1-B804-F582-D8CD76648F65}"/>
              </a:ext>
            </a:extLst>
          </p:cNvPr>
          <p:cNvSpPr txBox="1"/>
          <p:nvPr/>
        </p:nvSpPr>
        <p:spPr>
          <a:xfrm>
            <a:off x="582400" y="4287040"/>
            <a:ext cx="5074073"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Eq. determine Mass of       and so GUT scale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not consistent with today</a:t>
            </a:r>
          </a:p>
        </p:txBody>
      </p:sp>
      <p:pic>
        <p:nvPicPr>
          <p:cNvPr id="32" name="Picture 31" descr="\documentclass{article}&#10;\usepackage{amsmath,amssymb,color}&#10;\pagestyle{empty}&#10;\begin{document}&#10;\color{white}&#10;$X_{\beta}^a$&#10;&#10;&#10;\end{document}" title="IguanaTex Bitmap Display">
            <a:extLst>
              <a:ext uri="{FF2B5EF4-FFF2-40B4-BE49-F238E27FC236}">
                <a16:creationId xmlns:a16="http://schemas.microsoft.com/office/drawing/2014/main" id="{C7343328-E2DF-7FFA-5767-ACF945F5A504}"/>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3375048" y="4440983"/>
            <a:ext cx="231613" cy="198061"/>
          </a:xfrm>
          <a:prstGeom prst="rect">
            <a:avLst/>
          </a:prstGeom>
        </p:spPr>
      </p:pic>
      <p:pic>
        <p:nvPicPr>
          <p:cNvPr id="22" name="Picture 21">
            <a:extLst>
              <a:ext uri="{FF2B5EF4-FFF2-40B4-BE49-F238E27FC236}">
                <a16:creationId xmlns:a16="http://schemas.microsoft.com/office/drawing/2014/main" id="{77CAC10D-7A46-AF4E-226D-7146B912DFD1}"/>
              </a:ext>
            </a:extLst>
          </p:cNvPr>
          <p:cNvPicPr>
            <a:picLocks noChangeAspect="1"/>
          </p:cNvPicPr>
          <p:nvPr/>
        </p:nvPicPr>
        <p:blipFill>
          <a:blip r:embed="rId14"/>
          <a:stretch>
            <a:fillRect/>
          </a:stretch>
        </p:blipFill>
        <p:spPr>
          <a:xfrm>
            <a:off x="5405893" y="2608384"/>
            <a:ext cx="3121743" cy="841925"/>
          </a:xfrm>
          <a:prstGeom prst="rect">
            <a:avLst/>
          </a:prstGeom>
        </p:spPr>
      </p:pic>
      <p:pic>
        <p:nvPicPr>
          <p:cNvPr id="34" name="Picture 33" descr="\documentclass{article}&#10;\usepackage{amsmath,amssymb,color}&#10;\pagestyle{empty}&#10;\begin{document}&#10;\color{white}&#10;&#10;$\sin\theta$&#10;&#10;&#10;\end{document}" title="IguanaTex Bitmap Display">
            <a:extLst>
              <a:ext uri="{FF2B5EF4-FFF2-40B4-BE49-F238E27FC236}">
                <a16:creationId xmlns:a16="http://schemas.microsoft.com/office/drawing/2014/main" id="{6349C4E9-3C06-1791-FCA3-EFA07056D586}"/>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399958" y="4716809"/>
            <a:ext cx="415543" cy="163200"/>
          </a:xfrm>
          <a:prstGeom prst="rect">
            <a:avLst/>
          </a:prstGeom>
        </p:spPr>
      </p:pic>
      <p:pic>
        <p:nvPicPr>
          <p:cNvPr id="36" name="Picture 35" descr="\documentclass{article}&#10;\usepackage{amsmath,amssymb,color}&#10;\pagestyle{empty}&#10;\begin{document}&#10;\color{white}&#10;&#10;$g_{3_0}$&#10;&#10;&#10;\end{document}" title="IguanaTex Bitmap Display">
            <a:extLst>
              <a:ext uri="{FF2B5EF4-FFF2-40B4-BE49-F238E27FC236}">
                <a16:creationId xmlns:a16="http://schemas.microsoft.com/office/drawing/2014/main" id="{38145B6B-D17D-7DD3-27A9-5900C357647D}"/>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2458335" y="4709949"/>
            <a:ext cx="294095" cy="176762"/>
          </a:xfrm>
          <a:prstGeom prst="rect">
            <a:avLst/>
          </a:prstGeom>
        </p:spPr>
      </p:pic>
      <p:sp>
        <p:nvSpPr>
          <p:cNvPr id="26" name="TextBox 25">
            <a:extLst>
              <a:ext uri="{FF2B5EF4-FFF2-40B4-BE49-F238E27FC236}">
                <a16:creationId xmlns:a16="http://schemas.microsoft.com/office/drawing/2014/main" id="{21479B75-AFD9-A9FE-A86A-1BC664209F1A}"/>
              </a:ext>
            </a:extLst>
          </p:cNvPr>
          <p:cNvSpPr txBox="1"/>
          <p:nvPr/>
        </p:nvSpPr>
        <p:spPr>
          <a:xfrm>
            <a:off x="582400" y="5343441"/>
            <a:ext cx="625897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Proton lifetime very long (But not long enough)</a:t>
            </a:r>
          </a:p>
        </p:txBody>
      </p:sp>
      <p:pic>
        <p:nvPicPr>
          <p:cNvPr id="7" name="Picture 6" descr="\documentclass{article}&#10;\usepackage{amsmath,color}&#10;\pagestyle{empty}&#10;\begin{document}&#10;&#10;&#10;\color{white}&#10;&#10;$\tau_p=\frac{1}{\Gamma_p} \sim \frac{M_X^4}{\alpha_{\rm GUT}^2 m_p^5}\sim\times 10^{27} {\rm yrs} \left(\frac{\frac{1}{40}}{\alpha_{\rm GUT}}\right)^2\left(\frac{M_X}{ 10^{14} {\rm GeV}}\right)^4$&#10;&#10;&#10;&#10;\end{document}" title="IguanaTex Bitmap Display">
            <a:extLst>
              <a:ext uri="{FF2B5EF4-FFF2-40B4-BE49-F238E27FC236}">
                <a16:creationId xmlns:a16="http://schemas.microsoft.com/office/drawing/2014/main" id="{15E66886-1239-5F1C-2404-80631268EBD9}"/>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926532" y="5964626"/>
            <a:ext cx="6003792" cy="548158"/>
          </a:xfrm>
          <a:prstGeom prst="rect">
            <a:avLst/>
          </a:prstGeom>
        </p:spPr>
      </p:pic>
      <p:pic>
        <p:nvPicPr>
          <p:cNvPr id="3" name="Picture 2">
            <a:extLst>
              <a:ext uri="{FF2B5EF4-FFF2-40B4-BE49-F238E27FC236}">
                <a16:creationId xmlns:a16="http://schemas.microsoft.com/office/drawing/2014/main" id="{568D0D7A-E9D9-EBBD-4ABF-DE95970FCAE0}"/>
              </a:ext>
            </a:extLst>
          </p:cNvPr>
          <p:cNvPicPr>
            <a:picLocks noChangeAspect="1"/>
          </p:cNvPicPr>
          <p:nvPr/>
        </p:nvPicPr>
        <p:blipFill>
          <a:blip r:embed="rId18"/>
          <a:stretch>
            <a:fillRect/>
          </a:stretch>
        </p:blipFill>
        <p:spPr>
          <a:xfrm>
            <a:off x="8169964" y="3640270"/>
            <a:ext cx="3744199" cy="2972383"/>
          </a:xfrm>
          <a:prstGeom prst="rect">
            <a:avLst/>
          </a:prstGeom>
        </p:spPr>
      </p:pic>
      <p:cxnSp>
        <p:nvCxnSpPr>
          <p:cNvPr id="9" name="Straight Arrow Connector 8">
            <a:extLst>
              <a:ext uri="{FF2B5EF4-FFF2-40B4-BE49-F238E27FC236}">
                <a16:creationId xmlns:a16="http://schemas.microsoft.com/office/drawing/2014/main" id="{CE82B218-52AC-8C6F-05A7-DEA52212E7C2}"/>
              </a:ext>
            </a:extLst>
          </p:cNvPr>
          <p:cNvCxnSpPr/>
          <p:nvPr/>
        </p:nvCxnSpPr>
        <p:spPr>
          <a:xfrm flipH="1">
            <a:off x="7020732" y="4639044"/>
            <a:ext cx="3766088" cy="131230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073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2"/>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Colored Higgs</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34163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SM Yukawa Couplings</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Colored Higgs Yukawa couplings</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Proton Decay greatly enhanced since  </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7" name="Picture 206">
            <a:extLst>
              <a:ext uri="{FF2B5EF4-FFF2-40B4-BE49-F238E27FC236}">
                <a16:creationId xmlns:a16="http://schemas.microsoft.com/office/drawing/2014/main" id="{BFEC2723-CDA0-C0BF-9AAF-61C95FCDD17E}"/>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6433171" y="4143915"/>
            <a:ext cx="3386514" cy="340114"/>
          </a:xfrm>
          <a:prstGeom prst="rect">
            <a:avLst/>
          </a:prstGeom>
        </p:spPr>
      </p:pic>
      <p:pic>
        <p:nvPicPr>
          <p:cNvPr id="205" name="Picture 204">
            <a:extLst>
              <a:ext uri="{FF2B5EF4-FFF2-40B4-BE49-F238E27FC236}">
                <a16:creationId xmlns:a16="http://schemas.microsoft.com/office/drawing/2014/main" id="{4FDE3A30-EE56-F59D-DCD5-FD06EC6A9B81}"/>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4569507" y="2114645"/>
            <a:ext cx="1696305" cy="336914"/>
          </a:xfrm>
          <a:prstGeom prst="rect">
            <a:avLst/>
          </a:prstGeom>
        </p:spPr>
      </p:pic>
      <p:pic>
        <p:nvPicPr>
          <p:cNvPr id="209" name="Picture 208">
            <a:extLst>
              <a:ext uri="{FF2B5EF4-FFF2-40B4-BE49-F238E27FC236}">
                <a16:creationId xmlns:a16="http://schemas.microsoft.com/office/drawing/2014/main" id="{363AD4E5-D97E-73CC-3864-0B95692A664E}"/>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2195096" y="3202032"/>
            <a:ext cx="7087541" cy="661943"/>
          </a:xfrm>
          <a:prstGeom prst="rect">
            <a:avLst/>
          </a:prstGeom>
        </p:spPr>
      </p:pic>
      <p:sp>
        <p:nvSpPr>
          <p:cNvPr id="13" name="Line 109">
            <a:extLst>
              <a:ext uri="{FF2B5EF4-FFF2-40B4-BE49-F238E27FC236}">
                <a16:creationId xmlns:a16="http://schemas.microsoft.com/office/drawing/2014/main" id="{50A9A250-D3E3-33CA-A269-FAC9E97B51CE}"/>
              </a:ext>
            </a:extLst>
          </p:cNvPr>
          <p:cNvSpPr>
            <a:spLocks noChangeShapeType="1"/>
          </p:cNvSpPr>
          <p:nvPr/>
        </p:nvSpPr>
        <p:spPr bwMode="auto">
          <a:xfrm>
            <a:off x="1547650" y="5836930"/>
            <a:ext cx="1056899" cy="0"/>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 name="Group 28">
            <a:extLst>
              <a:ext uri="{FF2B5EF4-FFF2-40B4-BE49-F238E27FC236}">
                <a16:creationId xmlns:a16="http://schemas.microsoft.com/office/drawing/2014/main" id="{2DFDE475-3568-2810-C6D9-1D08CD6A94F4}"/>
              </a:ext>
            </a:extLst>
          </p:cNvPr>
          <p:cNvGrpSpPr/>
          <p:nvPr/>
        </p:nvGrpSpPr>
        <p:grpSpPr>
          <a:xfrm>
            <a:off x="2395916" y="5135831"/>
            <a:ext cx="1230307" cy="955433"/>
            <a:chOff x="3201134" y="5169950"/>
            <a:chExt cx="1230307" cy="955433"/>
          </a:xfrm>
        </p:grpSpPr>
        <p:grpSp>
          <p:nvGrpSpPr>
            <p:cNvPr id="15" name="Group 6">
              <a:extLst>
                <a:ext uri="{FF2B5EF4-FFF2-40B4-BE49-F238E27FC236}">
                  <a16:creationId xmlns:a16="http://schemas.microsoft.com/office/drawing/2014/main" id="{DF26BE07-43F4-9D96-96EE-AA8B3AF2A858}"/>
                </a:ext>
              </a:extLst>
            </p:cNvPr>
            <p:cNvGrpSpPr>
              <a:grpSpLocks/>
            </p:cNvGrpSpPr>
            <p:nvPr/>
          </p:nvGrpSpPr>
          <p:grpSpPr bwMode="auto">
            <a:xfrm rot="12409628">
              <a:off x="3374542" y="5969455"/>
              <a:ext cx="1056899" cy="155928"/>
              <a:chOff x="1392" y="1488"/>
              <a:chExt cx="1584" cy="0"/>
            </a:xfrm>
          </p:grpSpPr>
          <p:sp>
            <p:nvSpPr>
              <p:cNvPr id="19" name="Line 7 3 1">
                <a:extLst>
                  <a:ext uri="{FF2B5EF4-FFF2-40B4-BE49-F238E27FC236}">
                    <a16:creationId xmlns:a16="http://schemas.microsoft.com/office/drawing/2014/main" id="{7E71D493-98AA-0DCE-4803-B5926009AE4F}"/>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8 3 1">
                <a:extLst>
                  <a:ext uri="{FF2B5EF4-FFF2-40B4-BE49-F238E27FC236}">
                    <a16:creationId xmlns:a16="http://schemas.microsoft.com/office/drawing/2014/main" id="{CCE1CA1F-B8C4-D4E6-1717-3F21E824EEC4}"/>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6">
              <a:extLst>
                <a:ext uri="{FF2B5EF4-FFF2-40B4-BE49-F238E27FC236}">
                  <a16:creationId xmlns:a16="http://schemas.microsoft.com/office/drawing/2014/main" id="{95076C9C-ACCE-8A92-F1EB-4DE1CEADE676}"/>
                </a:ext>
              </a:extLst>
            </p:cNvPr>
            <p:cNvGrpSpPr>
              <a:grpSpLocks/>
            </p:cNvGrpSpPr>
            <p:nvPr/>
          </p:nvGrpSpPr>
          <p:grpSpPr bwMode="auto">
            <a:xfrm rot="8895750">
              <a:off x="3201134" y="5169950"/>
              <a:ext cx="1056899" cy="441340"/>
              <a:chOff x="1392" y="1488"/>
              <a:chExt cx="1584" cy="0"/>
            </a:xfrm>
          </p:grpSpPr>
          <p:sp>
            <p:nvSpPr>
              <p:cNvPr id="17" name="Line 7 4 1">
                <a:extLst>
                  <a:ext uri="{FF2B5EF4-FFF2-40B4-BE49-F238E27FC236}">
                    <a16:creationId xmlns:a16="http://schemas.microsoft.com/office/drawing/2014/main" id="{698C0062-545D-B568-FD3B-F76A886F57AE}"/>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8 4 1">
                <a:extLst>
                  <a:ext uri="{FF2B5EF4-FFF2-40B4-BE49-F238E27FC236}">
                    <a16:creationId xmlns:a16="http://schemas.microsoft.com/office/drawing/2014/main" id="{D587ED7C-D87F-26ED-2AC2-5B488754921C}"/>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7" name="Picture 6">
            <a:extLst>
              <a:ext uri="{FF2B5EF4-FFF2-40B4-BE49-F238E27FC236}">
                <a16:creationId xmlns:a16="http://schemas.microsoft.com/office/drawing/2014/main" id="{3BDC6588-151C-67E7-92D5-01A22D171BB1}"/>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417586" y="5167977"/>
            <a:ext cx="118044" cy="245518"/>
          </a:xfrm>
          <a:prstGeom prst="rect">
            <a:avLst/>
          </a:prstGeom>
        </p:spPr>
      </p:pic>
      <p:pic>
        <p:nvPicPr>
          <p:cNvPr id="8" name="Picture 7">
            <a:extLst>
              <a:ext uri="{FF2B5EF4-FFF2-40B4-BE49-F238E27FC236}">
                <a16:creationId xmlns:a16="http://schemas.microsoft.com/office/drawing/2014/main" id="{CA9B3A24-4288-E2CA-CC3E-4F7EDA947B93}"/>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417586" y="6306615"/>
            <a:ext cx="118044" cy="245518"/>
          </a:xfrm>
          <a:prstGeom prst="rect">
            <a:avLst/>
          </a:prstGeom>
        </p:spPr>
      </p:pic>
      <p:pic>
        <p:nvPicPr>
          <p:cNvPr id="9" name="Picture 8">
            <a:extLst>
              <a:ext uri="{FF2B5EF4-FFF2-40B4-BE49-F238E27FC236}">
                <a16:creationId xmlns:a16="http://schemas.microsoft.com/office/drawing/2014/main" id="{61659C2C-B913-F833-613A-B6EEE671DEFA}"/>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3560161" y="5094868"/>
            <a:ext cx="103674" cy="186198"/>
          </a:xfrm>
          <a:prstGeom prst="rect">
            <a:avLst/>
          </a:prstGeom>
        </p:spPr>
      </p:pic>
      <p:pic>
        <p:nvPicPr>
          <p:cNvPr id="10" name="Picture 9">
            <a:extLst>
              <a:ext uri="{FF2B5EF4-FFF2-40B4-BE49-F238E27FC236}">
                <a16:creationId xmlns:a16="http://schemas.microsoft.com/office/drawing/2014/main" id="{1CE5F4C3-2F3E-0D28-1DCA-68B8FBA789FE}"/>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882979" y="5413495"/>
            <a:ext cx="236089" cy="230688"/>
          </a:xfrm>
          <a:prstGeom prst="rect">
            <a:avLst/>
          </a:prstGeom>
        </p:spPr>
      </p:pic>
      <p:pic>
        <p:nvPicPr>
          <p:cNvPr id="11" name="Picture 10">
            <a:extLst>
              <a:ext uri="{FF2B5EF4-FFF2-40B4-BE49-F238E27FC236}">
                <a16:creationId xmlns:a16="http://schemas.microsoft.com/office/drawing/2014/main" id="{B7E73B79-D6CA-1DBA-E1F2-1D4E3697D764}"/>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a:off x="3611998" y="6198604"/>
            <a:ext cx="118044" cy="245518"/>
          </a:xfrm>
          <a:prstGeom prst="rect">
            <a:avLst/>
          </a:prstGeom>
        </p:spPr>
      </p:pic>
      <p:pic>
        <p:nvPicPr>
          <p:cNvPr id="6" name="Picture 5">
            <a:extLst>
              <a:ext uri="{FF2B5EF4-FFF2-40B4-BE49-F238E27FC236}">
                <a16:creationId xmlns:a16="http://schemas.microsoft.com/office/drawing/2014/main" id="{09A06C83-38EA-4AAA-8613-EA117683B0F0}"/>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3738758" y="5364128"/>
            <a:ext cx="8035656" cy="757638"/>
          </a:xfrm>
          <a:prstGeom prst="rect">
            <a:avLst/>
          </a:prstGeom>
        </p:spPr>
      </p:pic>
      <p:grpSp>
        <p:nvGrpSpPr>
          <p:cNvPr id="30" name="Group 29">
            <a:extLst>
              <a:ext uri="{FF2B5EF4-FFF2-40B4-BE49-F238E27FC236}">
                <a16:creationId xmlns:a16="http://schemas.microsoft.com/office/drawing/2014/main" id="{108EBC51-501F-059D-E775-DE3CBC22FC00}"/>
              </a:ext>
            </a:extLst>
          </p:cNvPr>
          <p:cNvGrpSpPr/>
          <p:nvPr/>
        </p:nvGrpSpPr>
        <p:grpSpPr>
          <a:xfrm rot="10800000">
            <a:off x="535630" y="5586070"/>
            <a:ext cx="1230307" cy="955433"/>
            <a:chOff x="3201134" y="5169950"/>
            <a:chExt cx="1230307" cy="955433"/>
          </a:xfrm>
        </p:grpSpPr>
        <p:grpSp>
          <p:nvGrpSpPr>
            <p:cNvPr id="31" name="Group 6">
              <a:extLst>
                <a:ext uri="{FF2B5EF4-FFF2-40B4-BE49-F238E27FC236}">
                  <a16:creationId xmlns:a16="http://schemas.microsoft.com/office/drawing/2014/main" id="{0A46D251-972B-9432-1206-3EC73A83793C}"/>
                </a:ext>
              </a:extLst>
            </p:cNvPr>
            <p:cNvGrpSpPr>
              <a:grpSpLocks/>
            </p:cNvGrpSpPr>
            <p:nvPr/>
          </p:nvGrpSpPr>
          <p:grpSpPr bwMode="auto">
            <a:xfrm rot="12409628">
              <a:off x="3374542" y="5969455"/>
              <a:ext cx="1056899" cy="155928"/>
              <a:chOff x="1392" y="1488"/>
              <a:chExt cx="1584" cy="0"/>
            </a:xfrm>
          </p:grpSpPr>
          <p:sp>
            <p:nvSpPr>
              <p:cNvPr id="35" name="Line 7 3 2">
                <a:extLst>
                  <a:ext uri="{FF2B5EF4-FFF2-40B4-BE49-F238E27FC236}">
                    <a16:creationId xmlns:a16="http://schemas.microsoft.com/office/drawing/2014/main" id="{73ED3AF6-CDC5-E962-CEA5-024013166F9C}"/>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8 3 2">
                <a:extLst>
                  <a:ext uri="{FF2B5EF4-FFF2-40B4-BE49-F238E27FC236}">
                    <a16:creationId xmlns:a16="http://schemas.microsoft.com/office/drawing/2014/main" id="{D78E6399-AA4E-F2C2-4F74-1BE65B697F8B}"/>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 name="Group 6">
              <a:extLst>
                <a:ext uri="{FF2B5EF4-FFF2-40B4-BE49-F238E27FC236}">
                  <a16:creationId xmlns:a16="http://schemas.microsoft.com/office/drawing/2014/main" id="{01DF0A84-F4DF-3BF8-6BA5-6FE9EAE300D5}"/>
                </a:ext>
              </a:extLst>
            </p:cNvPr>
            <p:cNvGrpSpPr>
              <a:grpSpLocks/>
            </p:cNvGrpSpPr>
            <p:nvPr/>
          </p:nvGrpSpPr>
          <p:grpSpPr bwMode="auto">
            <a:xfrm rot="8895750">
              <a:off x="3201134" y="5169950"/>
              <a:ext cx="1056899" cy="441340"/>
              <a:chOff x="1392" y="1488"/>
              <a:chExt cx="1584" cy="0"/>
            </a:xfrm>
          </p:grpSpPr>
          <p:sp>
            <p:nvSpPr>
              <p:cNvPr id="33" name="Line 7 4 2">
                <a:extLst>
                  <a:ext uri="{FF2B5EF4-FFF2-40B4-BE49-F238E27FC236}">
                    <a16:creationId xmlns:a16="http://schemas.microsoft.com/office/drawing/2014/main" id="{B7BDC6AD-F3BC-FC07-B65D-99E11C175148}"/>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8 4 2">
                <a:extLst>
                  <a:ext uri="{FF2B5EF4-FFF2-40B4-BE49-F238E27FC236}">
                    <a16:creationId xmlns:a16="http://schemas.microsoft.com/office/drawing/2014/main" id="{1C08C365-F12B-8C3D-D531-52A65FAC36C9}"/>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982978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6"/>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Threshold Corrections: Colored Higgs Mass</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280160" y="1678537"/>
            <a:ext cx="8507756" cy="230832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The breaking of SU(5) splits some masses</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lang="en-US" sz="2400">
                <a:solidFill>
                  <a:prstClr val="white"/>
                </a:solidFill>
                <a:latin typeface="Calibri" panose="020F0502020204030204"/>
              </a:rPr>
              <a:t>These masses are constrained by gauge coupling unification</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Three question, 6 unknown leads to continuum of solutions  </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34293660-6332-8EA5-CE20-40A9E908529A}"/>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977010" y="2413024"/>
            <a:ext cx="3435887" cy="294400"/>
          </a:xfrm>
          <a:prstGeom prst="rect">
            <a:avLst/>
          </a:prstGeom>
        </p:spPr>
      </p:pic>
      <p:pic>
        <p:nvPicPr>
          <p:cNvPr id="26" name="Picture 25">
            <a:extLst>
              <a:ext uri="{FF2B5EF4-FFF2-40B4-BE49-F238E27FC236}">
                <a16:creationId xmlns:a16="http://schemas.microsoft.com/office/drawing/2014/main" id="{BCC1FA2E-9E59-CC98-BA16-1DC7F914765D}"/>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839402" y="3986861"/>
            <a:ext cx="8580570" cy="2640761"/>
          </a:xfrm>
          <a:prstGeom prst="rect">
            <a:avLst/>
          </a:prstGeom>
        </p:spPr>
      </p:pic>
      <p:pic>
        <p:nvPicPr>
          <p:cNvPr id="41" name="Picture 40">
            <a:extLst>
              <a:ext uri="{FF2B5EF4-FFF2-40B4-BE49-F238E27FC236}">
                <a16:creationId xmlns:a16="http://schemas.microsoft.com/office/drawing/2014/main" id="{AFFD2E5B-6A05-50A9-249A-B0EFE33AE3F8}"/>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9671538" y="3688803"/>
            <a:ext cx="2177828" cy="298058"/>
          </a:xfrm>
          <a:prstGeom prst="rect">
            <a:avLst/>
          </a:prstGeom>
          <a:ln>
            <a:solidFill>
              <a:schemeClr val="bg1"/>
            </a:solidFill>
          </a:ln>
        </p:spPr>
      </p:pic>
    </p:spTree>
    <p:extLst>
      <p:ext uri="{BB962C8B-B14F-4D97-AF65-F5344CB8AC3E}">
        <p14:creationId xmlns:p14="http://schemas.microsoft.com/office/powerpoint/2010/main" val="24284804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6"/>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Threshold Corrections: Colored Higgs Mass</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280160" y="1678537"/>
            <a:ext cx="10490662"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The breaking of SU(5) splits some masses</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These masses are determined by gauge coupling unification</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Three question, 6 unknown leads to continuum of solutions  </a:t>
            </a:r>
          </a:p>
          <a:p>
            <a:pPr marL="457200"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indent="-457200">
              <a:buClr>
                <a:prstClr val="white"/>
              </a:buClr>
              <a:buFont typeface="Arial" panose="020B0604020202020204" pitchFamily="34" charset="0"/>
              <a:buChar char="•"/>
              <a:defRPr/>
            </a:pPr>
            <a:r>
              <a:rPr lang="en-US" sz="2400">
                <a:solidFill>
                  <a:prstClr val="white"/>
                </a:solidFill>
                <a:latin typeface="Calibri" panose="020F0502020204030204"/>
              </a:rPr>
              <a:t>Equations afford a solution </a:t>
            </a:r>
          </a:p>
          <a:p>
            <a:pPr marL="457200"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indent="-457200">
              <a:buClr>
                <a:prstClr val="white"/>
              </a:buClr>
              <a:buFont typeface="Arial" panose="020B0604020202020204" pitchFamily="34" charset="0"/>
              <a:buChar char="•"/>
              <a:defRPr/>
            </a:pPr>
            <a:endParaRPr lang="en-US" sz="2400">
              <a:solidFill>
                <a:prstClr val="white"/>
              </a:solidFill>
              <a:latin typeface="Calibri" panose="020F0502020204030204"/>
            </a:endParaRPr>
          </a:p>
          <a:p>
            <a:pPr marL="457200" indent="-457200">
              <a:buClr>
                <a:prstClr val="white"/>
              </a:buClr>
              <a:buFont typeface="Arial" panose="020B0604020202020204" pitchFamily="34" charset="0"/>
              <a:buChar char="•"/>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indent="-457200">
              <a:buClr>
                <a:prstClr val="white"/>
              </a:buClr>
              <a:buFont typeface="Arial" panose="020B0604020202020204" pitchFamily="34" charset="0"/>
              <a:buChar char="•"/>
              <a:defRPr/>
            </a:pPr>
            <a:r>
              <a:rPr lang="en-US" sz="2400">
                <a:solidFill>
                  <a:prstClr val="white"/>
                </a:solidFill>
                <a:latin typeface="Calibri" panose="020F0502020204030204"/>
              </a:rPr>
              <a:t>Lifetime well beyond experimental limit (maybe short not an exhaustive study)</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R="0" lvl="0" algn="l" defTabSz="914400" rtl="0" eaLnBrk="1" fontAlgn="auto" latinLnBrk="0" hangingPunct="1">
              <a:lnSpc>
                <a:spcPct val="100000"/>
              </a:lnSpc>
              <a:spcBef>
                <a:spcPts val="0"/>
              </a:spcBef>
              <a:spcAft>
                <a:spcPts val="0"/>
              </a:spcAft>
              <a:buClr>
                <a:prstClr val="white"/>
              </a:buClr>
              <a:buSzTx/>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34293660-6332-8EA5-CE20-40A9E908529A}"/>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977010" y="2413024"/>
            <a:ext cx="3435887" cy="294400"/>
          </a:xfrm>
          <a:prstGeom prst="rect">
            <a:avLst/>
          </a:prstGeom>
        </p:spPr>
      </p:pic>
      <p:pic>
        <p:nvPicPr>
          <p:cNvPr id="10" name="Picture 9">
            <a:extLst>
              <a:ext uri="{FF2B5EF4-FFF2-40B4-BE49-F238E27FC236}">
                <a16:creationId xmlns:a16="http://schemas.microsoft.com/office/drawing/2014/main" id="{13B3D033-8E8B-2A3E-33EA-EA5037156C47}"/>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119085" y="4664073"/>
            <a:ext cx="5953830" cy="288914"/>
          </a:xfrm>
          <a:prstGeom prst="rect">
            <a:avLst/>
          </a:prstGeom>
        </p:spPr>
      </p:pic>
      <p:pic>
        <p:nvPicPr>
          <p:cNvPr id="6" name="Picture 5">
            <a:extLst>
              <a:ext uri="{FF2B5EF4-FFF2-40B4-BE49-F238E27FC236}">
                <a16:creationId xmlns:a16="http://schemas.microsoft.com/office/drawing/2014/main" id="{D7E73988-52BA-8E53-3F9A-55D7F4BD553B}"/>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455315" y="5906369"/>
            <a:ext cx="8035656" cy="757638"/>
          </a:xfrm>
          <a:prstGeom prst="rect">
            <a:avLst/>
          </a:prstGeom>
        </p:spPr>
      </p:pic>
    </p:spTree>
    <p:extLst>
      <p:ext uri="{BB962C8B-B14F-4D97-AF65-F5344CB8AC3E}">
        <p14:creationId xmlns:p14="http://schemas.microsoft.com/office/powerpoint/2010/main" val="2000845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8"/>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SM Yukawa Couplings: The Low Scale</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280160" y="1678537"/>
            <a:ext cx="10490662" cy="600164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Minimal SU(5): Yukawa couplings explained by         suppressed operator</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Because GUT scale suppressed contribution too small </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lang="en-US" sz="2400">
                <a:solidFill>
                  <a:prstClr val="white"/>
                </a:solidFill>
                <a:latin typeface="Calibri" panose="020F0502020204030204"/>
              </a:rPr>
              <a:t>Yukawa can be accommodated by vector             </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Mixing can split the Yukawa Couplings  </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lang="en-US" sz="2400">
              <a:solidFill>
                <a:prstClr val="white"/>
              </a:solidFill>
              <a:latin typeface="Calibri" panose="020F0502020204030204"/>
            </a:endParaRPr>
          </a:p>
          <a:p>
            <a:pPr marR="0" lvl="0" algn="l" defTabSz="914400" rtl="0" eaLnBrk="1" fontAlgn="auto" latinLnBrk="0" hangingPunct="1">
              <a:lnSpc>
                <a:spcPct val="100000"/>
              </a:lnSpc>
              <a:spcBef>
                <a:spcPts val="0"/>
              </a:spcBef>
              <a:spcAft>
                <a:spcPts val="0"/>
              </a:spcAft>
              <a:buClr>
                <a:prstClr val="white"/>
              </a:buClr>
              <a:buSzTx/>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DD29CDC-41B7-36B8-4F0C-D976780ABF85}"/>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4214430" y="2439027"/>
            <a:ext cx="3456000" cy="394971"/>
          </a:xfrm>
          <a:prstGeom prst="rect">
            <a:avLst/>
          </a:prstGeom>
        </p:spPr>
      </p:pic>
      <p:pic>
        <p:nvPicPr>
          <p:cNvPr id="8" name="Picture 7">
            <a:extLst>
              <a:ext uri="{FF2B5EF4-FFF2-40B4-BE49-F238E27FC236}">
                <a16:creationId xmlns:a16="http://schemas.microsoft.com/office/drawing/2014/main" id="{B6FE22F9-3D8F-8010-69A3-E738AFF542CF}"/>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7620555" y="1831853"/>
            <a:ext cx="460800" cy="252343"/>
          </a:xfrm>
          <a:prstGeom prst="rect">
            <a:avLst/>
          </a:prstGeom>
        </p:spPr>
      </p:pic>
      <p:pic>
        <p:nvPicPr>
          <p:cNvPr id="16" name="Picture 15">
            <a:extLst>
              <a:ext uri="{FF2B5EF4-FFF2-40B4-BE49-F238E27FC236}">
                <a16:creationId xmlns:a16="http://schemas.microsoft.com/office/drawing/2014/main" id="{EDC6B399-D5EA-3D19-5596-8725C82DA222}"/>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791183" y="4024003"/>
            <a:ext cx="4373941" cy="404114"/>
          </a:xfrm>
          <a:prstGeom prst="rect">
            <a:avLst/>
          </a:prstGeom>
        </p:spPr>
      </p:pic>
      <p:pic>
        <p:nvPicPr>
          <p:cNvPr id="14" name="Picture 13">
            <a:extLst>
              <a:ext uri="{FF2B5EF4-FFF2-40B4-BE49-F238E27FC236}">
                <a16:creationId xmlns:a16="http://schemas.microsoft.com/office/drawing/2014/main" id="{BA4F77E8-3920-E6CA-6673-3F44A78217AD}"/>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976671" y="4876140"/>
            <a:ext cx="6568228" cy="413257"/>
          </a:xfrm>
          <a:prstGeom prst="rect">
            <a:avLst/>
          </a:prstGeom>
        </p:spPr>
      </p:pic>
      <p:sp>
        <p:nvSpPr>
          <p:cNvPr id="17" name="TextBox 16">
            <a:extLst>
              <a:ext uri="{FF2B5EF4-FFF2-40B4-BE49-F238E27FC236}">
                <a16:creationId xmlns:a16="http://schemas.microsoft.com/office/drawing/2014/main" id="{508EE21F-5FC5-6786-260F-E6B3855C682E}"/>
              </a:ext>
            </a:extLst>
          </p:cNvPr>
          <p:cNvSpPr txBox="1"/>
          <p:nvPr/>
        </p:nvSpPr>
        <p:spPr>
          <a:xfrm>
            <a:off x="9027110" y="3979134"/>
            <a:ext cx="2001108" cy="1200329"/>
          </a:xfrm>
          <a:prstGeom prst="rect">
            <a:avLst/>
          </a:prstGeom>
          <a:noFill/>
        </p:spPr>
        <p:txBody>
          <a:bodyPr wrap="square" rtlCol="0">
            <a:spAutoFit/>
          </a:bodyPr>
          <a:lstStyle/>
          <a:p>
            <a:r>
              <a:rPr lang="en-US">
                <a:solidFill>
                  <a:schemeClr val="bg1"/>
                </a:solidFill>
              </a:rPr>
              <a:t>Theory</a:t>
            </a:r>
          </a:p>
          <a:p>
            <a:endParaRPr lang="en-US">
              <a:solidFill>
                <a:schemeClr val="bg1"/>
              </a:solidFill>
            </a:endParaRPr>
          </a:p>
          <a:p>
            <a:endParaRPr lang="en-US">
              <a:solidFill>
                <a:schemeClr val="bg1"/>
              </a:solidFill>
            </a:endParaRPr>
          </a:p>
          <a:p>
            <a:r>
              <a:rPr lang="en-US">
                <a:solidFill>
                  <a:schemeClr val="bg1"/>
                </a:solidFill>
              </a:rPr>
              <a:t>Experiment </a:t>
            </a:r>
          </a:p>
        </p:txBody>
      </p:sp>
      <p:pic>
        <p:nvPicPr>
          <p:cNvPr id="19" name="Picture 18">
            <a:extLst>
              <a:ext uri="{FF2B5EF4-FFF2-40B4-BE49-F238E27FC236}">
                <a16:creationId xmlns:a16="http://schemas.microsoft.com/office/drawing/2014/main" id="{974127AC-FAEE-BB03-285D-E3A25F02E3FE}"/>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6975069" y="5808672"/>
            <a:ext cx="645486" cy="270629"/>
          </a:xfrm>
          <a:prstGeom prst="rect">
            <a:avLst/>
          </a:prstGeom>
        </p:spPr>
      </p:pic>
    </p:spTree>
    <p:extLst>
      <p:ext uri="{BB962C8B-B14F-4D97-AF65-F5344CB8AC3E}">
        <p14:creationId xmlns:p14="http://schemas.microsoft.com/office/powerpoint/2010/main" val="3057014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5"/>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FA3D69-564B-407C-BDCF-1A97F025EC0F}"/>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Conclusions</a:t>
            </a:r>
          </a:p>
        </p:txBody>
      </p:sp>
      <p:sp>
        <p:nvSpPr>
          <p:cNvPr id="2" name="TextBox 1">
            <a:extLst>
              <a:ext uri="{FF2B5EF4-FFF2-40B4-BE49-F238E27FC236}">
                <a16:creationId xmlns:a16="http://schemas.microsoft.com/office/drawing/2014/main" id="{19EEA32E-23D6-66F8-D4C2-0FE26B099465}"/>
              </a:ext>
            </a:extLst>
          </p:cNvPr>
          <p:cNvSpPr txBox="1"/>
          <p:nvPr/>
        </p:nvSpPr>
        <p:spPr>
          <a:xfrm>
            <a:off x="1163782" y="1457810"/>
            <a:ext cx="10490662" cy="563231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W boson mass anomaly dominated by CDF measurement</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Put is present in a lesser degree in other experiments </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W boson constrained by Fermi Constant</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Shifts in </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can lead to deviation in </a:t>
            </a:r>
            <a:endParaRPr lang="en-US" sz="2400">
              <a:solidFill>
                <a:prstClr val="white"/>
              </a:solidFill>
              <a:latin typeface="Calibri" panose="020F0502020204030204"/>
            </a:endParaRPr>
          </a:p>
          <a:p>
            <a:pPr marL="457200" indent="-457200">
              <a:buClr>
                <a:prstClr val="white"/>
              </a:buClr>
              <a:buFont typeface="Arial" panose="020B0604020202020204" pitchFamily="34" charset="0"/>
              <a:buChar char="•"/>
              <a:defRPr/>
            </a:pPr>
            <a:r>
              <a:rPr lang="en-US" sz="2400">
                <a:solidFill>
                  <a:prstClr val="white"/>
                </a:solidFill>
                <a:latin typeface="Calibri" panose="020F0502020204030204"/>
              </a:rPr>
              <a:t>Loop level explanations are tightly constrained by experiment </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Requires                        electroweak interacting particle</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indent="-457200">
              <a:buClr>
                <a:prstClr val="white"/>
              </a:buClr>
              <a:buFont typeface="Arial" panose="020B0604020202020204" pitchFamily="34" charset="0"/>
              <a:buChar char="•"/>
              <a:defRPr/>
            </a:pPr>
            <a:r>
              <a:rPr lang="en-US" sz="2400">
                <a:solidFill>
                  <a:prstClr val="white"/>
                </a:solidFill>
                <a:latin typeface="Calibri" panose="020F0502020204030204"/>
              </a:rPr>
              <a:t>Fits to SMEFT show only a few possibilities </a:t>
            </a:r>
          </a:p>
          <a:p>
            <a:pPr marL="914400" lvl="1"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Triplet Higgs being one of them</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Some others seem difficult to realize</a:t>
            </a:r>
          </a:p>
          <a:p>
            <a:pPr marL="457200"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Triplet Higgs can be motivated by Grand unification</a:t>
            </a:r>
          </a:p>
          <a:p>
            <a:pPr marL="914400" lvl="1"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Unification scale </a:t>
            </a:r>
            <a:r>
              <a:rPr lang="en-US" sz="2400">
                <a:solidFill>
                  <a:prstClr val="white"/>
                </a:solidFill>
                <a:latin typeface="Calibri" panose="020F0502020204030204"/>
              </a:rPr>
              <a:t>suppressed</a:t>
            </a:r>
          </a:p>
          <a:p>
            <a:pPr marL="914400" lvl="1" indent="-457200">
              <a:buClr>
                <a:prstClr val="white"/>
              </a:buClr>
              <a:buFont typeface="Arial" panose="020B0604020202020204" pitchFamily="34" charset="0"/>
              <a:buChar char="•"/>
              <a:defRPr/>
            </a:pPr>
            <a:r>
              <a:rPr lang="en-US" sz="2400">
                <a:solidFill>
                  <a:prstClr val="white"/>
                </a:solidFill>
                <a:latin typeface="Calibri" panose="020F0502020204030204"/>
              </a:rPr>
              <a:t>Dimension-6 proton decay suppressed by mixing</a:t>
            </a:r>
          </a:p>
          <a:p>
            <a:pPr marL="914400" lvl="1"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Colored Higgs </a:t>
            </a:r>
            <a:r>
              <a:rPr lang="en-US" sz="2400">
                <a:solidFill>
                  <a:prstClr val="white"/>
                </a:solidFill>
                <a:latin typeface="Calibri" panose="020F0502020204030204"/>
              </a:rPr>
              <a:t>mediated proton decay enhanced, but still ok</a:t>
            </a:r>
          </a:p>
          <a:p>
            <a:pPr marL="914400" lvl="1" indent="-457200">
              <a:buClr>
                <a:prstClr val="white"/>
              </a:buClr>
              <a:buFont typeface="Arial" panose="020B0604020202020204" pitchFamily="34" charset="0"/>
              <a:buChar char="•"/>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Yukawa couplings </a:t>
            </a:r>
            <a:r>
              <a:rPr lang="en-US" sz="2400">
                <a:solidFill>
                  <a:prstClr val="white"/>
                </a:solidFill>
                <a:latin typeface="Calibri" panose="020F0502020204030204"/>
              </a:rPr>
              <a:t>also explained by mixing </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E58E5CC-F0D2-36CD-18ED-E220B3AA8422}"/>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288146" y="2673044"/>
            <a:ext cx="1492114" cy="272457"/>
          </a:xfrm>
          <a:prstGeom prst="rect">
            <a:avLst/>
          </a:prstGeom>
        </p:spPr>
      </p:pic>
      <p:pic>
        <p:nvPicPr>
          <p:cNvPr id="8" name="Picture 7">
            <a:extLst>
              <a:ext uri="{FF2B5EF4-FFF2-40B4-BE49-F238E27FC236}">
                <a16:creationId xmlns:a16="http://schemas.microsoft.com/office/drawing/2014/main" id="{39F24176-ADA7-5FCD-E753-5EBA669278BC}"/>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7901420" y="2693656"/>
            <a:ext cx="532114" cy="256000"/>
          </a:xfrm>
          <a:prstGeom prst="rect">
            <a:avLst/>
          </a:prstGeom>
        </p:spPr>
      </p:pic>
      <p:pic>
        <p:nvPicPr>
          <p:cNvPr id="13" name="Picture 12">
            <a:extLst>
              <a:ext uri="{FF2B5EF4-FFF2-40B4-BE49-F238E27FC236}">
                <a16:creationId xmlns:a16="http://schemas.microsoft.com/office/drawing/2014/main" id="{DB0586BC-62BE-A084-55F1-1231B04BED3A}"/>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3339514" y="3431989"/>
            <a:ext cx="1457371" cy="221257"/>
          </a:xfrm>
          <a:prstGeom prst="rect">
            <a:avLst/>
          </a:prstGeom>
        </p:spPr>
      </p:pic>
    </p:spTree>
    <p:extLst>
      <p:ext uri="{BB962C8B-B14F-4D97-AF65-F5344CB8AC3E}">
        <p14:creationId xmlns:p14="http://schemas.microsoft.com/office/powerpoint/2010/main" val="35511616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9"/>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2541D23-9905-D679-C039-0FAE051BF13F}"/>
              </a:ext>
            </a:extLst>
          </p:cNvPr>
          <p:cNvSpPr txBox="1"/>
          <p:nvPr/>
        </p:nvSpPr>
        <p:spPr>
          <a:xfrm>
            <a:off x="1543295" y="1833493"/>
            <a:ext cx="6764595"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determined to get coupling unification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Georgi,Quinn,Weinberg</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8DAFEFD7-26D4-4B42-EBE6-BB36489C1B6F}"/>
              </a:ext>
            </a:extLst>
          </p:cNvPr>
          <p:cNvSpPr txBox="1"/>
          <p:nvPr/>
        </p:nvSpPr>
        <p:spPr>
          <a:xfrm>
            <a:off x="3311106" y="576768"/>
            <a:ext cx="55697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Grand Unification: Proton Decay</a:t>
            </a:r>
          </a:p>
        </p:txBody>
      </p:sp>
      <p:pic>
        <p:nvPicPr>
          <p:cNvPr id="30" name="Picture 29" descr="\documentclass{article}&#10;\usepackage{amsmath,amssymb,color}&#10;\pagestyle{empty}&#10;\begin{document}&#10;\color{white}&#10;$m_X$&#10;&#10;&#10;\end{document}" title="IguanaTex Bitmap Display">
            <a:extLst>
              <a:ext uri="{FF2B5EF4-FFF2-40B4-BE49-F238E27FC236}">
                <a16:creationId xmlns:a16="http://schemas.microsoft.com/office/drawing/2014/main" id="{4B9BDCE0-311C-E961-6FD6-55ECCD9E816F}"/>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1887427" y="2001798"/>
            <a:ext cx="344229" cy="134400"/>
          </a:xfrm>
          <a:prstGeom prst="rect">
            <a:avLst/>
          </a:prstGeom>
        </p:spPr>
      </p:pic>
      <p:pic>
        <p:nvPicPr>
          <p:cNvPr id="17" name="Picture 16">
            <a:extLst>
              <a:ext uri="{FF2B5EF4-FFF2-40B4-BE49-F238E27FC236}">
                <a16:creationId xmlns:a16="http://schemas.microsoft.com/office/drawing/2014/main" id="{9B24ED40-771E-7138-83E5-13A78E60AA93}"/>
              </a:ext>
            </a:extLst>
          </p:cNvPr>
          <p:cNvPicPr>
            <a:picLocks noChangeAspect="1"/>
          </p:cNvPicPr>
          <p:nvPr/>
        </p:nvPicPr>
        <p:blipFill>
          <a:blip r:embed="rId11"/>
          <a:stretch>
            <a:fillRect/>
          </a:stretch>
        </p:blipFill>
        <p:spPr>
          <a:xfrm>
            <a:off x="1207735" y="2335624"/>
            <a:ext cx="3681111" cy="1431093"/>
          </a:xfrm>
          <a:prstGeom prst="rect">
            <a:avLst/>
          </a:prstGeom>
        </p:spPr>
      </p:pic>
      <p:pic>
        <p:nvPicPr>
          <p:cNvPr id="19" name="Picture 18">
            <a:extLst>
              <a:ext uri="{FF2B5EF4-FFF2-40B4-BE49-F238E27FC236}">
                <a16:creationId xmlns:a16="http://schemas.microsoft.com/office/drawing/2014/main" id="{384F8C30-AC9A-4268-3CD8-F5B620C2EBDA}"/>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9011010" y="2764994"/>
            <a:ext cx="1601181" cy="452737"/>
          </a:xfrm>
          <a:prstGeom prst="rect">
            <a:avLst/>
          </a:prstGeom>
        </p:spPr>
      </p:pic>
      <p:sp>
        <p:nvSpPr>
          <p:cNvPr id="20" name="TextBox 19">
            <a:extLst>
              <a:ext uri="{FF2B5EF4-FFF2-40B4-BE49-F238E27FC236}">
                <a16:creationId xmlns:a16="http://schemas.microsoft.com/office/drawing/2014/main" id="{D1556875-11B1-B804-F582-D8CD76648F65}"/>
              </a:ext>
            </a:extLst>
          </p:cNvPr>
          <p:cNvSpPr txBox="1"/>
          <p:nvPr/>
        </p:nvSpPr>
        <p:spPr>
          <a:xfrm>
            <a:off x="582400" y="4287040"/>
            <a:ext cx="5074073"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Eq. determine Mass of       and so GUT scale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not consistent with today</a:t>
            </a:r>
          </a:p>
        </p:txBody>
      </p:sp>
      <p:pic>
        <p:nvPicPr>
          <p:cNvPr id="32" name="Picture 31" descr="\documentclass{article}&#10;\usepackage{amsmath,amssymb,color}&#10;\pagestyle{empty}&#10;\begin{document}&#10;\color{white}&#10;$X_{\beta}^a$&#10;&#10;&#10;\end{document}" title="IguanaTex Bitmap Display">
            <a:extLst>
              <a:ext uri="{FF2B5EF4-FFF2-40B4-BE49-F238E27FC236}">
                <a16:creationId xmlns:a16="http://schemas.microsoft.com/office/drawing/2014/main" id="{C7343328-E2DF-7FFA-5767-ACF945F5A504}"/>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3375048" y="4440983"/>
            <a:ext cx="231613" cy="198061"/>
          </a:xfrm>
          <a:prstGeom prst="rect">
            <a:avLst/>
          </a:prstGeom>
        </p:spPr>
      </p:pic>
      <p:pic>
        <p:nvPicPr>
          <p:cNvPr id="22" name="Picture 21">
            <a:extLst>
              <a:ext uri="{FF2B5EF4-FFF2-40B4-BE49-F238E27FC236}">
                <a16:creationId xmlns:a16="http://schemas.microsoft.com/office/drawing/2014/main" id="{77CAC10D-7A46-AF4E-226D-7146B912DFD1}"/>
              </a:ext>
            </a:extLst>
          </p:cNvPr>
          <p:cNvPicPr>
            <a:picLocks noChangeAspect="1"/>
          </p:cNvPicPr>
          <p:nvPr/>
        </p:nvPicPr>
        <p:blipFill>
          <a:blip r:embed="rId14"/>
          <a:stretch>
            <a:fillRect/>
          </a:stretch>
        </p:blipFill>
        <p:spPr>
          <a:xfrm>
            <a:off x="5405893" y="2608384"/>
            <a:ext cx="3121743" cy="841925"/>
          </a:xfrm>
          <a:prstGeom prst="rect">
            <a:avLst/>
          </a:prstGeom>
        </p:spPr>
      </p:pic>
      <p:pic>
        <p:nvPicPr>
          <p:cNvPr id="34" name="Picture 33" descr="\documentclass{article}&#10;\usepackage{amsmath,amssymb,color}&#10;\pagestyle{empty}&#10;\begin{document}&#10;\color{white}&#10;&#10;$\sin\theta$&#10;&#10;&#10;\end{document}" title="IguanaTex Bitmap Display">
            <a:extLst>
              <a:ext uri="{FF2B5EF4-FFF2-40B4-BE49-F238E27FC236}">
                <a16:creationId xmlns:a16="http://schemas.microsoft.com/office/drawing/2014/main" id="{6349C4E9-3C06-1791-FCA3-EFA07056D586}"/>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399958" y="4716809"/>
            <a:ext cx="415543" cy="163200"/>
          </a:xfrm>
          <a:prstGeom prst="rect">
            <a:avLst/>
          </a:prstGeom>
        </p:spPr>
      </p:pic>
      <p:pic>
        <p:nvPicPr>
          <p:cNvPr id="36" name="Picture 35" descr="\documentclass{article}&#10;\usepackage{amsmath,amssymb,color}&#10;\pagestyle{empty}&#10;\begin{document}&#10;\color{white}&#10;&#10;$g_{3_0}$&#10;&#10;&#10;\end{document}" title="IguanaTex Bitmap Display">
            <a:extLst>
              <a:ext uri="{FF2B5EF4-FFF2-40B4-BE49-F238E27FC236}">
                <a16:creationId xmlns:a16="http://schemas.microsoft.com/office/drawing/2014/main" id="{38145B6B-D17D-7DD3-27A9-5900C357647D}"/>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2458335" y="4709949"/>
            <a:ext cx="294095" cy="176762"/>
          </a:xfrm>
          <a:prstGeom prst="rect">
            <a:avLst/>
          </a:prstGeom>
        </p:spPr>
      </p:pic>
      <p:sp>
        <p:nvSpPr>
          <p:cNvPr id="26" name="TextBox 25">
            <a:extLst>
              <a:ext uri="{FF2B5EF4-FFF2-40B4-BE49-F238E27FC236}">
                <a16:creationId xmlns:a16="http://schemas.microsoft.com/office/drawing/2014/main" id="{21479B75-AFD9-A9FE-A86A-1BC664209F1A}"/>
              </a:ext>
            </a:extLst>
          </p:cNvPr>
          <p:cNvSpPr txBox="1"/>
          <p:nvPr/>
        </p:nvSpPr>
        <p:spPr>
          <a:xfrm>
            <a:off x="582400" y="5343441"/>
            <a:ext cx="625897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Proton lifetime could be beyond current experimental limit</a:t>
            </a:r>
          </a:p>
        </p:txBody>
      </p:sp>
      <p:pic>
        <p:nvPicPr>
          <p:cNvPr id="7" name="Picture 6" descr="\documentclass{article}&#10;\usepackage{amsmath,color}&#10;\pagestyle{empty}&#10;\begin{document}&#10;&#10;&#10;\color{white}&#10;&#10;$\tau_p=\frac{1}{\Gamma_p} \sim \frac{M_X^4}{\alpha_{\rm GUT}^2 m_p^5}\sim\times 10^{27} {\rm yrs} \left(\frac{\frac{1}{40}}{\alpha_{\rm GUT}}\right)^2\left(\frac{M_X}{ 10^{14} {\rm GeV}}\right)^4$&#10;&#10;&#10;&#10;\end{document}" title="IguanaTex Bitmap Display">
            <a:extLst>
              <a:ext uri="{FF2B5EF4-FFF2-40B4-BE49-F238E27FC236}">
                <a16:creationId xmlns:a16="http://schemas.microsoft.com/office/drawing/2014/main" id="{15E66886-1239-5F1C-2404-80631268EBD9}"/>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926532" y="5964626"/>
            <a:ext cx="6003792" cy="548158"/>
          </a:xfrm>
          <a:prstGeom prst="rect">
            <a:avLst/>
          </a:prstGeom>
        </p:spPr>
      </p:pic>
      <p:pic>
        <p:nvPicPr>
          <p:cNvPr id="3" name="Picture 2">
            <a:extLst>
              <a:ext uri="{FF2B5EF4-FFF2-40B4-BE49-F238E27FC236}">
                <a16:creationId xmlns:a16="http://schemas.microsoft.com/office/drawing/2014/main" id="{568D0D7A-E9D9-EBBD-4ABF-DE95970FCAE0}"/>
              </a:ext>
            </a:extLst>
          </p:cNvPr>
          <p:cNvPicPr>
            <a:picLocks noChangeAspect="1"/>
          </p:cNvPicPr>
          <p:nvPr/>
        </p:nvPicPr>
        <p:blipFill>
          <a:blip r:embed="rId18"/>
          <a:stretch>
            <a:fillRect/>
          </a:stretch>
        </p:blipFill>
        <p:spPr>
          <a:xfrm>
            <a:off x="8169964" y="3640270"/>
            <a:ext cx="3744199" cy="2972383"/>
          </a:xfrm>
          <a:prstGeom prst="rect">
            <a:avLst/>
          </a:prstGeom>
        </p:spPr>
      </p:pic>
      <p:cxnSp>
        <p:nvCxnSpPr>
          <p:cNvPr id="9" name="Straight Arrow Connector 8">
            <a:extLst>
              <a:ext uri="{FF2B5EF4-FFF2-40B4-BE49-F238E27FC236}">
                <a16:creationId xmlns:a16="http://schemas.microsoft.com/office/drawing/2014/main" id="{CE82B218-52AC-8C6F-05A7-DEA52212E7C2}"/>
              </a:ext>
            </a:extLst>
          </p:cNvPr>
          <p:cNvCxnSpPr/>
          <p:nvPr/>
        </p:nvCxnSpPr>
        <p:spPr>
          <a:xfrm flipH="1">
            <a:off x="7020732" y="4639044"/>
            <a:ext cx="3766088" cy="131230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45CBC61-4B50-402B-D438-5106CDDCD546}"/>
              </a:ext>
            </a:extLst>
          </p:cNvPr>
          <p:cNvSpPr txBox="1"/>
          <p:nvPr/>
        </p:nvSpPr>
        <p:spPr>
          <a:xfrm>
            <a:off x="6145438" y="4033323"/>
            <a:ext cx="2899821" cy="461665"/>
          </a:xfrm>
          <a:prstGeom prst="rect">
            <a:avLst/>
          </a:prstGeom>
          <a:solidFill>
            <a:schemeClr val="accent1">
              <a:lumMod val="60000"/>
              <a:lumOff val="40000"/>
            </a:schemeClr>
          </a:solidFill>
          <a:ln>
            <a:solidFill>
              <a:schemeClr val="accent4">
                <a:lumMod val="75000"/>
              </a:schemeClr>
            </a:solidFill>
          </a:ln>
        </p:spPr>
        <p:txBody>
          <a:bodyPr wrap="square" rtlCol="0">
            <a:spAutoFit/>
          </a:bodyPr>
          <a:lstStyle/>
          <a:p>
            <a:r>
              <a:rPr lang="en-US" sz="2400" dirty="0">
                <a:solidFill>
                  <a:schemeClr val="bg1"/>
                </a:solidFill>
              </a:rPr>
              <a:t>How do we fix this?</a:t>
            </a:r>
          </a:p>
        </p:txBody>
      </p:sp>
    </p:spTree>
    <p:extLst>
      <p:ext uri="{BB962C8B-B14F-4D97-AF65-F5344CB8AC3E}">
        <p14:creationId xmlns:p14="http://schemas.microsoft.com/office/powerpoint/2010/main" val="2869072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589CAEE-5586-E749-2F3B-4CDADE533A9D}"/>
              </a:ext>
            </a:extLst>
          </p:cNvPr>
          <p:cNvSpPr txBox="1"/>
          <p:nvPr/>
        </p:nvSpPr>
        <p:spPr>
          <a:xfrm>
            <a:off x="2759707" y="660644"/>
            <a:ext cx="69522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Proton Decay Constraints: Super-K</a:t>
            </a:r>
          </a:p>
        </p:txBody>
      </p:sp>
      <p:sp>
        <p:nvSpPr>
          <p:cNvPr id="5" name="TextBox 4">
            <a:extLst>
              <a:ext uri="{FF2B5EF4-FFF2-40B4-BE49-F238E27FC236}">
                <a16:creationId xmlns:a16="http://schemas.microsoft.com/office/drawing/2014/main" id="{411F15B9-0AC9-0AA6-98D2-24E8D20F3775}"/>
              </a:ext>
            </a:extLst>
          </p:cNvPr>
          <p:cNvSpPr txBox="1"/>
          <p:nvPr/>
        </p:nvSpPr>
        <p:spPr>
          <a:xfrm>
            <a:off x="826311" y="2022205"/>
            <a:ext cx="6209920"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Super-</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Kamiokande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a water Cherenkov detector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Particles moving faster than light produce EM rings</a:t>
            </a:r>
          </a:p>
        </p:txBody>
      </p:sp>
      <p:pic>
        <p:nvPicPr>
          <p:cNvPr id="6" name="Picture 5">
            <a:extLst>
              <a:ext uri="{FF2B5EF4-FFF2-40B4-BE49-F238E27FC236}">
                <a16:creationId xmlns:a16="http://schemas.microsoft.com/office/drawing/2014/main" id="{488AA0F9-5D70-FCB1-9078-DCF48B4EF1DA}"/>
              </a:ext>
            </a:extLst>
          </p:cNvPr>
          <p:cNvPicPr>
            <a:picLocks noChangeAspect="1"/>
          </p:cNvPicPr>
          <p:nvPr/>
        </p:nvPicPr>
        <p:blipFill>
          <a:blip r:embed="rId4"/>
          <a:stretch>
            <a:fillRect/>
          </a:stretch>
        </p:blipFill>
        <p:spPr>
          <a:xfrm>
            <a:off x="8611789" y="3017892"/>
            <a:ext cx="2673368" cy="1924985"/>
          </a:xfrm>
          <a:prstGeom prst="rect">
            <a:avLst/>
          </a:prstGeom>
        </p:spPr>
      </p:pic>
      <p:pic>
        <p:nvPicPr>
          <p:cNvPr id="7" name="Picture 6">
            <a:extLst>
              <a:ext uri="{FF2B5EF4-FFF2-40B4-BE49-F238E27FC236}">
                <a16:creationId xmlns:a16="http://schemas.microsoft.com/office/drawing/2014/main" id="{B9934F02-FC59-D74A-0728-67A1F99DE277}"/>
              </a:ext>
            </a:extLst>
          </p:cNvPr>
          <p:cNvPicPr>
            <a:picLocks noChangeAspect="1"/>
          </p:cNvPicPr>
          <p:nvPr/>
        </p:nvPicPr>
        <p:blipFill>
          <a:blip r:embed="rId5"/>
          <a:stretch>
            <a:fillRect/>
          </a:stretch>
        </p:blipFill>
        <p:spPr>
          <a:xfrm>
            <a:off x="8245050" y="1518925"/>
            <a:ext cx="3120639" cy="1268281"/>
          </a:xfrm>
          <a:prstGeom prst="rect">
            <a:avLst/>
          </a:prstGeom>
        </p:spPr>
      </p:pic>
      <p:sp>
        <p:nvSpPr>
          <p:cNvPr id="9" name="TextBox 8">
            <a:extLst>
              <a:ext uri="{FF2B5EF4-FFF2-40B4-BE49-F238E27FC236}">
                <a16:creationId xmlns:a16="http://schemas.microsoft.com/office/drawing/2014/main" id="{EBA255E1-A0EB-AC0E-A3EA-14E49ECE8B58}"/>
              </a:ext>
            </a:extLst>
          </p:cNvPr>
          <p:cNvSpPr txBox="1"/>
          <p:nvPr/>
        </p:nvSpPr>
        <p:spPr>
          <a:xfrm>
            <a:off x="826311" y="4942877"/>
            <a:ext cx="654115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Current limits from Super-</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Kamiokande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 name="TextBox 21">
            <a:extLst>
              <a:ext uri="{FF2B5EF4-FFF2-40B4-BE49-F238E27FC236}">
                <a16:creationId xmlns:a16="http://schemas.microsoft.com/office/drawing/2014/main" id="{211147D0-7562-83A6-9049-26CE8E69EC4D}"/>
              </a:ext>
            </a:extLst>
          </p:cNvPr>
          <p:cNvSpPr txBox="1"/>
          <p:nvPr/>
        </p:nvSpPr>
        <p:spPr>
          <a:xfrm>
            <a:off x="826311" y="1619333"/>
            <a:ext cx="6447583"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Super-</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Kamoikande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sensitive to SM interacting particles </a:t>
            </a:r>
          </a:p>
        </p:txBody>
      </p:sp>
    </p:spTree>
    <p:extLst>
      <p:ext uri="{BB962C8B-B14F-4D97-AF65-F5344CB8AC3E}">
        <p14:creationId xmlns:p14="http://schemas.microsoft.com/office/powerpoint/2010/main" val="8446912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7"/>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589CAEE-5586-E749-2F3B-4CDADE533A9D}"/>
              </a:ext>
            </a:extLst>
          </p:cNvPr>
          <p:cNvSpPr txBox="1"/>
          <p:nvPr/>
        </p:nvSpPr>
        <p:spPr>
          <a:xfrm>
            <a:off x="2759707" y="660644"/>
            <a:ext cx="69522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Proton Decay Constraints: Future</a:t>
            </a:r>
          </a:p>
        </p:txBody>
      </p:sp>
      <p:sp>
        <p:nvSpPr>
          <p:cNvPr id="32" name="TextBox 31">
            <a:extLst>
              <a:ext uri="{FF2B5EF4-FFF2-40B4-BE49-F238E27FC236}">
                <a16:creationId xmlns:a16="http://schemas.microsoft.com/office/drawing/2014/main" id="{3D65DE40-EF63-077F-EE94-7614F4D87576}"/>
              </a:ext>
            </a:extLst>
          </p:cNvPr>
          <p:cNvSpPr txBox="1"/>
          <p:nvPr/>
        </p:nvSpPr>
        <p:spPr>
          <a:xfrm>
            <a:off x="444281" y="1450001"/>
            <a:ext cx="8267467" cy="1200329"/>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JUNO Experiment a Liquid Scintillator (LS)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Detects the time evolution of energy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Eff: 65% Signal retained 99.995% Background Rejected</a:t>
            </a:r>
          </a:p>
        </p:txBody>
      </p:sp>
      <p:pic>
        <p:nvPicPr>
          <p:cNvPr id="33" name="Picture 32" descr="A screenshot of a cell phone&#10;&#10;Description automatically generated">
            <a:extLst>
              <a:ext uri="{FF2B5EF4-FFF2-40B4-BE49-F238E27FC236}">
                <a16:creationId xmlns:a16="http://schemas.microsoft.com/office/drawing/2014/main" id="{40B4B5FB-077C-E3E4-1BB6-9C9D4E866099}"/>
              </a:ext>
            </a:extLst>
          </p:cNvPr>
          <p:cNvPicPr>
            <a:picLocks noChangeAspect="1"/>
          </p:cNvPicPr>
          <p:nvPr/>
        </p:nvPicPr>
        <p:blipFill rotWithShape="1">
          <a:blip r:embed="rId8">
            <a:extLst>
              <a:ext uri="{28A0092B-C50C-407E-A947-70E740481C1C}">
                <a14:useLocalDpi xmlns:a14="http://schemas.microsoft.com/office/drawing/2010/main" val="0"/>
              </a:ext>
            </a:extLst>
          </a:blip>
          <a:srcRect l="40070" t="34492"/>
          <a:stretch/>
        </p:blipFill>
        <p:spPr>
          <a:xfrm>
            <a:off x="8236246" y="2706648"/>
            <a:ext cx="3825994" cy="4022932"/>
          </a:xfrm>
          <a:prstGeom prst="rect">
            <a:avLst/>
          </a:prstGeom>
        </p:spPr>
      </p:pic>
      <p:pic>
        <p:nvPicPr>
          <p:cNvPr id="45" name="Picture 44" descr="\documentclass{article}&#10;\usepackage{amsmath,color}&#10;\pagestyle{empty}&#10;\begin{document}&#10;\color{white}&#10;&#10;$\tau_{p\to K^+ \nu} &gt; 1.9 \times 10^{34}~{\rm yrs}\quad {\rm (90\% ~CL)}$&#10;&#10;\end{document}" title="IguanaTex Bitmap Display">
            <a:extLst>
              <a:ext uri="{FF2B5EF4-FFF2-40B4-BE49-F238E27FC236}">
                <a16:creationId xmlns:a16="http://schemas.microsoft.com/office/drawing/2014/main" id="{4302C471-4F10-6712-7271-A0AEC06901CC}"/>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68874" y="4923815"/>
            <a:ext cx="3667101" cy="341544"/>
          </a:xfrm>
          <a:prstGeom prst="rect">
            <a:avLst/>
          </a:prstGeom>
        </p:spPr>
      </p:pic>
      <p:sp>
        <p:nvSpPr>
          <p:cNvPr id="37" name="Rectangle 36">
            <a:extLst>
              <a:ext uri="{FF2B5EF4-FFF2-40B4-BE49-F238E27FC236}">
                <a16:creationId xmlns:a16="http://schemas.microsoft.com/office/drawing/2014/main" id="{D3469B55-B9C5-60B2-26B1-C1C2606AF5FF}"/>
              </a:ext>
            </a:extLst>
          </p:cNvPr>
          <p:cNvSpPr/>
          <p:nvPr/>
        </p:nvSpPr>
        <p:spPr>
          <a:xfrm>
            <a:off x="903541" y="4256449"/>
            <a:ext cx="5120173"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JUNO’s capabilities versus Super-K  </a:t>
            </a:r>
          </a:p>
        </p:txBody>
      </p:sp>
      <p:sp>
        <p:nvSpPr>
          <p:cNvPr id="38" name="Rectangle 37">
            <a:extLst>
              <a:ext uri="{FF2B5EF4-FFF2-40B4-BE49-F238E27FC236}">
                <a16:creationId xmlns:a16="http://schemas.microsoft.com/office/drawing/2014/main" id="{784E2B07-71F8-2583-D2B2-4D0A360D676A}"/>
              </a:ext>
            </a:extLst>
          </p:cNvPr>
          <p:cNvSpPr/>
          <p:nvPr/>
        </p:nvSpPr>
        <p:spPr>
          <a:xfrm>
            <a:off x="903541" y="5407999"/>
            <a:ext cx="6698408"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Other Future Experiments (Hyper-</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Kamiokande</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Scaled up Super-K</a:t>
            </a:r>
          </a:p>
        </p:txBody>
      </p:sp>
      <p:pic>
        <p:nvPicPr>
          <p:cNvPr id="53" name="Picture 52" descr="\documentclass{article}&#10;\usepackage{amsmath,color}&#10;\pagestyle{empty}&#10;\begin{document}&#10;&#10;\color{white}&#10;&#10;$\tau_{p\to K^+ \nu} &gt; 3.2 \times 10^{34}~{\rm yrs}~~ {\rm (90\% ~CL)}$&#10;&#10;\end{document}" title="IguanaTex Bitmap Display">
            <a:extLst>
              <a:ext uri="{FF2B5EF4-FFF2-40B4-BE49-F238E27FC236}">
                <a16:creationId xmlns:a16="http://schemas.microsoft.com/office/drawing/2014/main" id="{5A200FE0-7ACD-9F46-3E1F-ECB7090EFCC3}"/>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129760" y="6292721"/>
            <a:ext cx="3590819" cy="341544"/>
          </a:xfrm>
          <a:prstGeom prst="rect">
            <a:avLst/>
          </a:prstGeom>
        </p:spPr>
      </p:pic>
      <p:pic>
        <p:nvPicPr>
          <p:cNvPr id="40" name="Picture 39">
            <a:extLst>
              <a:ext uri="{FF2B5EF4-FFF2-40B4-BE49-F238E27FC236}">
                <a16:creationId xmlns:a16="http://schemas.microsoft.com/office/drawing/2014/main" id="{BEE93241-E205-67CD-FDE5-01F35E9752E5}"/>
              </a:ext>
            </a:extLst>
          </p:cNvPr>
          <p:cNvPicPr>
            <a:picLocks noChangeAspect="1"/>
          </p:cNvPicPr>
          <p:nvPr/>
        </p:nvPicPr>
        <p:blipFill>
          <a:blip r:embed="rId11"/>
          <a:stretch>
            <a:fillRect/>
          </a:stretch>
        </p:blipFill>
        <p:spPr>
          <a:xfrm>
            <a:off x="2250379" y="2689095"/>
            <a:ext cx="3273361" cy="1373770"/>
          </a:xfrm>
          <a:prstGeom prst="rect">
            <a:avLst/>
          </a:prstGeom>
        </p:spPr>
      </p:pic>
      <p:pic>
        <p:nvPicPr>
          <p:cNvPr id="43" name="Picture 42" descr="\documentclass{article}&#10;\usepackage{amsmath,color}&#10;\pagestyle{empty}&#10;\begin{document}&#10;&#10;\color{white}&#10;&#10;$\tau_{p\to K^+ \nu} &gt; 6.6 \times 10^{33}~{\rm yrs}\quad {\rm (90\% ~CL)}$&#10;&#10;\end{document}" title="IguanaTex Bitmap Display">
            <a:extLst>
              <a:ext uri="{FF2B5EF4-FFF2-40B4-BE49-F238E27FC236}">
                <a16:creationId xmlns:a16="http://schemas.microsoft.com/office/drawing/2014/main" id="{D24C7B3B-6A92-A58E-96FF-ECCF1DE9D43A}"/>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4262449" y="4923815"/>
            <a:ext cx="3667101" cy="339766"/>
          </a:xfrm>
          <a:prstGeom prst="rect">
            <a:avLst/>
          </a:prstGeom>
        </p:spPr>
      </p:pic>
      <p:pic>
        <p:nvPicPr>
          <p:cNvPr id="55" name="Picture 54" descr="\documentclass{article}&#10;\usepackage{amsmath,color}&#10;\pagestyle{empty}&#10;\begin{document}&#10;&#10;&#10;\color{white}&#10;&#10;$\tau_{p\to e^+\pi^0} &gt;  7.7\times 10^{34}~{\rm yrs}~{\rm (90\% ~CL)}$&#10;&#10;&#10;&#10;\end{document}" title="IguanaTex Bitmap Display">
            <a:extLst>
              <a:ext uri="{FF2B5EF4-FFF2-40B4-BE49-F238E27FC236}">
                <a16:creationId xmlns:a16="http://schemas.microsoft.com/office/drawing/2014/main" id="{807E510B-91EB-36F9-51E6-78B7727371B4}"/>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3935975" y="6260048"/>
            <a:ext cx="4084875" cy="307688"/>
          </a:xfrm>
          <a:prstGeom prst="rect">
            <a:avLst/>
          </a:prstGeom>
        </p:spPr>
      </p:pic>
    </p:spTree>
    <p:extLst>
      <p:ext uri="{BB962C8B-B14F-4D97-AF65-F5344CB8AC3E}">
        <p14:creationId xmlns:p14="http://schemas.microsoft.com/office/powerpoint/2010/main" val="1073729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8A2AA27-DA6A-9E01-28D6-70D12CE7FAA8}"/>
              </a:ext>
            </a:extLst>
          </p:cNvPr>
          <p:cNvSpPr/>
          <p:nvPr/>
        </p:nvSpPr>
        <p:spPr>
          <a:xfrm>
            <a:off x="4141596" y="3656697"/>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7223F9EB-AD75-AE05-C0E9-5C2569C21726}"/>
              </a:ext>
            </a:extLst>
          </p:cNvPr>
          <p:cNvSpPr/>
          <p:nvPr/>
        </p:nvSpPr>
        <p:spPr>
          <a:xfrm>
            <a:off x="1431401" y="2632312"/>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2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85 1">
            <a:extLst>
              <a:ext uri="{FF2B5EF4-FFF2-40B4-BE49-F238E27FC236}">
                <a16:creationId xmlns:a16="http://schemas.microsoft.com/office/drawing/2014/main" id="{2879543A-B51A-4146-F198-827AC678A9E5}"/>
              </a:ext>
            </a:extLst>
          </p:cNvPr>
          <p:cNvSpPr>
            <a:spLocks/>
          </p:cNvSpPr>
          <p:nvPr/>
        </p:nvSpPr>
        <p:spPr bwMode="auto">
          <a:xfrm>
            <a:off x="2440738" y="3355376"/>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3041B930-AD8E-726E-1CB5-A932B8EF7E86}"/>
              </a:ext>
            </a:extLst>
          </p:cNvPr>
          <p:cNvCxnSpPr>
            <a:cxnSpLocks/>
          </p:cNvCxnSpPr>
          <p:nvPr/>
        </p:nvCxnSpPr>
        <p:spPr>
          <a:xfrm>
            <a:off x="1793438" y="2880360"/>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5B0283E-231C-EB6C-4C98-A902F423FEF1}"/>
              </a:ext>
            </a:extLst>
          </p:cNvPr>
          <p:cNvCxnSpPr>
            <a:cxnSpLocks/>
          </p:cNvCxnSpPr>
          <p:nvPr/>
        </p:nvCxnSpPr>
        <p:spPr>
          <a:xfrm flipV="1">
            <a:off x="1793440" y="3495339"/>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F16D816E-6CDE-F5C4-93B7-15DD514405A5}"/>
              </a:ext>
            </a:extLst>
          </p:cNvPr>
          <p:cNvCxnSpPr>
            <a:cxnSpLocks/>
          </p:cNvCxnSpPr>
          <p:nvPr/>
        </p:nvCxnSpPr>
        <p:spPr>
          <a:xfrm flipH="1">
            <a:off x="3659475" y="2943386"/>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DF7CB1F3-8263-89C8-DF10-20F40D92F4C1}"/>
              </a:ext>
            </a:extLst>
          </p:cNvPr>
          <p:cNvCxnSpPr>
            <a:cxnSpLocks/>
          </p:cNvCxnSpPr>
          <p:nvPr/>
        </p:nvCxnSpPr>
        <p:spPr>
          <a:xfrm>
            <a:off x="3659473" y="3502949"/>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27" name="Picture 26">
            <a:extLst>
              <a:ext uri="{FF2B5EF4-FFF2-40B4-BE49-F238E27FC236}">
                <a16:creationId xmlns:a16="http://schemas.microsoft.com/office/drawing/2014/main" id="{1870D9C9-FC5A-C91A-4F27-5A9A5EB215BF}"/>
              </a:ext>
            </a:extLst>
          </p:cNvPr>
          <p:cNvPicPr>
            <a:picLocks noChangeAspect="1"/>
          </p:cNvPicPr>
          <p:nvPr>
            <p:custDataLst>
              <p:tags r:id="rId1"/>
            </p:custDataLst>
          </p:nvPr>
        </p:nvPicPr>
        <p:blipFill>
          <a:blip r:embed="rId24">
            <a:extLst>
              <a:ext uri="{28A0092B-C50C-407E-A947-70E740481C1C}">
                <a14:useLocalDpi xmlns:a14="http://schemas.microsoft.com/office/drawing/2010/main" val="0"/>
              </a:ext>
            </a:extLst>
          </a:blip>
          <a:stretch>
            <a:fillRect/>
          </a:stretch>
        </p:blipFill>
        <p:spPr>
          <a:xfrm>
            <a:off x="4346195" y="2751372"/>
            <a:ext cx="230416" cy="192014"/>
          </a:xfrm>
          <a:prstGeom prst="rect">
            <a:avLst/>
          </a:prstGeom>
        </p:spPr>
      </p:pic>
      <p:cxnSp>
        <p:nvCxnSpPr>
          <p:cNvPr id="8" name="Straight Connector 7">
            <a:extLst>
              <a:ext uri="{FF2B5EF4-FFF2-40B4-BE49-F238E27FC236}">
                <a16:creationId xmlns:a16="http://schemas.microsoft.com/office/drawing/2014/main" id="{26839170-B005-A180-4852-C05E8C2C0D0D}"/>
              </a:ext>
            </a:extLst>
          </p:cNvPr>
          <p:cNvCxnSpPr>
            <a:cxnSpLocks/>
          </p:cNvCxnSpPr>
          <p:nvPr/>
        </p:nvCxnSpPr>
        <p:spPr>
          <a:xfrm>
            <a:off x="1833984" y="4674079"/>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45" name="Picture 44">
            <a:extLst>
              <a:ext uri="{FF2B5EF4-FFF2-40B4-BE49-F238E27FC236}">
                <a16:creationId xmlns:a16="http://schemas.microsoft.com/office/drawing/2014/main" id="{3277455E-B0FB-C9AD-7BA2-B2DBAA546CA1}"/>
              </a:ext>
            </a:extLst>
          </p:cNvPr>
          <p:cNvPicPr>
            <a:picLocks noChangeAspect="1"/>
          </p:cNvPicPr>
          <p:nvPr>
            <p:custDataLst>
              <p:tags r:id="rId2"/>
            </p:custDataLst>
          </p:nvPr>
        </p:nvPicPr>
        <p:blipFill>
          <a:blip r:embed="rId25">
            <a:extLst>
              <a:ext uri="{28A0092B-C50C-407E-A947-70E740481C1C}">
                <a14:useLocalDpi xmlns:a14="http://schemas.microsoft.com/office/drawing/2010/main" val="0"/>
              </a:ext>
            </a:extLst>
          </a:blip>
          <a:stretch>
            <a:fillRect/>
          </a:stretch>
        </p:blipFill>
        <p:spPr>
          <a:xfrm>
            <a:off x="1052945" y="3613386"/>
            <a:ext cx="214155" cy="201663"/>
          </a:xfrm>
          <a:prstGeom prst="rect">
            <a:avLst/>
          </a:prstGeom>
        </p:spPr>
      </p:pic>
      <p:pic>
        <p:nvPicPr>
          <p:cNvPr id="41" name="Picture 40">
            <a:extLst>
              <a:ext uri="{FF2B5EF4-FFF2-40B4-BE49-F238E27FC236}">
                <a16:creationId xmlns:a16="http://schemas.microsoft.com/office/drawing/2014/main" id="{6D818395-B85C-DF1C-A59E-7B7792A6B08A}"/>
              </a:ext>
            </a:extLst>
          </p:cNvPr>
          <p:cNvPicPr>
            <a:picLocks noChangeAspect="1"/>
          </p:cNvPicPr>
          <p:nvPr>
            <p:custDataLst>
              <p:tags r:id="rId3"/>
            </p:custDataLst>
          </p:nvPr>
        </p:nvPicPr>
        <p:blipFill>
          <a:blip r:embed="rId26">
            <a:extLst>
              <a:ext uri="{28A0092B-C50C-407E-A947-70E740481C1C}">
                <a14:useLocalDpi xmlns:a14="http://schemas.microsoft.com/office/drawing/2010/main" val="0"/>
              </a:ext>
            </a:extLst>
          </a:blip>
          <a:stretch>
            <a:fillRect/>
          </a:stretch>
        </p:blipFill>
        <p:spPr>
          <a:xfrm>
            <a:off x="4776853" y="4156817"/>
            <a:ext cx="263162" cy="232991"/>
          </a:xfrm>
          <a:prstGeom prst="rect">
            <a:avLst/>
          </a:prstGeom>
        </p:spPr>
      </p:pic>
      <p:pic>
        <p:nvPicPr>
          <p:cNvPr id="47" name="Picture 46">
            <a:extLst>
              <a:ext uri="{FF2B5EF4-FFF2-40B4-BE49-F238E27FC236}">
                <a16:creationId xmlns:a16="http://schemas.microsoft.com/office/drawing/2014/main" id="{F2B1B5C1-4F02-5917-0AD6-5BF569748904}"/>
              </a:ext>
            </a:extLst>
          </p:cNvPr>
          <p:cNvPicPr>
            <a:picLocks noChangeAspect="1"/>
          </p:cNvPicPr>
          <p:nvPr>
            <p:custDataLst>
              <p:tags r:id="rId4"/>
            </p:custDataLst>
          </p:nvPr>
        </p:nvPicPr>
        <p:blipFill>
          <a:blip r:embed="rId27">
            <a:extLst>
              <a:ext uri="{28A0092B-C50C-407E-A947-70E740481C1C}">
                <a14:useLocalDpi xmlns:a14="http://schemas.microsoft.com/office/drawing/2010/main" val="0"/>
              </a:ext>
            </a:extLst>
          </a:blip>
          <a:stretch>
            <a:fillRect/>
          </a:stretch>
        </p:blipFill>
        <p:spPr>
          <a:xfrm>
            <a:off x="2932459" y="2991205"/>
            <a:ext cx="210286" cy="172190"/>
          </a:xfrm>
          <a:prstGeom prst="rect">
            <a:avLst/>
          </a:prstGeom>
        </p:spPr>
      </p:pic>
      <p:pic>
        <p:nvPicPr>
          <p:cNvPr id="39" name="Picture 38">
            <a:extLst>
              <a:ext uri="{FF2B5EF4-FFF2-40B4-BE49-F238E27FC236}">
                <a16:creationId xmlns:a16="http://schemas.microsoft.com/office/drawing/2014/main" id="{56B7DD6E-71FD-6A78-D33C-597D0EFA8195}"/>
              </a:ext>
            </a:extLst>
          </p:cNvPr>
          <p:cNvPicPr>
            <a:picLocks noChangeAspect="1"/>
          </p:cNvPicPr>
          <p:nvPr>
            <p:custDataLst>
              <p:tags r:id="rId5"/>
            </p:custDataLst>
          </p:nvPr>
        </p:nvPicPr>
        <p:blipFill>
          <a:blip r:embed="rId28">
            <a:extLst>
              <a:ext uri="{28A0092B-C50C-407E-A947-70E740481C1C}">
                <a14:useLocalDpi xmlns:a14="http://schemas.microsoft.com/office/drawing/2010/main" val="0"/>
              </a:ext>
            </a:extLst>
          </a:blip>
          <a:stretch>
            <a:fillRect/>
          </a:stretch>
        </p:blipFill>
        <p:spPr>
          <a:xfrm>
            <a:off x="4346195" y="2751372"/>
            <a:ext cx="223086" cy="255999"/>
          </a:xfrm>
          <a:prstGeom prst="rect">
            <a:avLst/>
          </a:prstGeom>
        </p:spPr>
      </p:pic>
      <p:pic>
        <p:nvPicPr>
          <p:cNvPr id="33" name="Picture 32">
            <a:extLst>
              <a:ext uri="{FF2B5EF4-FFF2-40B4-BE49-F238E27FC236}">
                <a16:creationId xmlns:a16="http://schemas.microsoft.com/office/drawing/2014/main" id="{A7533309-FC68-4A7D-EE11-5F0C25F5F373}"/>
              </a:ext>
            </a:extLst>
          </p:cNvPr>
          <p:cNvPicPr>
            <a:picLocks noChangeAspect="1"/>
          </p:cNvPicPr>
          <p:nvPr>
            <p:custDataLst>
              <p:tags r:id="rId6"/>
            </p:custDataLst>
          </p:nvPr>
        </p:nvPicPr>
        <p:blipFill>
          <a:blip r:embed="rId29">
            <a:extLst>
              <a:ext uri="{28A0092B-C50C-407E-A947-70E740481C1C}">
                <a14:useLocalDpi xmlns:a14="http://schemas.microsoft.com/office/drawing/2010/main" val="0"/>
              </a:ext>
            </a:extLst>
          </a:blip>
          <a:stretch>
            <a:fillRect/>
          </a:stretch>
        </p:blipFill>
        <p:spPr>
          <a:xfrm>
            <a:off x="1581323" y="2727891"/>
            <a:ext cx="212115" cy="263314"/>
          </a:xfrm>
          <a:prstGeom prst="rect">
            <a:avLst/>
          </a:prstGeom>
        </p:spPr>
      </p:pic>
      <p:pic>
        <p:nvPicPr>
          <p:cNvPr id="36" name="Picture 35">
            <a:extLst>
              <a:ext uri="{FF2B5EF4-FFF2-40B4-BE49-F238E27FC236}">
                <a16:creationId xmlns:a16="http://schemas.microsoft.com/office/drawing/2014/main" id="{5BBA20B4-C66A-7984-5041-82F0BB93B3FD}"/>
              </a:ext>
            </a:extLst>
          </p:cNvPr>
          <p:cNvPicPr>
            <a:picLocks noChangeAspect="1"/>
          </p:cNvPicPr>
          <p:nvPr>
            <p:custDataLst>
              <p:tags r:id="rId7"/>
            </p:custDataLst>
          </p:nvPr>
        </p:nvPicPr>
        <p:blipFill>
          <a:blip r:embed="rId30">
            <a:extLst>
              <a:ext uri="{28A0092B-C50C-407E-A947-70E740481C1C}">
                <a14:useLocalDpi xmlns:a14="http://schemas.microsoft.com/office/drawing/2010/main" val="0"/>
              </a:ext>
            </a:extLst>
          </a:blip>
          <a:stretch>
            <a:fillRect/>
          </a:stretch>
        </p:blipFill>
        <p:spPr>
          <a:xfrm>
            <a:off x="1549152" y="4145600"/>
            <a:ext cx="210286" cy="272457"/>
          </a:xfrm>
          <a:prstGeom prst="rect">
            <a:avLst/>
          </a:prstGeom>
        </p:spPr>
      </p:pic>
      <p:pic>
        <p:nvPicPr>
          <p:cNvPr id="48" name="Picture 47">
            <a:extLst>
              <a:ext uri="{FF2B5EF4-FFF2-40B4-BE49-F238E27FC236}">
                <a16:creationId xmlns:a16="http://schemas.microsoft.com/office/drawing/2014/main" id="{76222C96-7561-92A9-EDCB-0BAB3993B804}"/>
              </a:ext>
            </a:extLst>
          </p:cNvPr>
          <p:cNvPicPr>
            <a:picLocks noChangeAspect="1"/>
          </p:cNvPicPr>
          <p:nvPr>
            <p:custDataLst>
              <p:tags r:id="rId8"/>
            </p:custDataLst>
          </p:nvPr>
        </p:nvPicPr>
        <p:blipFill>
          <a:blip r:embed="rId30">
            <a:extLst>
              <a:ext uri="{28A0092B-C50C-407E-A947-70E740481C1C}">
                <a14:useLocalDpi xmlns:a14="http://schemas.microsoft.com/office/drawing/2010/main" val="0"/>
              </a:ext>
            </a:extLst>
          </a:blip>
          <a:stretch>
            <a:fillRect/>
          </a:stretch>
        </p:blipFill>
        <p:spPr>
          <a:xfrm>
            <a:off x="4345271" y="4060116"/>
            <a:ext cx="210286" cy="272457"/>
          </a:xfrm>
          <a:prstGeom prst="rect">
            <a:avLst/>
          </a:prstGeom>
        </p:spPr>
      </p:pic>
      <p:pic>
        <p:nvPicPr>
          <p:cNvPr id="50" name="Picture 49">
            <a:extLst>
              <a:ext uri="{FF2B5EF4-FFF2-40B4-BE49-F238E27FC236}">
                <a16:creationId xmlns:a16="http://schemas.microsoft.com/office/drawing/2014/main" id="{C6FAFD82-81AF-C223-E6D2-5482DAA91D6B}"/>
              </a:ext>
            </a:extLst>
          </p:cNvPr>
          <p:cNvPicPr>
            <a:picLocks noChangeAspect="1"/>
          </p:cNvPicPr>
          <p:nvPr>
            <p:custDataLst>
              <p:tags r:id="rId9"/>
            </p:custDataLst>
          </p:nvPr>
        </p:nvPicPr>
        <p:blipFill>
          <a:blip r:embed="rId31">
            <a:extLst>
              <a:ext uri="{28A0092B-C50C-407E-A947-70E740481C1C}">
                <a14:useLocalDpi xmlns:a14="http://schemas.microsoft.com/office/drawing/2010/main" val="0"/>
              </a:ext>
            </a:extLst>
          </a:blip>
          <a:stretch>
            <a:fillRect/>
          </a:stretch>
        </p:blipFill>
        <p:spPr>
          <a:xfrm>
            <a:off x="1617011" y="4542761"/>
            <a:ext cx="146286" cy="213943"/>
          </a:xfrm>
          <a:prstGeom prst="rect">
            <a:avLst/>
          </a:prstGeom>
        </p:spPr>
      </p:pic>
      <p:pic>
        <p:nvPicPr>
          <p:cNvPr id="51" name="Picture 50">
            <a:extLst>
              <a:ext uri="{FF2B5EF4-FFF2-40B4-BE49-F238E27FC236}">
                <a16:creationId xmlns:a16="http://schemas.microsoft.com/office/drawing/2014/main" id="{CE38C6C2-92E8-995B-47A2-DE7C04172443}"/>
              </a:ext>
            </a:extLst>
          </p:cNvPr>
          <p:cNvPicPr>
            <a:picLocks noChangeAspect="1"/>
          </p:cNvPicPr>
          <p:nvPr>
            <p:custDataLst>
              <p:tags r:id="rId10"/>
            </p:custDataLst>
          </p:nvPr>
        </p:nvPicPr>
        <p:blipFill>
          <a:blip r:embed="rId31">
            <a:extLst>
              <a:ext uri="{28A0092B-C50C-407E-A947-70E740481C1C}">
                <a14:useLocalDpi xmlns:a14="http://schemas.microsoft.com/office/drawing/2010/main" val="0"/>
              </a:ext>
            </a:extLst>
          </a:blip>
          <a:stretch>
            <a:fillRect/>
          </a:stretch>
        </p:blipFill>
        <p:spPr>
          <a:xfrm>
            <a:off x="4346247" y="4493106"/>
            <a:ext cx="146286" cy="213943"/>
          </a:xfrm>
          <a:prstGeom prst="rect">
            <a:avLst/>
          </a:prstGeom>
        </p:spPr>
      </p:pic>
      <p:sp>
        <p:nvSpPr>
          <p:cNvPr id="52" name="Oval 51">
            <a:extLst>
              <a:ext uri="{FF2B5EF4-FFF2-40B4-BE49-F238E27FC236}">
                <a16:creationId xmlns:a16="http://schemas.microsoft.com/office/drawing/2014/main" id="{9252DC3C-87C9-CD28-11B0-15D1BA62F616}"/>
              </a:ext>
            </a:extLst>
          </p:cNvPr>
          <p:cNvSpPr/>
          <p:nvPr/>
        </p:nvSpPr>
        <p:spPr>
          <a:xfrm>
            <a:off x="9637018" y="3669852"/>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68808772-9AF5-CB14-706B-2D374A41BA30}"/>
              </a:ext>
            </a:extLst>
          </p:cNvPr>
          <p:cNvSpPr/>
          <p:nvPr/>
        </p:nvSpPr>
        <p:spPr>
          <a:xfrm>
            <a:off x="6926823" y="2645467"/>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85 2">
            <a:extLst>
              <a:ext uri="{FF2B5EF4-FFF2-40B4-BE49-F238E27FC236}">
                <a16:creationId xmlns:a16="http://schemas.microsoft.com/office/drawing/2014/main" id="{E923F835-986D-EF01-D2E0-1F3D6EFB81CE}"/>
              </a:ext>
            </a:extLst>
          </p:cNvPr>
          <p:cNvSpPr>
            <a:spLocks/>
          </p:cNvSpPr>
          <p:nvPr/>
        </p:nvSpPr>
        <p:spPr bwMode="auto">
          <a:xfrm>
            <a:off x="7936160" y="336853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B32EF89C-B9F7-9511-09C9-CA0F9BBB9750}"/>
              </a:ext>
            </a:extLst>
          </p:cNvPr>
          <p:cNvCxnSpPr>
            <a:cxnSpLocks/>
          </p:cNvCxnSpPr>
          <p:nvPr/>
        </p:nvCxnSpPr>
        <p:spPr>
          <a:xfrm>
            <a:off x="7288860" y="289351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AD671066-6C98-D995-26E3-713F4DB89267}"/>
              </a:ext>
            </a:extLst>
          </p:cNvPr>
          <p:cNvCxnSpPr>
            <a:cxnSpLocks/>
          </p:cNvCxnSpPr>
          <p:nvPr/>
        </p:nvCxnSpPr>
        <p:spPr>
          <a:xfrm flipV="1">
            <a:off x="7288862" y="350849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C9B7B60A-F2FD-CCD4-AC2D-13ED76F6D4B5}"/>
              </a:ext>
            </a:extLst>
          </p:cNvPr>
          <p:cNvCxnSpPr>
            <a:cxnSpLocks/>
          </p:cNvCxnSpPr>
          <p:nvPr/>
        </p:nvCxnSpPr>
        <p:spPr>
          <a:xfrm flipH="1">
            <a:off x="9154897" y="2956541"/>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BB74AE9C-61CD-C962-3BCC-3DC5EC5AC16E}"/>
              </a:ext>
            </a:extLst>
          </p:cNvPr>
          <p:cNvCxnSpPr>
            <a:cxnSpLocks/>
          </p:cNvCxnSpPr>
          <p:nvPr/>
        </p:nvCxnSpPr>
        <p:spPr>
          <a:xfrm>
            <a:off x="9154895" y="3516104"/>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59" name="Picture 58">
            <a:extLst>
              <a:ext uri="{FF2B5EF4-FFF2-40B4-BE49-F238E27FC236}">
                <a16:creationId xmlns:a16="http://schemas.microsoft.com/office/drawing/2014/main" id="{C2D49D43-E102-1F30-D17D-3B2468216929}"/>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9841617" y="2764527"/>
            <a:ext cx="230416" cy="192014"/>
          </a:xfrm>
          <a:prstGeom prst="rect">
            <a:avLst/>
          </a:prstGeom>
        </p:spPr>
      </p:pic>
      <p:cxnSp>
        <p:nvCxnSpPr>
          <p:cNvPr id="60" name="Straight Connector 59">
            <a:extLst>
              <a:ext uri="{FF2B5EF4-FFF2-40B4-BE49-F238E27FC236}">
                <a16:creationId xmlns:a16="http://schemas.microsoft.com/office/drawing/2014/main" id="{5AD672F4-6B39-B43A-F7BA-D2501B39DB52}"/>
              </a:ext>
            </a:extLst>
          </p:cNvPr>
          <p:cNvCxnSpPr>
            <a:cxnSpLocks/>
          </p:cNvCxnSpPr>
          <p:nvPr/>
        </p:nvCxnSpPr>
        <p:spPr>
          <a:xfrm>
            <a:off x="7329406" y="4687234"/>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61" name="Picture 60">
            <a:extLst>
              <a:ext uri="{FF2B5EF4-FFF2-40B4-BE49-F238E27FC236}">
                <a16:creationId xmlns:a16="http://schemas.microsoft.com/office/drawing/2014/main" id="{DE395469-313B-9D5E-3A7D-F5E372303246}"/>
              </a:ext>
            </a:extLst>
          </p:cNvPr>
          <p:cNvPicPr>
            <a:picLocks noChangeAspect="1"/>
          </p:cNvPicPr>
          <p:nvPr>
            <p:custDataLst>
              <p:tags r:id="rId12"/>
            </p:custDataLst>
          </p:nvPr>
        </p:nvPicPr>
        <p:blipFill>
          <a:blip r:embed="rId25">
            <a:extLst>
              <a:ext uri="{28A0092B-C50C-407E-A947-70E740481C1C}">
                <a14:useLocalDpi xmlns:a14="http://schemas.microsoft.com/office/drawing/2010/main" val="0"/>
              </a:ext>
            </a:extLst>
          </a:blip>
          <a:stretch>
            <a:fillRect/>
          </a:stretch>
        </p:blipFill>
        <p:spPr>
          <a:xfrm>
            <a:off x="6548367" y="3626541"/>
            <a:ext cx="214155" cy="201663"/>
          </a:xfrm>
          <a:prstGeom prst="rect">
            <a:avLst/>
          </a:prstGeom>
        </p:spPr>
      </p:pic>
      <p:pic>
        <p:nvPicPr>
          <p:cNvPr id="62" name="Picture 61">
            <a:extLst>
              <a:ext uri="{FF2B5EF4-FFF2-40B4-BE49-F238E27FC236}">
                <a16:creationId xmlns:a16="http://schemas.microsoft.com/office/drawing/2014/main" id="{A367EBB6-3157-B828-5F99-1096830558CD}"/>
              </a:ext>
            </a:extLst>
          </p:cNvPr>
          <p:cNvPicPr>
            <a:picLocks noChangeAspect="1"/>
          </p:cNvPicPr>
          <p:nvPr>
            <p:custDataLst>
              <p:tags r:id="rId13"/>
            </p:custDataLst>
          </p:nvPr>
        </p:nvPicPr>
        <p:blipFill>
          <a:blip r:embed="rId26">
            <a:extLst>
              <a:ext uri="{28A0092B-C50C-407E-A947-70E740481C1C}">
                <a14:useLocalDpi xmlns:a14="http://schemas.microsoft.com/office/drawing/2010/main" val="0"/>
              </a:ext>
            </a:extLst>
          </a:blip>
          <a:stretch>
            <a:fillRect/>
          </a:stretch>
        </p:blipFill>
        <p:spPr>
          <a:xfrm>
            <a:off x="10272275" y="4169972"/>
            <a:ext cx="263162" cy="232991"/>
          </a:xfrm>
          <a:prstGeom prst="rect">
            <a:avLst/>
          </a:prstGeom>
        </p:spPr>
      </p:pic>
      <p:pic>
        <p:nvPicPr>
          <p:cNvPr id="63" name="Picture 62">
            <a:extLst>
              <a:ext uri="{FF2B5EF4-FFF2-40B4-BE49-F238E27FC236}">
                <a16:creationId xmlns:a16="http://schemas.microsoft.com/office/drawing/2014/main" id="{F80AA724-0D44-EDC6-21A0-B632CD3F8806}"/>
              </a:ext>
            </a:extLst>
          </p:cNvPr>
          <p:cNvPicPr>
            <a:picLocks noChangeAspect="1"/>
          </p:cNvPicPr>
          <p:nvPr>
            <p:custDataLst>
              <p:tags r:id="rId14"/>
            </p:custDataLst>
          </p:nvPr>
        </p:nvPicPr>
        <p:blipFill>
          <a:blip r:embed="rId27">
            <a:extLst>
              <a:ext uri="{28A0092B-C50C-407E-A947-70E740481C1C}">
                <a14:useLocalDpi xmlns:a14="http://schemas.microsoft.com/office/drawing/2010/main" val="0"/>
              </a:ext>
            </a:extLst>
          </a:blip>
          <a:stretch>
            <a:fillRect/>
          </a:stretch>
        </p:blipFill>
        <p:spPr>
          <a:xfrm>
            <a:off x="8427881" y="3004360"/>
            <a:ext cx="210286" cy="172190"/>
          </a:xfrm>
          <a:prstGeom prst="rect">
            <a:avLst/>
          </a:prstGeom>
        </p:spPr>
      </p:pic>
      <p:pic>
        <p:nvPicPr>
          <p:cNvPr id="207" name="Picture 206">
            <a:extLst>
              <a:ext uri="{FF2B5EF4-FFF2-40B4-BE49-F238E27FC236}">
                <a16:creationId xmlns:a16="http://schemas.microsoft.com/office/drawing/2014/main" id="{C40947AB-CED9-59C4-7DF6-16CD94322D11}"/>
              </a:ext>
            </a:extLst>
          </p:cNvPr>
          <p:cNvPicPr>
            <a:picLocks noChangeAspect="1"/>
          </p:cNvPicPr>
          <p:nvPr>
            <p:custDataLst>
              <p:tags r:id="rId15"/>
            </p:custDataLst>
          </p:nvPr>
        </p:nvPicPr>
        <p:blipFill>
          <a:blip r:embed="rId32">
            <a:extLst>
              <a:ext uri="{28A0092B-C50C-407E-A947-70E740481C1C}">
                <a14:useLocalDpi xmlns:a14="http://schemas.microsoft.com/office/drawing/2010/main" val="0"/>
              </a:ext>
            </a:extLst>
          </a:blip>
          <a:stretch>
            <a:fillRect/>
          </a:stretch>
        </p:blipFill>
        <p:spPr>
          <a:xfrm>
            <a:off x="9841617" y="2764527"/>
            <a:ext cx="184686" cy="206628"/>
          </a:xfrm>
          <a:prstGeom prst="rect">
            <a:avLst/>
          </a:prstGeom>
        </p:spPr>
      </p:pic>
      <p:pic>
        <p:nvPicPr>
          <p:cNvPr id="193" name="Picture 192">
            <a:extLst>
              <a:ext uri="{FF2B5EF4-FFF2-40B4-BE49-F238E27FC236}">
                <a16:creationId xmlns:a16="http://schemas.microsoft.com/office/drawing/2014/main" id="{91A897AB-F163-1092-9726-D25C4E604073}"/>
              </a:ext>
            </a:extLst>
          </p:cNvPr>
          <p:cNvPicPr>
            <a:picLocks noChangeAspect="1"/>
          </p:cNvPicPr>
          <p:nvPr>
            <p:custDataLst>
              <p:tags r:id="rId16"/>
            </p:custDataLst>
          </p:nvPr>
        </p:nvPicPr>
        <p:blipFill>
          <a:blip r:embed="rId29">
            <a:extLst>
              <a:ext uri="{28A0092B-C50C-407E-A947-70E740481C1C}">
                <a14:useLocalDpi xmlns:a14="http://schemas.microsoft.com/office/drawing/2010/main" val="0"/>
              </a:ext>
            </a:extLst>
          </a:blip>
          <a:stretch>
            <a:fillRect/>
          </a:stretch>
        </p:blipFill>
        <p:spPr>
          <a:xfrm>
            <a:off x="7076745" y="2741046"/>
            <a:ext cx="212115" cy="263314"/>
          </a:xfrm>
          <a:prstGeom prst="rect">
            <a:avLst/>
          </a:prstGeom>
        </p:spPr>
      </p:pic>
      <p:pic>
        <p:nvPicPr>
          <p:cNvPr id="194" name="Picture 193">
            <a:extLst>
              <a:ext uri="{FF2B5EF4-FFF2-40B4-BE49-F238E27FC236}">
                <a16:creationId xmlns:a16="http://schemas.microsoft.com/office/drawing/2014/main" id="{A54FE607-058F-29E8-FFF3-415FBDB31266}"/>
              </a:ext>
            </a:extLst>
          </p:cNvPr>
          <p:cNvPicPr>
            <a:picLocks noChangeAspect="1"/>
          </p:cNvPicPr>
          <p:nvPr>
            <p:custDataLst>
              <p:tags r:id="rId17"/>
            </p:custDataLst>
          </p:nvPr>
        </p:nvPicPr>
        <p:blipFill>
          <a:blip r:embed="rId30">
            <a:extLst>
              <a:ext uri="{28A0092B-C50C-407E-A947-70E740481C1C}">
                <a14:useLocalDpi xmlns:a14="http://schemas.microsoft.com/office/drawing/2010/main" val="0"/>
              </a:ext>
            </a:extLst>
          </a:blip>
          <a:stretch>
            <a:fillRect/>
          </a:stretch>
        </p:blipFill>
        <p:spPr>
          <a:xfrm>
            <a:off x="7044574" y="4158755"/>
            <a:ext cx="210286" cy="272457"/>
          </a:xfrm>
          <a:prstGeom prst="rect">
            <a:avLst/>
          </a:prstGeom>
        </p:spPr>
      </p:pic>
      <p:pic>
        <p:nvPicPr>
          <p:cNvPr id="205" name="Picture 204">
            <a:extLst>
              <a:ext uri="{FF2B5EF4-FFF2-40B4-BE49-F238E27FC236}">
                <a16:creationId xmlns:a16="http://schemas.microsoft.com/office/drawing/2014/main" id="{857D7265-4E74-22C7-7325-8BC0D60748BE}"/>
              </a:ext>
            </a:extLst>
          </p:cNvPr>
          <p:cNvPicPr>
            <a:picLocks noChangeAspect="1"/>
          </p:cNvPicPr>
          <p:nvPr>
            <p:custDataLst>
              <p:tags r:id="rId18"/>
            </p:custDataLst>
          </p:nvPr>
        </p:nvPicPr>
        <p:blipFill>
          <a:blip r:embed="rId33">
            <a:extLst>
              <a:ext uri="{28A0092B-C50C-407E-A947-70E740481C1C}">
                <a14:useLocalDpi xmlns:a14="http://schemas.microsoft.com/office/drawing/2010/main" val="0"/>
              </a:ext>
            </a:extLst>
          </a:blip>
          <a:stretch>
            <a:fillRect/>
          </a:stretch>
        </p:blipFill>
        <p:spPr>
          <a:xfrm>
            <a:off x="9840693" y="4073271"/>
            <a:ext cx="234058" cy="256000"/>
          </a:xfrm>
          <a:prstGeom prst="rect">
            <a:avLst/>
          </a:prstGeom>
        </p:spPr>
      </p:pic>
      <p:pic>
        <p:nvPicPr>
          <p:cNvPr id="196" name="Picture 195">
            <a:extLst>
              <a:ext uri="{FF2B5EF4-FFF2-40B4-BE49-F238E27FC236}">
                <a16:creationId xmlns:a16="http://schemas.microsoft.com/office/drawing/2014/main" id="{CBA6949E-D8D5-F4FE-44F4-942FDA9AEEC8}"/>
              </a:ext>
            </a:extLst>
          </p:cNvPr>
          <p:cNvPicPr>
            <a:picLocks noChangeAspect="1"/>
          </p:cNvPicPr>
          <p:nvPr>
            <p:custDataLst>
              <p:tags r:id="rId19"/>
            </p:custDataLst>
          </p:nvPr>
        </p:nvPicPr>
        <p:blipFill>
          <a:blip r:embed="rId31">
            <a:extLst>
              <a:ext uri="{28A0092B-C50C-407E-A947-70E740481C1C}">
                <a14:useLocalDpi xmlns:a14="http://schemas.microsoft.com/office/drawing/2010/main" val="0"/>
              </a:ext>
            </a:extLst>
          </a:blip>
          <a:stretch>
            <a:fillRect/>
          </a:stretch>
        </p:blipFill>
        <p:spPr>
          <a:xfrm>
            <a:off x="7112433" y="4555916"/>
            <a:ext cx="146286" cy="213943"/>
          </a:xfrm>
          <a:prstGeom prst="rect">
            <a:avLst/>
          </a:prstGeom>
        </p:spPr>
      </p:pic>
      <p:pic>
        <p:nvPicPr>
          <p:cNvPr id="197" name="Picture 196">
            <a:extLst>
              <a:ext uri="{FF2B5EF4-FFF2-40B4-BE49-F238E27FC236}">
                <a16:creationId xmlns:a16="http://schemas.microsoft.com/office/drawing/2014/main" id="{1C28C9D4-7C16-B76E-1D61-B2DA92BF3B7B}"/>
              </a:ext>
            </a:extLst>
          </p:cNvPr>
          <p:cNvPicPr>
            <a:picLocks noChangeAspect="1"/>
          </p:cNvPicPr>
          <p:nvPr>
            <p:custDataLst>
              <p:tags r:id="rId20"/>
            </p:custDataLst>
          </p:nvPr>
        </p:nvPicPr>
        <p:blipFill>
          <a:blip r:embed="rId31">
            <a:extLst>
              <a:ext uri="{28A0092B-C50C-407E-A947-70E740481C1C}">
                <a14:useLocalDpi xmlns:a14="http://schemas.microsoft.com/office/drawing/2010/main" val="0"/>
              </a:ext>
            </a:extLst>
          </a:blip>
          <a:stretch>
            <a:fillRect/>
          </a:stretch>
        </p:blipFill>
        <p:spPr>
          <a:xfrm>
            <a:off x="9841669" y="4506261"/>
            <a:ext cx="146286" cy="213943"/>
          </a:xfrm>
          <a:prstGeom prst="rect">
            <a:avLst/>
          </a:prstGeom>
        </p:spPr>
      </p:pic>
    </p:spTree>
    <p:extLst>
      <p:ext uri="{BB962C8B-B14F-4D97-AF65-F5344CB8AC3E}">
        <p14:creationId xmlns:p14="http://schemas.microsoft.com/office/powerpoint/2010/main" val="29426678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8A2AA27-DA6A-9E01-28D6-70D12CE7FAA8}"/>
              </a:ext>
            </a:extLst>
          </p:cNvPr>
          <p:cNvSpPr/>
          <p:nvPr/>
        </p:nvSpPr>
        <p:spPr>
          <a:xfrm>
            <a:off x="4141596" y="3656697"/>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7223F9EB-AD75-AE05-C0E9-5C2569C21726}"/>
              </a:ext>
            </a:extLst>
          </p:cNvPr>
          <p:cNvSpPr/>
          <p:nvPr/>
        </p:nvSpPr>
        <p:spPr>
          <a:xfrm>
            <a:off x="1431401" y="2632312"/>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2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85 1">
            <a:extLst>
              <a:ext uri="{FF2B5EF4-FFF2-40B4-BE49-F238E27FC236}">
                <a16:creationId xmlns:a16="http://schemas.microsoft.com/office/drawing/2014/main" id="{2879543A-B51A-4146-F198-827AC678A9E5}"/>
              </a:ext>
            </a:extLst>
          </p:cNvPr>
          <p:cNvSpPr>
            <a:spLocks/>
          </p:cNvSpPr>
          <p:nvPr/>
        </p:nvSpPr>
        <p:spPr bwMode="auto">
          <a:xfrm>
            <a:off x="2440738" y="3355376"/>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3041B930-AD8E-726E-1CB5-A932B8EF7E86}"/>
              </a:ext>
            </a:extLst>
          </p:cNvPr>
          <p:cNvCxnSpPr>
            <a:cxnSpLocks/>
          </p:cNvCxnSpPr>
          <p:nvPr/>
        </p:nvCxnSpPr>
        <p:spPr>
          <a:xfrm>
            <a:off x="1793438" y="2880360"/>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5B0283E-231C-EB6C-4C98-A902F423FEF1}"/>
              </a:ext>
            </a:extLst>
          </p:cNvPr>
          <p:cNvCxnSpPr>
            <a:cxnSpLocks/>
          </p:cNvCxnSpPr>
          <p:nvPr/>
        </p:nvCxnSpPr>
        <p:spPr>
          <a:xfrm flipV="1">
            <a:off x="1793440" y="3495339"/>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F16D816E-6CDE-F5C4-93B7-15DD514405A5}"/>
              </a:ext>
            </a:extLst>
          </p:cNvPr>
          <p:cNvCxnSpPr>
            <a:cxnSpLocks/>
          </p:cNvCxnSpPr>
          <p:nvPr/>
        </p:nvCxnSpPr>
        <p:spPr>
          <a:xfrm flipH="1">
            <a:off x="3659475" y="2943386"/>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DF7CB1F3-8263-89C8-DF10-20F40D92F4C1}"/>
              </a:ext>
            </a:extLst>
          </p:cNvPr>
          <p:cNvCxnSpPr>
            <a:cxnSpLocks/>
          </p:cNvCxnSpPr>
          <p:nvPr/>
        </p:nvCxnSpPr>
        <p:spPr>
          <a:xfrm>
            <a:off x="3659473" y="3502949"/>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27" name="Picture 26">
            <a:extLst>
              <a:ext uri="{FF2B5EF4-FFF2-40B4-BE49-F238E27FC236}">
                <a16:creationId xmlns:a16="http://schemas.microsoft.com/office/drawing/2014/main" id="{1870D9C9-FC5A-C91A-4F27-5A9A5EB215BF}"/>
              </a:ext>
            </a:extLst>
          </p:cNvPr>
          <p:cNvPicPr>
            <a:picLocks noChangeAspect="1"/>
          </p:cNvPicPr>
          <p:nvPr>
            <p:custDataLst>
              <p:tags r:id="rId1"/>
            </p:custDataLst>
          </p:nvPr>
        </p:nvPicPr>
        <p:blipFill>
          <a:blip r:embed="rId24">
            <a:extLst>
              <a:ext uri="{28A0092B-C50C-407E-A947-70E740481C1C}">
                <a14:useLocalDpi xmlns:a14="http://schemas.microsoft.com/office/drawing/2010/main" val="0"/>
              </a:ext>
            </a:extLst>
          </a:blip>
          <a:stretch>
            <a:fillRect/>
          </a:stretch>
        </p:blipFill>
        <p:spPr>
          <a:xfrm>
            <a:off x="4346195" y="2751372"/>
            <a:ext cx="230416" cy="192014"/>
          </a:xfrm>
          <a:prstGeom prst="rect">
            <a:avLst/>
          </a:prstGeom>
        </p:spPr>
      </p:pic>
      <p:cxnSp>
        <p:nvCxnSpPr>
          <p:cNvPr id="8" name="Straight Connector 7">
            <a:extLst>
              <a:ext uri="{FF2B5EF4-FFF2-40B4-BE49-F238E27FC236}">
                <a16:creationId xmlns:a16="http://schemas.microsoft.com/office/drawing/2014/main" id="{26839170-B005-A180-4852-C05E8C2C0D0D}"/>
              </a:ext>
            </a:extLst>
          </p:cNvPr>
          <p:cNvCxnSpPr>
            <a:cxnSpLocks/>
          </p:cNvCxnSpPr>
          <p:nvPr/>
        </p:nvCxnSpPr>
        <p:spPr>
          <a:xfrm>
            <a:off x="1833984" y="4674079"/>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45" name="Picture 44">
            <a:extLst>
              <a:ext uri="{FF2B5EF4-FFF2-40B4-BE49-F238E27FC236}">
                <a16:creationId xmlns:a16="http://schemas.microsoft.com/office/drawing/2014/main" id="{3277455E-B0FB-C9AD-7BA2-B2DBAA546CA1}"/>
              </a:ext>
            </a:extLst>
          </p:cNvPr>
          <p:cNvPicPr>
            <a:picLocks noChangeAspect="1"/>
          </p:cNvPicPr>
          <p:nvPr>
            <p:custDataLst>
              <p:tags r:id="rId2"/>
            </p:custDataLst>
          </p:nvPr>
        </p:nvPicPr>
        <p:blipFill>
          <a:blip r:embed="rId25">
            <a:extLst>
              <a:ext uri="{28A0092B-C50C-407E-A947-70E740481C1C}">
                <a14:useLocalDpi xmlns:a14="http://schemas.microsoft.com/office/drawing/2010/main" val="0"/>
              </a:ext>
            </a:extLst>
          </a:blip>
          <a:stretch>
            <a:fillRect/>
          </a:stretch>
        </p:blipFill>
        <p:spPr>
          <a:xfrm>
            <a:off x="1052945" y="3613386"/>
            <a:ext cx="214155" cy="201663"/>
          </a:xfrm>
          <a:prstGeom prst="rect">
            <a:avLst/>
          </a:prstGeom>
        </p:spPr>
      </p:pic>
      <p:pic>
        <p:nvPicPr>
          <p:cNvPr id="41" name="Picture 40">
            <a:extLst>
              <a:ext uri="{FF2B5EF4-FFF2-40B4-BE49-F238E27FC236}">
                <a16:creationId xmlns:a16="http://schemas.microsoft.com/office/drawing/2014/main" id="{6D818395-B85C-DF1C-A59E-7B7792A6B08A}"/>
              </a:ext>
            </a:extLst>
          </p:cNvPr>
          <p:cNvPicPr>
            <a:picLocks noChangeAspect="1"/>
          </p:cNvPicPr>
          <p:nvPr>
            <p:custDataLst>
              <p:tags r:id="rId3"/>
            </p:custDataLst>
          </p:nvPr>
        </p:nvPicPr>
        <p:blipFill>
          <a:blip r:embed="rId26">
            <a:extLst>
              <a:ext uri="{28A0092B-C50C-407E-A947-70E740481C1C}">
                <a14:useLocalDpi xmlns:a14="http://schemas.microsoft.com/office/drawing/2010/main" val="0"/>
              </a:ext>
            </a:extLst>
          </a:blip>
          <a:stretch>
            <a:fillRect/>
          </a:stretch>
        </p:blipFill>
        <p:spPr>
          <a:xfrm>
            <a:off x="4776853" y="4156817"/>
            <a:ext cx="263162" cy="232991"/>
          </a:xfrm>
          <a:prstGeom prst="rect">
            <a:avLst/>
          </a:prstGeom>
        </p:spPr>
      </p:pic>
      <p:pic>
        <p:nvPicPr>
          <p:cNvPr id="47" name="Picture 46">
            <a:extLst>
              <a:ext uri="{FF2B5EF4-FFF2-40B4-BE49-F238E27FC236}">
                <a16:creationId xmlns:a16="http://schemas.microsoft.com/office/drawing/2014/main" id="{F2B1B5C1-4F02-5917-0AD6-5BF569748904}"/>
              </a:ext>
            </a:extLst>
          </p:cNvPr>
          <p:cNvPicPr>
            <a:picLocks noChangeAspect="1"/>
          </p:cNvPicPr>
          <p:nvPr>
            <p:custDataLst>
              <p:tags r:id="rId4"/>
            </p:custDataLst>
          </p:nvPr>
        </p:nvPicPr>
        <p:blipFill>
          <a:blip r:embed="rId27">
            <a:extLst>
              <a:ext uri="{28A0092B-C50C-407E-A947-70E740481C1C}">
                <a14:useLocalDpi xmlns:a14="http://schemas.microsoft.com/office/drawing/2010/main" val="0"/>
              </a:ext>
            </a:extLst>
          </a:blip>
          <a:stretch>
            <a:fillRect/>
          </a:stretch>
        </p:blipFill>
        <p:spPr>
          <a:xfrm>
            <a:off x="2932459" y="2991205"/>
            <a:ext cx="210286" cy="172190"/>
          </a:xfrm>
          <a:prstGeom prst="rect">
            <a:avLst/>
          </a:prstGeom>
        </p:spPr>
      </p:pic>
      <p:pic>
        <p:nvPicPr>
          <p:cNvPr id="39" name="Picture 38">
            <a:extLst>
              <a:ext uri="{FF2B5EF4-FFF2-40B4-BE49-F238E27FC236}">
                <a16:creationId xmlns:a16="http://schemas.microsoft.com/office/drawing/2014/main" id="{56B7DD6E-71FD-6A78-D33C-597D0EFA8195}"/>
              </a:ext>
            </a:extLst>
          </p:cNvPr>
          <p:cNvPicPr>
            <a:picLocks noChangeAspect="1"/>
          </p:cNvPicPr>
          <p:nvPr>
            <p:custDataLst>
              <p:tags r:id="rId5"/>
            </p:custDataLst>
          </p:nvPr>
        </p:nvPicPr>
        <p:blipFill>
          <a:blip r:embed="rId28">
            <a:extLst>
              <a:ext uri="{28A0092B-C50C-407E-A947-70E740481C1C}">
                <a14:useLocalDpi xmlns:a14="http://schemas.microsoft.com/office/drawing/2010/main" val="0"/>
              </a:ext>
            </a:extLst>
          </a:blip>
          <a:stretch>
            <a:fillRect/>
          </a:stretch>
        </p:blipFill>
        <p:spPr>
          <a:xfrm>
            <a:off x="4346195" y="2751372"/>
            <a:ext cx="223086" cy="255999"/>
          </a:xfrm>
          <a:prstGeom prst="rect">
            <a:avLst/>
          </a:prstGeom>
        </p:spPr>
      </p:pic>
      <p:pic>
        <p:nvPicPr>
          <p:cNvPr id="33" name="Picture 32">
            <a:extLst>
              <a:ext uri="{FF2B5EF4-FFF2-40B4-BE49-F238E27FC236}">
                <a16:creationId xmlns:a16="http://schemas.microsoft.com/office/drawing/2014/main" id="{A7533309-FC68-4A7D-EE11-5F0C25F5F373}"/>
              </a:ext>
            </a:extLst>
          </p:cNvPr>
          <p:cNvPicPr>
            <a:picLocks noChangeAspect="1"/>
          </p:cNvPicPr>
          <p:nvPr>
            <p:custDataLst>
              <p:tags r:id="rId6"/>
            </p:custDataLst>
          </p:nvPr>
        </p:nvPicPr>
        <p:blipFill>
          <a:blip r:embed="rId29">
            <a:extLst>
              <a:ext uri="{28A0092B-C50C-407E-A947-70E740481C1C}">
                <a14:useLocalDpi xmlns:a14="http://schemas.microsoft.com/office/drawing/2010/main" val="0"/>
              </a:ext>
            </a:extLst>
          </a:blip>
          <a:stretch>
            <a:fillRect/>
          </a:stretch>
        </p:blipFill>
        <p:spPr>
          <a:xfrm>
            <a:off x="1581323" y="2727891"/>
            <a:ext cx="212115" cy="263314"/>
          </a:xfrm>
          <a:prstGeom prst="rect">
            <a:avLst/>
          </a:prstGeom>
        </p:spPr>
      </p:pic>
      <p:pic>
        <p:nvPicPr>
          <p:cNvPr id="36" name="Picture 35">
            <a:extLst>
              <a:ext uri="{FF2B5EF4-FFF2-40B4-BE49-F238E27FC236}">
                <a16:creationId xmlns:a16="http://schemas.microsoft.com/office/drawing/2014/main" id="{5BBA20B4-C66A-7984-5041-82F0BB93B3FD}"/>
              </a:ext>
            </a:extLst>
          </p:cNvPr>
          <p:cNvPicPr>
            <a:picLocks noChangeAspect="1"/>
          </p:cNvPicPr>
          <p:nvPr>
            <p:custDataLst>
              <p:tags r:id="rId7"/>
            </p:custDataLst>
          </p:nvPr>
        </p:nvPicPr>
        <p:blipFill>
          <a:blip r:embed="rId30">
            <a:extLst>
              <a:ext uri="{28A0092B-C50C-407E-A947-70E740481C1C}">
                <a14:useLocalDpi xmlns:a14="http://schemas.microsoft.com/office/drawing/2010/main" val="0"/>
              </a:ext>
            </a:extLst>
          </a:blip>
          <a:stretch>
            <a:fillRect/>
          </a:stretch>
        </p:blipFill>
        <p:spPr>
          <a:xfrm>
            <a:off x="1549152" y="4145600"/>
            <a:ext cx="210286" cy="272457"/>
          </a:xfrm>
          <a:prstGeom prst="rect">
            <a:avLst/>
          </a:prstGeom>
        </p:spPr>
      </p:pic>
      <p:pic>
        <p:nvPicPr>
          <p:cNvPr id="48" name="Picture 47">
            <a:extLst>
              <a:ext uri="{FF2B5EF4-FFF2-40B4-BE49-F238E27FC236}">
                <a16:creationId xmlns:a16="http://schemas.microsoft.com/office/drawing/2014/main" id="{76222C96-7561-92A9-EDCB-0BAB3993B804}"/>
              </a:ext>
            </a:extLst>
          </p:cNvPr>
          <p:cNvPicPr>
            <a:picLocks noChangeAspect="1"/>
          </p:cNvPicPr>
          <p:nvPr>
            <p:custDataLst>
              <p:tags r:id="rId8"/>
            </p:custDataLst>
          </p:nvPr>
        </p:nvPicPr>
        <p:blipFill>
          <a:blip r:embed="rId30">
            <a:extLst>
              <a:ext uri="{28A0092B-C50C-407E-A947-70E740481C1C}">
                <a14:useLocalDpi xmlns:a14="http://schemas.microsoft.com/office/drawing/2010/main" val="0"/>
              </a:ext>
            </a:extLst>
          </a:blip>
          <a:stretch>
            <a:fillRect/>
          </a:stretch>
        </p:blipFill>
        <p:spPr>
          <a:xfrm>
            <a:off x="4345271" y="4060116"/>
            <a:ext cx="210286" cy="272457"/>
          </a:xfrm>
          <a:prstGeom prst="rect">
            <a:avLst/>
          </a:prstGeom>
        </p:spPr>
      </p:pic>
      <p:pic>
        <p:nvPicPr>
          <p:cNvPr id="50" name="Picture 49">
            <a:extLst>
              <a:ext uri="{FF2B5EF4-FFF2-40B4-BE49-F238E27FC236}">
                <a16:creationId xmlns:a16="http://schemas.microsoft.com/office/drawing/2014/main" id="{C6FAFD82-81AF-C223-E6D2-5482DAA91D6B}"/>
              </a:ext>
            </a:extLst>
          </p:cNvPr>
          <p:cNvPicPr>
            <a:picLocks noChangeAspect="1"/>
          </p:cNvPicPr>
          <p:nvPr>
            <p:custDataLst>
              <p:tags r:id="rId9"/>
            </p:custDataLst>
          </p:nvPr>
        </p:nvPicPr>
        <p:blipFill>
          <a:blip r:embed="rId31">
            <a:extLst>
              <a:ext uri="{28A0092B-C50C-407E-A947-70E740481C1C}">
                <a14:useLocalDpi xmlns:a14="http://schemas.microsoft.com/office/drawing/2010/main" val="0"/>
              </a:ext>
            </a:extLst>
          </a:blip>
          <a:stretch>
            <a:fillRect/>
          </a:stretch>
        </p:blipFill>
        <p:spPr>
          <a:xfrm>
            <a:off x="1617011" y="4542761"/>
            <a:ext cx="146286" cy="213943"/>
          </a:xfrm>
          <a:prstGeom prst="rect">
            <a:avLst/>
          </a:prstGeom>
        </p:spPr>
      </p:pic>
      <p:pic>
        <p:nvPicPr>
          <p:cNvPr id="51" name="Picture 50">
            <a:extLst>
              <a:ext uri="{FF2B5EF4-FFF2-40B4-BE49-F238E27FC236}">
                <a16:creationId xmlns:a16="http://schemas.microsoft.com/office/drawing/2014/main" id="{CE38C6C2-92E8-995B-47A2-DE7C04172443}"/>
              </a:ext>
            </a:extLst>
          </p:cNvPr>
          <p:cNvPicPr>
            <a:picLocks noChangeAspect="1"/>
          </p:cNvPicPr>
          <p:nvPr>
            <p:custDataLst>
              <p:tags r:id="rId10"/>
            </p:custDataLst>
          </p:nvPr>
        </p:nvPicPr>
        <p:blipFill>
          <a:blip r:embed="rId31">
            <a:extLst>
              <a:ext uri="{28A0092B-C50C-407E-A947-70E740481C1C}">
                <a14:useLocalDpi xmlns:a14="http://schemas.microsoft.com/office/drawing/2010/main" val="0"/>
              </a:ext>
            </a:extLst>
          </a:blip>
          <a:stretch>
            <a:fillRect/>
          </a:stretch>
        </p:blipFill>
        <p:spPr>
          <a:xfrm>
            <a:off x="4346247" y="4493106"/>
            <a:ext cx="146286" cy="213943"/>
          </a:xfrm>
          <a:prstGeom prst="rect">
            <a:avLst/>
          </a:prstGeom>
        </p:spPr>
      </p:pic>
      <p:sp>
        <p:nvSpPr>
          <p:cNvPr id="52" name="Oval 51">
            <a:extLst>
              <a:ext uri="{FF2B5EF4-FFF2-40B4-BE49-F238E27FC236}">
                <a16:creationId xmlns:a16="http://schemas.microsoft.com/office/drawing/2014/main" id="{9252DC3C-87C9-CD28-11B0-15D1BA62F616}"/>
              </a:ext>
            </a:extLst>
          </p:cNvPr>
          <p:cNvSpPr/>
          <p:nvPr/>
        </p:nvSpPr>
        <p:spPr>
          <a:xfrm>
            <a:off x="9637018" y="3669852"/>
            <a:ext cx="514350" cy="1304917"/>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68808772-9AF5-CB14-706B-2D374A41BA30}"/>
              </a:ext>
            </a:extLst>
          </p:cNvPr>
          <p:cNvSpPr/>
          <p:nvPr/>
        </p:nvSpPr>
        <p:spPr>
          <a:xfrm>
            <a:off x="6926823" y="2645467"/>
            <a:ext cx="514350" cy="2271702"/>
          </a:xfrm>
          <a:prstGeom prst="ellipse">
            <a:avLst/>
          </a:prstGeom>
          <a:solidFill>
            <a:srgbClr val="FF0000">
              <a:alpha val="19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85 2">
            <a:extLst>
              <a:ext uri="{FF2B5EF4-FFF2-40B4-BE49-F238E27FC236}">
                <a16:creationId xmlns:a16="http://schemas.microsoft.com/office/drawing/2014/main" id="{E923F835-986D-EF01-D2E0-1F3D6EFB81CE}"/>
              </a:ext>
            </a:extLst>
          </p:cNvPr>
          <p:cNvSpPr>
            <a:spLocks/>
          </p:cNvSpPr>
          <p:nvPr/>
        </p:nvSpPr>
        <p:spPr bwMode="auto">
          <a:xfrm>
            <a:off x="7936160" y="336853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B32EF89C-B9F7-9511-09C9-CA0F9BBB9750}"/>
              </a:ext>
            </a:extLst>
          </p:cNvPr>
          <p:cNvCxnSpPr>
            <a:cxnSpLocks/>
          </p:cNvCxnSpPr>
          <p:nvPr/>
        </p:nvCxnSpPr>
        <p:spPr>
          <a:xfrm>
            <a:off x="7288860" y="289351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AD671066-6C98-D995-26E3-713F4DB89267}"/>
              </a:ext>
            </a:extLst>
          </p:cNvPr>
          <p:cNvCxnSpPr>
            <a:cxnSpLocks/>
          </p:cNvCxnSpPr>
          <p:nvPr/>
        </p:nvCxnSpPr>
        <p:spPr>
          <a:xfrm flipV="1">
            <a:off x="7288862" y="350849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C9B7B60A-F2FD-CCD4-AC2D-13ED76F6D4B5}"/>
              </a:ext>
            </a:extLst>
          </p:cNvPr>
          <p:cNvCxnSpPr>
            <a:cxnSpLocks/>
          </p:cNvCxnSpPr>
          <p:nvPr/>
        </p:nvCxnSpPr>
        <p:spPr>
          <a:xfrm flipH="1">
            <a:off x="9154897" y="2956541"/>
            <a:ext cx="593349" cy="56132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BB74AE9C-61CD-C962-3BCC-3DC5EC5AC16E}"/>
              </a:ext>
            </a:extLst>
          </p:cNvPr>
          <p:cNvCxnSpPr>
            <a:cxnSpLocks/>
          </p:cNvCxnSpPr>
          <p:nvPr/>
        </p:nvCxnSpPr>
        <p:spPr>
          <a:xfrm>
            <a:off x="9154895" y="3516104"/>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59" name="Picture 58">
            <a:extLst>
              <a:ext uri="{FF2B5EF4-FFF2-40B4-BE49-F238E27FC236}">
                <a16:creationId xmlns:a16="http://schemas.microsoft.com/office/drawing/2014/main" id="{C2D49D43-E102-1F30-D17D-3B2468216929}"/>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9841617" y="2764527"/>
            <a:ext cx="230416" cy="192014"/>
          </a:xfrm>
          <a:prstGeom prst="rect">
            <a:avLst/>
          </a:prstGeom>
        </p:spPr>
      </p:pic>
      <p:cxnSp>
        <p:nvCxnSpPr>
          <p:cNvPr id="60" name="Straight Connector 59">
            <a:extLst>
              <a:ext uri="{FF2B5EF4-FFF2-40B4-BE49-F238E27FC236}">
                <a16:creationId xmlns:a16="http://schemas.microsoft.com/office/drawing/2014/main" id="{5AD672F4-6B39-B43A-F7BA-D2501B39DB52}"/>
              </a:ext>
            </a:extLst>
          </p:cNvPr>
          <p:cNvCxnSpPr>
            <a:cxnSpLocks/>
          </p:cNvCxnSpPr>
          <p:nvPr/>
        </p:nvCxnSpPr>
        <p:spPr>
          <a:xfrm>
            <a:off x="7329406" y="4687234"/>
            <a:ext cx="243224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61" name="Picture 60">
            <a:extLst>
              <a:ext uri="{FF2B5EF4-FFF2-40B4-BE49-F238E27FC236}">
                <a16:creationId xmlns:a16="http://schemas.microsoft.com/office/drawing/2014/main" id="{DE395469-313B-9D5E-3A7D-F5E372303246}"/>
              </a:ext>
            </a:extLst>
          </p:cNvPr>
          <p:cNvPicPr>
            <a:picLocks noChangeAspect="1"/>
          </p:cNvPicPr>
          <p:nvPr>
            <p:custDataLst>
              <p:tags r:id="rId12"/>
            </p:custDataLst>
          </p:nvPr>
        </p:nvPicPr>
        <p:blipFill>
          <a:blip r:embed="rId25">
            <a:extLst>
              <a:ext uri="{28A0092B-C50C-407E-A947-70E740481C1C}">
                <a14:useLocalDpi xmlns:a14="http://schemas.microsoft.com/office/drawing/2010/main" val="0"/>
              </a:ext>
            </a:extLst>
          </a:blip>
          <a:stretch>
            <a:fillRect/>
          </a:stretch>
        </p:blipFill>
        <p:spPr>
          <a:xfrm>
            <a:off x="6548367" y="3626541"/>
            <a:ext cx="214155" cy="201663"/>
          </a:xfrm>
          <a:prstGeom prst="rect">
            <a:avLst/>
          </a:prstGeom>
        </p:spPr>
      </p:pic>
      <p:pic>
        <p:nvPicPr>
          <p:cNvPr id="62" name="Picture 61">
            <a:extLst>
              <a:ext uri="{FF2B5EF4-FFF2-40B4-BE49-F238E27FC236}">
                <a16:creationId xmlns:a16="http://schemas.microsoft.com/office/drawing/2014/main" id="{A367EBB6-3157-B828-5F99-1096830558CD}"/>
              </a:ext>
            </a:extLst>
          </p:cNvPr>
          <p:cNvPicPr>
            <a:picLocks noChangeAspect="1"/>
          </p:cNvPicPr>
          <p:nvPr>
            <p:custDataLst>
              <p:tags r:id="rId13"/>
            </p:custDataLst>
          </p:nvPr>
        </p:nvPicPr>
        <p:blipFill>
          <a:blip r:embed="rId26">
            <a:extLst>
              <a:ext uri="{28A0092B-C50C-407E-A947-70E740481C1C}">
                <a14:useLocalDpi xmlns:a14="http://schemas.microsoft.com/office/drawing/2010/main" val="0"/>
              </a:ext>
            </a:extLst>
          </a:blip>
          <a:stretch>
            <a:fillRect/>
          </a:stretch>
        </p:blipFill>
        <p:spPr>
          <a:xfrm>
            <a:off x="10272275" y="4169972"/>
            <a:ext cx="263162" cy="232991"/>
          </a:xfrm>
          <a:prstGeom prst="rect">
            <a:avLst/>
          </a:prstGeom>
        </p:spPr>
      </p:pic>
      <p:pic>
        <p:nvPicPr>
          <p:cNvPr id="63" name="Picture 62">
            <a:extLst>
              <a:ext uri="{FF2B5EF4-FFF2-40B4-BE49-F238E27FC236}">
                <a16:creationId xmlns:a16="http://schemas.microsoft.com/office/drawing/2014/main" id="{F80AA724-0D44-EDC6-21A0-B632CD3F8806}"/>
              </a:ext>
            </a:extLst>
          </p:cNvPr>
          <p:cNvPicPr>
            <a:picLocks noChangeAspect="1"/>
          </p:cNvPicPr>
          <p:nvPr>
            <p:custDataLst>
              <p:tags r:id="rId14"/>
            </p:custDataLst>
          </p:nvPr>
        </p:nvPicPr>
        <p:blipFill>
          <a:blip r:embed="rId27">
            <a:extLst>
              <a:ext uri="{28A0092B-C50C-407E-A947-70E740481C1C}">
                <a14:useLocalDpi xmlns:a14="http://schemas.microsoft.com/office/drawing/2010/main" val="0"/>
              </a:ext>
            </a:extLst>
          </a:blip>
          <a:stretch>
            <a:fillRect/>
          </a:stretch>
        </p:blipFill>
        <p:spPr>
          <a:xfrm>
            <a:off x="8427881" y="3004360"/>
            <a:ext cx="210286" cy="172190"/>
          </a:xfrm>
          <a:prstGeom prst="rect">
            <a:avLst/>
          </a:prstGeom>
        </p:spPr>
      </p:pic>
      <p:pic>
        <p:nvPicPr>
          <p:cNvPr id="207" name="Picture 206">
            <a:extLst>
              <a:ext uri="{FF2B5EF4-FFF2-40B4-BE49-F238E27FC236}">
                <a16:creationId xmlns:a16="http://schemas.microsoft.com/office/drawing/2014/main" id="{C40947AB-CED9-59C4-7DF6-16CD94322D11}"/>
              </a:ext>
            </a:extLst>
          </p:cNvPr>
          <p:cNvPicPr>
            <a:picLocks noChangeAspect="1"/>
          </p:cNvPicPr>
          <p:nvPr>
            <p:custDataLst>
              <p:tags r:id="rId15"/>
            </p:custDataLst>
          </p:nvPr>
        </p:nvPicPr>
        <p:blipFill>
          <a:blip r:embed="rId32">
            <a:extLst>
              <a:ext uri="{28A0092B-C50C-407E-A947-70E740481C1C}">
                <a14:useLocalDpi xmlns:a14="http://schemas.microsoft.com/office/drawing/2010/main" val="0"/>
              </a:ext>
            </a:extLst>
          </a:blip>
          <a:stretch>
            <a:fillRect/>
          </a:stretch>
        </p:blipFill>
        <p:spPr>
          <a:xfrm>
            <a:off x="9841617" y="2764527"/>
            <a:ext cx="184686" cy="206628"/>
          </a:xfrm>
          <a:prstGeom prst="rect">
            <a:avLst/>
          </a:prstGeom>
        </p:spPr>
      </p:pic>
      <p:pic>
        <p:nvPicPr>
          <p:cNvPr id="193" name="Picture 192">
            <a:extLst>
              <a:ext uri="{FF2B5EF4-FFF2-40B4-BE49-F238E27FC236}">
                <a16:creationId xmlns:a16="http://schemas.microsoft.com/office/drawing/2014/main" id="{91A897AB-F163-1092-9726-D25C4E604073}"/>
              </a:ext>
            </a:extLst>
          </p:cNvPr>
          <p:cNvPicPr>
            <a:picLocks noChangeAspect="1"/>
          </p:cNvPicPr>
          <p:nvPr>
            <p:custDataLst>
              <p:tags r:id="rId16"/>
            </p:custDataLst>
          </p:nvPr>
        </p:nvPicPr>
        <p:blipFill>
          <a:blip r:embed="rId29">
            <a:extLst>
              <a:ext uri="{28A0092B-C50C-407E-A947-70E740481C1C}">
                <a14:useLocalDpi xmlns:a14="http://schemas.microsoft.com/office/drawing/2010/main" val="0"/>
              </a:ext>
            </a:extLst>
          </a:blip>
          <a:stretch>
            <a:fillRect/>
          </a:stretch>
        </p:blipFill>
        <p:spPr>
          <a:xfrm>
            <a:off x="7076745" y="2741046"/>
            <a:ext cx="212115" cy="263314"/>
          </a:xfrm>
          <a:prstGeom prst="rect">
            <a:avLst/>
          </a:prstGeom>
        </p:spPr>
      </p:pic>
      <p:pic>
        <p:nvPicPr>
          <p:cNvPr id="194" name="Picture 193">
            <a:extLst>
              <a:ext uri="{FF2B5EF4-FFF2-40B4-BE49-F238E27FC236}">
                <a16:creationId xmlns:a16="http://schemas.microsoft.com/office/drawing/2014/main" id="{A54FE607-058F-29E8-FFF3-415FBDB31266}"/>
              </a:ext>
            </a:extLst>
          </p:cNvPr>
          <p:cNvPicPr>
            <a:picLocks noChangeAspect="1"/>
          </p:cNvPicPr>
          <p:nvPr>
            <p:custDataLst>
              <p:tags r:id="rId17"/>
            </p:custDataLst>
          </p:nvPr>
        </p:nvPicPr>
        <p:blipFill>
          <a:blip r:embed="rId30">
            <a:extLst>
              <a:ext uri="{28A0092B-C50C-407E-A947-70E740481C1C}">
                <a14:useLocalDpi xmlns:a14="http://schemas.microsoft.com/office/drawing/2010/main" val="0"/>
              </a:ext>
            </a:extLst>
          </a:blip>
          <a:stretch>
            <a:fillRect/>
          </a:stretch>
        </p:blipFill>
        <p:spPr>
          <a:xfrm>
            <a:off x="7044574" y="4158755"/>
            <a:ext cx="210286" cy="272457"/>
          </a:xfrm>
          <a:prstGeom prst="rect">
            <a:avLst/>
          </a:prstGeom>
        </p:spPr>
      </p:pic>
      <p:pic>
        <p:nvPicPr>
          <p:cNvPr id="205" name="Picture 204">
            <a:extLst>
              <a:ext uri="{FF2B5EF4-FFF2-40B4-BE49-F238E27FC236}">
                <a16:creationId xmlns:a16="http://schemas.microsoft.com/office/drawing/2014/main" id="{857D7265-4E74-22C7-7325-8BC0D60748BE}"/>
              </a:ext>
            </a:extLst>
          </p:cNvPr>
          <p:cNvPicPr>
            <a:picLocks noChangeAspect="1"/>
          </p:cNvPicPr>
          <p:nvPr>
            <p:custDataLst>
              <p:tags r:id="rId18"/>
            </p:custDataLst>
          </p:nvPr>
        </p:nvPicPr>
        <p:blipFill>
          <a:blip r:embed="rId33">
            <a:extLst>
              <a:ext uri="{28A0092B-C50C-407E-A947-70E740481C1C}">
                <a14:useLocalDpi xmlns:a14="http://schemas.microsoft.com/office/drawing/2010/main" val="0"/>
              </a:ext>
            </a:extLst>
          </a:blip>
          <a:stretch>
            <a:fillRect/>
          </a:stretch>
        </p:blipFill>
        <p:spPr>
          <a:xfrm>
            <a:off x="9840693" y="4073271"/>
            <a:ext cx="234058" cy="256000"/>
          </a:xfrm>
          <a:prstGeom prst="rect">
            <a:avLst/>
          </a:prstGeom>
        </p:spPr>
      </p:pic>
      <p:pic>
        <p:nvPicPr>
          <p:cNvPr id="196" name="Picture 195">
            <a:extLst>
              <a:ext uri="{FF2B5EF4-FFF2-40B4-BE49-F238E27FC236}">
                <a16:creationId xmlns:a16="http://schemas.microsoft.com/office/drawing/2014/main" id="{CBA6949E-D8D5-F4FE-44F4-942FDA9AEEC8}"/>
              </a:ext>
            </a:extLst>
          </p:cNvPr>
          <p:cNvPicPr>
            <a:picLocks noChangeAspect="1"/>
          </p:cNvPicPr>
          <p:nvPr>
            <p:custDataLst>
              <p:tags r:id="rId19"/>
            </p:custDataLst>
          </p:nvPr>
        </p:nvPicPr>
        <p:blipFill>
          <a:blip r:embed="rId31">
            <a:extLst>
              <a:ext uri="{28A0092B-C50C-407E-A947-70E740481C1C}">
                <a14:useLocalDpi xmlns:a14="http://schemas.microsoft.com/office/drawing/2010/main" val="0"/>
              </a:ext>
            </a:extLst>
          </a:blip>
          <a:stretch>
            <a:fillRect/>
          </a:stretch>
        </p:blipFill>
        <p:spPr>
          <a:xfrm>
            <a:off x="7112433" y="4555916"/>
            <a:ext cx="146286" cy="213943"/>
          </a:xfrm>
          <a:prstGeom prst="rect">
            <a:avLst/>
          </a:prstGeom>
        </p:spPr>
      </p:pic>
      <p:pic>
        <p:nvPicPr>
          <p:cNvPr id="197" name="Picture 196">
            <a:extLst>
              <a:ext uri="{FF2B5EF4-FFF2-40B4-BE49-F238E27FC236}">
                <a16:creationId xmlns:a16="http://schemas.microsoft.com/office/drawing/2014/main" id="{1C28C9D4-7C16-B76E-1D61-B2DA92BF3B7B}"/>
              </a:ext>
            </a:extLst>
          </p:cNvPr>
          <p:cNvPicPr>
            <a:picLocks noChangeAspect="1"/>
          </p:cNvPicPr>
          <p:nvPr>
            <p:custDataLst>
              <p:tags r:id="rId20"/>
            </p:custDataLst>
          </p:nvPr>
        </p:nvPicPr>
        <p:blipFill>
          <a:blip r:embed="rId31">
            <a:extLst>
              <a:ext uri="{28A0092B-C50C-407E-A947-70E740481C1C}">
                <a14:useLocalDpi xmlns:a14="http://schemas.microsoft.com/office/drawing/2010/main" val="0"/>
              </a:ext>
            </a:extLst>
          </a:blip>
          <a:stretch>
            <a:fillRect/>
          </a:stretch>
        </p:blipFill>
        <p:spPr>
          <a:xfrm>
            <a:off x="9841669" y="4506261"/>
            <a:ext cx="146286" cy="213943"/>
          </a:xfrm>
          <a:prstGeom prst="rect">
            <a:avLst/>
          </a:prstGeom>
        </p:spPr>
      </p:pic>
      <p:cxnSp>
        <p:nvCxnSpPr>
          <p:cNvPr id="211" name="Straight Arrow Connector 210">
            <a:extLst>
              <a:ext uri="{FF2B5EF4-FFF2-40B4-BE49-F238E27FC236}">
                <a16:creationId xmlns:a16="http://schemas.microsoft.com/office/drawing/2014/main" id="{BCD9D7E9-82FE-5ED2-2139-F85953E4F9AA}"/>
              </a:ext>
            </a:extLst>
          </p:cNvPr>
          <p:cNvCxnSpPr>
            <a:cxnSpLocks/>
          </p:cNvCxnSpPr>
          <p:nvPr/>
        </p:nvCxnSpPr>
        <p:spPr>
          <a:xfrm flipH="1" flipV="1">
            <a:off x="2641188" y="3687319"/>
            <a:ext cx="2224946" cy="202384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2E87408B-7134-67E7-7DB2-AD78ADC4D71E}"/>
              </a:ext>
            </a:extLst>
          </p:cNvPr>
          <p:cNvCxnSpPr>
            <a:cxnSpLocks/>
          </p:cNvCxnSpPr>
          <p:nvPr/>
        </p:nvCxnSpPr>
        <p:spPr>
          <a:xfrm flipV="1">
            <a:off x="5411575" y="3516104"/>
            <a:ext cx="2378410" cy="219506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4D83E912-40A8-1720-11CE-2B1F8BC45706}"/>
              </a:ext>
            </a:extLst>
          </p:cNvPr>
          <p:cNvSpPr txBox="1"/>
          <p:nvPr/>
        </p:nvSpPr>
        <p:spPr>
          <a:xfrm>
            <a:off x="3690501" y="5728863"/>
            <a:ext cx="35983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Same Vertex: Can we suppress it</a:t>
            </a:r>
          </a:p>
        </p:txBody>
      </p:sp>
    </p:spTree>
    <p:extLst>
      <p:ext uri="{BB962C8B-B14F-4D97-AF65-F5344CB8AC3E}">
        <p14:creationId xmlns:p14="http://schemas.microsoft.com/office/powerpoint/2010/main" val="401753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8"/>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589CAEE-5586-E749-2F3B-4CDADE533A9D}"/>
              </a:ext>
            </a:extLst>
          </p:cNvPr>
          <p:cNvSpPr txBox="1"/>
          <p:nvPr/>
        </p:nvSpPr>
        <p:spPr>
          <a:xfrm>
            <a:off x="2759707" y="660644"/>
            <a:ext cx="6952266" cy="523220"/>
          </a:xfrm>
          <a:prstGeom prst="rect">
            <a:avLst/>
          </a:prstGeom>
          <a:noFill/>
        </p:spPr>
        <p:txBody>
          <a:bodyPr wrap="square" rtlCol="0">
            <a:spAutoFit/>
          </a:bodyPr>
          <a:lstStyle/>
          <a:p>
            <a:pPr algn="ctr"/>
            <a:r>
              <a:rPr lang="en-US" sz="2800" dirty="0">
                <a:solidFill>
                  <a:schemeClr val="tx2">
                    <a:lumMod val="50000"/>
                  </a:schemeClr>
                </a:solidFill>
              </a:rPr>
              <a:t>Proton Decay Constraints: LIFE</a:t>
            </a:r>
          </a:p>
        </p:txBody>
      </p:sp>
      <p:sp>
        <p:nvSpPr>
          <p:cNvPr id="8" name="TextBox 7">
            <a:extLst>
              <a:ext uri="{FF2B5EF4-FFF2-40B4-BE49-F238E27FC236}">
                <a16:creationId xmlns:a16="http://schemas.microsoft.com/office/drawing/2014/main" id="{037B1F4E-5474-4ABA-51A1-88498E08D674}"/>
              </a:ext>
            </a:extLst>
          </p:cNvPr>
          <p:cNvSpPr txBox="1"/>
          <p:nvPr/>
        </p:nvSpPr>
        <p:spPr>
          <a:xfrm>
            <a:off x="6493830" y="1544261"/>
            <a:ext cx="398085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Human Body container of Protons</a:t>
            </a:r>
          </a:p>
          <a:p>
            <a:pPr marL="742950" lvl="1" indent="-285750">
              <a:buFont typeface="Arial" panose="020B0604020202020204" pitchFamily="34" charset="0"/>
              <a:buChar char="•"/>
            </a:pPr>
            <a:r>
              <a:rPr lang="en-US" sz="2000" dirty="0">
                <a:solidFill>
                  <a:schemeClr val="bg1"/>
                </a:solidFill>
              </a:rPr>
              <a:t>Proton Decay Kills</a:t>
            </a:r>
          </a:p>
        </p:txBody>
      </p:sp>
      <p:sp>
        <p:nvSpPr>
          <p:cNvPr id="10" name="TextBox 9">
            <a:extLst>
              <a:ext uri="{FF2B5EF4-FFF2-40B4-BE49-F238E27FC236}">
                <a16:creationId xmlns:a16="http://schemas.microsoft.com/office/drawing/2014/main" id="{86E57FBC-F888-A955-2024-69B0281889E8}"/>
              </a:ext>
            </a:extLst>
          </p:cNvPr>
          <p:cNvSpPr txBox="1"/>
          <p:nvPr/>
        </p:nvSpPr>
        <p:spPr>
          <a:xfrm>
            <a:off x="6504633" y="5242343"/>
            <a:ext cx="420114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 10 J/kg</a:t>
            </a:r>
            <a:r>
              <a:rPr lang="en-US" sz="2000" baseline="30000" dirty="0">
                <a:solidFill>
                  <a:schemeClr val="bg1"/>
                </a:solidFill>
              </a:rPr>
              <a:t>-1</a:t>
            </a:r>
            <a:r>
              <a:rPr lang="en-US" sz="2000" dirty="0">
                <a:solidFill>
                  <a:schemeClr val="bg1"/>
                </a:solidFill>
              </a:rPr>
              <a:t> in 60 days is lethal</a:t>
            </a:r>
          </a:p>
          <a:p>
            <a:pPr marL="742950" lvl="1" indent="-285750">
              <a:buFont typeface="Arial" panose="020B0604020202020204" pitchFamily="34" charset="0"/>
              <a:buChar char="•"/>
            </a:pPr>
            <a:r>
              <a:rPr lang="en-US" sz="2000" dirty="0">
                <a:solidFill>
                  <a:schemeClr val="bg1"/>
                </a:solidFill>
              </a:rPr>
              <a:t>Proton Lifetime constraint</a:t>
            </a:r>
          </a:p>
        </p:txBody>
      </p:sp>
      <p:pic>
        <p:nvPicPr>
          <p:cNvPr id="11" name="Picture 10">
            <a:extLst>
              <a:ext uri="{FF2B5EF4-FFF2-40B4-BE49-F238E27FC236}">
                <a16:creationId xmlns:a16="http://schemas.microsoft.com/office/drawing/2014/main" id="{2508CDDA-36EC-1A03-236A-0996F8E77F1D}"/>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7027274" y="2347405"/>
            <a:ext cx="2393440" cy="421087"/>
          </a:xfrm>
          <a:prstGeom prst="rect">
            <a:avLst/>
          </a:prstGeom>
        </p:spPr>
      </p:pic>
      <p:sp>
        <p:nvSpPr>
          <p:cNvPr id="12" name="TextBox 11">
            <a:extLst>
              <a:ext uri="{FF2B5EF4-FFF2-40B4-BE49-F238E27FC236}">
                <a16:creationId xmlns:a16="http://schemas.microsoft.com/office/drawing/2014/main" id="{6441EF6D-BA41-E55F-6B07-294CC2A71CC3}"/>
              </a:ext>
            </a:extLst>
          </p:cNvPr>
          <p:cNvSpPr txBox="1"/>
          <p:nvPr/>
        </p:nvSpPr>
        <p:spPr>
          <a:xfrm>
            <a:off x="6493830" y="2985126"/>
            <a:ext cx="393888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Radiation deposited (J/kg</a:t>
            </a:r>
            <a:r>
              <a:rPr lang="en-US" sz="2000" baseline="30000" dirty="0">
                <a:solidFill>
                  <a:schemeClr val="bg1"/>
                </a:solidFill>
              </a:rPr>
              <a:t>-1</a:t>
            </a:r>
            <a:r>
              <a:rPr lang="en-US" sz="2000" dirty="0">
                <a:solidFill>
                  <a:schemeClr val="bg1"/>
                </a:solidFill>
              </a:rPr>
              <a:t>)</a:t>
            </a:r>
          </a:p>
        </p:txBody>
      </p:sp>
      <p:pic>
        <p:nvPicPr>
          <p:cNvPr id="13" name="Picture 12">
            <a:extLst>
              <a:ext uri="{FF2B5EF4-FFF2-40B4-BE49-F238E27FC236}">
                <a16:creationId xmlns:a16="http://schemas.microsoft.com/office/drawing/2014/main" id="{B848CD51-B88C-2A0E-A027-12B0EC2C5200}"/>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7149782" y="3503102"/>
            <a:ext cx="1965596" cy="462402"/>
          </a:xfrm>
          <a:prstGeom prst="rect">
            <a:avLst/>
          </a:prstGeom>
        </p:spPr>
      </p:pic>
      <p:sp>
        <p:nvSpPr>
          <p:cNvPr id="14" name="TextBox 13">
            <a:extLst>
              <a:ext uri="{FF2B5EF4-FFF2-40B4-BE49-F238E27FC236}">
                <a16:creationId xmlns:a16="http://schemas.microsoft.com/office/drawing/2014/main" id="{C1CBBF78-106B-AEA2-20D2-B015E80EA7A8}"/>
              </a:ext>
            </a:extLst>
          </p:cNvPr>
          <p:cNvSpPr txBox="1"/>
          <p:nvPr/>
        </p:nvSpPr>
        <p:spPr>
          <a:xfrm>
            <a:off x="6376527" y="4183762"/>
            <a:ext cx="445678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 Energy deposited depends on decay</a:t>
            </a:r>
          </a:p>
        </p:txBody>
      </p:sp>
      <p:pic>
        <p:nvPicPr>
          <p:cNvPr id="15" name="Picture 14">
            <a:extLst>
              <a:ext uri="{FF2B5EF4-FFF2-40B4-BE49-F238E27FC236}">
                <a16:creationId xmlns:a16="http://schemas.microsoft.com/office/drawing/2014/main" id="{7DF5A58D-C0AF-C0C8-FD7F-06F36AE43F9B}"/>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6273545" y="4760768"/>
            <a:ext cx="4108002" cy="217150"/>
          </a:xfrm>
          <a:prstGeom prst="rect">
            <a:avLst/>
          </a:prstGeom>
        </p:spPr>
      </p:pic>
      <p:pic>
        <p:nvPicPr>
          <p:cNvPr id="16" name="Picture 15">
            <a:extLst>
              <a:ext uri="{FF2B5EF4-FFF2-40B4-BE49-F238E27FC236}">
                <a16:creationId xmlns:a16="http://schemas.microsoft.com/office/drawing/2014/main" id="{386425DC-E16F-B0F2-C0ED-192A430220A4}"/>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6273545" y="6153099"/>
            <a:ext cx="4201142" cy="268190"/>
          </a:xfrm>
          <a:prstGeom prst="rect">
            <a:avLst/>
          </a:prstGeom>
        </p:spPr>
      </p:pic>
      <p:sp>
        <p:nvSpPr>
          <p:cNvPr id="18" name="TextBox 17">
            <a:extLst>
              <a:ext uri="{FF2B5EF4-FFF2-40B4-BE49-F238E27FC236}">
                <a16:creationId xmlns:a16="http://schemas.microsoft.com/office/drawing/2014/main" id="{5520A983-69A3-AD28-5A31-6D8897EB599B}"/>
              </a:ext>
            </a:extLst>
          </p:cNvPr>
          <p:cNvSpPr txBox="1"/>
          <p:nvPr/>
        </p:nvSpPr>
        <p:spPr>
          <a:xfrm>
            <a:off x="556735" y="1565519"/>
            <a:ext cx="4598041" cy="338554"/>
          </a:xfrm>
          <a:prstGeom prst="rect">
            <a:avLst/>
          </a:prstGeom>
          <a:noFill/>
        </p:spPr>
        <p:txBody>
          <a:bodyPr wrap="square" rtlCol="0">
            <a:spAutoFit/>
          </a:bodyPr>
          <a:lstStyle/>
          <a:p>
            <a:r>
              <a:rPr lang="en-US" sz="1600" dirty="0">
                <a:solidFill>
                  <a:schemeClr val="bg1"/>
                </a:solidFill>
              </a:rPr>
              <a:t>First measurement of       was anthropic </a:t>
            </a:r>
            <a:r>
              <a:rPr lang="en-US" sz="1600" baseline="-25000" dirty="0">
                <a:solidFill>
                  <a:schemeClr val="bg1"/>
                </a:solidFill>
              </a:rPr>
              <a:t>Goldhaber</a:t>
            </a:r>
            <a:r>
              <a:rPr lang="en-US" sz="1600" dirty="0">
                <a:solidFill>
                  <a:schemeClr val="bg1"/>
                </a:solidFill>
              </a:rPr>
              <a:t> </a:t>
            </a:r>
          </a:p>
        </p:txBody>
      </p:sp>
      <p:pic>
        <p:nvPicPr>
          <p:cNvPr id="48" name="Picture 47" descr="\documentclass{article}&#10;\usepackage{amsmath,amssymb}&#10;\usepackage{xcolor,color}&#10;\pagestyle{empty}&#10;\begin{document}&#10;&#10;\color{white}&#10;&#10;$\tau_P$&#10;&#10;&#10;\end{document}" title="IguanaTex Bitmap Display">
            <a:extLst>
              <a:ext uri="{FF2B5EF4-FFF2-40B4-BE49-F238E27FC236}">
                <a16:creationId xmlns:a16="http://schemas.microsoft.com/office/drawing/2014/main" id="{6324A97A-D2E1-FC0D-2861-149B3BFA131E}"/>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2452129" y="1694866"/>
            <a:ext cx="227657" cy="133029"/>
          </a:xfrm>
          <a:prstGeom prst="rect">
            <a:avLst/>
          </a:prstGeom>
        </p:spPr>
      </p:pic>
      <p:grpSp>
        <p:nvGrpSpPr>
          <p:cNvPr id="23" name="Group 22">
            <a:extLst>
              <a:ext uri="{FF2B5EF4-FFF2-40B4-BE49-F238E27FC236}">
                <a16:creationId xmlns:a16="http://schemas.microsoft.com/office/drawing/2014/main" id="{CAD96159-CA04-B48D-8EE5-180705CC2F72}"/>
              </a:ext>
            </a:extLst>
          </p:cNvPr>
          <p:cNvGrpSpPr/>
          <p:nvPr/>
        </p:nvGrpSpPr>
        <p:grpSpPr>
          <a:xfrm>
            <a:off x="470575" y="2054945"/>
            <a:ext cx="4329194" cy="4551607"/>
            <a:chOff x="113152" y="1767806"/>
            <a:chExt cx="5050642" cy="4967443"/>
          </a:xfrm>
        </p:grpSpPr>
        <p:pic>
          <p:nvPicPr>
            <p:cNvPr id="24" name="Picture 23">
              <a:extLst>
                <a:ext uri="{FF2B5EF4-FFF2-40B4-BE49-F238E27FC236}">
                  <a16:creationId xmlns:a16="http://schemas.microsoft.com/office/drawing/2014/main" id="{5F26FFE7-3A84-4A59-9A9B-6C2159805104}"/>
                </a:ext>
              </a:extLst>
            </p:cNvPr>
            <p:cNvPicPr>
              <a:picLocks noChangeAspect="1"/>
            </p:cNvPicPr>
            <p:nvPr/>
          </p:nvPicPr>
          <p:blipFill rotWithShape="1">
            <a:blip r:embed="rId14">
              <a:extLst>
                <a:ext uri="{28A0092B-C50C-407E-A947-70E740481C1C}">
                  <a14:useLocalDpi xmlns:a14="http://schemas.microsoft.com/office/drawing/2010/main" val="0"/>
                </a:ext>
              </a:extLst>
            </a:blip>
            <a:srcRect l="715" b="8674"/>
            <a:stretch/>
          </p:blipFill>
          <p:spPr>
            <a:xfrm>
              <a:off x="113152" y="1767806"/>
              <a:ext cx="5050642" cy="4967443"/>
            </a:xfrm>
            <a:prstGeom prst="rect">
              <a:avLst/>
            </a:prstGeom>
          </p:spPr>
        </p:pic>
        <p:cxnSp>
          <p:nvCxnSpPr>
            <p:cNvPr id="25" name="Straight Arrow Connector 24">
              <a:extLst>
                <a:ext uri="{FF2B5EF4-FFF2-40B4-BE49-F238E27FC236}">
                  <a16:creationId xmlns:a16="http://schemas.microsoft.com/office/drawing/2014/main" id="{519BB119-2C6C-621E-361F-5BB2DAEA80ED}"/>
                </a:ext>
              </a:extLst>
            </p:cNvPr>
            <p:cNvCxnSpPr/>
            <p:nvPr/>
          </p:nvCxnSpPr>
          <p:spPr>
            <a:xfrm flipH="1">
              <a:off x="1730646" y="3788317"/>
              <a:ext cx="1037304" cy="693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B6BAC7B1-8FDA-92D4-7F93-594181353995}"/>
                </a:ext>
              </a:extLst>
            </p:cNvPr>
            <p:cNvCxnSpPr>
              <a:cxnSpLocks/>
            </p:cNvCxnSpPr>
            <p:nvPr/>
          </p:nvCxnSpPr>
          <p:spPr>
            <a:xfrm flipH="1" flipV="1">
              <a:off x="1470539" y="1999105"/>
              <a:ext cx="1101212" cy="2433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72955E2C-6449-1D28-9584-741CE3F0D6F7}"/>
                </a:ext>
              </a:extLst>
            </p:cNvPr>
            <p:cNvCxnSpPr>
              <a:cxnSpLocks/>
            </p:cNvCxnSpPr>
            <p:nvPr/>
          </p:nvCxnSpPr>
          <p:spPr>
            <a:xfrm>
              <a:off x="2796393" y="3118068"/>
              <a:ext cx="1406012" cy="4387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965CE612-55FA-74CF-CEF1-4D25E3D53F74}"/>
                </a:ext>
              </a:extLst>
            </p:cNvPr>
            <p:cNvCxnSpPr>
              <a:cxnSpLocks/>
            </p:cNvCxnSpPr>
            <p:nvPr/>
          </p:nvCxnSpPr>
          <p:spPr>
            <a:xfrm>
              <a:off x="2631207" y="3399283"/>
              <a:ext cx="1212258" cy="8114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376CF16E-73F2-5A5F-EAB4-44465D6E7FFF}"/>
                </a:ext>
              </a:extLst>
            </p:cNvPr>
            <p:cNvCxnSpPr>
              <a:cxnSpLocks/>
            </p:cNvCxnSpPr>
            <p:nvPr/>
          </p:nvCxnSpPr>
          <p:spPr>
            <a:xfrm flipH="1">
              <a:off x="1401969" y="3661565"/>
              <a:ext cx="1211825" cy="3736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5E66C148-BEDF-C828-B708-31F86713A862}"/>
                </a:ext>
              </a:extLst>
            </p:cNvPr>
            <p:cNvCxnSpPr>
              <a:cxnSpLocks/>
            </p:cNvCxnSpPr>
            <p:nvPr/>
          </p:nvCxnSpPr>
          <p:spPr>
            <a:xfrm flipV="1">
              <a:off x="2895817" y="2447269"/>
              <a:ext cx="1302774" cy="4379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43A59858-BCA3-D671-684C-4B77B43E9784}"/>
                </a:ext>
              </a:extLst>
            </p:cNvPr>
            <p:cNvCxnSpPr/>
            <p:nvPr/>
          </p:nvCxnSpPr>
          <p:spPr>
            <a:xfrm flipH="1">
              <a:off x="1406471" y="4718299"/>
              <a:ext cx="1037304" cy="693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A4CBEFA9-7FDE-3FBB-7201-9DDFF1CD6614}"/>
                </a:ext>
              </a:extLst>
            </p:cNvPr>
            <p:cNvCxnSpPr>
              <a:cxnSpLocks/>
            </p:cNvCxnSpPr>
            <p:nvPr/>
          </p:nvCxnSpPr>
          <p:spPr>
            <a:xfrm flipV="1">
              <a:off x="2836813" y="4021596"/>
              <a:ext cx="1111211" cy="6967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77329040-2ACD-CC19-B393-D7DA99993200}"/>
                </a:ext>
              </a:extLst>
            </p:cNvPr>
            <p:cNvCxnSpPr>
              <a:cxnSpLocks/>
            </p:cNvCxnSpPr>
            <p:nvPr/>
          </p:nvCxnSpPr>
          <p:spPr>
            <a:xfrm flipH="1">
              <a:off x="1292940" y="2391751"/>
              <a:ext cx="1435509" cy="346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45D82673-A5A9-9547-D48C-23EBFB7BB7BE}"/>
                </a:ext>
              </a:extLst>
            </p:cNvPr>
            <p:cNvCxnSpPr>
              <a:cxnSpLocks/>
            </p:cNvCxnSpPr>
            <p:nvPr/>
          </p:nvCxnSpPr>
          <p:spPr>
            <a:xfrm flipH="1" flipV="1">
              <a:off x="3287878" y="2108303"/>
              <a:ext cx="518652" cy="8750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3DABAF41-8317-78CA-D217-99E982D96152}"/>
                </a:ext>
              </a:extLst>
            </p:cNvPr>
            <p:cNvCxnSpPr>
              <a:cxnSpLocks/>
            </p:cNvCxnSpPr>
            <p:nvPr/>
          </p:nvCxnSpPr>
          <p:spPr>
            <a:xfrm flipH="1" flipV="1">
              <a:off x="1607219" y="5411474"/>
              <a:ext cx="758314" cy="8283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F358E8B4-94A2-B402-3820-D16CC378FFAD}"/>
                </a:ext>
              </a:extLst>
            </p:cNvPr>
            <p:cNvCxnSpPr>
              <a:cxnSpLocks/>
            </p:cNvCxnSpPr>
            <p:nvPr/>
          </p:nvCxnSpPr>
          <p:spPr>
            <a:xfrm>
              <a:off x="2895817" y="5174103"/>
              <a:ext cx="1162050" cy="4215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84F95193-9D2B-9C94-47E6-48F559438FDE}"/>
                </a:ext>
              </a:extLst>
            </p:cNvPr>
            <p:cNvCxnSpPr/>
            <p:nvPr/>
          </p:nvCxnSpPr>
          <p:spPr>
            <a:xfrm flipH="1">
              <a:off x="181735" y="2929199"/>
              <a:ext cx="1037304" cy="693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13A077DC-E34D-521D-BF61-D10D5FB8ACC3}"/>
                </a:ext>
              </a:extLst>
            </p:cNvPr>
            <p:cNvCxnSpPr/>
            <p:nvPr/>
          </p:nvCxnSpPr>
          <p:spPr>
            <a:xfrm flipH="1">
              <a:off x="1406471" y="3118068"/>
              <a:ext cx="1037304" cy="693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9705173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and suppression of proton decay</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144F1D7-59C9-910D-5B34-3C6B3CE9D3B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720965" y="3099596"/>
            <a:ext cx="3589486" cy="349257"/>
          </a:xfrm>
          <a:prstGeom prst="rect">
            <a:avLst/>
          </a:prstGeom>
        </p:spPr>
      </p:pic>
      <p:sp>
        <p:nvSpPr>
          <p:cNvPr id="15" name="Right Brace 14">
            <a:extLst>
              <a:ext uri="{FF2B5EF4-FFF2-40B4-BE49-F238E27FC236}">
                <a16:creationId xmlns:a16="http://schemas.microsoft.com/office/drawing/2014/main" id="{D2360109-2C90-DB39-67EA-65C046EFBEB8}"/>
              </a:ext>
            </a:extLst>
          </p:cNvPr>
          <p:cNvSpPr/>
          <p:nvPr/>
        </p:nvSpPr>
        <p:spPr>
          <a:xfrm rot="5400000">
            <a:off x="5145985" y="2837080"/>
            <a:ext cx="791308" cy="2456876"/>
          </a:xfrm>
          <a:prstGeom prst="righ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385D237-599B-DEA3-CFB6-653DCCCF519C}"/>
              </a:ext>
            </a:extLst>
          </p:cNvPr>
          <p:cNvSpPr txBox="1"/>
          <p:nvPr/>
        </p:nvSpPr>
        <p:spPr>
          <a:xfrm>
            <a:off x="3173179" y="4682183"/>
            <a:ext cx="52644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This linear combination massless  : SM field </a:t>
            </a:r>
          </a:p>
        </p:txBody>
      </p:sp>
    </p:spTree>
    <p:extLst>
      <p:ext uri="{BB962C8B-B14F-4D97-AF65-F5344CB8AC3E}">
        <p14:creationId xmlns:p14="http://schemas.microsoft.com/office/powerpoint/2010/main" val="3755905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9"/>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 of proton decay</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85 1 1">
            <a:extLst>
              <a:ext uri="{FF2B5EF4-FFF2-40B4-BE49-F238E27FC236}">
                <a16:creationId xmlns:a16="http://schemas.microsoft.com/office/drawing/2014/main" id="{9B0E238F-88B9-8379-D898-33E0677575F4}"/>
              </a:ext>
            </a:extLst>
          </p:cNvPr>
          <p:cNvSpPr>
            <a:spLocks/>
          </p:cNvSpPr>
          <p:nvPr/>
        </p:nvSpPr>
        <p:spPr bwMode="auto">
          <a:xfrm>
            <a:off x="3251407" y="362098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0C11EC1-63AC-DCFE-FC98-4263642BF0B4}"/>
              </a:ext>
            </a:extLst>
          </p:cNvPr>
          <p:cNvCxnSpPr>
            <a:cxnSpLocks/>
          </p:cNvCxnSpPr>
          <p:nvPr/>
        </p:nvCxnSpPr>
        <p:spPr>
          <a:xfrm>
            <a:off x="2604107" y="314596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E1A444F1-11FA-EE5E-86F3-9F5E09905B6B}"/>
              </a:ext>
            </a:extLst>
          </p:cNvPr>
          <p:cNvCxnSpPr>
            <a:cxnSpLocks/>
          </p:cNvCxnSpPr>
          <p:nvPr/>
        </p:nvCxnSpPr>
        <p:spPr>
          <a:xfrm flipV="1">
            <a:off x="2604109" y="376094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60CA56AF-8463-ABE7-7404-565B41E35CA0}"/>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3743128" y="3256810"/>
            <a:ext cx="210286" cy="172190"/>
          </a:xfrm>
          <a:prstGeom prst="rect">
            <a:avLst/>
          </a:prstGeom>
        </p:spPr>
      </p:pic>
      <p:pic>
        <p:nvPicPr>
          <p:cNvPr id="13" name="Picture 12">
            <a:extLst>
              <a:ext uri="{FF2B5EF4-FFF2-40B4-BE49-F238E27FC236}">
                <a16:creationId xmlns:a16="http://schemas.microsoft.com/office/drawing/2014/main" id="{E9360925-B054-9FE0-FB66-93EEF0F2AFB2}"/>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2391992" y="2993496"/>
            <a:ext cx="212115" cy="263314"/>
          </a:xfrm>
          <a:prstGeom prst="rect">
            <a:avLst/>
          </a:prstGeom>
        </p:spPr>
      </p:pic>
      <p:pic>
        <p:nvPicPr>
          <p:cNvPr id="14" name="Picture 13">
            <a:extLst>
              <a:ext uri="{FF2B5EF4-FFF2-40B4-BE49-F238E27FC236}">
                <a16:creationId xmlns:a16="http://schemas.microsoft.com/office/drawing/2014/main" id="{B275FF69-43B8-EEA2-137D-21BCC4618B28}"/>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2287763" y="4477712"/>
            <a:ext cx="210286" cy="272457"/>
          </a:xfrm>
          <a:prstGeom prst="rect">
            <a:avLst/>
          </a:prstGeom>
        </p:spPr>
      </p:pic>
      <p:pic>
        <p:nvPicPr>
          <p:cNvPr id="30" name="Picture 29">
            <a:extLst>
              <a:ext uri="{FF2B5EF4-FFF2-40B4-BE49-F238E27FC236}">
                <a16:creationId xmlns:a16="http://schemas.microsoft.com/office/drawing/2014/main" id="{DEA7A76B-51A9-34DD-ED94-51C1B2699F83}"/>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4816037" y="3256810"/>
            <a:ext cx="5558854" cy="729600"/>
          </a:xfrm>
          <a:prstGeom prst="rect">
            <a:avLst/>
          </a:prstGeom>
        </p:spPr>
      </p:pic>
      <p:sp>
        <p:nvSpPr>
          <p:cNvPr id="31" name="Left Brace 30">
            <a:extLst>
              <a:ext uri="{FF2B5EF4-FFF2-40B4-BE49-F238E27FC236}">
                <a16:creationId xmlns:a16="http://schemas.microsoft.com/office/drawing/2014/main" id="{B2F36ADA-239F-C5A6-7FD6-B561C67A5C42}"/>
              </a:ext>
            </a:extLst>
          </p:cNvPr>
          <p:cNvSpPr/>
          <p:nvPr/>
        </p:nvSpPr>
        <p:spPr>
          <a:xfrm>
            <a:off x="1914834" y="2838476"/>
            <a:ext cx="382456" cy="614978"/>
          </a:xfrm>
          <a:prstGeom prst="lef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Left Brace 31">
            <a:extLst>
              <a:ext uri="{FF2B5EF4-FFF2-40B4-BE49-F238E27FC236}">
                <a16:creationId xmlns:a16="http://schemas.microsoft.com/office/drawing/2014/main" id="{CD4F4246-3A91-A550-23B6-2CA0C23EA65F}"/>
              </a:ext>
            </a:extLst>
          </p:cNvPr>
          <p:cNvSpPr/>
          <p:nvPr/>
        </p:nvSpPr>
        <p:spPr>
          <a:xfrm>
            <a:off x="1905306" y="4306451"/>
            <a:ext cx="382456" cy="614978"/>
          </a:xfrm>
          <a:prstGeom prst="lef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B96C9637-D8F4-C19B-15D3-2D24639BC494}"/>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208968" y="2972467"/>
            <a:ext cx="1552457" cy="305371"/>
          </a:xfrm>
          <a:prstGeom prst="rect">
            <a:avLst/>
          </a:prstGeom>
        </p:spPr>
      </p:pic>
      <p:pic>
        <p:nvPicPr>
          <p:cNvPr id="37" name="Picture 36">
            <a:extLst>
              <a:ext uri="{FF2B5EF4-FFF2-40B4-BE49-F238E27FC236}">
                <a16:creationId xmlns:a16="http://schemas.microsoft.com/office/drawing/2014/main" id="{EA14FDF7-7EAF-2A24-B953-2B6E669DDC26}"/>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263250" y="4421409"/>
            <a:ext cx="1552457" cy="305371"/>
          </a:xfrm>
          <a:prstGeom prst="rect">
            <a:avLst/>
          </a:prstGeom>
        </p:spPr>
      </p:pic>
      <p:sp>
        <p:nvSpPr>
          <p:cNvPr id="38" name="TextBox 37">
            <a:extLst>
              <a:ext uri="{FF2B5EF4-FFF2-40B4-BE49-F238E27FC236}">
                <a16:creationId xmlns:a16="http://schemas.microsoft.com/office/drawing/2014/main" id="{BC8D2604-C2EC-7829-4203-ECDCC3721B16}"/>
              </a:ext>
            </a:extLst>
          </p:cNvPr>
          <p:cNvSpPr txBox="1"/>
          <p:nvPr/>
        </p:nvSpPr>
        <p:spPr>
          <a:xfrm>
            <a:off x="8335107" y="2264114"/>
            <a:ext cx="2532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SM field interaction combination of these </a:t>
            </a:r>
          </a:p>
        </p:txBody>
      </p:sp>
      <p:cxnSp>
        <p:nvCxnSpPr>
          <p:cNvPr id="42" name="Straight Arrow Connector 41">
            <a:extLst>
              <a:ext uri="{FF2B5EF4-FFF2-40B4-BE49-F238E27FC236}">
                <a16:creationId xmlns:a16="http://schemas.microsoft.com/office/drawing/2014/main" id="{0C5362BF-2509-FB49-EA74-FA0ACBB0C335}"/>
              </a:ext>
            </a:extLst>
          </p:cNvPr>
          <p:cNvCxnSpPr>
            <a:cxnSpLocks/>
            <a:endCxn id="38" idx="1"/>
          </p:cNvCxnSpPr>
          <p:nvPr/>
        </p:nvCxnSpPr>
        <p:spPr>
          <a:xfrm flipV="1">
            <a:off x="5503984" y="2587280"/>
            <a:ext cx="2831123" cy="57756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F8C5B51-17E5-7E70-4048-F63FD4086820}"/>
              </a:ext>
            </a:extLst>
          </p:cNvPr>
          <p:cNvCxnSpPr>
            <a:cxnSpLocks/>
          </p:cNvCxnSpPr>
          <p:nvPr/>
        </p:nvCxnSpPr>
        <p:spPr>
          <a:xfrm flipV="1">
            <a:off x="6556439" y="2730263"/>
            <a:ext cx="1821446" cy="52654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333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6"/>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 of proton decay</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85 1 1">
            <a:extLst>
              <a:ext uri="{FF2B5EF4-FFF2-40B4-BE49-F238E27FC236}">
                <a16:creationId xmlns:a16="http://schemas.microsoft.com/office/drawing/2014/main" id="{9B0E238F-88B9-8379-D898-33E0677575F4}"/>
              </a:ext>
            </a:extLst>
          </p:cNvPr>
          <p:cNvSpPr>
            <a:spLocks/>
          </p:cNvSpPr>
          <p:nvPr/>
        </p:nvSpPr>
        <p:spPr bwMode="auto">
          <a:xfrm>
            <a:off x="3251407" y="3620981"/>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0C11EC1-63AC-DCFE-FC98-4263642BF0B4}"/>
              </a:ext>
            </a:extLst>
          </p:cNvPr>
          <p:cNvCxnSpPr>
            <a:cxnSpLocks/>
          </p:cNvCxnSpPr>
          <p:nvPr/>
        </p:nvCxnSpPr>
        <p:spPr>
          <a:xfrm>
            <a:off x="2604107" y="3145965"/>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E1A444F1-11FA-EE5E-86F3-9F5E09905B6B}"/>
              </a:ext>
            </a:extLst>
          </p:cNvPr>
          <p:cNvCxnSpPr>
            <a:cxnSpLocks/>
          </p:cNvCxnSpPr>
          <p:nvPr/>
        </p:nvCxnSpPr>
        <p:spPr>
          <a:xfrm flipV="1">
            <a:off x="2604109" y="3760944"/>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60CA56AF-8463-ABE7-7404-565B41E35CA0}"/>
              </a:ext>
            </a:extLst>
          </p:cNvPr>
          <p:cNvPicPr>
            <a:picLocks noChangeAspect="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3743128" y="3256810"/>
            <a:ext cx="210286" cy="172190"/>
          </a:xfrm>
          <a:prstGeom prst="rect">
            <a:avLst/>
          </a:prstGeom>
        </p:spPr>
      </p:pic>
      <p:pic>
        <p:nvPicPr>
          <p:cNvPr id="13" name="Picture 12">
            <a:extLst>
              <a:ext uri="{FF2B5EF4-FFF2-40B4-BE49-F238E27FC236}">
                <a16:creationId xmlns:a16="http://schemas.microsoft.com/office/drawing/2014/main" id="{E9360925-B054-9FE0-FB66-93EEF0F2AFB2}"/>
              </a:ext>
            </a:extLst>
          </p:cNvPr>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2391992" y="2993496"/>
            <a:ext cx="212115" cy="263314"/>
          </a:xfrm>
          <a:prstGeom prst="rect">
            <a:avLst/>
          </a:prstGeom>
        </p:spPr>
      </p:pic>
      <p:pic>
        <p:nvPicPr>
          <p:cNvPr id="14" name="Picture 13">
            <a:extLst>
              <a:ext uri="{FF2B5EF4-FFF2-40B4-BE49-F238E27FC236}">
                <a16:creationId xmlns:a16="http://schemas.microsoft.com/office/drawing/2014/main" id="{B275FF69-43B8-EEA2-137D-21BCC4618B28}"/>
              </a:ext>
            </a:extLst>
          </p:cNvPr>
          <p:cNvPicPr>
            <a:picLocks noChangeAspect="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a:off x="2287763" y="4477712"/>
            <a:ext cx="210286" cy="272457"/>
          </a:xfrm>
          <a:prstGeom prst="rect">
            <a:avLst/>
          </a:prstGeom>
        </p:spPr>
      </p:pic>
      <p:pic>
        <p:nvPicPr>
          <p:cNvPr id="30" name="Picture 29">
            <a:extLst>
              <a:ext uri="{FF2B5EF4-FFF2-40B4-BE49-F238E27FC236}">
                <a16:creationId xmlns:a16="http://schemas.microsoft.com/office/drawing/2014/main" id="{DEA7A76B-51A9-34DD-ED94-51C1B2699F83}"/>
              </a:ext>
            </a:extLst>
          </p:cNvPr>
          <p:cNvPicPr>
            <a:picLocks noChangeAspect="1"/>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4816037" y="3256810"/>
            <a:ext cx="5558854" cy="729600"/>
          </a:xfrm>
          <a:prstGeom prst="rect">
            <a:avLst/>
          </a:prstGeom>
        </p:spPr>
      </p:pic>
      <p:sp>
        <p:nvSpPr>
          <p:cNvPr id="31" name="Left Brace 30">
            <a:extLst>
              <a:ext uri="{FF2B5EF4-FFF2-40B4-BE49-F238E27FC236}">
                <a16:creationId xmlns:a16="http://schemas.microsoft.com/office/drawing/2014/main" id="{B2F36ADA-239F-C5A6-7FD6-B561C67A5C42}"/>
              </a:ext>
            </a:extLst>
          </p:cNvPr>
          <p:cNvSpPr/>
          <p:nvPr/>
        </p:nvSpPr>
        <p:spPr>
          <a:xfrm>
            <a:off x="1914834" y="2838476"/>
            <a:ext cx="382456" cy="614978"/>
          </a:xfrm>
          <a:prstGeom prst="lef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Left Brace 31">
            <a:extLst>
              <a:ext uri="{FF2B5EF4-FFF2-40B4-BE49-F238E27FC236}">
                <a16:creationId xmlns:a16="http://schemas.microsoft.com/office/drawing/2014/main" id="{CD4F4246-3A91-A550-23B6-2CA0C23EA65F}"/>
              </a:ext>
            </a:extLst>
          </p:cNvPr>
          <p:cNvSpPr/>
          <p:nvPr/>
        </p:nvSpPr>
        <p:spPr>
          <a:xfrm>
            <a:off x="1905306" y="4306451"/>
            <a:ext cx="382456" cy="614978"/>
          </a:xfrm>
          <a:prstGeom prst="leftBrac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CA2BC0B-00AE-4088-BD6F-8E9D336782C6}"/>
              </a:ext>
            </a:extLst>
          </p:cNvPr>
          <p:cNvPicPr>
            <a:picLocks noChangeAspect="1"/>
          </p:cNvPicPr>
          <p:nvPr>
            <p:custDataLst>
              <p:tags r:id="rId5"/>
            </p:custDataLst>
          </p:nvPr>
        </p:nvPicPr>
        <p:blipFill>
          <a:blip r:embed="rId21">
            <a:extLst>
              <a:ext uri="{28A0092B-C50C-407E-A947-70E740481C1C}">
                <a14:useLocalDpi xmlns:a14="http://schemas.microsoft.com/office/drawing/2010/main" val="0"/>
              </a:ext>
            </a:extLst>
          </a:blip>
          <a:stretch>
            <a:fillRect/>
          </a:stretch>
        </p:blipFill>
        <p:spPr>
          <a:xfrm>
            <a:off x="208968" y="2972468"/>
            <a:ext cx="1122743" cy="272457"/>
          </a:xfrm>
          <a:prstGeom prst="rect">
            <a:avLst/>
          </a:prstGeom>
        </p:spPr>
      </p:pic>
      <p:sp>
        <p:nvSpPr>
          <p:cNvPr id="38" name="TextBox 37">
            <a:extLst>
              <a:ext uri="{FF2B5EF4-FFF2-40B4-BE49-F238E27FC236}">
                <a16:creationId xmlns:a16="http://schemas.microsoft.com/office/drawing/2014/main" id="{BC8D2604-C2EC-7829-4203-ECDCC3721B16}"/>
              </a:ext>
            </a:extLst>
          </p:cNvPr>
          <p:cNvSpPr txBox="1"/>
          <p:nvPr/>
        </p:nvSpPr>
        <p:spPr>
          <a:xfrm>
            <a:off x="8335107" y="2264114"/>
            <a:ext cx="2532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SM field interaction combination of these </a:t>
            </a:r>
          </a:p>
        </p:txBody>
      </p:sp>
      <p:cxnSp>
        <p:nvCxnSpPr>
          <p:cNvPr id="42" name="Straight Arrow Connector 41">
            <a:extLst>
              <a:ext uri="{FF2B5EF4-FFF2-40B4-BE49-F238E27FC236}">
                <a16:creationId xmlns:a16="http://schemas.microsoft.com/office/drawing/2014/main" id="{0C5362BF-2509-FB49-EA74-FA0ACBB0C335}"/>
              </a:ext>
            </a:extLst>
          </p:cNvPr>
          <p:cNvCxnSpPr>
            <a:cxnSpLocks/>
            <a:endCxn id="38" idx="1"/>
          </p:cNvCxnSpPr>
          <p:nvPr/>
        </p:nvCxnSpPr>
        <p:spPr>
          <a:xfrm flipV="1">
            <a:off x="5503984" y="2587280"/>
            <a:ext cx="2831123" cy="57756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F8C5B51-17E5-7E70-4048-F63FD4086820}"/>
              </a:ext>
            </a:extLst>
          </p:cNvPr>
          <p:cNvCxnSpPr>
            <a:cxnSpLocks/>
          </p:cNvCxnSpPr>
          <p:nvPr/>
        </p:nvCxnSpPr>
        <p:spPr>
          <a:xfrm flipV="1">
            <a:off x="6556439" y="2730263"/>
            <a:ext cx="1821446" cy="52654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85 1 2">
            <a:extLst>
              <a:ext uri="{FF2B5EF4-FFF2-40B4-BE49-F238E27FC236}">
                <a16:creationId xmlns:a16="http://schemas.microsoft.com/office/drawing/2014/main" id="{425378F1-3170-7860-6642-B6B58D86B5B0}"/>
              </a:ext>
            </a:extLst>
          </p:cNvPr>
          <p:cNvSpPr>
            <a:spLocks/>
          </p:cNvSpPr>
          <p:nvPr/>
        </p:nvSpPr>
        <p:spPr bwMode="auto">
          <a:xfrm>
            <a:off x="3569335" y="5548914"/>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2" name="Straight Connector 191">
            <a:extLst>
              <a:ext uri="{FF2B5EF4-FFF2-40B4-BE49-F238E27FC236}">
                <a16:creationId xmlns:a16="http://schemas.microsoft.com/office/drawing/2014/main" id="{02CAA37E-F49D-BA7B-828A-9D88890E8608}"/>
              </a:ext>
            </a:extLst>
          </p:cNvPr>
          <p:cNvCxnSpPr>
            <a:cxnSpLocks/>
          </p:cNvCxnSpPr>
          <p:nvPr/>
        </p:nvCxnSpPr>
        <p:spPr>
          <a:xfrm>
            <a:off x="2922035" y="5073898"/>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5" name="Straight Connector 194">
            <a:extLst>
              <a:ext uri="{FF2B5EF4-FFF2-40B4-BE49-F238E27FC236}">
                <a16:creationId xmlns:a16="http://schemas.microsoft.com/office/drawing/2014/main" id="{BFC62ADC-1256-859D-3C68-E6513D74D45D}"/>
              </a:ext>
            </a:extLst>
          </p:cNvPr>
          <p:cNvCxnSpPr>
            <a:cxnSpLocks/>
          </p:cNvCxnSpPr>
          <p:nvPr/>
        </p:nvCxnSpPr>
        <p:spPr>
          <a:xfrm flipV="1">
            <a:off x="2922037" y="5688877"/>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98" name="Picture 197">
            <a:extLst>
              <a:ext uri="{FF2B5EF4-FFF2-40B4-BE49-F238E27FC236}">
                <a16:creationId xmlns:a16="http://schemas.microsoft.com/office/drawing/2014/main" id="{EB3E9353-20A2-287B-025D-792AD2A3F894}"/>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4061056" y="5184743"/>
            <a:ext cx="210286" cy="172190"/>
          </a:xfrm>
          <a:prstGeom prst="rect">
            <a:avLst/>
          </a:prstGeom>
        </p:spPr>
      </p:pic>
      <p:pic>
        <p:nvPicPr>
          <p:cNvPr id="199" name="Picture 198">
            <a:extLst>
              <a:ext uri="{FF2B5EF4-FFF2-40B4-BE49-F238E27FC236}">
                <a16:creationId xmlns:a16="http://schemas.microsoft.com/office/drawing/2014/main" id="{7B0590DF-4C7B-1520-27F9-1538F085414B}"/>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2709920" y="4921429"/>
            <a:ext cx="212115" cy="263314"/>
          </a:xfrm>
          <a:prstGeom prst="rect">
            <a:avLst/>
          </a:prstGeom>
        </p:spPr>
      </p:pic>
      <p:pic>
        <p:nvPicPr>
          <p:cNvPr id="200" name="Picture 199">
            <a:extLst>
              <a:ext uri="{FF2B5EF4-FFF2-40B4-BE49-F238E27FC236}">
                <a16:creationId xmlns:a16="http://schemas.microsoft.com/office/drawing/2014/main" id="{A2477FB9-24D5-2305-0EDF-91EDDDA2C387}"/>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2605691" y="6405645"/>
            <a:ext cx="210286" cy="272457"/>
          </a:xfrm>
          <a:prstGeom prst="rect">
            <a:avLst/>
          </a:prstGeom>
        </p:spPr>
      </p:pic>
      <p:sp>
        <p:nvSpPr>
          <p:cNvPr id="210" name="Freeform 85 1 3">
            <a:extLst>
              <a:ext uri="{FF2B5EF4-FFF2-40B4-BE49-F238E27FC236}">
                <a16:creationId xmlns:a16="http://schemas.microsoft.com/office/drawing/2014/main" id="{6E2B005C-A2FF-E0D3-024A-D10F5CACAB09}"/>
              </a:ext>
            </a:extLst>
          </p:cNvPr>
          <p:cNvSpPr>
            <a:spLocks/>
          </p:cNvSpPr>
          <p:nvPr/>
        </p:nvSpPr>
        <p:spPr bwMode="auto">
          <a:xfrm>
            <a:off x="6612281" y="5548914"/>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13" name="Straight Connector 212">
            <a:extLst>
              <a:ext uri="{FF2B5EF4-FFF2-40B4-BE49-F238E27FC236}">
                <a16:creationId xmlns:a16="http://schemas.microsoft.com/office/drawing/2014/main" id="{B54AAF95-0599-EB35-AA8A-31C342B7057E}"/>
              </a:ext>
            </a:extLst>
          </p:cNvPr>
          <p:cNvCxnSpPr>
            <a:cxnSpLocks/>
          </p:cNvCxnSpPr>
          <p:nvPr/>
        </p:nvCxnSpPr>
        <p:spPr>
          <a:xfrm>
            <a:off x="5964981" y="5073898"/>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14" name="Straight Connector 213">
            <a:extLst>
              <a:ext uri="{FF2B5EF4-FFF2-40B4-BE49-F238E27FC236}">
                <a16:creationId xmlns:a16="http://schemas.microsoft.com/office/drawing/2014/main" id="{E2462A8B-C44F-12E5-F79C-FA86B6D02FFF}"/>
              </a:ext>
            </a:extLst>
          </p:cNvPr>
          <p:cNvCxnSpPr>
            <a:cxnSpLocks/>
          </p:cNvCxnSpPr>
          <p:nvPr/>
        </p:nvCxnSpPr>
        <p:spPr>
          <a:xfrm flipV="1">
            <a:off x="5964983" y="5688877"/>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215" name="Picture 214">
            <a:extLst>
              <a:ext uri="{FF2B5EF4-FFF2-40B4-BE49-F238E27FC236}">
                <a16:creationId xmlns:a16="http://schemas.microsoft.com/office/drawing/2014/main" id="{A411DBD3-ACBB-A26C-24D8-38048874A586}"/>
              </a:ext>
            </a:extLst>
          </p:cNvPr>
          <p:cNvPicPr>
            <a:picLocks noChangeAspect="1"/>
          </p:cNvPicPr>
          <p:nvPr>
            <p:custDataLst>
              <p:tags r:id="rId9"/>
            </p:custDataLst>
          </p:nvPr>
        </p:nvPicPr>
        <p:blipFill>
          <a:blip r:embed="rId17">
            <a:extLst>
              <a:ext uri="{28A0092B-C50C-407E-A947-70E740481C1C}">
                <a14:useLocalDpi xmlns:a14="http://schemas.microsoft.com/office/drawing/2010/main" val="0"/>
              </a:ext>
            </a:extLst>
          </a:blip>
          <a:stretch>
            <a:fillRect/>
          </a:stretch>
        </p:blipFill>
        <p:spPr>
          <a:xfrm>
            <a:off x="7104002" y="5184743"/>
            <a:ext cx="210286" cy="172190"/>
          </a:xfrm>
          <a:prstGeom prst="rect">
            <a:avLst/>
          </a:prstGeom>
        </p:spPr>
      </p:pic>
      <p:pic>
        <p:nvPicPr>
          <p:cNvPr id="18" name="Picture 17">
            <a:extLst>
              <a:ext uri="{FF2B5EF4-FFF2-40B4-BE49-F238E27FC236}">
                <a16:creationId xmlns:a16="http://schemas.microsoft.com/office/drawing/2014/main" id="{A8F539C4-92EE-4DD9-0324-48430A397AAD}"/>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5728456" y="4665213"/>
            <a:ext cx="367544" cy="285257"/>
          </a:xfrm>
          <a:prstGeom prst="rect">
            <a:avLst/>
          </a:prstGeom>
        </p:spPr>
      </p:pic>
      <p:pic>
        <p:nvPicPr>
          <p:cNvPr id="20" name="Picture 19">
            <a:extLst>
              <a:ext uri="{FF2B5EF4-FFF2-40B4-BE49-F238E27FC236}">
                <a16:creationId xmlns:a16="http://schemas.microsoft.com/office/drawing/2014/main" id="{9106E672-54EB-6078-4291-A68FB7E705CD}"/>
              </a:ext>
            </a:extLst>
          </p:cNvPr>
          <p:cNvPicPr>
            <a:picLocks noChangeAspect="1"/>
          </p:cNvPicPr>
          <p:nvPr>
            <p:custDataLst>
              <p:tags r:id="rId11"/>
            </p:custDataLst>
          </p:nvPr>
        </p:nvPicPr>
        <p:blipFill>
          <a:blip r:embed="rId23">
            <a:extLst>
              <a:ext uri="{28A0092B-C50C-407E-A947-70E740481C1C}">
                <a14:useLocalDpi xmlns:a14="http://schemas.microsoft.com/office/drawing/2010/main" val="0"/>
              </a:ext>
            </a:extLst>
          </a:blip>
          <a:stretch>
            <a:fillRect/>
          </a:stretch>
        </p:blipFill>
        <p:spPr>
          <a:xfrm>
            <a:off x="5648638" y="6405646"/>
            <a:ext cx="367544" cy="298056"/>
          </a:xfrm>
          <a:prstGeom prst="rect">
            <a:avLst/>
          </a:prstGeom>
        </p:spPr>
      </p:pic>
      <p:sp>
        <p:nvSpPr>
          <p:cNvPr id="227" name="TextBox 226">
            <a:extLst>
              <a:ext uri="{FF2B5EF4-FFF2-40B4-BE49-F238E27FC236}">
                <a16:creationId xmlns:a16="http://schemas.microsoft.com/office/drawing/2014/main" id="{D2CB5313-7B04-F941-043C-012108CC37EB}"/>
              </a:ext>
            </a:extLst>
          </p:cNvPr>
          <p:cNvSpPr txBox="1"/>
          <p:nvPr/>
        </p:nvSpPr>
        <p:spPr>
          <a:xfrm>
            <a:off x="5065363" y="5548914"/>
            <a:ext cx="210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pic>
        <p:nvPicPr>
          <p:cNvPr id="233" name="Picture 232">
            <a:extLst>
              <a:ext uri="{FF2B5EF4-FFF2-40B4-BE49-F238E27FC236}">
                <a16:creationId xmlns:a16="http://schemas.microsoft.com/office/drawing/2014/main" id="{FC9A65F8-6458-2A46-7C64-2AADF542EB0A}"/>
              </a:ext>
            </a:extLst>
          </p:cNvPr>
          <p:cNvPicPr>
            <a:picLocks noChangeAspect="1"/>
          </p:cNvPicPr>
          <p:nvPr>
            <p:custDataLst>
              <p:tags r:id="rId12"/>
            </p:custDataLst>
          </p:nvPr>
        </p:nvPicPr>
        <p:blipFill>
          <a:blip r:embed="rId24">
            <a:extLst>
              <a:ext uri="{28A0092B-C50C-407E-A947-70E740481C1C}">
                <a14:useLocalDpi xmlns:a14="http://schemas.microsoft.com/office/drawing/2010/main" val="0"/>
              </a:ext>
            </a:extLst>
          </a:blip>
          <a:stretch>
            <a:fillRect/>
          </a:stretch>
        </p:blipFill>
        <p:spPr>
          <a:xfrm>
            <a:off x="8377885" y="5364380"/>
            <a:ext cx="2494171" cy="294400"/>
          </a:xfrm>
          <a:prstGeom prst="rect">
            <a:avLst/>
          </a:prstGeom>
        </p:spPr>
      </p:pic>
      <p:pic>
        <p:nvPicPr>
          <p:cNvPr id="36" name="Picture 35">
            <a:extLst>
              <a:ext uri="{FF2B5EF4-FFF2-40B4-BE49-F238E27FC236}">
                <a16:creationId xmlns:a16="http://schemas.microsoft.com/office/drawing/2014/main" id="{372B3F97-ACAD-4E62-AC01-5384EC47023C}"/>
              </a:ext>
            </a:extLst>
          </p:cNvPr>
          <p:cNvPicPr>
            <a:picLocks noChangeAspect="1"/>
          </p:cNvPicPr>
          <p:nvPr>
            <p:custDataLst>
              <p:tags r:id="rId13"/>
            </p:custDataLst>
          </p:nvPr>
        </p:nvPicPr>
        <p:blipFill>
          <a:blip r:embed="rId21">
            <a:extLst>
              <a:ext uri="{28A0092B-C50C-407E-A947-70E740481C1C}">
                <a14:useLocalDpi xmlns:a14="http://schemas.microsoft.com/office/drawing/2010/main" val="0"/>
              </a:ext>
            </a:extLst>
          </a:blip>
          <a:stretch>
            <a:fillRect/>
          </a:stretch>
        </p:blipFill>
        <p:spPr>
          <a:xfrm>
            <a:off x="208967" y="4451064"/>
            <a:ext cx="1122743" cy="272457"/>
          </a:xfrm>
          <a:prstGeom prst="rect">
            <a:avLst/>
          </a:prstGeom>
        </p:spPr>
      </p:pic>
    </p:spTree>
    <p:extLst>
      <p:ext uri="{BB962C8B-B14F-4D97-AF65-F5344CB8AC3E}">
        <p14:creationId xmlns:p14="http://schemas.microsoft.com/office/powerpoint/2010/main" val="82437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4"/>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 of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incomplete SU(5) reps to suppress proton decay</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2718F70-DFD6-BBC1-F992-C157F7D385E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813545" y="3429000"/>
            <a:ext cx="7208229" cy="349257"/>
          </a:xfrm>
          <a:prstGeom prst="rect">
            <a:avLst/>
          </a:prstGeom>
        </p:spPr>
      </p:pic>
      <p:cxnSp>
        <p:nvCxnSpPr>
          <p:cNvPr id="6" name="Straight Arrow Connector 5">
            <a:extLst>
              <a:ext uri="{FF2B5EF4-FFF2-40B4-BE49-F238E27FC236}">
                <a16:creationId xmlns:a16="http://schemas.microsoft.com/office/drawing/2014/main" id="{57A04034-C858-5628-72F5-A22E77027965}"/>
              </a:ext>
            </a:extLst>
          </p:cNvPr>
          <p:cNvCxnSpPr>
            <a:cxnSpLocks/>
          </p:cNvCxnSpPr>
          <p:nvPr/>
        </p:nvCxnSpPr>
        <p:spPr>
          <a:xfrm>
            <a:off x="4914739" y="3679030"/>
            <a:ext cx="1337471" cy="488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4CE5FA0-7481-0559-ED87-D30886086200}"/>
              </a:ext>
            </a:extLst>
          </p:cNvPr>
          <p:cNvCxnSpPr>
            <a:cxnSpLocks/>
          </p:cNvCxnSpPr>
          <p:nvPr/>
        </p:nvCxnSpPr>
        <p:spPr>
          <a:xfrm flipH="1">
            <a:off x="6697980" y="3841908"/>
            <a:ext cx="1820874" cy="325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6C6FDE-BE25-FD29-C0CD-B70B9B8A98E3}"/>
              </a:ext>
            </a:extLst>
          </p:cNvPr>
          <p:cNvSpPr txBox="1"/>
          <p:nvPr/>
        </p:nvSpPr>
        <p:spPr>
          <a:xfrm>
            <a:off x="5270103" y="4231314"/>
            <a:ext cx="28557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Creates independent mass matrices for EACH SM rep</a:t>
            </a:r>
          </a:p>
        </p:txBody>
      </p:sp>
    </p:spTree>
    <p:extLst>
      <p:ext uri="{BB962C8B-B14F-4D97-AF65-F5344CB8AC3E}">
        <p14:creationId xmlns:p14="http://schemas.microsoft.com/office/powerpoint/2010/main" val="8342913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2"/>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378565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 of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incomplete SU(5) reps to suppress proton decay</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Each SM rep has a different mixing angle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7B4C7ADB-194A-D635-3F3D-606343899E35}"/>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30029" y="3796257"/>
            <a:ext cx="5093943" cy="677181"/>
          </a:xfrm>
          <a:prstGeom prst="rect">
            <a:avLst/>
          </a:prstGeom>
        </p:spPr>
      </p:pic>
      <p:pic>
        <p:nvPicPr>
          <p:cNvPr id="49" name="Picture 48">
            <a:extLst>
              <a:ext uri="{FF2B5EF4-FFF2-40B4-BE49-F238E27FC236}">
                <a16:creationId xmlns:a16="http://schemas.microsoft.com/office/drawing/2014/main" id="{20240A48-24C3-60B0-C9EB-FF1BB9BB6B23}"/>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6257727" y="3826047"/>
            <a:ext cx="5083883" cy="675505"/>
          </a:xfrm>
          <a:prstGeom prst="rect">
            <a:avLst/>
          </a:prstGeom>
        </p:spPr>
      </p:pic>
      <p:sp>
        <p:nvSpPr>
          <p:cNvPr id="28" name="Freeform 85 1 2">
            <a:extLst>
              <a:ext uri="{FF2B5EF4-FFF2-40B4-BE49-F238E27FC236}">
                <a16:creationId xmlns:a16="http://schemas.microsoft.com/office/drawing/2014/main" id="{1C01439E-CDB6-682E-1C09-FE343A8D74D7}"/>
              </a:ext>
            </a:extLst>
          </p:cNvPr>
          <p:cNvSpPr>
            <a:spLocks/>
          </p:cNvSpPr>
          <p:nvPr/>
        </p:nvSpPr>
        <p:spPr bwMode="auto">
          <a:xfrm>
            <a:off x="2972435" y="5507567"/>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AD41FEC7-0DDD-4539-F760-FCF0D24AE9F7}"/>
              </a:ext>
            </a:extLst>
          </p:cNvPr>
          <p:cNvCxnSpPr>
            <a:cxnSpLocks/>
          </p:cNvCxnSpPr>
          <p:nvPr/>
        </p:nvCxnSpPr>
        <p:spPr>
          <a:xfrm>
            <a:off x="2325135" y="5032551"/>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E7F1830-0E1B-3123-0A5C-A6E3F1C948FC}"/>
              </a:ext>
            </a:extLst>
          </p:cNvPr>
          <p:cNvCxnSpPr>
            <a:cxnSpLocks/>
          </p:cNvCxnSpPr>
          <p:nvPr/>
        </p:nvCxnSpPr>
        <p:spPr>
          <a:xfrm flipV="1">
            <a:off x="2325137" y="5647530"/>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1" name="Picture 30">
            <a:extLst>
              <a:ext uri="{FF2B5EF4-FFF2-40B4-BE49-F238E27FC236}">
                <a16:creationId xmlns:a16="http://schemas.microsoft.com/office/drawing/2014/main" id="{EE7050B1-8373-A0D7-2437-F564AEBA4100}"/>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3464156" y="5143396"/>
            <a:ext cx="210286" cy="172190"/>
          </a:xfrm>
          <a:prstGeom prst="rect">
            <a:avLst/>
          </a:prstGeom>
        </p:spPr>
      </p:pic>
      <p:pic>
        <p:nvPicPr>
          <p:cNvPr id="6" name="Picture 5">
            <a:extLst>
              <a:ext uri="{FF2B5EF4-FFF2-40B4-BE49-F238E27FC236}">
                <a16:creationId xmlns:a16="http://schemas.microsoft.com/office/drawing/2014/main" id="{E65866B9-B9AA-4AFB-87D3-FDC5AE87A23C}"/>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2113021" y="4880082"/>
            <a:ext cx="212115" cy="263314"/>
          </a:xfrm>
          <a:prstGeom prst="rect">
            <a:avLst/>
          </a:prstGeom>
        </p:spPr>
      </p:pic>
      <p:pic>
        <p:nvPicPr>
          <p:cNvPr id="8" name="Picture 7">
            <a:extLst>
              <a:ext uri="{FF2B5EF4-FFF2-40B4-BE49-F238E27FC236}">
                <a16:creationId xmlns:a16="http://schemas.microsoft.com/office/drawing/2014/main" id="{E7AC4049-E586-4885-9389-1A005420252D}"/>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2008792" y="6364299"/>
            <a:ext cx="210286" cy="272456"/>
          </a:xfrm>
          <a:prstGeom prst="rect">
            <a:avLst/>
          </a:prstGeom>
        </p:spPr>
      </p:pic>
      <p:sp>
        <p:nvSpPr>
          <p:cNvPr id="34" name="Freeform 85 1 3">
            <a:extLst>
              <a:ext uri="{FF2B5EF4-FFF2-40B4-BE49-F238E27FC236}">
                <a16:creationId xmlns:a16="http://schemas.microsoft.com/office/drawing/2014/main" id="{1633A32F-C17E-A901-A1E5-3B2D7C7BBB71}"/>
              </a:ext>
            </a:extLst>
          </p:cNvPr>
          <p:cNvSpPr>
            <a:spLocks/>
          </p:cNvSpPr>
          <p:nvPr/>
        </p:nvSpPr>
        <p:spPr bwMode="auto">
          <a:xfrm>
            <a:off x="6015381" y="5507567"/>
            <a:ext cx="1218736" cy="147573"/>
          </a:xfrm>
          <a:custGeom>
            <a:avLst/>
            <a:gdLst>
              <a:gd name="T0" fmla="*/ 0 w 2304"/>
              <a:gd name="T1" fmla="*/ 173038 h 192"/>
              <a:gd name="T2" fmla="*/ 172111 w 2304"/>
              <a:gd name="T3" fmla="*/ 0 h 192"/>
              <a:gd name="T4" fmla="*/ 344223 w 2304"/>
              <a:gd name="T5" fmla="*/ 173038 h 192"/>
              <a:gd name="T6" fmla="*/ 516334 w 2304"/>
              <a:gd name="T7" fmla="*/ 0 h 192"/>
              <a:gd name="T8" fmla="*/ 688446 w 2304"/>
              <a:gd name="T9" fmla="*/ 173038 h 192"/>
              <a:gd name="T10" fmla="*/ 860557 w 2304"/>
              <a:gd name="T11" fmla="*/ 0 h 192"/>
              <a:gd name="T12" fmla="*/ 1032669 w 2304"/>
              <a:gd name="T13" fmla="*/ 173038 h 192"/>
              <a:gd name="T14" fmla="*/ 1204780 w 2304"/>
              <a:gd name="T15" fmla="*/ 0 h 192"/>
              <a:gd name="T16" fmla="*/ 1376891 w 2304"/>
              <a:gd name="T17" fmla="*/ 173038 h 192"/>
              <a:gd name="T18" fmla="*/ 1549003 w 2304"/>
              <a:gd name="T19" fmla="*/ 0 h 192"/>
              <a:gd name="T20" fmla="*/ 1721114 w 2304"/>
              <a:gd name="T21" fmla="*/ 173038 h 192"/>
              <a:gd name="T22" fmla="*/ 1893226 w 2304"/>
              <a:gd name="T23" fmla="*/ 0 h 192"/>
              <a:gd name="T24" fmla="*/ 2065337 w 2304"/>
              <a:gd name="T25" fmla="*/ 17303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DCA3E8DE-A751-CCBC-A89D-44100F18746A}"/>
              </a:ext>
            </a:extLst>
          </p:cNvPr>
          <p:cNvCxnSpPr>
            <a:cxnSpLocks/>
          </p:cNvCxnSpPr>
          <p:nvPr/>
        </p:nvCxnSpPr>
        <p:spPr>
          <a:xfrm>
            <a:off x="5368081" y="5032551"/>
            <a:ext cx="640976" cy="61497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CF276DD4-94ED-3342-7842-F2F71F55D214}"/>
              </a:ext>
            </a:extLst>
          </p:cNvPr>
          <p:cNvCxnSpPr>
            <a:cxnSpLocks/>
          </p:cNvCxnSpPr>
          <p:nvPr/>
        </p:nvCxnSpPr>
        <p:spPr>
          <a:xfrm flipV="1">
            <a:off x="5368083" y="5647530"/>
            <a:ext cx="647298" cy="7167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7" name="Picture 36">
            <a:extLst>
              <a:ext uri="{FF2B5EF4-FFF2-40B4-BE49-F238E27FC236}">
                <a16:creationId xmlns:a16="http://schemas.microsoft.com/office/drawing/2014/main" id="{5048FC37-49C7-AA7A-E2D8-94D0836339ED}"/>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507102" y="5143396"/>
            <a:ext cx="210286" cy="172190"/>
          </a:xfrm>
          <a:prstGeom prst="rect">
            <a:avLst/>
          </a:prstGeom>
        </p:spPr>
      </p:pic>
      <p:pic>
        <p:nvPicPr>
          <p:cNvPr id="10" name="Picture 9">
            <a:extLst>
              <a:ext uri="{FF2B5EF4-FFF2-40B4-BE49-F238E27FC236}">
                <a16:creationId xmlns:a16="http://schemas.microsoft.com/office/drawing/2014/main" id="{90AB6686-D487-43FF-9302-1BE70793CFC7}"/>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5050116" y="4700177"/>
            <a:ext cx="367544" cy="272456"/>
          </a:xfrm>
          <a:prstGeom prst="rect">
            <a:avLst/>
          </a:prstGeom>
        </p:spPr>
      </p:pic>
      <p:pic>
        <p:nvPicPr>
          <p:cNvPr id="12" name="Picture 11">
            <a:extLst>
              <a:ext uri="{FF2B5EF4-FFF2-40B4-BE49-F238E27FC236}">
                <a16:creationId xmlns:a16="http://schemas.microsoft.com/office/drawing/2014/main" id="{FC2ADEA2-B32D-4C87-960A-BE4D5E897BA5}"/>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5051738" y="6364299"/>
            <a:ext cx="367544" cy="298056"/>
          </a:xfrm>
          <a:prstGeom prst="rect">
            <a:avLst/>
          </a:prstGeom>
        </p:spPr>
      </p:pic>
      <p:sp>
        <p:nvSpPr>
          <p:cNvPr id="40" name="TextBox 39">
            <a:extLst>
              <a:ext uri="{FF2B5EF4-FFF2-40B4-BE49-F238E27FC236}">
                <a16:creationId xmlns:a16="http://schemas.microsoft.com/office/drawing/2014/main" id="{E9013461-23CD-73FC-D369-EEF01DEF4B59}"/>
              </a:ext>
            </a:extLst>
          </p:cNvPr>
          <p:cNvSpPr txBox="1"/>
          <p:nvPr/>
        </p:nvSpPr>
        <p:spPr>
          <a:xfrm>
            <a:off x="4468463" y="5507567"/>
            <a:ext cx="210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pic>
        <p:nvPicPr>
          <p:cNvPr id="59" name="Picture 58">
            <a:extLst>
              <a:ext uri="{FF2B5EF4-FFF2-40B4-BE49-F238E27FC236}">
                <a16:creationId xmlns:a16="http://schemas.microsoft.com/office/drawing/2014/main" id="{2D3B1EE0-D8C8-0C10-11E0-12F38D67393F}"/>
              </a:ext>
            </a:extLst>
          </p:cNvPr>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7780985" y="5323033"/>
            <a:ext cx="3900343" cy="301714"/>
          </a:xfrm>
          <a:prstGeom prst="rect">
            <a:avLst/>
          </a:prstGeom>
        </p:spPr>
      </p:pic>
    </p:spTree>
    <p:extLst>
      <p:ext uri="{BB962C8B-B14F-4D97-AF65-F5344CB8AC3E}">
        <p14:creationId xmlns:p14="http://schemas.microsoft.com/office/powerpoint/2010/main" val="37999226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6"/>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Dimension-6</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Dimension-6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decay proceeds via the heavy gauge boson</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SU(5) reps and suppression of proton decay</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Mixing incomplete SU(5) reps to suppress proton decay</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Each SM rep has a different mixing angle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With a proton lifetime of </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Lifetime constraints requirements</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E1D644CB-2F1A-323F-CB48-CAAFFDFC5D2E}"/>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2851905" y="3829294"/>
            <a:ext cx="6832762" cy="370286"/>
          </a:xfrm>
          <a:prstGeom prst="rect">
            <a:avLst/>
          </a:prstGeom>
        </p:spPr>
      </p:pic>
      <p:pic>
        <p:nvPicPr>
          <p:cNvPr id="8" name="Picture 7">
            <a:extLst>
              <a:ext uri="{FF2B5EF4-FFF2-40B4-BE49-F238E27FC236}">
                <a16:creationId xmlns:a16="http://schemas.microsoft.com/office/drawing/2014/main" id="{F8A447C1-0A94-C468-C9DE-64B4C79914BB}"/>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318561" y="4589625"/>
            <a:ext cx="4816760" cy="316952"/>
          </a:xfrm>
          <a:prstGeom prst="rect">
            <a:avLst/>
          </a:prstGeom>
        </p:spPr>
      </p:pic>
      <p:pic>
        <p:nvPicPr>
          <p:cNvPr id="12" name="Picture 11">
            <a:extLst>
              <a:ext uri="{FF2B5EF4-FFF2-40B4-BE49-F238E27FC236}">
                <a16:creationId xmlns:a16="http://schemas.microsoft.com/office/drawing/2014/main" id="{3780BCE4-5FF7-A84C-02A4-C2562508A9B5}"/>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650751" y="5728667"/>
            <a:ext cx="4152380" cy="676572"/>
          </a:xfrm>
          <a:prstGeom prst="rect">
            <a:avLst/>
          </a:prstGeom>
        </p:spPr>
      </p:pic>
    </p:spTree>
    <p:extLst>
      <p:ext uri="{BB962C8B-B14F-4D97-AF65-F5344CB8AC3E}">
        <p14:creationId xmlns:p14="http://schemas.microsoft.com/office/powerpoint/2010/main" val="33821108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9"/>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Colored Higgs</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SM Yukawa Couplings</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Colored Higgs Yukawa couplings</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Proton Decay greatly enhanced since  </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BF82BAF-4FCD-4668-8A30-7A842275E65C}"/>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1368158" y="1992553"/>
            <a:ext cx="4155275" cy="564876"/>
          </a:xfrm>
          <a:prstGeom prst="rect">
            <a:avLst/>
          </a:prstGeom>
        </p:spPr>
      </p:pic>
      <p:sp>
        <p:nvSpPr>
          <p:cNvPr id="43" name="Arrow: Right 42">
            <a:extLst>
              <a:ext uri="{FF2B5EF4-FFF2-40B4-BE49-F238E27FC236}">
                <a16:creationId xmlns:a16="http://schemas.microsoft.com/office/drawing/2014/main" id="{F4757591-3913-65CC-6FE5-35D9CBA2CA29}"/>
              </a:ext>
            </a:extLst>
          </p:cNvPr>
          <p:cNvSpPr/>
          <p:nvPr/>
        </p:nvSpPr>
        <p:spPr>
          <a:xfrm>
            <a:off x="4896413" y="2890877"/>
            <a:ext cx="831272" cy="319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2" name="Picture 201">
            <a:extLst>
              <a:ext uri="{FF2B5EF4-FFF2-40B4-BE49-F238E27FC236}">
                <a16:creationId xmlns:a16="http://schemas.microsoft.com/office/drawing/2014/main" id="{E71787E2-DC8F-804B-AAE2-298C22BD23F9}"/>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081780" y="2640487"/>
            <a:ext cx="4946438" cy="315124"/>
          </a:xfrm>
          <a:prstGeom prst="rect">
            <a:avLst/>
          </a:prstGeom>
        </p:spPr>
      </p:pic>
      <p:pic>
        <p:nvPicPr>
          <p:cNvPr id="207" name="Picture 206">
            <a:extLst>
              <a:ext uri="{FF2B5EF4-FFF2-40B4-BE49-F238E27FC236}">
                <a16:creationId xmlns:a16="http://schemas.microsoft.com/office/drawing/2014/main" id="{BFEC2723-CDA0-C0BF-9AAF-61C95FCDD17E}"/>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2520462" y="5884192"/>
            <a:ext cx="3386514" cy="340114"/>
          </a:xfrm>
          <a:prstGeom prst="rect">
            <a:avLst/>
          </a:prstGeom>
        </p:spPr>
      </p:pic>
      <p:pic>
        <p:nvPicPr>
          <p:cNvPr id="8" name="Picture 7">
            <a:extLst>
              <a:ext uri="{FF2B5EF4-FFF2-40B4-BE49-F238E27FC236}">
                <a16:creationId xmlns:a16="http://schemas.microsoft.com/office/drawing/2014/main" id="{B5338912-2021-4D54-BA34-8C0491D3F0AF}"/>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6079626" y="3146659"/>
            <a:ext cx="2316496" cy="360381"/>
          </a:xfrm>
          <a:prstGeom prst="rect">
            <a:avLst/>
          </a:prstGeom>
        </p:spPr>
      </p:pic>
      <p:pic>
        <p:nvPicPr>
          <p:cNvPr id="7" name="Picture 6">
            <a:extLst>
              <a:ext uri="{FF2B5EF4-FFF2-40B4-BE49-F238E27FC236}">
                <a16:creationId xmlns:a16="http://schemas.microsoft.com/office/drawing/2014/main" id="{6760BF79-420B-6386-D9B6-81C97BDD9A41}"/>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2028841" y="4276720"/>
            <a:ext cx="7954286" cy="702172"/>
          </a:xfrm>
          <a:prstGeom prst="rect">
            <a:avLst/>
          </a:prstGeom>
        </p:spPr>
      </p:pic>
      <p:pic>
        <p:nvPicPr>
          <p:cNvPr id="10" name="Picture 9">
            <a:extLst>
              <a:ext uri="{FF2B5EF4-FFF2-40B4-BE49-F238E27FC236}">
                <a16:creationId xmlns:a16="http://schemas.microsoft.com/office/drawing/2014/main" id="{E2AB4526-7460-4A94-A8E6-625F87BB5FAD}"/>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861742" y="5869121"/>
            <a:ext cx="3386515" cy="340114"/>
          </a:xfrm>
          <a:prstGeom prst="rect">
            <a:avLst/>
          </a:prstGeom>
        </p:spPr>
      </p:pic>
      <p:sp>
        <p:nvSpPr>
          <p:cNvPr id="11" name="TextBox 10">
            <a:extLst>
              <a:ext uri="{FF2B5EF4-FFF2-40B4-BE49-F238E27FC236}">
                <a16:creationId xmlns:a16="http://schemas.microsoft.com/office/drawing/2014/main" id="{4FA32764-7A1B-4916-A759-721AD1D4E856}"/>
              </a:ext>
            </a:extLst>
          </p:cNvPr>
          <p:cNvSpPr txBox="1"/>
          <p:nvPr/>
        </p:nvSpPr>
        <p:spPr>
          <a:xfrm>
            <a:off x="6203182" y="5849029"/>
            <a:ext cx="7510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Or</a:t>
            </a:r>
          </a:p>
        </p:txBody>
      </p:sp>
    </p:spTree>
    <p:extLst>
      <p:ext uri="{BB962C8B-B14F-4D97-AF65-F5344CB8AC3E}">
        <p14:creationId xmlns:p14="http://schemas.microsoft.com/office/powerpoint/2010/main" val="35014167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3" name="TextBox 202">
            <a:extLst>
              <a:ext uri="{FF2B5EF4-FFF2-40B4-BE49-F238E27FC236}">
                <a16:creationId xmlns:a16="http://schemas.microsoft.com/office/drawing/2014/main" id="{D7185856-DDBD-53C9-C2A8-DE9C55C9FE0B}"/>
              </a:ext>
            </a:extLst>
          </p:cNvPr>
          <p:cNvSpPr txBox="1"/>
          <p:nvPr/>
        </p:nvSpPr>
        <p:spPr>
          <a:xfrm>
            <a:off x="1163782" y="1493872"/>
            <a:ext cx="8507756" cy="120032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30A68983-AA74-4AAE-824F-A0CE98ECF102}"/>
              </a:ext>
            </a:extLst>
          </p:cNvPr>
          <p:cNvSpPr/>
          <p:nvPr/>
        </p:nvSpPr>
        <p:spPr>
          <a:xfrm>
            <a:off x="1052945" y="394507"/>
            <a:ext cx="10086110" cy="1063303"/>
          </a:xfrm>
          <a:prstGeom prst="round2DiagRect">
            <a:avLst/>
          </a:prstGeom>
          <a:blipFill>
            <a:blip r:embed="rId12"/>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F43647D-C07A-5246-D45C-615647BD9E55}"/>
              </a:ext>
            </a:extLst>
          </p:cNvPr>
          <p:cNvSpPr txBox="1"/>
          <p:nvPr/>
        </p:nvSpPr>
        <p:spPr>
          <a:xfrm>
            <a:off x="1163782" y="572810"/>
            <a:ext cx="9864436" cy="584775"/>
          </a:xfrm>
          <a:prstGeom prst="rect">
            <a:avLst/>
          </a:prstGeom>
          <a:noFill/>
        </p:spPr>
        <p:txBody>
          <a:bodyPr wrap="square" rtlCol="0">
            <a:spAutoFit/>
            <a:scene3d>
              <a:camera prst="orthographicFront"/>
              <a:lightRig rig="threePt" dir="t"/>
            </a:scene3d>
            <a:sp3d extrusionH="57150">
              <a:bevelT w="38100" h="38100"/>
              <a:bevelB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rPr>
              <a:t>Proton Decay: Colored Higgs</a:t>
            </a:r>
            <a:endParaRPr kumimoji="0" lang="en-US" sz="2000" b="0" i="0" u="none" strike="noStrike" kern="1200" cap="none" spc="0" normalizeH="0" baseline="0" noProof="0">
              <a:ln>
                <a:noFill/>
              </a:ln>
              <a:solidFill>
                <a:srgbClr val="4472C4">
                  <a:lumMod val="75000"/>
                </a:srgbClr>
              </a:solidFill>
              <a:effectLst>
                <a:innerShdw blurRad="63500" dist="50800" dir="10800000">
                  <a:prstClr val="black">
                    <a:alpha val="50000"/>
                  </a:prstClr>
                </a:inn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D12E64-1D53-E1A9-1AD0-424940CCBE2D}"/>
              </a:ext>
            </a:extLst>
          </p:cNvPr>
          <p:cNvSpPr txBox="1"/>
          <p:nvPr/>
        </p:nvSpPr>
        <p:spPr>
          <a:xfrm>
            <a:off x="1163782" y="1493872"/>
            <a:ext cx="8507756" cy="34163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SM Yukawa Couplings</a:t>
            </a: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Colored Higgs Yukawa couplings</a:t>
            </a: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Proton Decay greatly enhanced since  </a:t>
            </a:r>
          </a:p>
          <a:p>
            <a:pPr marL="457200" marR="0" lvl="1" indent="0" algn="l" defTabSz="914400" rtl="0" eaLnBrk="1" fontAlgn="auto" latinLnBrk="0" hangingPunct="1">
              <a:lnSpc>
                <a:spcPct val="100000"/>
              </a:lnSpc>
              <a:spcBef>
                <a:spcPts val="0"/>
              </a:spcBef>
              <a:spcAft>
                <a:spcPts val="0"/>
              </a:spcAft>
              <a:buClr>
                <a:prstClr val="white"/>
              </a:buClr>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7" name="Picture 206">
            <a:extLst>
              <a:ext uri="{FF2B5EF4-FFF2-40B4-BE49-F238E27FC236}">
                <a16:creationId xmlns:a16="http://schemas.microsoft.com/office/drawing/2014/main" id="{BFEC2723-CDA0-C0BF-9AAF-61C95FCDD17E}"/>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6433171" y="4143915"/>
            <a:ext cx="3386514" cy="340114"/>
          </a:xfrm>
          <a:prstGeom prst="rect">
            <a:avLst/>
          </a:prstGeom>
        </p:spPr>
      </p:pic>
      <p:pic>
        <p:nvPicPr>
          <p:cNvPr id="205" name="Picture 204">
            <a:extLst>
              <a:ext uri="{FF2B5EF4-FFF2-40B4-BE49-F238E27FC236}">
                <a16:creationId xmlns:a16="http://schemas.microsoft.com/office/drawing/2014/main" id="{4FDE3A30-EE56-F59D-DCD5-FD06EC6A9B81}"/>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4569507" y="2114645"/>
            <a:ext cx="1696305" cy="336914"/>
          </a:xfrm>
          <a:prstGeom prst="rect">
            <a:avLst/>
          </a:prstGeom>
        </p:spPr>
      </p:pic>
      <p:pic>
        <p:nvPicPr>
          <p:cNvPr id="209" name="Picture 208">
            <a:extLst>
              <a:ext uri="{FF2B5EF4-FFF2-40B4-BE49-F238E27FC236}">
                <a16:creationId xmlns:a16="http://schemas.microsoft.com/office/drawing/2014/main" id="{363AD4E5-D97E-73CC-3864-0B95692A664E}"/>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2195096" y="3202032"/>
            <a:ext cx="7087541" cy="661943"/>
          </a:xfrm>
          <a:prstGeom prst="rect">
            <a:avLst/>
          </a:prstGeom>
        </p:spPr>
      </p:pic>
      <p:sp>
        <p:nvSpPr>
          <p:cNvPr id="13" name="Line 109">
            <a:extLst>
              <a:ext uri="{FF2B5EF4-FFF2-40B4-BE49-F238E27FC236}">
                <a16:creationId xmlns:a16="http://schemas.microsoft.com/office/drawing/2014/main" id="{50A9A250-D3E3-33CA-A269-FAC9E97B51CE}"/>
              </a:ext>
            </a:extLst>
          </p:cNvPr>
          <p:cNvSpPr>
            <a:spLocks noChangeShapeType="1"/>
          </p:cNvSpPr>
          <p:nvPr/>
        </p:nvSpPr>
        <p:spPr bwMode="auto">
          <a:xfrm>
            <a:off x="1547650" y="5836930"/>
            <a:ext cx="1056899" cy="0"/>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2DFDE475-3568-2810-C6D9-1D08CD6A94F4}"/>
              </a:ext>
            </a:extLst>
          </p:cNvPr>
          <p:cNvGrpSpPr/>
          <p:nvPr/>
        </p:nvGrpSpPr>
        <p:grpSpPr>
          <a:xfrm>
            <a:off x="2395916" y="5135831"/>
            <a:ext cx="1230307" cy="955433"/>
            <a:chOff x="3201134" y="5169950"/>
            <a:chExt cx="1230307" cy="955433"/>
          </a:xfrm>
        </p:grpSpPr>
        <p:grpSp>
          <p:nvGrpSpPr>
            <p:cNvPr id="15" name="Group 6">
              <a:extLst>
                <a:ext uri="{FF2B5EF4-FFF2-40B4-BE49-F238E27FC236}">
                  <a16:creationId xmlns:a16="http://schemas.microsoft.com/office/drawing/2014/main" id="{DF26BE07-43F4-9D96-96EE-AA8B3AF2A858}"/>
                </a:ext>
              </a:extLst>
            </p:cNvPr>
            <p:cNvGrpSpPr>
              <a:grpSpLocks/>
            </p:cNvGrpSpPr>
            <p:nvPr/>
          </p:nvGrpSpPr>
          <p:grpSpPr bwMode="auto">
            <a:xfrm rot="12409628">
              <a:off x="3374542" y="5969455"/>
              <a:ext cx="1056899" cy="155928"/>
              <a:chOff x="1392" y="1488"/>
              <a:chExt cx="1584" cy="0"/>
            </a:xfrm>
          </p:grpSpPr>
          <p:sp>
            <p:nvSpPr>
              <p:cNvPr id="19" name="Line 7 3 1">
                <a:extLst>
                  <a:ext uri="{FF2B5EF4-FFF2-40B4-BE49-F238E27FC236}">
                    <a16:creationId xmlns:a16="http://schemas.microsoft.com/office/drawing/2014/main" id="{7E71D493-98AA-0DCE-4803-B5926009AE4F}"/>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Line 8 3 1">
                <a:extLst>
                  <a:ext uri="{FF2B5EF4-FFF2-40B4-BE49-F238E27FC236}">
                    <a16:creationId xmlns:a16="http://schemas.microsoft.com/office/drawing/2014/main" id="{CCE1CA1F-B8C4-D4E6-1717-3F21E824EEC4}"/>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6">
              <a:extLst>
                <a:ext uri="{FF2B5EF4-FFF2-40B4-BE49-F238E27FC236}">
                  <a16:creationId xmlns:a16="http://schemas.microsoft.com/office/drawing/2014/main" id="{95076C9C-ACCE-8A92-F1EB-4DE1CEADE676}"/>
                </a:ext>
              </a:extLst>
            </p:cNvPr>
            <p:cNvGrpSpPr>
              <a:grpSpLocks/>
            </p:cNvGrpSpPr>
            <p:nvPr/>
          </p:nvGrpSpPr>
          <p:grpSpPr bwMode="auto">
            <a:xfrm rot="8895750">
              <a:off x="3201134" y="5169950"/>
              <a:ext cx="1056899" cy="441340"/>
              <a:chOff x="1392" y="1488"/>
              <a:chExt cx="1584" cy="0"/>
            </a:xfrm>
          </p:grpSpPr>
          <p:sp>
            <p:nvSpPr>
              <p:cNvPr id="17" name="Line 7 4 1">
                <a:extLst>
                  <a:ext uri="{FF2B5EF4-FFF2-40B4-BE49-F238E27FC236}">
                    <a16:creationId xmlns:a16="http://schemas.microsoft.com/office/drawing/2014/main" id="{698C0062-545D-B568-FD3B-F76A886F57AE}"/>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8 4 1">
                <a:extLst>
                  <a:ext uri="{FF2B5EF4-FFF2-40B4-BE49-F238E27FC236}">
                    <a16:creationId xmlns:a16="http://schemas.microsoft.com/office/drawing/2014/main" id="{D587ED7C-D87F-26ED-2AC2-5B488754921C}"/>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7" name="Picture 6">
            <a:extLst>
              <a:ext uri="{FF2B5EF4-FFF2-40B4-BE49-F238E27FC236}">
                <a16:creationId xmlns:a16="http://schemas.microsoft.com/office/drawing/2014/main" id="{3BDC6588-151C-67E7-92D5-01A22D171BB1}"/>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417586" y="5167977"/>
            <a:ext cx="118044" cy="245518"/>
          </a:xfrm>
          <a:prstGeom prst="rect">
            <a:avLst/>
          </a:prstGeom>
        </p:spPr>
      </p:pic>
      <p:pic>
        <p:nvPicPr>
          <p:cNvPr id="8" name="Picture 7">
            <a:extLst>
              <a:ext uri="{FF2B5EF4-FFF2-40B4-BE49-F238E27FC236}">
                <a16:creationId xmlns:a16="http://schemas.microsoft.com/office/drawing/2014/main" id="{CA9B3A24-4288-E2CA-CC3E-4F7EDA947B93}"/>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417586" y="6306615"/>
            <a:ext cx="118044" cy="245518"/>
          </a:xfrm>
          <a:prstGeom prst="rect">
            <a:avLst/>
          </a:prstGeom>
        </p:spPr>
      </p:pic>
      <p:pic>
        <p:nvPicPr>
          <p:cNvPr id="9" name="Picture 8">
            <a:extLst>
              <a:ext uri="{FF2B5EF4-FFF2-40B4-BE49-F238E27FC236}">
                <a16:creationId xmlns:a16="http://schemas.microsoft.com/office/drawing/2014/main" id="{61659C2C-B913-F833-613A-B6EEE671DEFA}"/>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3560161" y="5094868"/>
            <a:ext cx="103674" cy="186198"/>
          </a:xfrm>
          <a:prstGeom prst="rect">
            <a:avLst/>
          </a:prstGeom>
        </p:spPr>
      </p:pic>
      <p:pic>
        <p:nvPicPr>
          <p:cNvPr id="10" name="Picture 9">
            <a:extLst>
              <a:ext uri="{FF2B5EF4-FFF2-40B4-BE49-F238E27FC236}">
                <a16:creationId xmlns:a16="http://schemas.microsoft.com/office/drawing/2014/main" id="{1CE5F4C3-2F3E-0D28-1DCA-68B8FBA789FE}"/>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882979" y="5413495"/>
            <a:ext cx="236089" cy="230688"/>
          </a:xfrm>
          <a:prstGeom prst="rect">
            <a:avLst/>
          </a:prstGeom>
        </p:spPr>
      </p:pic>
      <p:pic>
        <p:nvPicPr>
          <p:cNvPr id="11" name="Picture 10">
            <a:extLst>
              <a:ext uri="{FF2B5EF4-FFF2-40B4-BE49-F238E27FC236}">
                <a16:creationId xmlns:a16="http://schemas.microsoft.com/office/drawing/2014/main" id="{B7E73B79-D6CA-1DBA-E1F2-1D4E3697D764}"/>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a:off x="3611998" y="6198604"/>
            <a:ext cx="118044" cy="245518"/>
          </a:xfrm>
          <a:prstGeom prst="rect">
            <a:avLst/>
          </a:prstGeom>
        </p:spPr>
      </p:pic>
      <p:pic>
        <p:nvPicPr>
          <p:cNvPr id="6" name="Picture 5">
            <a:extLst>
              <a:ext uri="{FF2B5EF4-FFF2-40B4-BE49-F238E27FC236}">
                <a16:creationId xmlns:a16="http://schemas.microsoft.com/office/drawing/2014/main" id="{09A06C83-38EA-4AAA-8613-EA117683B0F0}"/>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3738758" y="5364128"/>
            <a:ext cx="8035656" cy="757638"/>
          </a:xfrm>
          <a:prstGeom prst="rect">
            <a:avLst/>
          </a:prstGeom>
        </p:spPr>
      </p:pic>
      <p:grpSp>
        <p:nvGrpSpPr>
          <p:cNvPr id="30" name="Group 29">
            <a:extLst>
              <a:ext uri="{FF2B5EF4-FFF2-40B4-BE49-F238E27FC236}">
                <a16:creationId xmlns:a16="http://schemas.microsoft.com/office/drawing/2014/main" id="{108EBC51-501F-059D-E775-DE3CBC22FC00}"/>
              </a:ext>
            </a:extLst>
          </p:cNvPr>
          <p:cNvGrpSpPr/>
          <p:nvPr/>
        </p:nvGrpSpPr>
        <p:grpSpPr>
          <a:xfrm rot="10800000">
            <a:off x="535630" y="5586070"/>
            <a:ext cx="1230307" cy="955433"/>
            <a:chOff x="3201134" y="5169950"/>
            <a:chExt cx="1230307" cy="955433"/>
          </a:xfrm>
        </p:grpSpPr>
        <p:grpSp>
          <p:nvGrpSpPr>
            <p:cNvPr id="31" name="Group 6">
              <a:extLst>
                <a:ext uri="{FF2B5EF4-FFF2-40B4-BE49-F238E27FC236}">
                  <a16:creationId xmlns:a16="http://schemas.microsoft.com/office/drawing/2014/main" id="{0A46D251-972B-9432-1206-3EC73A83793C}"/>
                </a:ext>
              </a:extLst>
            </p:cNvPr>
            <p:cNvGrpSpPr>
              <a:grpSpLocks/>
            </p:cNvGrpSpPr>
            <p:nvPr/>
          </p:nvGrpSpPr>
          <p:grpSpPr bwMode="auto">
            <a:xfrm rot="12409628">
              <a:off x="3374542" y="5969455"/>
              <a:ext cx="1056899" cy="155928"/>
              <a:chOff x="1392" y="1488"/>
              <a:chExt cx="1584" cy="0"/>
            </a:xfrm>
          </p:grpSpPr>
          <p:sp>
            <p:nvSpPr>
              <p:cNvPr id="35" name="Line 7 3 2">
                <a:extLst>
                  <a:ext uri="{FF2B5EF4-FFF2-40B4-BE49-F238E27FC236}">
                    <a16:creationId xmlns:a16="http://schemas.microsoft.com/office/drawing/2014/main" id="{73ED3AF6-CDC5-E962-CEA5-024013166F9C}"/>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Line 8 3 2">
                <a:extLst>
                  <a:ext uri="{FF2B5EF4-FFF2-40B4-BE49-F238E27FC236}">
                    <a16:creationId xmlns:a16="http://schemas.microsoft.com/office/drawing/2014/main" id="{D78E6399-AA4E-F2C2-4F74-1BE65B697F8B}"/>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6">
              <a:extLst>
                <a:ext uri="{FF2B5EF4-FFF2-40B4-BE49-F238E27FC236}">
                  <a16:creationId xmlns:a16="http://schemas.microsoft.com/office/drawing/2014/main" id="{01DF0A84-F4DF-3BF8-6BA5-6FE9EAE300D5}"/>
                </a:ext>
              </a:extLst>
            </p:cNvPr>
            <p:cNvGrpSpPr>
              <a:grpSpLocks/>
            </p:cNvGrpSpPr>
            <p:nvPr/>
          </p:nvGrpSpPr>
          <p:grpSpPr bwMode="auto">
            <a:xfrm rot="8895750">
              <a:off x="3201134" y="5169950"/>
              <a:ext cx="1056899" cy="441340"/>
              <a:chOff x="1392" y="1488"/>
              <a:chExt cx="1584" cy="0"/>
            </a:xfrm>
          </p:grpSpPr>
          <p:sp>
            <p:nvSpPr>
              <p:cNvPr id="33" name="Line 7 4 2">
                <a:extLst>
                  <a:ext uri="{FF2B5EF4-FFF2-40B4-BE49-F238E27FC236}">
                    <a16:creationId xmlns:a16="http://schemas.microsoft.com/office/drawing/2014/main" id="{B7BDC6AD-F3BC-FC07-B65D-99E11C175148}"/>
                  </a:ext>
                </a:extLst>
              </p:cNvPr>
              <p:cNvSpPr>
                <a:spLocks noChangeShapeType="1"/>
              </p:cNvSpPr>
              <p:nvPr/>
            </p:nvSpPr>
            <p:spPr bwMode="auto">
              <a:xfrm>
                <a:off x="1392" y="1488"/>
                <a:ext cx="864"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Line 8 4 2">
                <a:extLst>
                  <a:ext uri="{FF2B5EF4-FFF2-40B4-BE49-F238E27FC236}">
                    <a16:creationId xmlns:a16="http://schemas.microsoft.com/office/drawing/2014/main" id="{1C08C365-F12B-8C3D-D531-52A65FAC36C9}"/>
                  </a:ext>
                </a:extLst>
              </p:cNvPr>
              <p:cNvSpPr>
                <a:spLocks noChangeShapeType="1"/>
              </p:cNvSpPr>
              <p:nvPr/>
            </p:nvSpPr>
            <p:spPr bwMode="auto">
              <a:xfrm>
                <a:off x="1392" y="1488"/>
                <a:ext cx="1584"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10727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a16="http://schemas.microsoft.com/office/drawing/2014/main" id="{4D05108D-09DE-477B-7F6B-A5BD484B93AD}"/>
              </a:ext>
            </a:extLst>
          </p:cNvPr>
          <p:cNvSpPr/>
          <p:nvPr/>
        </p:nvSpPr>
        <p:spPr>
          <a:xfrm>
            <a:off x="1052945" y="394507"/>
            <a:ext cx="10086110" cy="1063303"/>
          </a:xfrm>
          <a:prstGeom prst="round2DiagRect">
            <a:avLst/>
          </a:prstGeom>
          <a:blipFill>
            <a:blip r:embed="rId3"/>
            <a:tile tx="0" ty="0" sx="100000" sy="100000" flip="none" algn="tl"/>
          </a:blipFill>
          <a:ln>
            <a:noFill/>
          </a:ln>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589CAEE-5586-E749-2F3B-4CDADE533A9D}"/>
              </a:ext>
            </a:extLst>
          </p:cNvPr>
          <p:cNvSpPr txBox="1"/>
          <p:nvPr/>
        </p:nvSpPr>
        <p:spPr>
          <a:xfrm>
            <a:off x="2759707" y="660644"/>
            <a:ext cx="69522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Proton Decay Constraints: Super-K</a:t>
            </a:r>
          </a:p>
        </p:txBody>
      </p:sp>
      <p:sp>
        <p:nvSpPr>
          <p:cNvPr id="5" name="TextBox 4">
            <a:extLst>
              <a:ext uri="{FF2B5EF4-FFF2-40B4-BE49-F238E27FC236}">
                <a16:creationId xmlns:a16="http://schemas.microsoft.com/office/drawing/2014/main" id="{411F15B9-0AC9-0AA6-98D2-24E8D20F3775}"/>
              </a:ext>
            </a:extLst>
          </p:cNvPr>
          <p:cNvSpPr txBox="1"/>
          <p:nvPr/>
        </p:nvSpPr>
        <p:spPr>
          <a:xfrm>
            <a:off x="826311" y="2022205"/>
            <a:ext cx="620992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Super-</a:t>
            </a:r>
            <a:r>
              <a:rPr lang="en-US" sz="2000" dirty="0" err="1">
                <a:solidFill>
                  <a:schemeClr val="bg1"/>
                </a:solidFill>
              </a:rPr>
              <a:t>Kamiokande</a:t>
            </a:r>
            <a:r>
              <a:rPr lang="en-US" sz="2000" dirty="0">
                <a:solidFill>
                  <a:schemeClr val="bg1"/>
                </a:solidFill>
              </a:rPr>
              <a:t> is a water Cherenkov detector</a:t>
            </a:r>
          </a:p>
          <a:p>
            <a:pPr marL="742950" lvl="1" indent="-285750">
              <a:buFont typeface="Arial" panose="020B0604020202020204" pitchFamily="34" charset="0"/>
              <a:buChar char="•"/>
            </a:pPr>
            <a:r>
              <a:rPr lang="en-US" sz="2000" dirty="0">
                <a:solidFill>
                  <a:schemeClr val="bg1"/>
                </a:solidFill>
              </a:rPr>
              <a:t>Particles moving faster than light produce EM rings</a:t>
            </a:r>
          </a:p>
        </p:txBody>
      </p:sp>
      <p:pic>
        <p:nvPicPr>
          <p:cNvPr id="6" name="Picture 5">
            <a:extLst>
              <a:ext uri="{FF2B5EF4-FFF2-40B4-BE49-F238E27FC236}">
                <a16:creationId xmlns:a16="http://schemas.microsoft.com/office/drawing/2014/main" id="{488AA0F9-5D70-FCB1-9078-DCF48B4EF1DA}"/>
              </a:ext>
            </a:extLst>
          </p:cNvPr>
          <p:cNvPicPr>
            <a:picLocks noChangeAspect="1"/>
          </p:cNvPicPr>
          <p:nvPr/>
        </p:nvPicPr>
        <p:blipFill>
          <a:blip r:embed="rId4"/>
          <a:stretch>
            <a:fillRect/>
          </a:stretch>
        </p:blipFill>
        <p:spPr>
          <a:xfrm>
            <a:off x="8611789" y="3017892"/>
            <a:ext cx="2673368" cy="1924985"/>
          </a:xfrm>
          <a:prstGeom prst="rect">
            <a:avLst/>
          </a:prstGeom>
        </p:spPr>
      </p:pic>
      <p:pic>
        <p:nvPicPr>
          <p:cNvPr id="7" name="Picture 6">
            <a:extLst>
              <a:ext uri="{FF2B5EF4-FFF2-40B4-BE49-F238E27FC236}">
                <a16:creationId xmlns:a16="http://schemas.microsoft.com/office/drawing/2014/main" id="{B9934F02-FC59-D74A-0728-67A1F99DE277}"/>
              </a:ext>
            </a:extLst>
          </p:cNvPr>
          <p:cNvPicPr>
            <a:picLocks noChangeAspect="1"/>
          </p:cNvPicPr>
          <p:nvPr/>
        </p:nvPicPr>
        <p:blipFill>
          <a:blip r:embed="rId5"/>
          <a:stretch>
            <a:fillRect/>
          </a:stretch>
        </p:blipFill>
        <p:spPr>
          <a:xfrm>
            <a:off x="8245050" y="1518925"/>
            <a:ext cx="3120639" cy="1268281"/>
          </a:xfrm>
          <a:prstGeom prst="rect">
            <a:avLst/>
          </a:prstGeom>
        </p:spPr>
      </p:pic>
      <p:sp>
        <p:nvSpPr>
          <p:cNvPr id="22" name="TextBox 21">
            <a:extLst>
              <a:ext uri="{FF2B5EF4-FFF2-40B4-BE49-F238E27FC236}">
                <a16:creationId xmlns:a16="http://schemas.microsoft.com/office/drawing/2014/main" id="{211147D0-7562-83A6-9049-26CE8E69EC4D}"/>
              </a:ext>
            </a:extLst>
          </p:cNvPr>
          <p:cNvSpPr txBox="1"/>
          <p:nvPr/>
        </p:nvSpPr>
        <p:spPr>
          <a:xfrm>
            <a:off x="826311" y="1619333"/>
            <a:ext cx="6447583"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err="1">
                <a:solidFill>
                  <a:schemeClr val="bg1"/>
                </a:solidFill>
              </a:rPr>
              <a:t>Super-Kamiokande</a:t>
            </a:r>
            <a:r>
              <a:rPr lang="en-US" sz="2000" dirty="0">
                <a:solidFill>
                  <a:schemeClr val="bg1"/>
                </a:solidFill>
              </a:rPr>
              <a:t> sensitive to SM interacting particles </a:t>
            </a:r>
          </a:p>
        </p:txBody>
      </p:sp>
      <p:pic>
        <p:nvPicPr>
          <p:cNvPr id="66" name="Picture 65">
            <a:extLst>
              <a:ext uri="{FF2B5EF4-FFF2-40B4-BE49-F238E27FC236}">
                <a16:creationId xmlns:a16="http://schemas.microsoft.com/office/drawing/2014/main" id="{E81354AB-D603-9843-792F-F48C5347D8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0234" y="2867784"/>
            <a:ext cx="6126850" cy="3411094"/>
          </a:xfrm>
          <a:prstGeom prst="rect">
            <a:avLst/>
          </a:prstGeom>
        </p:spPr>
      </p:pic>
      <p:sp>
        <p:nvSpPr>
          <p:cNvPr id="67" name="TextBox 66">
            <a:extLst>
              <a:ext uri="{FF2B5EF4-FFF2-40B4-BE49-F238E27FC236}">
                <a16:creationId xmlns:a16="http://schemas.microsoft.com/office/drawing/2014/main" id="{7F98047E-6DFE-2382-C409-9E9054EE52AE}"/>
              </a:ext>
            </a:extLst>
          </p:cNvPr>
          <p:cNvSpPr txBox="1"/>
          <p:nvPr/>
        </p:nvSpPr>
        <p:spPr>
          <a:xfrm>
            <a:off x="8245050" y="5339075"/>
            <a:ext cx="2980981" cy="646331"/>
          </a:xfrm>
          <a:prstGeom prst="rect">
            <a:avLst/>
          </a:prstGeom>
          <a:noFill/>
          <a:ln>
            <a:solidFill>
              <a:schemeClr val="accent4">
                <a:lumMod val="75000"/>
              </a:schemeClr>
            </a:solidFill>
          </a:ln>
        </p:spPr>
        <p:txBody>
          <a:bodyPr wrap="square" rtlCol="0">
            <a:spAutoFit/>
          </a:bodyPr>
          <a:lstStyle/>
          <a:p>
            <a:r>
              <a:rPr lang="en-US" dirty="0">
                <a:solidFill>
                  <a:schemeClr val="bg1"/>
                </a:solidFill>
              </a:rPr>
              <a:t>Look for standard model biproducts in giant water vat</a:t>
            </a:r>
          </a:p>
        </p:txBody>
      </p:sp>
      <p:cxnSp>
        <p:nvCxnSpPr>
          <p:cNvPr id="68" name="Straight Arrow Connector 67">
            <a:extLst>
              <a:ext uri="{FF2B5EF4-FFF2-40B4-BE49-F238E27FC236}">
                <a16:creationId xmlns:a16="http://schemas.microsoft.com/office/drawing/2014/main" id="{56F1B09A-6437-7222-4C09-BA67CA1CDFB1}"/>
              </a:ext>
            </a:extLst>
          </p:cNvPr>
          <p:cNvCxnSpPr>
            <a:cxnSpLocks/>
          </p:cNvCxnSpPr>
          <p:nvPr/>
        </p:nvCxnSpPr>
        <p:spPr>
          <a:xfrm flipV="1">
            <a:off x="10027403" y="2340244"/>
            <a:ext cx="0" cy="29988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21475AE-638A-112B-0A1F-37001257145E}"/>
              </a:ext>
            </a:extLst>
          </p:cNvPr>
          <p:cNvCxnSpPr>
            <a:cxnSpLocks/>
            <a:stCxn id="67" idx="0"/>
          </p:cNvCxnSpPr>
          <p:nvPr/>
        </p:nvCxnSpPr>
        <p:spPr>
          <a:xfrm flipV="1">
            <a:off x="9735541" y="3936569"/>
            <a:ext cx="167876" cy="14025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992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969.629"/>
  <p:tag name="OUTPUTTYPE" val="PNG"/>
  <p:tag name="IGUANATEXVERSION" val="160"/>
  <p:tag name="LATEXADDIN" val="\documentclass{article}&#10;\usepackage{amsmath,amssymb,color}&#10;\pagestyle{empty}&#10;\begin{document}&#10;&#10;\color{white}&#10;&#10;\begin{eqnarray}&#10;\nonumber \Psi^{AB} =\frac{1}{\sqrt{2}} \left(\begin{array}{cc} \epsilon_{abc}\bar U_c &amp; -Q_{a\alpha}^T\\&#10;Q_{\alpha b} &amp; -\epsilon_{\alpha\beta} \bar E\end{array}\right) \quad \quad \Phi_A= \left(\begin{array}{c} \bar D_a\\ (\epsilon L)_\alpha \end{array}\right)&#10;\end{eqnarray}&#10;&#10;&#10;\end{document}"/>
  <p:tag name="IGUANATEXSIZE" val="20"/>
  <p:tag name="IGUANATEXCURSOR" val="57"/>
  <p:tag name="TRANSPARENCY" val="True"/>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155.9805"/>
  <p:tag name="ORIGINALWIDTH" val="3737.533"/>
  <p:tag name="LATEXADDIN" val="\documentclass{article}&#10;\usepackage{amsmath}&#10;\pagestyle{empty}&#10;\usepackage{xcolor}&#10;\begin{document}&#10;&#10;&#10;$\color{white}  V(H, \Sigma_3) \supset - \mu_H^2 |H|^2  + \lambda_H |H|^4 +  A_{3 H} H^\dag \Sigma_3 H + h.c. &#10;+  2 \mu_3^2 {\rm Tr}( \Sigma_3^\dag \Sigma_3)$&#10;&#10;&#10;\end{document}"/>
  <p:tag name="IGUANATEXSIZE" val="24"/>
  <p:tag name="IGUANATEXCURSOR" val="140"/>
  <p:tag name="TRANSPARENCY" val="True"/>
  <p:tag name="LATEXENGINEID" val="0"/>
  <p:tag name="TEMPFOLDER" val="c:\temp\"/>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161.23"/>
  <p:tag name="LATEXADDIN" val="\documentclass{article}&#10;\usepackage{amsmath}&#10;\pagestyle{empty}&#10;\usepackage{xcolor}&#10;\begin{document}&#10;\color{white}&#10;&#10;\begin{eqnarray}&#10;\nonumber \left&lt; H \right&gt; = (0, v)^T, \ \ &#10;\left&lt;\Sigma_3\right&gt; = &#10;\frac{1}{2}&#10;\left(&#10;\begin{array}{ccc}&#10;v_T  &amp; 0    \\&#10;0  &amp;  -v_T&#10;\end{array}&#10;\right)&#10;\end{eqnarray}&#10;&#10;&#10;&#10;\end{document}"/>
  <p:tag name="IGUANATEXSIZE" val="24"/>
  <p:tag name="IGUANATEXCURSOR" val="284"/>
  <p:tag name="TRANSPARENCY" val="True"/>
  <p:tag name="LATEXENGINEID" val="0"/>
  <p:tag name="TEMPFOLDER" val="c:\temp\"/>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8.2339"/>
  <p:tag name="LATEXADDIN" val="\documentclass{article}&#10;\usepackage{amsmath}&#10;\pagestyle{empty}&#10;\usepackage{xcolor}&#10;\begin{document}&#10;\color{white}&#10;&#10;$\Sigma_3$&#10;&#10;&#10;&#10;&#10;\end{document}"/>
  <p:tag name="IGUANATEXSIZE" val="18"/>
  <p:tag name="IGUANATEXCURSOR" val="124"/>
  <p:tag name="TRANSPARENCY" val="True"/>
  <p:tag name="LATEXENGINEID" val="0"/>
  <p:tag name="TEMPFOLDER" val="c:\temp\"/>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92.9509"/>
  <p:tag name="LATEXADDIN" val="\documentclass{article}&#10;\usepackage{amsmath}&#10;\pagestyle{empty}&#10;\usepackage{xcolor}&#10;\begin{document}&#10;&#10;&#10;$\color{white} \sim~\rm TeV$&#10;&#10;&#10;\end{document}"/>
  <p:tag name="IGUANATEXSIZE" val="18"/>
  <p:tag name="IGUANATEXCURSOR" val="130"/>
  <p:tag name="TRANSPARENCY" val="True"/>
  <p:tag name="LATEXENGINEID" val="0"/>
  <p:tag name="TEMPFOLDER" val="c:\temp\"/>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20.21"/>
  <p:tag name="LATEXADDIN" val="\documentclass{article}&#10;\usepackage{amsmath}&#10;\pagestyle{empty}&#10;\usepackage{xcolor}&#10;\begin{document}&#10;&#10;&#10;$\color{white} Y=0$&#10;&#10;&#10;\end{document}"/>
  <p:tag name="IGUANATEXSIZE" val="24"/>
  <p:tag name="IGUANATEXCURSOR" val="121"/>
  <p:tag name="TRANSPARENCY" val="True"/>
  <p:tag name="LATEXENGINEID" val="0"/>
  <p:tag name="TEMPFOLDER" val="c:\temp\"/>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303.712"/>
  <p:tag name="ORIGINALWIDTH" val="2135.733"/>
  <p:tag name="LATEXADDIN" val="\documentclass{article}&#10;\usepackage{amsmath}&#10;\pagestyle{empty}&#10;\usepackage{xcolor}&#10;\begin{document}&#10;&#10;\color{white}&#10;\begin{eqnarray}&#10;\left[ W_\mu,\langle \Sigma_3 \rangle \right] = \frac{1}{\sqrt{2}}\left(\begin{array}{cc}&#10;0 &amp; -v_TW_\mu^+\\ v_TW_\mu^+ &amp;0&#10;\end{array}\right) \nonumber&#10;\end{eqnarray}&#10;&#10;&#10;\end{document}"/>
  <p:tag name="IGUANATEXSIZE" val="24"/>
  <p:tag name="IGUANATEXCURSOR" val="253"/>
  <p:tag name="TRANSPARENCY" val="True"/>
  <p:tag name="LATEXENGINEID" val="0"/>
  <p:tag name="TEMPFOLDER" val="c:\temp\"/>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138.7327"/>
  <p:tag name="ORIGINALWIDTH" val="766.4042"/>
  <p:tag name="LATEXADDIN" val="\documentclass{article}&#10;\usepackage{amsmath}&#10;\pagestyle{empty}&#10;\usepackage{xcolor}&#10;\begin{document}&#10;&#10;$\color{white} \delta M_W^2=2g_2^2v_T^2$&#10;&#10;&#10;&#10;\end{document}"/>
  <p:tag name="IGUANATEXSIZE" val="24"/>
  <p:tag name="IGUANATEXCURSOR" val="141"/>
  <p:tag name="TRANSPARENCY" val="True"/>
  <p:tag name="LATEXENGINEID" val="0"/>
  <p:tag name="TEMPFOLDER" val="c:\temp\"/>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228.721"/>
  <p:tag name="LATEXADDIN" val="\documentclass{article}&#10;\usepackage{amsmath}&#10;\pagestyle{empty}&#10;\usepackage{xcolor}&#10;\begin{document}&#10;&#10;\color{white}&#10;$\Sigma_{24}\supset \Sigma_3 =(1,3,0)~\left[SU(3),SU(2),U(1)\right]$&#10;&#10;&#10;\end{document}"/>
  <p:tag name="IGUANATEXSIZE" val="24"/>
  <p:tag name="IGUANATEXCURSOR" val="182"/>
  <p:tag name="TRANSPARENCY" val="True"/>
  <p:tag name="LATEXENGINEID" val="0"/>
  <p:tag name="TEMPFOLDER" val="c:\temp\"/>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431.946"/>
  <p:tag name="LATEXADDIN" val="\documentclass{article}&#10;\usepackage{amsmath}&#10;\pagestyle{empty}&#10;\usepackage{xcolor}&#10;\begin{document}&#10;&#10;\color{white}&#10;$\Delta b_2=0$&#10;&#10;&#10;\end{document}"/>
  <p:tag name="IGUANATEXSIZE" val="18"/>
  <p:tag name="IGUANATEXCURSOR" val="128"/>
  <p:tag name="TRANSPARENCY" val="True"/>
  <p:tag name="LATEXENGINEID" val="0"/>
  <p:tag name="TEMPFOLDER" val="c:\temp\"/>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151.4811"/>
  <p:tag name="ORIGINALWIDTH" val="438.6952"/>
  <p:tag name="LATEXADDIN" val="\documentclass{article}&#10;\usepackage{amsmath}&#10;\pagestyle{empty}&#10;\usepackage{xcolor}&#10;\begin{document}&#10;&#10;\color{white}&#10;$\Delta b_2=\frac{1}{3}$&#10;&#10;&#10;\end{document}"/>
  <p:tag name="IGUANATEXSIZE" val="18"/>
  <p:tag name="IGUANATEXCURSOR" val="134"/>
  <p:tag name="TRANSPARENCY" val="True"/>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151.4811"/>
  <p:tag name="ORIGINALWIDTH" val="438.6952"/>
  <p:tag name="LATEXADDIN" val="\documentclass{article}&#10;\usepackage{amsmath}&#10;\pagestyle{empty}&#10;\usepackage{xcolor}&#10;\begin{document}&#10;&#10;\color{white}&#10;$\Delta b_2=\frac{2}{3}$&#10;&#10;&#10;\end{document}"/>
  <p:tag name="IGUANATEXSIZE" val="18"/>
  <p:tag name="IGUANATEXCURSOR" val="127"/>
  <p:tag name="TRANSPARENCY" val="True"/>
  <p:tag name="LATEXENGINEID" val="0"/>
  <p:tag name="TEMPFOLDER" val="c:\te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031.121"/>
  <p:tag name="LATEXADDIN" val="\documentclass{article}&#10;\usepackage{amsmath}&#10;\pagestyle{empty}&#10;\usepackage{xcolor}&#10;\begin{document}&#10;&#10;\color{white}&#10;$M_{GUT}\sim 10^{14}~\rm GeV$&#10;&#10;&#10;\end{document}"/>
  <p:tag name="IGUANATEXSIZE" val="22"/>
  <p:tag name="IGUANATEXCURSOR" val="143"/>
  <p:tag name="TRANSPARENCY" val="True"/>
  <p:tag name="LATEXENGINEID" val="0"/>
  <p:tag name="TEMPFOLDER" val="c:\temp\"/>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1.48859"/>
  <p:tag name="LATEXADDIN" val="\documentclass{article}&#10;\usepackage{amsmath}&#10;\pagestyle{empty}&#10;\usepackage{xcolor}&#10;\begin{document}&#10;&#10;\color{white}&#10;$\bar E$&#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usepackage{xcolor}&#10;\begin{document}&#10;&#10;\color{white}&#10;$L$&#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5.98803"/>
  <p:tag name="LATEXADDIN" val="\documentclass{article}&#10;\usepackage{amsmath}&#10;\pagestyle{empty}&#10;\usepackage{xcolor}&#10;\begin{document}&#10;&#10;\color{white}&#10;$\bar D$&#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3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3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134.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13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136.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1.48859"/>
  <p:tag name="LATEXADDIN" val="\documentclass{article}&#10;\usepackage{amsmath}&#10;\pagestyle{empty}&#10;\usepackage{xcolor}&#10;\begin{document}&#10;&#10;\color{white}&#10;$\bar E$&#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137.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13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39.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4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4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42.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4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144.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14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146.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usepackage{xcolor}&#10;\begin{document}&#10;&#10;\color{white}&#10;$L$&#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47.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14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4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5.98803"/>
  <p:tag name="LATEXADDIN" val="\documentclass{article}&#10;\usepackage{amsmath}&#10;\pagestyle{empty}&#10;\usepackage{xcolor}&#10;\begin{document}&#10;&#10;\color{white}&#10;$\bar D$&#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969.629"/>
  <p:tag name="OUTPUTTYPE" val="PNG"/>
  <p:tag name="IGUANATEXVERSION" val="160"/>
  <p:tag name="LATEXADDIN" val="\documentclass{article}&#10;\usepackage{amsmath,amssymb,color}&#10;\pagestyle{empty}&#10;\begin{document}&#10;&#10;\color{white}&#10;&#10;\begin{eqnarray}&#10;\nonumber \Psi^{AB} =\frac{1}{\sqrt{2}} \left(\begin{array}{cc} \epsilon_{abc}\bar U_c &amp; -Q_{a\alpha}^T\\&#10;Q_{\alpha b} &amp; -\epsilon_{\alpha\beta} \bar E\end{array}\right) \quad \quad \Phi_A= \left(\begin{array}{c} \bar D_a\\ (\epsilon L)_\alpha \end{array}\right)&#10;\end{eqnarray}&#10;&#10;&#10;\end{document}"/>
  <p:tag name="IGUANATEXSIZE" val="20"/>
  <p:tag name="IGUANATEXCURSOR" val="57"/>
  <p:tag name="TRANSPARENCY" val="True"/>
  <p:tag name="LATEXENGINEID" val="0"/>
  <p:tag name="TEMPFOLDER" val="c:\temp\"/>
  <p:tag name="LATEXFORMHEIGHT" val="312"/>
  <p:tag name="LATEXFORMWIDTH" val="384"/>
  <p:tag name="LATEXFORMWRAP" val="True"/>
  <p:tag name="BITMAPVECTOR" val="0"/>
</p:tagLst>
</file>

<file path=ppt/tags/tag15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5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52.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2956.13"/>
  <p:tag name="LATEXADDIN" val="\documentclass{article}&#10;\usepackage{amsmath}&#10;\pagestyle{empty}&#10;\usepackage{xcolor}&#10;\begin{document}&#10;&#10;\color{white}&#10;${\cal L}\supset  \bar \psi_{\bf 10} {\bf 10}\left(M_{10}+\lambda_\psi\langle \Sigma_{24H}\rangle\right)+\bar \psi_{\bf 10} {\bf 10}\left(M+\lambda\langle \Sigma_{24H}\rangle\right)$&#10;&#10;&#10;&#10;&#10;\end{document}"/>
  <p:tag name="IGUANATEXSIZE" val="24"/>
  <p:tag name="IGUANATEXCURSOR" val="300"/>
  <p:tag name="TRANSPARENCY" val="True"/>
  <p:tag name="LATEXENGINEID" val="0"/>
  <p:tag name="TEMPFOLDER" val="c:\temp\"/>
  <p:tag name="LATEXFORMHEIGHT" val="312"/>
  <p:tag name="LATEXFORMWIDTH" val="384"/>
  <p:tag name="LATEXFORMWRAP" val="True"/>
  <p:tag name="BITMAPVECTOR" val="0"/>
</p:tagLst>
</file>

<file path=ppt/tags/tag153.xml><?xml version="1.0" encoding="utf-8"?>
<p:tagLst xmlns:a="http://schemas.openxmlformats.org/drawingml/2006/main" xmlns:r="http://schemas.openxmlformats.org/officeDocument/2006/relationships" xmlns:p="http://schemas.openxmlformats.org/presentationml/2006/main">
  <p:tag name="OUTPUTDPI" val="1200"/>
  <p:tag name="ORIGINALHEIGHT" val="302.9621"/>
  <p:tag name="ORIGINALWIDTH" val="2278.965"/>
  <p:tag name="LATEXADDIN" val="\documentclass{article}&#10;\usepackage{amsmath}&#10;\pagestyle{empty}&#10;\usepackage{xcolor}&#10;\begin{document}&#10;&#10;\color{white}&#10;&#10;\begin{eqnarray}&#10;\left(&#10;\begin{array}{cc}&#10; \cos\theta_{Q} &amp; \sin\theta_{Q}  \\&#10;-\sin\theta_{Q} &amp;   \cos\theta_{Q}  &#10;\end{array}&#10;\right)&#10;\left(&#10;\begin{array}{c}&#10;Q  \\&#10; \psi_{Q} &#10;\end{array}&#10;\right) = &#10;\left(&#10;\begin{array}{c}&#10; Q'\\  \psi'_{Q}  \\&#10;&#10; \end{array}&#10;\right) \nonumber &#10;\end{eqnarray}&#10;&#10;&#10;\end{document}"/>
  <p:tag name="IGUANATEXSIZE" val="22"/>
  <p:tag name="IGUANATEXCURSOR" val="352"/>
  <p:tag name="TRANSPARENCY" val="True"/>
  <p:tag name="LATEXENGINEID" val="0"/>
  <p:tag name="TEMPFOLDER" val="c:\temp\"/>
  <p:tag name="LATEXFORMHEIGHT" val="312"/>
  <p:tag name="LATEXFORMWIDTH" val="384"/>
  <p:tag name="LATEXFORMWRAP" val="True"/>
  <p:tag name="BITMAPVECTOR" val="0"/>
</p:tagLst>
</file>

<file path=ppt/tags/tag154.xml><?xml version="1.0" encoding="utf-8"?>
<p:tagLst xmlns:a="http://schemas.openxmlformats.org/drawingml/2006/main" xmlns:r="http://schemas.openxmlformats.org/officeDocument/2006/relationships" xmlns:p="http://schemas.openxmlformats.org/presentationml/2006/main">
  <p:tag name="OUTPUTDPI" val="1200"/>
  <p:tag name="ORIGINALHEIGHT" val="302.2122"/>
  <p:tag name="ORIGINALWIDTH" val="2274.466"/>
  <p:tag name="LATEXADDIN" val="\documentclass{article}&#10;\usepackage{amsmath}&#10;\pagestyle{empty}&#10;\usepackage{xcolor}&#10;\begin{document}&#10;&#10;\color{white}&#10;&#10;\begin{eqnarray}&#10;\left(&#10;\begin{array}{cc}&#10; \cos\theta_{U} &amp; \sin\theta_{U}  \\&#10;-\sin\theta_{U} &amp;   \cos\theta_{U}  &#10;\end{array}&#10;\right)&#10;\left(&#10;\begin{array}{c}&#10;\bar U  \\&#10; \psi_{\bar U} &#10;\end{array}&#10;\right) = &#10;\left(&#10;\begin{array}{c}&#10;\bar U'\\&#10;  \psi'_{\bar U}&#10; \end{array}&#10;\right) \nonumber &#10;\end{eqnarray}&#10;&#10;&#10;\end{document}"/>
  <p:tag name="IGUANATEXSIZE" val="22"/>
  <p:tag name="IGUANATEXCURSOR" val="367"/>
  <p:tag name="TRANSPARENCY" val="True"/>
  <p:tag name="LATEXENGINEID" val="0"/>
  <p:tag name="TEMPFOLDER" val="c:\temp\"/>
  <p:tag name="LATEXFORMHEIGHT" val="312"/>
  <p:tag name="LATEXFORMWIDTH" val="384"/>
  <p:tag name="LATEXFORMWRAP" val="True"/>
  <p:tag name="BITMAPVECTOR" val="0"/>
</p:tagLst>
</file>

<file path=ppt/tags/tag15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156.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157.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58.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159.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150.7312"/>
  <p:tag name="LATEXADDIN" val="\documentclass{article}&#10;\usepackage{amsmath}&#10;\pagestyle{empty}&#10;\usepackage{xcolor}&#10;\begin{document}&#10;&#10;\color{white}&#10;$\psi_{U}$&#10;&#10;&#10;\end{document}"/>
  <p:tag name="IGUANATEXSIZE" val="24"/>
  <p:tag name="IGUANATEXCURSOR" val="120"/>
  <p:tag name="TRANSPARENCY" val="True"/>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452.9434"/>
  <p:tag name="ORIGINALWIDTH" val="2367.454"/>
  <p:tag name="OUTPUTTYPE" val="PNG"/>
  <p:tag name="IGUANATEXVERSION" val="160"/>
  <p:tag name="LATEXADDIN" val="\documentclass{article}&#10;\usepackage{amsmath,amssymb,color}&#10;\pagestyle{empty}&#10;\begin{document}&#10;&#10;\color{white}&#10;&#10;\begin{eqnarray}&#10;\nonumber G_B^A= \left(\begin{array}{cc} &#10;g_{b}^a+\sqrt{\frac{2}{15}}B\delta_{b}^a &amp; X_{\beta}^a \\ X^{\dagger\alpha}_{ b} &amp; W^\alpha_{\beta}-\sqrt{\frac{3}{10}}B\delta^\alpha_{\beta}\end{array}\right)&#10;\end{eqnarray}&#10;&#10;&#10;\end{document}"/>
  <p:tag name="IGUANATEXSIZE" val="20"/>
  <p:tag name="IGUANATEXCURSOR" val="108"/>
  <p:tag name="TRANSPARENCY" val="True"/>
  <p:tag name="LATEXENGINEID" val="0"/>
  <p:tag name="TEMPFOLDER" val="c:\temp\"/>
  <p:tag name="LATEXFORMHEIGHT" val="312"/>
  <p:tag name="LATEXFORMWIDTH" val="384"/>
  <p:tag name="LATEXFORMWRAP" val="True"/>
  <p:tag name="BITMAPVECTOR" val="0"/>
</p:tagLst>
</file>

<file path=ppt/tags/tag160.xml><?xml version="1.0" encoding="utf-8"?>
<p:tagLst xmlns:a="http://schemas.openxmlformats.org/drawingml/2006/main" xmlns:r="http://schemas.openxmlformats.org/officeDocument/2006/relationships" xmlns:p="http://schemas.openxmlformats.org/presentationml/2006/main">
  <p:tag name="OUTPUTDPI" val="1200"/>
  <p:tag name="ORIGINALHEIGHT" val="122.2347"/>
  <p:tag name="ORIGINALWIDTH" val="150.7312"/>
  <p:tag name="LATEXADDIN" val="\documentclass{article}&#10;\usepackage{amsmath}&#10;\pagestyle{empty}&#10;\usepackage{xcolor}&#10;\begin{document}&#10;&#10;\color{white}&#10;$\psi_{Q}$&#10;&#10;&#10;\end{document}"/>
  <p:tag name="IGUANATEXSIZE" val="24"/>
  <p:tag name="IGUANATEXCURSOR" val="120"/>
  <p:tag name="TRANSPARENCY" val="True"/>
  <p:tag name="LATEXENGINEID" val="0"/>
  <p:tag name="TEMPFOLDER" val="c:\temp\"/>
  <p:tag name="LATEXFORMHEIGHT" val="312"/>
  <p:tag name="LATEXFORMWIDTH" val="384"/>
  <p:tag name="LATEXFORMWRAP" val="True"/>
  <p:tag name="BITMAPVECTOR" val="0"/>
</p:tagLst>
</file>

<file path=ppt/tags/tag16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599.55"/>
  <p:tag name="LATEXADDIN" val="\documentclass{article}&#10;\usepackage{amsmath}&#10;\pagestyle{empty}&#10;\usepackage{xcolor}&#10;\begin{document}&#10;&#10;\color{white}&#10;$\propto \cos\theta_Q\cos\theta_U+\sin\theta_Q\sin\theta_U$&#10;&#10;&#10;\end{document}"/>
  <p:tag name="IGUANATEXSIZE" val="24"/>
  <p:tag name="IGUANATEXCURSOR" val="174"/>
  <p:tag name="TRANSPARENCY" val="True"/>
  <p:tag name="LATEXENGINEID" val="0"/>
  <p:tag name="TEMPFOLDER" val="c:\temp\"/>
  <p:tag name="LATEXFORMHEIGHT" val="312"/>
  <p:tag name="LATEXFORMWIDTH" val="384"/>
  <p:tag name="LATEXFORMWRAP" val="True"/>
  <p:tag name="BITMAPVECTOR" val="0"/>
</p:tagLst>
</file>

<file path=ppt/tags/tag162.xml><?xml version="1.0" encoding="utf-8"?>
<p:tagLst xmlns:a="http://schemas.openxmlformats.org/drawingml/2006/main" xmlns:r="http://schemas.openxmlformats.org/officeDocument/2006/relationships" xmlns:p="http://schemas.openxmlformats.org/presentationml/2006/main">
  <p:tag name="OUTPUTDPI" val="1200"/>
  <p:tag name="ORIGINALHEIGHT" val="182.2272"/>
  <p:tag name="ORIGINALWIDTH" val="3362.58"/>
  <p:tag name="LATEXADDIN" val="\documentclass{article}&#10;\usepackage{amsmath}&#10;\pagestyle{empty}&#10;\usepackage{xcolor}&#10;\begin{document}&#10;&#10;\color{white}&#10;$&#10;\tau(p \to e^+ \pi^0) \approx 3.3 \times 10^{27} {\rm yrs} \, A_{\rm mix}^{-1}(i=1)\, \left(\frac{M_X}{10^{14}{\rm GeV}}\right)^4 \left(\frac{g_5}{0.55}\right)^{-4},&#10;$&#10;&#10;&#10;\end{document}"/>
  <p:tag name="IGUANATEXSIZE" val="20"/>
  <p:tag name="IGUANATEXCURSOR" val="283"/>
  <p:tag name="TRANSPARENCY" val="True"/>
  <p:tag name="LATEXENGINEID" val="0"/>
  <p:tag name="TEMPFOLDER" val="c:\temp\"/>
  <p:tag name="LATEXFORMHEIGHT" val="312"/>
  <p:tag name="LATEXFORMWIDTH" val="384"/>
  <p:tag name="LATEXFORMWRAP" val="True"/>
  <p:tag name="BITMAPVECTOR" val="0"/>
</p:tagLst>
</file>

<file path=ppt/tags/tag163.xml><?xml version="1.0" encoding="utf-8"?>
<p:tagLst xmlns:a="http://schemas.openxmlformats.org/drawingml/2006/main" xmlns:r="http://schemas.openxmlformats.org/officeDocument/2006/relationships" xmlns:p="http://schemas.openxmlformats.org/presentationml/2006/main">
  <p:tag name="OUTPUTDPI" val="1200"/>
  <p:tag name="ORIGINALHEIGHT" val="155.9805"/>
  <p:tag name="ORIGINALWIDTH" val="2370.454"/>
  <p:tag name="LATEXADDIN" val="\documentclass{article}&#10;\usepackage{amsmath}&#10;\pagestyle{empty}&#10;\usepackage{xcolor}&#10;\begin{document}&#10;&#10;\color{white}&#10;\begin{eqnarray}&#10;A_{\rm mix}(i) &amp;\simeq&amp; \left(\cos\theta_Q\cos\theta_U+\sin\theta_Q\sin\theta_U\right)^2\nonumber &#10;\end{eqnarray}&#10;&#10;\end{document}"/>
  <p:tag name="IGUANATEXSIZE" val="20"/>
  <p:tag name="IGUANATEXCURSOR" val="220"/>
  <p:tag name="TRANSPARENCY" val="True"/>
  <p:tag name="LATEXENGINEID" val="0"/>
  <p:tag name="TEMPFOLDER" val="c:\temp\"/>
  <p:tag name="LATEXFORMHEIGHT" val="312"/>
  <p:tag name="LATEXFORMWIDTH" val="384"/>
  <p:tag name="LATEXFORMWRAP" val="True"/>
  <p:tag name="BITMAPVECTOR" val="0"/>
</p:tagLst>
</file>

<file path=ppt/tags/tag164.xml><?xml version="1.0" encoding="utf-8"?>
<p:tagLst xmlns:a="http://schemas.openxmlformats.org/drawingml/2006/main" xmlns:r="http://schemas.openxmlformats.org/officeDocument/2006/relationships" xmlns:p="http://schemas.openxmlformats.org/presentationml/2006/main">
  <p:tag name="OUTPUTDPI" val="1200"/>
  <p:tag name="ORIGINALHEIGHT" val="332.9583"/>
  <p:tag name="ORIGINALWIDTH" val="2043.495"/>
  <p:tag name="LATEXADDIN" val="\documentclass{article}&#10;\usepackage{amsmath}&#10;\pagestyle{empty}&#10;\usepackage{xcolor}&#10;\begin{document}&#10;&#10;\color{white}&#10;\begin{eqnarray}&#10;&amp;&amp;(a)\sin\theta_U\sim 10^{-4}~~{\rm and}~~ \cos\theta_Q\sim 10^{-4} \nonumber \\&#10;&amp;&amp;(b)\sin\theta_Q\sim 10^{-4}~~{\rm and}~~ \cos\theta_U\sim 10^{-4} \nonumber &#10;\end{eqnarray}&#10;&#10;&#10;\end{document}"/>
  <p:tag name="IGUANATEXSIZE" val="20"/>
  <p:tag name="IGUANATEXCURSOR" val="268"/>
  <p:tag name="TRANSPARENCY" val="True"/>
  <p:tag name="LATEXENGINEID" val="0"/>
  <p:tag name="TEMPFOLDER" val="c:\temp\"/>
  <p:tag name="LATEXFORMHEIGHT" val="312"/>
  <p:tag name="LATEXFORMWIDTH" val="384"/>
  <p:tag name="LATEXFORMWRAP" val="True"/>
  <p:tag name="BITMAPVECTOR" val="0"/>
</p:tagLst>
</file>

<file path=ppt/tags/tag165.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1859.018"/>
  <p:tag name="LATEXADDIN" val="\documentclass{article}&#10;\usepackage{amsmath}&#10;\pagestyle{empty}&#10;\usepackage{xcolor}&#10;\begin{document}&#10;&#10;\color{white}&#10;\begin{eqnarray}&#10;-\mathcal{L} &amp;\ni&amp; \frac{1}{4} Y_{10,i} \delta_{ij}&#10;{\bf 10}_i {\bf 10}_j H_5 + h.c.\nonumber &#10;\end{eqnarray}&#10;&#10;\end{document}"/>
  <p:tag name="IGUANATEXSIZE" val="22"/>
  <p:tag name="IGUANATEXCURSOR" val="192"/>
  <p:tag name="TRANSPARENCY" val="True"/>
  <p:tag name="LATEXENGINEID" val="0"/>
  <p:tag name="TEMPFOLDER" val="c:\temp\"/>
  <p:tag name="LATEXFORMHEIGHT" val="312"/>
  <p:tag name="LATEXFORMWIDTH" val="384"/>
  <p:tag name="LATEXFORMWRAP" val="True"/>
  <p:tag name="BITMAPVECTOR" val="0"/>
</p:tagLst>
</file>

<file path=ppt/tags/tag166.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2212.973"/>
  <p:tag name="LATEXADDIN" val="\documentclass{article}&#10;\usepackage{amsmath}&#10;\pagestyle{empty}&#10;\usepackage{xcolor}&#10;\begin{document}&#10;&#10;\color{white}&#10;\begin{eqnarray}&#10;(Y_{10})_1\sin\theta_Q\sin\theta_U Q_i \cdot H \bar U_i=y_uQ_i \cdot H \bar U_i \nonumber &#10;\end{eqnarray}&#10;&#10;&#10;\end{document}"/>
  <p:tag name="IGUANATEXSIZE" val="22"/>
  <p:tag name="IGUANATEXCURSOR" val="222"/>
  <p:tag name="TRANSPARENCY" val="True"/>
  <p:tag name="LATEXENGINEID" val="0"/>
  <p:tag name="TEMPFOLDER" val="c:\temp\"/>
  <p:tag name="LATEXFORMHEIGHT" val="312"/>
  <p:tag name="LATEXFORMWIDTH" val="384"/>
  <p:tag name="LATEXFORMWRAP" val="True"/>
  <p:tag name="BITMAPVECTOR" val="0"/>
</p:tagLst>
</file>

<file path=ppt/tags/tag167.xml><?xml version="1.0" encoding="utf-8"?>
<p:tagLst xmlns:a="http://schemas.openxmlformats.org/drawingml/2006/main" xmlns:r="http://schemas.openxmlformats.org/officeDocument/2006/relationships" xmlns:p="http://schemas.openxmlformats.org/presentationml/2006/main">
  <p:tag name="OUTPUTDPI" val="1200"/>
  <p:tag name="ORIGINALHEIGHT" val="139.4826"/>
  <p:tag name="ORIGINALWIDTH" val="1388.826"/>
  <p:tag name="LATEXADDIN" val="\documentclass{article}&#10;\usepackage{amsmath}&#10;\pagestyle{empty}&#10;\usepackage{xcolor}&#10;\begin{document}&#10;&#10;\color{white}&#10;$\sin\theta_Q\sim 1,~\sin\theta_U\sim 10^{-4}$&#10;&#10;&#10;\end{document}"/>
  <p:tag name="IGUANATEXSIZE" val="24"/>
  <p:tag name="IGUANATEXCURSOR" val="148"/>
  <p:tag name="TRANSPARENCY" val="True"/>
  <p:tag name="LATEXENGINEID" val="0"/>
  <p:tag name="TEMPFOLDER" val="c:\temp\"/>
  <p:tag name="LATEXFORMHEIGHT" val="312"/>
  <p:tag name="LATEXFORMWIDTH" val="384"/>
  <p:tag name="LATEXFORMWRAP" val="True"/>
  <p:tag name="BITMAPVECTOR" val="0"/>
</p:tagLst>
</file>

<file path=ppt/tags/tag168.xml><?xml version="1.0" encoding="utf-8"?>
<p:tagLst xmlns:a="http://schemas.openxmlformats.org/drawingml/2006/main" xmlns:r="http://schemas.openxmlformats.org/officeDocument/2006/relationships" xmlns:p="http://schemas.openxmlformats.org/presentationml/2006/main">
  <p:tag name="OUTPUTDPI" val="1200"/>
  <p:tag name="ORIGINALHEIGHT" val="161.2298"/>
  <p:tag name="ORIGINALWIDTH" val="1036.37"/>
  <p:tag name="LATEXADDIN" val="\documentclass{article}&#10;\usepackage{amsmath}&#10;\pagestyle{empty}&#10;\usepackage{xcolor}&#10;\begin{document}&#10;&#10;\color{white}&#10;$(Y_{10})_1= \frac{y_u}{\sin\theta_U\sin\theta_Q}$&#10;&#10;&#10;\end{document}"/>
  <p:tag name="IGUANATEXSIZE" val="22"/>
  <p:tag name="IGUANATEXCURSOR" val="163"/>
  <p:tag name="TRANSPARENCY" val="True"/>
  <p:tag name="LATEXENGINEID" val="0"/>
  <p:tag name="TEMPFOLDER" val="c:\temp\"/>
  <p:tag name="LATEXFORMHEIGHT" val="312"/>
  <p:tag name="LATEXFORMWIDTH" val="384"/>
  <p:tag name="LATEXFORMWRAP" val="True"/>
  <p:tag name="BITMAPVECTOR" val="0"/>
</p:tagLst>
</file>

<file path=ppt/tags/tag169.xml><?xml version="1.0" encoding="utf-8"?>
<p:tagLst xmlns:a="http://schemas.openxmlformats.org/drawingml/2006/main" xmlns:r="http://schemas.openxmlformats.org/officeDocument/2006/relationships" xmlns:p="http://schemas.openxmlformats.org/presentationml/2006/main">
  <p:tag name="OUTPUTDPI" val="1200"/>
  <p:tag name="ORIGINALHEIGHT" val="287.964"/>
  <p:tag name="ORIGINALWIDTH" val="3262.092"/>
  <p:tag name="LATEXADDIN" val="\documentclass{article}&#10;\usepackage{amsmath}&#10;\pagestyle{empty}&#10;\usepackage{xcolor}&#10;\begin{document}&#10;&#10;\color{white}&#10;\begin{eqnarray}&#10;-\mathcal{L} &amp;\ni&amp; \frac{1}{2} (Y_{10})_1  H_C  \left(Q_1\cdot Q_1\right) = \frac{1}{2} \frac{y_u}{\sin\theta_U\sin\theta_Q} H_C  \left(Q_1\cdot Q_1\right) \nonumber &#10;\end{eqnarray}&#10;&#10;\end{document}"/>
  <p:tag name="IGUANATEXSIZE" val="24"/>
  <p:tag name="IGUANATEXCURSOR" val="255"/>
  <p:tag name="TRANSPARENCY" val="True"/>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37.2328"/>
  <p:tag name="ORIGINALWIDTH" val="160.4799"/>
  <p:tag name="OUTPUTTYPE" val="PNG"/>
  <p:tag name="IGUANATEXVERSION" val="160"/>
  <p:tag name="LATEXADDIN" val="\documentclass{article}&#10;\usepackage{amsmath,amssymb,color}&#10;\pagestyle{empty}&#10;\begin{document}&#10;&#10;\color{white}&#10;&#10;$X_{\beta}^a$&#10;&#10;&#10;\end{document}"/>
  <p:tag name="IGUANATEXSIZE" val="18"/>
  <p:tag name="IGUANATEXCURSOR" val="108"/>
  <p:tag name="TRANSPARENCY" val="True"/>
  <p:tag name="LATEXENGINEID" val="0"/>
  <p:tag name="TEMPFOLDER" val="c:\temp\"/>
  <p:tag name="LATEXFORMHEIGHT" val="312"/>
  <p:tag name="LATEXFORMWIDTH" val="384"/>
  <p:tag name="LATEXFORMWRAP" val="True"/>
  <p:tag name="BITMAPVECTOR" val="0"/>
</p:tagLst>
</file>

<file path=ppt/tags/tag170.xml><?xml version="1.0" encoding="utf-8"?>
<p:tagLst xmlns:a="http://schemas.openxmlformats.org/drawingml/2006/main" xmlns:r="http://schemas.openxmlformats.org/officeDocument/2006/relationships" xmlns:p="http://schemas.openxmlformats.org/presentationml/2006/main">
  <p:tag name="OUTPUTDPI" val="1200"/>
  <p:tag name="ORIGINALHEIGHT" val="139.4826"/>
  <p:tag name="ORIGINALWIDTH" val="1388.826"/>
  <p:tag name="LATEXADDIN" val="\documentclass{article}&#10;\usepackage{amsmath}&#10;\pagestyle{empty}&#10;\usepackage{xcolor}&#10;\begin{document}&#10;&#10;\color{white}&#10;$\sin\theta_Q\sim 10^{-4},~\sin\theta_U\sim 1$&#10;&#10;&#10;\end{document}"/>
  <p:tag name="IGUANATEXSIZE" val="24"/>
  <p:tag name="IGUANATEXCURSOR" val="160"/>
  <p:tag name="TRANSPARENCY" val="True"/>
  <p:tag name="LATEXENGINEID" val="0"/>
  <p:tag name="TEMPFOLDER" val="c:\temp\"/>
  <p:tag name="LATEXFORMHEIGHT" val="312"/>
  <p:tag name="LATEXFORMWIDTH" val="384"/>
  <p:tag name="LATEXFORMWRAP" val="True"/>
  <p:tag name="BITMAPVECTOR" val="0"/>
</p:tagLst>
</file>

<file path=ppt/tags/tag171.xml><?xml version="1.0" encoding="utf-8"?>
<p:tagLst xmlns:a="http://schemas.openxmlformats.org/drawingml/2006/main" xmlns:r="http://schemas.openxmlformats.org/officeDocument/2006/relationships" xmlns:p="http://schemas.openxmlformats.org/presentationml/2006/main">
  <p:tag name="OUTPUTDPI" val="1200"/>
  <p:tag name="ORIGINALHEIGHT" val="139.4826"/>
  <p:tag name="ORIGINALWIDTH" val="1388.826"/>
  <p:tag name="LATEXADDIN" val="\documentclass{article}&#10;\usepackage{amsmath}&#10;\pagestyle{empty}&#10;\usepackage{xcolor}&#10;\begin{document}&#10;&#10;\color{white}&#10;$\sin\theta_Q\sim 1,~\sin\theta_U\sim 10^{-4}$&#10;&#10;&#10;\end{document}"/>
  <p:tag name="IGUANATEXSIZE" val="24"/>
  <p:tag name="IGUANATEXCURSOR" val="148"/>
  <p:tag name="TRANSPARENCY" val="True"/>
  <p:tag name="LATEXENGINEID" val="0"/>
  <p:tag name="TEMPFOLDER" val="c:\temp\"/>
  <p:tag name="LATEXFORMHEIGHT" val="312"/>
  <p:tag name="LATEXFORMWIDTH" val="384"/>
  <p:tag name="LATEXFORMWRAP" val="True"/>
  <p:tag name="BITMAPVECTOR" val="0"/>
</p:tagLst>
</file>

<file path=ppt/tags/tag172.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758.9051"/>
  <p:tag name="LATEXADDIN" val="\documentclass{article}&#10;\usepackage{amsmath}&#10;\pagestyle{empty}&#10;\usepackage{xcolor}&#10;\begin{document}&#10;&#10;\color{white}&#10;$(Y_{10})_1= \frac{y_u}{\sin\theta_U}$&#10;&#10;&#10;\end{document}"/>
  <p:tag name="IGUANATEXSIZE" val="22"/>
  <p:tag name="IGUANATEXCURSOR" val="123"/>
  <p:tag name="TRANSPARENCY" val="True"/>
  <p:tag name="LATEXENGINEID" val="0"/>
  <p:tag name="TEMPFOLDER" val="c:\temp\"/>
  <p:tag name="LATEXFORMHEIGHT" val="312"/>
  <p:tag name="LATEXFORMWIDTH" val="384"/>
  <p:tag name="LATEXFORMWRAP" val="True"/>
  <p:tag name="BITMAPVECTOR" val="0"/>
</p:tagLst>
</file>

<file path=ppt/tags/tag173.xml><?xml version="1.0" encoding="utf-8"?>
<p:tagLst xmlns:a="http://schemas.openxmlformats.org/drawingml/2006/main" xmlns:r="http://schemas.openxmlformats.org/officeDocument/2006/relationships" xmlns:p="http://schemas.openxmlformats.org/presentationml/2006/main">
  <p:tag name="OUTPUTDPI" val="1200"/>
  <p:tag name="ORIGINALHEIGHT" val="271.4661"/>
  <p:tag name="ORIGINALWIDTH" val="2906.636"/>
  <p:tag name="LATEXADDIN" val="\documentclass{article}&#10;\usepackage{amsmath}&#10;\pagestyle{empty}&#10;\usepackage{xcolor}&#10;\begin{document}&#10;&#10;\color{white}&#10;\begin{eqnarray}&#10;-\mathcal{L} &amp;\ni&amp; \frac{1}{2} (Y_{10})_1  H_C  \left(Q_1\cdot Q_1\right) = \frac{1}{2} \frac{y_u}{\sin\theta_u} H_C  \left(Q_1\cdot Q_1\right) \nonumber &#10;\end{eqnarray}&#10;&#10;\end{document}"/>
  <p:tag name="IGUANATEXSIZE" val="24"/>
  <p:tag name="IGUANATEXCURSOR" val="286"/>
  <p:tag name="TRANSPARENCY" val="True"/>
  <p:tag name="LATEXENGINEID" val="0"/>
  <p:tag name="TEMPFOLDER" val="c:\temp\"/>
  <p:tag name="LATEXFORMHEIGHT" val="312"/>
  <p:tag name="LATEXFORMWIDTH" val="384"/>
  <p:tag name="LATEXFORMWRAP" val="True"/>
  <p:tag name="BITMAPVECTOR" val="0"/>
</p:tagLst>
</file>

<file path=ppt/tags/tag174.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75.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76.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usepackage{xcolor}&#10;\begin{document}&#10;&#10;\color{white}&#10;$L$&#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77.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72.4784"/>
  <p:tag name="LATEXADDIN" val="\documentclass{article}&#10;\usepackage{amsmath}&#10;\pagestyle{empty}&#10;\usepackage{xcolor}&#10;\begin{document}&#10;&#10;\color{white}&#10;$H_C$&#10;&#10;&#10;\end{document}"/>
  <p:tag name="IGUANATEXSIZE" val="24"/>
  <p:tag name="IGUANATEXCURSOR" val="119"/>
  <p:tag name="TRANSPARENCY" val="True"/>
  <p:tag name="LATEXENGINEID" val="0"/>
  <p:tag name="TEMPFOLDER" val="c:\temp\"/>
  <p:tag name="LATEXFORMHEIGHT" val="312"/>
  <p:tag name="LATEXFORMWIDTH" val="384"/>
  <p:tag name="LATEXFORMWRAP" val="True"/>
  <p:tag name="BITMAPVECTOR" val="0"/>
</p:tagLst>
</file>

<file path=ppt/tags/tag17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179.xml><?xml version="1.0" encoding="utf-8"?>
<p:tagLst xmlns:a="http://schemas.openxmlformats.org/drawingml/2006/main" xmlns:r="http://schemas.openxmlformats.org/officeDocument/2006/relationships" xmlns:p="http://schemas.openxmlformats.org/presentationml/2006/main">
  <p:tag name="OUTPUTDPI" val="1200"/>
  <p:tag name="ORIGINALHEIGHT" val="338.9576"/>
  <p:tag name="ORIGINALWIDTH" val="3595.051"/>
  <p:tag name="LATEXADDIN" val="\documentclass{article}&#10;\usepackage{amsmath}&#10;\pagestyle{empty}&#10;\usepackage{xcolor}&#10;\begin{document}&#10;&#10;\color{white}&#10;\begin{eqnarray}&#10;\tau_p=\frac{1}{\Gamma_{p\to K^+\overline{\nu}_{\tau}}} = 9.4\times 10^{33}{\rm  yrs} \left(\frac{m_{H_C}}{2\times 10^{13}{\rm GeV}}\right)^4\left(\frac{10^{-4}}{\sin\theta_U\sin\theta_Q}\right)^2\nonumber &#10;\end{eqnarray}&#10;&#10;&#10;\end{document}"/>
  <p:tag name="IGUANATEXSIZE" val="22"/>
  <p:tag name="IGUANATEXCURSOR" val="318"/>
  <p:tag name="TRANSPARENCY" val="True"/>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64.2294"/>
  <p:tag name="ORIGINALWIDTH" val="2559.43"/>
  <p:tag name="OUTPUTTYPE" val="PNG"/>
  <p:tag name="IGUANATEXVERSION" val="160"/>
  <p:tag name="LATEXADDIN" val="\documentclass{article}&#10;\usepackage{amsmath,amssymb,color}&#10;\pagestyle{empty}&#10;\begin{document}&#10;&#10;\color{white}&#10;&#10;${\cal L}_{int}\supset \Phi^{\dagger}_{AB}G^B_C\Phi^{CA}\supset X_\mu \left[\bar Q_L\gamma^\mu e_L^c +\bar u_L^c\gamma^\mu Q_L\right]$&#10;&#10;&#10;\end{document}"/>
  <p:tag name="IGUANATEXSIZE" val="20"/>
  <p:tag name="IGUANATEXCURSOR" val="108"/>
  <p:tag name="TRANSPARENCY" val="True"/>
  <p:tag name="LATEXENGINEID" val="0"/>
  <p:tag name="TEMPFOLDER" val="c:\temp\"/>
  <p:tag name="LATEXFORMHEIGHT" val="312"/>
  <p:tag name="LATEXFORMWIDTH" val="384"/>
  <p:tag name="LATEXFORMWRAP" val="True"/>
  <p:tag name="BITMAPVECTOR" val="0"/>
</p:tagLst>
</file>

<file path=ppt/tags/tag18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181.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1657.293"/>
  <p:tag name="LATEXADDIN" val="\documentclass{article}&#10;\usepackage{amsmath}&#10;\pagestyle{empty}&#10;\usepackage{xcolor}&#10;\begin{document}&#10;&#10;$\color{white} M_{W_{fit}} =80.4133\pm 0.0080 \rm GeV$&#10;&#10;&#10;&#10;\end{document}"/>
  <p:tag name="IGUANATEXSIZE" val="18"/>
  <p:tag name="IGUANATEXCURSOR" val="127"/>
  <p:tag name="TRANSPARENCY" val="True"/>
  <p:tag name="LATEXENGINEID" val="0"/>
  <p:tag name="TEMPFOLDER" val="c:\temp\"/>
  <p:tag name="LATEXFORMHEIGHT" val="312"/>
  <p:tag name="LATEXFORMWIDTH" val="384"/>
  <p:tag name="LATEXFORMWRAP" val="True"/>
  <p:tag name="BITMAPVECTOR" val="0"/>
</p:tagLst>
</file>

<file path=ppt/tags/tag18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183.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18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185.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717.285"/>
  <p:tag name="LATEXADDIN" val="\documentclass{article}&#10;\usepackage{amsmath}&#10;\pagestyle{empty}&#10;\usepackage{xcolor}&#10;\begin{document}&#10;&#10;$\color{white} M_{W_{pred}} =80.3499\pm 0.0056 \rm GeV$&#10;&#10;&#10;&#10;\end{document}"/>
  <p:tag name="IGUANATEXSIZE" val="18"/>
  <p:tag name="IGUANATEXCURSOR" val="128"/>
  <p:tag name="TRANSPARENCY" val="True"/>
  <p:tag name="LATEXENGINEID" val="0"/>
  <p:tag name="TEMPFOLDER" val="c:\temp\"/>
  <p:tag name="LATEXFORMHEIGHT" val="312"/>
  <p:tag name="LATEXFORMWIDTH" val="384"/>
  <p:tag name="LATEXFORMWRAP" val="True"/>
  <p:tag name="BITMAPVECTOR" val="0"/>
</p:tagLst>
</file>

<file path=ppt/tags/tag186.xml><?xml version="1.0" encoding="utf-8"?>
<p:tagLst xmlns:a="http://schemas.openxmlformats.org/drawingml/2006/main" xmlns:r="http://schemas.openxmlformats.org/officeDocument/2006/relationships" xmlns:p="http://schemas.openxmlformats.org/presentationml/2006/main">
  <p:tag name="OUTPUTDPI" val="1200"/>
  <p:tag name="ORIGINALHEIGHT" val="55.49307"/>
  <p:tag name="ORIGINALWIDTH" val="66.74165"/>
  <p:tag name="LATEXADDIN" val="\documentclass{article}&#10;\usepackage{amsmath}&#10;\pagestyle{empty}&#10;\usepackage{xcolor}&#10;\begin{document}&#10;&#10;$\color{white}  \sigma$&#10;&#10;&#10;&#10;\end{document}"/>
  <p:tag name="IGUANATEXSIZE" val="18"/>
  <p:tag name="IGUANATEXCURSOR" val="123"/>
  <p:tag name="TRANSPARENCY" val="True"/>
  <p:tag name="LATEXENGINEID" val="0"/>
  <p:tag name="TEMPFOLDER" val="c:\temp\"/>
  <p:tag name="LATEXFORMHEIGHT" val="312"/>
  <p:tag name="LATEXFORMWIDTH" val="384"/>
  <p:tag name="LATEXFORMWRAP" val="True"/>
  <p:tag name="BITMAPVECTOR" val="0"/>
</p:tagLst>
</file>

<file path=ppt/tags/tag187.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188.xml><?xml version="1.0" encoding="utf-8"?>
<p:tagLst xmlns:a="http://schemas.openxmlformats.org/drawingml/2006/main" xmlns:r="http://schemas.openxmlformats.org/officeDocument/2006/relationships" xmlns:p="http://schemas.openxmlformats.org/presentationml/2006/main">
  <p:tag name="OUTPUTDPI" val="1200"/>
  <p:tag name="ORIGINALHEIGHT" val="198.7251"/>
  <p:tag name="ORIGINALWIDTH" val="617.9227"/>
  <p:tag name="LATEXADDIN" val="\documentclass{article}&#10;\usepackage{amsmath}&#10;\pagestyle{empty}&#10;\usepackage{xcolor}&#10;\begin{document}&#10;&#10;$\color{white} \Gamma_\mu=\frac{G_F^2m_\mu^5}{192\pi^3}$&#10;&#10;&#10;&#10;\end{document}"/>
  <p:tag name="IGUANATEXSIZE" val="24"/>
  <p:tag name="IGUANATEXCURSOR" val="116"/>
  <p:tag name="TRANSPARENCY" val="True"/>
  <p:tag name="LATEXENGINEID" val="0"/>
  <p:tag name="TEMPFOLDER" val="c:\temp\"/>
  <p:tag name="LATEXFORMHEIGHT" val="312"/>
  <p:tag name="LATEXFORMWIDTH" val="384"/>
  <p:tag name="LATEXFORMWRAP" val="True"/>
  <p:tag name="BITMAPVECTOR" val="0"/>
</p:tagLst>
</file>

<file path=ppt/tags/tag189.xml><?xml version="1.0" encoding="utf-8"?>
<p:tagLst xmlns:a="http://schemas.openxmlformats.org/drawingml/2006/main" xmlns:r="http://schemas.openxmlformats.org/officeDocument/2006/relationships" xmlns:p="http://schemas.openxmlformats.org/presentationml/2006/main">
  <p:tag name="OUTPUTDPI" val="1200"/>
  <p:tag name="ORIGINALHEIGHT" val="176.228"/>
  <p:tag name="ORIGINALWIDTH" val="1839.52"/>
  <p:tag name="LATEXADDIN" val="\documentclass{article}&#10;\usepackage{amsmath}&#10;\pagestyle{empty}&#10;\usepackage{xcolor}&#10;\begin{document}&#10;&#10;&#10;$\color{white} \frac{1}{\Gamma_\mu}=\tau_\mu = 2.1969811(22) \times 10^{-6} ~\rm{s}$&#10;&#10;&#10;\end{document}"/>
  <p:tag name="IGUANATEXSIZE" val="18"/>
  <p:tag name="IGUANATEXCURSOR" val="179"/>
  <p:tag name="TRANSPARENCY" val="True"/>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90.xml><?xml version="1.0" encoding="utf-8"?>
<p:tagLst xmlns:a="http://schemas.openxmlformats.org/drawingml/2006/main" xmlns:r="http://schemas.openxmlformats.org/officeDocument/2006/relationships" xmlns:p="http://schemas.openxmlformats.org/presentationml/2006/main">
  <p:tag name="OUTPUTDPI" val="1200"/>
  <p:tag name="ORIGINALHEIGHT" val="219.7225"/>
  <p:tag name="ORIGINALWIDTH" val="911.136"/>
  <p:tag name="LATEXADDIN" val="\documentclass{article}&#10;\usepackage{amsmath}&#10;\pagestyle{empty}&#10;\usepackage{xcolor}&#10;\begin{document}&#10;&#10;$\sim \frac{g_2^2}{M_W^2}=\sqrt{32} G_F$&#10;&#10;&#10;&#10;\end{document}"/>
  <p:tag name="IGUANATEXSIZE" val="14"/>
  <p:tag name="IGUANATEXCURSOR" val="140"/>
  <p:tag name="TRANSPARENCY" val="True"/>
  <p:tag name="LATEXENGINEID" val="0"/>
  <p:tag name="TEMPFOLDER" val="c:\temp\"/>
  <p:tag name="LATEXFORMHEIGHT" val="312"/>
  <p:tag name="LATEXFORMWIDTH" val="384"/>
  <p:tag name="LATEXFORMWRAP" val="True"/>
  <p:tag name="BITMAPVECTOR" val="0"/>
</p:tagLst>
</file>

<file path=ppt/tags/tag191.xml><?xml version="1.0" encoding="utf-8"?>
<p:tagLst xmlns:a="http://schemas.openxmlformats.org/drawingml/2006/main" xmlns:r="http://schemas.openxmlformats.org/officeDocument/2006/relationships" xmlns:p="http://schemas.openxmlformats.org/presentationml/2006/main">
  <p:tag name="OUTPUTDPI" val="1200"/>
  <p:tag name="ORIGINALHEIGHT" val="134.9832"/>
  <p:tag name="ORIGINALWIDTH" val="1851.518"/>
  <p:tag name="LATEXADDIN" val="\documentclass{article}&#10;\usepackage{amsmath}&#10;\pagestyle{empty}&#10;\usepackage{xcolor}&#10;\begin{document}&#10;&#10;\color{white}&#10;$G_F=1.1663787(6)\times 10^{-5}~\rm GeV^{-1}$&#10;&#10;&#10;\end{document}"/>
  <p:tag name="IGUANATEXSIZE" val="18"/>
  <p:tag name="IGUANATEXCURSOR" val="159"/>
  <p:tag name="TRANSPARENCY" val="True"/>
  <p:tag name="LATEXENGINEID" val="0"/>
  <p:tag name="TEMPFOLDER" val="c:\temp\"/>
  <p:tag name="LATEXFORMHEIGHT" val="312"/>
  <p:tag name="LATEXFORMWIDTH" val="384"/>
  <p:tag name="LATEXFORMWRAP" val="True"/>
  <p:tag name="BITMAPVECTOR" val="0"/>
</p:tagLst>
</file>

<file path=ppt/tags/tag19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193.xml><?xml version="1.0" encoding="utf-8"?>
<p:tagLst xmlns:a="http://schemas.openxmlformats.org/drawingml/2006/main" xmlns:r="http://schemas.openxmlformats.org/officeDocument/2006/relationships" xmlns:p="http://schemas.openxmlformats.org/presentationml/2006/main">
  <p:tag name="OUTPUTDPI" val="1200"/>
  <p:tag name="ORIGINALHEIGHT" val="189.7263"/>
  <p:tag name="ORIGINALWIDTH" val="1226.847"/>
  <p:tag name="LATEXADDIN" val="\documentclass{article}&#10;\usepackage{amsmath}&#10;\pagestyle{empty}&#10;\usepackage{xcolor}&#10;\begin{document}&#10;&#10;&#10;$\color{white} \frac{G_F}{\sqrt{2}}=\frac{\pi\alpha}{2M_W^2s_W^2}\left(1+\Delta r\right) $&#10;&#10;&#10;\end{document}"/>
  <p:tag name="IGUANATEXSIZE" val="24"/>
  <p:tag name="IGUANATEXCURSOR" val="153"/>
  <p:tag name="TRANSPARENCY" val="True"/>
  <p:tag name="LATEXENGINEID" val="0"/>
  <p:tag name="TEMPFOLDER" val="c:\temp\"/>
  <p:tag name="LATEXFORMHEIGHT" val="312"/>
  <p:tag name="LATEXFORMWIDTH" val="384"/>
  <p:tag name="LATEXFORMWRAP" val="True"/>
  <p:tag name="BITMAPVECTOR" val="0"/>
</p:tagLst>
</file>

<file path=ppt/tags/tag19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10;$\color{white} M_W$&#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195.xml><?xml version="1.0" encoding="utf-8"?>
<p:tagLst xmlns:a="http://schemas.openxmlformats.org/drawingml/2006/main" xmlns:r="http://schemas.openxmlformats.org/officeDocument/2006/relationships" xmlns:p="http://schemas.openxmlformats.org/presentationml/2006/main">
  <p:tag name="OUTPUTDPI" val="1200"/>
  <p:tag name="ORIGINALHEIGHT" val="170.9787"/>
  <p:tag name="ORIGINALWIDTH" val="1568.054"/>
  <p:tag name="LATEXADDIN" val="\documentclass{article}&#10;\usepackage{amsmath}&#10;\pagestyle{empty}&#10;\usepackage{xcolor}&#10;\begin{document}&#10;&#10;$\color{white} \frac{\Delta M_W}{M_W} = \frac{1}{2}\frac{\delta\alpha}{\alpha}-\frac{c_W}{s_W}\delta \theta -\frac{1}{2}\frac{\delta G_F}{G_F}$&#10;&#10;&#10;&#10;\end{document}"/>
  <p:tag name="IGUANATEXSIZE" val="22"/>
  <p:tag name="IGUANATEXCURSOR" val="193"/>
  <p:tag name="TRANSPARENCY" val="True"/>
  <p:tag name="LATEXENGINEID" val="0"/>
  <p:tag name="TEMPFOLDER" val="c:\temp\"/>
  <p:tag name="LATEXFORMHEIGHT" val="312"/>
  <p:tag name="LATEXFORMWIDTH" val="384"/>
  <p:tag name="LATEXFORMWRAP" val="True"/>
  <p:tag name="BITMAPVECTOR" val="0"/>
</p:tagLst>
</file>

<file path=ppt/tags/tag196.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3316.835"/>
  <p:tag name="LATEXADDIN" val="\documentclass{article}&#10;\usepackage{amsmath}&#10;\pagestyle{empty}&#10;\usepackage{xcolor}&#10;\begin{document}&#10;&#10;$\color{white} \frac{\Delta M_W}{M_W} = -\frac{s_{2W}}{c_{2W}}\frac{v^2}{4\Lambda^2}\left(\frac{c_W}{s_W}C_{HD} +\frac{s_W}{c_W}\left(4C_{H\ell}^{(3)}-2C_{\ell \ell}\right)+4C_{HWB}\right)$&#10;&#10;&#10;&#10;\end{document}"/>
  <p:tag name="IGUANATEXSIZE" val="24"/>
  <p:tag name="IGUANATEXCURSOR" val="290"/>
  <p:tag name="TRANSPARENCY" val="True"/>
  <p:tag name="LATEXENGINEID" val="0"/>
  <p:tag name="TEMPFOLDER" val="c:\temp\"/>
  <p:tag name="LATEXFORMHEIGHT" val="312"/>
  <p:tag name="LATEXFORMWIDTH" val="384"/>
  <p:tag name="LATEXFORMWRAP" val="True"/>
  <p:tag name="BITMAPVECTOR" val="0"/>
</p:tagLst>
</file>

<file path=ppt/tags/tag197.xml><?xml version="1.0" encoding="utf-8"?>
<p:tagLst xmlns:a="http://schemas.openxmlformats.org/drawingml/2006/main" xmlns:r="http://schemas.openxmlformats.org/officeDocument/2006/relationships" xmlns:p="http://schemas.openxmlformats.org/presentationml/2006/main">
  <p:tag name="OUTPUTDPI" val="1200"/>
  <p:tag name="ORIGINALHEIGHT" val="1083.615"/>
  <p:tag name="ORIGINALWIDTH" val="1622.797"/>
  <p:tag name="LATEXADDIN" val="\documentclass{article}&#10;\usepackage{amsmath}&#10;\pagestyle{empty}&#10;\usepackage{xcolor}&#10;\begin{document}&#10;&#10;$\color{white} {\cal O}_{HWB}=H^\dagger \tau^IHW^{I}_{\mu\nu}B^{\mu\nu}$\\&#10;&#10;&#10;$\color{white} {\cal O}_{HD}=\left(H^\dagger D_\mu H\right)\left(H^\dagger D_\mu H\right) $\\&#10;&#10;$\color{white} {\cal O}_{\ell\ell}=\left(\bar \ell_p\gamma_\mu \ell _r\right)\left(\bar \ell_s \gamma^\mu \ell_t\right)$\\&#10;&#10;$\color{white} {\cal O}_{H\ell}^{(3)}=\left(H^\dagger \overleftrightarrow{D}_\mu^I H\right)\left(\bar \ell_s \tau^I\gamma^\mu \ell_t\right)$&#10;&#10;&#10;&#10;&#10;\end{document}"/>
  <p:tag name="IGUANATEXSIZE" val="22"/>
  <p:tag name="IGUANATEXCURSOR" val="175"/>
  <p:tag name="TRANSPARENCY" val="True"/>
  <p:tag name="LATEXENGINEID" val="0"/>
  <p:tag name="TEMPFOLDER" val="c:\temp\"/>
  <p:tag name="LATEXFORMHEIGHT" val="312"/>
  <p:tag name="LATEXFORMWIDTH" val="384"/>
  <p:tag name="LATEXFORMWRAP" val="True"/>
  <p:tag name="BITMAPVECTOR" val="0"/>
</p:tagLst>
</file>

<file path=ppt/tags/tag19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199.xml><?xml version="1.0" encoding="utf-8"?>
<p:tagLst xmlns:a="http://schemas.openxmlformats.org/drawingml/2006/main" xmlns:r="http://schemas.openxmlformats.org/officeDocument/2006/relationships" xmlns:p="http://schemas.openxmlformats.org/presentationml/2006/main">
  <p:tag name="OUTPUTDPI" val="1200"/>
  <p:tag name="ORIGINALHEIGHT" val="189.7263"/>
  <p:tag name="ORIGINALWIDTH" val="1226.847"/>
  <p:tag name="LATEXADDIN" val="\documentclass{article}&#10;\usepackage{amsmath}&#10;\pagestyle{empty}&#10;\usepackage{xcolor}&#10;\begin{document}&#10;&#10;&#10;$\color{white} \frac{G_F}{\sqrt{2}}=\frac{\pi\alpha}{2M_W^2s_W^2}\left(1+\Delta r\right) $&#10;&#10;&#10;\end{document}"/>
  <p:tag name="IGUANATEXSIZE" val="24"/>
  <p:tag name="IGUANATEXCURSOR" val="153"/>
  <p:tag name="TRANSPARENCY" val="True"/>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452.9434"/>
  <p:tag name="ORIGINALWIDTH" val="2367.454"/>
  <p:tag name="OUTPUTTYPE" val="PNG"/>
  <p:tag name="IGUANATEXVERSION" val="160"/>
  <p:tag name="LATEXADDIN" val="\documentclass{article}&#10;\usepackage{amsmath,amssymb,color}&#10;\pagestyle{empty}&#10;\begin{document}&#10;&#10;\color{white}&#10;&#10;\begin{eqnarray}&#10;\nonumber G_B^A= \left(\begin{array}{cc} &#10;g_{b}^a+\sqrt{\frac{2}{15}}B\delta_{b}^a &amp; X_{\beta}^a \\ X^{\dagger\alpha}_{ b} &amp; W^\alpha_{\beta}-\sqrt{\frac{3}{10}}B\delta^\alpha_{\beta}\end{array}\right)&#10;\end{eqnarray}&#10;&#10;&#10;\end{document}"/>
  <p:tag name="IGUANATEXSIZE" val="20"/>
  <p:tag name="IGUANATEXCURSOR" val="108"/>
  <p:tag name="TRANSPARENCY" val="True"/>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20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10;$\color{white} M_W$&#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201.xml><?xml version="1.0" encoding="utf-8"?>
<p:tagLst xmlns:a="http://schemas.openxmlformats.org/drawingml/2006/main" xmlns:r="http://schemas.openxmlformats.org/officeDocument/2006/relationships" xmlns:p="http://schemas.openxmlformats.org/presentationml/2006/main">
  <p:tag name="OUTPUTDPI" val="1200"/>
  <p:tag name="ORIGINALHEIGHT" val="170.9787"/>
  <p:tag name="ORIGINALWIDTH" val="1568.054"/>
  <p:tag name="LATEXADDIN" val="\documentclass{article}&#10;\usepackage{amsmath}&#10;\pagestyle{empty}&#10;\usepackage{xcolor}&#10;\begin{document}&#10;&#10;$\color{white} \frac{\Delta M_W}{M_W} = \frac{1}{2}\frac{\delta\alpha}{\alpha}-\frac{c_W}{s_W}\delta \theta -\frac{1}{2}\frac{\delta G_F}{G_F}$&#10;&#10;&#10;&#10;\end{document}"/>
  <p:tag name="IGUANATEXSIZE" val="22"/>
  <p:tag name="IGUANATEXCURSOR" val="193"/>
  <p:tag name="TRANSPARENCY" val="True"/>
  <p:tag name="LATEXENGINEID" val="0"/>
  <p:tag name="TEMPFOLDER" val="c:\temp\"/>
  <p:tag name="LATEXFORMHEIGHT" val="312"/>
  <p:tag name="LATEXFORMWIDTH" val="384"/>
  <p:tag name="LATEXFORMWRAP" val="True"/>
  <p:tag name="BITMAPVECTOR" val="0"/>
</p:tagLst>
</file>

<file path=ppt/tags/tag202.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3316.835"/>
  <p:tag name="LATEXADDIN" val="\documentclass{article}&#10;\usepackage{amsmath}&#10;\pagestyle{empty}&#10;\usepackage{xcolor}&#10;\begin{document}&#10;&#10;$\color{white} \frac{\Delta M_W}{M_W} = -\frac{s_{2W}}{c_{2W}}\frac{v^2}{4\Lambda^2}\left(\frac{c_W}{s_W}C_{HD} +\frac{s_W}{c_W}\left(4C_{H\ell}^{(3)}-2C_{\ell \ell}\right)+4C_{HWB}\right)$&#10;&#10;&#10;&#10;\end{document}"/>
  <p:tag name="IGUANATEXSIZE" val="24"/>
  <p:tag name="IGUANATEXCURSOR" val="290"/>
  <p:tag name="TRANSPARENCY" val="True"/>
  <p:tag name="LATEXENGINEID" val="0"/>
  <p:tag name="TEMPFOLDER" val="c:\temp\"/>
  <p:tag name="LATEXFORMHEIGHT" val="312"/>
  <p:tag name="LATEXFORMWIDTH" val="384"/>
  <p:tag name="LATEXFORMWRAP" val="True"/>
  <p:tag name="BITMAPVECTOR" val="0"/>
</p:tagLst>
</file>

<file path=ppt/tags/tag203.xml><?xml version="1.0" encoding="utf-8"?>
<p:tagLst xmlns:a="http://schemas.openxmlformats.org/drawingml/2006/main" xmlns:r="http://schemas.openxmlformats.org/officeDocument/2006/relationships" xmlns:p="http://schemas.openxmlformats.org/presentationml/2006/main">
  <p:tag name="OUTPUTDPI" val="1200"/>
  <p:tag name="ORIGINALHEIGHT" val="1083.615"/>
  <p:tag name="ORIGINALWIDTH" val="1622.797"/>
  <p:tag name="LATEXADDIN" val="\documentclass{article}&#10;\usepackage{amsmath}&#10;\pagestyle{empty}&#10;\usepackage{xcolor}&#10;\begin{document}&#10;&#10;$\color{white} {\cal O}_{HWB}=H^\dagger \tau^IHW^{I}_{\mu\nu}B^{\mu\nu}$\\&#10;&#10;&#10;$\color{white} {\cal O}_{HD}=\left(H^\dagger D_\mu H\right)\left(H^\dagger D_\mu H\right) $\\&#10;&#10;$\color{white} {\cal O}_{\ell\ell}=\left(\bar \ell_p\gamma_\mu \ell _r\right)\left(\bar \ell_s \gamma^\mu \ell_t\right)$\\&#10;&#10;$\color{white} {\cal O}_{H\ell}^{(3)}=\left(H^\dagger \overleftrightarrow{D}_\mu^I H\right)\left(\bar \ell_s \tau^I\gamma^\mu \ell_t\right)$&#10;&#10;&#10;&#10;&#10;\end{document}"/>
  <p:tag name="IGUANATEXSIZE" val="22"/>
  <p:tag name="IGUANATEXCURSOR" val="175"/>
  <p:tag name="TRANSPARENCY" val="True"/>
  <p:tag name="LATEXENGINEID" val="0"/>
  <p:tag name="TEMPFOLDER" val="c:\temp\"/>
  <p:tag name="LATEXFORMHEIGHT" val="312"/>
  <p:tag name="LATEXFORMWIDTH" val="384"/>
  <p:tag name="LATEXFORMWRAP" val="True"/>
  <p:tag name="BITMAPVECTOR" val="0"/>
</p:tagLst>
</file>

<file path=ppt/tags/tag204.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212.2235"/>
  <p:tag name="LATEXADDIN" val="\documentclass{article}&#10;\usepackage{amsmath}&#10;\pagestyle{empty}&#10;\usepackage{xcolor}&#10;\begin{document}&#10;&#10;&#10;$\color{white} \propto T$&#10;&#10;&#10;\end{document}"/>
  <p:tag name="IGUANATEXSIZE" val="24"/>
  <p:tag name="IGUANATEXCURSOR" val="126"/>
  <p:tag name="TRANSPARENCY" val="True"/>
  <p:tag name="LATEXENGINEID" val="0"/>
  <p:tag name="TEMPFOLDER" val="c:\temp\"/>
  <p:tag name="LATEXFORMHEIGHT" val="312"/>
  <p:tag name="LATEXFORMWIDTH" val="384"/>
  <p:tag name="LATEXFORMWRAP" val="True"/>
  <p:tag name="BITMAPVECTOR" val="0"/>
</p:tagLst>
</file>

<file path=ppt/tags/tag205.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204.7244"/>
  <p:tag name="LATEXADDIN" val="\documentclass{article}&#10;\usepackage{amsmath}&#10;\pagestyle{empty}&#10;\usepackage{xcolor}&#10;\begin{document}&#10;&#10;&#10;$\color{white} \propto S$&#10;&#10;&#10;\end{document}"/>
  <p:tag name="IGUANATEXSIZE" val="24"/>
  <p:tag name="IGUANATEXCURSOR" val="126"/>
  <p:tag name="TRANSPARENCY" val="True"/>
  <p:tag name="LATEXENGINEID" val="0"/>
  <p:tag name="TEMPFOLDER" val="c:\temp\"/>
  <p:tag name="LATEXFORMHEIGHT" val="312"/>
  <p:tag name="LATEXFORMWIDTH" val="384"/>
  <p:tag name="LATEXFORMWRAP" val="True"/>
  <p:tag name="BITMAPVECTOR" val="0"/>
</p:tagLst>
</file>

<file path=ppt/tags/tag206.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215.973"/>
  <p:tag name="LATEXADDIN" val="\documentclass{article}&#10;\usepackage{amsmath}&#10;\pagestyle{empty}&#10;\usepackage{xcolor}&#10;\begin{document}&#10;&#10;$\color{white}\delta \theta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207.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215.973"/>
  <p:tag name="LATEXADDIN" val="\documentclass{article}&#10;\usepackage{amsmath}&#10;\pagestyle{empty}&#10;\usepackage{xcolor}&#10;\begin{document}&#10;&#10;$\color{white} ~\delta \theta_W$&#10;&#10;&#10;&#10;\end{document}"/>
  <p:tag name="IGUANATEXSIZE" val="18"/>
  <p:tag name="IGUANATEXCURSOR" val="116"/>
  <p:tag name="TRANSPARENCY" val="True"/>
  <p:tag name="LATEXENGINEID" val="0"/>
  <p:tag name="TEMPFOLDER" val="c:\temp\"/>
  <p:tag name="LATEXFORMHEIGHT" val="312"/>
  <p:tag name="LATEXFORMWIDTH" val="384"/>
  <p:tag name="LATEXFORMWRAP" val="True"/>
  <p:tag name="BITMAPVECTOR" val="0"/>
</p:tagLst>
</file>

<file path=ppt/tags/tag208.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226.4716"/>
  <p:tag name="LATEXADDIN" val="\documentclass{article}&#10;\usepackage{amsmath}&#10;\pagestyle{empty}&#10;\usepackage{xcolor}&#10;\begin{document}&#10;&#10;$\color{white} ~\delta G_F$&#10;&#10;&#10;&#10;\end{document}"/>
  <p:tag name="IGUANATEXSIZE" val="18"/>
  <p:tag name="IGUANATEXCURSOR" val="127"/>
  <p:tag name="TRANSPARENCY" val="True"/>
  <p:tag name="LATEXENGINEID" val="0"/>
  <p:tag name="TEMPFOLDER" val="c:\temp\"/>
  <p:tag name="LATEXFORMHEIGHT" val="312"/>
  <p:tag name="LATEXFORMWIDTH" val="384"/>
  <p:tag name="LATEXFORMWRAP" val="True"/>
  <p:tag name="BITMAPVECTOR" val="0"/>
</p:tagLst>
</file>

<file path=ppt/tags/tag209.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2539.933"/>
  <p:tag name="LATEXADDIN" val="\documentclass{article}&#10;\usepackage{amsmath}&#10;\pagestyle{empty}&#10;\usepackage{xcolor}&#10;\begin{document}&#10;&#10;$\color{white} M_W=(M_W)_{SM}\left(1+\frac{1}{2}\frac{ c_W^2}{c_W^2-s_W^2}\left(-\frac{1}{2} S+c_W^2T\right)\right)$&#10;&#10;%$\color{white} M_W=(M_W)_{SM}\left(1+\frac{1}{2}\frac{c_W^2}{c_W^2-s_W^2}\left(\Delta \rho\right)_{NP}\right)$&#10;&#10;\end{document}"/>
  <p:tag name="IGUANATEXSIZE" val="22"/>
  <p:tag name="IGUANATEXCURSOR" val="155"/>
  <p:tag name="TRANSPARENCY" val="True"/>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210.xml><?xml version="1.0" encoding="utf-8"?>
<p:tagLst xmlns:a="http://schemas.openxmlformats.org/drawingml/2006/main" xmlns:r="http://schemas.openxmlformats.org/officeDocument/2006/relationships" xmlns:p="http://schemas.openxmlformats.org/presentationml/2006/main">
  <p:tag name="OUTPUTDPI" val="1200"/>
  <p:tag name="ORIGINALHEIGHT" val="184.4769"/>
  <p:tag name="ORIGINALWIDTH" val="331.4586"/>
  <p:tag name="LATEXADDIN" val="\documentclass{article}&#10;\usepackage{amsmath}&#10;\pagestyle{empty}&#10;\usepackage{xcolor}&#10;\begin{document}&#10;&#10;$\sim \frac{1}{M_W^2}$&#10;&#10;&#10;&#10;\end{document}"/>
  <p:tag name="IGUANATEXSIZE" val="18"/>
  <p:tag name="IGUANATEXCURSOR" val="123"/>
  <p:tag name="TRANSPARENCY" val="True"/>
  <p:tag name="LATEXENGINEID" val="0"/>
  <p:tag name="TEMPFOLDER" val="c:\temp\"/>
  <p:tag name="LATEXFORMHEIGHT" val="312"/>
  <p:tag name="LATEXFORMWIDTH" val="384"/>
  <p:tag name="LATEXFORMWRAP" val="True"/>
  <p:tag name="BITMAPVECTOR" val="0"/>
</p:tagLst>
</file>

<file path=ppt/tags/tag211.xml><?xml version="1.0" encoding="utf-8"?>
<p:tagLst xmlns:a="http://schemas.openxmlformats.org/drawingml/2006/main" xmlns:r="http://schemas.openxmlformats.org/officeDocument/2006/relationships" xmlns:p="http://schemas.openxmlformats.org/presentationml/2006/main">
  <p:tag name="OUTPUTDPI" val="1200"/>
  <p:tag name="ORIGINALHEIGHT" val="250.4687"/>
  <p:tag name="ORIGINALWIDTH" val="1309.336"/>
  <p:tag name="LATEXADDIN" val="\documentclass{article}&#10;\usepackage{amsmath}&#10;\pagestyle{empty}&#10;\usepackage{xcolor}&#10;\begin{document}&#10;&#10;&#10;$\color{white} T=\frac{3\alpha_2}{16\pi}\frac{M_W^2}{M_2^2}\left(\frac{1-\tan^2\beta}{1+\tan^2\beta}\right)^2 $&#10;&#10;&#10;\end{document}"/>
  <p:tag name="IGUANATEXSIZE" val="24"/>
  <p:tag name="IGUANATEXCURSOR" val="138"/>
  <p:tag name="TRANSPARENCY" val="True"/>
  <p:tag name="LATEXENGINEID" val="0"/>
  <p:tag name="TEMPFOLDER" val="c:\temp\"/>
  <p:tag name="LATEXFORMHEIGHT" val="312"/>
  <p:tag name="LATEXFORMWIDTH" val="384"/>
  <p:tag name="LATEXFORMWRAP" val="True"/>
  <p:tag name="BITMAPVECTOR" val="0"/>
</p:tagLst>
</file>

<file path=ppt/tags/tag212.xml><?xml version="1.0" encoding="utf-8"?>
<p:tagLst xmlns:a="http://schemas.openxmlformats.org/drawingml/2006/main" xmlns:r="http://schemas.openxmlformats.org/officeDocument/2006/relationships" xmlns:p="http://schemas.openxmlformats.org/presentationml/2006/main">
  <p:tag name="OUTPUTDPI" val="1200"/>
  <p:tag name="ORIGINALHEIGHT" val="219.7225"/>
  <p:tag name="ORIGINALWIDTH" val="980.8774"/>
  <p:tag name="LATEXADDIN" val="\documentclass{article}&#10;\usepackage{amsmath}&#10;\pagestyle{empty}&#10;\usepackage{xcolor}&#10;\begin{document}&#10;&#10;&#10;$\color{white} \frac{\delta M_W}{M_W} = \frac{1}{2}\frac{c_W^2}{c_W^2-s_W^2} T $&#10;&#10;&#10;\end{document}"/>
  <p:tag name="IGUANATEXSIZE" val="24"/>
  <p:tag name="IGUANATEXCURSOR" val="153"/>
  <p:tag name="TRANSPARENCY" val="True"/>
  <p:tag name="LATEXENGINEID" val="0"/>
  <p:tag name="TEMPFOLDER" val="c:\temp\"/>
  <p:tag name="LATEXFORMHEIGHT" val="312"/>
  <p:tag name="LATEXFORMWIDTH" val="384"/>
  <p:tag name="LATEXFORMWRAP" val="True"/>
  <p:tag name="BITMAPVECTOR" val="0"/>
</p:tagLst>
</file>

<file path=ppt/tags/tag213.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458.1927"/>
  <p:tag name="LATEXADDIN" val="\documentclass{article}&#10;\usepackage{amsmath}&#10;\pagestyle{empty}&#10;\usepackage{xcolor}&#10;\begin{document}&#10;&#10;$\color{white} M_2~{\rm GeV}$&#10;&#10;&#10;&#10;\end{document}"/>
  <p:tag name="IGUANATEXSIZE" val="18"/>
  <p:tag name="IGUANATEXCURSOR" val="119"/>
  <p:tag name="TRANSPARENCY" val="True"/>
  <p:tag name="LATEXENGINEID" val="0"/>
  <p:tag name="TEMPFOLDER" val="c:\temp\"/>
  <p:tag name="LATEXFORMHEIGHT" val="312"/>
  <p:tag name="LATEXFORMWIDTH" val="384"/>
  <p:tag name="LATEXFORMWRAP" val="True"/>
  <p:tag name="BITMAPVECTOR" val="0"/>
</p:tagLst>
</file>

<file path=ppt/tags/tag21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67.6791"/>
  <p:tag name="LATEXADDIN" val="\documentclass{article}&#10;\usepackage{amsmath}&#10;\pagestyle{empty}&#10;\usepackage{xcolor}&#10;\begin{document}&#10;&#10;&#10;$\color{blue} \delta M_W/M_W$&#10;&#10;&#10;\end{document}"/>
  <p:tag name="IGUANATEXSIZE" val="18"/>
  <p:tag name="IGUANATEXCURSOR" val="130"/>
  <p:tag name="TRANSPARENCY" val="True"/>
  <p:tag name="LATEXENGINEID" val="0"/>
  <p:tag name="TEMPFOLDER" val="c:\temp\"/>
  <p:tag name="LATEXFORMHEIGHT" val="312"/>
  <p:tag name="LATEXFORMWIDTH" val="384"/>
  <p:tag name="LATEXFORMWRAP" val="True"/>
  <p:tag name="BITMAPVECTOR" val="0"/>
</p:tagLst>
</file>

<file path=ppt/tags/tag215.xml><?xml version="1.0" encoding="utf-8"?>
<p:tagLst xmlns:a="http://schemas.openxmlformats.org/drawingml/2006/main" xmlns:r="http://schemas.openxmlformats.org/officeDocument/2006/relationships" xmlns:p="http://schemas.openxmlformats.org/presentationml/2006/main">
  <p:tag name="OUTPUTDPI" val="1200"/>
  <p:tag name="ORIGINALHEIGHT" val="170.9787"/>
  <p:tag name="ORIGINALWIDTH" val="240.7199"/>
  <p:tag name="LATEXADDIN" val="\documentclass{article}&#10;\usepackage{amsmath}&#10;\pagestyle{empty}&#10;\usepackage{xcolor}&#10;\begin{document}&#10;&#10;&#10;$\color{white} \frac{\delta M_W}{M_W}$&#10;&#10;&#10;\end{document}"/>
  <p:tag name="IGUANATEXSIZE" val="24"/>
  <p:tag name="IGUANATEXCURSOR" val="139"/>
  <p:tag name="TRANSPARENCY" val="True"/>
  <p:tag name="LATEXENGINEID" val="0"/>
  <p:tag name="TEMPFOLDER" val="c:\temp\"/>
  <p:tag name="LATEXFORMHEIGHT" val="312"/>
  <p:tag name="LATEXFORMWIDTH" val="384"/>
  <p:tag name="LATEXFORMWRAP" val="True"/>
  <p:tag name="BITMAPVECTOR" val="0"/>
</p:tagLst>
</file>

<file path=ppt/tags/tag216.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1565.054"/>
  <p:tag name="LATEXADDIN" val="\documentclass{article}&#10;\usepackage{amsmath}&#10;\pagestyle{empty}&#10;\usepackage{xcolor}&#10;\begin{document}&#10;&#10;\color{white}&#10;${\cal O}_{HD}=\left(H^\dagger D_\mu H\right)\left(H^\dagger D_\mu H\right) $&#10;&#10;&#10;\end{document}"/>
  <p:tag name="IGUANATEXSIZE" val="24"/>
  <p:tag name="IGUANATEXCURSOR" val="191"/>
  <p:tag name="TRANSPARENCY" val="True"/>
  <p:tag name="LATEXENGINEID" val="0"/>
  <p:tag name="TEMPFOLDER" val="c:\temp\"/>
  <p:tag name="LATEXFORMHEIGHT" val="312"/>
  <p:tag name="LATEXFORMWIDTH" val="384"/>
  <p:tag name="LATEXFORMWRAP" val="True"/>
  <p:tag name="BITMAPVECTOR" val="0"/>
</p:tagLst>
</file>

<file path=ppt/tags/tag217.xml><?xml version="1.0" encoding="utf-8"?>
<p:tagLst xmlns:a="http://schemas.openxmlformats.org/drawingml/2006/main" xmlns:r="http://schemas.openxmlformats.org/officeDocument/2006/relationships" xmlns:p="http://schemas.openxmlformats.org/presentationml/2006/main">
  <p:tag name="OUTPUTDPI" val="1200"/>
  <p:tag name="ORIGINALHEIGHT" val="238.4702"/>
  <p:tag name="ORIGINALWIDTH" val="1280.84"/>
  <p:tag name="LATEXADDIN" val="\documentclass{article}&#10;\usepackage{amsmath}&#10;\pagestyle{empty}&#10;\usepackage{xcolor}&#10;\begin{document}&#10;&#10;$\color{white} s_W^2=1-\frac{M_{W_0}^2}{M_Z^2} +\frac{2e^2v_T^2}{\tilde s_W^2M_Z^2}$&#10;&#10;&#10;&#10;\end{document}"/>
  <p:tag name="IGUANATEXSIZE" val="24"/>
  <p:tag name="IGUANATEXCURSOR" val="184"/>
  <p:tag name="TRANSPARENCY" val="True"/>
  <p:tag name="LATEXENGINEID" val="0"/>
  <p:tag name="TEMPFOLDER" val="c:\temp\"/>
  <p:tag name="LATEXFORMHEIGHT" val="312"/>
  <p:tag name="LATEXFORMWIDTH" val="384"/>
  <p:tag name="LATEXFORMWRAP" val="True"/>
  <p:tag name="BITMAPVECTOR" val="0"/>
</p:tagLst>
</file>

<file path=ppt/tags/tag218.xml><?xml version="1.0" encoding="utf-8"?>
<p:tagLst xmlns:a="http://schemas.openxmlformats.org/drawingml/2006/main" xmlns:r="http://schemas.openxmlformats.org/officeDocument/2006/relationships" xmlns:p="http://schemas.openxmlformats.org/presentationml/2006/main">
  <p:tag name="OUTPUTDPI" val="1200"/>
  <p:tag name="ORIGINALHEIGHT" val="138.7327"/>
  <p:tag name="ORIGINALWIDTH" val="154.4807"/>
  <p:tag name="LATEXADDIN" val="\documentclass{article}&#10;\usepackage{amsmath}&#10;\pagestyle{empty}&#10;\usepackage{xcolor}&#10;\begin{document}&#10;&#10;&#10;$\color{white} \tilde s_W^2$&#10;&#10;&#10;\end{document}"/>
  <p:tag name="IGUANATEXSIZE" val="18"/>
  <p:tag name="IGUANATEXCURSOR" val="130"/>
  <p:tag name="TRANSPARENCY" val="True"/>
  <p:tag name="LATEXENGINEID" val="0"/>
  <p:tag name="TEMPFOLDER" val="c:\temp\"/>
  <p:tag name="LATEXFORMHEIGHT" val="312"/>
  <p:tag name="LATEXFORMWIDTH" val="384"/>
  <p:tag name="LATEXFORMWRAP" val="True"/>
  <p:tag name="BITMAPVECTOR" val="0"/>
</p:tagLst>
</file>

<file path=ppt/tags/tag219.xml><?xml version="1.0" encoding="utf-8"?>
<p:tagLst xmlns:a="http://schemas.openxmlformats.org/drawingml/2006/main" xmlns:r="http://schemas.openxmlformats.org/officeDocument/2006/relationships" xmlns:p="http://schemas.openxmlformats.org/presentationml/2006/main">
  <p:tag name="OUTPUTDPI" val="1200"/>
  <p:tag name="ORIGINALHEIGHT" val="335.958"/>
  <p:tag name="ORIGINALWIDTH" val="1940.008"/>
  <p:tag name="LATEXADDIN" val="\documentclass{article}&#10;\usepackage{amsmath}&#10;\pagestyle{empty}&#10;\usepackage{xcolor}&#10;\begin{document}&#10;&#10;$\color{white} \frac{G_F}{\sqrt{2}}\simeq \frac{\alpha\pi}{M_W^2}\left(s_W^2+\sqrt{s_W^2+\frac{4e^2v_T^2}{M_Z^2}}\right)^{-1}$&#10;&#10;&#10;&#10;\end{document}"/>
  <p:tag name="IGUANATEXSIZE" val="24"/>
  <p:tag name="IGUANATEXCURSOR" val="226"/>
  <p:tag name="TRANSPARENCY" val="True"/>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220.xml><?xml version="1.0" encoding="utf-8"?>
<p:tagLst xmlns:a="http://schemas.openxmlformats.org/drawingml/2006/main" xmlns:r="http://schemas.openxmlformats.org/officeDocument/2006/relationships" xmlns:p="http://schemas.openxmlformats.org/presentationml/2006/main">
  <p:tag name="OUTPUTDPI" val="1200"/>
  <p:tag name="ORIGINALHEIGHT" val="138.7327"/>
  <p:tag name="ORIGINALWIDTH" val="154.4807"/>
  <p:tag name="LATEXADDIN" val="\documentclass{article}&#10;\usepackage{amsmath}&#10;\pagestyle{empty}&#10;\usepackage{xcolor}&#10;\begin{document}&#10;&#10;&#10;$\color{white} \tilde s_W^2$&#10;&#10;&#10;\end{document}"/>
  <p:tag name="IGUANATEXSIZE" val="18"/>
  <p:tag name="IGUANATEXCURSOR" val="130"/>
  <p:tag name="TRANSPARENCY" val="True"/>
  <p:tag name="LATEXENGINEID" val="0"/>
  <p:tag name="TEMPFOLDER" val="c:\temp\"/>
  <p:tag name="LATEXFORMHEIGHT" val="312"/>
  <p:tag name="LATEXFORMWIDTH" val="384"/>
  <p:tag name="LATEXFORMWRAP" val="True"/>
  <p:tag name="BITMAPVECTOR" val="0"/>
</p:tagLst>
</file>

<file path=ppt/tags/tag221.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934.008"/>
  <p:tag name="LATEXADDIN" val="\documentclass{article}&#10;\usepackage{amsmath}&#10;\pagestyle{empty}&#10;\usepackage{xcolor}&#10;\begin{document}&#10;&#10;$\color{white} M_W\simeq (M_W)_{SM}\left(1+\frac{1}{2}\frac{c_W^2}{c_W^2-s_W^2}\frac{4v_T^2}{v^2}\right)$&#10;&#10;&#10;&#10;\end{document}"/>
  <p:tag name="IGUANATEXSIZE" val="24"/>
  <p:tag name="IGUANATEXCURSOR" val="206"/>
  <p:tag name="TRANSPARENCY" val="True"/>
  <p:tag name="LATEXENGINEID" val="0"/>
  <p:tag name="TEMPFOLDER" val="c:\temp\"/>
  <p:tag name="LATEXFORMHEIGHT" val="312"/>
  <p:tag name="LATEXFORMWIDTH" val="384"/>
  <p:tag name="LATEXFORMWRAP" val="True"/>
  <p:tag name="BITMAPVECTOR" val="0"/>
</p:tagLst>
</file>

<file path=ppt/tags/tag222.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1676.041"/>
  <p:tag name="LATEXADDIN" val="\documentclass{article}&#10;\usepackage{amsmath}&#10;\pagestyle{empty}&#10;\usepackage{xcolor}&#10;\begin{document}&#10;&#10;\color{white}&#10;$v_T\sim 3~ {\rm GeV} \to \delta M_W\sim 60 \rm GeV$&#10;&#10;&#10;\end{document}"/>
  <p:tag name="IGUANATEXSIZE" val="24"/>
  <p:tag name="IGUANATEXCURSOR" val="126"/>
  <p:tag name="TRANSPARENCY" val="True"/>
  <p:tag name="LATEXENGINEID" val="0"/>
  <p:tag name="TEMPFOLDER" val="c:\temp\"/>
  <p:tag name="LATEXFORMHEIGHT" val="312"/>
  <p:tag name="LATEXFORMWIDTH" val="384"/>
  <p:tag name="LATEXFORMWRAP" val="True"/>
  <p:tag name="BITMAPVECTOR" val="0"/>
</p:tagLst>
</file>

<file path=ppt/tags/tag223.xml><?xml version="1.0" encoding="utf-8"?>
<p:tagLst xmlns:a="http://schemas.openxmlformats.org/drawingml/2006/main" xmlns:r="http://schemas.openxmlformats.org/officeDocument/2006/relationships" xmlns:p="http://schemas.openxmlformats.org/presentationml/2006/main">
  <p:tag name="OUTPUTDPI" val="1200"/>
  <p:tag name="ORIGINALHEIGHT" val="205.4743"/>
  <p:tag name="ORIGINALWIDTH" val="2291.714"/>
  <p:tag name="LATEXADDIN" val="\documentclass{article}&#10;\usepackage{amsmath}&#10;\pagestyle{empty}&#10;\usepackage{xcolor}&#10;\begin{document}&#10;&#10;\color{white}&#10;$v_T=\frac{A_{3H}v^2}{2\mu_3^2} ~~~~ v^2=\left(\mu_H^2+A_{3H}v_T\right)/(2\lambda_H)$&#10;&#10;&#10;\end{document}"/>
  <p:tag name="IGUANATEXSIZE" val="22"/>
  <p:tag name="IGUANATEXCURSOR" val="199"/>
  <p:tag name="TRANSPARENCY" val="True"/>
  <p:tag name="LATEXENGINEID" val="0"/>
  <p:tag name="TEMPFOLDER" val="c:\temp\"/>
  <p:tag name="LATEXFORMHEIGHT" val="312"/>
  <p:tag name="LATEXFORMWIDTH" val="384"/>
  <p:tag name="LATEXFORMWRAP" val="True"/>
  <p:tag name="BITMAPVECTOR" val="0"/>
</p:tagLst>
</file>

<file path=ppt/tags/tag224.xml><?xml version="1.0" encoding="utf-8"?>
<p:tagLst xmlns:a="http://schemas.openxmlformats.org/drawingml/2006/main" xmlns:r="http://schemas.openxmlformats.org/officeDocument/2006/relationships" xmlns:p="http://schemas.openxmlformats.org/presentationml/2006/main">
  <p:tag name="OUTPUTDPI" val="1200"/>
  <p:tag name="ORIGINALHEIGHT" val="116.2354"/>
  <p:tag name="ORIGINALWIDTH" val="1565.054"/>
  <p:tag name="LATEXADDIN" val="\documentclass{article}&#10;\usepackage{amsmath}&#10;\pagestyle{empty}&#10;\usepackage{xcolor}&#10;\begin{document}&#10;&#10;\color{white}&#10;$\mu_{3}\sim ~\rm TeV,~~A_{3H}\sim 200 ~GeV$&#10;&#10;&#10;\end{document}"/>
  <p:tag name="IGUANATEXSIZE" val="24"/>
  <p:tag name="IGUANATEXCURSOR" val="151"/>
  <p:tag name="TRANSPARENCY" val="True"/>
  <p:tag name="LATEXENGINEID" val="0"/>
  <p:tag name="TEMPFOLDER" val="c:\temp\"/>
  <p:tag name="LATEXFORMHEIGHT" val="312"/>
  <p:tag name="LATEXFORMWIDTH" val="384"/>
  <p:tag name="LATEXFORMWRAP" val="True"/>
  <p:tag name="BITMAPVECTOR" val="0"/>
</p:tagLst>
</file>

<file path=ppt/tags/tag225.xml><?xml version="1.0" encoding="utf-8"?>
<p:tagLst xmlns:a="http://schemas.openxmlformats.org/drawingml/2006/main" xmlns:r="http://schemas.openxmlformats.org/officeDocument/2006/relationships" xmlns:p="http://schemas.openxmlformats.org/presentationml/2006/main">
  <p:tag name="OUTPUTDPI" val="1200"/>
  <p:tag name="ORIGINALHEIGHT" val="188.2265"/>
  <p:tag name="ORIGINALWIDTH" val="1162.355"/>
  <p:tag name="LATEXADDIN" val="\documentclass{article}&#10;\usepackage{amsmath}&#10;\pagestyle{empty}&#10;\usepackage{xcolor}&#10;\begin{document}&#10;&#10;\color{white}&#10;$\theta_{H,H^\pm}\simeq \frac{A_{3H}v}{\mu_3^2}\simeq 0.03$&#10;&#10;&#10;\end{document}"/>
  <p:tag name="IGUANATEXSIZE" val="24"/>
  <p:tag name="IGUANATEXCURSOR" val="132"/>
  <p:tag name="TRANSPARENCY" val="True"/>
  <p:tag name="LATEXENGINEID" val="0"/>
  <p:tag name="TEMPFOLDER" val="c:\temp\"/>
  <p:tag name="LATEXFORMHEIGHT" val="312"/>
  <p:tag name="LATEXFORMWIDTH" val="384"/>
  <p:tag name="LATEXFORMWRAP" val="True"/>
  <p:tag name="BITMAPVECTOR" val="0"/>
</p:tagLst>
</file>

<file path=ppt/tags/tag22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253.4684"/>
  <p:tag name="LATEXADDIN" val="\documentclass{article}&#10;\usepackage{amsmath}&#10;\pagestyle{empty}&#10;\usepackage{xcolor}&#10;\begin{document}&#10;&#10;\color{white}&#10;$\propto v_T$&#10;&#10;&#10;\end{document}"/>
  <p:tag name="IGUANATEXSIZE" val="24"/>
  <p:tag name="IGUANATEXCURSOR" val="127"/>
  <p:tag name="TRANSPARENCY" val="True"/>
  <p:tag name="LATEXENGINEID" val="0"/>
  <p:tag name="TEMPFOLDER" val="c:\temp\"/>
  <p:tag name="LATEXFORMHEIGHT" val="312"/>
  <p:tag name="LATEXFORMWIDTH" val="384"/>
  <p:tag name="LATEXFORMWRAP" val="True"/>
  <p:tag name="BITMAPVECTOR" val="0"/>
</p:tagLst>
</file>

<file path=ppt/tags/tag227.xml><?xml version="1.0" encoding="utf-8"?>
<p:tagLst xmlns:a="http://schemas.openxmlformats.org/drawingml/2006/main" xmlns:r="http://schemas.openxmlformats.org/officeDocument/2006/relationships" xmlns:p="http://schemas.openxmlformats.org/presentationml/2006/main">
  <p:tag name="OUTPUTDPI" val="1200"/>
  <p:tag name="ORIGINALHEIGHT" val="110.2362"/>
  <p:tag name="ORIGINALWIDTH" val="199.475"/>
  <p:tag name="LATEXADDIN" val="\documentclass{article}&#10;\usepackage{amsmath}&#10;\pagestyle{empty}&#10;\usepackage{xcolor}&#10;\begin{document}&#10;&#10;\color{white}&#10;$W^\pm$&#10;&#10;&#10;\end{document}"/>
  <p:tag name="IGUANATEXSIZE" val="24"/>
  <p:tag name="IGUANATEXCURSOR" val="121"/>
  <p:tag name="TRANSPARENCY" val="True"/>
  <p:tag name="LATEXENGINEID" val="0"/>
  <p:tag name="TEMPFOLDER" val="c:\temp\"/>
  <p:tag name="LATEXFORMHEIGHT" val="312"/>
  <p:tag name="LATEXFORMWIDTH" val="384"/>
  <p:tag name="LATEXFORMWRAP" val="True"/>
  <p:tag name="BITMAPVECTOR" val="0"/>
</p:tagLst>
</file>

<file path=ppt/tags/tag22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228.721"/>
  <p:tag name="LATEXADDIN" val="\documentclass{article}&#10;\usepackage{amsmath}&#10;\pagestyle{empty}&#10;\usepackage{xcolor}&#10;\begin{document}&#10;&#10;\color{white}&#10;$\Sigma_{24}\supset \Sigma_3 =(1,3,0)~\left[SU(3),SU(2),U(1)\right]$&#10;&#10;&#10;\end{document}"/>
  <p:tag name="IGUANATEXSIZE" val="24"/>
  <p:tag name="IGUANATEXCURSOR" val="182"/>
  <p:tag name="TRANSPARENCY" val="True"/>
  <p:tag name="LATEXENGINEID" val="0"/>
  <p:tag name="TEMPFOLDER" val="c:\temp\"/>
  <p:tag name="LATEXFORMHEIGHT" val="312"/>
  <p:tag name="LATEXFORMWIDTH" val="384"/>
  <p:tag name="LATEXFORMWRAP" val="True"/>
  <p:tag name="BITMAPVECTOR" val="0"/>
</p:tagLst>
</file>

<file path=ppt/tags/tag229.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431.946"/>
  <p:tag name="LATEXADDIN" val="\documentclass{article}&#10;\usepackage{amsmath}&#10;\pagestyle{empty}&#10;\usepackage{xcolor}&#10;\begin{document}&#10;&#10;\color{white}&#10;$\Delta b_2=0$&#10;&#10;&#10;\end{document}"/>
  <p:tag name="IGUANATEXSIZE" val="18"/>
  <p:tag name="IGUANATEXCURSOR" val="128"/>
  <p:tag name="TRANSPARENCY" val="True"/>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1.48859"/>
  <p:tag name="LATEXADDIN" val="\documentclass{article}&#10;\usepackage{amsmath}&#10;\pagestyle{empty}&#10;\usepackage{xcolor}&#10;\begin{document}&#10;&#10;\color{white}&#10;$\bar E$&#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30.xml><?xml version="1.0" encoding="utf-8"?>
<p:tagLst xmlns:a="http://schemas.openxmlformats.org/drawingml/2006/main" xmlns:r="http://schemas.openxmlformats.org/officeDocument/2006/relationships" xmlns:p="http://schemas.openxmlformats.org/presentationml/2006/main">
  <p:tag name="OUTPUTDPI" val="1200"/>
  <p:tag name="ORIGINALHEIGHT" val="151.4811"/>
  <p:tag name="ORIGINALWIDTH" val="438.6952"/>
  <p:tag name="LATEXADDIN" val="\documentclass{article}&#10;\usepackage{amsmath}&#10;\pagestyle{empty}&#10;\usepackage{xcolor}&#10;\begin{document}&#10;&#10;\color{white}&#10;$\Delta b_2=\frac{1}{3}$&#10;&#10;&#10;\end{document}"/>
  <p:tag name="IGUANATEXSIZE" val="18"/>
  <p:tag name="IGUANATEXCURSOR" val="134"/>
  <p:tag name="TRANSPARENCY" val="True"/>
  <p:tag name="LATEXENGINEID" val="0"/>
  <p:tag name="TEMPFOLDER" val="c:\temp\"/>
  <p:tag name="LATEXFORMHEIGHT" val="312"/>
  <p:tag name="LATEXFORMWIDTH" val="384"/>
  <p:tag name="LATEXFORMWRAP" val="True"/>
  <p:tag name="BITMAPVECTOR" val="0"/>
</p:tagLst>
</file>

<file path=ppt/tags/tag231.xml><?xml version="1.0" encoding="utf-8"?>
<p:tagLst xmlns:a="http://schemas.openxmlformats.org/drawingml/2006/main" xmlns:r="http://schemas.openxmlformats.org/officeDocument/2006/relationships" xmlns:p="http://schemas.openxmlformats.org/presentationml/2006/main">
  <p:tag name="OUTPUTDPI" val="1200"/>
  <p:tag name="ORIGINALHEIGHT" val="151.4811"/>
  <p:tag name="ORIGINALWIDTH" val="438.6952"/>
  <p:tag name="LATEXADDIN" val="\documentclass{article}&#10;\usepackage{amsmath}&#10;\pagestyle{empty}&#10;\usepackage{xcolor}&#10;\begin{document}&#10;&#10;\color{white}&#10;$\Delta b_2=\frac{2}{3}$&#10;&#10;&#10;\end{document}"/>
  <p:tag name="IGUANATEXSIZE" val="18"/>
  <p:tag name="IGUANATEXCURSOR" val="127"/>
  <p:tag name="TRANSPARENCY" val="True"/>
  <p:tag name="LATEXENGINEID" val="0"/>
  <p:tag name="TEMPFOLDER" val="c:\temp\"/>
  <p:tag name="LATEXFORMHEIGHT" val="312"/>
  <p:tag name="LATEXFORMWIDTH" val="384"/>
  <p:tag name="LATEXFORMWRAP" val="True"/>
  <p:tag name="BITMAPVECTOR" val="0"/>
</p:tagLst>
</file>

<file path=ppt/tags/tag23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031.121"/>
  <p:tag name="LATEXADDIN" val="\documentclass{article}&#10;\usepackage{amsmath}&#10;\pagestyle{empty}&#10;\usepackage{xcolor}&#10;\begin{document}&#10;&#10;\color{white}&#10;$M_{GUT}\sim 10^{14}~\rm GeV$&#10;&#10;&#10;\end{document}"/>
  <p:tag name="IGUANATEXSIZE" val="22"/>
  <p:tag name="IGUANATEXCURSOR" val="143"/>
  <p:tag name="TRANSPARENCY" val="True"/>
  <p:tag name="LATEXENGINEID" val="0"/>
  <p:tag name="TEMPFOLDER" val="c:\temp\"/>
  <p:tag name="LATEXFORMHEIGHT" val="312"/>
  <p:tag name="LATEXFORMWIDTH" val="384"/>
  <p:tag name="LATEXFORMWRAP" val="True"/>
  <p:tag name="BITMAPVECTOR" val="0"/>
</p:tagLst>
</file>

<file path=ppt/tags/tag233.xml><?xml version="1.0" encoding="utf-8"?>
<p:tagLst xmlns:a="http://schemas.openxmlformats.org/drawingml/2006/main" xmlns:r="http://schemas.openxmlformats.org/officeDocument/2006/relationships" xmlns:p="http://schemas.openxmlformats.org/presentationml/2006/main">
  <p:tag name="OUTPUTDPI" val="1200"/>
  <p:tag name="ORIGINALHEIGHT" val="302.2122"/>
  <p:tag name="ORIGINALWIDTH" val="2240.72"/>
  <p:tag name="LATEXADDIN" val="\documentclass{article}&#10;\usepackage{amsmath}&#10;\pagestyle{empty}&#10;\usepackage{xcolor}&#10;\begin{document}&#10;&#10;\color{white}&#10;\begin{eqnarray}&#10;24_H=\left(\begin{array}{cc} \Sigma_3&amp; X/\sqrt{2} \\ &#10;X^\dagger/\sqrt{2} &amp; \Sigma_8&#10;\end{array}\right)~~+~~\rm Singlet\nonumber &#10;\end{eqnarray}&#10;&#10;&#10;\end{document}"/>
  <p:tag name="IGUANATEXSIZE" val="24"/>
  <p:tag name="IGUANATEXCURSOR" val="260"/>
  <p:tag name="TRANSPARENCY" val="True"/>
  <p:tag name="LATEXENGINEID" val="0"/>
  <p:tag name="TEMPFOLDER" val="c:\temp\"/>
  <p:tag name="LATEXFORMHEIGHT" val="312"/>
  <p:tag name="LATEXFORMWIDTH" val="384"/>
  <p:tag name="LATEXFORMWRAP" val="True"/>
  <p:tag name="BITMAPVECTOR" val="0"/>
</p:tagLst>
</file>

<file path=ppt/tags/tag234.xml><?xml version="1.0" encoding="utf-8"?>
<p:tagLst xmlns:a="http://schemas.openxmlformats.org/drawingml/2006/main" xmlns:r="http://schemas.openxmlformats.org/officeDocument/2006/relationships" xmlns:p="http://schemas.openxmlformats.org/presentationml/2006/main">
  <p:tag name="OUTPUTDPI" val="1200"/>
  <p:tag name="ORIGINALHEIGHT" val="257.2179"/>
  <p:tag name="ORIGINALWIDTH" val="443.1946"/>
  <p:tag name="LATEXADDIN" val="\documentclass{article}&#10;\usepackage{amsmath}&#10;\pagestyle{empty}&#10;\usepackage{xcolor}&#10;\begin{document}&#10;&#10;\color{white}&#10;$\frac{m_{\Sigma_3}^2}{m_{\Sigma_8}^2}=4$&#10;&#10;&#10;\end{document}"/>
  <p:tag name="IGUANATEXSIZE" val="24"/>
  <p:tag name="IGUANATEXCURSOR" val="155"/>
  <p:tag name="TRANSPARENCY" val="True"/>
  <p:tag name="LATEXENGINEID" val="0"/>
  <p:tag name="TEMPFOLDER" val="c:\temp\"/>
  <p:tag name="LATEXFORMHEIGHT" val="312"/>
  <p:tag name="LATEXFORMWIDTH" val="384"/>
  <p:tag name="LATEXFORMWRAP" val="True"/>
  <p:tag name="BITMAPVECTOR" val="0"/>
</p:tagLst>
</file>

<file path=ppt/tags/tag235.xml><?xml version="1.0" encoding="utf-8"?>
<p:tagLst xmlns:a="http://schemas.openxmlformats.org/drawingml/2006/main" xmlns:r="http://schemas.openxmlformats.org/officeDocument/2006/relationships" xmlns:p="http://schemas.openxmlformats.org/presentationml/2006/main">
  <p:tag name="OUTPUTDPI" val="1200"/>
  <p:tag name="ORIGINALHEIGHT" val="357.7053"/>
  <p:tag name="ORIGINALWIDTH" val="4448.444"/>
  <p:tag name="LATEXADDIN" val="\documentclass{article}&#10;\usepackage{amsmath}&#10;\pagestyle{empty}&#10;\usepackage{xcolor}&#10;\begin{document}&#10;&#10;\color{white}&#10;\begin{eqnarray}&#10;V &amp;\ni&amp; 2\mu_{24}^2 {\rm Tr} (\Sigma_{24}^\dag \Sigma_{24}) &#10;+ 2A_1 {\rm Tr} (\Sigma_{24 H} \Sigma_{24}^\dag \Sigma_{24})&#10;+ 2A_2 {\rm Tr} (\Sigma_{24}^\dag \Sigma_{24 H} \Sigma_{24}) \nonumber \\&#10;&amp;+&amp; \lambda_{1} {\rm Tr} (\Sigma_{24 H}^2) {\rm Tr}(\Sigma_{24}^\dag \Sigma_{24})&#10;+ 2\lambda_{2} {\rm Tr} (\Sigma_{24 H}^2 \Sigma_{24}^\dag \Sigma_{24}) &#10;+ 2\lambda_3 {\rm Tr} (\Sigma_{24 H} \Sigma_{24}^\dag \Sigma_{24 H} \Sigma_{24})\nonumber &#10;\end{eqnarray}&#10;&#10;&#10;\end{document}"/>
  <p:tag name="IGUANATEXSIZE" val="20"/>
  <p:tag name="IGUANATEXCURSOR" val="572"/>
  <p:tag name="TRANSPARENCY" val="True"/>
  <p:tag name="LATEXENGINEID" val="0"/>
  <p:tag name="TEMPFOLDER" val="c:\temp\"/>
  <p:tag name="LATEXFORMHEIGHT" val="312"/>
  <p:tag name="LATEXFORMWIDTH" val="384"/>
  <p:tag name="LATEXFORMWRAP" val="True"/>
  <p:tag name="BITMAPVECTOR" val="0"/>
</p:tagLst>
</file>

<file path=ppt/tags/tag236.xml><?xml version="1.0" encoding="utf-8"?>
<p:tagLst xmlns:a="http://schemas.openxmlformats.org/drawingml/2006/main" xmlns:r="http://schemas.openxmlformats.org/officeDocument/2006/relationships" xmlns:p="http://schemas.openxmlformats.org/presentationml/2006/main">
  <p:tag name="OUTPUTDPI" val="1200"/>
  <p:tag name="ORIGINALHEIGHT" val="354.7057"/>
  <p:tag name="ORIGINALWIDTH" val="3077.615"/>
  <p:tag name="LATEXADDIN" val="\documentclass{article}&#10;\usepackage{amsmath}&#10;\pagestyle{empty}&#10;\usepackage{xcolor}&#10;\begin{document}&#10;&#10;\color{white}&#10;\begin{eqnarray}&#10;m_{\Sigma_8}^2 &amp;=&amp; \mu_{24}^2 +2 A_1 v_{\rm GUT} + 4( \lambda_2 +  \lambda_3) v_{\rm GUT}^2\simeq 5A_1v_{\rm GUt}, \nonumber \\&#10;m_{\Sigma_3}^2 &amp;=&amp; \mu_{24}^2 -3 A_1 v_{\rm GUT} + 9(\lambda_2 + \lambda_3) v_{\rm GUT}^2 \simeq 0\nonumber &#10;\end{eqnarray}&#10;&#10;&#10;\end{document}"/>
  <p:tag name="IGUANATEXSIZE" val="24"/>
  <p:tag name="IGUANATEXCURSOR" val="358"/>
  <p:tag name="TRANSPARENCY" val="True"/>
  <p:tag name="LATEXENGINEID" val="0"/>
  <p:tag name="TEMPFOLDER" val="c:\temp\"/>
  <p:tag name="LATEXFORMHEIGHT" val="312"/>
  <p:tag name="LATEXFORMWIDTH" val="384"/>
  <p:tag name="LATEXFORMWRAP" val="True"/>
  <p:tag name="BITMAPVECTOR" val="0"/>
</p:tagLst>
</file>

<file path=ppt/tags/tag237.xml><?xml version="1.0" encoding="utf-8"?>
<p:tagLst xmlns:a="http://schemas.openxmlformats.org/drawingml/2006/main" xmlns:r="http://schemas.openxmlformats.org/officeDocument/2006/relationships" xmlns:p="http://schemas.openxmlformats.org/presentationml/2006/main">
  <p:tag name="OUTPUTDPI" val="1200"/>
  <p:tag name="ORIGINALHEIGHT" val="266.2167"/>
  <p:tag name="ORIGINALWIDTH" val="770.9036"/>
  <p:tag name="LATEXADDIN" val="\documentclass{article}&#10;\usepackage{amsmath}&#10;\pagestyle{empty}&#10;\usepackage{xcolor}&#10;\begin{document}&#10;&#10;\color{white}&#10;$\lambda_3\simeq \lambda_2$&#10;&#10;$A_1v_{\rm GUT}\simeq \mu_{24}^2$&#10;&#10;&#10;\end{document}"/>
  <p:tag name="IGUANATEXSIZE" val="24"/>
  <p:tag name="IGUANATEXCURSOR" val="176"/>
  <p:tag name="TRANSPARENCY" val="True"/>
  <p:tag name="LATEXENGINEID" val="0"/>
  <p:tag name="TEMPFOLDER" val="c:\temp\"/>
  <p:tag name="LATEXFORMHEIGHT" val="312"/>
  <p:tag name="LATEXFORMWIDTH" val="384"/>
  <p:tag name="LATEXFORMWRAP" val="True"/>
  <p:tag name="BITMAPVECTOR" val="0"/>
</p:tagLst>
</file>

<file path=ppt/tags/tag238.xml><?xml version="1.0" encoding="utf-8"?>
<p:tagLst xmlns:a="http://schemas.openxmlformats.org/drawingml/2006/main" xmlns:r="http://schemas.openxmlformats.org/officeDocument/2006/relationships" xmlns:p="http://schemas.openxmlformats.org/presentationml/2006/main">
  <p:tag name="OUTPUTDPI" val="1200"/>
  <p:tag name="ORIGINALHEIGHT" val="251.2186"/>
  <p:tag name="ORIGINALWIDTH" val="1943.007"/>
  <p:tag name="LATEXADDIN" val="\documentclass{article}&#10;\usepackage{amsmath}&#10;\pagestyle{empty}&#10;\usepackage{xcolor}&#10;\begin{document}&#10;&#10;\color{white}&#10;$\tau_p\simeq 2.4\times 10^{34}~{\rm yrs}~\left(\frac{M_X}{5.3\times 10^{15}~{\rm GeV}}\right)^4$&#10;&#10;&#10;\end{document}"/>
  <p:tag name="IGUANATEXSIZE" val="24"/>
  <p:tag name="IGUANATEXCURSOR" val="211"/>
  <p:tag name="TRANSPARENCY" val="True"/>
  <p:tag name="LATEXENGINEID" val="0"/>
  <p:tag name="TEMPFOLDER" val="c:\temp\"/>
  <p:tag name="LATEXFORMHEIGHT" val="312"/>
  <p:tag name="LATEXFORMWIDTH" val="384"/>
  <p:tag name="LATEXFORMWRAP" val="True"/>
  <p:tag name="BITMAPVECTOR" val="0"/>
</p:tagLst>
</file>

<file path=ppt/tags/tag239.xml><?xml version="1.0" encoding="utf-8"?>
<p:tagLst xmlns:a="http://schemas.openxmlformats.org/drawingml/2006/main" xmlns:r="http://schemas.openxmlformats.org/officeDocument/2006/relationships" xmlns:p="http://schemas.openxmlformats.org/presentationml/2006/main">
  <p:tag name="OUTPUTDPI" val="1200"/>
  <p:tag name="ORIGINALHEIGHT" val="128.2339"/>
  <p:tag name="ORIGINALWIDTH" val="420.6974"/>
  <p:tag name="LATEXADDIN" val="\documentclass{article}&#10;\usepackage{amsmath}&#10;\pagestyle{empty}&#10;\usepackage{xcolor}&#10;\begin{document}&#10;&#10;\color{white}&#10;$10^{33}~\rm yrs$&#10;&#10;&#10;\end{document}"/>
  <p:tag name="IGUANATEXSIZE" val="24"/>
  <p:tag name="IGUANATEXCURSOR" val="131"/>
  <p:tag name="TRANSPARENCY" val="True"/>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40.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241.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242.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24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24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1.48859"/>
  <p:tag name="LATEXADDIN" val="\documentclass{article}&#10;\usepackage{amsmath}&#10;\pagestyle{empty}&#10;\usepackage{xcolor}&#10;\begin{document}&#10;&#10;\color{white}&#10;$\bar E$&#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45.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46.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47.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4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49.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50.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251.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252.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25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254.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usepackage{xcolor}&#10;\begin{document}&#10;&#10;\color{white}&#10;$L$&#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55.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56.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57.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5.98803"/>
  <p:tag name="LATEXADDIN" val="\documentclass{article}&#10;\usepackage{amsmath}&#10;\pagestyle{empty}&#10;\usepackage{xcolor}&#10;\begin{document}&#10;&#10;\color{white}&#10;$\bar D$&#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5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59.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60.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261.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262.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26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26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1.48859"/>
  <p:tag name="LATEXADDIN" val="\documentclass{article}&#10;\usepackage{amsmath}&#10;\pagestyle{empty}&#10;\usepackage{xcolor}&#10;\begin{document}&#10;&#10;\color{white}&#10;$\bar E$&#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65.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66.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67.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6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69.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70.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271.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272.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27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274.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usepackage{xcolor}&#10;\begin{document}&#10;&#10;\color{white}&#10;$L$&#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75.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76.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77.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5.98803"/>
  <p:tag name="LATEXADDIN" val="\documentclass{article}&#10;\usepackage{amsmath}&#10;\pagestyle{empty}&#10;\usepackage{xcolor}&#10;\begin{document}&#10;&#10;\color{white}&#10;$\bar D$&#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7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79.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80.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1472.066"/>
  <p:tag name="LATEXADDIN" val="\documentclass{article}&#10;\usepackage{amsmath}&#10;\pagestyle{empty}&#10;\usepackage{xcolor}&#10;\begin{document}&#10;&#10;\color{white}&#10;${\cal L}\supset \left(M_{10}{\bf 10}+M_{\psi}\psi_{\bf 10}\right) \bar \psi_{\bf 10}$&#10;&#10;&#10;\end{document}"/>
  <p:tag name="IGUANATEXSIZE" val="24"/>
  <p:tag name="IGUANATEXCURSOR" val="200"/>
  <p:tag name="TRANSPARENCY" val="True"/>
  <p:tag name="LATEXENGINEID" val="0"/>
  <p:tag name="TEMPFOLDER" val="c:\temp\"/>
  <p:tag name="LATEXFORMHEIGHT" val="312"/>
  <p:tag name="LATEXFORMWIDTH" val="384"/>
  <p:tag name="LATEXFORMWRAP" val="True"/>
  <p:tag name="BITMAPVECTOR" val="0"/>
</p:tagLst>
</file>

<file path=ppt/tags/tag281.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282.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83.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84.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279.715"/>
  <p:tag name="LATEXADDIN" val="\documentclass{article}&#10;\usepackage{amsmath}&#10;\pagestyle{empty}&#10;\usepackage{xcolor}&#10;\begin{document}&#10;&#10;\color{white}&#10;\begin{eqnarray}&#10;\left(&#10;\begin{array}{cc}&#10; \cos\theta&amp; \sin\theta  \\&#10;-\sin\theta &amp;   \cos\theta  &#10;\end{array}&#10;\right)&#10;\left(&#10;\begin{array}{c}&#10;{\bf 10} \\&#10; \psi_{\bf 10} &#10;\end{array}&#10;\right) = &#10;\left(&#10;\begin{array}{c}&#10;  {\bf 10}_{\rm SM}  \\&#10;\psi'_{\bf 10}&#10; \end{array}&#10;\right)\nonumber &#10;\end{eqnarray}&#10;&#10;\end{document}"/>
  <p:tag name="IGUANATEXSIZE" val="24"/>
  <p:tag name="IGUANATEXCURSOR" val="352"/>
  <p:tag name="TRANSPARENCY" val="True"/>
  <p:tag name="LATEXENGINEID" val="0"/>
  <p:tag name="TEMPFOLDER" val="c:\temp\"/>
  <p:tag name="LATEXFORMHEIGHT" val="312"/>
  <p:tag name="LATEXFORMWIDTH" val="384"/>
  <p:tag name="LATEXFORMWRAP" val="True"/>
  <p:tag name="BITMAPVECTOR" val="0"/>
</p:tagLst>
</file>

<file path=ppt/tags/tag28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36.6704"/>
  <p:tag name="LATEXADDIN" val="\documentclass{article}&#10;\usepackage{amsmath}&#10;\pagestyle{empty}&#10;\usepackage{xcolor}&#10;\begin{document}&#10;&#10;\color{white}&#10;${\bf 10}_{SM}~,~\psi'_{\bf 10}$&#10;&#10;&#10;\end{document}"/>
  <p:tag name="IGUANATEXSIZE" val="24"/>
  <p:tag name="IGUANATEXCURSOR" val="146"/>
  <p:tag name="TRANSPARENCY" val="True"/>
  <p:tag name="LATEXENGINEID" val="0"/>
  <p:tag name="TEMPFOLDER" val="c:\temp\"/>
  <p:tag name="LATEXFORMHEIGHT" val="312"/>
  <p:tag name="LATEXFORMWIDTH" val="384"/>
  <p:tag name="LATEXFORMWRAP" val="True"/>
  <p:tag name="BITMAPVECTOR" val="0"/>
</p:tagLst>
</file>

<file path=ppt/tags/tag28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36.6704"/>
  <p:tag name="LATEXADDIN" val="\documentclass{article}&#10;\usepackage{amsmath}&#10;\pagestyle{empty}&#10;\usepackage{xcolor}&#10;\begin{document}&#10;&#10;\color{white}&#10;${\bf 10}_{SM}~,~\psi'_{\bf 10}$&#10;&#10;&#10;\end{document}"/>
  <p:tag name="IGUANATEXSIZE" val="24"/>
  <p:tag name="IGUANATEXCURSOR" val="146"/>
  <p:tag name="TRANSPARENCY" val="True"/>
  <p:tag name="LATEXENGINEID" val="0"/>
  <p:tag name="TEMPFOLDER" val="c:\temp\"/>
  <p:tag name="LATEXFORMHEIGHT" val="312"/>
  <p:tag name="LATEXFORMWIDTH" val="384"/>
  <p:tag name="LATEXFORMWRAP" val="True"/>
  <p:tag name="BITMAPVECTOR" val="0"/>
</p:tagLst>
</file>

<file path=ppt/tags/tag287.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288.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89.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969.629"/>
  <p:tag name="OUTPUTTYPE" val="PNG"/>
  <p:tag name="IGUANATEXVERSION" val="160"/>
  <p:tag name="LATEXADDIN" val="\documentclass{article}&#10;\usepackage{amsmath,amssymb,color}&#10;\pagestyle{empty}&#10;\begin{document}&#10;&#10;\color{white}&#10;&#10;\begin{eqnarray}&#10;\nonumber \Psi^{AB} =\frac{1}{\sqrt{2}} \left(\begin{array}{cc} \epsilon_{abc}\bar U_c &amp; -Q_{a\alpha}^T\\&#10;Q_{\alpha b} &amp; -\epsilon_{\alpha\beta} \bar E\end{array}\right) \quad \quad \Phi_A= \left(\begin{array}{c} \bar D_a\\ (\epsilon L)_\alpha \end{array}\right)&#10;\end{eqnarray}&#10;&#10;&#10;\end{document}"/>
  <p:tag name="IGUANATEXSIZE" val="20"/>
  <p:tag name="IGUANATEXCURSOR" val="57"/>
  <p:tag name="TRANSPARENCY" val="True"/>
  <p:tag name="LATEXENGINEID" val="0"/>
  <p:tag name="TEMPFOLDER" val="c:\temp\"/>
  <p:tag name="LATEXFORMHEIGHT" val="312"/>
  <p:tag name="LATEXFORMWIDTH" val="384"/>
  <p:tag name="LATEXFORMWRAP" val="True"/>
  <p:tag name="BITMAPVECTOR" val="0"/>
</p:tagLst>
</file>

<file path=ppt/tags/tag290.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279.715"/>
  <p:tag name="LATEXADDIN" val="\documentclass{article}&#10;\usepackage{amsmath}&#10;\pagestyle{empty}&#10;\usepackage{xcolor}&#10;\begin{document}&#10;&#10;\color{white}&#10;\begin{eqnarray}&#10;\left(&#10;\begin{array}{cc}&#10; \cos\theta&amp; \sin\theta  \\&#10;-\sin\theta &amp;   \cos\theta  &#10;\end{array}&#10;\right)&#10;\left(&#10;\begin{array}{c}&#10;{\bf 10} \\&#10; \psi_{\bf 10} &#10;\end{array}&#10;\right) = &#10;\left(&#10;\begin{array}{c}&#10;  {\bf 10}_{\rm SM}  \\&#10;\psi'_{\bf 10}&#10; \end{array}&#10;\right)\nonumber &#10;\end{eqnarray}&#10;&#10;\end{document}"/>
  <p:tag name="IGUANATEXSIZE" val="24"/>
  <p:tag name="IGUANATEXCURSOR" val="352"/>
  <p:tag name="TRANSPARENCY" val="True"/>
  <p:tag name="LATEXENGINEID" val="0"/>
  <p:tag name="TEMPFOLDER" val="c:\temp\"/>
  <p:tag name="LATEXFORMHEIGHT" val="312"/>
  <p:tag name="LATEXFORMWIDTH" val="384"/>
  <p:tag name="LATEXFORMWRAP" val="True"/>
  <p:tag name="BITMAPVECTOR" val="0"/>
</p:tagLst>
</file>

<file path=ppt/tags/tag291.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460.4424"/>
  <p:tag name="LATEXADDIN" val="\documentclass{article}&#10;\usepackage{amsmath}&#10;\pagestyle{empty}&#10;\usepackage{xcolor}&#10;\begin{document}&#10;&#10;\color{white}&#10;${\bf 10}~,~\psi_{\bf 10}$&#10;&#10;&#10;\end{document}"/>
  <p:tag name="IGUANATEXSIZE" val="24"/>
  <p:tag name="IGUANATEXCURSOR" val="131"/>
  <p:tag name="TRANSPARENCY" val="True"/>
  <p:tag name="LATEXENGINEID" val="0"/>
  <p:tag name="TEMPFOLDER" val="c:\temp\"/>
  <p:tag name="LATEXFORMHEIGHT" val="312"/>
  <p:tag name="LATEXFORMWIDTH" val="384"/>
  <p:tag name="LATEXFORMWRAP" val="True"/>
  <p:tag name="BITMAPVECTOR" val="0"/>
</p:tagLst>
</file>

<file path=ppt/tags/tag292.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293.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294.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29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296.xml><?xml version="1.0" encoding="utf-8"?>
<p:tagLst xmlns:a="http://schemas.openxmlformats.org/drawingml/2006/main" xmlns:r="http://schemas.openxmlformats.org/officeDocument/2006/relationships" xmlns:p="http://schemas.openxmlformats.org/presentationml/2006/main">
  <p:tag name="OUTPUTDPI" val="1200"/>
  <p:tag name="ORIGINALHEIGHT" val="116.9854"/>
  <p:tag name="ORIGINALWIDTH" val="150.7312"/>
  <p:tag name="LATEXADDIN" val="\documentclass{article}&#10;\usepackage{amsmath}&#10;\pagestyle{empty}&#10;\usepackage{xcolor}&#10;\begin{document}&#10;&#10;\color{white}&#10;$\psi_{ \bar U}$&#10;&#10;&#10;\end{document}"/>
  <p:tag name="IGUANATEXSIZE" val="24"/>
  <p:tag name="IGUANATEXCURSOR" val="128"/>
  <p:tag name="TRANSPARENCY" val="True"/>
  <p:tag name="LATEXENGINEID" val="0"/>
  <p:tag name="TEMPFOLDER" val="c:\temp\"/>
  <p:tag name="LATEXFORMHEIGHT" val="312"/>
  <p:tag name="LATEXFORMWIDTH" val="384"/>
  <p:tag name="LATEXFORMWRAP" val="True"/>
  <p:tag name="BITMAPVECTOR" val="0"/>
</p:tagLst>
</file>

<file path=ppt/tags/tag297.xml><?xml version="1.0" encoding="utf-8"?>
<p:tagLst xmlns:a="http://schemas.openxmlformats.org/drawingml/2006/main" xmlns:r="http://schemas.openxmlformats.org/officeDocument/2006/relationships" xmlns:p="http://schemas.openxmlformats.org/presentationml/2006/main">
  <p:tag name="OUTPUTDPI" val="1200"/>
  <p:tag name="ORIGINALHEIGHT" val="122.2347"/>
  <p:tag name="ORIGINALWIDTH" val="150.7312"/>
  <p:tag name="LATEXADDIN" val="\documentclass{article}&#10;\usepackage{amsmath}&#10;\pagestyle{empty}&#10;\usepackage{xcolor}&#10;\begin{document}&#10;&#10;\color{white}&#10;$\psi_{Q}$&#10;&#10;&#10;\end{document}"/>
  <p:tag name="IGUANATEXSIZE" val="24"/>
  <p:tag name="IGUANATEXCURSOR" val="124"/>
  <p:tag name="TRANSPARENCY" val="True"/>
  <p:tag name="LATEXENGINEID" val="0"/>
  <p:tag name="TEMPFOLDER" val="c:\temp\"/>
  <p:tag name="LATEXFORMHEIGHT" val="312"/>
  <p:tag name="LATEXFORMWIDTH" val="384"/>
  <p:tag name="LATEXFORMWRAP" val="True"/>
  <p:tag name="BITMAPVECTOR" val="0"/>
</p:tagLst>
</file>

<file path=ppt/tags/tag298.xml><?xml version="1.0" encoding="utf-8"?>
<p:tagLst xmlns:a="http://schemas.openxmlformats.org/drawingml/2006/main" xmlns:r="http://schemas.openxmlformats.org/officeDocument/2006/relationships" xmlns:p="http://schemas.openxmlformats.org/presentationml/2006/main">
  <p:tag name="OUTPUTDPI" val="1200"/>
  <p:tag name="ORIGINALHEIGHT" val="120.7349"/>
  <p:tag name="ORIGINALWIDTH" val="1022.872"/>
  <p:tag name="LATEXADDIN" val="\documentclass{article}&#10;\usepackage{amsmath}&#10;\pagestyle{empty}&#10;\usepackage{xcolor}&#10;\begin{document}&#10;&#10;\color{white}&#10;$\propto \sin^2\theta+\cos^2\theta$=1&#10;&#10;&#10;\end{document}"/>
  <p:tag name="IGUANATEXSIZE" val="24"/>
  <p:tag name="IGUANATEXCURSOR" val="152"/>
  <p:tag name="TRANSPARENCY" val="True"/>
  <p:tag name="LATEXENGINEID" val="0"/>
  <p:tag name="TEMPFOLDER" val="c:\temp\"/>
  <p:tag name="LATEXFORMHEIGHT" val="312"/>
  <p:tag name="LATEXFORMWIDTH" val="384"/>
  <p:tag name="LATEXFORMWRAP" val="True"/>
  <p:tag name="BITMAPVECTOR" val="0"/>
</p:tagLst>
</file>

<file path=ppt/tags/tag299.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460.4424"/>
  <p:tag name="LATEXADDIN" val="\documentclass{article}&#10;\usepackage{amsmath}&#10;\pagestyle{empty}&#10;\usepackage{xcolor}&#10;\begin{document}&#10;&#10;\color{white}&#10;${\bf 10}~,~\psi_{\bf 10}$&#10;&#10;&#10;\end{document}"/>
  <p:tag name="IGUANATEXSIZE" val="24"/>
  <p:tag name="IGUANATEXCURSOR" val="131"/>
  <p:tag name="TRANSPARENCY" val="True"/>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37.2328"/>
  <p:tag name="ORIGINALWIDTH" val="160.4799"/>
  <p:tag name="OUTPUTTYPE" val="PNG"/>
  <p:tag name="IGUANATEXVERSION" val="160"/>
  <p:tag name="LATEXADDIN" val="\documentclass{article}&#10;\usepackage{amsmath,amssymb,color}&#10;\pagestyle{empty}&#10;\begin{document}&#10;&#10;\color{white}&#10;&#10;$X_{\beta}^a$&#10;&#10;&#10;\end{document}"/>
  <p:tag name="IGUANATEXSIZE" val="18"/>
  <p:tag name="IGUANATEXCURSOR" val="108"/>
  <p:tag name="TRANSPARENCY" val="True"/>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452.9434"/>
  <p:tag name="ORIGINALWIDTH" val="2367.454"/>
  <p:tag name="OUTPUTTYPE" val="PNG"/>
  <p:tag name="IGUANATEXVERSION" val="160"/>
  <p:tag name="LATEXADDIN" val="\documentclass{article}&#10;\usepackage{amsmath,amssymb,color}&#10;\pagestyle{empty}&#10;\begin{document}&#10;&#10;\color{white}&#10;&#10;\begin{eqnarray}&#10;\nonumber G_B^A= \left(\begin{array}{cc} &#10;g_{b}^a+\sqrt{\frac{2}{15}}B\delta_{b}^a &amp; X_{\beta}^a \\ X^{\dagger\alpha}_{ b} &amp; W^\alpha_{\beta}-\sqrt{\frac{3}{10}}B\delta^\alpha_{\beta}\end{array}\right)&#10;\end{eqnarray}&#10;&#10;&#10;\end{document}"/>
  <p:tag name="IGUANATEXSIZE" val="20"/>
  <p:tag name="IGUANATEXCURSOR" val="108"/>
  <p:tag name="TRANSPARENCY" val="True"/>
  <p:tag name="LATEXENGINEID" val="0"/>
  <p:tag name="TEMPFOLDER" val="c:\temp\"/>
  <p:tag name="LATEXFORMHEIGHT" val="312"/>
  <p:tag name="LATEXFORMWIDTH" val="384"/>
  <p:tag name="LATEXFORMWRAP" val="True"/>
  <p:tag name="BITMAPVECTOR" val="0"/>
</p:tagLst>
</file>

<file path=ppt/tags/tag300.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2956.13"/>
  <p:tag name="LATEXADDIN" val="\documentclass{article}&#10;\usepackage{amsmath}&#10;\pagestyle{empty}&#10;\usepackage{xcolor}&#10;\begin{document}&#10;&#10;\color{white}&#10;${\cal L}\supset  \bar \psi_{\bf 10} {\bf 10}\left(M_{10}+\lambda_\psi\langle \Sigma_{24H}\rangle\right)+\bar \psi_{\bf 10} {\bf 10}\left(M+\lambda\langle \Sigma_{24H}\rangle\right)$&#10;&#10;&#10;&#10;&#10;\end{document}"/>
  <p:tag name="IGUANATEXSIZE" val="24"/>
  <p:tag name="IGUANATEXCURSOR" val="300"/>
  <p:tag name="TRANSPARENCY" val="True"/>
  <p:tag name="LATEXENGINEID" val="0"/>
  <p:tag name="TEMPFOLDER" val="c:\temp\"/>
  <p:tag name="LATEXFORMHEIGHT" val="312"/>
  <p:tag name="LATEXFORMWIDTH" val="384"/>
  <p:tag name="LATEXFORMWRAP" val="True"/>
  <p:tag name="BITMAPVECTOR" val="0"/>
</p:tagLst>
</file>

<file path=ppt/tags/tag301.xml><?xml version="1.0" encoding="utf-8"?>
<p:tagLst xmlns:a="http://schemas.openxmlformats.org/drawingml/2006/main" xmlns:r="http://schemas.openxmlformats.org/officeDocument/2006/relationships" xmlns:p="http://schemas.openxmlformats.org/presentationml/2006/main">
  <p:tag name="OUTPUTDPI" val="1200"/>
  <p:tag name="ORIGINALHEIGHT" val="302.9621"/>
  <p:tag name="ORIGINALWIDTH" val="2278.965"/>
  <p:tag name="LATEXADDIN" val="\documentclass{article}&#10;\usepackage{amsmath}&#10;\pagestyle{empty}&#10;\usepackage{xcolor}&#10;\begin{document}&#10;&#10;\color{white}&#10;&#10;\begin{eqnarray}&#10;\left(&#10;\begin{array}{cc}&#10; \cos\theta_{Q} &amp; \sin\theta_{Q}  \\&#10;-\sin\theta_{Q} &amp;   \cos\theta_{Q}  &#10;\end{array}&#10;\right)&#10;\left(&#10;\begin{array}{c}&#10;Q  \\&#10; \psi_{Q} &#10;\end{array}&#10;\right) = &#10;\left(&#10;\begin{array}{c}&#10; Q'\\  \psi'_{Q}  \\&#10;&#10; \end{array}&#10;\right) \nonumber &#10;\end{eqnarray}&#10;&#10;&#10;\end{document}"/>
  <p:tag name="IGUANATEXSIZE" val="22"/>
  <p:tag name="IGUANATEXCURSOR" val="352"/>
  <p:tag name="TRANSPARENCY" val="True"/>
  <p:tag name="LATEXENGINEID" val="0"/>
  <p:tag name="TEMPFOLDER" val="c:\temp\"/>
  <p:tag name="LATEXFORMHEIGHT" val="312"/>
  <p:tag name="LATEXFORMWIDTH" val="384"/>
  <p:tag name="LATEXFORMWRAP" val="True"/>
  <p:tag name="BITMAPVECTOR" val="0"/>
</p:tagLst>
</file>

<file path=ppt/tags/tag302.xml><?xml version="1.0" encoding="utf-8"?>
<p:tagLst xmlns:a="http://schemas.openxmlformats.org/drawingml/2006/main" xmlns:r="http://schemas.openxmlformats.org/officeDocument/2006/relationships" xmlns:p="http://schemas.openxmlformats.org/presentationml/2006/main">
  <p:tag name="OUTPUTDPI" val="1200"/>
  <p:tag name="ORIGINALHEIGHT" val="302.2122"/>
  <p:tag name="ORIGINALWIDTH" val="2274.466"/>
  <p:tag name="LATEXADDIN" val="\documentclass{article}&#10;\usepackage{amsmath}&#10;\pagestyle{empty}&#10;\usepackage{xcolor}&#10;\begin{document}&#10;&#10;\color{white}&#10;&#10;\begin{eqnarray}&#10;\left(&#10;\begin{array}{cc}&#10; \cos\theta_{U} &amp; \sin\theta_{U}  \\&#10;-\sin\theta_{U} &amp;   \cos\theta_{U}  &#10;\end{array}&#10;\right)&#10;\left(&#10;\begin{array}{c}&#10;\bar U  \\&#10; \psi_{\bar U} &#10;\end{array}&#10;\right) = &#10;\left(&#10;\begin{array}{c}&#10;\bar U'\\&#10;  \psi'_{\bar U}&#10; \end{array}&#10;\right) \nonumber &#10;\end{eqnarray}&#10;&#10;&#10;\end{document}"/>
  <p:tag name="IGUANATEXSIZE" val="22"/>
  <p:tag name="IGUANATEXCURSOR" val="367"/>
  <p:tag name="TRANSPARENCY" val="True"/>
  <p:tag name="LATEXENGINEID" val="0"/>
  <p:tag name="TEMPFOLDER" val="c:\temp\"/>
  <p:tag name="LATEXFORMHEIGHT" val="312"/>
  <p:tag name="LATEXFORMWIDTH" val="384"/>
  <p:tag name="LATEXFORMWRAP" val="True"/>
  <p:tag name="BITMAPVECTOR" val="0"/>
</p:tagLst>
</file>

<file path=ppt/tags/tag30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304.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305.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06.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307.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150.7312"/>
  <p:tag name="LATEXADDIN" val="\documentclass{article}&#10;\usepackage{amsmath}&#10;\pagestyle{empty}&#10;\usepackage{xcolor}&#10;\begin{document}&#10;&#10;\color{white}&#10;$\psi_{U}$&#10;&#10;&#10;\end{document}"/>
  <p:tag name="IGUANATEXSIZE" val="24"/>
  <p:tag name="IGUANATEXCURSOR" val="120"/>
  <p:tag name="TRANSPARENCY" val="True"/>
  <p:tag name="LATEXENGINEID" val="0"/>
  <p:tag name="TEMPFOLDER" val="c:\temp\"/>
  <p:tag name="LATEXFORMHEIGHT" val="312"/>
  <p:tag name="LATEXFORMWIDTH" val="384"/>
  <p:tag name="LATEXFORMWRAP" val="True"/>
  <p:tag name="BITMAPVECTOR" val="0"/>
</p:tagLst>
</file>

<file path=ppt/tags/tag308.xml><?xml version="1.0" encoding="utf-8"?>
<p:tagLst xmlns:a="http://schemas.openxmlformats.org/drawingml/2006/main" xmlns:r="http://schemas.openxmlformats.org/officeDocument/2006/relationships" xmlns:p="http://schemas.openxmlformats.org/presentationml/2006/main">
  <p:tag name="OUTPUTDPI" val="1200"/>
  <p:tag name="ORIGINALHEIGHT" val="122.2347"/>
  <p:tag name="ORIGINALWIDTH" val="150.7312"/>
  <p:tag name="LATEXADDIN" val="\documentclass{article}&#10;\usepackage{amsmath}&#10;\pagestyle{empty}&#10;\usepackage{xcolor}&#10;\begin{document}&#10;&#10;\color{white}&#10;$\psi_{Q}$&#10;&#10;&#10;\end{document}"/>
  <p:tag name="IGUANATEXSIZE" val="24"/>
  <p:tag name="IGUANATEXCURSOR" val="120"/>
  <p:tag name="TRANSPARENCY" val="True"/>
  <p:tag name="LATEXENGINEID" val="0"/>
  <p:tag name="TEMPFOLDER" val="c:\temp\"/>
  <p:tag name="LATEXFORMHEIGHT" val="312"/>
  <p:tag name="LATEXFORMWIDTH" val="384"/>
  <p:tag name="LATEXFORMWRAP" val="True"/>
  <p:tag name="BITMAPVECTOR" val="0"/>
</p:tagLst>
</file>

<file path=ppt/tags/tag30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599.55"/>
  <p:tag name="LATEXADDIN" val="\documentclass{article}&#10;\usepackage{amsmath}&#10;\pagestyle{empty}&#10;\usepackage{xcolor}&#10;\begin{document}&#10;&#10;\color{white}&#10;$\propto \cos\theta_Q\cos\theta_U+\sin\theta_Q\sin\theta_U$&#10;&#10;&#10;\end{document}"/>
  <p:tag name="IGUANATEXSIZE" val="24"/>
  <p:tag name="IGUANATEXCURSOR" val="174"/>
  <p:tag name="TRANSPARENCY" val="True"/>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37.2328"/>
  <p:tag name="ORIGINALWIDTH" val="160.4799"/>
  <p:tag name="OUTPUTTYPE" val="PNG"/>
  <p:tag name="IGUANATEXVERSION" val="160"/>
  <p:tag name="LATEXADDIN" val="\documentclass{article}&#10;\usepackage{amsmath,amssymb,color}&#10;\pagestyle{empty}&#10;\begin{document}&#10;&#10;\color{white}&#10;&#10;$X_{\beta}^a$&#10;&#10;&#10;\end{document}"/>
  <p:tag name="IGUANATEXSIZE" val="18"/>
  <p:tag name="IGUANATEXCURSOR" val="108"/>
  <p:tag name="TRANSPARENCY" val="True"/>
  <p:tag name="LATEXENGINEID" val="0"/>
  <p:tag name="TEMPFOLDER" val="c:\temp\"/>
  <p:tag name="LATEXFORMHEIGHT" val="312"/>
  <p:tag name="LATEXFORMWIDTH" val="384"/>
  <p:tag name="LATEXFORMWRAP" val="True"/>
  <p:tag name="BITMAPVECTOR" val="0"/>
</p:tagLst>
</file>

<file path=ppt/tags/tag310.xml><?xml version="1.0" encoding="utf-8"?>
<p:tagLst xmlns:a="http://schemas.openxmlformats.org/drawingml/2006/main" xmlns:r="http://schemas.openxmlformats.org/officeDocument/2006/relationships" xmlns:p="http://schemas.openxmlformats.org/presentationml/2006/main">
  <p:tag name="OUTPUTDPI" val="1200"/>
  <p:tag name="ORIGINALHEIGHT" val="182.2272"/>
  <p:tag name="ORIGINALWIDTH" val="3362.58"/>
  <p:tag name="LATEXADDIN" val="\documentclass{article}&#10;\usepackage{amsmath}&#10;\pagestyle{empty}&#10;\usepackage{xcolor}&#10;\begin{document}&#10;&#10;\color{white}&#10;$&#10;\tau(p \to e^+ \pi^0) \approx 3.3 \times 10^{27} {\rm yrs} \, A_{\rm mix}^{-1}(i=1)\, \left(\frac{M_X}{10^{14}{\rm GeV}}\right)^4 \left(\frac{g_5}{0.55}\right)^{-4},&#10;$&#10;&#10;&#10;\end{document}"/>
  <p:tag name="IGUANATEXSIZE" val="20"/>
  <p:tag name="IGUANATEXCURSOR" val="283"/>
  <p:tag name="TRANSPARENCY" val="True"/>
  <p:tag name="LATEXENGINEID" val="0"/>
  <p:tag name="TEMPFOLDER" val="c:\temp\"/>
  <p:tag name="LATEXFORMHEIGHT" val="312"/>
  <p:tag name="LATEXFORMWIDTH" val="384"/>
  <p:tag name="LATEXFORMWRAP" val="True"/>
  <p:tag name="BITMAPVECTOR" val="0"/>
</p:tagLst>
</file>

<file path=ppt/tags/tag311.xml><?xml version="1.0" encoding="utf-8"?>
<p:tagLst xmlns:a="http://schemas.openxmlformats.org/drawingml/2006/main" xmlns:r="http://schemas.openxmlformats.org/officeDocument/2006/relationships" xmlns:p="http://schemas.openxmlformats.org/presentationml/2006/main">
  <p:tag name="OUTPUTDPI" val="1200"/>
  <p:tag name="ORIGINALHEIGHT" val="155.9805"/>
  <p:tag name="ORIGINALWIDTH" val="2370.454"/>
  <p:tag name="LATEXADDIN" val="\documentclass{article}&#10;\usepackage{amsmath}&#10;\pagestyle{empty}&#10;\usepackage{xcolor}&#10;\begin{document}&#10;&#10;\color{white}&#10;\begin{eqnarray}&#10;A_{\rm mix}(i) &amp;\simeq&amp; \left(\cos\theta_Q\cos\theta_U+\sin\theta_Q\sin\theta_U\right)^2\nonumber &#10;\end{eqnarray}&#10;&#10;\end{document}"/>
  <p:tag name="IGUANATEXSIZE" val="20"/>
  <p:tag name="IGUANATEXCURSOR" val="220"/>
  <p:tag name="TRANSPARENCY" val="True"/>
  <p:tag name="LATEXENGINEID" val="0"/>
  <p:tag name="TEMPFOLDER" val="c:\temp\"/>
  <p:tag name="LATEXFORMHEIGHT" val="312"/>
  <p:tag name="LATEXFORMWIDTH" val="384"/>
  <p:tag name="LATEXFORMWRAP" val="True"/>
  <p:tag name="BITMAPVECTOR" val="0"/>
</p:tagLst>
</file>

<file path=ppt/tags/tag312.xml><?xml version="1.0" encoding="utf-8"?>
<p:tagLst xmlns:a="http://schemas.openxmlformats.org/drawingml/2006/main" xmlns:r="http://schemas.openxmlformats.org/officeDocument/2006/relationships" xmlns:p="http://schemas.openxmlformats.org/presentationml/2006/main">
  <p:tag name="OUTPUTDPI" val="1200"/>
  <p:tag name="ORIGINALHEIGHT" val="332.9583"/>
  <p:tag name="ORIGINALWIDTH" val="2043.495"/>
  <p:tag name="LATEXADDIN" val="\documentclass{article}&#10;\usepackage{amsmath}&#10;\pagestyle{empty}&#10;\usepackage{xcolor}&#10;\begin{document}&#10;&#10;\color{white}&#10;\begin{eqnarray}&#10;&amp;&amp;(a)\sin\theta_U\sim 10^{-4}~~{\rm and}~~ \cos\theta_Q\sim 10^{-4} \nonumber \\&#10;&amp;&amp;(b)\sin\theta_Q\sim 10^{-4}~~{\rm and}~~ \cos\theta_U\sim 10^{-4} \nonumber &#10;\end{eqnarray}&#10;&#10;&#10;\end{document}"/>
  <p:tag name="IGUANATEXSIZE" val="20"/>
  <p:tag name="IGUANATEXCURSOR" val="268"/>
  <p:tag name="TRANSPARENCY" val="True"/>
  <p:tag name="LATEXENGINEID" val="0"/>
  <p:tag name="TEMPFOLDER" val="c:\temp\"/>
  <p:tag name="LATEXFORMHEIGHT" val="312"/>
  <p:tag name="LATEXFORMWIDTH" val="384"/>
  <p:tag name="LATEXFORMWRAP" val="True"/>
  <p:tag name="BITMAPVECTOR" val="0"/>
</p:tagLst>
</file>

<file path=ppt/tags/tag313.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1859.018"/>
  <p:tag name="LATEXADDIN" val="\documentclass{article}&#10;\usepackage{amsmath}&#10;\pagestyle{empty}&#10;\usepackage{xcolor}&#10;\begin{document}&#10;&#10;\color{white}&#10;\begin{eqnarray}&#10;-\mathcal{L} &amp;\ni&amp; \frac{1}{4} Y_{10,i} \delta_{ij}&#10;{\bf 10}_i {\bf 10}_j H_5 + h.c.\nonumber &#10;\end{eqnarray}&#10;&#10;\end{document}"/>
  <p:tag name="IGUANATEXSIZE" val="22"/>
  <p:tag name="IGUANATEXCURSOR" val="192"/>
  <p:tag name="TRANSPARENCY" val="True"/>
  <p:tag name="LATEXENGINEID" val="0"/>
  <p:tag name="TEMPFOLDER" val="c:\temp\"/>
  <p:tag name="LATEXFORMHEIGHT" val="312"/>
  <p:tag name="LATEXFORMWIDTH" val="384"/>
  <p:tag name="LATEXFORMWRAP" val="True"/>
  <p:tag name="BITMAPVECTOR" val="0"/>
</p:tagLst>
</file>

<file path=ppt/tags/tag314.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2212.973"/>
  <p:tag name="LATEXADDIN" val="\documentclass{article}&#10;\usepackage{amsmath}&#10;\pagestyle{empty}&#10;\usepackage{xcolor}&#10;\begin{document}&#10;&#10;\color{white}&#10;\begin{eqnarray}&#10;(Y_{10})_1\sin\theta_Q\sin\theta_U Q_i \cdot H \bar U_i=y_uQ_i \cdot H \bar U_i \nonumber &#10;\end{eqnarray}&#10;&#10;&#10;\end{document}"/>
  <p:tag name="IGUANATEXSIZE" val="22"/>
  <p:tag name="IGUANATEXCURSOR" val="222"/>
  <p:tag name="TRANSPARENCY" val="True"/>
  <p:tag name="LATEXENGINEID" val="0"/>
  <p:tag name="TEMPFOLDER" val="c:\temp\"/>
  <p:tag name="LATEXFORMHEIGHT" val="312"/>
  <p:tag name="LATEXFORMWIDTH" val="384"/>
  <p:tag name="LATEXFORMWRAP" val="True"/>
  <p:tag name="BITMAPVECTOR" val="0"/>
</p:tagLst>
</file>

<file path=ppt/tags/tag315.xml><?xml version="1.0" encoding="utf-8"?>
<p:tagLst xmlns:a="http://schemas.openxmlformats.org/drawingml/2006/main" xmlns:r="http://schemas.openxmlformats.org/officeDocument/2006/relationships" xmlns:p="http://schemas.openxmlformats.org/presentationml/2006/main">
  <p:tag name="OUTPUTDPI" val="1200"/>
  <p:tag name="ORIGINALHEIGHT" val="139.4826"/>
  <p:tag name="ORIGINALWIDTH" val="1388.826"/>
  <p:tag name="LATEXADDIN" val="\documentclass{article}&#10;\usepackage{amsmath}&#10;\pagestyle{empty}&#10;\usepackage{xcolor}&#10;\begin{document}&#10;&#10;\color{white}&#10;$\sin\theta_Q\sim 1,~\sin\theta_U\sim 10^{-4}$&#10;&#10;&#10;\end{document}"/>
  <p:tag name="IGUANATEXSIZE" val="24"/>
  <p:tag name="IGUANATEXCURSOR" val="148"/>
  <p:tag name="TRANSPARENCY" val="True"/>
  <p:tag name="LATEXENGINEID" val="0"/>
  <p:tag name="TEMPFOLDER" val="c:\temp\"/>
  <p:tag name="LATEXFORMHEIGHT" val="312"/>
  <p:tag name="LATEXFORMWIDTH" val="384"/>
  <p:tag name="LATEXFORMWRAP" val="True"/>
  <p:tag name="BITMAPVECTOR" val="0"/>
</p:tagLst>
</file>

<file path=ppt/tags/tag316.xml><?xml version="1.0" encoding="utf-8"?>
<p:tagLst xmlns:a="http://schemas.openxmlformats.org/drawingml/2006/main" xmlns:r="http://schemas.openxmlformats.org/officeDocument/2006/relationships" xmlns:p="http://schemas.openxmlformats.org/presentationml/2006/main">
  <p:tag name="OUTPUTDPI" val="1200"/>
  <p:tag name="ORIGINALHEIGHT" val="161.2298"/>
  <p:tag name="ORIGINALWIDTH" val="1036.37"/>
  <p:tag name="LATEXADDIN" val="\documentclass{article}&#10;\usepackage{amsmath}&#10;\pagestyle{empty}&#10;\usepackage{xcolor}&#10;\begin{document}&#10;&#10;\color{white}&#10;$(Y_{10})_1= \frac{y_u}{\sin\theta_U\sin\theta_Q}$&#10;&#10;&#10;\end{document}"/>
  <p:tag name="IGUANATEXSIZE" val="22"/>
  <p:tag name="IGUANATEXCURSOR" val="163"/>
  <p:tag name="TRANSPARENCY" val="True"/>
  <p:tag name="LATEXENGINEID" val="0"/>
  <p:tag name="TEMPFOLDER" val="c:\temp\"/>
  <p:tag name="LATEXFORMHEIGHT" val="312"/>
  <p:tag name="LATEXFORMWIDTH" val="384"/>
  <p:tag name="LATEXFORMWRAP" val="True"/>
  <p:tag name="BITMAPVECTOR" val="0"/>
</p:tagLst>
</file>

<file path=ppt/tags/tag317.xml><?xml version="1.0" encoding="utf-8"?>
<p:tagLst xmlns:a="http://schemas.openxmlformats.org/drawingml/2006/main" xmlns:r="http://schemas.openxmlformats.org/officeDocument/2006/relationships" xmlns:p="http://schemas.openxmlformats.org/presentationml/2006/main">
  <p:tag name="OUTPUTDPI" val="1200"/>
  <p:tag name="ORIGINALHEIGHT" val="287.964"/>
  <p:tag name="ORIGINALWIDTH" val="3262.092"/>
  <p:tag name="LATEXADDIN" val="\documentclass{article}&#10;\usepackage{amsmath}&#10;\pagestyle{empty}&#10;\usepackage{xcolor}&#10;\begin{document}&#10;&#10;\color{white}&#10;\begin{eqnarray}&#10;-\mathcal{L} &amp;\ni&amp; \frac{1}{2} (Y_{10})_1  H_C  \left(Q_1\cdot Q_1\right) = \frac{1}{2} \frac{y_u}{\sin\theta_U\sin\theta_Q} H_C  \left(Q_1\cdot Q_1\right) \nonumber &#10;\end{eqnarray}&#10;&#10;\end{document}"/>
  <p:tag name="IGUANATEXSIZE" val="24"/>
  <p:tag name="IGUANATEXCURSOR" val="255"/>
  <p:tag name="TRANSPARENCY" val="True"/>
  <p:tag name="LATEXENGINEID" val="0"/>
  <p:tag name="TEMPFOLDER" val="c:\temp\"/>
  <p:tag name="LATEXFORMHEIGHT" val="312"/>
  <p:tag name="LATEXFORMWIDTH" val="384"/>
  <p:tag name="LATEXFORMWRAP" val="True"/>
  <p:tag name="BITMAPVECTOR" val="0"/>
</p:tagLst>
</file>

<file path=ppt/tags/tag318.xml><?xml version="1.0" encoding="utf-8"?>
<p:tagLst xmlns:a="http://schemas.openxmlformats.org/drawingml/2006/main" xmlns:r="http://schemas.openxmlformats.org/officeDocument/2006/relationships" xmlns:p="http://schemas.openxmlformats.org/presentationml/2006/main">
  <p:tag name="OUTPUTDPI" val="1200"/>
  <p:tag name="ORIGINALHEIGHT" val="139.4826"/>
  <p:tag name="ORIGINALWIDTH" val="1388.826"/>
  <p:tag name="LATEXADDIN" val="\documentclass{article}&#10;\usepackage{amsmath}&#10;\pagestyle{empty}&#10;\usepackage{xcolor}&#10;\begin{document}&#10;&#10;\color{white}&#10;$\sin\theta_Q\sim 10^{-4},~\sin\theta_U\sim 1$&#10;&#10;&#10;\end{document}"/>
  <p:tag name="IGUANATEXSIZE" val="24"/>
  <p:tag name="IGUANATEXCURSOR" val="160"/>
  <p:tag name="TRANSPARENCY" val="True"/>
  <p:tag name="LATEXENGINEID" val="0"/>
  <p:tag name="TEMPFOLDER" val="c:\temp\"/>
  <p:tag name="LATEXFORMHEIGHT" val="312"/>
  <p:tag name="LATEXFORMWIDTH" val="384"/>
  <p:tag name="LATEXFORMWRAP" val="True"/>
  <p:tag name="BITMAPVECTOR" val="0"/>
</p:tagLst>
</file>

<file path=ppt/tags/tag319.xml><?xml version="1.0" encoding="utf-8"?>
<p:tagLst xmlns:a="http://schemas.openxmlformats.org/drawingml/2006/main" xmlns:r="http://schemas.openxmlformats.org/officeDocument/2006/relationships" xmlns:p="http://schemas.openxmlformats.org/presentationml/2006/main">
  <p:tag name="OUTPUTDPI" val="1200"/>
  <p:tag name="ORIGINALHEIGHT" val="139.4826"/>
  <p:tag name="ORIGINALWIDTH" val="1388.826"/>
  <p:tag name="LATEXADDIN" val="\documentclass{article}&#10;\usepackage{amsmath}&#10;\pagestyle{empty}&#10;\usepackage{xcolor}&#10;\begin{document}&#10;&#10;\color{white}&#10;$\sin\theta_Q\sim 1,~\sin\theta_U\sim 10^{-4}$&#10;&#10;&#10;\end{document}"/>
  <p:tag name="IGUANATEXSIZE" val="24"/>
  <p:tag name="IGUANATEXCURSOR" val="148"/>
  <p:tag name="TRANSPARENCY" val="True"/>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64.2294"/>
  <p:tag name="ORIGINALWIDTH" val="2559.43"/>
  <p:tag name="OUTPUTTYPE" val="PNG"/>
  <p:tag name="IGUANATEXVERSION" val="160"/>
  <p:tag name="LATEXADDIN" val="\documentclass{article}&#10;\usepackage{amsmath,amssymb,color}&#10;\pagestyle{empty}&#10;\begin{document}&#10;&#10;\color{white}&#10;&#10;${\cal L}_{int}\supset \Phi^{\dagger}_{AB}G^B_C\Phi^{CA}\supset X_\mu \left[\bar Q_L\gamma^\mu e_L^c +\bar u_L^c\gamma^\mu Q_L\right]$&#10;&#10;&#10;\end{document}"/>
  <p:tag name="IGUANATEXSIZE" val="20"/>
  <p:tag name="IGUANATEXCURSOR" val="108"/>
  <p:tag name="TRANSPARENCY" val="True"/>
  <p:tag name="LATEXENGINEID" val="0"/>
  <p:tag name="TEMPFOLDER" val="c:\temp\"/>
  <p:tag name="LATEXFORMHEIGHT" val="312"/>
  <p:tag name="LATEXFORMWIDTH" val="384"/>
  <p:tag name="LATEXFORMWRAP" val="True"/>
  <p:tag name="BITMAPVECTOR" val="0"/>
</p:tagLst>
</file>

<file path=ppt/tags/tag320.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758.9051"/>
  <p:tag name="LATEXADDIN" val="\documentclass{article}&#10;\usepackage{amsmath}&#10;\pagestyle{empty}&#10;\usepackage{xcolor}&#10;\begin{document}&#10;&#10;\color{white}&#10;$(Y_{10})_1= \frac{y_u}{\sin\theta_U}$&#10;&#10;&#10;\end{document}"/>
  <p:tag name="IGUANATEXSIZE" val="22"/>
  <p:tag name="IGUANATEXCURSOR" val="123"/>
  <p:tag name="TRANSPARENCY" val="True"/>
  <p:tag name="LATEXENGINEID" val="0"/>
  <p:tag name="TEMPFOLDER" val="c:\temp\"/>
  <p:tag name="LATEXFORMHEIGHT" val="312"/>
  <p:tag name="LATEXFORMWIDTH" val="384"/>
  <p:tag name="LATEXFORMWRAP" val="True"/>
  <p:tag name="BITMAPVECTOR" val="0"/>
</p:tagLst>
</file>

<file path=ppt/tags/tag321.xml><?xml version="1.0" encoding="utf-8"?>
<p:tagLst xmlns:a="http://schemas.openxmlformats.org/drawingml/2006/main" xmlns:r="http://schemas.openxmlformats.org/officeDocument/2006/relationships" xmlns:p="http://schemas.openxmlformats.org/presentationml/2006/main">
  <p:tag name="OUTPUTDPI" val="1200"/>
  <p:tag name="ORIGINALHEIGHT" val="271.4661"/>
  <p:tag name="ORIGINALWIDTH" val="2906.636"/>
  <p:tag name="LATEXADDIN" val="\documentclass{article}&#10;\usepackage{amsmath}&#10;\pagestyle{empty}&#10;\usepackage{xcolor}&#10;\begin{document}&#10;&#10;\color{white}&#10;\begin{eqnarray}&#10;-\mathcal{L} &amp;\ni&amp; \frac{1}{2} (Y_{10})_1  H_C  \left(Q_1\cdot Q_1\right) = \frac{1}{2} \frac{y_u}{\sin\theta_u} H_C  \left(Q_1\cdot Q_1\right) \nonumber &#10;\end{eqnarray}&#10;&#10;\end{document}"/>
  <p:tag name="IGUANATEXSIZE" val="24"/>
  <p:tag name="IGUANATEXCURSOR" val="286"/>
  <p:tag name="TRANSPARENCY" val="True"/>
  <p:tag name="LATEXENGINEID" val="0"/>
  <p:tag name="TEMPFOLDER" val="c:\temp\"/>
  <p:tag name="LATEXFORMHEIGHT" val="312"/>
  <p:tag name="LATEXFORMWIDTH" val="384"/>
  <p:tag name="LATEXFORMWRAP" val="True"/>
  <p:tag name="BITMAPVECTOR" val="0"/>
</p:tagLst>
</file>

<file path=ppt/tags/tag322.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23.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24.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usepackage{xcolor}&#10;\begin{document}&#10;&#10;\color{white}&#10;$L$&#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2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72.4784"/>
  <p:tag name="LATEXADDIN" val="\documentclass{article}&#10;\usepackage{amsmath}&#10;\pagestyle{empty}&#10;\usepackage{xcolor}&#10;\begin{document}&#10;&#10;\color{white}&#10;$H_C$&#10;&#10;&#10;\end{document}"/>
  <p:tag name="IGUANATEXSIZE" val="24"/>
  <p:tag name="IGUANATEXCURSOR" val="119"/>
  <p:tag name="TRANSPARENCY" val="True"/>
  <p:tag name="LATEXENGINEID" val="0"/>
  <p:tag name="TEMPFOLDER" val="c:\temp\"/>
  <p:tag name="LATEXFORMHEIGHT" val="312"/>
  <p:tag name="LATEXFORMWIDTH" val="384"/>
  <p:tag name="LATEXFORMWRAP" val="True"/>
  <p:tag name="BITMAPVECTOR" val="0"/>
</p:tagLst>
</file>

<file path=ppt/tags/tag326.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27.xml><?xml version="1.0" encoding="utf-8"?>
<p:tagLst xmlns:a="http://schemas.openxmlformats.org/drawingml/2006/main" xmlns:r="http://schemas.openxmlformats.org/officeDocument/2006/relationships" xmlns:p="http://schemas.openxmlformats.org/presentationml/2006/main">
  <p:tag name="OUTPUTDPI" val="1200"/>
  <p:tag name="ORIGINALHEIGHT" val="338.9576"/>
  <p:tag name="ORIGINALWIDTH" val="3595.051"/>
  <p:tag name="LATEXADDIN" val="\documentclass{article}&#10;\usepackage{amsmath}&#10;\pagestyle{empty}&#10;\usepackage{xcolor}&#10;\begin{document}&#10;&#10;\color{white}&#10;\begin{eqnarray}&#10;\tau_p=\frac{1}{\Gamma_{p\to K^+\overline{\nu}_{\tau}}} = 9.4\times 10^{33}{\rm  yrs} \left(\frac{m_{H_C}}{2\times 10^{13}{\rm GeV}}\right)^4\left(\frac{10^{-4}}{\sin\theta_U\sin\theta_Q}\right)^2\nonumber &#10;\end{eqnarray}&#10;&#10;&#10;\end{document}"/>
  <p:tag name="IGUANATEXSIZE" val="22"/>
  <p:tag name="IGUANATEXCURSOR" val="318"/>
  <p:tag name="TRANSPARENCY" val="True"/>
  <p:tag name="LATEXENGINEID" val="0"/>
  <p:tag name="TEMPFOLDER" val="c:\temp\"/>
  <p:tag name="LATEXFORMHEIGHT" val="312"/>
  <p:tag name="LATEXFORMWIDTH" val="384"/>
  <p:tag name="LATEXFORMWRAP" val="True"/>
  <p:tag name="BITMAPVECTOR" val="0"/>
</p:tagLst>
</file>

<file path=ppt/tags/tag328.xml><?xml version="1.0" encoding="utf-8"?>
<p:tagLst xmlns:a="http://schemas.openxmlformats.org/drawingml/2006/main" xmlns:r="http://schemas.openxmlformats.org/officeDocument/2006/relationships" xmlns:p="http://schemas.openxmlformats.org/presentationml/2006/main">
  <p:tag name="OUTPUTDPI" val="1200"/>
  <p:tag name="ORIGINALHEIGHT" val="120.7349"/>
  <p:tag name="ORIGINALWIDTH" val="1409.074"/>
  <p:tag name="LATEXADDIN" val="\documentclass{article}&#10;\usepackage{amsmath}&#10;\pagestyle{empty}&#10;\usepackage{xcolor}&#10;\begin{document}&#10;&#10;\color{white}&#10;$\Sigma_{3H},~\Sigma_{8H},~ H_C,~X_{1,2},~\Sigma_8$&#10;&#10;&#10;\end{document}"/>
  <p:tag name="IGUANATEXSIZE" val="24"/>
  <p:tag name="IGUANATEXCURSOR" val="155"/>
  <p:tag name="TRANSPARENCY" val="True"/>
  <p:tag name="LATEXENGINEID" val="0"/>
  <p:tag name="TEMPFOLDER" val="c:\temp\"/>
  <p:tag name="LATEXFORMHEIGHT" val="312"/>
  <p:tag name="LATEXFORMWIDTH" val="384"/>
  <p:tag name="LATEXFORMWRAP" val="True"/>
  <p:tag name="BITMAPVECTOR" val="0"/>
</p:tagLst>
</file>

<file path=ppt/tags/tag329.xml><?xml version="1.0" encoding="utf-8"?>
<p:tagLst xmlns:a="http://schemas.openxmlformats.org/drawingml/2006/main" xmlns:r="http://schemas.openxmlformats.org/officeDocument/2006/relationships" xmlns:p="http://schemas.openxmlformats.org/presentationml/2006/main">
  <p:tag name="OUTPUTDPI" val="1200"/>
  <p:tag name="ORIGINALHEIGHT" val="1299.588"/>
  <p:tag name="ORIGINALWIDTH" val="4222.722"/>
  <p:tag name="LATEXADDIN" val="\documentclass{article}&#10;\usepackage{amsmath}&#10;\pagestyle{empty}&#10;\usepackage{xcolor}&#10;\begin{document}&#10;&#10;\color{white}&#10;\begin{eqnarray}&#10;\tilde{\alpha}_1^{-1} (M_X) &amp;=&amp;  \alpha_1^{-1}(M_X)- \frac{b_{1,H_C}}{2\pi} \ln \frac{M_X}{m_{H_C}}- \frac{b_{1,X_1}}{2\pi} \ln \frac{M_X}{m_{X_1}}-&#10;\frac{b_{1,X_2}}{2\pi} \ln \frac{M_X}{m_{X_2}},&#10;\nonumber \\&#10;\tilde{\alpha}_2^{-1}(M_X) &amp;=&amp; \alpha_2^{-1}(M_X)&#10;- \frac{b_{2,X_1}}{2\pi} \ln \frac{M_X}{m_{X_1}}-&#10;\frac{b_{2,X_2}}{2\pi} \ln \frac{M_X}{m_{X_2}}&#10;-\frac{b_{2,\Sigma_{3 H}}}{2\pi}\ln \frac{M_X}{2 m_{\Sigma_{8 H}}}&#10;, \nonumber \\&#10;\tilde{\alpha}_3^{-1}(M_X) &amp;=&amp; \alpha_3^{-1}(M_X)- \frac{b_{3,H_C}}{2\pi} \ln \frac{M_X}{m_{H_C}}- \frac{b_{3,X_1}}{2\pi} \ln \frac{M_X}{m_{X_1}}-&#10;\frac{b_{3,X_2}}{2\pi} \ln \frac{M_X}{m_{X_2}}, \nonumber \\&#10;&amp;-&amp; \frac{b_{3,\Sigma_{8 H}}}{2\pi}\ln \frac{M_X}{m_{\Sigma_{8 H}}}&#10;- \frac{b_{3,\Sigma_{8}}}{2\pi}\ln \frac{M_X}{m_{\Sigma_{8}}} \nonumber &#10;\end{eqnarray}&#10;&#10;&#10;\end{document}"/>
  <p:tag name="IGUANATEXSIZE" val="20"/>
  <p:tag name="IGUANATEXCURSOR" val="919"/>
  <p:tag name="TRANSPARENCY" val="True"/>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218.2228"/>
  <p:tag name="ORIGINALWIDTH" val="491.1886"/>
  <p:tag name="OUTPUTTYPE" val="PNG"/>
  <p:tag name="IGUANATEXVERSION" val="160"/>
  <p:tag name="LATEXADDIN" val="\documentclass{article}&#10;\usepackage{amsmath,amssymb,color}&#10;\pagestyle{empty}&#10;\begin{document}&#10;\color{white}&#10;&#10;$\tau_P\sim \frac{m_P^5}{M_X^4}$&#10;&#10;&#10;\end{document}"/>
  <p:tag name="IGUANATEXSIZE" val="24"/>
  <p:tag name="IGUANATEXCURSOR" val="107"/>
  <p:tag name="TRANSPARENCY" val="True"/>
  <p:tag name="LATEXENGINEID" val="0"/>
  <p:tag name="TEMPFOLDER" val="c:\temp\"/>
  <p:tag name="LATEXFORMHEIGHT" val="312"/>
  <p:tag name="LATEXFORMWIDTH" val="384"/>
  <p:tag name="LATEXFORMWRAP" val="True"/>
  <p:tag name="BITMAPVECTOR" val="0"/>
</p:tagLst>
</file>

<file path=ppt/tags/tag330.xml><?xml version="1.0" encoding="utf-8"?>
<p:tagLst xmlns:a="http://schemas.openxmlformats.org/drawingml/2006/main" xmlns:r="http://schemas.openxmlformats.org/officeDocument/2006/relationships" xmlns:p="http://schemas.openxmlformats.org/presentationml/2006/main">
  <p:tag name="OUTPUTDPI" val="1200"/>
  <p:tag name="ORIGINALHEIGHT" val="122.2347"/>
  <p:tag name="ORIGINALWIDTH" val="893.1384"/>
  <p:tag name="LATEXADDIN" val="\documentclass{article}&#10;\usepackage{amsmath}&#10;\pagestyle{empty}&#10;\usepackage{xcolor}&#10;\begin{document}&#10;&#10;\color{white}&#10;$M_X\sim 10^{14}~\rm GeV$&#10;&#10;&#10;\end{document}"/>
  <p:tag name="IGUANATEXSIZE" val="24"/>
  <p:tag name="IGUANATEXCURSOR" val="135"/>
  <p:tag name="TRANSPARENCY" val="True"/>
  <p:tag name="LATEXENGINEID" val="0"/>
  <p:tag name="TEMPFOLDER" val="c:\temp\"/>
  <p:tag name="LATEXFORMHEIGHT" val="312"/>
  <p:tag name="LATEXFORMWIDTH" val="384"/>
  <p:tag name="LATEXFORMWRAP" val="True"/>
  <p:tag name="BITMAPVECTOR" val="0"/>
</p:tagLst>
</file>

<file path=ppt/tags/tag331.xml><?xml version="1.0" encoding="utf-8"?>
<p:tagLst xmlns:a="http://schemas.openxmlformats.org/drawingml/2006/main" xmlns:r="http://schemas.openxmlformats.org/officeDocument/2006/relationships" xmlns:p="http://schemas.openxmlformats.org/presentationml/2006/main">
  <p:tag name="OUTPUTDPI" val="1200"/>
  <p:tag name="ORIGINALHEIGHT" val="120.7349"/>
  <p:tag name="ORIGINALWIDTH" val="1409.074"/>
  <p:tag name="LATEXADDIN" val="\documentclass{article}&#10;\usepackage{amsmath}&#10;\pagestyle{empty}&#10;\usepackage{xcolor}&#10;\begin{document}&#10;&#10;\color{white}&#10;$\Sigma_{3H},~\Sigma_{8H},~ H_C,~X_{1,2},~\Sigma_8$&#10;&#10;&#10;\end{document}"/>
  <p:tag name="IGUANATEXSIZE" val="24"/>
  <p:tag name="IGUANATEXCURSOR" val="155"/>
  <p:tag name="TRANSPARENCY" val="True"/>
  <p:tag name="LATEXENGINEID" val="0"/>
  <p:tag name="TEMPFOLDER" val="c:\temp\"/>
  <p:tag name="LATEXFORMHEIGHT" val="312"/>
  <p:tag name="LATEXFORMWIDTH" val="384"/>
  <p:tag name="LATEXFORMWRAP" val="True"/>
  <p:tag name="BITMAPVECTOR" val="0"/>
</p:tagLst>
</file>

<file path=ppt/tags/tag332.xml><?xml version="1.0" encoding="utf-8"?>
<p:tagLst xmlns:a="http://schemas.openxmlformats.org/drawingml/2006/main" xmlns:r="http://schemas.openxmlformats.org/officeDocument/2006/relationships" xmlns:p="http://schemas.openxmlformats.org/presentationml/2006/main">
  <p:tag name="OUTPUTDPI" val="1200"/>
  <p:tag name="ORIGINALHEIGHT" val="118.4852"/>
  <p:tag name="ORIGINALWIDTH" val="2441.695"/>
  <p:tag name="LATEXADDIN" val="\documentclass{article}&#10;\usepackage{amsmath}&#10;\pagestyle{empty}&#10;\usepackage{xcolor}&#10;\begin{document}&#10;&#10;\color{white}&#10;$m_{H_C}\sim 10 M_X~~~~~~~~~~~~~~~~~~ {\rm others} \sim \pm 10 M_X$&#10;&#10;&#10;\end{document}"/>
  <p:tag name="IGUANATEXSIZE" val="24"/>
  <p:tag name="IGUANATEXCURSOR" val="152"/>
  <p:tag name="TRANSPARENCY" val="True"/>
  <p:tag name="LATEXENGINEID" val="0"/>
  <p:tag name="TEMPFOLDER" val="c:\temp\"/>
  <p:tag name="LATEXFORMHEIGHT" val="312"/>
  <p:tag name="LATEXFORMWIDTH" val="384"/>
  <p:tag name="LATEXFORMWRAP" val="True"/>
  <p:tag name="BITMAPVECTOR" val="0"/>
</p:tagLst>
</file>

<file path=ppt/tags/tag333.xml><?xml version="1.0" encoding="utf-8"?>
<p:tagLst xmlns:a="http://schemas.openxmlformats.org/drawingml/2006/main" xmlns:r="http://schemas.openxmlformats.org/officeDocument/2006/relationships" xmlns:p="http://schemas.openxmlformats.org/presentationml/2006/main">
  <p:tag name="OUTPUTDPI" val="1200"/>
  <p:tag name="ORIGINALHEIGHT" val="338.9576"/>
  <p:tag name="ORIGINALWIDTH" val="3595.051"/>
  <p:tag name="LATEXADDIN" val="\documentclass{article}&#10;\usepackage{amsmath}&#10;\pagestyle{empty}&#10;\usepackage{xcolor}&#10;\begin{document}&#10;&#10;\color{white}&#10;\begin{eqnarray}&#10;\tau_p=\frac{1}{\Gamma_{p\to K^+\overline{\nu}_{\tau}}} = 9.4\times 10^{41}{\rm  yrs} \left(\frac{m_{H_C}}{2\times 10^{15}{\rm GeV}}\right)^4\left(\frac{10^{-4}}{\sin\theta_U\sin\theta_Q}\right)^2\nonumber &#10;\end{eqnarray}&#10;&#10;&#10;\end{document}"/>
  <p:tag name="IGUANATEXSIZE" val="22"/>
  <p:tag name="IGUANATEXCURSOR" val="318"/>
  <p:tag name="TRANSPARENCY" val="True"/>
  <p:tag name="LATEXENGINEID" val="0"/>
  <p:tag name="TEMPFOLDER" val="c:\temp\"/>
  <p:tag name="LATEXFORMHEIGHT" val="312"/>
  <p:tag name="LATEXFORMWIDTH" val="384"/>
  <p:tag name="LATEXFORMWRAP" val="True"/>
  <p:tag name="BITMAPVECTOR" val="0"/>
</p:tagLst>
</file>

<file path=ppt/tags/tag334.xml><?xml version="1.0" encoding="utf-8"?>
<p:tagLst xmlns:a="http://schemas.openxmlformats.org/drawingml/2006/main" xmlns:r="http://schemas.openxmlformats.org/officeDocument/2006/relationships" xmlns:p="http://schemas.openxmlformats.org/presentationml/2006/main">
  <p:tag name="OUTPUTDPI" val="1200"/>
  <p:tag name="ORIGINALHEIGHT" val="161.9798"/>
  <p:tag name="ORIGINALWIDTH" val="1417.323"/>
  <p:tag name="LATEXADDIN" val="\documentclass{article}&#10;\usepackage{amsmath}&#10;\pagestyle{empty}&#10;\usepackage{xcolor}&#10;\begin{document}&#10;&#10;\color{white}&#10;$-{\mathcal L} \ni \sqrt{2}\frac{c_{ij}}{M_*}{\bf \bar 5}_i \Sigma_{24H}{\bf 10}'_j  H_5^*$&#10;&#10;&#10;\end{document}"/>
  <p:tag name="IGUANATEXSIZE" val="24"/>
  <p:tag name="IGUANATEXCURSOR" val="208"/>
  <p:tag name="TRANSPARENCY" val="True"/>
  <p:tag name="LATEXENGINEID" val="0"/>
  <p:tag name="TEMPFOLDER" val="c:\temp\"/>
  <p:tag name="LATEXFORMHEIGHT" val="312"/>
  <p:tag name="LATEXFORMWIDTH" val="384"/>
  <p:tag name="LATEXFORMWRAP" val="True"/>
  <p:tag name="BITMAPVECTOR" val="0"/>
</p:tagLst>
</file>

<file path=ppt/tags/tag335.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88.9764"/>
  <p:tag name="LATEXADDIN" val="\documentclass{article}&#10;\usepackage{amsmath}&#10;\pagestyle{empty}&#10;\usepackage{xcolor}&#10;\begin{document}&#10;&#10;\color{white}&#10;$M_P$&#10;&#10;&#10;\end{document}"/>
  <p:tag name="IGUANATEXSIZE" val="24"/>
  <p:tag name="IGUANATEXCURSOR" val="119"/>
  <p:tag name="TRANSPARENCY" val="True"/>
  <p:tag name="LATEXENGINEID" val="0"/>
  <p:tag name="TEMPFOLDER" val="c:\temp\"/>
  <p:tag name="LATEXFORMHEIGHT" val="312"/>
  <p:tag name="LATEXFORMWIDTH" val="384"/>
  <p:tag name="LATEXFORMWRAP" val="True"/>
  <p:tag name="BITMAPVECTOR" val="0"/>
</p:tagLst>
</file>

<file path=ppt/tags/tag336.xml><?xml version="1.0" encoding="utf-8"?>
<p:tagLst xmlns:a="http://schemas.openxmlformats.org/drawingml/2006/main" xmlns:r="http://schemas.openxmlformats.org/officeDocument/2006/relationships" xmlns:p="http://schemas.openxmlformats.org/presentationml/2006/main">
  <p:tag name="OUTPUTDPI" val="1200"/>
  <p:tag name="ORIGINALHEIGHT" val="165.7293"/>
  <p:tag name="ORIGINALWIDTH" val="1793.776"/>
  <p:tag name="LATEXADDIN" val="\documentclass{article}&#10;\usepackage{amsmath}&#10;\pagestyle{empty}&#10;\usepackage{xcolor}&#10;\begin{document}&#10;&#10;\color{white}&#10;$y_b(M_X)-y_\tau(M_X) \sim \frac{M_X}{M_P}\sim 10^{-4}$&#10;&#10;&#10;\end{document}"/>
  <p:tag name="IGUANATEXSIZE" val="24"/>
  <p:tag name="IGUANATEXCURSOR" val="136"/>
  <p:tag name="TRANSPARENCY" val="True"/>
  <p:tag name="LATEXENGINEID" val="0"/>
  <p:tag name="TEMPFOLDER" val="c:\temp\"/>
  <p:tag name="LATEXFORMHEIGHT" val="312"/>
  <p:tag name="LATEXFORMWIDTH" val="384"/>
  <p:tag name="LATEXFORMWRAP" val="True"/>
  <p:tag name="BITMAPVECTOR" val="0"/>
</p:tagLst>
</file>

<file path=ppt/tags/tag337.xml><?xml version="1.0" encoding="utf-8"?>
<p:tagLst xmlns:a="http://schemas.openxmlformats.org/drawingml/2006/main" xmlns:r="http://schemas.openxmlformats.org/officeDocument/2006/relationships" xmlns:p="http://schemas.openxmlformats.org/presentationml/2006/main">
  <p:tag name="OUTPUTDPI" val="1200"/>
  <p:tag name="ORIGINALHEIGHT" val="169.4788"/>
  <p:tag name="ORIGINALWIDTH" val="2693.663"/>
  <p:tag name="LATEXADDIN" val="\documentclass{article}&#10;\usepackage{amsmath}&#10;\pagestyle{empty}&#10;\usepackage{xcolor}&#10;\begin{document}&#10;&#10;\color{white}&#10;$y_b(M_X)-y_\tau(M_X) = \frac{m_b(M_X)-m_\tau(M_X)}{v}\simeq 4\times 10^{-3} $&#10;&#10;&#10;\end{document}"/>
  <p:tag name="IGUANATEXSIZE" val="24"/>
  <p:tag name="IGUANATEXCURSOR" val="191"/>
  <p:tag name="TRANSPARENCY" val="True"/>
  <p:tag name="LATEXENGINEID" val="0"/>
  <p:tag name="TEMPFOLDER" val="c:\temp\"/>
  <p:tag name="LATEXFORMHEIGHT" val="312"/>
  <p:tag name="LATEXFORMWIDTH" val="384"/>
  <p:tag name="LATEXFORMWRAP" val="True"/>
  <p:tag name="BITMAPVECTOR" val="0"/>
</p:tagLst>
</file>

<file path=ppt/tags/tag338.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264.7169"/>
  <p:tag name="LATEXADDIN" val="\documentclass{article}&#10;\usepackage{amsmath}&#10;\pagestyle{empty}&#10;\usepackage{xcolor}&#10;\begin{document}&#10;&#10;\color{white}&#10;$5+\bar 5$&#10;&#10;&#10;\end{document}"/>
  <p:tag name="IGUANATEXSIZE" val="24"/>
  <p:tag name="IGUANATEXCURSOR" val="124"/>
  <p:tag name="TRANSPARENCY" val="True"/>
  <p:tag name="LATEXENGINEID" val="0"/>
  <p:tag name="TEMPFOLDER" val="c:\temp\"/>
  <p:tag name="LATEXFORMHEIGHT" val="312"/>
  <p:tag name="LATEXFORMWIDTH" val="384"/>
  <p:tag name="LATEXFORMWRAP" val="True"/>
  <p:tag name="BITMAPVECTOR" val="0"/>
</p:tagLst>
</file>

<file path=ppt/tags/tag339.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611.9235"/>
  <p:tag name="LATEXADDIN" val="\documentclass{article}&#10;\usepackage{amsmath}&#10;\pagestyle{empty}&#10;\usepackage{xcolor}&#10;\begin{document}&#10;&#10;\color{white}&#10;$\alpha,~\theta_W,~G_F$&#10;&#10;&#10;\end{document}"/>
  <p:tag name="IGUANATEXSIZE" val="24"/>
  <p:tag name="IGUANATEXCURSOR" val="137"/>
  <p:tag name="TRANSPARENCY" val="True"/>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88.2265"/>
  <p:tag name="OUTPUTTYPE" val="PNG"/>
  <p:tag name="IGUANATEXVERSION" val="160"/>
  <p:tag name="LATEXADDIN" val="\documentclass{article}&#10;\usepackage{amsmath,amssymb,color}&#10;\pagestyle{empty}&#10;\begin{document}&#10;\color{white}&#10;$m_X$&#10;&#10;&#10;\end{document}"/>
  <p:tag name="IGUANATEXSIZE" val="18"/>
  <p:tag name="IGUANATEXCURSOR" val="107"/>
  <p:tag name="TRANSPARENCY" val="True"/>
  <p:tag name="LATEXENGINEID" val="0"/>
  <p:tag name="TEMPFOLDER" val="c:\temp\"/>
  <p:tag name="LATEXFORMHEIGHT" val="312"/>
  <p:tag name="LATEXFORMWIDTH" val="384"/>
  <p:tag name="LATEXFORMWRAP" val="True"/>
  <p:tag name="BITMAPVECTOR" val="0"/>
</p:tagLst>
</file>

<file path=ppt/tags/tag34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10;$M_W$&#10;&#10;&#10;\end{document}"/>
  <p:tag name="IGUANATEXSIZE" val="24"/>
  <p:tag name="IGUANATEXCURSOR" val="137"/>
  <p:tag name="TRANSPARENCY" val="True"/>
  <p:tag name="LATEXENGINEID" val="0"/>
  <p:tag name="TEMPFOLDER" val="c:\temp\"/>
  <p:tag name="LATEXFORMHEIGHT" val="312"/>
  <p:tag name="LATEXFORMWIDTH" val="384"/>
  <p:tag name="LATEXFORMWRAP" val="True"/>
  <p:tag name="BITMAPVECTOR" val="0"/>
</p:tagLst>
</file>

<file path=ppt/tags/tag341.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597.6753"/>
  <p:tag name="LATEXADDIN" val="\documentclass{article}&#10;\usepackage{amsmath}&#10;\pagestyle{empty}&#10;\usepackage{xcolor}&#10;\begin{document}&#10;&#10;\color{white}&#10;$\sim 100 ~\rm GeV$&#10;&#10;&#10;\end{document}"/>
  <p:tag name="IGUANATEXSIZE" val="24"/>
  <p:tag name="IGUANATEXCURSOR" val="126"/>
  <p:tag name="TRANSPARENCY" val="True"/>
  <p:tag name="LATEXENGINEID" val="0"/>
  <p:tag name="TEMPFOLDER" val="c:\temp\"/>
  <p:tag name="LATEXFORMHEIGHT" val="312"/>
  <p:tag name="LATEXFORMWIDTH" val="384"/>
  <p:tag name="LATEXFORMWRAP" val="True"/>
  <p:tag name="BITMAPVECTOR" val="0"/>
</p:tagLst>
</file>

<file path=ppt/tags/tag342.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88.2265"/>
  <p:tag name="OUTPUTTYPE" val="PNG"/>
  <p:tag name="IGUANATEXVERSION" val="160"/>
  <p:tag name="LATEXADDIN" val="\documentclass{article}&#10;\usepackage{amsmath,amssymb,color}&#10;\pagestyle{empty}&#10;\begin{document}&#10;\color{white}&#10;$m_X$&#10;&#10;&#10;\end{document}"/>
  <p:tag name="IGUANATEXSIZE" val="18"/>
  <p:tag name="IGUANATEXCURSOR" val="107"/>
  <p:tag name="TRANSPARENCY" val="True"/>
  <p:tag name="LATEXENGINEID" val="0"/>
  <p:tag name="TEMPFOLDER" val="c:\temp\"/>
  <p:tag name="LATEXFORMHEIGHT" val="312"/>
  <p:tag name="LATEXFORMWIDTH" val="384"/>
  <p:tag name="LATEXFORMWRAP" val="True"/>
  <p:tag name="BITMAPVECTOR" val="0"/>
</p:tagLst>
</file>

<file path=ppt/tags/tag343.xml><?xml version="1.0" encoding="utf-8"?>
<p:tagLst xmlns:a="http://schemas.openxmlformats.org/drawingml/2006/main" xmlns:r="http://schemas.openxmlformats.org/officeDocument/2006/relationships" xmlns:p="http://schemas.openxmlformats.org/presentationml/2006/main">
  <p:tag name="OUTPUTDPI" val="1200"/>
  <p:tag name="ORIGINALHEIGHT" val="224.9719"/>
  <p:tag name="ORIGINALWIDTH" val="795.6506"/>
  <p:tag name="LATEXADDIN" val="\documentclass{article}&#10;\usepackage{amsmath,amssymb}&#10;\pagestyle{empty}&#10;\begin{document}&#10;&#10;$\frac{g_{2_0}}{g_{1_0}}=C=\sqrt{\frac{5}{3}}$&#10;&#10;&#10;\end{document}"/>
  <p:tag name="IGUANATEXSIZE" val="20"/>
  <p:tag name="IGUANATEXCURSOR" val="134"/>
  <p:tag name="TRANSPARENCY" val="False"/>
  <p:tag name="FILENAME" val=""/>
  <p:tag name="LATEXENGINEID" val="0"/>
  <p:tag name="TEMPFOLDER" val="c:\temp\"/>
  <p:tag name="LATEXFORMHEIGHT" val="312"/>
  <p:tag name="LATEXFORMWIDTH" val="384"/>
  <p:tag name="LATEXFORMWRAP" val="True"/>
  <p:tag name="BITMAPVECTOR" val="0"/>
</p:tagLst>
</file>

<file path=ppt/tags/tag344.xml><?xml version="1.0" encoding="utf-8"?>
<p:tagLst xmlns:a="http://schemas.openxmlformats.org/drawingml/2006/main" xmlns:r="http://schemas.openxmlformats.org/officeDocument/2006/relationships" xmlns:p="http://schemas.openxmlformats.org/presentationml/2006/main">
  <p:tag name="OUTPUTDPI" val="1200"/>
  <p:tag name="ORIGINALHEIGHT" val="137.2328"/>
  <p:tag name="ORIGINALWIDTH" val="160.4799"/>
  <p:tag name="OUTPUTTYPE" val="PNG"/>
  <p:tag name="IGUANATEXVERSION" val="160"/>
  <p:tag name="LATEXADDIN" val="\documentclass{article}&#10;\usepackage{amsmath,amssymb,color}&#10;\pagestyle{empty}&#10;\begin{document}&#10;\color{white}&#10;$X_{\beta}^a$&#10;&#10;&#10;\end{document}"/>
  <p:tag name="IGUANATEXSIZE" val="18"/>
  <p:tag name="IGUANATEXCURSOR" val="107"/>
  <p:tag name="TRANSPARENCY" val="True"/>
  <p:tag name="LATEXENGINEID" val="0"/>
  <p:tag name="TEMPFOLDER" val="c:\temp\"/>
  <p:tag name="LATEXFORMHEIGHT" val="312"/>
  <p:tag name="LATEXFORMWIDTH" val="384"/>
  <p:tag name="LATEXFORMWRAP" val="True"/>
  <p:tag name="BITMAPVECTOR" val="0"/>
</p:tagLst>
</file>

<file path=ppt/tags/tag345.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227.2216"/>
  <p:tag name="OUTPUTTYPE" val="PNG"/>
  <p:tag name="IGUANATEXVERSION" val="160"/>
  <p:tag name="LATEXADDIN" val="\documentclass{article}&#10;\usepackage{amsmath,amssymb,color}&#10;\pagestyle{empty}&#10;\begin{document}&#10;\color{white}&#10;&#10;$\sin\theta$&#10;&#10;&#10;\end{document}"/>
  <p:tag name="IGUANATEXSIZE" val="18"/>
  <p:tag name="IGUANATEXCURSOR" val="107"/>
  <p:tag name="TRANSPARENCY" val="True"/>
  <p:tag name="LATEXENGINEID" val="0"/>
  <p:tag name="TEMPFOLDER" val="c:\temp\"/>
  <p:tag name="LATEXFORMHEIGHT" val="312"/>
  <p:tag name="LATEXFORMWIDTH" val="384"/>
  <p:tag name="LATEXFORMWRAP" val="True"/>
  <p:tag name="BITMAPVECTOR" val="0"/>
</p:tagLst>
</file>

<file path=ppt/tags/tag346.xml><?xml version="1.0" encoding="utf-8"?>
<p:tagLst xmlns:a="http://schemas.openxmlformats.org/drawingml/2006/main" xmlns:r="http://schemas.openxmlformats.org/officeDocument/2006/relationships" xmlns:p="http://schemas.openxmlformats.org/presentationml/2006/main">
  <p:tag name="OUTPUTDPI" val="1200"/>
  <p:tag name="ORIGINALHEIGHT" val="86.98914"/>
  <p:tag name="ORIGINALWIDTH" val="144.7319"/>
  <p:tag name="OUTPUTTYPE" val="PNG"/>
  <p:tag name="IGUANATEXVERSION" val="160"/>
  <p:tag name="LATEXADDIN" val="\documentclass{article}&#10;\usepackage{amsmath,amssymb,color}&#10;\pagestyle{empty}&#10;\begin{document}&#10;\color{white}&#10;&#10;$g_{3_0}$&#10;&#10;&#10;\end{document}"/>
  <p:tag name="IGUANATEXSIZE" val="20"/>
  <p:tag name="IGUANATEXCURSOR" val="107"/>
  <p:tag name="TRANSPARENCY" val="True"/>
  <p:tag name="LATEXENGINEID" val="0"/>
  <p:tag name="TEMPFOLDER" val="c:\temp\"/>
  <p:tag name="LATEXFORMHEIGHT" val="312"/>
  <p:tag name="LATEXFORMWIDTH" val="384"/>
  <p:tag name="LATEXFORMWRAP" val="True"/>
  <p:tag name="BITMAPVECTOR" val="0"/>
</p:tagLst>
</file>

<file path=ppt/tags/tag347.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2776.153"/>
  <p:tag name="OUTPUTTYPE" val="PNG"/>
  <p:tag name="IGUANATEXVERSION" val="160"/>
  <p:tag name="LATEXADDIN" val="\documentclass{article}&#10;\usepackage{amsmath,color}&#10;\pagestyle{empty}&#10;\begin{document}&#10;&#10;&#10;\color{white}&#10;&#10;$\tau_p=\frac{1}{\Gamma_p} \sim \frac{M_X^4}{\alpha_{\rm GUT}^2 m_p^5}\sim\times 10^{27} {\rm yrs} \left(\frac{\frac{1}{40}}{\alpha_{\rm GUT}}\right)^2\left(\frac{M_X}{ 10^{14} {\rm GeV}}\right)^4$&#10;&#10;&#10;&#10;\end{document}"/>
  <p:tag name="IGUANATEXSIZE" val="24"/>
  <p:tag name="IGUANATEXCURSOR" val="278"/>
  <p:tag name="TRANSPARENCY" val="True"/>
  <p:tag name="LATEXENGINEID" val="0"/>
  <p:tag name="TEMPFOLDER" val="c:\temp\"/>
  <p:tag name="LATEXFORMHEIGHT" val="320"/>
  <p:tag name="LATEXFORMWIDTH" val="385"/>
  <p:tag name="LATEXFORMWRAP" val="True"/>
  <p:tag name="BITMAPVECTOR" val="0"/>
</p:tagLst>
</file>

<file path=ppt/tags/tag348.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982.752"/>
  <p:tag name="OUTPUTTYPE" val="PNG"/>
  <p:tag name="IGUANATEXVERSION" val="160"/>
  <p:tag name="LATEXADDIN" val="\documentclass{article}&#10;\usepackage{amsmath,color}&#10;\pagestyle{empty}&#10;\begin{document}&#10;\color{white}&#10;&#10;$\tau_{p\to K^+ \nu} &gt; 1.9 \times 10^{34}~{\rm yrs}\quad {\rm (90\% ~CL)}$&#10;&#10;\end{document}"/>
  <p:tag name="IGUANATEXSIZE" val="24"/>
  <p:tag name="IGUANATEXCURSOR" val="99"/>
  <p:tag name="TRANSPARENCY" val="True"/>
  <p:tag name="LATEXENGINEID" val="0"/>
  <p:tag name="TEMPFOLDER" val="c:\temp\"/>
  <p:tag name="LATEXFORMHEIGHT" val="312"/>
  <p:tag name="LATEXFORMWIDTH" val="384"/>
  <p:tag name="LATEXFORMWRAP" val="True"/>
  <p:tag name="BITMAPVECTOR" val="0"/>
</p:tagLst>
</file>

<file path=ppt/tags/tag349.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941.507"/>
  <p:tag name="OUTPUTTYPE" val="PNG"/>
  <p:tag name="IGUANATEXVERSION" val="160"/>
  <p:tag name="LATEXADDIN" val="\documentclass{article}&#10;\usepackage{amsmath,color}&#10;\pagestyle{empty}&#10;\begin{document}&#10;&#10;\color{white}&#10;&#10;$\tau_{p\to K^+ \nu} &gt; 3.2 \times 10^{34}~{\rm yrs}~~ {\rm (90\% ~CL)}$&#10;&#10;\end{document}"/>
  <p:tag name="IGUANATEXSIZE" val="24"/>
  <p:tag name="IGUANATEXCURSOR" val="155"/>
  <p:tag name="TRANSPARENCY" val="True"/>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224.9719"/>
  <p:tag name="ORIGINALWIDTH" val="795.6506"/>
  <p:tag name="LATEXADDIN" val="\documentclass{article}&#10;\usepackage{amsmath,amssymb}&#10;\pagestyle{empty}&#10;\begin{document}&#10;&#10;$\frac{g_{2_0}}{g_{1_0}}=C=\sqrt{\frac{5}{3}}$&#10;&#10;&#10;\end{document}"/>
  <p:tag name="IGUANATEXSIZE" val="20"/>
  <p:tag name="IGUANATEXCURSOR" val="134"/>
  <p:tag name="TRANSPARENCY" val="False"/>
  <p:tag name="FILENAME" val=""/>
  <p:tag name="LATEXENGINEID" val="0"/>
  <p:tag name="TEMPFOLDER" val="c:\temp\"/>
  <p:tag name="LATEXFORMHEIGHT" val="312"/>
  <p:tag name="LATEXFORMWIDTH" val="384"/>
  <p:tag name="LATEXFORMWRAP" val="True"/>
  <p:tag name="BITMAPVECTOR" val="0"/>
</p:tagLst>
</file>

<file path=ppt/tags/tag350.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1982.752"/>
  <p:tag name="OUTPUTTYPE" val="PNG"/>
  <p:tag name="IGUANATEXVERSION" val="160"/>
  <p:tag name="LATEXADDIN" val="\documentclass{article}&#10;\usepackage{amsmath,color}&#10;\pagestyle{empty}&#10;\begin{document}&#10;&#10;\color{white}&#10;&#10;$\tau_{p\to K^+ \nu} &gt; 6.6 \times 10^{33}~{\rm yrs}\quad {\rm (90\% ~CL)}$&#10;&#10;\end{document}"/>
  <p:tag name="IGUANATEXSIZE" val="24"/>
  <p:tag name="IGUANATEXCURSOR" val="100"/>
  <p:tag name="TRANSPARENCY" val="True"/>
  <p:tag name="LATEXENGINEID" val="0"/>
  <p:tag name="TEMPFOLDER" val="c:\temp\"/>
  <p:tag name="LATEXFORMHEIGHT" val="312"/>
  <p:tag name="LATEXFORMWIDTH" val="384"/>
  <p:tag name="LATEXFORMWRAP" val="True"/>
  <p:tag name="BITMAPVECTOR" val="0"/>
</p:tagLst>
</file>

<file path=ppt/tags/tag351.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911.511"/>
  <p:tag name="OUTPUTTYPE" val="PNG"/>
  <p:tag name="IGUANATEXVERSION" val="160"/>
  <p:tag name="LATEXADDIN" val="\documentclass{article}&#10;\usepackage{amsmath,color}&#10;\pagestyle{empty}&#10;\begin{document}&#10;&#10;&#10;\color{white}&#10;&#10;$\tau_{p\to e^+\pi^0} &gt;  7.7\times 10^{34}~{\rm yrs}~{\rm (90\% ~CL)}$&#10;&#10;&#10;&#10;\end{document}"/>
  <p:tag name="IGUANATEXSIZE" val="24"/>
  <p:tag name="IGUANATEXCURSOR" val="172"/>
  <p:tag name="TRANSPARENCY" val="True"/>
  <p:tag name="LATEXENGINEID" val="0"/>
  <p:tag name="TEMPFOLDER" val="c:\temp\"/>
  <p:tag name="LATEXFORMHEIGHT" val="320"/>
  <p:tag name="LATEXFORMWIDTH" val="385"/>
  <p:tag name="LATEXFORMWRAP" val="True"/>
  <p:tag name="BITMAPVECTOR" val="0"/>
</p:tagLst>
</file>

<file path=ppt/tags/tag352.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35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354.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35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356.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1.48859"/>
  <p:tag name="LATEXADDIN" val="\documentclass{article}&#10;\usepackage{amsmath}&#10;\pagestyle{empty}&#10;\usepackage{xcolor}&#10;\begin{document}&#10;&#10;\color{white}&#10;$\bar E$&#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357.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35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59.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88.2265"/>
  <p:tag name="OUTPUTTYPE" val="PNG"/>
  <p:tag name="IGUANATEXVERSION" val="160"/>
  <p:tag name="LATEXADDIN" val="\documentclass{article}&#10;\usepackage{amsmath,amssymb,color}&#10;\pagestyle{empty}&#10;\begin{document}&#10;\color{white}&#10;$m_X$&#10;&#10;&#10;\end{document}"/>
  <p:tag name="IGUANATEXSIZE" val="18"/>
  <p:tag name="IGUANATEXCURSOR" val="107"/>
  <p:tag name="TRANSPARENCY" val="True"/>
  <p:tag name="LATEXENGINEID" val="0"/>
  <p:tag name="TEMPFOLDER" val="c:\temp\"/>
  <p:tag name="LATEXFORMHEIGHT" val="312"/>
  <p:tag name="LATEXFORMWIDTH" val="384"/>
  <p:tag name="LATEXFORMWRAP" val="True"/>
  <p:tag name="BITMAPVECTOR" val="0"/>
</p:tagLst>
</file>

<file path=ppt/tags/tag36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6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62.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36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364.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36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366.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usepackage{xcolor}&#10;\begin{document}&#10;&#10;\color{white}&#10;$L$&#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67.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36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6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5.98803"/>
  <p:tag name="LATEXADDIN" val="\documentclass{article}&#10;\usepackage{amsmath}&#10;\pagestyle{empty}&#10;\usepackage{xcolor}&#10;\begin{document}&#10;&#10;\color{white}&#10;$\bar D$&#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224.9719"/>
  <p:tag name="ORIGINALWIDTH" val="795.6506"/>
  <p:tag name="LATEXADDIN" val="\documentclass{article}&#10;\usepackage{amsmath,amssymb}&#10;\pagestyle{empty}&#10;\begin{document}&#10;&#10;$\frac{g_{2_0}}{g_{1_0}}=C=\sqrt{\frac{5}{3}}$&#10;&#10;&#10;\end{document}"/>
  <p:tag name="IGUANATEXSIZE" val="20"/>
  <p:tag name="IGUANATEXCURSOR" val="134"/>
  <p:tag name="TRANSPARENCY" val="False"/>
  <p:tag name="FILENAME" val=""/>
  <p:tag name="LATEXENGINEID" val="0"/>
  <p:tag name="TEMPFOLDER" val="c:\temp\"/>
  <p:tag name="LATEXFORMHEIGHT" val="312"/>
  <p:tag name="LATEXFORMWIDTH" val="384"/>
  <p:tag name="LATEXFORMWRAP" val="True"/>
  <p:tag name="BITMAPVECTOR" val="0"/>
</p:tagLst>
</file>

<file path=ppt/tags/tag37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7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72.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37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374.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37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376.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1.48859"/>
  <p:tag name="LATEXADDIN" val="\documentclass{article}&#10;\usepackage{amsmath}&#10;\pagestyle{empty}&#10;\usepackage{xcolor}&#10;\begin{document}&#10;&#10;\color{white}&#10;$\bar E$&#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377.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37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79.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88.2265"/>
  <p:tag name="OUTPUTTYPE" val="PNG"/>
  <p:tag name="IGUANATEXVERSION" val="160"/>
  <p:tag name="LATEXADDIN" val="\documentclass{article}&#10;\usepackage{amsmath,amssymb,color}&#10;\pagestyle{empty}&#10;\begin{document}&#10;\color{white}&#10;$m_X$&#10;&#10;&#10;\end{document}"/>
  <p:tag name="IGUANATEXSIZE" val="18"/>
  <p:tag name="IGUANATEXCURSOR" val="107"/>
  <p:tag name="TRANSPARENCY" val="True"/>
  <p:tag name="LATEXENGINEID" val="0"/>
  <p:tag name="TEMPFOLDER" val="c:\temp\"/>
  <p:tag name="LATEXFORMHEIGHT" val="312"/>
  <p:tag name="LATEXFORMWIDTH" val="384"/>
  <p:tag name="LATEXFORMWRAP" val="True"/>
  <p:tag name="BITMAPVECTOR" val="0"/>
</p:tagLst>
</file>

<file path=ppt/tags/tag38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8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82.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38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384.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38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386.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usepackage{xcolor}&#10;\begin{document}&#10;&#10;\color{white}&#10;$L$&#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87.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38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8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5.98803"/>
  <p:tag name="LATEXADDIN" val="\documentclass{article}&#10;\usepackage{amsmath}&#10;\pagestyle{empty}&#10;\usepackage{xcolor}&#10;\begin{document}&#10;&#10;\color{white}&#10;$\bar D$&#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224.9719"/>
  <p:tag name="ORIGINALWIDTH" val="795.6506"/>
  <p:tag name="LATEXADDIN" val="\documentclass{article}&#10;\usepackage{amsmath,amssymb}&#10;\pagestyle{empty}&#10;\begin{document}&#10;&#10;$\frac{g_{2_0}}{g_{1_0}}=C=\sqrt{\frac{5}{3}}$&#10;&#10;&#10;\end{document}"/>
  <p:tag name="IGUANATEXSIZE" val="20"/>
  <p:tag name="IGUANATEXCURSOR" val="134"/>
  <p:tag name="TRANSPARENCY" val="False"/>
  <p:tag name="FILENAME" val=""/>
  <p:tag name="LATEXENGINEID" val="0"/>
  <p:tag name="TEMPFOLDER" val="c:\temp\"/>
  <p:tag name="LATEXFORMHEIGHT" val="312"/>
  <p:tag name="LATEXFORMWIDTH" val="384"/>
  <p:tag name="LATEXFORMWRAP" val="True"/>
  <p:tag name="BITMAPVECTOR" val="0"/>
</p:tagLst>
</file>

<file path=ppt/tags/tag39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9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9.99252"/>
  <p:tag name="LATEXADDIN" val="\documentclass{article}&#10;\usepackage{amsmath}&#10;\pagestyle{empty}&#10;\usepackage{xcolor}&#10;\begin{document}&#10;&#10;\color{white}&#10;$d$&#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92.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1472.066"/>
  <p:tag name="LATEXADDIN" val="\documentclass{article}&#10;\usepackage{amsmath}&#10;\pagestyle{empty}&#10;\usepackage{xcolor}&#10;\begin{document}&#10;&#10;\color{white}&#10;${\cal L}\supset \left(M_{10}{\bf 10}+M_{\psi}\psi_{\bf 10}\right) \bar \psi_{\bf 10}$&#10;&#10;&#10;\end{document}"/>
  <p:tag name="IGUANATEXSIZE" val="24"/>
  <p:tag name="IGUANATEXCURSOR" val="200"/>
  <p:tag name="TRANSPARENCY" val="True"/>
  <p:tag name="LATEXENGINEID" val="0"/>
  <p:tag name="TEMPFOLDER" val="c:\temp\"/>
  <p:tag name="LATEXFORMHEIGHT" val="312"/>
  <p:tag name="LATEXFORMWIDTH" val="384"/>
  <p:tag name="LATEXFORMWRAP" val="True"/>
  <p:tag name="BITMAPVECTOR" val="0"/>
</p:tagLst>
</file>

<file path=ppt/tags/tag39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394.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395.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396.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279.715"/>
  <p:tag name="LATEXADDIN" val="\documentclass{article}&#10;\usepackage{amsmath}&#10;\pagestyle{empty}&#10;\usepackage{xcolor}&#10;\begin{document}&#10;&#10;\color{white}&#10;\begin{eqnarray}&#10;\left(&#10;\begin{array}{cc}&#10; \cos\theta&amp; \sin\theta  \\&#10;-\sin\theta &amp;   \cos\theta  &#10;\end{array}&#10;\right)&#10;\left(&#10;\begin{array}{c}&#10;{\bf 10} \\&#10; \psi_{\bf 10} &#10;\end{array}&#10;\right) = &#10;\left(&#10;\begin{array}{c}&#10;  {\bf 10}_{\rm SM}  \\&#10;\psi'_{\bf 10}&#10; \end{array}&#10;\right)\nonumber &#10;\end{eqnarray}&#10;&#10;\end{document}"/>
  <p:tag name="IGUANATEXSIZE" val="24"/>
  <p:tag name="IGUANATEXCURSOR" val="352"/>
  <p:tag name="TRANSPARENCY" val="True"/>
  <p:tag name="LATEXENGINEID" val="0"/>
  <p:tag name="TEMPFOLDER" val="c:\temp\"/>
  <p:tag name="LATEXFORMHEIGHT" val="312"/>
  <p:tag name="LATEXFORMWIDTH" val="384"/>
  <p:tag name="LATEXFORMWRAP" val="True"/>
  <p:tag name="BITMAPVECTOR" val="0"/>
</p:tagLst>
</file>

<file path=ppt/tags/tag39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36.6704"/>
  <p:tag name="LATEXADDIN" val="\documentclass{article}&#10;\usepackage{amsmath}&#10;\pagestyle{empty}&#10;\usepackage{xcolor}&#10;\begin{document}&#10;&#10;\color{white}&#10;${\bf 10}_{SM}~,~\psi'_{\bf 10}$&#10;&#10;&#10;\end{document}"/>
  <p:tag name="IGUANATEXSIZE" val="24"/>
  <p:tag name="IGUANATEXCURSOR" val="146"/>
  <p:tag name="TRANSPARENCY" val="True"/>
  <p:tag name="LATEXENGINEID" val="0"/>
  <p:tag name="TEMPFOLDER" val="c:\temp\"/>
  <p:tag name="LATEXFORMHEIGHT" val="312"/>
  <p:tag name="LATEXFORMWIDTH" val="384"/>
  <p:tag name="LATEXFORMWRAP" val="True"/>
  <p:tag name="BITMAPVECTOR" val="0"/>
</p:tagLst>
</file>

<file path=ppt/tags/tag39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36.6704"/>
  <p:tag name="LATEXADDIN" val="\documentclass{article}&#10;\usepackage{amsmath}&#10;\pagestyle{empty}&#10;\usepackage{xcolor}&#10;\begin{document}&#10;&#10;\color{white}&#10;${\bf 10}_{SM}~,~\psi'_{\bf 10}$&#10;&#10;&#10;\end{document}"/>
  <p:tag name="IGUANATEXSIZE" val="24"/>
  <p:tag name="IGUANATEXCURSOR" val="146"/>
  <p:tag name="TRANSPARENCY" val="True"/>
  <p:tag name="LATEXENGINEID" val="0"/>
  <p:tag name="TEMPFOLDER" val="c:\temp\"/>
  <p:tag name="LATEXFORMHEIGHT" val="312"/>
  <p:tag name="LATEXFORMWIDTH" val="384"/>
  <p:tag name="LATEXFORMWRAP" val="True"/>
  <p:tag name="BITMAPVECTOR" val="0"/>
</p:tagLst>
</file>

<file path=ppt/tags/tag399.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64.2294"/>
  <p:tag name="ORIGINALWIDTH" val="2559.43"/>
  <p:tag name="OUTPUTTYPE" val="PNG"/>
  <p:tag name="IGUANATEXVERSION" val="160"/>
  <p:tag name="LATEXADDIN" val="\documentclass{article}&#10;\usepackage{amsmath,amssymb,color}&#10;\pagestyle{empty}&#10;\begin{document}&#10;&#10;\color{white}&#10;&#10;${\cal L}_{int}\supset \Phi^{\dagger}_{AB}G^B_C\Phi^{CA}\supset X_\mu \left[\bar Q_L\gamma^\mu e_L^c +\bar u_L^c\gamma^\mu Q_L\right]$&#10;&#10;&#10;\end{document}"/>
  <p:tag name="IGUANATEXSIZE" val="20"/>
  <p:tag name="IGUANATEXCURSOR" val="108"/>
  <p:tag name="TRANSPARENCY" val="True"/>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37.2328"/>
  <p:tag name="ORIGINALWIDTH" val="160.4799"/>
  <p:tag name="OUTPUTTYPE" val="PNG"/>
  <p:tag name="IGUANATEXVERSION" val="160"/>
  <p:tag name="LATEXADDIN" val="\documentclass{article}&#10;\usepackage{amsmath,amssymb,color}&#10;\pagestyle{empty}&#10;\begin{document}&#10;\color{white}&#10;$X_{\beta}^a$&#10;&#10;&#10;\end{document}"/>
  <p:tag name="IGUANATEXSIZE" val="18"/>
  <p:tag name="IGUANATEXCURSOR" val="107"/>
  <p:tag name="TRANSPARENCY" val="True"/>
  <p:tag name="LATEXENGINEID" val="0"/>
  <p:tag name="TEMPFOLDER" val="c:\temp\"/>
  <p:tag name="LATEXFORMHEIGHT" val="312"/>
  <p:tag name="LATEXFORMWIDTH" val="384"/>
  <p:tag name="LATEXFORMWRAP" val="True"/>
  <p:tag name="BITMAPVECTOR" val="0"/>
</p:tagLst>
</file>

<file path=ppt/tags/tag400.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401.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402.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279.715"/>
  <p:tag name="LATEXADDIN" val="\documentclass{article}&#10;\usepackage{amsmath}&#10;\pagestyle{empty}&#10;\usepackage{xcolor}&#10;\begin{document}&#10;&#10;\color{white}&#10;\begin{eqnarray}&#10;\left(&#10;\begin{array}{cc}&#10; \cos\theta&amp; \sin\theta  \\&#10;-\sin\theta &amp;   \cos\theta  &#10;\end{array}&#10;\right)&#10;\left(&#10;\begin{array}{c}&#10;{\bf 10} \\&#10; \psi_{\bf 10} &#10;\end{array}&#10;\right) = &#10;\left(&#10;\begin{array}{c}&#10;  {\bf 10}_{\rm SM}  \\&#10;\psi'_{\bf 10}&#10; \end{array}&#10;\right)\nonumber &#10;\end{eqnarray}&#10;&#10;\end{document}"/>
  <p:tag name="IGUANATEXSIZE" val="24"/>
  <p:tag name="IGUANATEXCURSOR" val="352"/>
  <p:tag name="TRANSPARENCY" val="True"/>
  <p:tag name="LATEXENGINEID" val="0"/>
  <p:tag name="TEMPFOLDER" val="c:\temp\"/>
  <p:tag name="LATEXFORMHEIGHT" val="312"/>
  <p:tag name="LATEXFORMWIDTH" val="384"/>
  <p:tag name="LATEXFORMWRAP" val="True"/>
  <p:tag name="BITMAPVECTOR" val="0"/>
</p:tagLst>
</file>

<file path=ppt/tags/tag403.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460.4424"/>
  <p:tag name="LATEXADDIN" val="\documentclass{article}&#10;\usepackage{amsmath}&#10;\pagestyle{empty}&#10;\usepackage{xcolor}&#10;\begin{document}&#10;&#10;\color{white}&#10;${\bf 10}~,~\psi_{\bf 10}$&#10;&#10;&#10;\end{document}"/>
  <p:tag name="IGUANATEXSIZE" val="24"/>
  <p:tag name="IGUANATEXCURSOR" val="131"/>
  <p:tag name="TRANSPARENCY" val="True"/>
  <p:tag name="LATEXENGINEID" val="0"/>
  <p:tag name="TEMPFOLDER" val="c:\temp\"/>
  <p:tag name="LATEXFORMHEIGHT" val="312"/>
  <p:tag name="LATEXFORMWIDTH" val="384"/>
  <p:tag name="LATEXFORMWRAP" val="True"/>
  <p:tag name="BITMAPVECTOR" val="0"/>
</p:tagLst>
</file>

<file path=ppt/tags/tag404.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405.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406.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407.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408.xml><?xml version="1.0" encoding="utf-8"?>
<p:tagLst xmlns:a="http://schemas.openxmlformats.org/drawingml/2006/main" xmlns:r="http://schemas.openxmlformats.org/officeDocument/2006/relationships" xmlns:p="http://schemas.openxmlformats.org/presentationml/2006/main">
  <p:tag name="OUTPUTDPI" val="1200"/>
  <p:tag name="ORIGINALHEIGHT" val="116.9854"/>
  <p:tag name="ORIGINALWIDTH" val="150.7312"/>
  <p:tag name="LATEXADDIN" val="\documentclass{article}&#10;\usepackage{amsmath}&#10;\pagestyle{empty}&#10;\usepackage{xcolor}&#10;\begin{document}&#10;&#10;\color{white}&#10;$\psi_{ \bar U}$&#10;&#10;&#10;\end{document}"/>
  <p:tag name="IGUANATEXSIZE" val="24"/>
  <p:tag name="IGUANATEXCURSOR" val="128"/>
  <p:tag name="TRANSPARENCY" val="True"/>
  <p:tag name="LATEXENGINEID" val="0"/>
  <p:tag name="TEMPFOLDER" val="c:\temp\"/>
  <p:tag name="LATEXFORMHEIGHT" val="312"/>
  <p:tag name="LATEXFORMWIDTH" val="384"/>
  <p:tag name="LATEXFORMWRAP" val="True"/>
  <p:tag name="BITMAPVECTOR" val="0"/>
</p:tagLst>
</file>

<file path=ppt/tags/tag409.xml><?xml version="1.0" encoding="utf-8"?>
<p:tagLst xmlns:a="http://schemas.openxmlformats.org/drawingml/2006/main" xmlns:r="http://schemas.openxmlformats.org/officeDocument/2006/relationships" xmlns:p="http://schemas.openxmlformats.org/presentationml/2006/main">
  <p:tag name="OUTPUTDPI" val="1200"/>
  <p:tag name="ORIGINALHEIGHT" val="122.2347"/>
  <p:tag name="ORIGINALWIDTH" val="150.7312"/>
  <p:tag name="LATEXADDIN" val="\documentclass{article}&#10;\usepackage{amsmath}&#10;\pagestyle{empty}&#10;\usepackage{xcolor}&#10;\begin{document}&#10;&#10;\color{white}&#10;$\psi_{Q}$&#10;&#10;&#10;\end{document}"/>
  <p:tag name="IGUANATEXSIZE" val="24"/>
  <p:tag name="IGUANATEXCURSOR" val="124"/>
  <p:tag name="TRANSPARENCY" val="True"/>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227.2216"/>
  <p:tag name="OUTPUTTYPE" val="PNG"/>
  <p:tag name="IGUANATEXVERSION" val="160"/>
  <p:tag name="LATEXADDIN" val="\documentclass{article}&#10;\usepackage{amsmath,amssymb,color}&#10;\pagestyle{empty}&#10;\begin{document}&#10;\color{white}&#10;&#10;$\sin\theta$&#10;&#10;&#10;\end{document}"/>
  <p:tag name="IGUANATEXSIZE" val="18"/>
  <p:tag name="IGUANATEXCURSOR" val="107"/>
  <p:tag name="TRANSPARENCY" val="True"/>
  <p:tag name="LATEXENGINEID" val="0"/>
  <p:tag name="TEMPFOLDER" val="c:\temp\"/>
  <p:tag name="LATEXFORMHEIGHT" val="312"/>
  <p:tag name="LATEXFORMWIDTH" val="384"/>
  <p:tag name="LATEXFORMWRAP" val="True"/>
  <p:tag name="BITMAPVECTOR" val="0"/>
</p:tagLst>
</file>

<file path=ppt/tags/tag410.xml><?xml version="1.0" encoding="utf-8"?>
<p:tagLst xmlns:a="http://schemas.openxmlformats.org/drawingml/2006/main" xmlns:r="http://schemas.openxmlformats.org/officeDocument/2006/relationships" xmlns:p="http://schemas.openxmlformats.org/presentationml/2006/main">
  <p:tag name="OUTPUTDPI" val="1200"/>
  <p:tag name="ORIGINALHEIGHT" val="120.7349"/>
  <p:tag name="ORIGINALWIDTH" val="1022.872"/>
  <p:tag name="LATEXADDIN" val="\documentclass{article}&#10;\usepackage{amsmath}&#10;\pagestyle{empty}&#10;\usepackage{xcolor}&#10;\begin{document}&#10;&#10;\color{white}&#10;$\propto \sin^2\theta+\cos^2\theta$=1&#10;&#10;&#10;\end{document}"/>
  <p:tag name="IGUANATEXSIZE" val="24"/>
  <p:tag name="IGUANATEXCURSOR" val="152"/>
  <p:tag name="TRANSPARENCY" val="True"/>
  <p:tag name="LATEXENGINEID" val="0"/>
  <p:tag name="TEMPFOLDER" val="c:\temp\"/>
  <p:tag name="LATEXFORMHEIGHT" val="312"/>
  <p:tag name="LATEXFORMWIDTH" val="384"/>
  <p:tag name="LATEXFORMWRAP" val="True"/>
  <p:tag name="BITMAPVECTOR" val="0"/>
</p:tagLst>
</file>

<file path=ppt/tags/tag411.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460.4424"/>
  <p:tag name="LATEXADDIN" val="\documentclass{article}&#10;\usepackage{amsmath}&#10;\pagestyle{empty}&#10;\usepackage{xcolor}&#10;\begin{document}&#10;&#10;\color{white}&#10;${\bf 10}~,~\psi_{\bf 10}$&#10;&#10;&#10;\end{document}"/>
  <p:tag name="IGUANATEXSIZE" val="24"/>
  <p:tag name="IGUANATEXCURSOR" val="131"/>
  <p:tag name="TRANSPARENCY" val="True"/>
  <p:tag name="LATEXENGINEID" val="0"/>
  <p:tag name="TEMPFOLDER" val="c:\temp\"/>
  <p:tag name="LATEXFORMHEIGHT" val="312"/>
  <p:tag name="LATEXFORMWIDTH" val="384"/>
  <p:tag name="LATEXFORMWRAP" val="True"/>
  <p:tag name="BITMAPVECTOR" val="0"/>
</p:tagLst>
</file>

<file path=ppt/tags/tag412.xml><?xml version="1.0" encoding="utf-8"?>
<p:tagLst xmlns:a="http://schemas.openxmlformats.org/drawingml/2006/main" xmlns:r="http://schemas.openxmlformats.org/officeDocument/2006/relationships" xmlns:p="http://schemas.openxmlformats.org/presentationml/2006/main">
  <p:tag name="OUTPUTDPI" val="1200"/>
  <p:tag name="ORIGINALHEIGHT" val="143.2321"/>
  <p:tag name="ORIGINALWIDTH" val="2956.13"/>
  <p:tag name="LATEXADDIN" val="\documentclass{article}&#10;\usepackage{amsmath}&#10;\pagestyle{empty}&#10;\usepackage{xcolor}&#10;\begin{document}&#10;&#10;\color{white}&#10;${\cal L}\supset  \bar \psi_{\bf 10} {\bf 10}\left(M_{10}+\lambda_\psi\langle \Sigma_{24H}\rangle\right)+\bar \psi_{\bf 10} {\bf 10}\left(M+\lambda\langle \Sigma_{24H}\rangle\right)$&#10;&#10;&#10;&#10;&#10;\end{document}"/>
  <p:tag name="IGUANATEXSIZE" val="24"/>
  <p:tag name="IGUANATEXCURSOR" val="300"/>
  <p:tag name="TRANSPARENCY" val="True"/>
  <p:tag name="LATEXENGINEID" val="0"/>
  <p:tag name="TEMPFOLDER" val="c:\temp\"/>
  <p:tag name="LATEXFORMHEIGHT" val="312"/>
  <p:tag name="LATEXFORMWIDTH" val="384"/>
  <p:tag name="LATEXFORMWRAP" val="True"/>
  <p:tag name="BITMAPVECTOR" val="0"/>
</p:tagLst>
</file>

<file path=ppt/tags/tag413.xml><?xml version="1.0" encoding="utf-8"?>
<p:tagLst xmlns:a="http://schemas.openxmlformats.org/drawingml/2006/main" xmlns:r="http://schemas.openxmlformats.org/officeDocument/2006/relationships" xmlns:p="http://schemas.openxmlformats.org/presentationml/2006/main">
  <p:tag name="OUTPUTDPI" val="1200"/>
  <p:tag name="ORIGINALHEIGHT" val="302.9621"/>
  <p:tag name="ORIGINALWIDTH" val="2278.965"/>
  <p:tag name="LATEXADDIN" val="\documentclass{article}&#10;\usepackage{amsmath}&#10;\pagestyle{empty}&#10;\usepackage{xcolor}&#10;\begin{document}&#10;&#10;\color{white}&#10;&#10;\begin{eqnarray}&#10;\left(&#10;\begin{array}{cc}&#10; \cos\theta_{Q} &amp; \sin\theta_{Q}  \\&#10;-\sin\theta_{Q} &amp;   \cos\theta_{Q}  &#10;\end{array}&#10;\right)&#10;\left(&#10;\begin{array}{c}&#10;Q  \\&#10; \psi_{Q} &#10;\end{array}&#10;\right) = &#10;\left(&#10;\begin{array}{c}&#10; Q'\\  \psi'_{Q}  \\&#10;&#10; \end{array}&#10;\right) \nonumber &#10;\end{eqnarray}&#10;&#10;&#10;\end{document}"/>
  <p:tag name="IGUANATEXSIZE" val="22"/>
  <p:tag name="IGUANATEXCURSOR" val="352"/>
  <p:tag name="TRANSPARENCY" val="True"/>
  <p:tag name="LATEXENGINEID" val="0"/>
  <p:tag name="TEMPFOLDER" val="c:\temp\"/>
  <p:tag name="LATEXFORMHEIGHT" val="312"/>
  <p:tag name="LATEXFORMWIDTH" val="384"/>
  <p:tag name="LATEXFORMWRAP" val="True"/>
  <p:tag name="BITMAPVECTOR" val="0"/>
</p:tagLst>
</file>

<file path=ppt/tags/tag414.xml><?xml version="1.0" encoding="utf-8"?>
<p:tagLst xmlns:a="http://schemas.openxmlformats.org/drawingml/2006/main" xmlns:r="http://schemas.openxmlformats.org/officeDocument/2006/relationships" xmlns:p="http://schemas.openxmlformats.org/presentationml/2006/main">
  <p:tag name="OUTPUTDPI" val="1200"/>
  <p:tag name="ORIGINALHEIGHT" val="302.2122"/>
  <p:tag name="ORIGINALWIDTH" val="2274.466"/>
  <p:tag name="LATEXADDIN" val="\documentclass{article}&#10;\usepackage{amsmath}&#10;\pagestyle{empty}&#10;\usepackage{xcolor}&#10;\begin{document}&#10;&#10;\color{white}&#10;&#10;\begin{eqnarray}&#10;\left(&#10;\begin{array}{cc}&#10; \cos\theta_{U} &amp; \sin\theta_{U}  \\&#10;-\sin\theta_{U} &amp;   \cos\theta_{U}  &#10;\end{array}&#10;\right)&#10;\left(&#10;\begin{array}{c}&#10;\bar U  \\&#10; \psi_{\bar U} &#10;\end{array}&#10;\right) = &#10;\left(&#10;\begin{array}{c}&#10;\bar U'\\&#10;  \psi'_{\bar U}&#10; \end{array}&#10;\right) \nonumber &#10;\end{eqnarray}&#10;&#10;&#10;\end{document}"/>
  <p:tag name="IGUANATEXSIZE" val="22"/>
  <p:tag name="IGUANATEXCURSOR" val="367"/>
  <p:tag name="TRANSPARENCY" val="True"/>
  <p:tag name="LATEXENGINEID" val="0"/>
  <p:tag name="TEMPFOLDER" val="c:\temp\"/>
  <p:tag name="LATEXFORMHEIGHT" val="312"/>
  <p:tag name="LATEXFORMWIDTH" val="384"/>
  <p:tag name="LATEXFORMWRAP" val="True"/>
  <p:tag name="BITMAPVECTOR" val="0"/>
</p:tagLst>
</file>

<file path=ppt/tags/tag415.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416.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86.98914"/>
  <p:tag name="LATEXADDIN" val="\documentclass{article}&#10;\usepackage{amsmath}&#10;\pagestyle{empty}&#10;\usepackage{xcolor}&#10;\begin{document}&#10;&#10;\color{white}&#10;$\bar U$&#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417.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418.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419.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150.7312"/>
  <p:tag name="LATEXADDIN" val="\documentclass{article}&#10;\usepackage{amsmath}&#10;\pagestyle{empty}&#10;\usepackage{xcolor}&#10;\begin{document}&#10;&#10;\color{white}&#10;$\psi_{U}$&#10;&#10;&#10;\end{document}"/>
  <p:tag name="IGUANATEXSIZE" val="24"/>
  <p:tag name="IGUANATEXCURSOR" val="120"/>
  <p:tag name="TRANSPARENCY" val="True"/>
  <p:tag name="LATEXENGINEID" val="0"/>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86.98914"/>
  <p:tag name="ORIGINALWIDTH" val="144.7319"/>
  <p:tag name="OUTPUTTYPE" val="PNG"/>
  <p:tag name="IGUANATEXVERSION" val="160"/>
  <p:tag name="LATEXADDIN" val="\documentclass{article}&#10;\usepackage{amsmath,amssymb,color}&#10;\pagestyle{empty}&#10;\begin{document}&#10;\color{white}&#10;&#10;$g_{3_0}$&#10;&#10;&#10;\end{document}"/>
  <p:tag name="IGUANATEXSIZE" val="20"/>
  <p:tag name="IGUANATEXCURSOR" val="107"/>
  <p:tag name="TRANSPARENCY" val="True"/>
  <p:tag name="LATEXENGINEID" val="0"/>
  <p:tag name="TEMPFOLDER" val="c:\temp\"/>
  <p:tag name="LATEXFORMHEIGHT" val="312"/>
  <p:tag name="LATEXFORMWIDTH" val="384"/>
  <p:tag name="LATEXFORMWRAP" val="True"/>
  <p:tag name="BITMAPVECTOR" val="0"/>
</p:tagLst>
</file>

<file path=ppt/tags/tag420.xml><?xml version="1.0" encoding="utf-8"?>
<p:tagLst xmlns:a="http://schemas.openxmlformats.org/drawingml/2006/main" xmlns:r="http://schemas.openxmlformats.org/officeDocument/2006/relationships" xmlns:p="http://schemas.openxmlformats.org/presentationml/2006/main">
  <p:tag name="OUTPUTDPI" val="1200"/>
  <p:tag name="ORIGINALHEIGHT" val="122.2347"/>
  <p:tag name="ORIGINALWIDTH" val="150.7312"/>
  <p:tag name="LATEXADDIN" val="\documentclass{article}&#10;\usepackage{amsmath}&#10;\pagestyle{empty}&#10;\usepackage{xcolor}&#10;\begin{document}&#10;&#10;\color{white}&#10;$\psi_{Q}$&#10;&#10;&#10;\end{document}"/>
  <p:tag name="IGUANATEXSIZE" val="24"/>
  <p:tag name="IGUANATEXCURSOR" val="120"/>
  <p:tag name="TRANSPARENCY" val="True"/>
  <p:tag name="LATEXENGINEID" val="0"/>
  <p:tag name="TEMPFOLDER" val="c:\temp\"/>
  <p:tag name="LATEXFORMHEIGHT" val="312"/>
  <p:tag name="LATEXFORMWIDTH" val="384"/>
  <p:tag name="LATEXFORMWRAP" val="True"/>
  <p:tag name="BITMAPVECTOR" val="0"/>
</p:tagLst>
</file>

<file path=ppt/tags/tag42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599.55"/>
  <p:tag name="LATEXADDIN" val="\documentclass{article}&#10;\usepackage{amsmath}&#10;\pagestyle{empty}&#10;\usepackage{xcolor}&#10;\begin{document}&#10;&#10;\color{white}&#10;$\propto \cos\theta_Q\cos\theta_U+\sin\theta_Q\sin\theta_U$&#10;&#10;&#10;\end{document}"/>
  <p:tag name="IGUANATEXSIZE" val="24"/>
  <p:tag name="IGUANATEXCURSOR" val="174"/>
  <p:tag name="TRANSPARENCY" val="True"/>
  <p:tag name="LATEXENGINEID" val="0"/>
  <p:tag name="TEMPFOLDER" val="c:\temp\"/>
  <p:tag name="LATEXFORMHEIGHT" val="312"/>
  <p:tag name="LATEXFORMWIDTH" val="384"/>
  <p:tag name="LATEXFORMWRAP" val="True"/>
  <p:tag name="BITMAPVECTOR" val="0"/>
</p:tagLst>
</file>

<file path=ppt/tags/tag422.xml><?xml version="1.0" encoding="utf-8"?>
<p:tagLst xmlns:a="http://schemas.openxmlformats.org/drawingml/2006/main" xmlns:r="http://schemas.openxmlformats.org/officeDocument/2006/relationships" xmlns:p="http://schemas.openxmlformats.org/presentationml/2006/main">
  <p:tag name="OUTPUTDPI" val="1200"/>
  <p:tag name="ORIGINALHEIGHT" val="182.2272"/>
  <p:tag name="ORIGINALWIDTH" val="3362.58"/>
  <p:tag name="LATEXADDIN" val="\documentclass{article}&#10;\usepackage{amsmath}&#10;\pagestyle{empty}&#10;\usepackage{xcolor}&#10;\begin{document}&#10;&#10;\color{white}&#10;$&#10;\tau(p \to e^+ \pi^0) \approx 3.3 \times 10^{27} {\rm yrs} \, A_{\rm mix}^{-1}(i=1)\, \left(\frac{M_X}{10^{14}{\rm GeV}}\right)^4 \left(\frac{g_5}{0.55}\right)^{-4},&#10;$&#10;&#10;&#10;\end{document}"/>
  <p:tag name="IGUANATEXSIZE" val="20"/>
  <p:tag name="IGUANATEXCURSOR" val="283"/>
  <p:tag name="TRANSPARENCY" val="True"/>
  <p:tag name="LATEXENGINEID" val="0"/>
  <p:tag name="TEMPFOLDER" val="c:\temp\"/>
  <p:tag name="LATEXFORMHEIGHT" val="312"/>
  <p:tag name="LATEXFORMWIDTH" val="384"/>
  <p:tag name="LATEXFORMWRAP" val="True"/>
  <p:tag name="BITMAPVECTOR" val="0"/>
</p:tagLst>
</file>

<file path=ppt/tags/tag423.xml><?xml version="1.0" encoding="utf-8"?>
<p:tagLst xmlns:a="http://schemas.openxmlformats.org/drawingml/2006/main" xmlns:r="http://schemas.openxmlformats.org/officeDocument/2006/relationships" xmlns:p="http://schemas.openxmlformats.org/presentationml/2006/main">
  <p:tag name="OUTPUTDPI" val="1200"/>
  <p:tag name="ORIGINALHEIGHT" val="155.9805"/>
  <p:tag name="ORIGINALWIDTH" val="2370.454"/>
  <p:tag name="LATEXADDIN" val="\documentclass{article}&#10;\usepackage{amsmath}&#10;\pagestyle{empty}&#10;\usepackage{xcolor}&#10;\begin{document}&#10;&#10;\color{white}&#10;\begin{eqnarray}&#10;A_{\rm mix}(i) &amp;\simeq&amp; \left(\cos\theta_Q\cos\theta_U+\sin\theta_Q\sin\theta_U\right)^2\nonumber &#10;\end{eqnarray}&#10;&#10;\end{document}"/>
  <p:tag name="IGUANATEXSIZE" val="20"/>
  <p:tag name="IGUANATEXCURSOR" val="220"/>
  <p:tag name="TRANSPARENCY" val="True"/>
  <p:tag name="LATEXENGINEID" val="0"/>
  <p:tag name="TEMPFOLDER" val="c:\temp\"/>
  <p:tag name="LATEXFORMHEIGHT" val="312"/>
  <p:tag name="LATEXFORMWIDTH" val="384"/>
  <p:tag name="LATEXFORMWRAP" val="True"/>
  <p:tag name="BITMAPVECTOR" val="0"/>
</p:tagLst>
</file>

<file path=ppt/tags/tag424.xml><?xml version="1.0" encoding="utf-8"?>
<p:tagLst xmlns:a="http://schemas.openxmlformats.org/drawingml/2006/main" xmlns:r="http://schemas.openxmlformats.org/officeDocument/2006/relationships" xmlns:p="http://schemas.openxmlformats.org/presentationml/2006/main">
  <p:tag name="OUTPUTDPI" val="1200"/>
  <p:tag name="ORIGINALHEIGHT" val="332.9583"/>
  <p:tag name="ORIGINALWIDTH" val="2043.495"/>
  <p:tag name="LATEXADDIN" val="\documentclass{article}&#10;\usepackage{amsmath}&#10;\pagestyle{empty}&#10;\usepackage{xcolor}&#10;\begin{document}&#10;&#10;\color{white}&#10;\begin{eqnarray}&#10;&amp;&amp;(a)\sin\theta_U\sim 10^{-4}~~{\rm and}~~ \cos\theta_Q\sim 10^{-4} \nonumber \\&#10;&amp;&amp;(b)\sin\theta_Q\sim 10^{-4}~~{\rm and}~~ \cos\theta_U\sim 10^{-4} \nonumber &#10;\end{eqnarray}&#10;&#10;&#10;\end{document}"/>
  <p:tag name="IGUANATEXSIZE" val="20"/>
  <p:tag name="IGUANATEXCURSOR" val="268"/>
  <p:tag name="TRANSPARENCY" val="True"/>
  <p:tag name="LATEXENGINEID" val="0"/>
  <p:tag name="TEMPFOLDER" val="c:\temp\"/>
  <p:tag name="LATEXFORMHEIGHT" val="312"/>
  <p:tag name="LATEXFORMWIDTH" val="384"/>
  <p:tag name="LATEXFORMWRAP" val="True"/>
  <p:tag name="BITMAPVECTOR" val="0"/>
</p:tagLst>
</file>

<file path=ppt/tags/tag425.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1859.018"/>
  <p:tag name="LATEXADDIN" val="\documentclass{article}&#10;\usepackage{amsmath}&#10;\pagestyle{empty}&#10;\usepackage{xcolor}&#10;\begin{document}&#10;&#10;\color{white}&#10;\begin{eqnarray}&#10;-\mathcal{L} &amp;\ni&amp; \frac{1}{4} Y_{10,i} \delta_{ij}&#10;{\bf 10}_i {\bf 10}_j H_5 + h.c.\nonumber &#10;\end{eqnarray}&#10;&#10;\end{document}"/>
  <p:tag name="IGUANATEXSIZE" val="22"/>
  <p:tag name="IGUANATEXCURSOR" val="192"/>
  <p:tag name="TRANSPARENCY" val="True"/>
  <p:tag name="LATEXENGINEID" val="0"/>
  <p:tag name="TEMPFOLDER" val="c:\temp\"/>
  <p:tag name="LATEXFORMHEIGHT" val="312"/>
  <p:tag name="LATEXFORMWIDTH" val="384"/>
  <p:tag name="LATEXFORMWRAP" val="True"/>
  <p:tag name="BITMAPVECTOR" val="0"/>
</p:tagLst>
</file>

<file path=ppt/tags/tag426.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2212.973"/>
  <p:tag name="LATEXADDIN" val="\documentclass{article}&#10;\usepackage{amsmath}&#10;\pagestyle{empty}&#10;\usepackage{xcolor}&#10;\begin{document}&#10;&#10;\color{white}&#10;\begin{eqnarray}&#10;(Y_{10})_1\sin\theta_Q\sin\theta_U Q_i \cdot H \bar U_i=y_uQ_i \cdot H \bar U_i \nonumber &#10;\end{eqnarray}&#10;&#10;&#10;\end{document}"/>
  <p:tag name="IGUANATEXSIZE" val="22"/>
  <p:tag name="IGUANATEXCURSOR" val="222"/>
  <p:tag name="TRANSPARENCY" val="True"/>
  <p:tag name="LATEXENGINEID" val="0"/>
  <p:tag name="TEMPFOLDER" val="c:\temp\"/>
  <p:tag name="LATEXFORMHEIGHT" val="312"/>
  <p:tag name="LATEXFORMWIDTH" val="384"/>
  <p:tag name="LATEXFORMWRAP" val="True"/>
  <p:tag name="BITMAPVECTOR" val="0"/>
</p:tagLst>
</file>

<file path=ppt/tags/tag427.xml><?xml version="1.0" encoding="utf-8"?>
<p:tagLst xmlns:a="http://schemas.openxmlformats.org/drawingml/2006/main" xmlns:r="http://schemas.openxmlformats.org/officeDocument/2006/relationships" xmlns:p="http://schemas.openxmlformats.org/presentationml/2006/main">
  <p:tag name="OUTPUTDPI" val="1200"/>
  <p:tag name="ORIGINALHEIGHT" val="139.4826"/>
  <p:tag name="ORIGINALWIDTH" val="1388.826"/>
  <p:tag name="LATEXADDIN" val="\documentclass{article}&#10;\usepackage{amsmath}&#10;\pagestyle{empty}&#10;\usepackage{xcolor}&#10;\begin{document}&#10;&#10;\color{white}&#10;$\sin\theta_Q\sim 1,~\sin\theta_U\sim 10^{-4}$&#10;&#10;&#10;\end{document}"/>
  <p:tag name="IGUANATEXSIZE" val="24"/>
  <p:tag name="IGUANATEXCURSOR" val="148"/>
  <p:tag name="TRANSPARENCY" val="True"/>
  <p:tag name="LATEXENGINEID" val="0"/>
  <p:tag name="TEMPFOLDER" val="c:\temp\"/>
  <p:tag name="LATEXFORMHEIGHT" val="312"/>
  <p:tag name="LATEXFORMWIDTH" val="384"/>
  <p:tag name="LATEXFORMWRAP" val="True"/>
  <p:tag name="BITMAPVECTOR" val="0"/>
</p:tagLst>
</file>

<file path=ppt/tags/tag428.xml><?xml version="1.0" encoding="utf-8"?>
<p:tagLst xmlns:a="http://schemas.openxmlformats.org/drawingml/2006/main" xmlns:r="http://schemas.openxmlformats.org/officeDocument/2006/relationships" xmlns:p="http://schemas.openxmlformats.org/presentationml/2006/main">
  <p:tag name="OUTPUTDPI" val="1200"/>
  <p:tag name="ORIGINALHEIGHT" val="161.2298"/>
  <p:tag name="ORIGINALWIDTH" val="1036.37"/>
  <p:tag name="LATEXADDIN" val="\documentclass{article}&#10;\usepackage{amsmath}&#10;\pagestyle{empty}&#10;\usepackage{xcolor}&#10;\begin{document}&#10;&#10;\color{white}&#10;$(Y_{10})_1= \frac{y_u}{\sin\theta_U\sin\theta_Q}$&#10;&#10;&#10;\end{document}"/>
  <p:tag name="IGUANATEXSIZE" val="22"/>
  <p:tag name="IGUANATEXCURSOR" val="163"/>
  <p:tag name="TRANSPARENCY" val="True"/>
  <p:tag name="LATEXENGINEID" val="0"/>
  <p:tag name="TEMPFOLDER" val="c:\temp\"/>
  <p:tag name="LATEXFORMHEIGHT" val="312"/>
  <p:tag name="LATEXFORMWIDTH" val="384"/>
  <p:tag name="LATEXFORMWRAP" val="True"/>
  <p:tag name="BITMAPVECTOR" val="0"/>
</p:tagLst>
</file>

<file path=ppt/tags/tag429.xml><?xml version="1.0" encoding="utf-8"?>
<p:tagLst xmlns:a="http://schemas.openxmlformats.org/drawingml/2006/main" xmlns:r="http://schemas.openxmlformats.org/officeDocument/2006/relationships" xmlns:p="http://schemas.openxmlformats.org/presentationml/2006/main">
  <p:tag name="OUTPUTDPI" val="1200"/>
  <p:tag name="ORIGINALHEIGHT" val="287.964"/>
  <p:tag name="ORIGINALWIDTH" val="3262.092"/>
  <p:tag name="LATEXADDIN" val="\documentclass{article}&#10;\usepackage{amsmath}&#10;\pagestyle{empty}&#10;\usepackage{xcolor}&#10;\begin{document}&#10;&#10;\color{white}&#10;\begin{eqnarray}&#10;-\mathcal{L} &amp;\ni&amp; \frac{1}{2} (Y_{10})_1  H_C  \left(Q_1\cdot Q_1\right) = \frac{1}{2} \frac{y_u}{\sin\theta_U\sin\theta_Q} H_C  \left(Q_1\cdot Q_1\right) \nonumber &#10;\end{eqnarray}&#10;&#10;\end{document}"/>
  <p:tag name="IGUANATEXSIZE" val="24"/>
  <p:tag name="IGUANATEXCURSOR" val="255"/>
  <p:tag name="TRANSPARENCY" val="True"/>
  <p:tag name="LATEXENGINEID" val="0"/>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2776.153"/>
  <p:tag name="OUTPUTTYPE" val="PNG"/>
  <p:tag name="IGUANATEXVERSION" val="160"/>
  <p:tag name="LATEXADDIN" val="\documentclass{article}&#10;\usepackage{amsmath,color}&#10;\pagestyle{empty}&#10;\begin{document}&#10;&#10;&#10;\color{white}&#10;&#10;$\tau_p=\frac{1}{\Gamma_p} \sim \frac{M_X^4}{\alpha_{\rm GUT}^2 m_p^5}\sim\times 10^{27} {\rm yrs} \left(\frac{\frac{1}{40}}{\alpha_{\rm GUT}}\right)^2\left(\frac{M_X}{ 10^{14} {\rm GeV}}\right)^4$&#10;&#10;&#10;&#10;\end{document}"/>
  <p:tag name="IGUANATEXSIZE" val="24"/>
  <p:tag name="IGUANATEXCURSOR" val="278"/>
  <p:tag name="TRANSPARENCY" val="True"/>
  <p:tag name="LATEXENGINEID" val="0"/>
  <p:tag name="TEMPFOLDER" val="c:\temp\"/>
  <p:tag name="LATEXFORMHEIGHT" val="320"/>
  <p:tag name="LATEXFORMWIDTH" val="385"/>
  <p:tag name="LATEXFORMWRAP" val="True"/>
  <p:tag name="BITMAPVECTOR" val="0"/>
</p:tagLst>
</file>

<file path=ppt/tags/tag430.xml><?xml version="1.0" encoding="utf-8"?>
<p:tagLst xmlns:a="http://schemas.openxmlformats.org/drawingml/2006/main" xmlns:r="http://schemas.openxmlformats.org/officeDocument/2006/relationships" xmlns:p="http://schemas.openxmlformats.org/presentationml/2006/main">
  <p:tag name="OUTPUTDPI" val="1200"/>
  <p:tag name="ORIGINALHEIGHT" val="139.4826"/>
  <p:tag name="ORIGINALWIDTH" val="1388.826"/>
  <p:tag name="LATEXADDIN" val="\documentclass{article}&#10;\usepackage{amsmath}&#10;\pagestyle{empty}&#10;\usepackage{xcolor}&#10;\begin{document}&#10;&#10;\color{white}&#10;$\sin\theta_Q\sim 10^{-4},~\sin\theta_U\sim 1$&#10;&#10;&#10;\end{document}"/>
  <p:tag name="IGUANATEXSIZE" val="24"/>
  <p:tag name="IGUANATEXCURSOR" val="160"/>
  <p:tag name="TRANSPARENCY" val="True"/>
  <p:tag name="LATEXENGINEID" val="0"/>
  <p:tag name="TEMPFOLDER" val="c:\temp\"/>
  <p:tag name="LATEXFORMHEIGHT" val="312"/>
  <p:tag name="LATEXFORMWIDTH" val="384"/>
  <p:tag name="LATEXFORMWRAP" val="True"/>
  <p:tag name="BITMAPVECTOR" val="0"/>
</p:tagLst>
</file>

<file path=ppt/tags/tag431.xml><?xml version="1.0" encoding="utf-8"?>
<p:tagLst xmlns:a="http://schemas.openxmlformats.org/drawingml/2006/main" xmlns:r="http://schemas.openxmlformats.org/officeDocument/2006/relationships" xmlns:p="http://schemas.openxmlformats.org/presentationml/2006/main">
  <p:tag name="OUTPUTDPI" val="1200"/>
  <p:tag name="ORIGINALHEIGHT" val="139.4826"/>
  <p:tag name="ORIGINALWIDTH" val="1388.826"/>
  <p:tag name="LATEXADDIN" val="\documentclass{article}&#10;\usepackage{amsmath}&#10;\pagestyle{empty}&#10;\usepackage{xcolor}&#10;\begin{document}&#10;&#10;\color{white}&#10;$\sin\theta_Q\sim 1,~\sin\theta_U\sim 10^{-4}$&#10;&#10;&#10;\end{document}"/>
  <p:tag name="IGUANATEXSIZE" val="24"/>
  <p:tag name="IGUANATEXCURSOR" val="148"/>
  <p:tag name="TRANSPARENCY" val="True"/>
  <p:tag name="LATEXENGINEID" val="0"/>
  <p:tag name="TEMPFOLDER" val="c:\temp\"/>
  <p:tag name="LATEXFORMHEIGHT" val="312"/>
  <p:tag name="LATEXFORMWIDTH" val="384"/>
  <p:tag name="LATEXFORMWRAP" val="True"/>
  <p:tag name="BITMAPVECTOR" val="0"/>
</p:tagLst>
</file>

<file path=ppt/tags/tag432.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758.9051"/>
  <p:tag name="LATEXADDIN" val="\documentclass{article}&#10;\usepackage{amsmath}&#10;\pagestyle{empty}&#10;\usepackage{xcolor}&#10;\begin{document}&#10;&#10;\color{white}&#10;$(Y_{10})_1= \frac{y_u}{\sin\theta_U}$&#10;&#10;&#10;\end{document}"/>
  <p:tag name="IGUANATEXSIZE" val="22"/>
  <p:tag name="IGUANATEXCURSOR" val="123"/>
  <p:tag name="TRANSPARENCY" val="True"/>
  <p:tag name="LATEXENGINEID" val="0"/>
  <p:tag name="TEMPFOLDER" val="c:\temp\"/>
  <p:tag name="LATEXFORMHEIGHT" val="312"/>
  <p:tag name="LATEXFORMWIDTH" val="384"/>
  <p:tag name="LATEXFORMWRAP" val="True"/>
  <p:tag name="BITMAPVECTOR" val="0"/>
</p:tagLst>
</file>

<file path=ppt/tags/tag433.xml><?xml version="1.0" encoding="utf-8"?>
<p:tagLst xmlns:a="http://schemas.openxmlformats.org/drawingml/2006/main" xmlns:r="http://schemas.openxmlformats.org/officeDocument/2006/relationships" xmlns:p="http://schemas.openxmlformats.org/presentationml/2006/main">
  <p:tag name="OUTPUTDPI" val="1200"/>
  <p:tag name="ORIGINALHEIGHT" val="271.4661"/>
  <p:tag name="ORIGINALWIDTH" val="2906.636"/>
  <p:tag name="LATEXADDIN" val="\documentclass{article}&#10;\usepackage{amsmath}&#10;\pagestyle{empty}&#10;\usepackage{xcolor}&#10;\begin{document}&#10;&#10;\color{white}&#10;\begin{eqnarray}&#10;-\mathcal{L} &amp;\ni&amp; \frac{1}{2} (Y_{10})_1  H_C  \left(Q_1\cdot Q_1\right) = \frac{1}{2} \frac{y_u}{\sin\theta_u} H_C  \left(Q_1\cdot Q_1\right) \nonumber &#10;\end{eqnarray}&#10;&#10;\end{document}"/>
  <p:tag name="IGUANATEXSIZE" val="24"/>
  <p:tag name="IGUANATEXCURSOR" val="286"/>
  <p:tag name="TRANSPARENCY" val="True"/>
  <p:tag name="LATEXENGINEID" val="0"/>
  <p:tag name="TEMPFOLDER" val="c:\temp\"/>
  <p:tag name="LATEXFORMHEIGHT" val="312"/>
  <p:tag name="LATEXFORMWIDTH" val="384"/>
  <p:tag name="LATEXFORMWRAP" val="True"/>
  <p:tag name="BITMAPVECTOR" val="0"/>
</p:tagLst>
</file>

<file path=ppt/tags/tag434.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435.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436.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5.74055"/>
  <p:tag name="LATEXADDIN" val="\documentclass{article}&#10;\usepackage{amsmath}&#10;\pagestyle{empty}&#10;\usepackage{xcolor}&#10;\begin{document}&#10;&#10;\color{white}&#10;$L$&#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437.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72.4784"/>
  <p:tag name="LATEXADDIN" val="\documentclass{article}&#10;\usepackage{amsmath}&#10;\pagestyle{empty}&#10;\usepackage{xcolor}&#10;\begin{document}&#10;&#10;\color{white}&#10;$H_C$&#10;&#10;&#10;\end{document}"/>
  <p:tag name="IGUANATEXSIZE" val="24"/>
  <p:tag name="IGUANATEXCURSOR" val="119"/>
  <p:tag name="TRANSPARENCY" val="True"/>
  <p:tag name="LATEXENGINEID" val="0"/>
  <p:tag name="TEMPFOLDER" val="c:\temp\"/>
  <p:tag name="LATEXFORMHEIGHT" val="312"/>
  <p:tag name="LATEXFORMWIDTH" val="384"/>
  <p:tag name="LATEXFORMWRAP" val="True"/>
  <p:tag name="BITMAPVECTOR" val="0"/>
</p:tagLst>
</file>

<file path=ppt/tags/tag43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86.23921"/>
  <p:tag name="LATEXADDIN" val="\documentclass{article}&#10;\usepackage{amsmath}&#10;\pagestyle{empty}&#10;\usepackage{xcolor}&#10;\begin{document}&#10;&#10;\color{white}&#10;$Q$&#10;&#10;&#10;\end{document}"/>
  <p:tag name="IGUANATEXSIZE" val="24"/>
  <p:tag name="IGUANATEXCURSOR" val="117"/>
  <p:tag name="TRANSPARENCY" val="True"/>
  <p:tag name="LATEXENGINEID" val="0"/>
  <p:tag name="TEMPFOLDER" val="c:\temp\"/>
  <p:tag name="LATEXFORMHEIGHT" val="312"/>
  <p:tag name="LATEXFORMWIDTH" val="384"/>
  <p:tag name="LATEXFORMWRAP" val="True"/>
  <p:tag name="BITMAPVECTOR" val="0"/>
</p:tagLst>
</file>

<file path=ppt/tags/tag439.xml><?xml version="1.0" encoding="utf-8"?>
<p:tagLst xmlns:a="http://schemas.openxmlformats.org/drawingml/2006/main" xmlns:r="http://schemas.openxmlformats.org/officeDocument/2006/relationships" xmlns:p="http://schemas.openxmlformats.org/presentationml/2006/main">
  <p:tag name="OUTPUTDPI" val="1200"/>
  <p:tag name="ORIGINALHEIGHT" val="338.9576"/>
  <p:tag name="ORIGINALWIDTH" val="3595.051"/>
  <p:tag name="LATEXADDIN" val="\documentclass{article}&#10;\usepackage{amsmath}&#10;\pagestyle{empty}&#10;\usepackage{xcolor}&#10;\begin{document}&#10;&#10;\color{white}&#10;\begin{eqnarray}&#10;\tau_p=\frac{1}{\Gamma_{p\to K^+\overline{\nu}_{\tau}}} = 9.4\times 10^{33}{\rm  yrs} \left(\frac{m_{H_C}}{2\times 10^{13}{\rm GeV}}\right)^4\left(\frac{10^{-4}}{\sin\theta_U\sin\theta_Q}\right)^2\nonumber &#10;\end{eqnarray}&#10;&#10;&#10;\end{document}"/>
  <p:tag name="IGUANATEXSIZE" val="22"/>
  <p:tag name="IGUANATEXCURSOR" val="318"/>
  <p:tag name="TRANSPARENCY" val="True"/>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58.9802"/>
  <p:tag name="ORIGINALWIDTH" val="903.637"/>
  <p:tag name="LATEXADDIN" val="\documentclass{article}&#10;\usepackage{amsmath,amssymb}&#10;\pagestyle{empty}&#10;\begin{document}&#10;&#10;&#10;$n_P\sim \frac{m_H}{m_P}\sim 10^{29}$&#10;&#10;\end{document}"/>
  <p:tag name="IGUANATEXSIZE" val="20"/>
  <p:tag name="IGUANATEXCURSOR" val="126"/>
  <p:tag name="TRANSPARENCY" val="False"/>
  <p:tag name="FILENAME" val=""/>
  <p:tag name="LATEXENGINEID" val="0"/>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953.1309"/>
  <p:tag name="LATEXADDIN" val="\documentclass{article}&#10;\usepackage{amsmath,amssymb}&#10;\pagestyle{empty}&#10;\begin{document}&#10;&#10;$R=\Delta E \frac{n_P}{m_H}\left(\frac{t}{\tau_P}\right)$&#10;&#10;&#10;\end{document}"/>
  <p:tag name="IGUANATEXSIZE" val="18"/>
  <p:tag name="IGUANATEXCURSOR" val="145"/>
  <p:tag name="TRANSPARENCY" val="False"/>
  <p:tag name="FILENAME" val=""/>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09.4863"/>
  <p:tag name="ORIGINALWIDTH" val="2071.241"/>
  <p:tag name="LATEXADDIN" val="\documentclass{article}&#10;\usepackage{amsmath,amssymb}&#10;\pagestyle{empty}&#10;\begin{document}&#10;&#10;$\Delta E_{P\to inv}\sim MeV \quad  \Delta E_{P\to SM}\sim GeV$&#10;&#10;&#10;\end{document}"/>
  <p:tag name="IGUANATEXSIZE" val="20"/>
  <p:tag name="IGUANATEXCURSOR" val="143"/>
  <p:tag name="TRANSPARENCY" val="Fals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2067.492"/>
  <p:tag name="LATEXADDIN" val="\documentclass{article}&#10;\usepackage{amsmath,amssymb}&#10;\pagestyle{empty}&#10;\begin{document}&#10;&#10;$\tau_{P\to inv}\gtrsim 10^{16} yrs \quad \tau_{P\to SM}\gtrsim 10^{19} yrs$&#10;&#10;&#10;\end{document}"/>
  <p:tag name="IGUANATEXSIZE" val="20"/>
  <p:tag name="IGUANATEXCURSOR" val="90"/>
  <p:tag name="TRANSPARENCY" val="Fals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72.74094"/>
  <p:tag name="ORIGINALWIDTH" val="124.4844"/>
  <p:tag name="OUTPUTTYPE" val="PNG"/>
  <p:tag name="IGUANATEXVERSION" val="160"/>
  <p:tag name="LATEXADDIN" val="\documentclass{article}&#10;\usepackage{amsmath,amssymb}&#10;\usepackage{xcolor,color}&#10;\pagestyle{empty}&#10;\begin{document}&#10;&#10;\color{white}&#10;&#10;$\tau_P$&#10;&#10;&#10;\end{document}"/>
  <p:tag name="IGUANATEXSIZE" val="18"/>
  <p:tag name="IGUANATEXCURSOR" val="128"/>
  <p:tag name="TRANSPARENCY" val="True"/>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46.2317"/>
  <p:tag name="ORIGINALWIDTH" val="2069.741"/>
  <p:tag name="OUTPUTTYPE" val="PNG"/>
  <p:tag name="IGUANATEXVERSION" val="160"/>
  <p:tag name="LATEXADDIN" val="\documentclass{article}&#10;\usepackage{amsmath,color}&#10;\pagestyle{empty}&#10;\begin{document}&#10;&#10;&#10;\color{white}&#10;&#10;$\tilde{W} =\left({\rm SU(3)}=1,{\rm SU(2)}=3,{\rm U(1)}=0\right)$&#10;&#10;&#10;&#10;\end{document}"/>
  <p:tag name="IGUANATEXSIZE" val="24"/>
  <p:tag name="IGUANATEXCURSOR" val="160"/>
  <p:tag name="TRANSPARENCY" val="True"/>
  <p:tag name="LATEXENGINEID" val="0"/>
  <p:tag name="TEMPFOLDER" val="c:\temp\"/>
  <p:tag name="LATEXFORMHEIGHT" val="320"/>
  <p:tag name="LATEXFORMWIDTH" val="38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122.9846"/>
  <p:tag name="LATEXADDIN" val="\documentclass{article}&#10;\usepackage{amsmath,amssymb}&#10;\pagestyle{empty}&#10;\begin{document}&#10;$e^+$&#10;&#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2283.465"/>
  <p:tag name="OUTPUTTYPE" val="PNG"/>
  <p:tag name="IGUANATEXVERSION" val="160"/>
  <p:tag name="LATEXADDIN" val="\documentclass{article}&#10;\usepackage{amsmath,color}&#10;\pagestyle{empty}&#10;\begin{document}&#10;&#10;&#10;\color{white}&#10;&#10;$\tilde{H}_{u,d} =\left({\rm SU(3)}=1,{\rm SU(2)}=2,{\rm U(1)}=\pm 1\right)$&#10;&#10;&#10;&#10;\end{document}"/>
  <p:tag name="IGUANATEXSIZE" val="24"/>
  <p:tag name="IGUANATEXCURSOR" val="119"/>
  <p:tag name="TRANSPARENCY" val="True"/>
  <p:tag name="LATEXENGINEID" val="0"/>
  <p:tag name="TEMPFOLDER" val="c:\temp\"/>
  <p:tag name="LATEXFORMHEIGHT" val="320"/>
  <p:tag name="LATEXFORMWIDTH" val="385"/>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46.2317"/>
  <p:tag name="ORIGINALWIDTH" val="2032.996"/>
  <p:tag name="OUTPUTTYPE" val="PNG"/>
  <p:tag name="IGUANATEXVERSION" val="160"/>
  <p:tag name="LATEXADDIN" val="\documentclass{article}&#10;\usepackage{amsmath,color}&#10;\pagestyle{empty}&#10;\begin{document}&#10;&#10;&#10;\color{white}&#10;&#10;$\tilde{G} =\left({\rm SU(3)}=8,{\rm SU(2)}=3,{\rm U(1)}=0\right)$&#10;&#10;&#10;&#10;\end{document}"/>
  <p:tag name="IGUANATEXSIZE" val="24"/>
  <p:tag name="IGUANATEXCURSOR" val="161"/>
  <p:tag name="TRANSPARENCY" val="True"/>
  <p:tag name="LATEXENGINEID" val="0"/>
  <p:tag name="TEMPFOLDER" val="c:\temp\"/>
  <p:tag name="LATEXFORMHEIGHT" val="320"/>
  <p:tag name="LATEXFORMWIDTH" val="385"/>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2776.153"/>
  <p:tag name="OUTPUTTYPE" val="PNG"/>
  <p:tag name="IGUANATEXVERSION" val="160"/>
  <p:tag name="LATEXADDIN" val="\documentclass{article}&#10;\usepackage{amsmath,color}&#10;\pagestyle{empty}&#10;\begin{document}&#10;&#10;&#10;\color{white}&#10;&#10;$\tau_p=\frac{1}{\Gamma_p} \sim \frac{M_X^4}{\alpha_{\rm GUT}^2 m_p^5}\sim\times 10^{35} {\rm yrs} \left(\frac{\frac{1}{40}}{\alpha_{\rm GUT}}\right)^2\left(\frac{M_X}{ 10^{16} {\rm GeV}}\right)^4$&#10;&#10;&#10;&#10;\end{document}"/>
  <p:tag name="IGUANATEXSIZE" val="24"/>
  <p:tag name="IGUANATEXCURSOR" val="189"/>
  <p:tag name="TRANSPARENCY" val="True"/>
  <p:tag name="LATEXENGINEID" val="0"/>
  <p:tag name="TEMPFOLDER" val="c:\temp\"/>
  <p:tag name="LATEXFORMHEIGHT" val="320"/>
  <p:tag name="LATEXFORMWIDTH" val="385"/>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323.9595"/>
  <p:tag name="ORIGINALWIDTH" val="3529.059"/>
  <p:tag name="OUTPUTTYPE" val="PNG"/>
  <p:tag name="IGUANATEXVERSION" val="160"/>
  <p:tag name="LATEXADDIN" val="\documentclass{article}&#10;\usepackage{amsmath,amssymb,color}&#10;\pagestyle{empty}&#10;\begin{document}&#10;&#10;\color{white}&#10;&#10;\begin{eqnarray} \nonumber &#10;&amp;&amp;{\cal A}_H(p\to K^+\bar{\nu}_i)\\&amp;&amp;\quad \quad =&#10;C_{RL}(usd\nu_i)\langle K^+\vert (us)_Rd_L\vert p\rangle&#10;+&#10;C_{RL}(uds\nu_i)\langle K^+\vert (ud)_Rs_L\vert p\rangle \nonumber &#10;\end{eqnarray}&#10;&#10;&#10;\end{document}"/>
  <p:tag name="IGUANATEXSIZE" val="18"/>
  <p:tag name="IGUANATEXCURSOR" val="108"/>
  <p:tag name="TRANSPARENCY" val="True"/>
  <p:tag name="LATEXENGINEID" val="0"/>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323.9595"/>
  <p:tag name="ORIGINALWIDTH" val="3598.05"/>
  <p:tag name="OUTPUTTYPE" val="PNG"/>
  <p:tag name="IGUANATEXVERSION" val="160"/>
  <p:tag name="LATEXADDIN" val="\documentclass{article}&#10;\usepackage{amsmath,amssymb,color}&#10;\pagestyle{empty}&#10;\begin{document}&#10;&#10;\color{white}&#10;&#10;\begin{eqnarray} \nonumber &#10;&amp;&amp;{\cal A}_{\tilde W}(p\to K^+\bar{\nu}_i)\\&amp;&amp;\quad \quad =&#10;+&#10;C_{LL}(usd\nu_i)\langle K^+\vert (us)_Ld_L\vert p\rangle&#10;+C_{LL}(uds\nu_i)\langle K^+\vert (ud)_Ls_L\vert p\rangle \nonumber &#10;\end{eqnarray}&#10;&#10;&#10;\end{document}"/>
  <p:tag name="IGUANATEXSIZE" val="18"/>
  <p:tag name="IGUANATEXCURSOR" val="108"/>
  <p:tag name="TRANSPARENCY" val="True"/>
  <p:tag name="LATEXENGINEID" val="0"/>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42.9696"/>
  <p:tag name="OUTPUTTYPE" val="PNG"/>
  <p:tag name="IGUANATEXVERSION" val="160"/>
  <p:tag name="LATEXADDIN" val="\documentclass{article}&#10;\usepackage{amsmath,amssymb,color}&#10;\pagestyle{empty}&#10;\begin{document}&#10;\color{white}&#10;&#10;${\cal O}(1)$&#10;&#10;\end{document}"/>
  <p:tag name="IGUANATEXSIZE" val="18"/>
  <p:tag name="IGUANATEXCURSOR" val="107"/>
  <p:tag name="TRANSPARENCY" val="True"/>
  <p:tag name="LATEXENGINEID" val="0"/>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403.4495"/>
  <p:tag name="ORIGINALWIDTH" val="2515.936"/>
  <p:tag name="OUTPUTTYPE" val="PNG"/>
  <p:tag name="IGUANATEXVERSION" val="160"/>
  <p:tag name="LATEXADDIN" val="\documentclass{article}&#10;\usepackage{amsmath,amssymb}&#10;\usepackage{xcolor,color}&#10;\pagestyle{empty}&#10;\begin{document}&#10;\color{white}&#10;&#10;$C_{LL} (uds\nu_i) \simeq&#10;\frac{2\alpha_2^2}{\sin 2\beta}\frac{m_t m_{d_i} \colorbox{red}{$M_2$}}{ m_W^2\colorbox{red}{$M_{H_C}M_{\rm&#10; SUSY}^2$}} V_{ui}^*V_{td}V_{ts}$&#10;&#10;&#10;\end{document}"/>
  <p:tag name="IGUANATEXSIZE" val="18"/>
  <p:tag name="IGUANATEXCURSOR" val="127"/>
  <p:tag name="TRANSPARENCY" val="True"/>
  <p:tag name="LATEXENGINEID" val="0"/>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377.9528"/>
  <p:tag name="ORIGINALWIDTH" val="2701.912"/>
  <p:tag name="OUTPUTTYPE" val="PNG"/>
  <p:tag name="IGUANATEXVERSION" val="160"/>
  <p:tag name="LATEXADDIN" val="\documentclass{article}&#10;\usepackage{amsmath,amssymb}&#10;\usepackage{xcolor,color}&#10;\pagestyle{empty}&#10;\begin{document}&#10;\color{white}&#10;&#10;$C_{RL} (usd\nu_\tau) \simeq -&#10; \frac{\alpha_2^2}{\sin^2 2\beta}\frac{m_t^2 m_s m_\tau \colorbox{red}{$\mu$}}{ m_W^4 \colorbox{red}{$M_{H_C}M_{\rm SUSY}^2$}}V_{tb}^*&#10; V_{us} V_{td}$&#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280.465"/>
  <p:tag name="ORIGINALWIDTH" val="2917.135"/>
  <p:tag name="OUTPUTTYPE" val="PNG"/>
  <p:tag name="IGUANATEXVERSION" val="160"/>
  <p:tag name="LATEXADDIN" val="\documentclass{article}&#10;\usepackage{amsmath,amssymb,color}&#10;\pagestyle{empty}&#10;\begin{document}&#10;&#10;\color{white}&#10;$ \Gamma_P\simeq \frac{m_P}{32\pi}\sum\limits_i |A_i|^2\sim 10^{30}~{\rm yrs} \left(\frac{M_{H_C}}{7\times 10^{16}~{\rm GeV}}\right)^2\left(\frac{M_{SUSY}}{10~{\rm TeV}}\right)^4$&#10;&#10;\end{document}"/>
  <p:tag name="IGUANATEXSIZE" val="20"/>
  <p:tag name="IGUANATEXCURSOR" val="57"/>
  <p:tag name="TRANSPARENCY" val="True"/>
  <p:tag name="LATEXENGINEID" val="0"/>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323.9595"/>
  <p:tag name="ORIGINALWIDTH" val="3529.059"/>
  <p:tag name="OUTPUTTYPE" val="PNG"/>
  <p:tag name="IGUANATEXVERSION" val="160"/>
  <p:tag name="LATEXADDIN" val="\documentclass{article}&#10;\usepackage{amsmath,amssymb,color}&#10;\pagestyle{empty}&#10;\begin{document}&#10;&#10;\color{white}&#10;&#10;\begin{eqnarray} \nonumber &#10;&amp;&amp;{\cal A}_H(p\to K^+\bar{\nu}_i)\\&amp;&amp;\quad \quad =&#10;C_{RL}(usd\nu_i)\langle K^+\vert (us)_Rd_L\vert p\rangle&#10;+&#10;C_{RL}(uds\nu_i)\langle K^+\vert (ud)_Rs_L\vert p\rangle \nonumber &#10;\end{eqnarray}&#10;&#10;&#10;\end{document}"/>
  <p:tag name="IGUANATEXSIZE" val="18"/>
  <p:tag name="IGUANATEXCURSOR" val="108"/>
  <p:tag name="TRANSPARENCY" val="True"/>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amssymb}&#10;\pagestyle{empty}&#10;\usepackage{xcolor}&#10;\begin{document}&#10;\color{white}&#10;$P$&#10;&#10;&#10;\end{document}"/>
  <p:tag name="IGUANATEXSIZE" val="30"/>
  <p:tag name="IGUANATEXCURSOR" val="121"/>
  <p:tag name="TRANSPARENCY" val="True"/>
  <p:tag name="LATEXENGINEID" val="0"/>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323.9595"/>
  <p:tag name="ORIGINALWIDTH" val="3598.05"/>
  <p:tag name="OUTPUTTYPE" val="PNG"/>
  <p:tag name="IGUANATEXVERSION" val="160"/>
  <p:tag name="LATEXADDIN" val="\documentclass{article}&#10;\usepackage{amsmath,amssymb,color}&#10;\pagestyle{empty}&#10;\begin{document}&#10;&#10;\color{white}&#10;&#10;\begin{eqnarray} \nonumber &#10;&amp;&amp;{\cal A}_{\tilde W}(p\to K^+\bar{\nu}_i)\\&amp;&amp;\quad \quad =&#10;+&#10;C_{LL}(usd\nu_i)\langle K^+\vert (us)_Ld_L\vert p\rangle&#10;+C_{LL}(uds\nu_i)\langle K^+\vert (ud)_Ls_L\vert p\rangle \nonumber &#10;\end{eqnarray}&#10;&#10;&#10;\end{document}"/>
  <p:tag name="IGUANATEXSIZE" val="18"/>
  <p:tag name="IGUANATEXCURSOR" val="108"/>
  <p:tag name="TRANSPARENCY" val="True"/>
  <p:tag name="LATEXENGINEID" val="0"/>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42.9696"/>
  <p:tag name="OUTPUTTYPE" val="PNG"/>
  <p:tag name="IGUANATEXVERSION" val="160"/>
  <p:tag name="LATEXADDIN" val="\documentclass{article}&#10;\usepackage{amsmath,amssymb,color}&#10;\pagestyle{empty}&#10;\begin{document}&#10;\color{white}&#10;&#10;${\cal O}(1)$&#10;&#10;\end{document}"/>
  <p:tag name="IGUANATEXSIZE" val="18"/>
  <p:tag name="IGUANATEXCURSOR" val="107"/>
  <p:tag name="TRANSPARENCY" val="True"/>
  <p:tag name="LATEXENGINEID" val="0"/>
  <p:tag name="TEMPFOLDER" val="c:\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403.4495"/>
  <p:tag name="ORIGINALWIDTH" val="2515.936"/>
  <p:tag name="OUTPUTTYPE" val="PNG"/>
  <p:tag name="IGUANATEXVERSION" val="160"/>
  <p:tag name="LATEXADDIN" val="\documentclass{article}&#10;\usepackage{amsmath,amssymb}&#10;\usepackage{xcolor,color}&#10;\pagestyle{empty}&#10;\begin{document}&#10;\color{white}&#10;&#10;$C_{LL} (uds\nu_i) \simeq&#10;\frac{2\alpha_2^2}{\sin 2\beta}\frac{m_t m_{d_i} \colorbox{red}{$M_2$}}{ m_W^2\colorbox{red}{$M_{H_C}M_{\rm&#10; SUSY}^2$}} V_{ui}^*V_{td}V_{ts}$&#10;&#10;&#10;\end{document}"/>
  <p:tag name="IGUANATEXSIZE" val="18"/>
  <p:tag name="IGUANATEXCURSOR" val="127"/>
  <p:tag name="TRANSPARENCY" val="True"/>
  <p:tag name="LATEXENGINEID" val="0"/>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377.9528"/>
  <p:tag name="ORIGINALWIDTH" val="2701.912"/>
  <p:tag name="OUTPUTTYPE" val="PNG"/>
  <p:tag name="IGUANATEXVERSION" val="160"/>
  <p:tag name="LATEXADDIN" val="\documentclass{article}&#10;\usepackage{amsmath,amssymb}&#10;\usepackage{xcolor,color}&#10;\pagestyle{empty}&#10;\begin{document}&#10;\color{white}&#10;&#10;$C_{RL} (usd\nu_\tau) \simeq -&#10; \frac{\alpha_2^2}{\sin^2 2\beta}\frac{m_t^2 m_s m_\tau \colorbox{red}{$\mu$}}{ m_W^4 \colorbox{red}{$M_{H_C}M_{\rm SUSY}^2$}}V_{tb}^*&#10; V_{us} V_{td}$&#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280.465"/>
  <p:tag name="ORIGINALWIDTH" val="2917.135"/>
  <p:tag name="OUTPUTTYPE" val="PNG"/>
  <p:tag name="IGUANATEXVERSION" val="160"/>
  <p:tag name="LATEXADDIN" val="\documentclass{article}&#10;\usepackage{amsmath,amssymb,color}&#10;\pagestyle{empty}&#10;\begin{document}&#10;&#10;\color{white}&#10;$ \Gamma_P\simeq \frac{m_P}{32\pi}\sum\limits_i |A_i|^2\sim 10^{30}~{\rm yrs} \left(\frac{M_{H_C}}{7\times 10^{16}~{\rm GeV}}\right)^2\left(\frac{M_{SUSY}}{10~{\rm TeV}}\right)^4$&#10;&#10;\end{document}"/>
  <p:tag name="IGUANATEXSIZE" val="20"/>
  <p:tag name="IGUANATEXCURSOR" val="57"/>
  <p:tag name="TRANSPARENCY" val="True"/>
  <p:tag name="LATEXENGINEID" val="0"/>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OUTPUTTYPE" val="PNG"/>
  <p:tag name="IGUANATEXVERSION" val="160"/>
  <p:tag name="LATEXADDIN" val="\documentclass{article}&#10;\usepackage{amsmath,amssymb,color}&#10;\pagestyle{empty}&#10;\begin{document}&#10;&#10;\color{white}&#10;$\to$&#10;&#10;&#10;\end{document}"/>
  <p:tag name="IGUANATEXSIZE" val="20"/>
  <p:tag name="IGUANATEXCURSOR" val="108"/>
  <p:tag name="TRANSPARENCY" val="True"/>
  <p:tag name="LATEXENGINEID" val="0"/>
  <p:tag name="TEMPFOLDER" val="c:\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754.4056"/>
  <p:tag name="OUTPUTTYPE" val="PNG"/>
  <p:tag name="IGUANATEXVERSION" val="160"/>
  <p:tag name="LATEXADDIN" val="\documentclass{article}&#10;\usepackage{amsmath,amssymb}&#10;\usepackage{xcolor,color}&#10;\pagestyle{empty}&#10;\begin{document}&#10;\color{white}&#10;&#10;$\to 20\%-25\%$&#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130.4837"/>
  <p:tag name="ORIGINALWIDTH" val="1435.321"/>
  <p:tag name="OUTPUTTYPE" val="PNG"/>
  <p:tag name="IGUANATEXVERSION" val="160"/>
  <p:tag name="LATEXADDIN" val="\documentclass{article}&#10;\usepackage{amsmath,color}&#10;\pagestyle{empty}&#10;\begin{document}&#10;&#10;&#10;\color{white}&#10;&#10;$\Delta \langle K^+\vert (ud)_Ls_L\vert p\rangle\sim ~10~\%$&#10;&#10;&#10;&#10;\end{document}"/>
  <p:tag name="IGUANATEXSIZE" val="24"/>
  <p:tag name="IGUANATEXCURSOR" val="162"/>
  <p:tag name="TRANSPARENCY" val="True"/>
  <p:tag name="LATEXENGINEID" val="0"/>
  <p:tag name="TEMPFOLDER" val="c:\temp\"/>
  <p:tag name="LATEXFORMHEIGHT" val="320"/>
  <p:tag name="LATEXFORMWIDTH" val="385"/>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2608.174"/>
  <p:tag name="OUTPUTTYPE" val="PNG"/>
  <p:tag name="IGUANATEXVERSION" val="160"/>
  <p:tag name="LATEXADDIN" val="\documentclass{article}&#10;\usepackage{amsmath,color}&#10;\pagestyle{empty}&#10;\begin{document}&#10;&#10;&#10;\color{white}&#10;&#10;$\frac{3}{g_2^2(Q)}-\frac{2}{g^2_3(Q)}-\frac{1}{g_1^2(Q)}=-\frac{3}{10\pi^2}\ln\left(\frac{Q}{M_{H_C}}\right)-\frac{96cV}{M_P}$&#10;&#10;&#10;&#10;\end{document}"/>
  <p:tag name="IGUANATEXSIZE" val="20"/>
  <p:tag name="IGUANATEXCURSOR" val="170"/>
  <p:tag name="TRANSPARENCY" val="True"/>
  <p:tag name="LATEXENGINEID" val="0"/>
  <p:tag name="TEMPFOLDER" val="c:\temp\"/>
  <p:tag name="LATEXFORMHEIGHT" val="320"/>
  <p:tag name="LATEXFORMWIDTH" val="385"/>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741.6573"/>
  <p:tag name="OUTPUTTYPE" val="PNG"/>
  <p:tag name="IGUANATEXVERSION" val="160"/>
  <p:tag name="LATEXADDIN" val="\documentclass{article}&#10;\usepackage{amsmath,color}&#10;\pagestyle{empty}&#10;\begin{document}&#10;&#10;&#10;\color{white}&#10;&#10;$ \frac{c}{M_P}{\rm Tr}\left[\Sigma \cal{WW}\right]$&#10;&#10;&#10;&#10;\end{document}"/>
  <p:tag name="IGUANATEXSIZE" val="24"/>
  <p:tag name="IGUANATEXCURSOR" val="154"/>
  <p:tag name="TRANSPARENCY" val="True"/>
  <p:tag name="LATEXENGINEID" val="0"/>
  <p:tag name="TEMPFOLDER" val="c:\temp\"/>
  <p:tag name="LATEXFORMHEIGHT" val="320"/>
  <p:tag name="LATEXFORMWIDTH" val="38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7.7353"/>
  <p:tag name="LATEXADDIN" val="\documentclass{article}&#10;\usepackage{amsmath,amssymb}&#10;\pagestyle{empty}&#10;\usepackage{xcolor}&#10;\begin{document}&#10;\color{white}&#10;$\pi^0$&#10;&#10;&#10;\end{document}"/>
  <p:tag name="IGUANATEXSIZE" val="22"/>
  <p:tag name="IGUANATEXCURSOR" val="121"/>
  <p:tag name="TRANSPARENCY" val="True"/>
  <p:tag name="LATEXENGINEID" val="0"/>
  <p:tag name="TEMPFOLDER" val="c:\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713.536"/>
  <p:tag name="OUTPUTTYPE" val="PNG"/>
  <p:tag name="IGUANATEXVERSION" val="160"/>
  <p:tag name="LATEXADDIN" val="\documentclass{article}&#10;\usepackage{amsmath,color}&#10;\pagestyle{empty}&#10;\begin{document}&#10;&#10;&#10;\color{white}&#10;&#10;$\sigma_{\tau_p}\simeq 0.83 \left(\frac{\Delta_{\alpha_s}}{0.0011}\right)\left(\frac{0.1181}{\alpha_s\left(M_Z\right)}\right)\tau_p$&#10;&#10;&#10;&#10;\end{document}"/>
  <p:tag name="IGUANATEXSIZE" val="20"/>
  <p:tag name="IGUANATEXCURSOR" val="131"/>
  <p:tag name="TRANSPARENCY" val="True"/>
  <p:tag name="LATEXENGINEID" val="0"/>
  <p:tag name="TEMPFOLDER" val="c:\temp\"/>
  <p:tag name="LATEXFORMHEIGHT" val="320"/>
  <p:tag name="LATEXFORMWIDTH" val="385"/>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272.9659"/>
  <p:tag name="OUTPUTTYPE" val="PNG"/>
  <p:tag name="IGUANATEXVERSION" val="160"/>
  <p:tag name="LATEXADDIN" val="\documentclass{article}&#10;\usepackage{amsmath,color}&#10;\pagestyle{empty}&#10;\begin{document}&#10;&#10;&#10;\color{white}&#10;&#10;$c=0$&#10;&#10;&#10;&#10;\end{document}"/>
  <p:tag name="IGUANATEXSIZE" val="24"/>
  <p:tag name="IGUANATEXCURSOR" val="108"/>
  <p:tag name="TRANSPARENCY" val="True"/>
  <p:tag name="LATEXENGINEID" val="0"/>
  <p:tag name="TEMPFOLDER" val="c:\temp\"/>
  <p:tag name="LATEXFORMHEIGHT" val="320"/>
  <p:tag name="LATEXFORMWIDTH" val="385"/>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OUTPUTTYPE" val="PNG"/>
  <p:tag name="IGUANATEXVERSION" val="160"/>
  <p:tag name="LATEXADDIN" val="\documentclass{article}&#10;\usepackage{amsmath,color}&#10;\pagestyle{empty}&#10;\begin{document}&#10;&#10;&#10;\color{white}&#10;&#10;$\to$&#10;&#10;&#10;&#10;\end{document}"/>
  <p:tag name="IGUANATEXSIZE" val="24"/>
  <p:tag name="IGUANATEXCURSOR" val="108"/>
  <p:tag name="TRANSPARENCY" val="True"/>
  <p:tag name="LATEXENGINEID" val="0"/>
  <p:tag name="TEMPFOLDER" val="c:\temp\"/>
  <p:tag name="LATEXFORMHEIGHT" val="320"/>
  <p:tag name="LATEXFORMWIDTH" val="385"/>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775.778"/>
  <p:tag name="OUTPUTTYPE" val="PNG"/>
  <p:tag name="IGUANATEXVERSION" val="160"/>
  <p:tag name="LATEXADDIN" val="\documentclass{article}&#10;\usepackage{amsmath,color}&#10;\pagestyle{empty}&#10;\begin{document}&#10;&#10;&#10;\color{white}&#10;&#10;$\sigma_{\tau_p}\simeq 0.055 \left(\frac{\Delta_{\alpha_s}}{0.0011}\right)\left(\frac{0.1181}{\alpha_s\left(M_Z\right)}\right)\tau_p$&#10;&#10;&#10;&#10;\end{document}"/>
  <p:tag name="IGUANATEXSIZE" val="20"/>
  <p:tag name="IGUANATEXCURSOR" val="131"/>
  <p:tag name="TRANSPARENCY" val="True"/>
  <p:tag name="LATEXENGINEID" val="0"/>
  <p:tag name="TEMPFOLDER" val="c:\temp\"/>
  <p:tag name="LATEXFORMHEIGHT" val="320"/>
  <p:tag name="LATEXFORMWIDTH" val="385"/>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116.2354"/>
  <p:tag name="ORIGINALWIDTH" val="272.9659"/>
  <p:tag name="OUTPUTTYPE" val="PNG"/>
  <p:tag name="IGUANATEXVERSION" val="160"/>
  <p:tag name="LATEXADDIN" val="\documentclass{article}&#10;\usepackage{amsmath,color}&#10;\pagestyle{empty}&#10;\begin{document}&#10;&#10;&#10;\color{white}&#10;&#10;$c\ne 0$&#10;&#10;&#10;&#10;\end{document}"/>
  <p:tag name="IGUANATEXSIZE" val="24"/>
  <p:tag name="IGUANATEXCURSOR" val="109"/>
  <p:tag name="TRANSPARENCY" val="True"/>
  <p:tag name="LATEXENGINEID" val="0"/>
  <p:tag name="TEMPFOLDER" val="c:\temp\"/>
  <p:tag name="LATEXFORMHEIGHT" val="320"/>
  <p:tag name="LATEXFORMWIDTH" val="385"/>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OUTPUTTYPE" val="PNG"/>
  <p:tag name="IGUANATEXVERSION" val="160"/>
  <p:tag name="LATEXADDIN" val="\documentclass{article}&#10;\usepackage{amsmath,color}&#10;\pagestyle{empty}&#10;\begin{document}&#10;&#10;&#10;\color{white}&#10;&#10;$\to$&#10;&#10;&#10;&#10;\end{document}"/>
  <p:tag name="IGUANATEXSIZE" val="24"/>
  <p:tag name="IGUANATEXCURSOR" val="108"/>
  <p:tag name="TRANSPARENCY" val="True"/>
  <p:tag name="LATEXENGINEID" val="0"/>
  <p:tag name="TEMPFOLDER" val="c:\temp\"/>
  <p:tag name="LATEXFORMHEIGHT" val="320"/>
  <p:tag name="LATEXFORMWIDTH" val="385"/>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OUTPUTTYPE" val="PNG"/>
  <p:tag name="IGUANATEXVERSION" val="160"/>
  <p:tag name="LATEXADDIN" val="\documentclass{article}&#10;\usepackage{amsmath,amssymb,color}&#10;\pagestyle{empty}&#10;\begin{document}&#10;&#10;\color{white}&#10;$\to$&#10;&#10;&#10;\end{document}"/>
  <p:tag name="IGUANATEXSIZE" val="20"/>
  <p:tag name="IGUANATEXCURSOR" val="108"/>
  <p:tag name="TRANSPARENCY" val="True"/>
  <p:tag name="LATEXENGINEID" val="0"/>
  <p:tag name="TEMPFOLDER" val="c:\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100.4874"/>
  <p:tag name="ORIGINALWIDTH" val="754.4056"/>
  <p:tag name="OUTPUTTYPE" val="PNG"/>
  <p:tag name="IGUANATEXVERSION" val="160"/>
  <p:tag name="LATEXADDIN" val="\documentclass{article}&#10;\usepackage{amsmath,amssymb}&#10;\usepackage{xcolor,color}&#10;\pagestyle{empty}&#10;\begin{document}&#10;\color{white}&#10;&#10;$\to 20\%-25\%$&#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130.4837"/>
  <p:tag name="ORIGINALWIDTH" val="1435.321"/>
  <p:tag name="OUTPUTTYPE" val="PNG"/>
  <p:tag name="IGUANATEXVERSION" val="160"/>
  <p:tag name="LATEXADDIN" val="\documentclass{article}&#10;\usepackage{amsmath,color}&#10;\pagestyle{empty}&#10;\begin{document}&#10;&#10;&#10;\color{white}&#10;&#10;$\Delta \langle K^+\vert (ud)_Ls_L\vert p\rangle\sim ~10~\%$&#10;&#10;&#10;&#10;\end{document}"/>
  <p:tag name="IGUANATEXSIZE" val="24"/>
  <p:tag name="IGUANATEXCURSOR" val="162"/>
  <p:tag name="TRANSPARENCY" val="True"/>
  <p:tag name="LATEXENGINEID" val="0"/>
  <p:tag name="TEMPFOLDER" val="c:\temp\"/>
  <p:tag name="LATEXFORMHEIGHT" val="320"/>
  <p:tag name="LATEXFORMWIDTH" val="385"/>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2608.174"/>
  <p:tag name="OUTPUTTYPE" val="PNG"/>
  <p:tag name="IGUANATEXVERSION" val="160"/>
  <p:tag name="LATEXADDIN" val="\documentclass{article}&#10;\usepackage{amsmath,color}&#10;\pagestyle{empty}&#10;\begin{document}&#10;&#10;&#10;\color{white}&#10;&#10;$\frac{3}{g_2^2(Q)}-\frac{2}{g^2_3(Q)}-\frac{1}{g_1^2(Q)}=-\frac{3}{10\pi^2}\ln\left(\frac{Q}{M_{H_C}}\right)-\frac{96cV}{M_P}$&#10;&#10;&#10;&#10;\end{document}"/>
  <p:tag name="IGUANATEXSIZE" val="20"/>
  <p:tag name="IGUANATEXCURSOR" val="170"/>
  <p:tag name="TRANSPARENCY" val="True"/>
  <p:tag name="LATEXENGINEID" val="0"/>
  <p:tag name="TEMPFOLDER" val="c:\temp\"/>
  <p:tag name="LATEXFORMHEIGHT" val="320"/>
  <p:tag name="LATEXFORMWIDTH" val="38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3.4871"/>
  <p:tag name="LATEXADDIN" val="\documentclass{article}&#10;\usepackage{amsmath,amssymb}&#10;\usepackage{xcolor,color}&#10;\pagestyle{empty}&#10;\begin{document}&#10;\color{white}&#10;$X$&#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741.6573"/>
  <p:tag name="OUTPUTTYPE" val="PNG"/>
  <p:tag name="IGUANATEXVERSION" val="160"/>
  <p:tag name="LATEXADDIN" val="\documentclass{article}&#10;\usepackage{amsmath,color}&#10;\pagestyle{empty}&#10;\begin{document}&#10;&#10;&#10;\color{white}&#10;&#10;$ \frac{c}{M_P}{\rm Tr}\left[\Sigma \cal{WW}\right]$&#10;&#10;&#10;&#10;\end{document}"/>
  <p:tag name="IGUANATEXSIZE" val="24"/>
  <p:tag name="IGUANATEXCURSOR" val="154"/>
  <p:tag name="TRANSPARENCY" val="True"/>
  <p:tag name="LATEXENGINEID" val="0"/>
  <p:tag name="TEMPFOLDER" val="c:\temp\"/>
  <p:tag name="LATEXFORMHEIGHT" val="320"/>
  <p:tag name="LATEXFORMWIDTH" val="385"/>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713.536"/>
  <p:tag name="OUTPUTTYPE" val="PNG"/>
  <p:tag name="IGUANATEXVERSION" val="160"/>
  <p:tag name="LATEXADDIN" val="\documentclass{article}&#10;\usepackage{amsmath,color}&#10;\pagestyle{empty}&#10;\begin{document}&#10;&#10;&#10;\color{white}&#10;&#10;$\sigma_{\tau_p}\simeq 0.83 \left(\frac{\Delta_{\alpha_s}}{0.0011}\right)\left(\frac{0.1181}{\alpha_s\left(M_Z\right)}\right)\tau_p$&#10;&#10;&#10;&#10;\end{document}"/>
  <p:tag name="IGUANATEXSIZE" val="20"/>
  <p:tag name="IGUANATEXCURSOR" val="131"/>
  <p:tag name="TRANSPARENCY" val="True"/>
  <p:tag name="LATEXENGINEID" val="0"/>
  <p:tag name="TEMPFOLDER" val="c:\temp\"/>
  <p:tag name="LATEXFORMHEIGHT" val="320"/>
  <p:tag name="LATEXFORMWIDTH" val="385"/>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272.9659"/>
  <p:tag name="OUTPUTTYPE" val="PNG"/>
  <p:tag name="IGUANATEXVERSION" val="160"/>
  <p:tag name="LATEXADDIN" val="\documentclass{article}&#10;\usepackage{amsmath,color}&#10;\pagestyle{empty}&#10;\begin{document}&#10;&#10;&#10;\color{white}&#10;&#10;$c=0$&#10;&#10;&#10;&#10;\end{document}"/>
  <p:tag name="IGUANATEXSIZE" val="24"/>
  <p:tag name="IGUANATEXCURSOR" val="108"/>
  <p:tag name="TRANSPARENCY" val="True"/>
  <p:tag name="LATEXENGINEID" val="0"/>
  <p:tag name="TEMPFOLDER" val="c:\temp\"/>
  <p:tag name="LATEXFORMHEIGHT" val="320"/>
  <p:tag name="LATEXFORMWIDTH" val="385"/>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OUTPUTTYPE" val="PNG"/>
  <p:tag name="IGUANATEXVERSION" val="160"/>
  <p:tag name="LATEXADDIN" val="\documentclass{article}&#10;\usepackage{amsmath,color}&#10;\pagestyle{empty}&#10;\begin{document}&#10;&#10;&#10;\color{white}&#10;&#10;$\to$&#10;&#10;&#10;&#10;\end{document}"/>
  <p:tag name="IGUANATEXSIZE" val="24"/>
  <p:tag name="IGUANATEXCURSOR" val="108"/>
  <p:tag name="TRANSPARENCY" val="True"/>
  <p:tag name="LATEXENGINEID" val="0"/>
  <p:tag name="TEMPFOLDER" val="c:\temp\"/>
  <p:tag name="LATEXFORMHEIGHT" val="320"/>
  <p:tag name="LATEXFORMWIDTH" val="385"/>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775.778"/>
  <p:tag name="OUTPUTTYPE" val="PNG"/>
  <p:tag name="IGUANATEXVERSION" val="160"/>
  <p:tag name="LATEXADDIN" val="\documentclass{article}&#10;\usepackage{amsmath,color}&#10;\pagestyle{empty}&#10;\begin{document}&#10;&#10;&#10;\color{white}&#10;&#10;$\sigma_{\tau_p}\simeq 0.055 \left(\frac{\Delta_{\alpha_s}}{0.0011}\right)\left(\frac{0.1181}{\alpha_s\left(M_Z\right)}\right)\tau_p$&#10;&#10;&#10;&#10;\end{document}"/>
  <p:tag name="IGUANATEXSIZE" val="20"/>
  <p:tag name="IGUANATEXCURSOR" val="131"/>
  <p:tag name="TRANSPARENCY" val="True"/>
  <p:tag name="LATEXENGINEID" val="0"/>
  <p:tag name="TEMPFOLDER" val="c:\temp\"/>
  <p:tag name="LATEXFORMHEIGHT" val="320"/>
  <p:tag name="LATEXFORMWIDTH" val="385"/>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116.2354"/>
  <p:tag name="ORIGINALWIDTH" val="272.9659"/>
  <p:tag name="OUTPUTTYPE" val="PNG"/>
  <p:tag name="IGUANATEXVERSION" val="160"/>
  <p:tag name="LATEXADDIN" val="\documentclass{article}&#10;\usepackage{amsmath,color}&#10;\pagestyle{empty}&#10;\begin{document}&#10;&#10;&#10;\color{white}&#10;&#10;$c\ne 0$&#10;&#10;&#10;&#10;\end{document}"/>
  <p:tag name="IGUANATEXSIZE" val="24"/>
  <p:tag name="IGUANATEXCURSOR" val="109"/>
  <p:tag name="TRANSPARENCY" val="True"/>
  <p:tag name="LATEXENGINEID" val="0"/>
  <p:tag name="TEMPFOLDER" val="c:\temp\"/>
  <p:tag name="LATEXFORMHEIGHT" val="320"/>
  <p:tag name="LATEXFORMWIDTH" val="385"/>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OUTPUTTYPE" val="PNG"/>
  <p:tag name="IGUANATEXVERSION" val="160"/>
  <p:tag name="LATEXADDIN" val="\documentclass{article}&#10;\usepackage{amsmath,color}&#10;\pagestyle{empty}&#10;\begin{document}&#10;&#10;&#10;\color{white}&#10;&#10;$\to$&#10;&#10;&#10;&#10;\end{document}"/>
  <p:tag name="IGUANATEXSIZE" val="24"/>
  <p:tag name="IGUANATEXCURSOR" val="108"/>
  <p:tag name="TRANSPARENCY" val="True"/>
  <p:tag name="LATEXENGINEID" val="0"/>
  <p:tag name="TEMPFOLDER" val="c:\temp\"/>
  <p:tag name="LATEXFORMHEIGHT" val="320"/>
  <p:tag name="LATEXFORMWIDTH" val="385"/>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67.2291"/>
  <p:tag name="ORIGINALWIDTH" val="1271.841"/>
  <p:tag name="OUTPUTTYPE" val="PNG"/>
  <p:tag name="IGUANATEXVERSION" val="160"/>
  <p:tag name="LATEXADDIN" val="\documentclass{article}&#10;\usepackage{amsmath,color}&#10;\pagestyle{empty}&#10;\begin{document}&#10;&#10;&#10;\color{white}&#10;&#10;$\Lambda_D=\frac{k_D F_z}{M_D} ~~ \Lambda_L=\frac{k_L F_z}{M_L} $&#10;&#10;&#10;&#10;\end{document}"/>
  <p:tag name="IGUANATEXSIZE" val="24"/>
  <p:tag name="IGUANATEXCURSOR" val="168"/>
  <p:tag name="TRANSPARENCY" val="True"/>
  <p:tag name="LATEXENGINEID" val="0"/>
  <p:tag name="TEMPFOLDER" val="c:\temp\"/>
  <p:tag name="LATEXFORMHEIGHT" val="320"/>
  <p:tag name="LATEXFORMWIDTH" val="385"/>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509.1864"/>
  <p:tag name="ORIGINALWIDTH" val="4369.704"/>
  <p:tag name="OUTPUTTYPE" val="PNG"/>
  <p:tag name="IGUANATEXVERSION" val="160"/>
  <p:tag name="LATEXADDIN" val="\documentclass{article}&#10;\usepackage{amsmath,color}&#10;\pagestyle{empty}&#10;\begin{document}&#10;&#10;&#10;\color{white}&#10;&#10;\begin{align}&#10; W_5 &amp;=  \frac{\mu_\Sigma}{2} \,  \Sigma^{AB}_{CD}\Sigma^{CD}_{AB} - \frac{1}{3} \lambda^\prime \,  \Sigma^{AB}_{CD}\Sigma^{CD}_{EF}\Sigma^{EF}_{AB} +\lambda_\Theta \overline{H}_A\Sigma^{DE}_{BC} \Theta^{ABC}_{DE} + \lambda_{\bar \Theta} H^A\Sigma^{BC}_{DE}\bar \Theta_{ABC}^{DE}&#10;\nonumber \\[3pt]&#10;&amp;+M_\Theta \Theta^{ABC}_{DE} \bar{\Theta}_{ABC}^{DE} + \left(h_{\bf 10}\right)_{ij} \epsilon_{ABCDE}&#10; \Psi_i^{AB} \Psi^{CD}_j H^E +&#10; \left(h_{\overline{\bf 5}}\right)_{ij} \Psi_i^{AB} \Phi_{j A}&#10; \overline{H}_B \nonumber \, ,&#10;\label{W5}&#10;\end{align}&#10;&#10;&#10;&#10;\end{document}"/>
  <p:tag name="IGUANATEXSIZE" val="18"/>
  <p:tag name="IGUANATEXCURSOR" val="636"/>
  <p:tag name="TRANSPARENCY" val="True"/>
  <p:tag name="LATEXENGINEID" val="0"/>
  <p:tag name="TEMPFOLDER" val="c:\temp\"/>
  <p:tag name="LATEXFORMHEIGHT" val="320"/>
  <p:tag name="LATEXFORMWIDTH" val="385"/>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293.2133"/>
  <p:tag name="ORIGINALWIDTH" val="1564.304"/>
  <p:tag name="OUTPUTTYPE" val="PNG"/>
  <p:tag name="IGUANATEXVERSION" val="160"/>
  <p:tag name="LATEXADDIN" val="\documentclass{article}&#10;\usepackage{amsmath,color}&#10;\pagestyle{empty}&#10;\begin{document}&#10;&#10;&#10;\color{white}&#10;&#10;\begin{equation}&#10;  W_{\rm eff} \supset  -\lambda_\Theta \lambda_{\bar \Theta} \frac{(2V)^2}{M_\Theta}H_C^a\bar H_{Ca} \, \nonumber &#10;\end{equation}&#10;&#10;&#10;&#10;\end{document}"/>
  <p:tag name="IGUANATEXSIZE" val="18"/>
  <p:tag name="IGUANATEXCURSOR" val="224"/>
  <p:tag name="TRANSPARENCY" val="True"/>
  <p:tag name="LATEXENGINEID" val="0"/>
  <p:tag name="TEMPFOLDER" val="c:\temp\"/>
  <p:tag name="LATEXFORMHEIGHT" val="320"/>
  <p:tag name="LATEXFORMWIDTH" val="38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91.48859"/>
  <p:tag name="LATEXADDIN" val="\documentclass{article}&#10;\usepackage{amsmath}&#10;\pagestyle{empty}&#10;\usepackage{xcolor}&#10;\begin{document}&#10;&#10;\color{white}&#10;$\bar E$&#10;&#10;&#10;\end{document}"/>
  <p:tag name="IGUANATEXSIZE" val="24"/>
  <p:tag name="IGUANATEXCURSOR" val="122"/>
  <p:tag name="TRANSPARENCY" val="True"/>
  <p:tag name="LATEXENGINEID" val="0"/>
  <p:tag name="TEMPFOLDER" val="c:\te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51.6685"/>
  <p:tag name="OUTPUTTYPE" val="PNG"/>
  <p:tag name="IGUANATEXVERSION" val="160"/>
  <p:tag name="LATEXADDIN" val="\documentclass{article}&#10;\usepackage{amsmath,color}&#10;\pagestyle{empty}&#10;\begin{document}&#10;&#10;&#10;&#10;\color{white}&#10;&#10;SU(5)$\times$U(1)&#10;&#10;&#10;&#10;\end{document}"/>
  <p:tag name="IGUANATEXSIZE" val="24"/>
  <p:tag name="IGUANATEXCURSOR" val="121"/>
  <p:tag name="TRANSPARENCY" val="True"/>
  <p:tag name="LATEXENGINEID" val="0"/>
  <p:tag name="TEMPFOLDER" val="c:\temp\"/>
  <p:tag name="LATEXFORMHEIGHT" val="320"/>
  <p:tag name="LATEXFORMWIDTH" val="385"/>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2776.153"/>
  <p:tag name="OUTPUTTYPE" val="PNG"/>
  <p:tag name="IGUANATEXVERSION" val="160"/>
  <p:tag name="LATEXADDIN" val="\documentclass{article}&#10;\usepackage{amsmath,color}&#10;\pagestyle{empty}&#10;\begin{document}&#10;&#10;&#10;\color{white}&#10;&#10;$\tau_p=\frac{1}{\Gamma_p} \sim \frac{M_X^4}{\alpha_{\rm GUT}^2 m_p^5}\sim\times 10^{27} {\rm yrs} \left(\frac{\frac{1}{40}}{\alpha_{\rm GUT}}\right)^2\left(\frac{M_X}{ 10^{14} {\rm GeV}}\right)^4$&#10;&#10;&#10;&#10;\end{document}"/>
  <p:tag name="IGUANATEXSIZE" val="24"/>
  <p:tag name="IGUANATEXCURSOR" val="278"/>
  <p:tag name="TRANSPARENCY" val="True"/>
  <p:tag name="LATEXENGINEID" val="0"/>
  <p:tag name="TEMPFOLDER" val="c:\temp\"/>
  <p:tag name="LATEXFORMHEIGHT" val="320"/>
  <p:tag name="LATEXFORMWIDTH" val="385"/>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1657.293"/>
  <p:tag name="LATEXADDIN" val="\documentclass{article}&#10;\usepackage{amsmath}&#10;\pagestyle{empty}&#10;\usepackage{xcolor}&#10;\begin{document}&#10;&#10;$\color{white} M_{W_{fit}} =80.4133\pm 0.0080 \rm GeV$&#10;&#10;&#10;&#10;\end{document}"/>
  <p:tag name="IGUANATEXSIZE" val="18"/>
  <p:tag name="IGUANATEXCURSOR" val="127"/>
  <p:tag name="TRANSPARENCY" val="True"/>
  <p:tag name="LATEXENGINEID" val="0"/>
  <p:tag name="TEMPFOLDER" val="c:\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717.285"/>
  <p:tag name="LATEXADDIN" val="\documentclass{article}&#10;\usepackage{amsmath}&#10;\pagestyle{empty}&#10;\usepackage{xcolor}&#10;\begin{document}&#10;&#10;$\color{white} M_{W_{pred}} =80.3499\pm 0.0056 \rm GeV$&#10;&#10;&#10;&#10;\end{document}"/>
  <p:tag name="IGUANATEXSIZE" val="18"/>
  <p:tag name="IGUANATEXCURSOR" val="128"/>
  <p:tag name="TRANSPARENCY" val="True"/>
  <p:tag name="LATEXENGINEID" val="0"/>
  <p:tag name="TEMPFOLDER" val="c:\te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55.49307"/>
  <p:tag name="ORIGINALWIDTH" val="66.74165"/>
  <p:tag name="LATEXADDIN" val="\documentclass{article}&#10;\usepackage{amsmath}&#10;\pagestyle{empty}&#10;\usepackage{xcolor}&#10;\begin{document}&#10;&#10;$\color{white}  \sigma$&#10;&#10;&#10;&#10;\end{document}"/>
  <p:tag name="IGUANATEXSIZE" val="18"/>
  <p:tag name="IGUANATEXCURSOR" val="123"/>
  <p:tag name="TRANSPARENCY" val="True"/>
  <p:tag name="LATEXENGINEID" val="0"/>
  <p:tag name="TEMPFOLDER" val="c:\te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218.2228"/>
  <p:tag name="LATEXADDIN" val="\documentclass{article}&#10;\usepackage{amsmath}&#10;\pagestyle{empty}&#10;\usepackage{xcolor}&#10;\begin{document}&#10;&#10;$\color{white} M_W$&#10;&#10;&#10;&#10;\end{document}"/>
  <p:tag name="IGUANATEXSIZE" val="18"/>
  <p:tag name="IGUANATEXCURSOR" val="115"/>
  <p:tag name="TRANSPARENCY" val="True"/>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11465</TotalTime>
  <Words>5592</Words>
  <Application>Microsoft Office PowerPoint</Application>
  <PresentationFormat>Widescreen</PresentationFormat>
  <Paragraphs>975</Paragraphs>
  <Slides>87</Slides>
  <Notes>85</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Evans</dc:creator>
  <cp:lastModifiedBy>Jason Evans</cp:lastModifiedBy>
  <cp:revision>5</cp:revision>
  <dcterms:created xsi:type="dcterms:W3CDTF">2020-12-09T05:17:03Z</dcterms:created>
  <dcterms:modified xsi:type="dcterms:W3CDTF">2024-04-09T03:26:43Z</dcterms:modified>
</cp:coreProperties>
</file>