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7"/>
    <p:restoredTop sz="95617"/>
  </p:normalViewPr>
  <p:slideViewPr>
    <p:cSldViewPr snapToGrid="0">
      <p:cViewPr varScale="1">
        <p:scale>
          <a:sx n="106" d="100"/>
          <a:sy n="106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2DD8F-0255-C847-9BA9-347BA77841BB}" type="datetimeFigureOut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5D74F-FF3E-EC4A-8821-DD060030AA3E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9267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CDC72D-1E74-9901-8C7C-2A1FD93F00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8B4AE6F-1135-33EC-CA84-9FF0E0FFE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83C95B1-975F-6223-1F99-9F99F3317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0DFA8-EE01-C14B-BF13-C6E0C623D44C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7FF4439-C46C-A9DB-643C-621138C72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DBA79AA-AE5B-6326-D050-9308B7748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711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671CE3-88EF-B434-EA3D-03B3CDBE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4349069-D18F-021A-BE3B-378351CD0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12245E6-89E2-D010-2434-0D102702B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815C4-6E60-5244-B177-2933F5171BB5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E1322EE-4BB7-73AF-8C76-91873BD04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F701DC1-50A2-49C3-7E08-6171A7E21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91478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8DD028FC-3DCE-B501-91F4-53EBDB6F97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80B4E74-5555-4F6A-2220-E61DA6DC2E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600850-5AA2-EE72-0C61-E2DDAE608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4EE12-61AE-0042-9CCF-C2375CD80636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11B1073-2682-6494-4ECB-AE7D7148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D1F887-1DB3-4AC3-7390-B811395FC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16669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61163F-D251-8AE1-01D5-3D6C9570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F2F61E1-2145-9687-7AD4-AA0EF4A4A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050E930-FDE4-D644-A3F9-A7B53DD7C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8AEFF-43A3-2847-B8C8-9A3C87FFE2E2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E228846-6452-9D31-3CC6-F6E03507A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C6BBF50-AE25-2F67-83BD-2476EE367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110118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89B48E-7E84-CF8F-8FEA-13127902E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08AC72E-5AE5-9D51-A25F-E65E8D26C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C685D4F-E812-0351-475A-D4A3E0EF4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71F83-DD10-4F4F-8601-453DCB31FE21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CC4D0FF-24EA-5CC7-E36E-CCD1B83F4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879E5E6-006B-01A8-B362-2C0CAC8DC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5099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261EF4-4C7E-5363-B6C2-2B08A0C0F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7393D53-D6CC-8416-E7C1-994C7EEB36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958C8ED-C279-9C66-91ED-3E6465854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A5415A0-38F5-B654-4AC7-B26780FEF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23A65-2F59-0E40-B1FC-EA6CC60DAAE2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935D296D-E729-5D18-E280-34879053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DE08501-52FD-C0B0-144B-466E9C1A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3978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A99407-A14B-1D3C-A871-7D82F99BF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9823EE-AA21-8F76-06DE-1CB66A2B1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316330-2FCB-B053-5FD6-C09DA95438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C0F4A05-0366-57E6-B675-388686E99F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08992A15-4BB9-57AE-7DE3-2D3B03C9D4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8D9D0A98-6F38-312A-4B64-BE7520CBEE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1C029-3267-A741-BCCD-9352051305A2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28762CAE-51B8-A0D6-25D4-EEBF4698B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59DBE39-F932-6A2E-CB91-7DA000B5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708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4372B7D-BBF7-2EBA-42F4-9E44F4C6D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6CD79E1-DC41-451E-A8EA-C5F225F69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7321B-6CE1-094E-88EA-6C2636ECF9D9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E122372-8B44-EB68-A3E8-B83A25518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21418FE-9BF9-2D79-EA13-43DA5D5C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28876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D7C884D-187C-ED4C-0CC9-74AD51364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901F2-1FD4-CB45-B261-65E72BA953DC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8278B5CA-3C0B-A71D-A583-35B0BC110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B112F0E-85A6-94B6-8C41-AC876AB9D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391398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27BA72C-469D-EEA4-07CC-2CD92FBEA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DB620A-260D-9F8B-9C69-717C79A4A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87F246F-223F-DA29-DC80-FD42D7B00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744416C-A265-F990-0A14-789F1C04D4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B4DCC-CD46-C444-94EA-609DC764BA97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1F28AF6-A13C-2E37-2661-BD69351E6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A96E05D-7554-9B3A-3DFD-94BF03A2F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4176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72CD752-F896-4F80-CF0F-A6FFD9B40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D21842E-1BAB-DB75-09F8-00E08C1C85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A4AE5D5-9C70-F92D-D266-6C6B3153EB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5551042-D3CD-0FE7-815D-3EEB3A3AD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C0139-96D2-4644-B67A-C7B4540C423A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32A75B6-DA1A-4633-7FCD-7580F0F23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FF0E688-469B-EE55-5E2B-6557812D4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3007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7087953B-5489-25F4-419F-79DE17F2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47B738B-7B99-C087-4528-BF2F093F43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DD03366-9631-A282-7A8B-B23E964CB7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E6C51-C00F-3D4B-82D4-75C6D235E446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F4AE1BE-88BC-7527-A116-37450E7475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5763735-4238-8D2F-65AB-CD353F1FB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651F8-FEC3-B74E-A265-AC7228324FE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04877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journals.aps.org/prl/abstract/10.1103/PhysRevLett.110.252001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hyperlink" Target="https://journals.aps.org/prl/abstract/10.1103/PhysRevLett.110.252001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C2B8226-3C87-A853-E5CC-99EC38B659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/>
              <a:t>Weekly Report</a:t>
            </a:r>
            <a:endParaRPr kumimoji="1"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7770FAB-8CB5-D102-F97F-F927F1356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6122"/>
            <a:ext cx="9144000" cy="1944520"/>
          </a:xfrm>
        </p:spPr>
        <p:txBody>
          <a:bodyPr/>
          <a:lstStyle/>
          <a:p>
            <a:r>
              <a:rPr kumimoji="1" lang="en-US" altLang="zh-CN" dirty="0"/>
              <a:t>Pan Huang</a:t>
            </a:r>
          </a:p>
          <a:p>
            <a:r>
              <a:rPr kumimoji="1" lang="en-US" altLang="zh-CN" dirty="0"/>
              <a:t>NJU</a:t>
            </a:r>
          </a:p>
          <a:p>
            <a:r>
              <a:rPr kumimoji="1" lang="en-US" altLang="zh-CN" dirty="0"/>
              <a:t>IHEP</a:t>
            </a:r>
          </a:p>
          <a:p>
            <a:r>
              <a:rPr kumimoji="1" lang="en-US" altLang="zh-CN" dirty="0"/>
              <a:t>2024.1.15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9342F0-6E6B-EAC1-C26B-079CBA438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EAC54-9E69-F048-930F-CA7083311A8D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9CE409-F442-2FDA-46E1-AE5129A7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9370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F679CA-1BF5-82AD-C366-B23B6D671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05176"/>
            <a:ext cx="10515600" cy="1325563"/>
          </a:xfrm>
        </p:spPr>
        <p:txBody>
          <a:bodyPr/>
          <a:lstStyle/>
          <a:p>
            <a:r>
              <a:rPr kumimoji="1" lang="en-US" altLang="zh-CN" b="1" dirty="0">
                <a:solidFill>
                  <a:schemeClr val="accent1"/>
                </a:solidFill>
              </a:rPr>
              <a:t>Simply repeat the observation of Zc(3900)</a:t>
            </a:r>
            <a:endParaRPr kumimoji="1" lang="zh-CN" altLang="en-US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482B0DB-E118-844A-1EAC-2455A82596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13347" y="1138511"/>
                <a:ext cx="3854116" cy="2024480"/>
              </a:xfrm>
            </p:spPr>
            <p:txBody>
              <a:bodyPr>
                <a:normAutofit lnSpcReduction="10000"/>
              </a:bodyPr>
              <a:lstStyle/>
              <a:p>
                <a:r>
                  <a:rPr kumimoji="1" lang="en-US" altLang="zh-CN" dirty="0"/>
                  <a:t>Zc(3900) decay chain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</m:sup>
                    </m:sSup>
                    <m:sSup>
                      <m:sSup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−</m:t>
                        </m:r>
                      </m:sup>
                    </m:sSup>
                    <m:r>
                      <a:rPr kumimoji="1"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sSup>
                      <m:sSup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𝑍𝑐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(3900)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sSup>
                      <m:sSup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∓</m:t>
                        </m:r>
                      </m:sup>
                    </m:sSup>
                  </m:oMath>
                </a14:m>
                <a:endParaRPr kumimoji="1" lang="en-US" altLang="zh-CN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𝑍𝑐</m:t>
                        </m:r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(3900)</m:t>
                        </m:r>
                      </m:e>
                      <m:sup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kumimoji="1" lang="en-US" altLang="zh-CN" b="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  <m:sup>
                        <m:r>
                          <a:rPr kumimoji="1"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</m:sup>
                    </m:sSup>
                    <m:f>
                      <m:fPr>
                        <m:type m:val="li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</m:oMath>
                </a14:m>
                <a:endParaRPr kumimoji="1" lang="en-US" altLang="zh-CN" dirty="0"/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𝑒𝑒</m:t>
                    </m:r>
                  </m:oMath>
                </a14:m>
                <a:endParaRPr kumimoji="1" lang="en-US" altLang="zh-CN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f>
                      <m:fPr>
                        <m:type m:val="lin"/>
                        <m:ctrlP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kumimoji="1"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𝜓</m:t>
                        </m:r>
                      </m:den>
                    </m:f>
                    <m:r>
                      <a:rPr kumimoji="1"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kumimoji="1" lang="en-US" altLang="zh-C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𝜇𝜇</m:t>
                    </m:r>
                    <m:r>
                      <a:rPr kumimoji="1"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kumimoji="1"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This</m:t>
                    </m:r>
                    <m:r>
                      <a:rPr kumimoji="1"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kumimoji="1"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work</m:t>
                    </m:r>
                    <m:r>
                      <a:rPr kumimoji="1" lang="en-US" altLang="zh-CN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kumimoji="1" lang="en-US" altLang="zh-CN" dirty="0"/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8482B0DB-E118-844A-1EAC-2455A82596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3347" y="1138511"/>
                <a:ext cx="3854116" cy="2024480"/>
              </a:xfrm>
              <a:blipFill>
                <a:blip r:embed="rId2"/>
                <a:stretch>
                  <a:fillRect l="-2961" t="-6832" b="-4223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>
            <a:extLst>
              <a:ext uri="{FF2B5EF4-FFF2-40B4-BE49-F238E27FC236}">
                <a16:creationId xmlns:a16="http://schemas.microsoft.com/office/drawing/2014/main" id="{AA8F17D1-9992-C112-6A9C-B105A702518C}"/>
              </a:ext>
            </a:extLst>
          </p:cNvPr>
          <p:cNvSpPr txBox="1"/>
          <p:nvPr/>
        </p:nvSpPr>
        <p:spPr>
          <a:xfrm>
            <a:off x="649705" y="3513221"/>
            <a:ext cx="4440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/>
              <a:t>4.26GeV Data @BESIII of 2013 (BOSS 7.0.3)</a:t>
            </a:r>
            <a:endParaRPr kumimoji="1" lang="zh-CN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893148B-5CA4-C827-8E38-62A515486D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053135"/>
              </p:ext>
            </p:extLst>
          </p:nvPr>
        </p:nvGraphicFramePr>
        <p:xfrm>
          <a:off x="649705" y="3882553"/>
          <a:ext cx="713606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79">
                  <a:extLst>
                    <a:ext uri="{9D8B030D-6E8A-4147-A177-3AD203B41FA5}">
                      <a16:colId xmlns:a16="http://schemas.microsoft.com/office/drawing/2014/main" val="4217757666"/>
                    </a:ext>
                  </a:extLst>
                </a:gridCol>
                <a:gridCol w="1780674">
                  <a:extLst>
                    <a:ext uri="{9D8B030D-6E8A-4147-A177-3AD203B41FA5}">
                      <a16:colId xmlns:a16="http://schemas.microsoft.com/office/drawing/2014/main" val="2696685698"/>
                    </a:ext>
                  </a:extLst>
                </a:gridCol>
                <a:gridCol w="2283995">
                  <a:extLst>
                    <a:ext uri="{9D8B030D-6E8A-4147-A177-3AD203B41FA5}">
                      <a16:colId xmlns:a16="http://schemas.microsoft.com/office/drawing/2014/main" val="3164408020"/>
                    </a:ext>
                  </a:extLst>
                </a:gridCol>
                <a:gridCol w="1784016">
                  <a:extLst>
                    <a:ext uri="{9D8B030D-6E8A-4147-A177-3AD203B41FA5}">
                      <a16:colId xmlns:a16="http://schemas.microsoft.com/office/drawing/2014/main" val="32377296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Sample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luminance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center-mass</a:t>
                      </a:r>
                    </a:p>
                    <a:p>
                      <a:pPr algn="ctr"/>
                      <a:r>
                        <a:rPr lang="en-US" altLang="zh-CN" dirty="0"/>
                        <a:t>energy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number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434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828.4±0.1±5.5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4257.97±0.04±0.66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29677-30367</a:t>
                      </a:r>
                    </a:p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31561-31981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1645832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1742C7A7-5705-594B-C930-38DA92D57AE2}"/>
              </a:ext>
            </a:extLst>
          </p:cNvPr>
          <p:cNvSpPr txBox="1"/>
          <p:nvPr/>
        </p:nvSpPr>
        <p:spPr>
          <a:xfrm>
            <a:off x="649705" y="5153162"/>
            <a:ext cx="6226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zh-CN" dirty="0"/>
              <a:t>4.26GeV Inclusive MC (BOSS 7.0.3) </a:t>
            </a:r>
            <a:endParaRPr lang="zh-CN" altLang="en-US" dirty="0"/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02B8EBC5-6C16-6678-0049-42CD9CA56D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048193"/>
              </p:ext>
            </p:extLst>
          </p:nvPr>
        </p:nvGraphicFramePr>
        <p:xfrm>
          <a:off x="649705" y="5512943"/>
          <a:ext cx="7136064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379">
                  <a:extLst>
                    <a:ext uri="{9D8B030D-6E8A-4147-A177-3AD203B41FA5}">
                      <a16:colId xmlns:a16="http://schemas.microsoft.com/office/drawing/2014/main" val="1016937295"/>
                    </a:ext>
                  </a:extLst>
                </a:gridCol>
                <a:gridCol w="1780674">
                  <a:extLst>
                    <a:ext uri="{9D8B030D-6E8A-4147-A177-3AD203B41FA5}">
                      <a16:colId xmlns:a16="http://schemas.microsoft.com/office/drawing/2014/main" val="219715926"/>
                    </a:ext>
                  </a:extLst>
                </a:gridCol>
                <a:gridCol w="2283995">
                  <a:extLst>
                    <a:ext uri="{9D8B030D-6E8A-4147-A177-3AD203B41FA5}">
                      <a16:colId xmlns:a16="http://schemas.microsoft.com/office/drawing/2014/main" val="3109405887"/>
                    </a:ext>
                  </a:extLst>
                </a:gridCol>
                <a:gridCol w="1784016">
                  <a:extLst>
                    <a:ext uri="{9D8B030D-6E8A-4147-A177-3AD203B41FA5}">
                      <a16:colId xmlns:a16="http://schemas.microsoft.com/office/drawing/2014/main" val="40029214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Sample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luminance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center-mass</a:t>
                      </a:r>
                    </a:p>
                    <a:p>
                      <a:pPr algn="ctr"/>
                      <a:r>
                        <a:rPr lang="en-US" altLang="zh-CN" dirty="0"/>
                        <a:t>energy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Run number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530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4260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825.7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4256.0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29677-30367 31561-31981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072440"/>
                  </a:ext>
                </a:extLst>
              </a:tr>
            </a:tbl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9481FFFE-4501-5822-CA66-04E2DB746E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107130"/>
                  </p:ext>
                </p:extLst>
              </p:nvPr>
            </p:nvGraphicFramePr>
            <p:xfrm>
              <a:off x="7101657" y="1400802"/>
              <a:ext cx="3692192" cy="19320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6541">
                      <a:extLst>
                        <a:ext uri="{9D8B030D-6E8A-4147-A177-3AD203B41FA5}">
                          <a16:colId xmlns:a16="http://schemas.microsoft.com/office/drawing/2014/main" val="1788758935"/>
                        </a:ext>
                      </a:extLst>
                    </a:gridCol>
                    <a:gridCol w="1825651">
                      <a:extLst>
                        <a:ext uri="{9D8B030D-6E8A-4147-A177-3AD203B41FA5}">
                          <a16:colId xmlns:a16="http://schemas.microsoft.com/office/drawing/2014/main" val="2978887723"/>
                        </a:ext>
                      </a:extLst>
                    </a:gridCol>
                  </a:tblGrid>
                  <a:tr h="483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Process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Angular distribution function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20628428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kumimoji="1" lang="en-US" altLang="zh-CN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zh-CN" sz="12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</m:sup>
                                </m:sSup>
                                <m:r>
                                  <a:rPr kumimoji="1" lang="en-US" altLang="zh-CN" sz="1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sSup>
                                  <m:sSupPr>
                                    <m:ctrlP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𝑍𝑐</m:t>
                                    </m:r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(3900)</m:t>
                                    </m:r>
                                  </m:e>
                                  <m:sup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±</m:t>
                                    </m:r>
                                  </m:sup>
                                </m:sSup>
                                <m:sSup>
                                  <m:sSupPr>
                                    <m:ctrlP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𝜋</m:t>
                                    </m:r>
                                  </m:e>
                                  <m:sup>
                                    <m:r>
                                      <a:rPr kumimoji="1" lang="en-US" altLang="zh-CN" sz="1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∓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PHSP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19568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𝑍𝑐</m:t>
                                  </m:r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(3900)</m:t>
                                  </m:r>
                                </m:e>
                                <m:sup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  <m:r>
                                <a:rPr kumimoji="1" lang="en-US" altLang="zh-CN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</m:t>
                              </m:r>
                            </m:oMath>
                          </a14:m>
                          <a:r>
                            <a:rPr kumimoji="1" lang="en-US" altLang="zh-CN" sz="1200" b="0" dirty="0">
                              <a:ea typeface="Cambria Math" panose="020405030504060302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kumimoji="1" lang="en-US" altLang="zh-CN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±</m:t>
                                  </m:r>
                                </m:sup>
                              </m:sSup>
                              <m:f>
                                <m:fPr>
                                  <m:type m:val="lin"/>
                                  <m:ctrlP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𝐽</m:t>
                                  </m:r>
                                </m:num>
                                <m:den>
                                  <m:r>
                                    <a:rPr kumimoji="1" lang="en-US" altLang="zh-CN" sz="1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𝜓</m:t>
                                  </m:r>
                                </m:den>
                              </m:f>
                            </m:oMath>
                          </a14:m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PHSP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8078281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type m:val="lin"/>
                                    <m:ctrlPr>
                                      <a:rPr kumimoji="1" lang="en-US" altLang="zh-CN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kumimoji="1" lang="en-US" altLang="zh-CN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𝐽</m:t>
                                    </m:r>
                                  </m:num>
                                  <m:den>
                                    <m:r>
                                      <a:rPr kumimoji="1" lang="en-US" altLang="zh-CN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𝜓</m:t>
                                    </m:r>
                                  </m:den>
                                </m:f>
                                <m:r>
                                  <a:rPr kumimoji="1" lang="en-US" altLang="zh-CN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→</m:t>
                                </m:r>
                                <m:r>
                                  <a:rPr kumimoji="1" lang="en-US" altLang="zh-CN" b="0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𝜇𝜇</m:t>
                                </m:r>
                              </m:oMath>
                            </m:oMathPara>
                          </a14:m>
                          <a:endParaRPr lang="zh-CN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VLL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861986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13" name="表格 12">
                <a:extLst>
                  <a:ext uri="{FF2B5EF4-FFF2-40B4-BE49-F238E27FC236}">
                    <a16:creationId xmlns:a16="http://schemas.microsoft.com/office/drawing/2014/main" id="{9481FFFE-4501-5822-CA66-04E2DB746E6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9107130"/>
                  </p:ext>
                </p:extLst>
              </p:nvPr>
            </p:nvGraphicFramePr>
            <p:xfrm>
              <a:off x="7101657" y="1400802"/>
              <a:ext cx="3692192" cy="193200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866541">
                      <a:extLst>
                        <a:ext uri="{9D8B030D-6E8A-4147-A177-3AD203B41FA5}">
                          <a16:colId xmlns:a16="http://schemas.microsoft.com/office/drawing/2014/main" val="1788758935"/>
                        </a:ext>
                      </a:extLst>
                    </a:gridCol>
                    <a:gridCol w="1825651">
                      <a:extLst>
                        <a:ext uri="{9D8B030D-6E8A-4147-A177-3AD203B41FA5}">
                          <a16:colId xmlns:a16="http://schemas.microsoft.com/office/drawing/2014/main" val="2978887723"/>
                        </a:ext>
                      </a:extLst>
                    </a:gridCol>
                  </a:tblGrid>
                  <a:tr h="48300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Process</a:t>
                          </a:r>
                          <a:endParaRPr lang="zh-CN" alt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sz="1200" dirty="0"/>
                            <a:t>Angular distribution function</a:t>
                          </a:r>
                          <a:endParaRPr lang="zh-CN" alt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20628428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80" t="-100000" r="-100000" b="-3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PHSP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3519568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80" t="-205263" r="-100000" b="-2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PHSP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8078281"/>
                      </a:ext>
                    </a:extLst>
                  </a:tr>
                  <a:tr h="483001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3"/>
                          <a:stretch>
                            <a:fillRect l="-680" t="-305263" r="-100000" b="-1078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 dirty="0"/>
                            <a:t>VLL</a:t>
                          </a:r>
                          <a:endParaRPr lang="zh-CN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861986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" name="文本框 13">
            <a:extLst>
              <a:ext uri="{FF2B5EF4-FFF2-40B4-BE49-F238E27FC236}">
                <a16:creationId xmlns:a16="http://schemas.microsoft.com/office/drawing/2014/main" id="{94158347-1577-2037-5B67-A6565425E7D9}"/>
              </a:ext>
            </a:extLst>
          </p:cNvPr>
          <p:cNvSpPr txBox="1"/>
          <p:nvPr/>
        </p:nvSpPr>
        <p:spPr>
          <a:xfrm>
            <a:off x="7101657" y="983675"/>
            <a:ext cx="5090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/>
              <a:t>Signal MC sample information(plan to generate)</a:t>
            </a:r>
            <a:endParaRPr kumimoji="1" lang="zh-CN" altLang="en-US" dirty="0"/>
          </a:p>
        </p:txBody>
      </p:sp>
      <p:sp>
        <p:nvSpPr>
          <p:cNvPr id="15" name="日期占位符 14">
            <a:extLst>
              <a:ext uri="{FF2B5EF4-FFF2-40B4-BE49-F238E27FC236}">
                <a16:creationId xmlns:a16="http://schemas.microsoft.com/office/drawing/2014/main" id="{C0F4CAA2-5717-0465-79C3-4AB0561AA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82C7E-5050-0648-BC0A-1186ABE07D4C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17" name="灯片编号占位符 16">
            <a:extLst>
              <a:ext uri="{FF2B5EF4-FFF2-40B4-BE49-F238E27FC236}">
                <a16:creationId xmlns:a16="http://schemas.microsoft.com/office/drawing/2014/main" id="{34FD6D9D-98B5-ECAA-5746-CDD12B6DC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4064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7E1838-BB31-6975-A8B6-285BBA169C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9667"/>
                <a:ext cx="10940716" cy="5453480"/>
              </a:xfrm>
            </p:spPr>
            <p:txBody>
              <a:bodyPr/>
              <a:lstStyle/>
              <a:p>
                <a:r>
                  <a:rPr kumimoji="1" lang="en-US" altLang="zh-CN" dirty="0"/>
                  <a:t>Traditional analysis</a:t>
                </a:r>
              </a:p>
              <a:p>
                <a:pPr marL="800100" lvl="1" indent="-342900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Good charged track selection</a:t>
                </a:r>
              </a:p>
              <a:p>
                <a:pPr marL="1257300" lvl="1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altLang="zh-CN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𝑐𝑜𝑠</m:t>
                        </m:r>
                        <m:r>
                          <a:rPr lang="zh-CN" altLang="en-US" sz="1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US" altLang="zh-CN" sz="1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&lt;0.93</m:t>
                    </m:r>
                  </m:oMath>
                </a14:m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CN" sz="18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altLang="zh-CN" sz="1800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z</m:t>
                        </m:r>
                      </m:e>
                    </m:d>
                    <m:r>
                      <a:rPr lang="en-US" altLang="zh-CN" sz="1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0cm,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sz="18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m:rPr>
                            <m:nor/>
                          </m:rPr>
                          <a:rPr lang="en-US" altLang="zh-CN" sz="18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V</m:t>
                        </m:r>
                        <m:r>
                          <m:rPr>
                            <m:nor/>
                          </m:rPr>
                          <a:rPr lang="en-US" altLang="zh-CN" sz="1800" baseline="-25000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r</m:t>
                        </m:r>
                      </m:e>
                    </m:d>
                    <m:r>
                      <a:rPr lang="en-US" altLang="zh-CN" sz="180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&lt;1</m:t>
                    </m:r>
                  </m:oMath>
                </a14:m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+mn-ea"/>
                  </a:rPr>
                  <a:t>cm</a:t>
                </a:r>
              </a:p>
              <a:p>
                <a:pPr marL="1257300" lvl="1" indent="-342900">
                  <a:lnSpc>
                    <a:spcPct val="150000"/>
                  </a:lnSpc>
                  <a:buFont typeface="Wingdings" panose="05000000000000000000" pitchFamily="2" charset="2"/>
                  <a:buChar char="Ø"/>
                </a:pPr>
                <a:r>
                  <a:rPr lang="en-US" altLang="zh-CN" sz="1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Four good tracks &amp; total charge = 0</a:t>
                </a:r>
              </a:p>
              <a:p>
                <a:pPr marL="800100" lvl="1" indent="-342900">
                  <a:lnSpc>
                    <a:spcPct val="150000"/>
                  </a:lnSpc>
                </a:pPr>
                <a:r>
                  <a:rPr kumimoji="1" lang="en-US" altLang="zh-CN" dirty="0"/>
                  <a:t> </a:t>
                </a:r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Sort by the momentum of four well charged tracks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&gt;</m:t>
                    </m:r>
                    <m:sSub>
                      <m:sSub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𝑃</m:t>
                        </m:r>
                      </m:e>
                      <m:sub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4</m:t>
                        </m:r>
                      </m:sub>
                    </m:sSub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US" altLang="zh-CN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2"/>
                <a:r>
                  <a:rPr kumimoji="1" lang="en-US" altLang="zh-CN" dirty="0"/>
                  <a:t>For lepton: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kumimoji="1" lang="en-US" altLang="zh-CN" dirty="0"/>
                  <a:t>/c,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&gt;1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kumimoji="1" lang="en-US" altLang="zh-CN" dirty="0"/>
                  <a:t>/c</a:t>
                </a:r>
              </a:p>
              <a:p>
                <a:pPr lvl="2"/>
                <a:r>
                  <a:rPr kumimoji="1" lang="en-US" altLang="zh-CN" dirty="0"/>
                  <a:t>For pion: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kumimoji="1" lang="en-US" altLang="zh-CN" dirty="0"/>
                  <a:t>/c,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kumimoji="1" lang="en-US" altLang="zh-CN" b="0" i="1" smtClean="0">
                        <a:latin typeface="Cambria Math" panose="02040503050406030204" pitchFamily="18" charset="0"/>
                      </a:rPr>
                      <m:t>𝐺𝑒𝑉</m:t>
                    </m:r>
                  </m:oMath>
                </a14:m>
                <a:r>
                  <a:rPr kumimoji="1" lang="en-US" altLang="zh-CN" dirty="0"/>
                  <a:t>/c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𝜇</m:t>
                    </m:r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: </m:t>
                    </m:r>
                    <m:sSub>
                      <m:sSub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</m:t>
                        </m:r>
                      </m:e>
                      <m:sub>
                        <m: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𝐸𝑀𝐶</m:t>
                        </m:r>
                      </m:sub>
                    </m:sSub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&lt;0.35</m:t>
                    </m:r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𝐺𝑒𝑉</m:t>
                    </m:r>
                  </m:oMath>
                </a14:m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lvl="1"/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Vote </a:t>
                </a:r>
                <a14:m>
                  <m:oMath xmlns:m="http://schemas.openxmlformats.org/officeDocument/2006/math"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𝛾𝜇𝜇</m:t>
                    </m:r>
                  </m:oMath>
                </a14:m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𝑐𝑜𝑠</m:t>
                    </m:r>
                    <m:d>
                      <m:dPr>
                        <m:ctrlPr>
                          <a:rPr lang="en-US" altLang="zh-CN" b="1">
                            <a:solidFill>
                              <a:schemeClr val="accent1"/>
                            </a:solid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1">
                                <a:solidFill>
                                  <a:schemeClr val="accent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>
                                <a:solidFill>
                                  <a:schemeClr val="accent1"/>
                                </a:solid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𝜋</m:t>
                                </m:r>
                              </m:e>
                              <m:sup>
                                <m:r>
                                  <a:rPr lang="en-US" altLang="zh-CN" b="1">
                                    <a:solidFill>
                                      <a:schemeClr val="accent1"/>
                                    </a:solidFill>
                                    <a:latin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</m:sSub>
                      </m:e>
                    </m:d>
                    <m:r>
                      <a:rPr lang="en-US" altLang="zh-CN" b="1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&lt;0.98</m:t>
                    </m:r>
                  </m:oMath>
                </a14:m>
                <a:endParaRPr lang="en-US" altLang="zh-CN" b="1" dirty="0">
                  <a:solidFill>
                    <a:schemeClr val="accent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7E1838-BB31-6975-A8B6-285BBA169C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9667"/>
                <a:ext cx="10940716" cy="5453480"/>
              </a:xfrm>
              <a:blipFill>
                <a:blip r:embed="rId2"/>
                <a:stretch>
                  <a:fillRect l="-1044" t="-1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标题 1">
            <a:extLst>
              <a:ext uri="{FF2B5EF4-FFF2-40B4-BE49-F238E27FC236}">
                <a16:creationId xmlns:a16="http://schemas.microsoft.com/office/drawing/2014/main" id="{C2162A79-7DA1-CD0E-4355-990A151B6ED2}"/>
              </a:ext>
            </a:extLst>
          </p:cNvPr>
          <p:cNvSpPr txBox="1">
            <a:spLocks/>
          </p:cNvSpPr>
          <p:nvPr/>
        </p:nvSpPr>
        <p:spPr>
          <a:xfrm>
            <a:off x="0" y="-105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b="1" dirty="0">
                <a:solidFill>
                  <a:schemeClr val="accent1"/>
                </a:solidFill>
              </a:rPr>
              <a:t>Simply repeat the observation of Zc(3900)</a:t>
            </a:r>
            <a:endParaRPr kumimoji="1"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733F8008-AA53-6BE3-511B-11E8D298DF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8558" y="4255832"/>
            <a:ext cx="4747641" cy="1823239"/>
          </a:xfrm>
          <a:prstGeom prst="rect">
            <a:avLst/>
          </a:prstGeom>
        </p:spPr>
      </p:pic>
      <p:sp>
        <p:nvSpPr>
          <p:cNvPr id="8" name="文本框 7">
            <a:extLst>
              <a:ext uri="{FF2B5EF4-FFF2-40B4-BE49-F238E27FC236}">
                <a16:creationId xmlns:a16="http://schemas.microsoft.com/office/drawing/2014/main" id="{12B67069-1989-5C42-4CA5-2900AFCFE518}"/>
              </a:ext>
            </a:extLst>
          </p:cNvPr>
          <p:cNvSpPr txBox="1"/>
          <p:nvPr/>
        </p:nvSpPr>
        <p:spPr>
          <a:xfrm>
            <a:off x="7763699" y="6079071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hlinkClick r:id="rId4"/>
              </a:rPr>
              <a:t>Zc(3900)@BESIII</a:t>
            </a:r>
            <a:endParaRPr kumimoji="1" lang="zh-CN" altLang="en-US" dirty="0"/>
          </a:p>
        </p:txBody>
      </p:sp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6D452EC-6E70-EF07-8DAD-33B7E52AB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4EE26-88EB-CC4A-BBD9-60823A22D6FA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C9D242-9EA1-7174-A68C-892871DBF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3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10085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7E1838-BB31-6975-A8B6-285BBA169C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079667"/>
                <a:ext cx="10940716" cy="5453480"/>
              </a:xfrm>
            </p:spPr>
            <p:txBody>
              <a:bodyPr/>
              <a:lstStyle/>
              <a:p>
                <a:r>
                  <a:rPr kumimoji="1" lang="en-US" altLang="zh-CN" dirty="0"/>
                  <a:t>Traditional analysis</a:t>
                </a:r>
              </a:p>
              <a:p>
                <a:pPr marL="800100" lvl="1" indent="-342900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accent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4C kinematic Fit:</a:t>
                </a:r>
              </a:p>
              <a:p>
                <a:pPr marL="1257300" lvl="2" indent="-342900">
                  <a:lnSpc>
                    <a:spcPct val="150000"/>
                  </a:lnSpc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𝝌</m:t>
                        </m:r>
                      </m:e>
                      <m:sup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</m:oMath>
                </a14:m>
                <a:endParaRPr lang="en-US" altLang="zh-CN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1257300" lvl="2" indent="-342900">
                  <a:lnSpc>
                    <a:spcPct val="150000"/>
                  </a:lnSpc>
                </a:pPr>
                <a:r>
                  <a:rPr lang="en-US" altLang="zh-CN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Signal Range: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</m:t>
                            </m:r>
                          </m:e>
                          <m:sub>
                            <m:sSup>
                              <m:sSupPr>
                                <m:ctrlP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e>
                              <m:sup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𝝁</m:t>
                                </m:r>
                              </m:e>
                              <m:sup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</m:sup>
                            </m:sSup>
                          </m:sub>
                        </m:sSub>
                        <m:r>
                          <a:rPr lang="en-US" altLang="zh-CN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1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𝑴</m:t>
                            </m:r>
                          </m:e>
                          <m:sub>
                            <m:f>
                              <m:fPr>
                                <m:type m:val="lin"/>
                                <m:ctrlP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𝑱</m:t>
                                </m:r>
                              </m:num>
                              <m:den>
                                <m:r>
                                  <a:rPr lang="en-US" altLang="zh-CN" b="1" i="1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𝝍</m:t>
                                </m:r>
                              </m:den>
                            </m:f>
                          </m:sub>
                        </m:sSub>
                      </m:e>
                    </m:d>
                    <m:r>
                      <a:rPr lang="en-US" altLang="zh-CN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  <m:r>
                      <m:rPr>
                        <m:nor/>
                      </m:rPr>
                      <a:rPr lang="en-US" altLang="zh-CN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0.02</m:t>
                    </m:r>
                    <m:r>
                      <m:rPr>
                        <m:nor/>
                      </m:rPr>
                      <a:rPr lang="en-US" altLang="zh-CN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GeV</m:t>
                    </m:r>
                    <m:r>
                      <m:rPr>
                        <m:nor/>
                      </m:rPr>
                      <a:rPr lang="en-US" altLang="zh-CN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/</m:t>
                    </m:r>
                    <m:sSup>
                      <m:sSupPr>
                        <m:ctrlPr>
                          <a:rPr lang="en-US" altLang="zh-CN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altLang="zh-CN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𝒄</m:t>
                        </m:r>
                      </m:e>
                      <m:sup>
                        <m:r>
                          <a:rPr lang="en-US" altLang="zh-CN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US" altLang="zh-CN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9A7E1838-BB31-6975-A8B6-285BBA169C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079667"/>
                <a:ext cx="10940716" cy="5453480"/>
              </a:xfrm>
              <a:blipFill>
                <a:blip r:embed="rId2"/>
                <a:stretch>
                  <a:fillRect l="-1044" t="-18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标题 1">
            <a:extLst>
              <a:ext uri="{FF2B5EF4-FFF2-40B4-BE49-F238E27FC236}">
                <a16:creationId xmlns:a16="http://schemas.microsoft.com/office/drawing/2014/main" id="{C2162A79-7DA1-CD0E-4355-990A151B6ED2}"/>
              </a:ext>
            </a:extLst>
          </p:cNvPr>
          <p:cNvSpPr txBox="1">
            <a:spLocks/>
          </p:cNvSpPr>
          <p:nvPr/>
        </p:nvSpPr>
        <p:spPr>
          <a:xfrm>
            <a:off x="0" y="-1051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en-US" altLang="zh-CN" b="1" dirty="0">
                <a:solidFill>
                  <a:schemeClr val="accent1"/>
                </a:solidFill>
              </a:rPr>
              <a:t>Simply repeat the observation of Zc(3900)</a:t>
            </a:r>
            <a:endParaRPr kumimoji="1" lang="zh-CN" altLang="en-US" b="1" dirty="0">
              <a:solidFill>
                <a:schemeClr val="accent1"/>
              </a:solidFill>
            </a:endParaRP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42042AA1-8CDA-26D9-B4E8-94394FBB8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0421" y="3659605"/>
            <a:ext cx="3970422" cy="2280202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727FB57F-C44D-CB75-C68B-A14CD308F0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659605"/>
            <a:ext cx="3970421" cy="2280202"/>
          </a:xfrm>
          <a:prstGeom prst="rect">
            <a:avLst/>
          </a:prstGeom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A9B1D6E-D576-CB01-9386-6524162633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40842" y="3023567"/>
            <a:ext cx="3970420" cy="291624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148017D-3E3F-9D99-B857-26138C060ADB}"/>
                  </a:ext>
                </a:extLst>
              </p:cNvPr>
              <p:cNvSpPr txBox="1"/>
              <p:nvPr/>
            </p:nvSpPr>
            <p:spPr>
              <a:xfrm>
                <a:off x="4384024" y="5939807"/>
                <a:ext cx="38490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kumimoji="1" lang="en-US" altLang="zh-CN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kumimoji="1" lang="en-US" altLang="zh-CN" dirty="0"/>
                  <a:t>(3900) Invariant mass distribution</a:t>
                </a:r>
                <a:endParaRPr kumimoji="1" lang="zh-CN" altLang="en-US" dirty="0"/>
              </a:p>
            </p:txBody>
          </p:sp>
        </mc:Choice>
        <mc:Fallback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2148017D-3E3F-9D99-B857-26138C060A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4024" y="5939807"/>
                <a:ext cx="3849067" cy="369332"/>
              </a:xfrm>
              <a:prstGeom prst="rect">
                <a:avLst/>
              </a:prstGeom>
              <a:blipFill>
                <a:blip r:embed="rId6"/>
                <a:stretch>
                  <a:fillRect t="-6667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文本框 17">
            <a:extLst>
              <a:ext uri="{FF2B5EF4-FFF2-40B4-BE49-F238E27FC236}">
                <a16:creationId xmlns:a16="http://schemas.microsoft.com/office/drawing/2014/main" id="{411B0A2D-7892-592B-6584-2B4CF91A7052}"/>
              </a:ext>
            </a:extLst>
          </p:cNvPr>
          <p:cNvSpPr txBox="1"/>
          <p:nvPr/>
        </p:nvSpPr>
        <p:spPr>
          <a:xfrm>
            <a:off x="9030614" y="5936014"/>
            <a:ext cx="17908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>
                <a:hlinkClick r:id="rId7"/>
              </a:rPr>
              <a:t>Zc(3900)@BESIII</a:t>
            </a:r>
            <a:endParaRPr kumimoji="1"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EA2C79A-48D4-9115-EE33-0C0807F93526}"/>
                  </a:ext>
                </a:extLst>
              </p:cNvPr>
              <p:cNvSpPr txBox="1"/>
              <p:nvPr/>
            </p:nvSpPr>
            <p:spPr>
              <a:xfrm>
                <a:off x="449679" y="5939807"/>
                <a:ext cx="307106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CN" sz="1800" dirty="0">
                    <a:effectLst/>
                    <a:latin typeface="NimbusRomNo9L"/>
                  </a:rPr>
                  <a:t>4C Kinematic fit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18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p>
                        <m:r>
                          <a:rPr lang="en-US" altLang="zh-CN" sz="1800" b="0" i="1" smtClean="0">
                            <a:effectLst/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1800" dirty="0">
                    <a:effectLst/>
                    <a:latin typeface="NimbusRomNo9L"/>
                  </a:rPr>
                  <a:t>distribution </a:t>
                </a:r>
                <a:endParaRPr lang="en-US" altLang="zh-CN" dirty="0"/>
              </a:p>
            </p:txBody>
          </p:sp>
        </mc:Choice>
        <mc:Fallback>
          <p:sp>
            <p:nvSpPr>
              <p:cNvPr id="20" name="文本框 19">
                <a:extLst>
                  <a:ext uri="{FF2B5EF4-FFF2-40B4-BE49-F238E27FC236}">
                    <a16:creationId xmlns:a16="http://schemas.microsoft.com/office/drawing/2014/main" id="{AEA2C79A-48D4-9115-EE33-0C0807F93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679" y="5939807"/>
                <a:ext cx="3071061" cy="369332"/>
              </a:xfrm>
              <a:prstGeom prst="rect">
                <a:avLst/>
              </a:prstGeom>
              <a:blipFill>
                <a:blip r:embed="rId8"/>
                <a:stretch>
                  <a:fillRect l="-1646" t="-6667" r="-1646" b="-2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日期占位符 20">
            <a:extLst>
              <a:ext uri="{FF2B5EF4-FFF2-40B4-BE49-F238E27FC236}">
                <a16:creationId xmlns:a16="http://schemas.microsoft.com/office/drawing/2014/main" id="{0DEF47CA-F03D-9D2B-A9F1-FA1475B32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CCD138-DE39-6B4E-9A36-ACB00BD6C6D1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23" name="灯片编号占位符 22">
            <a:extLst>
              <a:ext uri="{FF2B5EF4-FFF2-40B4-BE49-F238E27FC236}">
                <a16:creationId xmlns:a16="http://schemas.microsoft.com/office/drawing/2014/main" id="{B952D6C3-A260-5E05-27F5-32617EAE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4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86358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410D9B3E-BA6A-6C34-18C5-E13F4DD5E5EF}"/>
              </a:ext>
            </a:extLst>
          </p:cNvPr>
          <p:cNvSpPr/>
          <p:nvPr/>
        </p:nvSpPr>
        <p:spPr>
          <a:xfrm>
            <a:off x="4220144" y="2967335"/>
            <a:ext cx="32704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zh-CN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</a:t>
            </a:r>
            <a:endParaRPr lang="zh-CN" altLang="en-U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日期占位符 7">
            <a:extLst>
              <a:ext uri="{FF2B5EF4-FFF2-40B4-BE49-F238E27FC236}">
                <a16:creationId xmlns:a16="http://schemas.microsoft.com/office/drawing/2014/main" id="{7E60F6E7-C0C0-E738-3CC2-A42461B3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5BCBE-B725-6A42-8E17-A67209DCF166}" type="datetime1">
              <a:rPr kumimoji="1" lang="zh-CN" altLang="en-US" smtClean="0"/>
              <a:t>2024/1/15</a:t>
            </a:fld>
            <a:endParaRPr kumimoji="1" lang="zh-CN" altLang="en-US"/>
          </a:p>
        </p:txBody>
      </p:sp>
      <p:sp>
        <p:nvSpPr>
          <p:cNvPr id="10" name="灯片编号占位符 9">
            <a:extLst>
              <a:ext uri="{FF2B5EF4-FFF2-40B4-BE49-F238E27FC236}">
                <a16:creationId xmlns:a16="http://schemas.microsoft.com/office/drawing/2014/main" id="{8395927E-CC34-F8F8-53A3-EDEA67BE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651F8-FEC3-B74E-A265-AC7228324FE7}" type="slidenum">
              <a:rPr kumimoji="1" lang="zh-CN" altLang="en-US" smtClean="0"/>
              <a:t>5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993781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266</Words>
  <Application>Microsoft Macintosh PowerPoint</Application>
  <PresentationFormat>宽屏</PresentationFormat>
  <Paragraphs>71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等线</vt:lpstr>
      <vt:lpstr>等线 Light</vt:lpstr>
      <vt:lpstr>NimbusRomNo9L</vt:lpstr>
      <vt:lpstr>Arial</vt:lpstr>
      <vt:lpstr>Cambria Math</vt:lpstr>
      <vt:lpstr>Times New Roman</vt:lpstr>
      <vt:lpstr>Wingdings</vt:lpstr>
      <vt:lpstr>Office 主题​​</vt:lpstr>
      <vt:lpstr>Weekly Report</vt:lpstr>
      <vt:lpstr>Simply repeat the observation of Zc(3900)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Weekly Report</dc:title>
  <dc:creator>盼 黄</dc:creator>
  <cp:lastModifiedBy>盼 黄</cp:lastModifiedBy>
  <cp:revision>1</cp:revision>
  <dcterms:created xsi:type="dcterms:W3CDTF">2024-01-15T01:19:06Z</dcterms:created>
  <dcterms:modified xsi:type="dcterms:W3CDTF">2024-01-15T02:51:38Z</dcterms:modified>
</cp:coreProperties>
</file>