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3"/>
    <p:sldId id="264" r:id="rId4"/>
    <p:sldId id="267" r:id="rId6"/>
    <p:sldId id="265" r:id="rId7"/>
    <p:sldId id="259" r:id="rId8"/>
    <p:sldId id="257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               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2865"/>
            <a:ext cx="11732895" cy="113030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fr-FR" sz="40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</a:t>
            </a:r>
            <a:r>
              <a:rPr lang="fr-FR" altLang="en-US" sz="40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Top Quark EW Coupling Precision Measurement </a:t>
            </a:r>
            <a:endParaRPr lang="fr-FR" altLang="en-US" sz="40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  <p:pic>
        <p:nvPicPr>
          <p:cNvPr id="4" name="Content Placeholder 2" descr="cep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27365" y="283845"/>
            <a:ext cx="3605530" cy="131064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2644775" y="4168775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Mustapha BIYABI</a:t>
            </a:r>
            <a:endParaRPr lang="en-US" sz="24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74930" y="4410075"/>
            <a:ext cx="5600700" cy="6559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9" name="Picture 8" descr="IHE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" y="514985"/>
            <a:ext cx="3716655" cy="847725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2818130" y="639191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           22</a:t>
            </a:r>
            <a:r>
              <a:rPr sz="2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January 2024</a:t>
            </a:r>
            <a:endParaRPr lang="en-US" altLang="fr-FR" sz="2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725"/>
            <a:ext cx="10515600" cy="758825"/>
          </a:xfrm>
        </p:spPr>
        <p:txBody>
          <a:bodyPr>
            <a:normAutofit fontScale="90000"/>
          </a:bodyPr>
          <a:p>
            <a:r>
              <a:rPr lang="en-US" sz="6000" b="1"/>
              <a:t>                       </a:t>
            </a:r>
            <a:r>
              <a:rPr lang="en-US" sz="6000" b="1">
                <a:solidFill>
                  <a:srgbClr val="FF0000"/>
                </a:solidFill>
              </a:rPr>
              <a:t>Introduction</a:t>
            </a:r>
            <a:endParaRPr lang="en-US" sz="6000" b="1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/>
          <p:nvPr>
            <p:ph idx="1"/>
          </p:nvPr>
        </p:nvSpPr>
        <p:spPr>
          <a:xfrm>
            <a:off x="127635" y="4130675"/>
            <a:ext cx="8764270" cy="2727325"/>
          </a:xfrm>
        </p:spPr>
        <p:txBody>
          <a:bodyPr>
            <a:normAutofit/>
          </a:bodyPr>
          <a:p>
            <a:r>
              <a:rPr lang="en-US"/>
              <a:t>There are two simulation methods for CEPC detector:</a:t>
            </a: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 - Fast Simulation.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 - Full Simulation</a:t>
            </a:r>
            <a:r>
              <a:rPr lang="en-US"/>
              <a:t> </a:t>
            </a:r>
            <a:r>
              <a:rPr lang="en-US" sz="2000"/>
              <a:t>is a method using Geant4-based tools to simulate the particle transport and the detector response and then reconstruct the responses back to original signals</a:t>
            </a:r>
            <a:r>
              <a:rPr lang="en-US"/>
              <a:t>. 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7" name="Picture 6" descr="dat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635" y="1626235"/>
            <a:ext cx="7784465" cy="1913255"/>
          </a:xfrm>
          <a:prstGeom prst="rect">
            <a:avLst/>
          </a:prstGeom>
        </p:spPr>
      </p:pic>
      <p:pic>
        <p:nvPicPr>
          <p:cNvPr id="8" name="Picture 7" descr="e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0070" y="1533525"/>
            <a:ext cx="3896995" cy="2381885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228600" y="1005205"/>
            <a:ext cx="71183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lang="en-US" sz="2400">
                <a:sym typeface="+mn-ea"/>
              </a:rPr>
              <a:t>  - For the </a:t>
            </a:r>
            <a:r>
              <a:rPr lang="en-US" sz="2400" b="1">
                <a:sym typeface="+mn-ea"/>
              </a:rPr>
              <a:t>semi-leptonic channel</a:t>
            </a:r>
            <a:r>
              <a:rPr lang="en-US" sz="2400">
                <a:sym typeface="+mn-ea"/>
              </a:rPr>
              <a:t>, data samples:  </a:t>
            </a:r>
            <a:endParaRPr lang="en-US" sz="2400">
              <a:sym typeface="+mn-ea"/>
            </a:endParaRPr>
          </a:p>
        </p:txBody>
      </p:sp>
      <p:pic>
        <p:nvPicPr>
          <p:cNvPr id="4" name="Picture 3" descr="cepc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6840" y="4004945"/>
            <a:ext cx="3185160" cy="27895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4880"/>
          </a:xfrm>
        </p:spPr>
        <p:txBody>
          <a:bodyPr/>
          <a:p>
            <a:r>
              <a:rPr lang="en-US" b="1">
                <a:solidFill>
                  <a:srgbClr val="FF0000"/>
                </a:solidFill>
              </a:rPr>
              <a:t>                         Lepton Isolation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45" y="822325"/>
            <a:ext cx="12207240" cy="5354955"/>
          </a:xfrm>
        </p:spPr>
        <p:txBody>
          <a:bodyPr/>
          <a:p>
            <a:r>
              <a:rPr lang="en-US"/>
              <a:t>The only lepton we have in the final state comming from the decay of W Boson: </a:t>
            </a:r>
            <a:endParaRPr lang="en-US"/>
          </a:p>
          <a:p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106045" y="1466215"/>
            <a:ext cx="8172450" cy="53200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en-US"/>
          </a:p>
          <a:p>
            <a:r>
              <a:rPr lang="en-US"/>
              <a:t>     -    Check if the reconstructed particle is charged and corresponds to a lepton.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 -  Different parameters for particle identification (PID), specifically for identifying e and </a:t>
            </a:r>
            <a:r>
              <a:rPr lang="en-US">
                <a:latin typeface="Calibri" panose="020F0502020204030204" charset="0"/>
                <a:cs typeface="Calibri" panose="020F0502020204030204" charset="0"/>
              </a:rPr>
              <a:t>μ</a:t>
            </a:r>
            <a:r>
              <a:rPr lang="en-US"/>
              <a:t> based on their energy deposits in various parts of a particle detector, such as:</a:t>
            </a:r>
            <a:endParaRPr lang="en-US"/>
          </a:p>
          <a:p>
            <a:r>
              <a:rPr lang="en-US"/>
              <a:t>           The maximum allowed ratio of energy deposited in the Ecal to the sum of energies deposited in both the Ecal and Hcal.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- </a:t>
            </a:r>
            <a:r>
              <a:rPr lang="en-US">
                <a:sym typeface="+mn-ea"/>
              </a:rPr>
              <a:t> </a:t>
            </a:r>
            <a:r>
              <a:rPr lang="en-US"/>
              <a:t>Use rectangular cuts on track and cone energy, like :</a:t>
            </a:r>
            <a:endParaRPr lang="en-US"/>
          </a:p>
          <a:p>
            <a:endParaRPr lang="en-US"/>
          </a:p>
          <a:p>
            <a:r>
              <a:rPr lang="en-US"/>
              <a:t>                The cosine of the half-angle of the cone used in the isolation criteria.</a:t>
            </a:r>
            <a:endParaRPr lang="en-US"/>
          </a:p>
          <a:p>
            <a:r>
              <a:rPr lang="en-US"/>
              <a:t>                The maximum allowed energy within the isolation cone.</a:t>
            </a:r>
            <a:endParaRPr lang="en-US"/>
          </a:p>
          <a:p>
            <a:r>
              <a:rPr lang="en-US"/>
              <a:t>                The maximum allowed energy for any track within the isolation cone.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         </a:t>
            </a:r>
            <a:endParaRPr lang="en-US"/>
          </a:p>
          <a:p>
            <a:endParaRPr lang="en-US"/>
          </a:p>
        </p:txBody>
      </p:sp>
      <p:pic>
        <p:nvPicPr>
          <p:cNvPr id="6" name="Picture 5" descr="con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80680" y="5342890"/>
            <a:ext cx="4064635" cy="1579245"/>
          </a:xfrm>
          <a:prstGeom prst="rect">
            <a:avLst/>
          </a:prstGeom>
        </p:spPr>
      </p:pic>
      <p:pic>
        <p:nvPicPr>
          <p:cNvPr id="5" name="Picture 4" descr="lept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495" y="1466215"/>
            <a:ext cx="3914140" cy="34220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315"/>
            <a:ext cx="10515600" cy="971550"/>
          </a:xfrm>
        </p:spPr>
        <p:txBody>
          <a:bodyPr>
            <a:normAutofit/>
          </a:bodyPr>
          <a:p>
            <a:r>
              <a:rPr lang="en-US" b="1">
                <a:solidFill>
                  <a:srgbClr val="FF0000"/>
                </a:solidFill>
              </a:rPr>
              <a:t>                        Testing Samples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4" name="Picture 3" descr="Hig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075" y="2044700"/>
            <a:ext cx="5692775" cy="4464050"/>
          </a:xfrm>
          <a:prstGeom prst="rect">
            <a:avLst/>
          </a:prstGeom>
        </p:spPr>
      </p:pic>
      <p:pic>
        <p:nvPicPr>
          <p:cNvPr id="5" name="Picture 4" descr="Higgs_ma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620" y="1974215"/>
            <a:ext cx="5785485" cy="445389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/>
        </p:nvSpPr>
        <p:spPr>
          <a:xfrm>
            <a:off x="156845" y="1079500"/>
            <a:ext cx="11858625" cy="79946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u="sng" dirty="0">
                <a:latin typeface="Calibri" panose="020F0502020204030204" charset="0"/>
                <a:cs typeface="Calibri" panose="020F0502020204030204" charset="0"/>
              </a:rPr>
              <a:t>To evaluate the performance of the Data Generation/FSClasser software at </a:t>
            </a:r>
            <a:r>
              <a:rPr lang="en-US" u="sng" dirty="0">
                <a:solidFill>
                  <a:srgbClr val="00B050"/>
                </a:solidFill>
                <a:latin typeface="Calibri" panose="020F0502020204030204" charset="0"/>
                <a:cs typeface="Calibri" panose="020F0502020204030204" charset="0"/>
              </a:rPr>
              <a:t>360 GeV</a:t>
            </a:r>
            <a:r>
              <a:rPr lang="en-US" u="sng" dirty="0">
                <a:latin typeface="Calibri" panose="020F0502020204030204" charset="0"/>
                <a:cs typeface="Calibri" panose="020F0502020204030204" charset="0"/>
              </a:rPr>
              <a:t>:</a:t>
            </a:r>
            <a:endParaRPr lang="en-US" u="sng" dirty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500"/>
            <a:ext cx="10515600" cy="774700"/>
          </a:xfrm>
        </p:spPr>
        <p:txBody>
          <a:bodyPr/>
          <a:p>
            <a:r>
              <a:rPr lang="en-US" b="1">
                <a:solidFill>
                  <a:srgbClr val="FF0000"/>
                </a:solidFill>
                <a:sym typeface="+mn-ea"/>
              </a:rPr>
              <a:t>                   Top Mass Truth Level</a:t>
            </a:r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259080" y="1090295"/>
            <a:ext cx="8843010" cy="11366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The isolated lepton for this Top mass is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Muon.</a:t>
            </a:r>
            <a:endParaRPr lang="en-US" sz="20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Set the jet energies to beam energy (180GeV).</a:t>
            </a:r>
            <a:endParaRPr lang="en-US" sz="20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For electron being isolated we will have more less evnts due to ISR.</a:t>
            </a:r>
            <a:endParaRPr lang="en-US" sz="20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7" name="Picture 6" descr="Top_mass_Truth_leve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10865" y="2226945"/>
            <a:ext cx="7094220" cy="4464050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344170" y="4026535"/>
            <a:ext cx="3005455" cy="14274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The standard deviation is expected due to the imperfection of the matching.</a:t>
            </a:r>
            <a:endParaRPr lang="en-US" sz="2000" b="1"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9820910" y="3907155"/>
            <a:ext cx="293497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Low Statistics.</a:t>
            </a:r>
            <a:endParaRPr 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0305" y="94615"/>
            <a:ext cx="8153400" cy="692150"/>
          </a:xfrm>
        </p:spPr>
        <p:txBody>
          <a:bodyPr>
            <a:normAutofit fontScale="90000"/>
          </a:bodyPr>
          <a:p>
            <a:r>
              <a:rPr lang="en-US" b="1">
                <a:solidFill>
                  <a:srgbClr val="FF0000"/>
                </a:solidFill>
              </a:rPr>
              <a:t>         Reconstructed Top Mass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436360" y="2215515"/>
            <a:ext cx="5603240" cy="446405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/>
        </p:nvSpPr>
        <p:spPr>
          <a:xfrm>
            <a:off x="100965" y="902335"/>
            <a:ext cx="12705080" cy="1041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Increased #events.</a:t>
            </a:r>
            <a:endParaRPr 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Select three jets such that the deviation between the SM value and the calculated value is minimized.</a:t>
            </a:r>
            <a:endParaRPr 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Without setting the jet energies to beam energy (180GeV).</a:t>
            </a:r>
            <a:endParaRPr 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3" name="Picture 2" descr="Reconstructed_W_ma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2215515"/>
            <a:ext cx="5723890" cy="4464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161925" y="2329180"/>
            <a:ext cx="11718290" cy="18224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>
              <a:buNone/>
            </a:pPr>
            <a:r>
              <a:rPr lang="en-US" sz="8000">
                <a:sym typeface="+mn-ea"/>
              </a:rPr>
              <a:t>   Thanks for Your Attention</a:t>
            </a:r>
            <a:endParaRPr lang="en-US" sz="8000">
              <a:sym typeface="+mn-ea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818130" y="639191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             22</a:t>
            </a:r>
            <a:r>
              <a:rPr sz="2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January 2024</a:t>
            </a:r>
            <a:endParaRPr lang="en-US" altLang="fr-FR" sz="2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2004</Words>
  <Application>WPS Presentation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SimSun</vt:lpstr>
      <vt:lpstr>Wingdings</vt:lpstr>
      <vt:lpstr>Calibri</vt:lpstr>
      <vt:lpstr>Calibri Light</vt:lpstr>
      <vt:lpstr>Microsoft YaHei</vt:lpstr>
      <vt:lpstr>Arial Unicode MS</vt:lpstr>
      <vt:lpstr>Office Theme</vt:lpstr>
      <vt:lpstr>                  </vt:lpstr>
      <vt:lpstr>                       Introduction</vt:lpstr>
      <vt:lpstr>                         Lepton Isolation</vt:lpstr>
      <vt:lpstr>                        Testing Samples</vt:lpstr>
      <vt:lpstr>                   Top Mass Truth Level</vt:lpstr>
      <vt:lpstr>         Reconstructed Top Mass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</dc:title>
  <dc:creator/>
  <cp:lastModifiedBy>m</cp:lastModifiedBy>
  <cp:revision>58</cp:revision>
  <dcterms:created xsi:type="dcterms:W3CDTF">2024-01-19T08:28:00Z</dcterms:created>
  <dcterms:modified xsi:type="dcterms:W3CDTF">2024-01-22T06:10:27Z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DBB35AC453A041A78C506A588BF08CA8_11</vt:lpwstr>
  </property>
  <property fmtid="{D5CDD505-2E9C-101B-9397-08002B2CF9AE}" pid="3" name="KSOProductBuildVer">
    <vt:lpwstr>1033-12.2.0.13431</vt:lpwstr>
  </property>
</Properties>
</file>